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79"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6/18/2023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6/18/2023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6/18/2023</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6/18/2023</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6/18/2023</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6/18/2023</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6/18/2023</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6/18/2023</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6/18/2023</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6/18/2023</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6/18/2023</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6/18/2023</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6/18/2023</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6/18/2023</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6/18/2023</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File Handling</a:t>
            </a:r>
            <a:endParaRPr lang="en-US" b="1" dirty="0"/>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just"/>
            <a:r>
              <a:rPr lang="en-US" sz="2400" b="1" dirty="0" smtClean="0"/>
              <a:t>Cont.: Types of  Streams – Methods in Input Stream</a:t>
            </a:r>
            <a:endParaRPr lang="en-US" sz="2400" b="1" dirty="0"/>
          </a:p>
        </p:txBody>
      </p:sp>
      <p:sp>
        <p:nvSpPr>
          <p:cNvPr id="3" name="Subtitle 2"/>
          <p:cNvSpPr>
            <a:spLocks noGrp="1"/>
          </p:cNvSpPr>
          <p:nvPr>
            <p:ph type="subTitle" idx="1"/>
          </p:nvPr>
        </p:nvSpPr>
        <p:spPr>
          <a:xfrm>
            <a:off x="2651759" y="1293222"/>
            <a:ext cx="8830491" cy="4273731"/>
          </a:xfrm>
        </p:spPr>
        <p:txBody>
          <a:bodyPr>
            <a:noAutofit/>
          </a:bodyPr>
          <a:lstStyle/>
          <a:p>
            <a:pPr fontAlgn="base"/>
            <a:endParaRPr lang="en-PH" sz="3200" dirty="0"/>
          </a:p>
        </p:txBody>
      </p:sp>
      <p:graphicFrame>
        <p:nvGraphicFramePr>
          <p:cNvPr id="4" name="Table 3"/>
          <p:cNvGraphicFramePr>
            <a:graphicFrameLocks noGrp="1"/>
          </p:cNvGraphicFramePr>
          <p:nvPr>
            <p:extLst>
              <p:ext uri="{D42A27DB-BD31-4B8C-83A1-F6EECF244321}">
                <p14:modId xmlns:p14="http://schemas.microsoft.com/office/powerpoint/2010/main" val="1215994186"/>
              </p:ext>
            </p:extLst>
          </p:nvPr>
        </p:nvGraphicFramePr>
        <p:xfrm>
          <a:off x="2651759" y="1293222"/>
          <a:ext cx="8830491" cy="5109822"/>
        </p:xfrm>
        <a:graphic>
          <a:graphicData uri="http://schemas.openxmlformats.org/drawingml/2006/table">
            <a:tbl>
              <a:tblPr/>
              <a:tblGrid>
                <a:gridCol w="2255589"/>
                <a:gridCol w="6574902"/>
              </a:tblGrid>
              <a:tr h="553779">
                <a:tc>
                  <a:txBody>
                    <a:bodyPr/>
                    <a:lstStyle/>
                    <a:p>
                      <a:pPr algn="l" fontAlgn="ctr"/>
                      <a:r>
                        <a:rPr lang="en-PH" sz="1600" b="0" dirty="0">
                          <a:solidFill>
                            <a:schemeClr val="tx2">
                              <a:lumMod val="95000"/>
                              <a:lumOff val="5000"/>
                            </a:schemeClr>
                          </a:solidFill>
                          <a:effectLst/>
                        </a:rPr>
                        <a:t>read()</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solidFill>
                            <a:schemeClr val="tx2">
                              <a:lumMod val="95000"/>
                              <a:lumOff val="5000"/>
                            </a:schemeClr>
                          </a:solidFill>
                          <a:effectLst/>
                        </a:rPr>
                        <a:t>Reads one byte of data from the input stream.</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53779">
                <a:tc>
                  <a:txBody>
                    <a:bodyPr/>
                    <a:lstStyle/>
                    <a:p>
                      <a:pPr algn="l" fontAlgn="ctr"/>
                      <a:r>
                        <a:rPr lang="en-PH" sz="1600" b="0">
                          <a:solidFill>
                            <a:schemeClr val="tx2">
                              <a:lumMod val="95000"/>
                              <a:lumOff val="5000"/>
                            </a:schemeClr>
                          </a:solidFill>
                          <a:effectLst/>
                        </a:rPr>
                        <a:t>read(byte[] array)()</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solidFill>
                            <a:schemeClr val="tx2">
                              <a:lumMod val="95000"/>
                              <a:lumOff val="5000"/>
                            </a:schemeClr>
                          </a:solidFill>
                          <a:effectLst/>
                        </a:rPr>
                        <a:t>Reads byte from the stream and stores that byte in the specified array.</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53779">
                <a:tc>
                  <a:txBody>
                    <a:bodyPr/>
                    <a:lstStyle/>
                    <a:p>
                      <a:pPr algn="l" fontAlgn="ctr"/>
                      <a:r>
                        <a:rPr lang="en-PH" sz="1600" b="0">
                          <a:solidFill>
                            <a:schemeClr val="tx2">
                              <a:lumMod val="95000"/>
                              <a:lumOff val="5000"/>
                            </a:schemeClr>
                          </a:solidFill>
                          <a:effectLst/>
                        </a:rPr>
                        <a:t>mark()</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solidFill>
                            <a:schemeClr val="tx2">
                              <a:lumMod val="95000"/>
                              <a:lumOff val="5000"/>
                            </a:schemeClr>
                          </a:solidFill>
                          <a:effectLst/>
                        </a:rPr>
                        <a:t>It marks the position in the input stream until the data has been read.</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53779">
                <a:tc>
                  <a:txBody>
                    <a:bodyPr/>
                    <a:lstStyle/>
                    <a:p>
                      <a:pPr algn="l" fontAlgn="ctr"/>
                      <a:r>
                        <a:rPr lang="en-PH" sz="1600" b="0">
                          <a:solidFill>
                            <a:schemeClr val="tx2">
                              <a:lumMod val="95000"/>
                              <a:lumOff val="5000"/>
                            </a:schemeClr>
                          </a:solidFill>
                          <a:effectLst/>
                        </a:rPr>
                        <a:t>available()</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solidFill>
                            <a:schemeClr val="tx2">
                              <a:lumMod val="95000"/>
                              <a:lumOff val="5000"/>
                            </a:schemeClr>
                          </a:solidFill>
                          <a:effectLst/>
                        </a:rPr>
                        <a:t>Returns the number of bytes available in the input stream.</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17732">
                <a:tc>
                  <a:txBody>
                    <a:bodyPr/>
                    <a:lstStyle/>
                    <a:p>
                      <a:pPr algn="l" fontAlgn="ctr"/>
                      <a:r>
                        <a:rPr lang="en-PH" sz="1600" b="0">
                          <a:solidFill>
                            <a:schemeClr val="tx2">
                              <a:lumMod val="95000"/>
                              <a:lumOff val="5000"/>
                            </a:schemeClr>
                          </a:solidFill>
                          <a:effectLst/>
                        </a:rPr>
                        <a:t>markSupported()</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solidFill>
                            <a:schemeClr val="tx2">
                              <a:lumMod val="95000"/>
                              <a:lumOff val="5000"/>
                            </a:schemeClr>
                          </a:solidFill>
                          <a:effectLst/>
                        </a:rPr>
                        <a:t>It checks if the mark() method and the reset() method is supported in the stream.</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17732">
                <a:tc>
                  <a:txBody>
                    <a:bodyPr/>
                    <a:lstStyle/>
                    <a:p>
                      <a:pPr algn="l" fontAlgn="ctr"/>
                      <a:r>
                        <a:rPr lang="en-PH" sz="1600" b="0">
                          <a:solidFill>
                            <a:schemeClr val="tx2">
                              <a:lumMod val="95000"/>
                              <a:lumOff val="5000"/>
                            </a:schemeClr>
                          </a:solidFill>
                          <a:effectLst/>
                        </a:rPr>
                        <a:t>reset()</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solidFill>
                            <a:schemeClr val="tx2">
                              <a:lumMod val="95000"/>
                              <a:lumOff val="5000"/>
                            </a:schemeClr>
                          </a:solidFill>
                          <a:effectLst/>
                        </a:rPr>
                        <a:t>Returns the control to the point where the mark was set inside the stream.</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17732">
                <a:tc>
                  <a:txBody>
                    <a:bodyPr/>
                    <a:lstStyle/>
                    <a:p>
                      <a:pPr algn="l" fontAlgn="ctr"/>
                      <a:r>
                        <a:rPr lang="en-PH" sz="1600" b="0">
                          <a:solidFill>
                            <a:schemeClr val="tx2">
                              <a:lumMod val="95000"/>
                              <a:lumOff val="5000"/>
                            </a:schemeClr>
                          </a:solidFill>
                          <a:effectLst/>
                        </a:rPr>
                        <a:t>skips()</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solidFill>
                            <a:schemeClr val="tx2">
                              <a:lumMod val="95000"/>
                              <a:lumOff val="5000"/>
                            </a:schemeClr>
                          </a:solidFill>
                          <a:effectLst/>
                        </a:rPr>
                        <a:t> Skips and removes a particular number of bytes from the input stream.</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89826">
                <a:tc>
                  <a:txBody>
                    <a:bodyPr/>
                    <a:lstStyle/>
                    <a:p>
                      <a:pPr algn="l" fontAlgn="ctr"/>
                      <a:r>
                        <a:rPr lang="en-PH" sz="1600" b="0">
                          <a:solidFill>
                            <a:schemeClr val="tx2">
                              <a:lumMod val="95000"/>
                              <a:lumOff val="5000"/>
                            </a:schemeClr>
                          </a:solidFill>
                          <a:effectLst/>
                        </a:rPr>
                        <a:t>close()</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600" b="0" dirty="0">
                          <a:solidFill>
                            <a:schemeClr val="tx2">
                              <a:lumMod val="95000"/>
                              <a:lumOff val="5000"/>
                            </a:schemeClr>
                          </a:solidFill>
                          <a:effectLst/>
                        </a:rPr>
                        <a:t>Closes the input stream.</a:t>
                      </a:r>
                    </a:p>
                  </a:txBody>
                  <a:tcPr marL="74984" marR="74984" marT="104978" marB="10497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059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just"/>
            <a:r>
              <a:rPr lang="en-US" sz="2400" b="1" dirty="0" smtClean="0">
                <a:solidFill>
                  <a:schemeClr val="tx2">
                    <a:lumMod val="95000"/>
                    <a:lumOff val="5000"/>
                  </a:schemeClr>
                </a:solidFill>
              </a:rPr>
              <a:t>Cont.: Types of  Streams – Subclasses of Output Stream</a:t>
            </a:r>
            <a:endParaRPr lang="en-US" sz="2400" b="1" dirty="0">
              <a:solidFill>
                <a:schemeClr val="tx2">
                  <a:lumMod val="95000"/>
                  <a:lumOff val="5000"/>
                </a:schemeClr>
              </a:solidFill>
            </a:endParaRPr>
          </a:p>
        </p:txBody>
      </p:sp>
      <p:sp>
        <p:nvSpPr>
          <p:cNvPr id="3" name="Subtitle 2"/>
          <p:cNvSpPr>
            <a:spLocks noGrp="1"/>
          </p:cNvSpPr>
          <p:nvPr>
            <p:ph type="subTitle" idx="1"/>
          </p:nvPr>
        </p:nvSpPr>
        <p:spPr>
          <a:xfrm>
            <a:off x="2651759" y="1293222"/>
            <a:ext cx="8830491" cy="4273731"/>
          </a:xfrm>
        </p:spPr>
        <p:txBody>
          <a:bodyPr>
            <a:noAutofit/>
          </a:bodyPr>
          <a:lstStyle/>
          <a:p>
            <a:pPr marL="457200" indent="-457200" fontAlgn="base">
              <a:buFont typeface="Arial" panose="020B0604020202020204" pitchFamily="34" charset="0"/>
              <a:buChar char="•"/>
            </a:pPr>
            <a:r>
              <a:rPr lang="en-PH" sz="3200" dirty="0" err="1" smtClean="0">
                <a:solidFill>
                  <a:schemeClr val="tx2">
                    <a:lumMod val="95000"/>
                    <a:lumOff val="5000"/>
                  </a:schemeClr>
                </a:solidFill>
              </a:rPr>
              <a:t>ByteArrayOutputStream</a:t>
            </a:r>
            <a:endParaRPr lang="en-PH" sz="3200" dirty="0">
              <a:solidFill>
                <a:schemeClr val="tx2">
                  <a:lumMod val="95000"/>
                  <a:lumOff val="5000"/>
                </a:schemeClr>
              </a:solidFill>
            </a:endParaRPr>
          </a:p>
          <a:p>
            <a:pPr marL="457200" indent="-457200" fontAlgn="base">
              <a:buFont typeface="Arial" panose="020B0604020202020204" pitchFamily="34" charset="0"/>
              <a:buChar char="•"/>
            </a:pPr>
            <a:r>
              <a:rPr lang="en-PH" sz="3200" dirty="0" err="1" smtClean="0">
                <a:solidFill>
                  <a:schemeClr val="tx2">
                    <a:lumMod val="95000"/>
                    <a:lumOff val="5000"/>
                  </a:schemeClr>
                </a:solidFill>
              </a:rPr>
              <a:t>FileOutputStream</a:t>
            </a:r>
            <a:endParaRPr lang="en-PH" sz="3200" dirty="0">
              <a:solidFill>
                <a:schemeClr val="tx2">
                  <a:lumMod val="95000"/>
                  <a:lumOff val="5000"/>
                </a:schemeClr>
              </a:solidFill>
            </a:endParaRPr>
          </a:p>
          <a:p>
            <a:pPr marL="457200" indent="-457200" fontAlgn="base">
              <a:buFont typeface="Arial" panose="020B0604020202020204" pitchFamily="34" charset="0"/>
              <a:buChar char="•"/>
            </a:pPr>
            <a:r>
              <a:rPr lang="en-PH" sz="3200" dirty="0" err="1" smtClean="0">
                <a:solidFill>
                  <a:schemeClr val="tx2">
                    <a:lumMod val="95000"/>
                    <a:lumOff val="5000"/>
                  </a:schemeClr>
                </a:solidFill>
              </a:rPr>
              <a:t>StringBufferOutputStream</a:t>
            </a:r>
            <a:endParaRPr lang="en-PH" sz="3200" dirty="0">
              <a:solidFill>
                <a:schemeClr val="tx2">
                  <a:lumMod val="95000"/>
                  <a:lumOff val="5000"/>
                </a:schemeClr>
              </a:solidFill>
            </a:endParaRPr>
          </a:p>
          <a:p>
            <a:pPr marL="457200" indent="-457200" fontAlgn="base">
              <a:buFont typeface="Arial" panose="020B0604020202020204" pitchFamily="34" charset="0"/>
              <a:buChar char="•"/>
            </a:pPr>
            <a:r>
              <a:rPr lang="en-PH" sz="3200" dirty="0" err="1" smtClean="0">
                <a:solidFill>
                  <a:schemeClr val="tx2">
                    <a:lumMod val="95000"/>
                    <a:lumOff val="5000"/>
                  </a:schemeClr>
                </a:solidFill>
              </a:rPr>
              <a:t>ObjectOutputStream</a:t>
            </a:r>
            <a:endParaRPr lang="en-PH" sz="3200" dirty="0">
              <a:solidFill>
                <a:schemeClr val="tx2">
                  <a:lumMod val="95000"/>
                  <a:lumOff val="5000"/>
                </a:schemeClr>
              </a:solidFill>
            </a:endParaRPr>
          </a:p>
          <a:p>
            <a:pPr marL="457200" indent="-457200" fontAlgn="base">
              <a:buFont typeface="Arial" panose="020B0604020202020204" pitchFamily="34" charset="0"/>
              <a:buChar char="•"/>
            </a:pPr>
            <a:r>
              <a:rPr lang="en-PH" sz="3200" dirty="0" err="1" smtClean="0">
                <a:solidFill>
                  <a:schemeClr val="tx2">
                    <a:lumMod val="95000"/>
                    <a:lumOff val="5000"/>
                  </a:schemeClr>
                </a:solidFill>
              </a:rPr>
              <a:t>DataOutputStream</a:t>
            </a:r>
            <a:endParaRPr lang="en-PH" sz="3200" dirty="0">
              <a:solidFill>
                <a:schemeClr val="tx2">
                  <a:lumMod val="95000"/>
                  <a:lumOff val="5000"/>
                </a:schemeClr>
              </a:solidFill>
            </a:endParaRPr>
          </a:p>
          <a:p>
            <a:pPr marL="457200" indent="-457200" fontAlgn="base">
              <a:buFont typeface="Arial" panose="020B0604020202020204" pitchFamily="34" charset="0"/>
              <a:buChar char="•"/>
            </a:pPr>
            <a:r>
              <a:rPr lang="en-PH" sz="3200" dirty="0" err="1" smtClean="0">
                <a:solidFill>
                  <a:schemeClr val="tx2">
                    <a:lumMod val="95000"/>
                    <a:lumOff val="5000"/>
                  </a:schemeClr>
                </a:solidFill>
              </a:rPr>
              <a:t>PrintStream</a:t>
            </a:r>
            <a:endParaRPr lang="en-PH" sz="3200" dirty="0">
              <a:solidFill>
                <a:schemeClr val="tx2">
                  <a:lumMod val="95000"/>
                  <a:lumOff val="5000"/>
                </a:schemeClr>
              </a:solidFill>
            </a:endParaRPr>
          </a:p>
        </p:txBody>
      </p:sp>
    </p:spTree>
    <p:extLst>
      <p:ext uri="{BB962C8B-B14F-4D97-AF65-F5344CB8AC3E}">
        <p14:creationId xmlns:p14="http://schemas.microsoft.com/office/powerpoint/2010/main" val="110775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just"/>
            <a:r>
              <a:rPr lang="en-US" sz="2400" b="1" dirty="0" smtClean="0">
                <a:solidFill>
                  <a:schemeClr val="tx2">
                    <a:lumMod val="95000"/>
                    <a:lumOff val="5000"/>
                  </a:schemeClr>
                </a:solidFill>
              </a:rPr>
              <a:t>Cont.: Types of  Streams – Methods in Output Stream</a:t>
            </a:r>
            <a:endParaRPr lang="en-US" sz="2400" b="1" dirty="0">
              <a:solidFill>
                <a:schemeClr val="tx2">
                  <a:lumMod val="95000"/>
                  <a:lumOff val="5000"/>
                </a:schemeClr>
              </a:solidFill>
            </a:endParaRPr>
          </a:p>
        </p:txBody>
      </p:sp>
      <p:sp>
        <p:nvSpPr>
          <p:cNvPr id="3" name="Subtitle 2"/>
          <p:cNvSpPr>
            <a:spLocks noGrp="1"/>
          </p:cNvSpPr>
          <p:nvPr>
            <p:ph type="subTitle" idx="1"/>
          </p:nvPr>
        </p:nvSpPr>
        <p:spPr>
          <a:xfrm>
            <a:off x="2651759" y="1293222"/>
            <a:ext cx="8830491" cy="4273731"/>
          </a:xfrm>
        </p:spPr>
        <p:txBody>
          <a:bodyPr>
            <a:noAutofit/>
          </a:bodyPr>
          <a:lstStyle/>
          <a:p>
            <a:pPr fontAlgn="base"/>
            <a:endParaRPr lang="en-PH" sz="3200" dirty="0">
              <a:solidFill>
                <a:schemeClr val="tx2">
                  <a:lumMod val="95000"/>
                  <a:lumOff val="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2212725"/>
              </p:ext>
            </p:extLst>
          </p:nvPr>
        </p:nvGraphicFramePr>
        <p:xfrm>
          <a:off x="2651759" y="1658982"/>
          <a:ext cx="8830491" cy="3627120"/>
        </p:xfrm>
        <a:graphic>
          <a:graphicData uri="http://schemas.openxmlformats.org/drawingml/2006/table">
            <a:tbl>
              <a:tblPr/>
              <a:tblGrid>
                <a:gridCol w="2622567"/>
                <a:gridCol w="6207924"/>
              </a:tblGrid>
              <a:tr h="0">
                <a:tc>
                  <a:txBody>
                    <a:bodyPr/>
                    <a:lstStyle/>
                    <a:p>
                      <a:pPr algn="l" fontAlgn="ctr"/>
                      <a:r>
                        <a:rPr lang="en-PH" sz="2400" b="0" dirty="0">
                          <a:solidFill>
                            <a:schemeClr val="tx2">
                              <a:lumMod val="95000"/>
                              <a:lumOff val="5000"/>
                            </a:schemeClr>
                          </a:solidFill>
                          <a:effectLst/>
                        </a:rPr>
                        <a:t>write()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a:solidFill>
                            <a:schemeClr val="tx2">
                              <a:lumMod val="95000"/>
                              <a:lumOff val="5000"/>
                            </a:schemeClr>
                          </a:solidFill>
                          <a:effectLst/>
                        </a:rPr>
                        <a:t>Writes the specified byte to the output stream.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PH" sz="2400" b="0" dirty="0">
                          <a:solidFill>
                            <a:schemeClr val="tx2">
                              <a:lumMod val="95000"/>
                              <a:lumOff val="5000"/>
                            </a:schemeClr>
                          </a:solidFill>
                          <a:effectLst/>
                        </a:rPr>
                        <a:t>write(byte[] array)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a:solidFill>
                            <a:schemeClr val="tx2">
                              <a:lumMod val="95000"/>
                              <a:lumOff val="5000"/>
                            </a:schemeClr>
                          </a:solidFill>
                          <a:effectLst/>
                        </a:rPr>
                        <a:t>Writes the bytes which are inside a specific array to the output stream.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PH" sz="2400" b="0">
                          <a:solidFill>
                            <a:schemeClr val="tx2">
                              <a:lumMod val="95000"/>
                              <a:lumOff val="5000"/>
                            </a:schemeClr>
                          </a:solidFill>
                          <a:effectLst/>
                        </a:rPr>
                        <a:t>close()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2400" b="0">
                          <a:solidFill>
                            <a:schemeClr val="tx2">
                              <a:lumMod val="95000"/>
                              <a:lumOff val="5000"/>
                            </a:schemeClr>
                          </a:solidFill>
                          <a:effectLst/>
                        </a:rPr>
                        <a:t>Closes the output stream.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PH" sz="2400" b="0">
                          <a:solidFill>
                            <a:schemeClr val="tx2">
                              <a:lumMod val="95000"/>
                              <a:lumOff val="5000"/>
                            </a:schemeClr>
                          </a:solidFill>
                          <a:effectLst/>
                        </a:rPr>
                        <a:t>flush()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dirty="0">
                          <a:solidFill>
                            <a:schemeClr val="tx2">
                              <a:lumMod val="95000"/>
                              <a:lumOff val="5000"/>
                            </a:schemeClr>
                          </a:solidFill>
                          <a:effectLst/>
                        </a:rPr>
                        <a:t>Forces to write all the data present in an output stream to the destination.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9315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just"/>
            <a:r>
              <a:rPr lang="en-US" sz="2400" b="1" dirty="0" smtClean="0">
                <a:solidFill>
                  <a:schemeClr val="tx2">
                    <a:lumMod val="95000"/>
                    <a:lumOff val="5000"/>
                  </a:schemeClr>
                </a:solidFill>
              </a:rPr>
              <a:t>Cont.: Types of  Streams Based on Data Type</a:t>
            </a:r>
            <a:endParaRPr lang="en-US" sz="2400" b="1" dirty="0">
              <a:solidFill>
                <a:schemeClr val="tx2">
                  <a:lumMod val="95000"/>
                  <a:lumOff val="5000"/>
                </a:schemeClr>
              </a:solidFill>
            </a:endParaRPr>
          </a:p>
        </p:txBody>
      </p:sp>
      <p:sp>
        <p:nvSpPr>
          <p:cNvPr id="3" name="Subtitle 2"/>
          <p:cNvSpPr>
            <a:spLocks noGrp="1"/>
          </p:cNvSpPr>
          <p:nvPr>
            <p:ph type="subTitle" idx="1"/>
          </p:nvPr>
        </p:nvSpPr>
        <p:spPr>
          <a:xfrm>
            <a:off x="2651759" y="1293222"/>
            <a:ext cx="8830491" cy="5185955"/>
          </a:xfrm>
        </p:spPr>
        <p:txBody>
          <a:bodyPr>
            <a:noAutofit/>
          </a:bodyPr>
          <a:lstStyle/>
          <a:p>
            <a:pPr marL="457200" indent="-457200" fontAlgn="base">
              <a:buFont typeface="Arial" panose="020B0604020202020204" pitchFamily="34" charset="0"/>
              <a:buChar char="•"/>
            </a:pPr>
            <a:r>
              <a:rPr lang="en-US" sz="3200" b="1" dirty="0" smtClean="0">
                <a:solidFill>
                  <a:schemeClr val="tx2">
                    <a:lumMod val="95000"/>
                    <a:lumOff val="5000"/>
                  </a:schemeClr>
                </a:solidFill>
              </a:rPr>
              <a:t>Byte Stream:</a:t>
            </a:r>
          </a:p>
          <a:p>
            <a:pPr marL="914400" lvl="1" indent="-457200" algn="just" fontAlgn="base">
              <a:buFont typeface="Arial" panose="020B0604020202020204" pitchFamily="34" charset="0"/>
              <a:buChar char="•"/>
            </a:pPr>
            <a:r>
              <a:rPr lang="en-US" sz="2500" dirty="0" smtClean="0">
                <a:solidFill>
                  <a:schemeClr val="tx2">
                    <a:lumMod val="95000"/>
                    <a:lumOff val="5000"/>
                  </a:schemeClr>
                </a:solidFill>
              </a:rPr>
              <a:t>This </a:t>
            </a:r>
            <a:r>
              <a:rPr lang="en-US" sz="2500" dirty="0">
                <a:solidFill>
                  <a:schemeClr val="tx2">
                    <a:lumMod val="95000"/>
                    <a:lumOff val="5000"/>
                  </a:schemeClr>
                </a:solidFill>
              </a:rPr>
              <a:t>stream is used to read or write byte data. The byte stream is again subdivided into two types which are as </a:t>
            </a:r>
            <a:r>
              <a:rPr lang="en-US" sz="2500" dirty="0" smtClean="0">
                <a:solidFill>
                  <a:schemeClr val="tx2">
                    <a:lumMod val="95000"/>
                    <a:lumOff val="5000"/>
                  </a:schemeClr>
                </a:solidFill>
              </a:rPr>
              <a:t>follows:</a:t>
            </a:r>
          </a:p>
          <a:p>
            <a:pPr marL="914400" lvl="1" indent="-457200" algn="just" fontAlgn="base">
              <a:buFont typeface="Arial" panose="020B0604020202020204" pitchFamily="34" charset="0"/>
              <a:buChar char="•"/>
            </a:pPr>
            <a:r>
              <a:rPr lang="en-US" sz="2500" b="1" dirty="0" smtClean="0">
                <a:solidFill>
                  <a:schemeClr val="tx2">
                    <a:lumMod val="95000"/>
                    <a:lumOff val="5000"/>
                  </a:schemeClr>
                </a:solidFill>
              </a:rPr>
              <a:t>Byte </a:t>
            </a:r>
            <a:r>
              <a:rPr lang="en-US" sz="2500" b="1" dirty="0">
                <a:solidFill>
                  <a:schemeClr val="tx2">
                    <a:lumMod val="95000"/>
                    <a:lumOff val="5000"/>
                  </a:schemeClr>
                </a:solidFill>
              </a:rPr>
              <a:t>Input Stream: </a:t>
            </a:r>
            <a:r>
              <a:rPr lang="en-US" sz="2500" dirty="0">
                <a:solidFill>
                  <a:schemeClr val="tx2">
                    <a:lumMod val="95000"/>
                    <a:lumOff val="5000"/>
                  </a:schemeClr>
                </a:solidFill>
              </a:rPr>
              <a:t>Used to read byte data from different </a:t>
            </a:r>
            <a:r>
              <a:rPr lang="en-US" sz="2500" dirty="0" smtClean="0">
                <a:solidFill>
                  <a:schemeClr val="tx2">
                    <a:lumMod val="95000"/>
                    <a:lumOff val="5000"/>
                  </a:schemeClr>
                </a:solidFill>
              </a:rPr>
              <a:t>devices.</a:t>
            </a:r>
          </a:p>
          <a:p>
            <a:pPr marL="914400" lvl="1" indent="-457200" algn="just" fontAlgn="base">
              <a:buFont typeface="Arial" panose="020B0604020202020204" pitchFamily="34" charset="0"/>
              <a:buChar char="•"/>
            </a:pPr>
            <a:r>
              <a:rPr lang="en-US" sz="2500" b="1" dirty="0" smtClean="0">
                <a:solidFill>
                  <a:schemeClr val="tx2">
                    <a:lumMod val="95000"/>
                    <a:lumOff val="5000"/>
                  </a:schemeClr>
                </a:solidFill>
              </a:rPr>
              <a:t>Byte </a:t>
            </a:r>
            <a:r>
              <a:rPr lang="en-US" sz="2500" b="1" dirty="0">
                <a:solidFill>
                  <a:schemeClr val="tx2">
                    <a:lumMod val="95000"/>
                    <a:lumOff val="5000"/>
                  </a:schemeClr>
                </a:solidFill>
              </a:rPr>
              <a:t>Output Stream: </a:t>
            </a:r>
            <a:r>
              <a:rPr lang="en-US" sz="2500" dirty="0">
                <a:solidFill>
                  <a:schemeClr val="tx2">
                    <a:lumMod val="95000"/>
                    <a:lumOff val="5000"/>
                  </a:schemeClr>
                </a:solidFill>
              </a:rPr>
              <a:t>Used to write byte data to different devices.</a:t>
            </a:r>
          </a:p>
        </p:txBody>
      </p:sp>
    </p:spTree>
    <p:extLst>
      <p:ext uri="{BB962C8B-B14F-4D97-AF65-F5344CB8AC3E}">
        <p14:creationId xmlns:p14="http://schemas.microsoft.com/office/powerpoint/2010/main" val="284492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just"/>
            <a:r>
              <a:rPr lang="en-US" sz="2400" b="1" dirty="0" smtClean="0">
                <a:solidFill>
                  <a:schemeClr val="tx2">
                    <a:lumMod val="95000"/>
                    <a:lumOff val="5000"/>
                  </a:schemeClr>
                </a:solidFill>
              </a:rPr>
              <a:t>Cont.: Types of  Streams Based on Data Type</a:t>
            </a:r>
            <a:endParaRPr lang="en-US" sz="2400" b="1" dirty="0">
              <a:solidFill>
                <a:schemeClr val="tx2">
                  <a:lumMod val="95000"/>
                  <a:lumOff val="5000"/>
                </a:schemeClr>
              </a:solidFill>
            </a:endParaRPr>
          </a:p>
        </p:txBody>
      </p:sp>
      <p:sp>
        <p:nvSpPr>
          <p:cNvPr id="3" name="Subtitle 2"/>
          <p:cNvSpPr>
            <a:spLocks noGrp="1"/>
          </p:cNvSpPr>
          <p:nvPr>
            <p:ph type="subTitle" idx="1"/>
          </p:nvPr>
        </p:nvSpPr>
        <p:spPr>
          <a:xfrm>
            <a:off x="2651759" y="1293222"/>
            <a:ext cx="8830491" cy="5185955"/>
          </a:xfrm>
        </p:spPr>
        <p:txBody>
          <a:bodyPr>
            <a:noAutofit/>
          </a:bodyPr>
          <a:lstStyle/>
          <a:p>
            <a:pPr marL="457200" indent="-457200" fontAlgn="base">
              <a:buFont typeface="Arial" panose="020B0604020202020204" pitchFamily="34" charset="0"/>
              <a:buChar char="•"/>
            </a:pPr>
            <a:r>
              <a:rPr lang="en-US" sz="3200" b="1" dirty="0" smtClean="0">
                <a:solidFill>
                  <a:schemeClr val="tx2">
                    <a:lumMod val="95000"/>
                    <a:lumOff val="5000"/>
                  </a:schemeClr>
                </a:solidFill>
              </a:rPr>
              <a:t>Character Stream:</a:t>
            </a:r>
          </a:p>
          <a:p>
            <a:pPr marL="914400" lvl="1" indent="-457200" algn="just" fontAlgn="base">
              <a:buFont typeface="Arial" panose="020B0604020202020204" pitchFamily="34" charset="0"/>
              <a:buChar char="•"/>
            </a:pPr>
            <a:r>
              <a:rPr lang="en-US" sz="2600" dirty="0" smtClean="0">
                <a:solidFill>
                  <a:schemeClr val="tx2">
                    <a:lumMod val="95000"/>
                    <a:lumOff val="5000"/>
                  </a:schemeClr>
                </a:solidFill>
              </a:rPr>
              <a:t>This </a:t>
            </a:r>
            <a:r>
              <a:rPr lang="en-US" sz="2600" dirty="0">
                <a:solidFill>
                  <a:schemeClr val="tx2">
                    <a:lumMod val="95000"/>
                    <a:lumOff val="5000"/>
                  </a:schemeClr>
                </a:solidFill>
              </a:rPr>
              <a:t>stream is used to read or write character data. Character stream is again subdivided into 2 types which are as </a:t>
            </a:r>
            <a:r>
              <a:rPr lang="en-US" sz="2600" dirty="0" smtClean="0">
                <a:solidFill>
                  <a:schemeClr val="tx2">
                    <a:lumMod val="95000"/>
                    <a:lumOff val="5000"/>
                  </a:schemeClr>
                </a:solidFill>
              </a:rPr>
              <a:t>follows:</a:t>
            </a:r>
          </a:p>
          <a:p>
            <a:pPr marL="914400" lvl="1" indent="-457200" algn="just" fontAlgn="base">
              <a:buFont typeface="Arial" panose="020B0604020202020204" pitchFamily="34" charset="0"/>
              <a:buChar char="•"/>
            </a:pPr>
            <a:r>
              <a:rPr lang="en-US" sz="2600" b="1" dirty="0" smtClean="0">
                <a:solidFill>
                  <a:schemeClr val="tx2">
                    <a:lumMod val="95000"/>
                    <a:lumOff val="5000"/>
                  </a:schemeClr>
                </a:solidFill>
              </a:rPr>
              <a:t>Character </a:t>
            </a:r>
            <a:r>
              <a:rPr lang="en-US" sz="2600" b="1" dirty="0">
                <a:solidFill>
                  <a:schemeClr val="tx2">
                    <a:lumMod val="95000"/>
                    <a:lumOff val="5000"/>
                  </a:schemeClr>
                </a:solidFill>
              </a:rPr>
              <a:t>Input Stream: </a:t>
            </a:r>
            <a:r>
              <a:rPr lang="en-US" sz="2600" dirty="0">
                <a:solidFill>
                  <a:schemeClr val="tx2">
                    <a:lumMod val="95000"/>
                    <a:lumOff val="5000"/>
                  </a:schemeClr>
                </a:solidFill>
              </a:rPr>
              <a:t>Used to read character data from different </a:t>
            </a:r>
            <a:r>
              <a:rPr lang="en-US" sz="2600" dirty="0" smtClean="0">
                <a:solidFill>
                  <a:schemeClr val="tx2">
                    <a:lumMod val="95000"/>
                    <a:lumOff val="5000"/>
                  </a:schemeClr>
                </a:solidFill>
              </a:rPr>
              <a:t>devices.</a:t>
            </a:r>
          </a:p>
          <a:p>
            <a:pPr marL="914400" lvl="1" indent="-457200" algn="just" fontAlgn="base">
              <a:buFont typeface="Arial" panose="020B0604020202020204" pitchFamily="34" charset="0"/>
              <a:buChar char="•"/>
            </a:pPr>
            <a:r>
              <a:rPr lang="en-US" sz="2600" b="1" dirty="0" smtClean="0">
                <a:solidFill>
                  <a:schemeClr val="tx2">
                    <a:lumMod val="95000"/>
                    <a:lumOff val="5000"/>
                  </a:schemeClr>
                </a:solidFill>
              </a:rPr>
              <a:t>Character </a:t>
            </a:r>
            <a:r>
              <a:rPr lang="en-US" sz="2600" b="1" dirty="0">
                <a:solidFill>
                  <a:schemeClr val="tx2">
                    <a:lumMod val="95000"/>
                    <a:lumOff val="5000"/>
                  </a:schemeClr>
                </a:solidFill>
              </a:rPr>
              <a:t>Output Stream: </a:t>
            </a:r>
            <a:r>
              <a:rPr lang="en-US" sz="2600" dirty="0">
                <a:solidFill>
                  <a:schemeClr val="tx2">
                    <a:lumMod val="95000"/>
                    <a:lumOff val="5000"/>
                  </a:schemeClr>
                </a:solidFill>
              </a:rPr>
              <a:t>Used to write character data to different devices.</a:t>
            </a:r>
          </a:p>
        </p:txBody>
      </p:sp>
    </p:spTree>
    <p:extLst>
      <p:ext uri="{BB962C8B-B14F-4D97-AF65-F5344CB8AC3E}">
        <p14:creationId xmlns:p14="http://schemas.microsoft.com/office/powerpoint/2010/main" val="274439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ctr"/>
            <a:r>
              <a:rPr lang="en-US" sz="4400" b="1" dirty="0" smtClean="0">
                <a:solidFill>
                  <a:schemeClr val="tx2">
                    <a:lumMod val="95000"/>
                    <a:lumOff val="5000"/>
                  </a:schemeClr>
                </a:solidFill>
              </a:rPr>
              <a:t>Class File Methods</a:t>
            </a:r>
            <a:endParaRPr lang="en-US" sz="4400" b="1" dirty="0">
              <a:solidFill>
                <a:schemeClr val="tx2">
                  <a:lumMod val="95000"/>
                  <a:lumOff val="5000"/>
                </a:schemeClr>
              </a:solidFill>
            </a:endParaRPr>
          </a:p>
        </p:txBody>
      </p:sp>
      <p:sp>
        <p:nvSpPr>
          <p:cNvPr id="3" name="Subtitle 2"/>
          <p:cNvSpPr>
            <a:spLocks noGrp="1"/>
          </p:cNvSpPr>
          <p:nvPr>
            <p:ph type="subTitle" idx="1"/>
          </p:nvPr>
        </p:nvSpPr>
        <p:spPr>
          <a:xfrm>
            <a:off x="2651759" y="1293222"/>
            <a:ext cx="8830491" cy="5185955"/>
          </a:xfrm>
        </p:spPr>
        <p:txBody>
          <a:bodyPr>
            <a:noAutofit/>
          </a:bodyPr>
          <a:lstStyle/>
          <a:p>
            <a:pPr marL="457200" indent="-457200" fontAlgn="base">
              <a:buFont typeface="Arial" panose="020B0604020202020204" pitchFamily="34" charset="0"/>
              <a:buChar char="•"/>
            </a:pPr>
            <a:endParaRPr lang="en-US" sz="2600" dirty="0">
              <a:solidFill>
                <a:schemeClr val="tx2">
                  <a:lumMod val="95000"/>
                  <a:lumOff val="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49505513"/>
              </p:ext>
            </p:extLst>
          </p:nvPr>
        </p:nvGraphicFramePr>
        <p:xfrm>
          <a:off x="2651759" y="1344117"/>
          <a:ext cx="8830491" cy="5135062"/>
        </p:xfrm>
        <a:graphic>
          <a:graphicData uri="http://schemas.openxmlformats.org/drawingml/2006/table">
            <a:tbl>
              <a:tblPr/>
              <a:tblGrid>
                <a:gridCol w="1972492"/>
                <a:gridCol w="5525589"/>
                <a:gridCol w="1332410"/>
              </a:tblGrid>
              <a:tr h="624837">
                <a:tc>
                  <a:txBody>
                    <a:bodyPr/>
                    <a:lstStyle/>
                    <a:p>
                      <a:pPr algn="l" fontAlgn="ctr"/>
                      <a:r>
                        <a:rPr lang="en-PH" sz="1400" b="1" dirty="0" err="1">
                          <a:solidFill>
                            <a:schemeClr val="tx2">
                              <a:lumMod val="95000"/>
                              <a:lumOff val="5000"/>
                            </a:schemeClr>
                          </a:solidFill>
                          <a:effectLst/>
                        </a:rPr>
                        <a:t>canRead</a:t>
                      </a:r>
                      <a:r>
                        <a:rPr lang="en-PH" sz="1400" b="1" dirty="0">
                          <a:solidFill>
                            <a:schemeClr val="tx2">
                              <a:lumMod val="95000"/>
                              <a:lumOff val="5000"/>
                            </a:schemeClr>
                          </a:solidFill>
                          <a:effectLst/>
                        </a:rPr>
                        <a:t>()</a:t>
                      </a:r>
                      <a:endParaRPr lang="en-PH" sz="1400" b="0" dirty="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solidFill>
                            <a:schemeClr val="tx2">
                              <a:lumMod val="95000"/>
                              <a:lumOff val="5000"/>
                            </a:schemeClr>
                          </a:solidFill>
                          <a:effectLst/>
                        </a:rPr>
                        <a:t> It tests whether the file is readable or not. </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a:solidFill>
                            <a:schemeClr val="tx2">
                              <a:lumMod val="95000"/>
                              <a:lumOff val="5000"/>
                            </a:schemeClr>
                          </a:solidFill>
                          <a:effectLst/>
                        </a:rPr>
                        <a:t>Boolean</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21545">
                <a:tc>
                  <a:txBody>
                    <a:bodyPr/>
                    <a:lstStyle/>
                    <a:p>
                      <a:pPr algn="l" fontAlgn="ctr"/>
                      <a:r>
                        <a:rPr lang="en-PH" sz="1400" b="1">
                          <a:solidFill>
                            <a:schemeClr val="tx2">
                              <a:lumMod val="95000"/>
                              <a:lumOff val="5000"/>
                            </a:schemeClr>
                          </a:solidFill>
                          <a:effectLst/>
                        </a:rPr>
                        <a:t>canWrite()</a:t>
                      </a:r>
                      <a:endParaRPr lang="en-PH" sz="1400" b="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tx2">
                              <a:lumMod val="95000"/>
                              <a:lumOff val="5000"/>
                            </a:schemeClr>
                          </a:solidFill>
                          <a:effectLst/>
                        </a:rPr>
                        <a:t>It tests whether the file is writable or not.</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a:solidFill>
                            <a:schemeClr val="tx2">
                              <a:lumMod val="95000"/>
                              <a:lumOff val="5000"/>
                            </a:schemeClr>
                          </a:solidFill>
                          <a:effectLst/>
                        </a:rPr>
                        <a:t>Boolean</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40383">
                <a:tc>
                  <a:txBody>
                    <a:bodyPr/>
                    <a:lstStyle/>
                    <a:p>
                      <a:pPr algn="l" fontAlgn="ctr"/>
                      <a:r>
                        <a:rPr lang="en-PH" sz="1400" b="1">
                          <a:solidFill>
                            <a:schemeClr val="tx2">
                              <a:lumMod val="95000"/>
                              <a:lumOff val="5000"/>
                            </a:schemeClr>
                          </a:solidFill>
                          <a:effectLst/>
                        </a:rPr>
                        <a:t>createNewFile()</a:t>
                      </a:r>
                      <a:endParaRPr lang="en-PH" sz="1400" b="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tx2">
                              <a:lumMod val="95000"/>
                              <a:lumOff val="5000"/>
                            </a:schemeClr>
                          </a:solidFill>
                          <a:effectLst/>
                        </a:rPr>
                        <a:t>It creates an empty file.</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a:solidFill>
                            <a:schemeClr val="tx2">
                              <a:lumMod val="95000"/>
                              <a:lumOff val="5000"/>
                            </a:schemeClr>
                          </a:solidFill>
                          <a:effectLst/>
                        </a:rPr>
                        <a:t>Boolean</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40383">
                <a:tc>
                  <a:txBody>
                    <a:bodyPr/>
                    <a:lstStyle/>
                    <a:p>
                      <a:pPr algn="l" fontAlgn="ctr"/>
                      <a:r>
                        <a:rPr lang="en-PH" sz="1400" b="1">
                          <a:solidFill>
                            <a:schemeClr val="tx2">
                              <a:lumMod val="95000"/>
                              <a:lumOff val="5000"/>
                            </a:schemeClr>
                          </a:solidFill>
                          <a:effectLst/>
                        </a:rPr>
                        <a:t>delete()</a:t>
                      </a:r>
                      <a:endParaRPr lang="en-PH" sz="1400" b="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a:solidFill>
                            <a:schemeClr val="tx2">
                              <a:lumMod val="95000"/>
                              <a:lumOff val="5000"/>
                            </a:schemeClr>
                          </a:solidFill>
                          <a:effectLst/>
                        </a:rPr>
                        <a:t>It deletes a file.</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a:solidFill>
                            <a:schemeClr val="tx2">
                              <a:lumMod val="95000"/>
                              <a:lumOff val="5000"/>
                            </a:schemeClr>
                          </a:solidFill>
                          <a:effectLst/>
                        </a:rPr>
                        <a:t>Boolean</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40383">
                <a:tc>
                  <a:txBody>
                    <a:bodyPr/>
                    <a:lstStyle/>
                    <a:p>
                      <a:pPr algn="l" fontAlgn="ctr"/>
                      <a:r>
                        <a:rPr lang="en-PH" sz="1400" b="1" dirty="0">
                          <a:solidFill>
                            <a:schemeClr val="tx2">
                              <a:lumMod val="95000"/>
                              <a:lumOff val="5000"/>
                            </a:schemeClr>
                          </a:solidFill>
                          <a:effectLst/>
                        </a:rPr>
                        <a:t>exists()</a:t>
                      </a:r>
                      <a:endParaRPr lang="en-PH" sz="1400" b="0" dirty="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tx2">
                              <a:lumMod val="95000"/>
                              <a:lumOff val="5000"/>
                            </a:schemeClr>
                          </a:solidFill>
                          <a:effectLst/>
                        </a:rPr>
                        <a:t>It tests whether the file exists or not.</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a:solidFill>
                            <a:schemeClr val="tx2">
                              <a:lumMod val="95000"/>
                              <a:lumOff val="5000"/>
                            </a:schemeClr>
                          </a:solidFill>
                          <a:effectLst/>
                        </a:rPr>
                        <a:t>Boolean</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40383">
                <a:tc>
                  <a:txBody>
                    <a:bodyPr/>
                    <a:lstStyle/>
                    <a:p>
                      <a:pPr algn="l" fontAlgn="ctr"/>
                      <a:r>
                        <a:rPr lang="en-PH" sz="1400" b="1">
                          <a:solidFill>
                            <a:schemeClr val="tx2">
                              <a:lumMod val="95000"/>
                              <a:lumOff val="5000"/>
                            </a:schemeClr>
                          </a:solidFill>
                          <a:effectLst/>
                        </a:rPr>
                        <a:t>length()</a:t>
                      </a:r>
                      <a:endParaRPr lang="en-PH" sz="1400" b="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tx2">
                              <a:lumMod val="95000"/>
                              <a:lumOff val="5000"/>
                            </a:schemeClr>
                          </a:solidFill>
                          <a:effectLst/>
                        </a:rPr>
                        <a:t>Returns the size of the file in bytes.</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a:solidFill>
                            <a:schemeClr val="tx2">
                              <a:lumMod val="95000"/>
                              <a:lumOff val="5000"/>
                            </a:schemeClr>
                          </a:solidFill>
                          <a:effectLst/>
                        </a:rPr>
                        <a:t>Long</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40383">
                <a:tc>
                  <a:txBody>
                    <a:bodyPr/>
                    <a:lstStyle/>
                    <a:p>
                      <a:pPr algn="l" fontAlgn="ctr"/>
                      <a:r>
                        <a:rPr lang="en-PH" sz="1400" b="1">
                          <a:solidFill>
                            <a:schemeClr val="tx2">
                              <a:lumMod val="95000"/>
                              <a:lumOff val="5000"/>
                            </a:schemeClr>
                          </a:solidFill>
                          <a:effectLst/>
                        </a:rPr>
                        <a:t>getName()</a:t>
                      </a:r>
                      <a:endParaRPr lang="en-PH" sz="1400" b="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tx2">
                              <a:lumMod val="95000"/>
                              <a:lumOff val="5000"/>
                            </a:schemeClr>
                          </a:solidFill>
                          <a:effectLst/>
                        </a:rPr>
                        <a:t> Returns the name of the file.</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a:solidFill>
                            <a:schemeClr val="tx2">
                              <a:lumMod val="95000"/>
                              <a:lumOff val="5000"/>
                            </a:schemeClr>
                          </a:solidFill>
                          <a:effectLst/>
                        </a:rPr>
                        <a:t>String</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24837">
                <a:tc>
                  <a:txBody>
                    <a:bodyPr/>
                    <a:lstStyle/>
                    <a:p>
                      <a:pPr algn="l" fontAlgn="ctr"/>
                      <a:r>
                        <a:rPr lang="en-PH" sz="1400" b="1">
                          <a:solidFill>
                            <a:schemeClr val="tx2">
                              <a:lumMod val="95000"/>
                              <a:lumOff val="5000"/>
                            </a:schemeClr>
                          </a:solidFill>
                          <a:effectLst/>
                        </a:rPr>
                        <a:t>list()</a:t>
                      </a:r>
                      <a:endParaRPr lang="en-PH" sz="1400" b="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tx2">
                              <a:lumMod val="95000"/>
                              <a:lumOff val="5000"/>
                            </a:schemeClr>
                          </a:solidFill>
                          <a:effectLst/>
                        </a:rPr>
                        <a:t>Returns an array of the files in the directory.</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a:solidFill>
                            <a:schemeClr val="tx2">
                              <a:lumMod val="95000"/>
                              <a:lumOff val="5000"/>
                            </a:schemeClr>
                          </a:solidFill>
                          <a:effectLst/>
                        </a:rPr>
                        <a:t>String[] </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40383">
                <a:tc>
                  <a:txBody>
                    <a:bodyPr/>
                    <a:lstStyle/>
                    <a:p>
                      <a:pPr algn="l" fontAlgn="ctr"/>
                      <a:r>
                        <a:rPr lang="en-PH" sz="1400" b="1">
                          <a:solidFill>
                            <a:schemeClr val="tx2">
                              <a:lumMod val="95000"/>
                              <a:lumOff val="5000"/>
                            </a:schemeClr>
                          </a:solidFill>
                          <a:effectLst/>
                        </a:rPr>
                        <a:t>mkdir()</a:t>
                      </a:r>
                      <a:endParaRPr lang="en-PH" sz="1400" b="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a:solidFill>
                            <a:schemeClr val="tx2">
                              <a:lumMod val="95000"/>
                              <a:lumOff val="5000"/>
                            </a:schemeClr>
                          </a:solidFill>
                          <a:effectLst/>
                        </a:rPr>
                        <a:t> Creates a new directory.</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a:solidFill>
                            <a:schemeClr val="tx2">
                              <a:lumMod val="95000"/>
                              <a:lumOff val="5000"/>
                            </a:schemeClr>
                          </a:solidFill>
                          <a:effectLst/>
                        </a:rPr>
                        <a:t>Boolean</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21545">
                <a:tc>
                  <a:txBody>
                    <a:bodyPr/>
                    <a:lstStyle/>
                    <a:p>
                      <a:pPr algn="l" fontAlgn="ctr"/>
                      <a:r>
                        <a:rPr lang="en-PH" sz="1400" b="1">
                          <a:solidFill>
                            <a:schemeClr val="tx2">
                              <a:lumMod val="95000"/>
                              <a:lumOff val="5000"/>
                            </a:schemeClr>
                          </a:solidFill>
                          <a:effectLst/>
                        </a:rPr>
                        <a:t>getAbsolutePath()</a:t>
                      </a:r>
                      <a:endParaRPr lang="en-PH" sz="1400" b="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tx2">
                              <a:lumMod val="95000"/>
                              <a:lumOff val="5000"/>
                            </a:schemeClr>
                          </a:solidFill>
                          <a:effectLst/>
                        </a:rPr>
                        <a:t>Returns the absolute pathname of the file.</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PH" sz="1400" b="0" dirty="0">
                          <a:solidFill>
                            <a:schemeClr val="tx2">
                              <a:lumMod val="95000"/>
                              <a:lumOff val="5000"/>
                            </a:schemeClr>
                          </a:solidFill>
                          <a:effectLst/>
                        </a:rPr>
                        <a:t>String</a:t>
                      </a: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4417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ctr"/>
            <a:r>
              <a:rPr lang="en-US" sz="4400" b="1" dirty="0" smtClean="0">
                <a:solidFill>
                  <a:schemeClr val="tx2">
                    <a:lumMod val="95000"/>
                    <a:lumOff val="5000"/>
                  </a:schemeClr>
                </a:solidFill>
              </a:rPr>
              <a:t>File Operations</a:t>
            </a:r>
            <a:endParaRPr lang="en-US" sz="4400" b="1" dirty="0">
              <a:solidFill>
                <a:schemeClr val="tx2">
                  <a:lumMod val="95000"/>
                  <a:lumOff val="5000"/>
                </a:schemeClr>
              </a:solidFill>
            </a:endParaRPr>
          </a:p>
        </p:txBody>
      </p:sp>
      <p:sp>
        <p:nvSpPr>
          <p:cNvPr id="3" name="Subtitle 2"/>
          <p:cNvSpPr>
            <a:spLocks noGrp="1"/>
          </p:cNvSpPr>
          <p:nvPr>
            <p:ph type="subTitle" idx="1"/>
          </p:nvPr>
        </p:nvSpPr>
        <p:spPr>
          <a:xfrm>
            <a:off x="2651759" y="1293222"/>
            <a:ext cx="8830491" cy="5185955"/>
          </a:xfrm>
        </p:spPr>
        <p:txBody>
          <a:bodyPr>
            <a:noAutofit/>
          </a:bodyPr>
          <a:lstStyle/>
          <a:p>
            <a:pPr marL="457200" indent="-457200" fontAlgn="base">
              <a:buFont typeface="Arial" panose="020B0604020202020204" pitchFamily="34" charset="0"/>
              <a:buChar char="•"/>
            </a:pPr>
            <a:endParaRPr lang="en-US" sz="2600" dirty="0">
              <a:solidFill>
                <a:schemeClr val="tx2">
                  <a:lumMod val="95000"/>
                  <a:lumOff val="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60020684"/>
              </p:ext>
            </p:extLst>
          </p:nvPr>
        </p:nvGraphicFramePr>
        <p:xfrm>
          <a:off x="3161211" y="1344116"/>
          <a:ext cx="8321039" cy="5047484"/>
        </p:xfrm>
        <a:graphic>
          <a:graphicData uri="http://schemas.openxmlformats.org/drawingml/2006/table">
            <a:tbl>
              <a:tblPr/>
              <a:tblGrid>
                <a:gridCol w="2188984"/>
                <a:gridCol w="6132055"/>
              </a:tblGrid>
              <a:tr h="1955258">
                <a:tc>
                  <a:txBody>
                    <a:bodyPr/>
                    <a:lstStyle/>
                    <a:p>
                      <a:pPr algn="l" fontAlgn="ctr"/>
                      <a:r>
                        <a:rPr lang="en-PH" sz="2000" b="1" i="0" kern="1200" dirty="0" smtClean="0">
                          <a:solidFill>
                            <a:schemeClr val="tx2">
                              <a:lumMod val="95000"/>
                              <a:lumOff val="5000"/>
                            </a:schemeClr>
                          </a:solidFill>
                          <a:effectLst/>
                          <a:latin typeface="+mn-lt"/>
                          <a:ea typeface="+mn-ea"/>
                          <a:cs typeface="+mn-cs"/>
                        </a:rPr>
                        <a:t>Create a File</a:t>
                      </a:r>
                      <a:endParaRPr lang="en-PH" sz="1600" b="0" dirty="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marL="285750" indent="-285750" fontAlgn="base">
                        <a:buFont typeface="Arial" panose="020B0604020202020204" pitchFamily="34" charset="0"/>
                        <a:buChar char="•"/>
                      </a:pPr>
                      <a:r>
                        <a:rPr lang="en-US" sz="2000" b="0" i="0" kern="1200" dirty="0" smtClean="0">
                          <a:solidFill>
                            <a:schemeClr val="tx2">
                              <a:lumMod val="95000"/>
                              <a:lumOff val="5000"/>
                            </a:schemeClr>
                          </a:solidFill>
                          <a:effectLst/>
                          <a:latin typeface="+mn-lt"/>
                          <a:ea typeface="+mn-ea"/>
                          <a:cs typeface="+mn-cs"/>
                        </a:rPr>
                        <a:t>In order to create a file in Java, you can use the </a:t>
                      </a:r>
                      <a:r>
                        <a:rPr lang="en-US" sz="2000" b="0" i="0" kern="1200" dirty="0" err="1" smtClean="0">
                          <a:solidFill>
                            <a:schemeClr val="tx2">
                              <a:lumMod val="95000"/>
                              <a:lumOff val="5000"/>
                            </a:schemeClr>
                          </a:solidFill>
                          <a:effectLst/>
                          <a:latin typeface="+mn-lt"/>
                          <a:ea typeface="+mn-ea"/>
                          <a:cs typeface="+mn-cs"/>
                        </a:rPr>
                        <a:t>createNewFile</a:t>
                      </a:r>
                      <a:r>
                        <a:rPr lang="en-US" sz="2000" b="0" i="0" kern="1200" dirty="0" smtClean="0">
                          <a:solidFill>
                            <a:schemeClr val="tx2">
                              <a:lumMod val="95000"/>
                              <a:lumOff val="5000"/>
                            </a:schemeClr>
                          </a:solidFill>
                          <a:effectLst/>
                          <a:latin typeface="+mn-lt"/>
                          <a:ea typeface="+mn-ea"/>
                          <a:cs typeface="+mn-cs"/>
                        </a:rPr>
                        <a:t>() method</a:t>
                      </a:r>
                    </a:p>
                    <a:p>
                      <a:pPr marL="285750" indent="-285750" fontAlgn="base">
                        <a:buFont typeface="Arial" panose="020B0604020202020204" pitchFamily="34" charset="0"/>
                        <a:buChar char="•"/>
                      </a:pPr>
                      <a:r>
                        <a:rPr lang="en-US" sz="2000" b="0" i="0" kern="1200" dirty="0" smtClean="0">
                          <a:solidFill>
                            <a:schemeClr val="tx2">
                              <a:lumMod val="95000"/>
                              <a:lumOff val="5000"/>
                            </a:schemeClr>
                          </a:solidFill>
                          <a:effectLst/>
                          <a:latin typeface="+mn-lt"/>
                          <a:ea typeface="+mn-ea"/>
                          <a:cs typeface="+mn-cs"/>
                        </a:rPr>
                        <a:t>If the file is successfully created, it will return a Boolean value true and false if the file already exists</a:t>
                      </a:r>
                      <a:endParaRPr lang="en-US" sz="2000" b="0" i="0" kern="1200" dirty="0">
                        <a:solidFill>
                          <a:schemeClr val="tx2">
                            <a:lumMod val="95000"/>
                            <a:lumOff val="5000"/>
                          </a:schemeClr>
                        </a:solidFill>
                        <a:effectLst/>
                        <a:latin typeface="+mn-lt"/>
                        <a:ea typeface="+mn-ea"/>
                        <a:cs typeface="+mn-cs"/>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135586">
                <a:tc>
                  <a:txBody>
                    <a:bodyPr/>
                    <a:lstStyle/>
                    <a:p>
                      <a:pPr algn="l" fontAlgn="ctr"/>
                      <a:r>
                        <a:rPr lang="en-PH" sz="2000" b="1" i="0" kern="1200" dirty="0" smtClean="0">
                          <a:solidFill>
                            <a:schemeClr val="tx2">
                              <a:lumMod val="95000"/>
                              <a:lumOff val="5000"/>
                            </a:schemeClr>
                          </a:solidFill>
                          <a:effectLst/>
                          <a:latin typeface="+mn-lt"/>
                          <a:ea typeface="+mn-ea"/>
                          <a:cs typeface="+mn-cs"/>
                        </a:rPr>
                        <a:t>Read from a File</a:t>
                      </a:r>
                      <a:endParaRPr lang="en-PH" sz="1600" b="0" dirty="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i="0" kern="1200" dirty="0" smtClean="0">
                          <a:solidFill>
                            <a:schemeClr val="tx2">
                              <a:lumMod val="95000"/>
                              <a:lumOff val="5000"/>
                            </a:schemeClr>
                          </a:solidFill>
                          <a:effectLst/>
                          <a:latin typeface="+mn-lt"/>
                          <a:ea typeface="+mn-ea"/>
                          <a:cs typeface="+mn-cs"/>
                        </a:rPr>
                        <a:t>Use the Scanner class in order to read contents from a file</a:t>
                      </a:r>
                      <a:endParaRPr lang="en-US" sz="1600" b="0" dirty="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135586">
                <a:tc>
                  <a:txBody>
                    <a:bodyPr/>
                    <a:lstStyle/>
                    <a:p>
                      <a:pPr algn="l" fontAlgn="ctr"/>
                      <a:r>
                        <a:rPr lang="en-PH" sz="2000" b="1" i="0" kern="1200" dirty="0" smtClean="0">
                          <a:solidFill>
                            <a:schemeClr val="tx2">
                              <a:lumMod val="95000"/>
                              <a:lumOff val="5000"/>
                            </a:schemeClr>
                          </a:solidFill>
                          <a:effectLst/>
                          <a:latin typeface="+mn-lt"/>
                          <a:ea typeface="+mn-ea"/>
                          <a:cs typeface="+mn-cs"/>
                        </a:rPr>
                        <a:t>Write to a File</a:t>
                      </a:r>
                      <a:endParaRPr lang="en-PH" sz="1600" b="0" dirty="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i="0" kern="1200" dirty="0" smtClean="0">
                          <a:solidFill>
                            <a:schemeClr val="tx2">
                              <a:lumMod val="95000"/>
                              <a:lumOff val="5000"/>
                            </a:schemeClr>
                          </a:solidFill>
                          <a:effectLst/>
                          <a:latin typeface="+mn-lt"/>
                          <a:ea typeface="+mn-ea"/>
                          <a:cs typeface="+mn-cs"/>
                        </a:rPr>
                        <a:t>Use the </a:t>
                      </a:r>
                      <a:r>
                        <a:rPr lang="en-US" sz="2000" b="0" i="0" kern="1200" dirty="0" err="1" smtClean="0">
                          <a:solidFill>
                            <a:schemeClr val="tx2">
                              <a:lumMod val="95000"/>
                              <a:lumOff val="5000"/>
                            </a:schemeClr>
                          </a:solidFill>
                          <a:effectLst/>
                          <a:latin typeface="+mn-lt"/>
                          <a:ea typeface="+mn-ea"/>
                          <a:cs typeface="+mn-cs"/>
                        </a:rPr>
                        <a:t>FileWriter</a:t>
                      </a:r>
                      <a:r>
                        <a:rPr lang="en-US" sz="2000" b="0" i="0" kern="1200" dirty="0" smtClean="0">
                          <a:solidFill>
                            <a:schemeClr val="tx2">
                              <a:lumMod val="95000"/>
                              <a:lumOff val="5000"/>
                            </a:schemeClr>
                          </a:solidFill>
                          <a:effectLst/>
                          <a:latin typeface="+mn-lt"/>
                          <a:ea typeface="+mn-ea"/>
                          <a:cs typeface="+mn-cs"/>
                        </a:rPr>
                        <a:t> class along with its write() method in order to write some text to the file</a:t>
                      </a:r>
                      <a:endParaRPr lang="en-US" sz="1600" b="0" dirty="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25750">
                <a:tc>
                  <a:txBody>
                    <a:bodyPr/>
                    <a:lstStyle/>
                    <a:p>
                      <a:pPr algn="l" fontAlgn="ctr"/>
                      <a:r>
                        <a:rPr lang="en-PH" sz="2000" b="1" i="0" kern="1200" dirty="0" smtClean="0">
                          <a:solidFill>
                            <a:schemeClr val="tx2">
                              <a:lumMod val="95000"/>
                              <a:lumOff val="5000"/>
                            </a:schemeClr>
                          </a:solidFill>
                          <a:effectLst/>
                          <a:latin typeface="+mn-lt"/>
                          <a:ea typeface="+mn-ea"/>
                          <a:cs typeface="+mn-cs"/>
                        </a:rPr>
                        <a:t>Delete a File</a:t>
                      </a:r>
                      <a:endParaRPr lang="en-PH" sz="1600" b="0" dirty="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i="0" kern="1200" dirty="0" smtClean="0">
                          <a:solidFill>
                            <a:schemeClr val="tx2">
                              <a:lumMod val="95000"/>
                              <a:lumOff val="5000"/>
                            </a:schemeClr>
                          </a:solidFill>
                          <a:effectLst/>
                          <a:latin typeface="+mn-lt"/>
                          <a:ea typeface="+mn-ea"/>
                          <a:cs typeface="+mn-cs"/>
                        </a:rPr>
                        <a:t>Use the delete() method in order to delete a file</a:t>
                      </a:r>
                      <a:endParaRPr lang="en-PH" sz="1600" b="0" dirty="0">
                        <a:solidFill>
                          <a:schemeClr val="tx2">
                            <a:lumMod val="95000"/>
                            <a:lumOff val="5000"/>
                          </a:schemeClr>
                        </a:solidFill>
                        <a:effectLst/>
                      </a:endParaRPr>
                    </a:p>
                  </a:txBody>
                  <a:tcPr marL="75520" marR="75520" marT="105727" marB="10572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9824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263433"/>
            <a:ext cx="9255624" cy="873034"/>
          </a:xfrm>
        </p:spPr>
        <p:txBody>
          <a:bodyPr>
            <a:noAutofit/>
          </a:bodyPr>
          <a:lstStyle/>
          <a:p>
            <a:pPr algn="ctr"/>
            <a:r>
              <a:rPr lang="en-US" sz="4400" b="1" dirty="0" smtClean="0">
                <a:solidFill>
                  <a:schemeClr val="tx2">
                    <a:lumMod val="95000"/>
                    <a:lumOff val="5000"/>
                  </a:schemeClr>
                </a:solidFill>
              </a:rPr>
              <a:t>Sample Programs</a:t>
            </a:r>
            <a:endParaRPr lang="en-US" sz="4400" b="1" dirty="0">
              <a:solidFill>
                <a:schemeClr val="tx2">
                  <a:lumMod val="95000"/>
                  <a:lumOff val="5000"/>
                </a:schemeClr>
              </a:solidFill>
            </a:endParaRPr>
          </a:p>
        </p:txBody>
      </p:sp>
      <p:sp>
        <p:nvSpPr>
          <p:cNvPr id="12" name="Rectangle 8"/>
          <p:cNvSpPr>
            <a:spLocks noGrp="1" noChangeArrowheads="1"/>
          </p:cNvSpPr>
          <p:nvPr>
            <p:ph type="subTitle" idx="1"/>
          </p:nvPr>
        </p:nvSpPr>
        <p:spPr bwMode="auto">
          <a:xfrm>
            <a:off x="1567542" y="977712"/>
            <a:ext cx="8843555"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Consolas" panose="020B0609020204030204" pitchFamily="49" charset="0"/>
              </a:rPr>
              <a:t>// Create a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Consolas" panose="020B0609020204030204" pitchFamily="49" charset="0"/>
              </a:rPr>
              <a:t>// Import the File class</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anose="020B0609020204030204" pitchFamily="49" charset="0"/>
              </a:rPr>
              <a:t>import</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java.io.File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Consolas" panose="020B0609020204030204" pitchFamily="49" charset="0"/>
              </a:rPr>
              <a:t>// Import the </a:t>
            </a:r>
            <a:r>
              <a:rPr kumimoji="0" lang="en-US" sz="1400" b="0" i="0" u="none" strike="noStrike" cap="none" normalizeH="0" baseline="0" dirty="0" err="1" smtClean="0">
                <a:ln>
                  <a:noFill/>
                </a:ln>
                <a:solidFill>
                  <a:srgbClr val="008200"/>
                </a:solidFill>
                <a:effectLst/>
                <a:latin typeface="Consolas" panose="020B0609020204030204" pitchFamily="49" charset="0"/>
              </a:rPr>
              <a:t>IOException</a:t>
            </a:r>
            <a:r>
              <a:rPr kumimoji="0" lang="en-US" sz="1400" b="0" i="0" u="none" strike="noStrike" cap="none" normalizeH="0" baseline="0" dirty="0" smtClean="0">
                <a:ln>
                  <a:noFill/>
                </a:ln>
                <a:solidFill>
                  <a:srgbClr val="008200"/>
                </a:solidFill>
                <a:effectLst/>
                <a:latin typeface="Consolas" panose="020B0609020204030204" pitchFamily="49" charset="0"/>
              </a:rPr>
              <a:t> class to handle errors</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anose="020B0609020204030204" pitchFamily="49" charset="0"/>
              </a:rPr>
              <a:t>import</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java.io.IOException</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anose="020B0609020204030204" pitchFamily="49" charset="0"/>
              </a:rPr>
              <a:t>public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class</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GFG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public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static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void</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main(String[] </a:t>
            </a:r>
            <a:r>
              <a:rPr kumimoji="0" 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try</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File </a:t>
            </a:r>
            <a:r>
              <a:rPr kumimoji="0" lang="en-US" sz="1400" b="0" i="0" u="none" strike="noStrike" cap="none" normalizeH="0" baseline="0" dirty="0" err="1" smtClean="0">
                <a:ln>
                  <a:noFill/>
                </a:ln>
                <a:solidFill>
                  <a:srgbClr val="000000"/>
                </a:solidFill>
                <a:effectLst/>
                <a:latin typeface="Consolas" panose="020B0609020204030204" pitchFamily="49" charset="0"/>
              </a:rPr>
              <a:t>Obj</a:t>
            </a:r>
            <a:r>
              <a:rPr kumimoji="0" lang="en-US" sz="1400" b="0" i="0" u="none" strike="noStrike" cap="none" normalizeH="0" baseline="0" dirty="0" smtClean="0">
                <a:ln>
                  <a:noFill/>
                </a:ln>
                <a:solidFill>
                  <a:srgbClr val="000000"/>
                </a:solidFill>
                <a:effectLst/>
                <a:latin typeface="Consolas" panose="020B0609020204030204" pitchFamily="49" charset="0"/>
              </a:rPr>
              <a:t> = </a:t>
            </a:r>
            <a:r>
              <a:rPr kumimoji="0" lang="en-US" sz="1400" b="1" i="0" u="none" strike="noStrike" cap="none" normalizeH="0" baseline="0" dirty="0" smtClean="0">
                <a:ln>
                  <a:noFill/>
                </a:ln>
                <a:solidFill>
                  <a:srgbClr val="006699"/>
                </a:solidFill>
                <a:effectLst/>
                <a:latin typeface="Consolas" panose="020B0609020204030204" pitchFamily="49" charset="0"/>
              </a:rPr>
              <a:t>new</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File(</a:t>
            </a:r>
            <a:r>
              <a:rPr kumimoji="0" lang="en-US" sz="1400" b="0" i="0" u="none" strike="noStrike" cap="none" normalizeH="0" baseline="0" dirty="0" smtClean="0">
                <a:ln>
                  <a:noFill/>
                </a:ln>
                <a:solidFill>
                  <a:srgbClr val="0000FF"/>
                </a:solidFill>
                <a:effectLst/>
                <a:latin typeface="Consolas" panose="020B0609020204030204" pitchFamily="49" charset="0"/>
              </a:rPr>
              <a:t>"myfile.txt"</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if</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err="1" smtClean="0">
                <a:ln>
                  <a:noFill/>
                </a:ln>
                <a:solidFill>
                  <a:srgbClr val="000000"/>
                </a:solidFill>
                <a:effectLst/>
                <a:latin typeface="Consolas" panose="020B0609020204030204" pitchFamily="49" charset="0"/>
              </a:rPr>
              <a:t>Obj.createNewFile</a:t>
            </a:r>
            <a:r>
              <a:rPr kumimoji="0" lang="en-US" sz="1400" b="0" i="0" u="none" strike="noStrike" cap="none" normalizeH="0" baseline="0" dirty="0" smtClean="0">
                <a:ln>
                  <a:noFill/>
                </a:ln>
                <a:solidFill>
                  <a:srgbClr val="000000"/>
                </a:solidFill>
                <a:effectLst/>
                <a:latin typeface="Consolas" panose="020B0609020204030204" pitchFamily="49" charset="0"/>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smtClean="0">
                <a:ln>
                  <a:noFill/>
                </a:ln>
                <a:solidFill>
                  <a:srgbClr val="0000FF"/>
                </a:solidFill>
                <a:effectLst/>
                <a:latin typeface="Consolas" panose="020B0609020204030204" pitchFamily="49" charset="0"/>
              </a:rPr>
              <a:t>"File created: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Obj.getName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else</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smtClean="0">
                <a:ln>
                  <a:noFill/>
                </a:ln>
                <a:solidFill>
                  <a:srgbClr val="0000FF"/>
                </a:solidFill>
                <a:effectLst/>
                <a:latin typeface="Consolas" panose="020B0609020204030204" pitchFamily="49" charset="0"/>
              </a:rPr>
              <a:t>"File already exists."</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catch</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err="1" smtClean="0">
                <a:ln>
                  <a:noFill/>
                </a:ln>
                <a:solidFill>
                  <a:srgbClr val="000000"/>
                </a:solidFill>
                <a:effectLst/>
                <a:latin typeface="Consolas" panose="020B0609020204030204" pitchFamily="49" charset="0"/>
              </a:rPr>
              <a:t>IOException</a:t>
            </a:r>
            <a:r>
              <a:rPr kumimoji="0" lang="en-US" sz="1400" b="0" i="0" u="none" strike="noStrike" cap="none" normalizeH="0" baseline="0" dirty="0" smtClean="0">
                <a:ln>
                  <a:noFill/>
                </a:ln>
                <a:solidFill>
                  <a:srgbClr val="000000"/>
                </a:solidFill>
                <a:effectLst/>
                <a:latin typeface="Consolas" panose="020B0609020204030204" pitchFamily="49" charset="0"/>
              </a:rPr>
              <a:t> e)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smtClean="0">
                <a:ln>
                  <a:noFill/>
                </a:ln>
                <a:solidFill>
                  <a:srgbClr val="0000FF"/>
                </a:solidFill>
                <a:effectLst/>
                <a:latin typeface="Consolas" panose="020B0609020204030204" pitchFamily="49" charset="0"/>
              </a:rPr>
              <a:t>"An error has occurred."</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e.printStackTrace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7886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just"/>
            <a:r>
              <a:rPr lang="en-US" sz="2400" b="1" dirty="0" smtClean="0">
                <a:solidFill>
                  <a:schemeClr val="tx2">
                    <a:lumMod val="95000"/>
                    <a:lumOff val="5000"/>
                  </a:schemeClr>
                </a:solidFill>
              </a:rPr>
              <a:t>Cont.: Sample Programs</a:t>
            </a:r>
            <a:endParaRPr lang="en-US" sz="2400" b="1" dirty="0">
              <a:solidFill>
                <a:schemeClr val="tx2">
                  <a:lumMod val="95000"/>
                  <a:lumOff val="5000"/>
                </a:schemeClr>
              </a:solidFill>
            </a:endParaRPr>
          </a:p>
        </p:txBody>
      </p:sp>
      <p:sp>
        <p:nvSpPr>
          <p:cNvPr id="4" name="Rectangle 1"/>
          <p:cNvSpPr>
            <a:spLocks noGrp="1" noChangeArrowheads="1"/>
          </p:cNvSpPr>
          <p:nvPr>
            <p:ph type="subTitle" idx="1"/>
          </p:nvPr>
        </p:nvSpPr>
        <p:spPr bwMode="auto">
          <a:xfrm>
            <a:off x="1904205" y="1293222"/>
            <a:ext cx="8582297"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Consolas" panose="020B0609020204030204" pitchFamily="49" charset="0"/>
              </a:rPr>
              <a:t>// Read from a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Consolas" panose="020B0609020204030204" pitchFamily="49" charset="0"/>
              </a:rPr>
              <a:t>// Import this class for handling errors</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anose="020B0609020204030204" pitchFamily="49" charset="0"/>
              </a:rPr>
              <a:t>import</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java.io.FileNotFoundException</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Consolas" panose="020B0609020204030204" pitchFamily="49" charset="0"/>
              </a:rPr>
              <a:t>// Import the Scanner class to read content from text files</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anose="020B0609020204030204" pitchFamily="49" charset="0"/>
              </a:rPr>
              <a:t>import</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java.util.Scanner</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anose="020B0609020204030204" pitchFamily="49" charset="0"/>
              </a:rPr>
              <a:t>public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class</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GFG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public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static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void</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main(String[] </a:t>
            </a:r>
            <a:r>
              <a:rPr kumimoji="0" 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try</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File </a:t>
            </a:r>
            <a:r>
              <a:rPr kumimoji="0" lang="en-US" sz="1400" b="0" i="0" u="none" strike="noStrike" cap="none" normalizeH="0" baseline="0" dirty="0" err="1" smtClean="0">
                <a:ln>
                  <a:noFill/>
                </a:ln>
                <a:solidFill>
                  <a:srgbClr val="000000"/>
                </a:solidFill>
                <a:effectLst/>
                <a:latin typeface="Consolas" panose="020B0609020204030204" pitchFamily="49" charset="0"/>
              </a:rPr>
              <a:t>Obj</a:t>
            </a:r>
            <a:r>
              <a:rPr kumimoji="0" lang="en-US" sz="1400" b="0" i="0" u="none" strike="noStrike" cap="none" normalizeH="0" baseline="0" dirty="0" smtClean="0">
                <a:ln>
                  <a:noFill/>
                </a:ln>
                <a:solidFill>
                  <a:srgbClr val="000000"/>
                </a:solidFill>
                <a:effectLst/>
                <a:latin typeface="Consolas" panose="020B0609020204030204" pitchFamily="49" charset="0"/>
              </a:rPr>
              <a:t> = </a:t>
            </a:r>
            <a:r>
              <a:rPr kumimoji="0" lang="en-US" sz="1400" b="1" i="0" u="none" strike="noStrike" cap="none" normalizeH="0" baseline="0" dirty="0" smtClean="0">
                <a:ln>
                  <a:noFill/>
                </a:ln>
                <a:solidFill>
                  <a:srgbClr val="006699"/>
                </a:solidFill>
                <a:effectLst/>
                <a:latin typeface="Consolas" panose="020B0609020204030204" pitchFamily="49" charset="0"/>
              </a:rPr>
              <a:t>new</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File(</a:t>
            </a:r>
            <a:r>
              <a:rPr kumimoji="0" lang="en-US" sz="1400" b="0" i="0" u="none" strike="noStrike" cap="none" normalizeH="0" baseline="0" dirty="0" smtClean="0">
                <a:ln>
                  <a:noFill/>
                </a:ln>
                <a:solidFill>
                  <a:srgbClr val="0000FF"/>
                </a:solidFill>
                <a:effectLst/>
                <a:latin typeface="Consolas" panose="020B0609020204030204" pitchFamily="49" charset="0"/>
              </a:rPr>
              <a:t>"myfile.txt"</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Scanner Reader = </a:t>
            </a:r>
            <a:r>
              <a:rPr kumimoji="0" lang="en-US" sz="1400" b="1" i="0" u="none" strike="noStrike" cap="none" normalizeH="0" baseline="0" dirty="0" smtClean="0">
                <a:ln>
                  <a:noFill/>
                </a:ln>
                <a:solidFill>
                  <a:srgbClr val="006699"/>
                </a:solidFill>
                <a:effectLst/>
                <a:latin typeface="Consolas" panose="020B0609020204030204" pitchFamily="49" charset="0"/>
              </a:rPr>
              <a:t>new</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Scanner(</a:t>
            </a:r>
            <a:r>
              <a:rPr kumimoji="0" lang="en-US" sz="1400" b="0" i="0" u="none" strike="noStrike" cap="none" normalizeH="0" baseline="0" dirty="0" err="1" smtClean="0">
                <a:ln>
                  <a:noFill/>
                </a:ln>
                <a:solidFill>
                  <a:srgbClr val="000000"/>
                </a:solidFill>
                <a:effectLst/>
                <a:latin typeface="Consolas" panose="020B0609020204030204" pitchFamily="49" charset="0"/>
              </a:rPr>
              <a:t>Obj</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while</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err="1" smtClean="0">
                <a:ln>
                  <a:noFill/>
                </a:ln>
                <a:solidFill>
                  <a:srgbClr val="000000"/>
                </a:solidFill>
                <a:effectLst/>
                <a:latin typeface="Consolas" panose="020B0609020204030204" pitchFamily="49" charset="0"/>
              </a:rPr>
              <a:t>Reader.hasNextLine</a:t>
            </a:r>
            <a:r>
              <a:rPr kumimoji="0" lang="en-US" sz="1400" b="0" i="0" u="none" strike="noStrike" cap="none" normalizeH="0" baseline="0" dirty="0" smtClean="0">
                <a:ln>
                  <a:noFill/>
                </a:ln>
                <a:solidFill>
                  <a:srgbClr val="000000"/>
                </a:solidFill>
                <a:effectLst/>
                <a:latin typeface="Consolas" panose="020B0609020204030204" pitchFamily="49" charset="0"/>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String data = </a:t>
            </a:r>
            <a:r>
              <a:rPr kumimoji="0" lang="en-US" sz="1400" b="0" i="0" u="none" strike="noStrike" cap="none" normalizeH="0" baseline="0" dirty="0" err="1" smtClean="0">
                <a:ln>
                  <a:noFill/>
                </a:ln>
                <a:solidFill>
                  <a:srgbClr val="000000"/>
                </a:solidFill>
                <a:effectLst/>
                <a:latin typeface="Consolas" panose="020B0609020204030204" pitchFamily="49" charset="0"/>
              </a:rPr>
              <a:t>Reader.nextLine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sz="1400" b="0" i="0" u="none" strike="noStrike" cap="none" normalizeH="0" baseline="0" dirty="0" smtClean="0">
                <a:ln>
                  <a:noFill/>
                </a:ln>
                <a:solidFill>
                  <a:srgbClr val="000000"/>
                </a:solidFill>
                <a:effectLst/>
                <a:latin typeface="Consolas" panose="020B0609020204030204" pitchFamily="49" charset="0"/>
              </a:rPr>
              <a:t>(data);</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Reader.close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catch</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err="1" smtClean="0">
                <a:ln>
                  <a:noFill/>
                </a:ln>
                <a:solidFill>
                  <a:srgbClr val="000000"/>
                </a:solidFill>
                <a:effectLst/>
                <a:latin typeface="Consolas" panose="020B0609020204030204" pitchFamily="49" charset="0"/>
              </a:rPr>
              <a:t>FileNotFoundException</a:t>
            </a:r>
            <a:r>
              <a:rPr kumimoji="0" lang="en-US" sz="1400" b="0" i="0" u="none" strike="noStrike" cap="none" normalizeH="0" baseline="0" dirty="0" smtClean="0">
                <a:ln>
                  <a:noFill/>
                </a:ln>
                <a:solidFill>
                  <a:srgbClr val="000000"/>
                </a:solidFill>
                <a:effectLst/>
                <a:latin typeface="Consolas" panose="020B0609020204030204" pitchFamily="49" charset="0"/>
              </a:rPr>
              <a:t> e)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smtClean="0">
                <a:ln>
                  <a:noFill/>
                </a:ln>
                <a:solidFill>
                  <a:srgbClr val="0000FF"/>
                </a:solidFill>
                <a:effectLst/>
                <a:latin typeface="Consolas" panose="020B0609020204030204" pitchFamily="49" charset="0"/>
              </a:rPr>
              <a:t>"An error has occurred."</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e.printStackTrace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8015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just"/>
            <a:r>
              <a:rPr lang="en-US" sz="2400" b="1" dirty="0">
                <a:solidFill>
                  <a:schemeClr val="tx2">
                    <a:lumMod val="95000"/>
                    <a:lumOff val="5000"/>
                  </a:schemeClr>
                </a:solidFill>
              </a:rPr>
              <a:t>Cont.: Sample Programs</a:t>
            </a:r>
          </a:p>
        </p:txBody>
      </p:sp>
      <p:sp>
        <p:nvSpPr>
          <p:cNvPr id="4" name="Rectangle 2"/>
          <p:cNvSpPr>
            <a:spLocks noGrp="1" noChangeArrowheads="1"/>
          </p:cNvSpPr>
          <p:nvPr>
            <p:ph type="subTitle" idx="1"/>
          </p:nvPr>
        </p:nvSpPr>
        <p:spPr bwMode="auto">
          <a:xfrm>
            <a:off x="1175658" y="1624044"/>
            <a:ext cx="940525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Consolas" panose="020B0609020204030204" pitchFamily="49" charset="0"/>
              </a:rPr>
              <a:t>// Write to a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Consolas" panose="020B0609020204030204" pitchFamily="49" charset="0"/>
              </a:rPr>
              <a:t>// Import the </a:t>
            </a:r>
            <a:r>
              <a:rPr kumimoji="0" lang="en-US" sz="1400" b="0" i="0" u="none" strike="noStrike" cap="none" normalizeH="0" baseline="0" dirty="0" err="1" smtClean="0">
                <a:ln>
                  <a:noFill/>
                </a:ln>
                <a:solidFill>
                  <a:srgbClr val="008200"/>
                </a:solidFill>
                <a:effectLst/>
                <a:latin typeface="Consolas" panose="020B0609020204030204" pitchFamily="49" charset="0"/>
              </a:rPr>
              <a:t>IOException</a:t>
            </a:r>
            <a:r>
              <a:rPr kumimoji="0" lang="en-US" sz="1400" b="0" i="0" u="none" strike="noStrike" cap="none" normalizeH="0" baseline="0" dirty="0" smtClean="0">
                <a:ln>
                  <a:noFill/>
                </a:ln>
                <a:solidFill>
                  <a:srgbClr val="008200"/>
                </a:solidFill>
                <a:effectLst/>
                <a:latin typeface="Consolas" panose="020B0609020204030204" pitchFamily="49" charset="0"/>
              </a:rPr>
              <a:t> class for handling errors</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anose="020B0609020204030204" pitchFamily="49" charset="0"/>
              </a:rPr>
              <a:t>import</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java.io.IOException</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anose="020B0609020204030204" pitchFamily="49" charset="0"/>
              </a:rPr>
              <a:t>public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class</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GFG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public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static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void</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main(String[] </a:t>
            </a:r>
            <a:r>
              <a:rPr kumimoji="0" 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try</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FileWriter</a:t>
            </a:r>
            <a:r>
              <a:rPr kumimoji="0" lang="en-US" sz="1400" b="0" i="0" u="none" strike="noStrike" cap="none" normalizeH="0" baseline="0" dirty="0" smtClean="0">
                <a:ln>
                  <a:noFill/>
                </a:ln>
                <a:solidFill>
                  <a:srgbClr val="000000"/>
                </a:solidFill>
                <a:effectLst/>
                <a:latin typeface="Consolas" panose="020B0609020204030204" pitchFamily="49" charset="0"/>
              </a:rPr>
              <a:t> Writer</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new</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FileWriter</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smtClean="0">
                <a:ln>
                  <a:noFill/>
                </a:ln>
                <a:solidFill>
                  <a:srgbClr val="0000FF"/>
                </a:solidFill>
                <a:effectLst/>
                <a:latin typeface="Consolas" panose="020B0609020204030204" pitchFamily="49" charset="0"/>
              </a:rPr>
              <a:t>"myfile.txt"</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Writer.write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rPr>
              <a:t>"Files in Java are seriously good!!"</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Writer.close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smtClean="0">
                <a:ln>
                  <a:noFill/>
                </a:ln>
                <a:solidFill>
                  <a:srgbClr val="0000FF"/>
                </a:solidFill>
                <a:effectLst/>
                <a:latin typeface="Consolas" panose="020B0609020204030204" pitchFamily="49" charset="0"/>
              </a:rPr>
              <a:t>"Successfully written."</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catch</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err="1" smtClean="0">
                <a:ln>
                  <a:noFill/>
                </a:ln>
                <a:solidFill>
                  <a:srgbClr val="000000"/>
                </a:solidFill>
                <a:effectLst/>
                <a:latin typeface="Consolas" panose="020B0609020204030204" pitchFamily="49" charset="0"/>
              </a:rPr>
              <a:t>IOException</a:t>
            </a:r>
            <a:r>
              <a:rPr kumimoji="0" lang="en-US" sz="1400" b="0" i="0" u="none" strike="noStrike" cap="none" normalizeH="0" baseline="0" dirty="0" smtClean="0">
                <a:ln>
                  <a:noFill/>
                </a:ln>
                <a:solidFill>
                  <a:srgbClr val="000000"/>
                </a:solidFill>
                <a:effectLst/>
                <a:latin typeface="Consolas" panose="020B0609020204030204" pitchFamily="49" charset="0"/>
              </a:rPr>
              <a:t> e)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smtClean="0">
                <a:ln>
                  <a:noFill/>
                </a:ln>
                <a:solidFill>
                  <a:srgbClr val="0000FF"/>
                </a:solidFill>
                <a:effectLst/>
                <a:latin typeface="Consolas" panose="020B0609020204030204" pitchFamily="49" charset="0"/>
              </a:rPr>
              <a:t>"An error has occurred."</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e.printStackTrace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9486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1576" y="537754"/>
            <a:ext cx="6858002" cy="873034"/>
          </a:xfrm>
        </p:spPr>
        <p:txBody>
          <a:bodyPr/>
          <a:lstStyle/>
          <a:p>
            <a:pPr algn="ctr"/>
            <a:r>
              <a:rPr lang="en-US" b="1" dirty="0" smtClean="0"/>
              <a:t>Contents</a:t>
            </a:r>
            <a:endParaRPr lang="en-US" b="1" dirty="0"/>
          </a:p>
        </p:txBody>
      </p:sp>
      <p:sp>
        <p:nvSpPr>
          <p:cNvPr id="3" name="Subtitle 2"/>
          <p:cNvSpPr>
            <a:spLocks noGrp="1"/>
          </p:cNvSpPr>
          <p:nvPr>
            <p:ph type="subTitle" idx="1"/>
          </p:nvPr>
        </p:nvSpPr>
        <p:spPr>
          <a:xfrm>
            <a:off x="3965164" y="1526178"/>
            <a:ext cx="6858002" cy="3620588"/>
          </a:xfrm>
        </p:spPr>
        <p:txBody>
          <a:bodyPr>
            <a:normAutofit/>
          </a:bodyPr>
          <a:lstStyle/>
          <a:p>
            <a:pPr marL="342900" indent="-342900">
              <a:buFont typeface="Arial" panose="020B0604020202020204" pitchFamily="34" charset="0"/>
              <a:buChar char="•"/>
            </a:pPr>
            <a:r>
              <a:rPr lang="en-US" sz="3600" dirty="0" smtClean="0">
                <a:solidFill>
                  <a:schemeClr val="tx2">
                    <a:lumMod val="95000"/>
                    <a:lumOff val="5000"/>
                  </a:schemeClr>
                </a:solidFill>
              </a:rPr>
              <a:t>Overview and Objectives</a:t>
            </a:r>
          </a:p>
          <a:p>
            <a:pPr marL="342900" indent="-342900">
              <a:buFont typeface="Arial" panose="020B0604020202020204" pitchFamily="34" charset="0"/>
              <a:buChar char="•"/>
            </a:pPr>
            <a:r>
              <a:rPr lang="en-US" sz="3600" dirty="0" smtClean="0">
                <a:solidFill>
                  <a:schemeClr val="tx2">
                    <a:lumMod val="95000"/>
                    <a:lumOff val="5000"/>
                  </a:schemeClr>
                </a:solidFill>
              </a:rPr>
              <a:t>File Definition</a:t>
            </a:r>
          </a:p>
          <a:p>
            <a:pPr marL="342900" indent="-342900">
              <a:buFont typeface="Arial" panose="020B0604020202020204" pitchFamily="34" charset="0"/>
              <a:buChar char="•"/>
            </a:pPr>
            <a:r>
              <a:rPr lang="en-US" sz="3600" dirty="0" smtClean="0">
                <a:solidFill>
                  <a:schemeClr val="tx2">
                    <a:lumMod val="95000"/>
                    <a:lumOff val="5000"/>
                  </a:schemeClr>
                </a:solidFill>
              </a:rPr>
              <a:t>Streams</a:t>
            </a:r>
          </a:p>
          <a:p>
            <a:pPr marL="342900" indent="-342900">
              <a:buFont typeface="Arial" panose="020B0604020202020204" pitchFamily="34" charset="0"/>
              <a:buChar char="•"/>
            </a:pPr>
            <a:r>
              <a:rPr lang="en-US" sz="3600" dirty="0" smtClean="0">
                <a:solidFill>
                  <a:schemeClr val="tx2">
                    <a:lumMod val="95000"/>
                    <a:lumOff val="5000"/>
                  </a:schemeClr>
                </a:solidFill>
              </a:rPr>
              <a:t>Class File Methods</a:t>
            </a:r>
          </a:p>
          <a:p>
            <a:pPr marL="342900" indent="-342900">
              <a:buFont typeface="Arial" panose="020B0604020202020204" pitchFamily="34" charset="0"/>
              <a:buChar char="•"/>
            </a:pPr>
            <a:r>
              <a:rPr lang="en-US" sz="3600" dirty="0" smtClean="0">
                <a:solidFill>
                  <a:schemeClr val="tx2">
                    <a:lumMod val="95000"/>
                    <a:lumOff val="5000"/>
                  </a:schemeClr>
                </a:solidFill>
              </a:rPr>
              <a:t>File Operations</a:t>
            </a:r>
          </a:p>
          <a:p>
            <a:pPr marL="342900" indent="-342900">
              <a:buFont typeface="Arial" panose="020B0604020202020204" pitchFamily="34" charset="0"/>
              <a:buChar char="•"/>
            </a:pPr>
            <a:r>
              <a:rPr lang="en-US" sz="3600" dirty="0" smtClean="0">
                <a:solidFill>
                  <a:schemeClr val="tx2">
                    <a:lumMod val="95000"/>
                    <a:lumOff val="5000"/>
                  </a:schemeClr>
                </a:solidFill>
              </a:rPr>
              <a:t>Sample Programs </a:t>
            </a:r>
            <a:endParaRPr lang="en-US" sz="3600" dirty="0">
              <a:solidFill>
                <a:schemeClr val="tx2">
                  <a:lumMod val="95000"/>
                  <a:lumOff val="5000"/>
                </a:schemeClr>
              </a:solidFill>
            </a:endParaRPr>
          </a:p>
        </p:txBody>
      </p:sp>
    </p:spTree>
    <p:extLst>
      <p:ext uri="{BB962C8B-B14F-4D97-AF65-F5344CB8AC3E}">
        <p14:creationId xmlns:p14="http://schemas.microsoft.com/office/powerpoint/2010/main" val="326657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just"/>
            <a:r>
              <a:rPr lang="en-US" sz="2800" b="1" dirty="0">
                <a:solidFill>
                  <a:schemeClr val="tx2">
                    <a:lumMod val="95000"/>
                    <a:lumOff val="5000"/>
                  </a:schemeClr>
                </a:solidFill>
              </a:rPr>
              <a:t>Cont.: Sample Programs</a:t>
            </a:r>
          </a:p>
        </p:txBody>
      </p:sp>
      <p:sp>
        <p:nvSpPr>
          <p:cNvPr id="5" name="Rectangle 2"/>
          <p:cNvSpPr>
            <a:spLocks noGrp="1" noChangeArrowheads="1"/>
          </p:cNvSpPr>
          <p:nvPr>
            <p:ph type="subTitle" idx="1"/>
          </p:nvPr>
        </p:nvSpPr>
        <p:spPr bwMode="auto">
          <a:xfrm>
            <a:off x="1162594" y="1947208"/>
            <a:ext cx="9222377"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solidFill>
                  <a:srgbClr val="008200"/>
                </a:solidFill>
                <a:latin typeface="Consolas" panose="020B0609020204030204" pitchFamily="49" charset="0"/>
              </a:rPr>
              <a:t>// Delete a file</a:t>
            </a:r>
            <a:endParaRPr lang="en-US" sz="1400" dirty="0">
              <a:solidFill>
                <a:srgbClr val="0082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8200"/>
                </a:solidFill>
                <a:effectLst/>
                <a:latin typeface="Consolas" panose="020B0609020204030204" pitchFamily="49" charset="0"/>
              </a:rPr>
              <a:t>// Import the File class</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anose="020B0609020204030204" pitchFamily="49" charset="0"/>
              </a:rPr>
              <a:t>import</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java.io.File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Consolas" panose="020B0609020204030204" pitchFamily="49" charset="0"/>
              </a:rPr>
              <a:t>public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class</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GFG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public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static</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void</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main(String[] </a:t>
            </a:r>
            <a:r>
              <a:rPr kumimoji="0" 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File </a:t>
            </a:r>
            <a:r>
              <a:rPr kumimoji="0" lang="en-US" sz="1400" b="0" i="0" u="none" strike="noStrike" cap="none" normalizeH="0" baseline="0" dirty="0" err="1" smtClean="0">
                <a:ln>
                  <a:noFill/>
                </a:ln>
                <a:solidFill>
                  <a:srgbClr val="000000"/>
                </a:solidFill>
                <a:effectLst/>
                <a:latin typeface="Consolas" panose="020B0609020204030204" pitchFamily="49" charset="0"/>
              </a:rPr>
              <a:t>Obj</a:t>
            </a:r>
            <a:r>
              <a:rPr kumimoji="0" lang="en-US" sz="1400" b="0" i="0" u="none" strike="noStrike" cap="none" normalizeH="0" baseline="0" dirty="0" smtClean="0">
                <a:ln>
                  <a:noFill/>
                </a:ln>
                <a:solidFill>
                  <a:srgbClr val="000000"/>
                </a:solidFill>
                <a:effectLst/>
                <a:latin typeface="Consolas" panose="020B0609020204030204" pitchFamily="49" charset="0"/>
              </a:rPr>
              <a:t> = </a:t>
            </a:r>
            <a:r>
              <a:rPr kumimoji="0" lang="en-US" sz="1400" b="1" i="0" u="none" strike="noStrike" cap="none" normalizeH="0" baseline="0" dirty="0" smtClean="0">
                <a:ln>
                  <a:noFill/>
                </a:ln>
                <a:solidFill>
                  <a:srgbClr val="006699"/>
                </a:solidFill>
                <a:effectLst/>
                <a:latin typeface="Consolas" panose="020B0609020204030204" pitchFamily="49" charset="0"/>
              </a:rPr>
              <a:t>new</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File(</a:t>
            </a:r>
            <a:r>
              <a:rPr kumimoji="0" lang="en-US" sz="1400" b="0" i="0" u="none" strike="noStrike" cap="none" normalizeH="0" baseline="0" dirty="0" smtClean="0">
                <a:ln>
                  <a:noFill/>
                </a:ln>
                <a:solidFill>
                  <a:srgbClr val="0000FF"/>
                </a:solidFill>
                <a:effectLst/>
                <a:latin typeface="Consolas" panose="020B0609020204030204" pitchFamily="49" charset="0"/>
              </a:rPr>
              <a:t>"myfile.txt"</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if</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err="1" smtClean="0">
                <a:ln>
                  <a:noFill/>
                </a:ln>
                <a:solidFill>
                  <a:srgbClr val="000000"/>
                </a:solidFill>
                <a:effectLst/>
                <a:latin typeface="Consolas" panose="020B0609020204030204" pitchFamily="49" charset="0"/>
              </a:rPr>
              <a:t>Obj.delete</a:t>
            </a:r>
            <a:r>
              <a:rPr kumimoji="0" lang="en-US" sz="1400" b="0" i="0" u="none" strike="noStrike" cap="none" normalizeH="0" baseline="0" dirty="0" smtClean="0">
                <a:ln>
                  <a:noFill/>
                </a:ln>
                <a:solidFill>
                  <a:srgbClr val="000000"/>
                </a:solidFill>
                <a:effectLst/>
                <a:latin typeface="Consolas" panose="020B0609020204030204" pitchFamily="49" charset="0"/>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sz="1400" b="0" i="0" u="none" strike="noStrike" cap="none" normalizeH="0" baseline="0" dirty="0" smtClean="0">
                <a:ln>
                  <a:noFill/>
                </a:ln>
                <a:solidFill>
                  <a:srgbClr val="000000"/>
                </a:solidFill>
                <a:effectLst/>
                <a:latin typeface="Consolas" panose="020B0609020204030204" pitchFamily="49" charset="0"/>
              </a:rPr>
              <a:t>(</a:t>
            </a:r>
            <a:r>
              <a:rPr kumimoji="0" lang="en-US" sz="1400" b="0" i="0" u="none" strike="noStrike" cap="none" normalizeH="0" baseline="0" dirty="0" smtClean="0">
                <a:ln>
                  <a:noFill/>
                </a:ln>
                <a:solidFill>
                  <a:srgbClr val="0000FF"/>
                </a:solidFill>
                <a:effectLst/>
                <a:latin typeface="Consolas" panose="020B0609020204030204" pitchFamily="49" charset="0"/>
              </a:rPr>
              <a:t>"The deleted file is :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Obj.getName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rPr>
              <a:t>else</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rPr>
              <a:t>System.out.println</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FF"/>
                </a:solidFill>
                <a:effectLst/>
                <a:latin typeface="Consolas" panose="020B0609020204030204" pitchFamily="49" charset="0"/>
              </a:rPr>
              <a:t>"Failed in deleting the file."</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rPr>
              <a:t>}</a:t>
            </a: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75490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559526"/>
          </a:xfrm>
        </p:spPr>
        <p:txBody>
          <a:bodyPr>
            <a:noAutofit/>
          </a:bodyPr>
          <a:lstStyle/>
          <a:p>
            <a:pPr algn="just"/>
            <a:r>
              <a:rPr lang="en-US" sz="2800" b="1" dirty="0">
                <a:solidFill>
                  <a:schemeClr val="tx2">
                    <a:lumMod val="95000"/>
                    <a:lumOff val="5000"/>
                  </a:schemeClr>
                </a:solidFill>
              </a:rPr>
              <a:t>Cont.: Sample Programs</a:t>
            </a:r>
          </a:p>
        </p:txBody>
      </p:sp>
      <p:sp>
        <p:nvSpPr>
          <p:cNvPr id="3" name="Subtitle 2"/>
          <p:cNvSpPr>
            <a:spLocks noGrp="1"/>
          </p:cNvSpPr>
          <p:nvPr>
            <p:ph type="subTitle" idx="1"/>
          </p:nvPr>
        </p:nvSpPr>
        <p:spPr>
          <a:xfrm>
            <a:off x="705394" y="1293222"/>
            <a:ext cx="5291994" cy="5336178"/>
          </a:xfrm>
        </p:spPr>
        <p:txBody>
          <a:bodyPr>
            <a:noAutofit/>
          </a:bodyPr>
          <a:lstStyle/>
          <a:p>
            <a:r>
              <a:rPr lang="en-PH" sz="1200" dirty="0" smtClean="0">
                <a:solidFill>
                  <a:schemeClr val="tx2"/>
                </a:solidFill>
              </a:rPr>
              <a:t>// Read from a file and Write</a:t>
            </a:r>
          </a:p>
          <a:p>
            <a:r>
              <a:rPr lang="en-PH" sz="1200" dirty="0" smtClean="0">
                <a:solidFill>
                  <a:schemeClr val="tx2"/>
                </a:solidFill>
              </a:rPr>
              <a:t>import </a:t>
            </a:r>
            <a:r>
              <a:rPr lang="en-PH" sz="1200" dirty="0">
                <a:solidFill>
                  <a:schemeClr val="tx2"/>
                </a:solidFill>
              </a:rPr>
              <a:t>java.io.*;</a:t>
            </a:r>
          </a:p>
          <a:p>
            <a:endParaRPr lang="en-PH" sz="1200" dirty="0">
              <a:solidFill>
                <a:schemeClr val="tx2"/>
              </a:solidFill>
            </a:endParaRPr>
          </a:p>
          <a:p>
            <a:r>
              <a:rPr lang="en-PH" sz="1200" dirty="0">
                <a:solidFill>
                  <a:schemeClr val="tx2"/>
                </a:solidFill>
              </a:rPr>
              <a:t>public class </a:t>
            </a:r>
            <a:r>
              <a:rPr lang="en-PH" sz="1200" dirty="0" err="1">
                <a:solidFill>
                  <a:schemeClr val="tx2"/>
                </a:solidFill>
              </a:rPr>
              <a:t>ReadFromFileAndWrite</a:t>
            </a:r>
            <a:endParaRPr lang="en-PH" sz="1200" dirty="0">
              <a:solidFill>
                <a:schemeClr val="tx2"/>
              </a:solidFill>
            </a:endParaRPr>
          </a:p>
          <a:p>
            <a:r>
              <a:rPr lang="en-PH" sz="1200" dirty="0">
                <a:solidFill>
                  <a:schemeClr val="tx2"/>
                </a:solidFill>
              </a:rPr>
              <a:t>{</a:t>
            </a:r>
          </a:p>
          <a:p>
            <a:r>
              <a:rPr lang="en-PH" sz="1200" dirty="0">
                <a:solidFill>
                  <a:schemeClr val="tx2"/>
                </a:solidFill>
              </a:rPr>
              <a:t>  public static void main(String </a:t>
            </a:r>
            <a:r>
              <a:rPr lang="en-PH" sz="1200" dirty="0" err="1">
                <a:solidFill>
                  <a:schemeClr val="tx2"/>
                </a:solidFill>
              </a:rPr>
              <a:t>args</a:t>
            </a:r>
            <a:r>
              <a:rPr lang="en-PH" sz="1200" dirty="0">
                <a:solidFill>
                  <a:schemeClr val="tx2"/>
                </a:solidFill>
              </a:rPr>
              <a:t>[])</a:t>
            </a:r>
          </a:p>
          <a:p>
            <a:r>
              <a:rPr lang="en-PH" sz="1200" dirty="0">
                <a:solidFill>
                  <a:schemeClr val="tx2"/>
                </a:solidFill>
              </a:rPr>
              <a:t>  {</a:t>
            </a:r>
          </a:p>
          <a:p>
            <a:r>
              <a:rPr lang="en-PH" sz="1200" dirty="0">
                <a:solidFill>
                  <a:schemeClr val="tx2"/>
                </a:solidFill>
              </a:rPr>
              <a:t>    </a:t>
            </a:r>
            <a:r>
              <a:rPr lang="en-PH" sz="1200" dirty="0" err="1">
                <a:solidFill>
                  <a:schemeClr val="tx2"/>
                </a:solidFill>
              </a:rPr>
              <a:t>InputStream</a:t>
            </a:r>
            <a:r>
              <a:rPr lang="en-PH" sz="1200" dirty="0">
                <a:solidFill>
                  <a:schemeClr val="tx2"/>
                </a:solidFill>
              </a:rPr>
              <a:t> </a:t>
            </a:r>
            <a:r>
              <a:rPr lang="en-PH" sz="1200" dirty="0" err="1">
                <a:solidFill>
                  <a:schemeClr val="tx2"/>
                </a:solidFill>
              </a:rPr>
              <a:t>istream</a:t>
            </a:r>
            <a:r>
              <a:rPr lang="en-PH" sz="1200" dirty="0">
                <a:solidFill>
                  <a:schemeClr val="tx2"/>
                </a:solidFill>
              </a:rPr>
              <a:t>;</a:t>
            </a:r>
          </a:p>
          <a:p>
            <a:r>
              <a:rPr lang="en-PH" sz="1200" dirty="0">
                <a:solidFill>
                  <a:schemeClr val="tx2"/>
                </a:solidFill>
              </a:rPr>
              <a:t>    </a:t>
            </a:r>
            <a:r>
              <a:rPr lang="en-PH" sz="1200" dirty="0" err="1">
                <a:solidFill>
                  <a:schemeClr val="tx2"/>
                </a:solidFill>
              </a:rPr>
              <a:t>OutputStream</a:t>
            </a:r>
            <a:r>
              <a:rPr lang="en-PH" sz="1200" dirty="0">
                <a:solidFill>
                  <a:schemeClr val="tx2"/>
                </a:solidFill>
              </a:rPr>
              <a:t> </a:t>
            </a:r>
            <a:r>
              <a:rPr lang="en-PH" sz="1200" dirty="0" err="1">
                <a:solidFill>
                  <a:schemeClr val="tx2"/>
                </a:solidFill>
              </a:rPr>
              <a:t>ostream</a:t>
            </a:r>
            <a:r>
              <a:rPr lang="en-PH" sz="1200" dirty="0">
                <a:solidFill>
                  <a:schemeClr val="tx2"/>
                </a:solidFill>
              </a:rPr>
              <a:t>;</a:t>
            </a:r>
          </a:p>
          <a:p>
            <a:endParaRPr lang="en-PH" sz="1200" dirty="0">
              <a:solidFill>
                <a:schemeClr val="tx2"/>
              </a:solidFill>
            </a:endParaRPr>
          </a:p>
          <a:p>
            <a:r>
              <a:rPr lang="en-PH" sz="1200" dirty="0">
                <a:solidFill>
                  <a:schemeClr val="tx2"/>
                </a:solidFill>
              </a:rPr>
              <a:t>    File </a:t>
            </a:r>
            <a:r>
              <a:rPr lang="en-PH" sz="1200" dirty="0" err="1">
                <a:solidFill>
                  <a:schemeClr val="tx2"/>
                </a:solidFill>
              </a:rPr>
              <a:t>inputFile</a:t>
            </a:r>
            <a:r>
              <a:rPr lang="en-PH" sz="1200" dirty="0">
                <a:solidFill>
                  <a:schemeClr val="tx2"/>
                </a:solidFill>
              </a:rPr>
              <a:t> = new File("Data.txt");</a:t>
            </a:r>
          </a:p>
          <a:p>
            <a:endParaRPr lang="en-PH" sz="1200" dirty="0">
              <a:solidFill>
                <a:schemeClr val="tx2"/>
              </a:solidFill>
            </a:endParaRPr>
          </a:p>
          <a:p>
            <a:r>
              <a:rPr lang="en-PH" sz="1200" dirty="0">
                <a:solidFill>
                  <a:schemeClr val="tx2"/>
                </a:solidFill>
              </a:rPr>
              <a:t>    </a:t>
            </a:r>
            <a:r>
              <a:rPr lang="en-PH" sz="1200" dirty="0" err="1">
                <a:solidFill>
                  <a:schemeClr val="tx2"/>
                </a:solidFill>
              </a:rPr>
              <a:t>int</a:t>
            </a:r>
            <a:r>
              <a:rPr lang="en-PH" sz="1200" dirty="0">
                <a:solidFill>
                  <a:schemeClr val="tx2"/>
                </a:solidFill>
              </a:rPr>
              <a:t> c;</a:t>
            </a:r>
          </a:p>
          <a:p>
            <a:r>
              <a:rPr lang="en-PH" sz="1200" dirty="0">
                <a:solidFill>
                  <a:schemeClr val="tx2"/>
                </a:solidFill>
              </a:rPr>
              <a:t>    final </a:t>
            </a:r>
            <a:r>
              <a:rPr lang="en-PH" sz="1200" dirty="0" err="1">
                <a:solidFill>
                  <a:schemeClr val="tx2"/>
                </a:solidFill>
              </a:rPr>
              <a:t>int</a:t>
            </a:r>
            <a:r>
              <a:rPr lang="en-PH" sz="1200" dirty="0">
                <a:solidFill>
                  <a:schemeClr val="tx2"/>
                </a:solidFill>
              </a:rPr>
              <a:t> EOF = -1;</a:t>
            </a:r>
          </a:p>
          <a:p>
            <a:endParaRPr lang="en-PH" sz="1200" dirty="0">
              <a:solidFill>
                <a:schemeClr val="tx2"/>
              </a:solidFill>
            </a:endParaRPr>
          </a:p>
          <a:p>
            <a:r>
              <a:rPr lang="en-PH" sz="1200" dirty="0">
                <a:solidFill>
                  <a:schemeClr val="tx2"/>
                </a:solidFill>
              </a:rPr>
              <a:t>    </a:t>
            </a:r>
            <a:r>
              <a:rPr lang="en-PH" sz="1200" dirty="0" err="1">
                <a:solidFill>
                  <a:schemeClr val="tx2"/>
                </a:solidFill>
              </a:rPr>
              <a:t>ostream</a:t>
            </a:r>
            <a:r>
              <a:rPr lang="en-PH" sz="1200" dirty="0">
                <a:solidFill>
                  <a:schemeClr val="tx2"/>
                </a:solidFill>
              </a:rPr>
              <a:t> = </a:t>
            </a:r>
            <a:r>
              <a:rPr lang="en-PH" sz="1200" dirty="0" err="1">
                <a:solidFill>
                  <a:schemeClr val="tx2"/>
                </a:solidFill>
              </a:rPr>
              <a:t>System.out</a:t>
            </a:r>
            <a:r>
              <a:rPr lang="en-PH" sz="1200" dirty="0">
                <a:solidFill>
                  <a:schemeClr val="tx2"/>
                </a:solidFill>
              </a:rPr>
              <a:t>;</a:t>
            </a:r>
          </a:p>
          <a:p>
            <a:endParaRPr lang="en-PH" sz="1200" dirty="0">
              <a:solidFill>
                <a:schemeClr val="tx2"/>
              </a:solidFill>
            </a:endParaRPr>
          </a:p>
          <a:p>
            <a:r>
              <a:rPr lang="en-PH" sz="1200" dirty="0">
                <a:solidFill>
                  <a:schemeClr val="tx2"/>
                </a:solidFill>
              </a:rPr>
              <a:t>    try</a:t>
            </a:r>
          </a:p>
          <a:p>
            <a:r>
              <a:rPr lang="en-PH" sz="1200" dirty="0">
                <a:solidFill>
                  <a:schemeClr val="tx2"/>
                </a:solidFill>
              </a:rPr>
              <a:t>     </a:t>
            </a:r>
            <a:r>
              <a:rPr lang="en-PH" sz="1200" dirty="0" smtClean="0">
                <a:solidFill>
                  <a:schemeClr val="tx2"/>
                </a:solidFill>
              </a:rPr>
              <a:t>{</a:t>
            </a:r>
            <a:r>
              <a:rPr lang="en-PH" sz="1200" dirty="0">
                <a:solidFill>
                  <a:schemeClr val="tx2"/>
                </a:solidFill>
              </a:rPr>
              <a:t>//provides the capability to read from a </a:t>
            </a:r>
            <a:r>
              <a:rPr lang="en-PH" sz="1200" dirty="0" smtClean="0">
                <a:solidFill>
                  <a:schemeClr val="tx2"/>
                </a:solidFill>
              </a:rPr>
              <a:t>file</a:t>
            </a:r>
            <a:endParaRPr lang="en-PH" sz="1200" dirty="0">
              <a:solidFill>
                <a:schemeClr val="tx2"/>
              </a:solidFill>
            </a:endParaRPr>
          </a:p>
          <a:p>
            <a:r>
              <a:rPr lang="en-PH" sz="1200" dirty="0">
                <a:solidFill>
                  <a:schemeClr val="tx2"/>
                </a:solidFill>
              </a:rPr>
              <a:t>       </a:t>
            </a:r>
            <a:r>
              <a:rPr lang="en-PH" sz="1200" dirty="0" err="1">
                <a:solidFill>
                  <a:schemeClr val="tx2"/>
                </a:solidFill>
              </a:rPr>
              <a:t>istream</a:t>
            </a:r>
            <a:r>
              <a:rPr lang="en-PH" sz="1200" dirty="0">
                <a:solidFill>
                  <a:schemeClr val="tx2"/>
                </a:solidFill>
              </a:rPr>
              <a:t> = new </a:t>
            </a:r>
            <a:r>
              <a:rPr lang="en-PH" sz="1200" dirty="0" err="1">
                <a:solidFill>
                  <a:schemeClr val="tx2"/>
                </a:solidFill>
              </a:rPr>
              <a:t>FileInputStream</a:t>
            </a:r>
            <a:r>
              <a:rPr lang="en-PH" sz="1200" dirty="0">
                <a:solidFill>
                  <a:schemeClr val="tx2"/>
                </a:solidFill>
              </a:rPr>
              <a:t>(</a:t>
            </a:r>
            <a:r>
              <a:rPr lang="en-PH" sz="1200" dirty="0" err="1">
                <a:solidFill>
                  <a:schemeClr val="tx2"/>
                </a:solidFill>
              </a:rPr>
              <a:t>inputFile</a:t>
            </a:r>
            <a:r>
              <a:rPr lang="en-PH" sz="1200" dirty="0" smtClean="0">
                <a:solidFill>
                  <a:schemeClr val="tx2"/>
                </a:solidFill>
              </a:rPr>
              <a:t>);</a:t>
            </a:r>
          </a:p>
          <a:p>
            <a:endParaRPr lang="en-PH" sz="1200" dirty="0">
              <a:solidFill>
                <a:schemeClr val="tx2"/>
              </a:solidFill>
            </a:endParaRPr>
          </a:p>
          <a:p>
            <a:r>
              <a:rPr lang="en-PH" sz="1200" dirty="0">
                <a:solidFill>
                  <a:schemeClr val="tx2"/>
                </a:solidFill>
              </a:rPr>
              <a:t>       </a:t>
            </a:r>
            <a:r>
              <a:rPr lang="en-PH" sz="1200" dirty="0" err="1">
                <a:solidFill>
                  <a:schemeClr val="tx2"/>
                </a:solidFill>
              </a:rPr>
              <a:t>System.out.println</a:t>
            </a:r>
            <a:r>
              <a:rPr lang="en-PH" sz="1200" dirty="0">
                <a:solidFill>
                  <a:schemeClr val="tx2"/>
                </a:solidFill>
              </a:rPr>
              <a:t>("Data from a File:\n");</a:t>
            </a:r>
          </a:p>
          <a:p>
            <a:endParaRPr lang="en-PH" sz="1200" dirty="0">
              <a:solidFill>
                <a:schemeClr val="tx2"/>
              </a:solidFill>
            </a:endParaRPr>
          </a:p>
          <a:p>
            <a:r>
              <a:rPr lang="en-PH" sz="1200" dirty="0">
                <a:solidFill>
                  <a:schemeClr val="tx2"/>
                </a:solidFill>
              </a:rPr>
              <a:t>       try</a:t>
            </a:r>
          </a:p>
          <a:p>
            <a:r>
              <a:rPr lang="en-PH" sz="1200" dirty="0">
                <a:solidFill>
                  <a:schemeClr val="tx2"/>
                </a:solidFill>
              </a:rPr>
              <a:t>         {  while ((c= </a:t>
            </a:r>
            <a:r>
              <a:rPr lang="en-PH" sz="1200" dirty="0" err="1">
                <a:solidFill>
                  <a:schemeClr val="tx2"/>
                </a:solidFill>
              </a:rPr>
              <a:t>istream.read</a:t>
            </a:r>
            <a:r>
              <a:rPr lang="en-PH" sz="1200" dirty="0">
                <a:solidFill>
                  <a:schemeClr val="tx2"/>
                </a:solidFill>
              </a:rPr>
              <a:t>()) != EOF)</a:t>
            </a:r>
          </a:p>
          <a:p>
            <a:r>
              <a:rPr lang="en-PH" sz="1200" dirty="0">
                <a:solidFill>
                  <a:schemeClr val="tx2"/>
                </a:solidFill>
              </a:rPr>
              <a:t>            </a:t>
            </a:r>
            <a:r>
              <a:rPr lang="en-PH" sz="1200" dirty="0" err="1">
                <a:solidFill>
                  <a:schemeClr val="tx2"/>
                </a:solidFill>
              </a:rPr>
              <a:t>ostream.write</a:t>
            </a:r>
            <a:r>
              <a:rPr lang="en-PH" sz="1200" dirty="0">
                <a:solidFill>
                  <a:schemeClr val="tx2"/>
                </a:solidFill>
              </a:rPr>
              <a:t>(c);</a:t>
            </a:r>
          </a:p>
          <a:p>
            <a:r>
              <a:rPr lang="en-PH" sz="1200" dirty="0">
                <a:solidFill>
                  <a:schemeClr val="tx2"/>
                </a:solidFill>
              </a:rPr>
              <a:t>     	 }</a:t>
            </a:r>
          </a:p>
          <a:p>
            <a:r>
              <a:rPr lang="en-PH" sz="1200" dirty="0">
                <a:solidFill>
                  <a:schemeClr val="tx2"/>
                </a:solidFill>
              </a:rPr>
              <a:t>       </a:t>
            </a:r>
          </a:p>
          <a:p>
            <a:endParaRPr lang="en-PH" sz="1200" dirty="0">
              <a:solidFill>
                <a:schemeClr val="tx2"/>
              </a:solidFill>
            </a:endParaRPr>
          </a:p>
          <a:p>
            <a:endParaRPr lang="en-PH" sz="1200" dirty="0">
              <a:solidFill>
                <a:schemeClr val="tx2"/>
              </a:solidFill>
            </a:endParaRPr>
          </a:p>
        </p:txBody>
      </p:sp>
      <p:sp>
        <p:nvSpPr>
          <p:cNvPr id="6" name="Subtitle 2"/>
          <p:cNvSpPr txBox="1">
            <a:spLocks/>
          </p:cNvSpPr>
          <p:nvPr/>
        </p:nvSpPr>
        <p:spPr>
          <a:xfrm>
            <a:off x="6314226" y="1557745"/>
            <a:ext cx="5559527" cy="48071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9pPr>
          </a:lstStyle>
          <a:p>
            <a:r>
              <a:rPr lang="en-PH" sz="1200" dirty="0" smtClean="0">
                <a:solidFill>
                  <a:schemeClr val="tx2"/>
                </a:solidFill>
              </a:rPr>
              <a:t>catch(</a:t>
            </a:r>
            <a:r>
              <a:rPr lang="en-PH" sz="1200" dirty="0" err="1" smtClean="0">
                <a:solidFill>
                  <a:schemeClr val="tx2"/>
                </a:solidFill>
              </a:rPr>
              <a:t>IOException</a:t>
            </a:r>
            <a:r>
              <a:rPr lang="en-PH" sz="1200" dirty="0" smtClean="0">
                <a:solidFill>
                  <a:schemeClr val="tx2"/>
                </a:solidFill>
              </a:rPr>
              <a:t> e)</a:t>
            </a:r>
          </a:p>
          <a:p>
            <a:r>
              <a:rPr lang="en-PH" sz="1200" dirty="0" smtClean="0">
                <a:solidFill>
                  <a:schemeClr val="tx2"/>
                </a:solidFill>
              </a:rPr>
              <a:t>         {</a:t>
            </a:r>
          </a:p>
          <a:p>
            <a:r>
              <a:rPr lang="en-PH" sz="1200" dirty="0" smtClean="0">
                <a:solidFill>
                  <a:schemeClr val="tx2"/>
                </a:solidFill>
              </a:rPr>
              <a:t>            </a:t>
            </a:r>
            <a:r>
              <a:rPr lang="en-PH" sz="1200" dirty="0" err="1" smtClean="0">
                <a:solidFill>
                  <a:schemeClr val="tx2"/>
                </a:solidFill>
              </a:rPr>
              <a:t>System.out.println</a:t>
            </a:r>
            <a:r>
              <a:rPr lang="en-PH" sz="1200" dirty="0" smtClean="0">
                <a:solidFill>
                  <a:schemeClr val="tx2"/>
                </a:solidFill>
              </a:rPr>
              <a:t>(</a:t>
            </a:r>
            <a:r>
              <a:rPr lang="en-PH" sz="1200" dirty="0" err="1" smtClean="0">
                <a:solidFill>
                  <a:schemeClr val="tx2"/>
                </a:solidFill>
              </a:rPr>
              <a:t>e.getMessage</a:t>
            </a:r>
            <a:r>
              <a:rPr lang="en-PH" sz="1200" dirty="0" smtClean="0">
                <a:solidFill>
                  <a:schemeClr val="tx2"/>
                </a:solidFill>
              </a:rPr>
              <a:t>());</a:t>
            </a:r>
          </a:p>
          <a:p>
            <a:r>
              <a:rPr lang="en-PH" sz="1200" dirty="0" smtClean="0">
                <a:solidFill>
                  <a:schemeClr val="tx2"/>
                </a:solidFill>
              </a:rPr>
              <a:t>         }</a:t>
            </a:r>
          </a:p>
          <a:p>
            <a:endParaRPr lang="en-PH" sz="1200" dirty="0" smtClean="0">
              <a:solidFill>
                <a:schemeClr val="tx2"/>
              </a:solidFill>
            </a:endParaRPr>
          </a:p>
          <a:p>
            <a:r>
              <a:rPr lang="en-PH" sz="1200" dirty="0" smtClean="0">
                <a:solidFill>
                  <a:schemeClr val="tx2"/>
                </a:solidFill>
              </a:rPr>
              <a:t>       finally</a:t>
            </a:r>
          </a:p>
          <a:p>
            <a:r>
              <a:rPr lang="en-PH" sz="1200" dirty="0" smtClean="0">
                <a:solidFill>
                  <a:schemeClr val="tx2"/>
                </a:solidFill>
              </a:rPr>
              <a:t>       {</a:t>
            </a:r>
          </a:p>
          <a:p>
            <a:r>
              <a:rPr lang="en-PH" sz="1200" dirty="0" smtClean="0">
                <a:solidFill>
                  <a:schemeClr val="tx2"/>
                </a:solidFill>
              </a:rPr>
              <a:t>          try{</a:t>
            </a:r>
          </a:p>
          <a:p>
            <a:r>
              <a:rPr lang="en-PH" sz="1200" dirty="0" smtClean="0">
                <a:solidFill>
                  <a:schemeClr val="tx2"/>
                </a:solidFill>
              </a:rPr>
              <a:t>               </a:t>
            </a:r>
            <a:r>
              <a:rPr lang="en-PH" sz="1200" dirty="0" err="1" smtClean="0">
                <a:solidFill>
                  <a:schemeClr val="tx2"/>
                </a:solidFill>
              </a:rPr>
              <a:t>istream.close</a:t>
            </a:r>
            <a:r>
              <a:rPr lang="en-PH" sz="1200" dirty="0" smtClean="0">
                <a:solidFill>
                  <a:schemeClr val="tx2"/>
                </a:solidFill>
              </a:rPr>
              <a:t>();</a:t>
            </a:r>
          </a:p>
          <a:p>
            <a:r>
              <a:rPr lang="en-PH" sz="1200" dirty="0" smtClean="0">
                <a:solidFill>
                  <a:schemeClr val="tx2"/>
                </a:solidFill>
              </a:rPr>
              <a:t>               </a:t>
            </a:r>
            <a:r>
              <a:rPr lang="en-PH" sz="1200" dirty="0" err="1" smtClean="0">
                <a:solidFill>
                  <a:schemeClr val="tx2"/>
                </a:solidFill>
              </a:rPr>
              <a:t>ostream.close</a:t>
            </a:r>
            <a:r>
              <a:rPr lang="en-PH" sz="1200" dirty="0" smtClean="0">
                <a:solidFill>
                  <a:schemeClr val="tx2"/>
                </a:solidFill>
              </a:rPr>
              <a:t>();</a:t>
            </a:r>
          </a:p>
          <a:p>
            <a:r>
              <a:rPr lang="en-PH" sz="1200" dirty="0" smtClean="0">
                <a:solidFill>
                  <a:schemeClr val="tx2"/>
                </a:solidFill>
              </a:rPr>
              <a:t>              }</a:t>
            </a:r>
          </a:p>
          <a:p>
            <a:r>
              <a:rPr lang="en-PH" sz="1200" dirty="0" smtClean="0">
                <a:solidFill>
                  <a:schemeClr val="tx2"/>
                </a:solidFill>
              </a:rPr>
              <a:t>          catch(</a:t>
            </a:r>
            <a:r>
              <a:rPr lang="en-PH" sz="1200" dirty="0" err="1" smtClean="0">
                <a:solidFill>
                  <a:schemeClr val="tx2"/>
                </a:solidFill>
              </a:rPr>
              <a:t>IOException</a:t>
            </a:r>
            <a:r>
              <a:rPr lang="en-PH" sz="1200" dirty="0" smtClean="0">
                <a:solidFill>
                  <a:schemeClr val="tx2"/>
                </a:solidFill>
              </a:rPr>
              <a:t> e)</a:t>
            </a:r>
          </a:p>
          <a:p>
            <a:r>
              <a:rPr lang="en-PH" sz="1200" dirty="0" smtClean="0">
                <a:solidFill>
                  <a:schemeClr val="tx2"/>
                </a:solidFill>
              </a:rPr>
              <a:t>              {</a:t>
            </a:r>
          </a:p>
          <a:p>
            <a:r>
              <a:rPr lang="en-PH" sz="1200" dirty="0" smtClean="0">
                <a:solidFill>
                  <a:schemeClr val="tx2"/>
                </a:solidFill>
              </a:rPr>
              <a:t>                </a:t>
            </a:r>
            <a:r>
              <a:rPr lang="en-PH" sz="1200" dirty="0" err="1" smtClean="0">
                <a:solidFill>
                  <a:schemeClr val="tx2"/>
                </a:solidFill>
              </a:rPr>
              <a:t>System.out.println</a:t>
            </a:r>
            <a:r>
              <a:rPr lang="en-PH" sz="1200" dirty="0" smtClean="0">
                <a:solidFill>
                  <a:schemeClr val="tx2"/>
                </a:solidFill>
              </a:rPr>
              <a:t>("File did not close");</a:t>
            </a:r>
          </a:p>
          <a:p>
            <a:r>
              <a:rPr lang="en-PH" sz="1200" dirty="0" smtClean="0">
                <a:solidFill>
                  <a:schemeClr val="tx2"/>
                </a:solidFill>
              </a:rPr>
              <a:t>               }</a:t>
            </a:r>
          </a:p>
          <a:p>
            <a:r>
              <a:rPr lang="en-PH" sz="1200" dirty="0" smtClean="0">
                <a:solidFill>
                  <a:schemeClr val="tx2"/>
                </a:solidFill>
              </a:rPr>
              <a:t>       }</a:t>
            </a:r>
          </a:p>
          <a:p>
            <a:r>
              <a:rPr lang="en-PH" sz="1200" dirty="0" smtClean="0">
                <a:solidFill>
                  <a:schemeClr val="tx2"/>
                </a:solidFill>
              </a:rPr>
              <a:t>     }</a:t>
            </a:r>
          </a:p>
          <a:p>
            <a:r>
              <a:rPr lang="en-PH" sz="1200" dirty="0" smtClean="0">
                <a:solidFill>
                  <a:schemeClr val="tx2"/>
                </a:solidFill>
              </a:rPr>
              <a:t>     catch(</a:t>
            </a:r>
            <a:r>
              <a:rPr lang="en-PH" sz="1200" dirty="0" err="1" smtClean="0">
                <a:solidFill>
                  <a:schemeClr val="tx2"/>
                </a:solidFill>
              </a:rPr>
              <a:t>FileNotFoundException</a:t>
            </a:r>
            <a:r>
              <a:rPr lang="en-PH" sz="1200" dirty="0" smtClean="0">
                <a:solidFill>
                  <a:schemeClr val="tx2"/>
                </a:solidFill>
              </a:rPr>
              <a:t> e)</a:t>
            </a:r>
          </a:p>
          <a:p>
            <a:r>
              <a:rPr lang="en-PH" sz="1200" dirty="0" smtClean="0">
                <a:solidFill>
                  <a:schemeClr val="tx2"/>
                </a:solidFill>
              </a:rPr>
              <a:t>     {</a:t>
            </a:r>
          </a:p>
          <a:p>
            <a:r>
              <a:rPr lang="en-PH" sz="1200" dirty="0" smtClean="0">
                <a:solidFill>
                  <a:schemeClr val="tx2"/>
                </a:solidFill>
              </a:rPr>
              <a:t>        </a:t>
            </a:r>
            <a:r>
              <a:rPr lang="en-PH" sz="1200" dirty="0" err="1" smtClean="0">
                <a:solidFill>
                  <a:schemeClr val="tx2"/>
                </a:solidFill>
              </a:rPr>
              <a:t>System.exit</a:t>
            </a:r>
            <a:r>
              <a:rPr lang="en-PH" sz="1200" dirty="0" smtClean="0">
                <a:solidFill>
                  <a:schemeClr val="tx2"/>
                </a:solidFill>
              </a:rPr>
              <a:t>(1);</a:t>
            </a:r>
          </a:p>
          <a:p>
            <a:r>
              <a:rPr lang="en-PH" sz="1200" dirty="0" smtClean="0">
                <a:solidFill>
                  <a:schemeClr val="tx2"/>
                </a:solidFill>
              </a:rPr>
              <a:t>     }</a:t>
            </a:r>
          </a:p>
          <a:p>
            <a:r>
              <a:rPr lang="en-PH" sz="1200" dirty="0" smtClean="0">
                <a:solidFill>
                  <a:schemeClr val="tx2"/>
                </a:solidFill>
              </a:rPr>
              <a:t>  }</a:t>
            </a:r>
          </a:p>
          <a:p>
            <a:r>
              <a:rPr lang="en-PH" sz="1200" dirty="0" smtClean="0">
                <a:solidFill>
                  <a:schemeClr val="tx2"/>
                </a:solidFill>
              </a:rPr>
              <a:t>}</a:t>
            </a:r>
          </a:p>
          <a:p>
            <a:endParaRPr lang="en-PH" sz="1200" dirty="0" smtClean="0">
              <a:solidFill>
                <a:schemeClr val="tx2"/>
              </a:solidFill>
            </a:endParaRPr>
          </a:p>
          <a:p>
            <a:endParaRPr lang="en-PH" sz="1200" dirty="0" smtClean="0">
              <a:solidFill>
                <a:schemeClr val="tx2"/>
              </a:solidFill>
            </a:endParaRPr>
          </a:p>
          <a:p>
            <a:endParaRPr lang="en-PH" sz="1200" dirty="0">
              <a:solidFill>
                <a:schemeClr val="tx2"/>
              </a:solidFill>
            </a:endParaRPr>
          </a:p>
        </p:txBody>
      </p:sp>
    </p:spTree>
    <p:extLst>
      <p:ext uri="{BB962C8B-B14F-4D97-AF65-F5344CB8AC3E}">
        <p14:creationId xmlns:p14="http://schemas.microsoft.com/office/powerpoint/2010/main" val="50732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559526"/>
          </a:xfrm>
        </p:spPr>
        <p:txBody>
          <a:bodyPr>
            <a:noAutofit/>
          </a:bodyPr>
          <a:lstStyle/>
          <a:p>
            <a:pPr algn="just"/>
            <a:r>
              <a:rPr lang="en-US" sz="2800" b="1" dirty="0">
                <a:solidFill>
                  <a:schemeClr val="tx2">
                    <a:lumMod val="95000"/>
                    <a:lumOff val="5000"/>
                  </a:schemeClr>
                </a:solidFill>
              </a:rPr>
              <a:t>Cont.: Sample Programs</a:t>
            </a:r>
          </a:p>
        </p:txBody>
      </p:sp>
      <p:sp>
        <p:nvSpPr>
          <p:cNvPr id="3" name="Subtitle 2"/>
          <p:cNvSpPr>
            <a:spLocks noGrp="1"/>
          </p:cNvSpPr>
          <p:nvPr>
            <p:ph type="subTitle" idx="1"/>
          </p:nvPr>
        </p:nvSpPr>
        <p:spPr>
          <a:xfrm>
            <a:off x="705394" y="979714"/>
            <a:ext cx="5608832" cy="5649686"/>
          </a:xfrm>
        </p:spPr>
        <p:txBody>
          <a:bodyPr>
            <a:noAutofit/>
          </a:bodyPr>
          <a:lstStyle/>
          <a:p>
            <a:r>
              <a:rPr lang="en-PH" sz="1200" dirty="0" smtClean="0">
                <a:solidFill>
                  <a:schemeClr val="tx2"/>
                </a:solidFill>
              </a:rPr>
              <a:t>// Read and Write to a File</a:t>
            </a:r>
          </a:p>
          <a:p>
            <a:r>
              <a:rPr lang="en-PH" sz="1200" dirty="0" smtClean="0">
                <a:solidFill>
                  <a:schemeClr val="tx2"/>
                </a:solidFill>
              </a:rPr>
              <a:t>import </a:t>
            </a:r>
            <a:r>
              <a:rPr lang="en-PH" sz="1200" dirty="0">
                <a:solidFill>
                  <a:schemeClr val="tx2"/>
                </a:solidFill>
              </a:rPr>
              <a:t>java.io.*;</a:t>
            </a:r>
          </a:p>
          <a:p>
            <a:endParaRPr lang="en-PH" sz="1200" dirty="0">
              <a:solidFill>
                <a:schemeClr val="tx2"/>
              </a:solidFill>
            </a:endParaRPr>
          </a:p>
          <a:p>
            <a:r>
              <a:rPr lang="en-PH" sz="1200" dirty="0">
                <a:solidFill>
                  <a:schemeClr val="tx2"/>
                </a:solidFill>
              </a:rPr>
              <a:t>public class </a:t>
            </a:r>
            <a:r>
              <a:rPr lang="en-PH" sz="1200" dirty="0" err="1">
                <a:solidFill>
                  <a:schemeClr val="tx2"/>
                </a:solidFill>
              </a:rPr>
              <a:t>ReadAndWriteToFile</a:t>
            </a:r>
            <a:endParaRPr lang="en-PH" sz="1200" dirty="0">
              <a:solidFill>
                <a:schemeClr val="tx2"/>
              </a:solidFill>
            </a:endParaRPr>
          </a:p>
          <a:p>
            <a:r>
              <a:rPr lang="en-PH" sz="1200" dirty="0">
                <a:solidFill>
                  <a:schemeClr val="tx2"/>
                </a:solidFill>
              </a:rPr>
              <a:t>{</a:t>
            </a:r>
          </a:p>
          <a:p>
            <a:r>
              <a:rPr lang="en-PH" sz="1200" dirty="0">
                <a:solidFill>
                  <a:schemeClr val="tx2"/>
                </a:solidFill>
              </a:rPr>
              <a:t>  public static void main(String </a:t>
            </a:r>
            <a:r>
              <a:rPr lang="en-PH" sz="1200" dirty="0" err="1">
                <a:solidFill>
                  <a:schemeClr val="tx2"/>
                </a:solidFill>
              </a:rPr>
              <a:t>args</a:t>
            </a:r>
            <a:r>
              <a:rPr lang="en-PH" sz="1200" dirty="0">
                <a:solidFill>
                  <a:schemeClr val="tx2"/>
                </a:solidFill>
              </a:rPr>
              <a:t>[])</a:t>
            </a:r>
          </a:p>
          <a:p>
            <a:r>
              <a:rPr lang="en-PH" sz="1200" dirty="0">
                <a:solidFill>
                  <a:schemeClr val="tx2"/>
                </a:solidFill>
              </a:rPr>
              <a:t>  {</a:t>
            </a:r>
          </a:p>
          <a:p>
            <a:r>
              <a:rPr lang="en-PH" sz="1200" dirty="0">
                <a:solidFill>
                  <a:schemeClr val="tx2"/>
                </a:solidFill>
              </a:rPr>
              <a:t>    </a:t>
            </a:r>
            <a:r>
              <a:rPr lang="en-PH" sz="1200" dirty="0" err="1">
                <a:solidFill>
                  <a:schemeClr val="tx2"/>
                </a:solidFill>
              </a:rPr>
              <a:t>InputStream</a:t>
            </a:r>
            <a:r>
              <a:rPr lang="en-PH" sz="1200" dirty="0">
                <a:solidFill>
                  <a:schemeClr val="tx2"/>
                </a:solidFill>
              </a:rPr>
              <a:t> </a:t>
            </a:r>
            <a:r>
              <a:rPr lang="en-PH" sz="1200" dirty="0" err="1">
                <a:solidFill>
                  <a:schemeClr val="tx2"/>
                </a:solidFill>
              </a:rPr>
              <a:t>istream</a:t>
            </a:r>
            <a:r>
              <a:rPr lang="en-PH" sz="1200" dirty="0">
                <a:solidFill>
                  <a:schemeClr val="tx2"/>
                </a:solidFill>
              </a:rPr>
              <a:t>;  // class containing methods for performing input</a:t>
            </a:r>
          </a:p>
          <a:p>
            <a:r>
              <a:rPr lang="en-PH" sz="1200" dirty="0">
                <a:solidFill>
                  <a:schemeClr val="tx2"/>
                </a:solidFill>
              </a:rPr>
              <a:t>    </a:t>
            </a:r>
            <a:r>
              <a:rPr lang="en-PH" sz="1200" dirty="0" err="1">
                <a:solidFill>
                  <a:schemeClr val="tx2"/>
                </a:solidFill>
              </a:rPr>
              <a:t>OutputStream</a:t>
            </a:r>
            <a:r>
              <a:rPr lang="en-PH" sz="1200" dirty="0">
                <a:solidFill>
                  <a:schemeClr val="tx2"/>
                </a:solidFill>
              </a:rPr>
              <a:t> </a:t>
            </a:r>
            <a:r>
              <a:rPr lang="en-PH" sz="1200" dirty="0" err="1">
                <a:solidFill>
                  <a:schemeClr val="tx2"/>
                </a:solidFill>
              </a:rPr>
              <a:t>ostream</a:t>
            </a:r>
            <a:r>
              <a:rPr lang="en-PH" sz="1200" dirty="0">
                <a:solidFill>
                  <a:schemeClr val="tx2"/>
                </a:solidFill>
              </a:rPr>
              <a:t>; // class containing methods for performing output</a:t>
            </a:r>
          </a:p>
          <a:p>
            <a:endParaRPr lang="en-PH" sz="1200" dirty="0">
              <a:solidFill>
                <a:schemeClr val="tx2"/>
              </a:solidFill>
            </a:endParaRPr>
          </a:p>
          <a:p>
            <a:r>
              <a:rPr lang="en-PH" sz="1200" dirty="0">
                <a:solidFill>
                  <a:schemeClr val="tx2"/>
                </a:solidFill>
              </a:rPr>
              <a:t>    File </a:t>
            </a:r>
            <a:r>
              <a:rPr lang="en-PH" sz="1200" dirty="0" err="1">
                <a:solidFill>
                  <a:schemeClr val="tx2"/>
                </a:solidFill>
              </a:rPr>
              <a:t>outputFile</a:t>
            </a:r>
            <a:r>
              <a:rPr lang="en-PH" sz="1200" dirty="0">
                <a:solidFill>
                  <a:schemeClr val="tx2"/>
                </a:solidFill>
              </a:rPr>
              <a:t> = new File("Data.txt"); // class for file object</a:t>
            </a:r>
          </a:p>
          <a:p>
            <a:r>
              <a:rPr lang="en-PH" sz="1200" dirty="0">
                <a:solidFill>
                  <a:schemeClr val="tx2"/>
                </a:solidFill>
              </a:rPr>
              <a:t>    </a:t>
            </a:r>
            <a:r>
              <a:rPr lang="en-PH" sz="1200" dirty="0" err="1">
                <a:solidFill>
                  <a:schemeClr val="tx2"/>
                </a:solidFill>
              </a:rPr>
              <a:t>int</a:t>
            </a:r>
            <a:r>
              <a:rPr lang="en-PH" sz="1200" dirty="0">
                <a:solidFill>
                  <a:schemeClr val="tx2"/>
                </a:solidFill>
              </a:rPr>
              <a:t> c;</a:t>
            </a:r>
          </a:p>
          <a:p>
            <a:r>
              <a:rPr lang="en-PH" sz="1200" dirty="0">
                <a:solidFill>
                  <a:schemeClr val="tx2"/>
                </a:solidFill>
              </a:rPr>
              <a:t>    final </a:t>
            </a:r>
            <a:r>
              <a:rPr lang="en-PH" sz="1200" dirty="0" err="1">
                <a:solidFill>
                  <a:schemeClr val="tx2"/>
                </a:solidFill>
              </a:rPr>
              <a:t>int</a:t>
            </a:r>
            <a:r>
              <a:rPr lang="en-PH" sz="1200" dirty="0">
                <a:solidFill>
                  <a:schemeClr val="tx2"/>
                </a:solidFill>
              </a:rPr>
              <a:t> EOF = -1;</a:t>
            </a:r>
          </a:p>
          <a:p>
            <a:endParaRPr lang="en-PH" sz="1200" dirty="0">
              <a:solidFill>
                <a:schemeClr val="tx2"/>
              </a:solidFill>
            </a:endParaRPr>
          </a:p>
          <a:p>
            <a:r>
              <a:rPr lang="en-PH" sz="1200" dirty="0">
                <a:solidFill>
                  <a:schemeClr val="tx2"/>
                </a:solidFill>
              </a:rPr>
              <a:t>    </a:t>
            </a:r>
            <a:r>
              <a:rPr lang="en-PH" sz="1200" dirty="0" err="1">
                <a:solidFill>
                  <a:schemeClr val="tx2"/>
                </a:solidFill>
              </a:rPr>
              <a:t>istream</a:t>
            </a:r>
            <a:r>
              <a:rPr lang="en-PH" sz="1200" dirty="0">
                <a:solidFill>
                  <a:schemeClr val="tx2"/>
                </a:solidFill>
              </a:rPr>
              <a:t> = System.in;</a:t>
            </a:r>
          </a:p>
          <a:p>
            <a:endParaRPr lang="en-PH" sz="1200" dirty="0">
              <a:solidFill>
                <a:schemeClr val="tx2"/>
              </a:solidFill>
            </a:endParaRPr>
          </a:p>
          <a:p>
            <a:r>
              <a:rPr lang="en-PH" sz="1200" dirty="0">
                <a:solidFill>
                  <a:schemeClr val="tx2"/>
                </a:solidFill>
              </a:rPr>
              <a:t>    try</a:t>
            </a:r>
          </a:p>
          <a:p>
            <a:r>
              <a:rPr lang="en-PH" sz="1200" dirty="0">
                <a:solidFill>
                  <a:schemeClr val="tx2"/>
                </a:solidFill>
              </a:rPr>
              <a:t>     </a:t>
            </a:r>
            <a:r>
              <a:rPr lang="en-PH" sz="1200" dirty="0" smtClean="0">
                <a:solidFill>
                  <a:schemeClr val="tx2"/>
                </a:solidFill>
              </a:rPr>
              <a:t>{</a:t>
            </a:r>
            <a:r>
              <a:rPr lang="en-PH" sz="1200" dirty="0">
                <a:solidFill>
                  <a:schemeClr val="tx2"/>
                </a:solidFill>
              </a:rPr>
              <a:t>//provides the capability to write to </a:t>
            </a:r>
            <a:r>
              <a:rPr lang="en-PH" sz="1200" dirty="0" smtClean="0">
                <a:solidFill>
                  <a:schemeClr val="tx2"/>
                </a:solidFill>
              </a:rPr>
              <a:t>file</a:t>
            </a:r>
            <a:endParaRPr lang="en-PH" sz="1200" dirty="0">
              <a:solidFill>
                <a:schemeClr val="tx2"/>
              </a:solidFill>
            </a:endParaRPr>
          </a:p>
          <a:p>
            <a:r>
              <a:rPr lang="en-PH" sz="1200" dirty="0">
                <a:solidFill>
                  <a:schemeClr val="tx2"/>
                </a:solidFill>
              </a:rPr>
              <a:t>       </a:t>
            </a:r>
            <a:r>
              <a:rPr lang="en-PH" sz="1200" dirty="0" err="1">
                <a:solidFill>
                  <a:schemeClr val="tx2"/>
                </a:solidFill>
              </a:rPr>
              <a:t>ostream</a:t>
            </a:r>
            <a:r>
              <a:rPr lang="en-PH" sz="1200" dirty="0">
                <a:solidFill>
                  <a:schemeClr val="tx2"/>
                </a:solidFill>
              </a:rPr>
              <a:t> = new </a:t>
            </a:r>
            <a:r>
              <a:rPr lang="en-PH" sz="1200" dirty="0" err="1">
                <a:solidFill>
                  <a:schemeClr val="tx2"/>
                </a:solidFill>
              </a:rPr>
              <a:t>FileOutputStream</a:t>
            </a:r>
            <a:r>
              <a:rPr lang="en-PH" sz="1200" dirty="0">
                <a:solidFill>
                  <a:schemeClr val="tx2"/>
                </a:solidFill>
              </a:rPr>
              <a:t>(</a:t>
            </a:r>
            <a:r>
              <a:rPr lang="en-PH" sz="1200" dirty="0" err="1">
                <a:solidFill>
                  <a:schemeClr val="tx2"/>
                </a:solidFill>
              </a:rPr>
              <a:t>outputFile</a:t>
            </a:r>
            <a:r>
              <a:rPr lang="en-PH" sz="1200" dirty="0">
                <a:solidFill>
                  <a:schemeClr val="tx2"/>
                </a:solidFill>
              </a:rPr>
              <a:t>); </a:t>
            </a:r>
            <a:endParaRPr lang="en-PH" sz="1200" dirty="0" smtClean="0">
              <a:solidFill>
                <a:schemeClr val="tx2"/>
              </a:solidFill>
            </a:endParaRPr>
          </a:p>
          <a:p>
            <a:endParaRPr lang="en-PH" sz="1200" dirty="0">
              <a:solidFill>
                <a:schemeClr val="tx2"/>
              </a:solidFill>
            </a:endParaRPr>
          </a:p>
          <a:p>
            <a:r>
              <a:rPr lang="en-PH" sz="1200" dirty="0">
                <a:solidFill>
                  <a:schemeClr val="tx2"/>
                </a:solidFill>
              </a:rPr>
              <a:t>       </a:t>
            </a:r>
            <a:r>
              <a:rPr lang="en-PH" sz="1200" dirty="0" err="1">
                <a:solidFill>
                  <a:schemeClr val="tx2"/>
                </a:solidFill>
              </a:rPr>
              <a:t>System.out.println</a:t>
            </a:r>
            <a:r>
              <a:rPr lang="en-PH" sz="1200" dirty="0">
                <a:solidFill>
                  <a:schemeClr val="tx2"/>
                </a:solidFill>
              </a:rPr>
              <a:t>("Input some names:\</a:t>
            </a:r>
            <a:r>
              <a:rPr lang="en-PH" sz="1200" dirty="0" err="1">
                <a:solidFill>
                  <a:schemeClr val="tx2"/>
                </a:solidFill>
              </a:rPr>
              <a:t>nPress</a:t>
            </a:r>
            <a:r>
              <a:rPr lang="en-PH" sz="1200" dirty="0">
                <a:solidFill>
                  <a:schemeClr val="tx2"/>
                </a:solidFill>
              </a:rPr>
              <a:t> Ctrl-Z to terminate inputs...\n");</a:t>
            </a:r>
          </a:p>
          <a:p>
            <a:endParaRPr lang="en-PH" sz="1200" dirty="0">
              <a:solidFill>
                <a:schemeClr val="tx2"/>
              </a:solidFill>
            </a:endParaRPr>
          </a:p>
          <a:p>
            <a:r>
              <a:rPr lang="en-PH" sz="1200" dirty="0">
                <a:solidFill>
                  <a:schemeClr val="tx2"/>
                </a:solidFill>
              </a:rPr>
              <a:t>       try</a:t>
            </a:r>
          </a:p>
          <a:p>
            <a:r>
              <a:rPr lang="en-PH" sz="1200" dirty="0">
                <a:solidFill>
                  <a:schemeClr val="tx2"/>
                </a:solidFill>
              </a:rPr>
              <a:t>         {  while ((c = </a:t>
            </a:r>
            <a:r>
              <a:rPr lang="en-PH" sz="1200" dirty="0" err="1">
                <a:solidFill>
                  <a:schemeClr val="tx2"/>
                </a:solidFill>
              </a:rPr>
              <a:t>istream.read</a:t>
            </a:r>
            <a:r>
              <a:rPr lang="en-PH" sz="1200" dirty="0">
                <a:solidFill>
                  <a:schemeClr val="tx2"/>
                </a:solidFill>
              </a:rPr>
              <a:t>()) != EOF)</a:t>
            </a:r>
          </a:p>
          <a:p>
            <a:r>
              <a:rPr lang="en-PH" sz="1200" dirty="0">
                <a:solidFill>
                  <a:schemeClr val="tx2"/>
                </a:solidFill>
              </a:rPr>
              <a:t>            </a:t>
            </a:r>
            <a:r>
              <a:rPr lang="en-PH" sz="1200" dirty="0" err="1">
                <a:solidFill>
                  <a:schemeClr val="tx2"/>
                </a:solidFill>
              </a:rPr>
              <a:t>ostream.write</a:t>
            </a:r>
            <a:r>
              <a:rPr lang="en-PH" sz="1200" dirty="0">
                <a:solidFill>
                  <a:schemeClr val="tx2"/>
                </a:solidFill>
              </a:rPr>
              <a:t>(c);</a:t>
            </a:r>
          </a:p>
          <a:p>
            <a:r>
              <a:rPr lang="en-PH" sz="1200" dirty="0">
                <a:solidFill>
                  <a:schemeClr val="tx2"/>
                </a:solidFill>
              </a:rPr>
              <a:t>     	 }</a:t>
            </a:r>
          </a:p>
          <a:p>
            <a:endParaRPr lang="en-PH" sz="1200" dirty="0">
              <a:solidFill>
                <a:schemeClr val="tx2"/>
              </a:solidFill>
            </a:endParaRPr>
          </a:p>
          <a:p>
            <a:r>
              <a:rPr lang="en-PH" sz="1200" dirty="0">
                <a:solidFill>
                  <a:schemeClr val="tx2"/>
                </a:solidFill>
              </a:rPr>
              <a:t>       </a:t>
            </a:r>
          </a:p>
        </p:txBody>
      </p:sp>
      <p:sp>
        <p:nvSpPr>
          <p:cNvPr id="6" name="Subtitle 2"/>
          <p:cNvSpPr txBox="1">
            <a:spLocks/>
          </p:cNvSpPr>
          <p:nvPr/>
        </p:nvSpPr>
        <p:spPr>
          <a:xfrm>
            <a:off x="6314226" y="1557745"/>
            <a:ext cx="5559527" cy="48071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9pPr>
          </a:lstStyle>
          <a:p>
            <a:r>
              <a:rPr lang="en-PH" sz="1200" dirty="0">
                <a:solidFill>
                  <a:schemeClr val="tx2"/>
                </a:solidFill>
              </a:rPr>
              <a:t>catch(</a:t>
            </a:r>
            <a:r>
              <a:rPr lang="en-PH" sz="1200" dirty="0" err="1">
                <a:solidFill>
                  <a:schemeClr val="tx2"/>
                </a:solidFill>
              </a:rPr>
              <a:t>IOException</a:t>
            </a:r>
            <a:r>
              <a:rPr lang="en-PH" sz="1200" dirty="0">
                <a:solidFill>
                  <a:schemeClr val="tx2"/>
                </a:solidFill>
              </a:rPr>
              <a:t> e)</a:t>
            </a:r>
          </a:p>
          <a:p>
            <a:r>
              <a:rPr lang="en-PH" sz="1200" dirty="0">
                <a:solidFill>
                  <a:schemeClr val="tx2"/>
                </a:solidFill>
              </a:rPr>
              <a:t>         {</a:t>
            </a:r>
          </a:p>
          <a:p>
            <a:r>
              <a:rPr lang="en-PH" sz="1200" dirty="0">
                <a:solidFill>
                  <a:schemeClr val="tx2"/>
                </a:solidFill>
              </a:rPr>
              <a:t>            </a:t>
            </a:r>
            <a:r>
              <a:rPr lang="en-PH" sz="1200" dirty="0" err="1">
                <a:solidFill>
                  <a:schemeClr val="tx2"/>
                </a:solidFill>
              </a:rPr>
              <a:t>System.out.println</a:t>
            </a:r>
            <a:r>
              <a:rPr lang="en-PH" sz="1200" dirty="0">
                <a:solidFill>
                  <a:schemeClr val="tx2"/>
                </a:solidFill>
              </a:rPr>
              <a:t>(</a:t>
            </a:r>
            <a:r>
              <a:rPr lang="en-PH" sz="1200" dirty="0" err="1">
                <a:solidFill>
                  <a:schemeClr val="tx2"/>
                </a:solidFill>
              </a:rPr>
              <a:t>e.getMessage</a:t>
            </a:r>
            <a:r>
              <a:rPr lang="en-PH" sz="1200" dirty="0">
                <a:solidFill>
                  <a:schemeClr val="tx2"/>
                </a:solidFill>
              </a:rPr>
              <a:t>());</a:t>
            </a:r>
          </a:p>
          <a:p>
            <a:r>
              <a:rPr lang="en-PH" sz="1200" dirty="0">
                <a:solidFill>
                  <a:schemeClr val="tx2"/>
                </a:solidFill>
              </a:rPr>
              <a:t>         }</a:t>
            </a:r>
          </a:p>
          <a:p>
            <a:endParaRPr lang="en-PH" sz="1200" dirty="0">
              <a:solidFill>
                <a:schemeClr val="tx2"/>
              </a:solidFill>
            </a:endParaRPr>
          </a:p>
          <a:p>
            <a:r>
              <a:rPr lang="en-PH" sz="1200" dirty="0">
                <a:solidFill>
                  <a:schemeClr val="tx2"/>
                </a:solidFill>
              </a:rPr>
              <a:t>       finally</a:t>
            </a:r>
          </a:p>
          <a:p>
            <a:r>
              <a:rPr lang="en-PH" sz="1200" dirty="0">
                <a:solidFill>
                  <a:schemeClr val="tx2"/>
                </a:solidFill>
              </a:rPr>
              <a:t>       {</a:t>
            </a:r>
          </a:p>
          <a:p>
            <a:r>
              <a:rPr lang="en-PH" sz="1200" dirty="0">
                <a:solidFill>
                  <a:schemeClr val="tx2"/>
                </a:solidFill>
              </a:rPr>
              <a:t>          try{</a:t>
            </a:r>
          </a:p>
          <a:p>
            <a:r>
              <a:rPr lang="en-PH" sz="1200" dirty="0">
                <a:solidFill>
                  <a:schemeClr val="tx2"/>
                </a:solidFill>
              </a:rPr>
              <a:t>               </a:t>
            </a:r>
            <a:r>
              <a:rPr lang="en-PH" sz="1200" dirty="0" err="1">
                <a:solidFill>
                  <a:schemeClr val="tx2"/>
                </a:solidFill>
              </a:rPr>
              <a:t>istream.close</a:t>
            </a:r>
            <a:r>
              <a:rPr lang="en-PH" sz="1200" dirty="0">
                <a:solidFill>
                  <a:schemeClr val="tx2"/>
                </a:solidFill>
              </a:rPr>
              <a:t>();</a:t>
            </a:r>
          </a:p>
          <a:p>
            <a:r>
              <a:rPr lang="en-PH" sz="1200" dirty="0">
                <a:solidFill>
                  <a:schemeClr val="tx2"/>
                </a:solidFill>
              </a:rPr>
              <a:t>               </a:t>
            </a:r>
            <a:r>
              <a:rPr lang="en-PH" sz="1200" dirty="0" err="1">
                <a:solidFill>
                  <a:schemeClr val="tx2"/>
                </a:solidFill>
              </a:rPr>
              <a:t>ostream.close</a:t>
            </a:r>
            <a:r>
              <a:rPr lang="en-PH" sz="1200" dirty="0">
                <a:solidFill>
                  <a:schemeClr val="tx2"/>
                </a:solidFill>
              </a:rPr>
              <a:t>();</a:t>
            </a:r>
          </a:p>
          <a:p>
            <a:r>
              <a:rPr lang="en-PH" sz="1200" dirty="0">
                <a:solidFill>
                  <a:schemeClr val="tx2"/>
                </a:solidFill>
              </a:rPr>
              <a:t>              }</a:t>
            </a:r>
          </a:p>
          <a:p>
            <a:r>
              <a:rPr lang="en-PH" sz="1200" dirty="0">
                <a:solidFill>
                  <a:schemeClr val="tx2"/>
                </a:solidFill>
              </a:rPr>
              <a:t>          catch(</a:t>
            </a:r>
            <a:r>
              <a:rPr lang="en-PH" sz="1200" dirty="0" err="1">
                <a:solidFill>
                  <a:schemeClr val="tx2"/>
                </a:solidFill>
              </a:rPr>
              <a:t>IOException</a:t>
            </a:r>
            <a:r>
              <a:rPr lang="en-PH" sz="1200" dirty="0">
                <a:solidFill>
                  <a:schemeClr val="tx2"/>
                </a:solidFill>
              </a:rPr>
              <a:t> e)</a:t>
            </a:r>
          </a:p>
          <a:p>
            <a:r>
              <a:rPr lang="en-PH" sz="1200" dirty="0">
                <a:solidFill>
                  <a:schemeClr val="tx2"/>
                </a:solidFill>
              </a:rPr>
              <a:t>              {</a:t>
            </a:r>
          </a:p>
          <a:p>
            <a:r>
              <a:rPr lang="en-PH" sz="1200" dirty="0">
                <a:solidFill>
                  <a:schemeClr val="tx2"/>
                </a:solidFill>
              </a:rPr>
              <a:t>                </a:t>
            </a:r>
            <a:r>
              <a:rPr lang="en-PH" sz="1200" dirty="0" err="1">
                <a:solidFill>
                  <a:schemeClr val="tx2"/>
                </a:solidFill>
              </a:rPr>
              <a:t>System.out.println</a:t>
            </a:r>
            <a:r>
              <a:rPr lang="en-PH" sz="1200" dirty="0">
                <a:solidFill>
                  <a:schemeClr val="tx2"/>
                </a:solidFill>
              </a:rPr>
              <a:t>("File did not close");</a:t>
            </a:r>
          </a:p>
          <a:p>
            <a:r>
              <a:rPr lang="en-PH" sz="1200" dirty="0">
                <a:solidFill>
                  <a:schemeClr val="tx2"/>
                </a:solidFill>
              </a:rPr>
              <a:t>              }</a:t>
            </a:r>
          </a:p>
          <a:p>
            <a:r>
              <a:rPr lang="en-PH" sz="1200" dirty="0">
                <a:solidFill>
                  <a:schemeClr val="tx2"/>
                </a:solidFill>
              </a:rPr>
              <a:t>       }</a:t>
            </a:r>
          </a:p>
          <a:p>
            <a:r>
              <a:rPr lang="en-PH" sz="1200" dirty="0">
                <a:solidFill>
                  <a:schemeClr val="tx2"/>
                </a:solidFill>
              </a:rPr>
              <a:t>     }</a:t>
            </a:r>
          </a:p>
          <a:p>
            <a:r>
              <a:rPr lang="en-PH" sz="1200" dirty="0">
                <a:solidFill>
                  <a:schemeClr val="tx2"/>
                </a:solidFill>
              </a:rPr>
              <a:t>     catch(</a:t>
            </a:r>
            <a:r>
              <a:rPr lang="en-PH" sz="1200" dirty="0" err="1">
                <a:solidFill>
                  <a:schemeClr val="tx2"/>
                </a:solidFill>
              </a:rPr>
              <a:t>FileNotFoundException</a:t>
            </a:r>
            <a:r>
              <a:rPr lang="en-PH" sz="1200" dirty="0">
                <a:solidFill>
                  <a:schemeClr val="tx2"/>
                </a:solidFill>
              </a:rPr>
              <a:t> e)</a:t>
            </a:r>
          </a:p>
          <a:p>
            <a:r>
              <a:rPr lang="en-PH" sz="1200" dirty="0">
                <a:solidFill>
                  <a:schemeClr val="tx2"/>
                </a:solidFill>
              </a:rPr>
              <a:t>     {</a:t>
            </a:r>
          </a:p>
          <a:p>
            <a:r>
              <a:rPr lang="en-PH" sz="1200" dirty="0">
                <a:solidFill>
                  <a:schemeClr val="tx2"/>
                </a:solidFill>
              </a:rPr>
              <a:t>        </a:t>
            </a:r>
            <a:r>
              <a:rPr lang="en-PH" sz="1200" dirty="0" err="1">
                <a:solidFill>
                  <a:schemeClr val="tx2"/>
                </a:solidFill>
              </a:rPr>
              <a:t>System.exit</a:t>
            </a:r>
            <a:r>
              <a:rPr lang="en-PH" sz="1200" dirty="0">
                <a:solidFill>
                  <a:schemeClr val="tx2"/>
                </a:solidFill>
              </a:rPr>
              <a:t>(1);</a:t>
            </a:r>
          </a:p>
          <a:p>
            <a:r>
              <a:rPr lang="en-PH" sz="1200" dirty="0">
                <a:solidFill>
                  <a:schemeClr val="tx2"/>
                </a:solidFill>
              </a:rPr>
              <a:t>     }</a:t>
            </a:r>
          </a:p>
          <a:p>
            <a:r>
              <a:rPr lang="en-PH" sz="1200" dirty="0">
                <a:solidFill>
                  <a:schemeClr val="tx2"/>
                </a:solidFill>
              </a:rPr>
              <a:t>   }</a:t>
            </a:r>
          </a:p>
          <a:p>
            <a:r>
              <a:rPr lang="en-PH" sz="1200" dirty="0">
                <a:solidFill>
                  <a:schemeClr val="tx2"/>
                </a:solidFill>
              </a:rPr>
              <a:t>}</a:t>
            </a:r>
          </a:p>
        </p:txBody>
      </p:sp>
    </p:spTree>
    <p:extLst>
      <p:ext uri="{BB962C8B-B14F-4D97-AF65-F5344CB8AC3E}">
        <p14:creationId xmlns:p14="http://schemas.microsoft.com/office/powerpoint/2010/main" val="11953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559526"/>
          </a:xfrm>
        </p:spPr>
        <p:txBody>
          <a:bodyPr>
            <a:noAutofit/>
          </a:bodyPr>
          <a:lstStyle/>
          <a:p>
            <a:pPr algn="just"/>
            <a:r>
              <a:rPr lang="en-US" sz="2800" b="1" dirty="0">
                <a:solidFill>
                  <a:schemeClr val="tx2">
                    <a:lumMod val="95000"/>
                    <a:lumOff val="5000"/>
                  </a:schemeClr>
                </a:solidFill>
              </a:rPr>
              <a:t>Cont.: Sample Programs</a:t>
            </a:r>
          </a:p>
        </p:txBody>
      </p:sp>
      <p:sp>
        <p:nvSpPr>
          <p:cNvPr id="3" name="Subtitle 2"/>
          <p:cNvSpPr>
            <a:spLocks noGrp="1"/>
          </p:cNvSpPr>
          <p:nvPr>
            <p:ph type="subTitle" idx="1"/>
          </p:nvPr>
        </p:nvSpPr>
        <p:spPr>
          <a:xfrm>
            <a:off x="3287229" y="1104964"/>
            <a:ext cx="5291994" cy="5336178"/>
          </a:xfrm>
        </p:spPr>
        <p:txBody>
          <a:bodyPr>
            <a:noAutofit/>
          </a:bodyPr>
          <a:lstStyle/>
          <a:p>
            <a:r>
              <a:rPr lang="en-PH" sz="1200" dirty="0" smtClean="0">
                <a:solidFill>
                  <a:schemeClr val="tx2"/>
                </a:solidFill>
              </a:rPr>
              <a:t>// Read a File using Scanner</a:t>
            </a:r>
          </a:p>
          <a:p>
            <a:r>
              <a:rPr lang="en-PH" sz="1200" dirty="0" smtClean="0">
                <a:solidFill>
                  <a:schemeClr val="tx2"/>
                </a:solidFill>
              </a:rPr>
              <a:t>import </a:t>
            </a:r>
            <a:r>
              <a:rPr lang="en-PH" sz="1200" dirty="0">
                <a:solidFill>
                  <a:schemeClr val="tx2"/>
                </a:solidFill>
              </a:rPr>
              <a:t>java.io.*;</a:t>
            </a:r>
          </a:p>
          <a:p>
            <a:r>
              <a:rPr lang="en-PH" sz="1200" dirty="0">
                <a:solidFill>
                  <a:schemeClr val="tx2"/>
                </a:solidFill>
              </a:rPr>
              <a:t>import </a:t>
            </a:r>
            <a:r>
              <a:rPr lang="en-PH" sz="1200" dirty="0" err="1">
                <a:solidFill>
                  <a:schemeClr val="tx2"/>
                </a:solidFill>
              </a:rPr>
              <a:t>java.util</a:t>
            </a:r>
            <a:r>
              <a:rPr lang="en-PH" sz="1200" dirty="0">
                <a:solidFill>
                  <a:schemeClr val="tx2"/>
                </a:solidFill>
              </a:rPr>
              <a:t>.*;</a:t>
            </a:r>
          </a:p>
          <a:p>
            <a:endParaRPr lang="en-PH" sz="1200" dirty="0">
              <a:solidFill>
                <a:schemeClr val="tx2"/>
              </a:solidFill>
            </a:endParaRPr>
          </a:p>
          <a:p>
            <a:r>
              <a:rPr lang="en-PH" sz="1200" dirty="0">
                <a:solidFill>
                  <a:schemeClr val="tx2"/>
                </a:solidFill>
              </a:rPr>
              <a:t>public class </a:t>
            </a:r>
            <a:r>
              <a:rPr lang="en-PH" sz="1200" dirty="0" err="1">
                <a:solidFill>
                  <a:schemeClr val="tx2"/>
                </a:solidFill>
              </a:rPr>
              <a:t>ReadingAFileScanner</a:t>
            </a:r>
            <a:endParaRPr lang="en-PH" sz="1200" dirty="0">
              <a:solidFill>
                <a:schemeClr val="tx2"/>
              </a:solidFill>
            </a:endParaRPr>
          </a:p>
          <a:p>
            <a:r>
              <a:rPr lang="en-PH" sz="1200" dirty="0">
                <a:solidFill>
                  <a:schemeClr val="tx2"/>
                </a:solidFill>
              </a:rPr>
              <a:t>{</a:t>
            </a:r>
          </a:p>
          <a:p>
            <a:r>
              <a:rPr lang="en-PH" sz="1200" dirty="0">
                <a:solidFill>
                  <a:schemeClr val="tx2"/>
                </a:solidFill>
              </a:rPr>
              <a:t> public static void main(String </a:t>
            </a:r>
            <a:r>
              <a:rPr lang="en-PH" sz="1200" dirty="0" err="1">
                <a:solidFill>
                  <a:schemeClr val="tx2"/>
                </a:solidFill>
              </a:rPr>
              <a:t>args</a:t>
            </a:r>
            <a:r>
              <a:rPr lang="en-PH" sz="1200" dirty="0">
                <a:solidFill>
                  <a:schemeClr val="tx2"/>
                </a:solidFill>
              </a:rPr>
              <a:t>[])</a:t>
            </a:r>
          </a:p>
          <a:p>
            <a:r>
              <a:rPr lang="en-PH" sz="1200" dirty="0">
                <a:solidFill>
                  <a:schemeClr val="tx2"/>
                </a:solidFill>
              </a:rPr>
              <a:t> {</a:t>
            </a:r>
          </a:p>
          <a:p>
            <a:r>
              <a:rPr lang="en-PH" sz="1200" dirty="0">
                <a:solidFill>
                  <a:schemeClr val="tx2"/>
                </a:solidFill>
              </a:rPr>
              <a:t>   try</a:t>
            </a:r>
          </a:p>
          <a:p>
            <a:r>
              <a:rPr lang="en-PH" sz="1200" dirty="0">
                <a:solidFill>
                  <a:schemeClr val="tx2"/>
                </a:solidFill>
              </a:rPr>
              <a:t>   { File </a:t>
            </a:r>
            <a:r>
              <a:rPr lang="en-PH" sz="1200" dirty="0" err="1">
                <a:solidFill>
                  <a:schemeClr val="tx2"/>
                </a:solidFill>
              </a:rPr>
              <a:t>myFile</a:t>
            </a:r>
            <a:r>
              <a:rPr lang="en-PH" sz="1200" dirty="0">
                <a:solidFill>
                  <a:schemeClr val="tx2"/>
                </a:solidFill>
              </a:rPr>
              <a:t> = new File("Data.txt");</a:t>
            </a:r>
          </a:p>
          <a:p>
            <a:r>
              <a:rPr lang="en-PH" sz="1200" dirty="0">
                <a:solidFill>
                  <a:schemeClr val="tx2"/>
                </a:solidFill>
              </a:rPr>
              <a:t>     Scanner </a:t>
            </a:r>
            <a:r>
              <a:rPr lang="en-PH" sz="1200" dirty="0" err="1">
                <a:solidFill>
                  <a:schemeClr val="tx2"/>
                </a:solidFill>
              </a:rPr>
              <a:t>fileScan</a:t>
            </a:r>
            <a:r>
              <a:rPr lang="en-PH" sz="1200" dirty="0">
                <a:solidFill>
                  <a:schemeClr val="tx2"/>
                </a:solidFill>
              </a:rPr>
              <a:t> = new Scanner (</a:t>
            </a:r>
            <a:r>
              <a:rPr lang="en-PH" sz="1200" dirty="0" err="1">
                <a:solidFill>
                  <a:schemeClr val="tx2"/>
                </a:solidFill>
              </a:rPr>
              <a:t>myFile</a:t>
            </a:r>
            <a:r>
              <a:rPr lang="en-PH" sz="1200" dirty="0">
                <a:solidFill>
                  <a:schemeClr val="tx2"/>
                </a:solidFill>
              </a:rPr>
              <a:t>);</a:t>
            </a:r>
          </a:p>
          <a:p>
            <a:endParaRPr lang="en-PH" sz="1200" dirty="0">
              <a:solidFill>
                <a:schemeClr val="tx2"/>
              </a:solidFill>
            </a:endParaRPr>
          </a:p>
          <a:p>
            <a:r>
              <a:rPr lang="en-PH" sz="1200" dirty="0">
                <a:solidFill>
                  <a:schemeClr val="tx2"/>
                </a:solidFill>
              </a:rPr>
              <a:t>     while(</a:t>
            </a:r>
            <a:r>
              <a:rPr lang="en-PH" sz="1200" dirty="0" err="1">
                <a:solidFill>
                  <a:schemeClr val="tx2"/>
                </a:solidFill>
              </a:rPr>
              <a:t>fileScan.hasNext</a:t>
            </a:r>
            <a:r>
              <a:rPr lang="en-PH" sz="1200" dirty="0">
                <a:solidFill>
                  <a:schemeClr val="tx2"/>
                </a:solidFill>
              </a:rPr>
              <a:t>())</a:t>
            </a:r>
          </a:p>
          <a:p>
            <a:r>
              <a:rPr lang="en-PH" sz="1200" dirty="0">
                <a:solidFill>
                  <a:schemeClr val="tx2"/>
                </a:solidFill>
              </a:rPr>
              <a:t>     {</a:t>
            </a:r>
          </a:p>
          <a:p>
            <a:r>
              <a:rPr lang="en-PH" sz="1200" dirty="0">
                <a:solidFill>
                  <a:schemeClr val="tx2"/>
                </a:solidFill>
              </a:rPr>
              <a:t>       </a:t>
            </a:r>
            <a:r>
              <a:rPr lang="en-PH" sz="1200" dirty="0" err="1">
                <a:solidFill>
                  <a:schemeClr val="tx2"/>
                </a:solidFill>
              </a:rPr>
              <a:t>System.out.println</a:t>
            </a:r>
            <a:r>
              <a:rPr lang="en-PH" sz="1200" dirty="0">
                <a:solidFill>
                  <a:schemeClr val="tx2"/>
                </a:solidFill>
              </a:rPr>
              <a:t>(</a:t>
            </a:r>
            <a:r>
              <a:rPr lang="en-PH" sz="1200" dirty="0" err="1">
                <a:solidFill>
                  <a:schemeClr val="tx2"/>
                </a:solidFill>
              </a:rPr>
              <a:t>fileScan.nextLine</a:t>
            </a:r>
            <a:r>
              <a:rPr lang="en-PH" sz="1200" dirty="0">
                <a:solidFill>
                  <a:schemeClr val="tx2"/>
                </a:solidFill>
              </a:rPr>
              <a:t>());</a:t>
            </a:r>
          </a:p>
          <a:p>
            <a:r>
              <a:rPr lang="en-PH" sz="1200" dirty="0">
                <a:solidFill>
                  <a:schemeClr val="tx2"/>
                </a:solidFill>
              </a:rPr>
              <a:t>     }</a:t>
            </a:r>
          </a:p>
          <a:p>
            <a:r>
              <a:rPr lang="en-PH" sz="1200" dirty="0">
                <a:solidFill>
                  <a:schemeClr val="tx2"/>
                </a:solidFill>
              </a:rPr>
              <a:t>   }</a:t>
            </a:r>
          </a:p>
          <a:p>
            <a:r>
              <a:rPr lang="en-PH" sz="1200" dirty="0">
                <a:solidFill>
                  <a:schemeClr val="tx2"/>
                </a:solidFill>
              </a:rPr>
              <a:t>   catch(</a:t>
            </a:r>
            <a:r>
              <a:rPr lang="en-PH" sz="1200" dirty="0" err="1">
                <a:solidFill>
                  <a:schemeClr val="tx2"/>
                </a:solidFill>
              </a:rPr>
              <a:t>FileNotFoundException</a:t>
            </a:r>
            <a:r>
              <a:rPr lang="en-PH" sz="1200" dirty="0">
                <a:solidFill>
                  <a:schemeClr val="tx2"/>
                </a:solidFill>
              </a:rPr>
              <a:t> e)</a:t>
            </a:r>
          </a:p>
          <a:p>
            <a:r>
              <a:rPr lang="en-PH" sz="1200" dirty="0">
                <a:solidFill>
                  <a:schemeClr val="tx2"/>
                </a:solidFill>
              </a:rPr>
              <a:t>   { </a:t>
            </a:r>
            <a:r>
              <a:rPr lang="en-PH" sz="1200" dirty="0" err="1">
                <a:solidFill>
                  <a:schemeClr val="tx2"/>
                </a:solidFill>
              </a:rPr>
              <a:t>System.out.println</a:t>
            </a:r>
            <a:r>
              <a:rPr lang="en-PH" sz="1200" dirty="0">
                <a:solidFill>
                  <a:schemeClr val="tx2"/>
                </a:solidFill>
              </a:rPr>
              <a:t>(</a:t>
            </a:r>
            <a:r>
              <a:rPr lang="en-PH" sz="1200" dirty="0" err="1">
                <a:solidFill>
                  <a:schemeClr val="tx2"/>
                </a:solidFill>
              </a:rPr>
              <a:t>e.getMessage</a:t>
            </a:r>
            <a:r>
              <a:rPr lang="en-PH" sz="1200" dirty="0">
                <a:solidFill>
                  <a:schemeClr val="tx2"/>
                </a:solidFill>
              </a:rPr>
              <a:t>());</a:t>
            </a:r>
          </a:p>
          <a:p>
            <a:r>
              <a:rPr lang="en-PH" sz="1200" dirty="0">
                <a:solidFill>
                  <a:schemeClr val="tx2"/>
                </a:solidFill>
              </a:rPr>
              <a:t>   }</a:t>
            </a:r>
          </a:p>
          <a:p>
            <a:r>
              <a:rPr lang="en-PH" sz="1200" dirty="0">
                <a:solidFill>
                  <a:schemeClr val="tx2"/>
                </a:solidFill>
              </a:rPr>
              <a:t> }</a:t>
            </a:r>
          </a:p>
          <a:p>
            <a:r>
              <a:rPr lang="en-PH" sz="1200" dirty="0">
                <a:solidFill>
                  <a:schemeClr val="tx2"/>
                </a:solidFill>
              </a:rPr>
              <a:t>}</a:t>
            </a:r>
          </a:p>
        </p:txBody>
      </p:sp>
    </p:spTree>
    <p:extLst>
      <p:ext uri="{BB962C8B-B14F-4D97-AF65-F5344CB8AC3E}">
        <p14:creationId xmlns:p14="http://schemas.microsoft.com/office/powerpoint/2010/main" val="262790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559526"/>
          </a:xfrm>
        </p:spPr>
        <p:txBody>
          <a:bodyPr>
            <a:noAutofit/>
          </a:bodyPr>
          <a:lstStyle/>
          <a:p>
            <a:pPr algn="just"/>
            <a:r>
              <a:rPr lang="en-US" sz="2800" b="1" dirty="0">
                <a:solidFill>
                  <a:schemeClr val="tx2">
                    <a:lumMod val="95000"/>
                    <a:lumOff val="5000"/>
                  </a:schemeClr>
                </a:solidFill>
              </a:rPr>
              <a:t>Cont.: Sample Programs</a:t>
            </a:r>
          </a:p>
        </p:txBody>
      </p:sp>
      <p:sp>
        <p:nvSpPr>
          <p:cNvPr id="3" name="Subtitle 2"/>
          <p:cNvSpPr>
            <a:spLocks noGrp="1"/>
          </p:cNvSpPr>
          <p:nvPr>
            <p:ph type="subTitle" idx="1"/>
          </p:nvPr>
        </p:nvSpPr>
        <p:spPr>
          <a:xfrm>
            <a:off x="2675297" y="1212539"/>
            <a:ext cx="7423443" cy="5336178"/>
          </a:xfrm>
        </p:spPr>
        <p:txBody>
          <a:bodyPr>
            <a:noAutofit/>
          </a:bodyPr>
          <a:lstStyle/>
          <a:p>
            <a:r>
              <a:rPr lang="en-PH" sz="1200" dirty="0" smtClean="0">
                <a:solidFill>
                  <a:schemeClr val="tx2"/>
                </a:solidFill>
              </a:rPr>
              <a:t>// Write to a File using </a:t>
            </a:r>
            <a:r>
              <a:rPr lang="en-PH" sz="1200" dirty="0" err="1" smtClean="0">
                <a:solidFill>
                  <a:schemeClr val="tx2"/>
                </a:solidFill>
              </a:rPr>
              <a:t>BufferedWriter</a:t>
            </a:r>
            <a:endParaRPr lang="en-PH" sz="1200" dirty="0" smtClean="0">
              <a:solidFill>
                <a:schemeClr val="tx2"/>
              </a:solidFill>
            </a:endParaRPr>
          </a:p>
          <a:p>
            <a:r>
              <a:rPr lang="en-PH" sz="1200" dirty="0" smtClean="0">
                <a:solidFill>
                  <a:schemeClr val="tx2"/>
                </a:solidFill>
              </a:rPr>
              <a:t>import </a:t>
            </a:r>
            <a:r>
              <a:rPr lang="en-PH" sz="1200" dirty="0">
                <a:solidFill>
                  <a:schemeClr val="tx2"/>
                </a:solidFill>
              </a:rPr>
              <a:t>java.io.*;</a:t>
            </a:r>
          </a:p>
          <a:p>
            <a:endParaRPr lang="en-PH" sz="1200" dirty="0">
              <a:solidFill>
                <a:schemeClr val="tx2"/>
              </a:solidFill>
            </a:endParaRPr>
          </a:p>
          <a:p>
            <a:r>
              <a:rPr lang="en-PH" sz="1200" dirty="0">
                <a:solidFill>
                  <a:schemeClr val="tx2"/>
                </a:solidFill>
              </a:rPr>
              <a:t>public class </a:t>
            </a:r>
            <a:r>
              <a:rPr lang="en-PH" sz="1200" dirty="0" err="1">
                <a:solidFill>
                  <a:schemeClr val="tx2"/>
                </a:solidFill>
              </a:rPr>
              <a:t>WritingToFileBufferedWriter</a:t>
            </a:r>
            <a:endParaRPr lang="en-PH" sz="1200" dirty="0">
              <a:solidFill>
                <a:schemeClr val="tx2"/>
              </a:solidFill>
            </a:endParaRPr>
          </a:p>
          <a:p>
            <a:r>
              <a:rPr lang="en-PH" sz="1200" dirty="0">
                <a:solidFill>
                  <a:schemeClr val="tx2"/>
                </a:solidFill>
              </a:rPr>
              <a:t>{</a:t>
            </a:r>
          </a:p>
          <a:p>
            <a:r>
              <a:rPr lang="en-PH" sz="1200" dirty="0">
                <a:solidFill>
                  <a:schemeClr val="tx2"/>
                </a:solidFill>
              </a:rPr>
              <a:t>  public static void main(String </a:t>
            </a:r>
            <a:r>
              <a:rPr lang="en-PH" sz="1200" dirty="0" err="1">
                <a:solidFill>
                  <a:schemeClr val="tx2"/>
                </a:solidFill>
              </a:rPr>
              <a:t>args</a:t>
            </a:r>
            <a:r>
              <a:rPr lang="en-PH" sz="1200" dirty="0">
                <a:solidFill>
                  <a:schemeClr val="tx2"/>
                </a:solidFill>
              </a:rPr>
              <a:t>[])</a:t>
            </a:r>
          </a:p>
          <a:p>
            <a:r>
              <a:rPr lang="en-PH" sz="1200" dirty="0">
                <a:solidFill>
                  <a:schemeClr val="tx2"/>
                </a:solidFill>
              </a:rPr>
              <a:t>  {</a:t>
            </a:r>
          </a:p>
          <a:p>
            <a:r>
              <a:rPr lang="en-PH" sz="1200" dirty="0">
                <a:solidFill>
                  <a:schemeClr val="tx2"/>
                </a:solidFill>
              </a:rPr>
              <a:t>    try</a:t>
            </a:r>
          </a:p>
          <a:p>
            <a:r>
              <a:rPr lang="en-PH" sz="1200" dirty="0">
                <a:solidFill>
                  <a:schemeClr val="tx2"/>
                </a:solidFill>
              </a:rPr>
              <a:t>       {</a:t>
            </a:r>
          </a:p>
          <a:p>
            <a:r>
              <a:rPr lang="en-PH" sz="1200" dirty="0">
                <a:solidFill>
                  <a:schemeClr val="tx2"/>
                </a:solidFill>
              </a:rPr>
              <a:t>         </a:t>
            </a:r>
            <a:r>
              <a:rPr lang="en-PH" sz="1200" dirty="0" err="1">
                <a:solidFill>
                  <a:schemeClr val="tx2"/>
                </a:solidFill>
              </a:rPr>
              <a:t>BufferedWriter</a:t>
            </a:r>
            <a:r>
              <a:rPr lang="en-PH" sz="1200" dirty="0">
                <a:solidFill>
                  <a:schemeClr val="tx2"/>
                </a:solidFill>
              </a:rPr>
              <a:t> </a:t>
            </a:r>
            <a:r>
              <a:rPr lang="en-PH" sz="1200" dirty="0" err="1">
                <a:solidFill>
                  <a:schemeClr val="tx2"/>
                </a:solidFill>
              </a:rPr>
              <a:t>bw</a:t>
            </a:r>
            <a:r>
              <a:rPr lang="en-PH" sz="1200" dirty="0">
                <a:solidFill>
                  <a:schemeClr val="tx2"/>
                </a:solidFill>
              </a:rPr>
              <a:t> = new </a:t>
            </a:r>
            <a:r>
              <a:rPr lang="en-PH" sz="1200" dirty="0" err="1">
                <a:solidFill>
                  <a:schemeClr val="tx2"/>
                </a:solidFill>
              </a:rPr>
              <a:t>BufferedWriter</a:t>
            </a:r>
            <a:r>
              <a:rPr lang="en-PH" sz="1200" dirty="0">
                <a:solidFill>
                  <a:schemeClr val="tx2"/>
                </a:solidFill>
              </a:rPr>
              <a:t>(new </a:t>
            </a:r>
            <a:r>
              <a:rPr lang="en-PH" sz="1200" dirty="0" err="1">
                <a:solidFill>
                  <a:schemeClr val="tx2"/>
                </a:solidFill>
              </a:rPr>
              <a:t>FileWriter</a:t>
            </a:r>
            <a:r>
              <a:rPr lang="en-PH" sz="1200" dirty="0">
                <a:solidFill>
                  <a:schemeClr val="tx2"/>
                </a:solidFill>
              </a:rPr>
              <a:t>("</a:t>
            </a:r>
            <a:r>
              <a:rPr lang="en-PH" sz="1200" dirty="0" err="1">
                <a:solidFill>
                  <a:schemeClr val="tx2"/>
                </a:solidFill>
              </a:rPr>
              <a:t>Data.txt",true</a:t>
            </a:r>
            <a:r>
              <a:rPr lang="en-PH" sz="1200" dirty="0">
                <a:solidFill>
                  <a:schemeClr val="tx2"/>
                </a:solidFill>
              </a:rPr>
              <a:t>));</a:t>
            </a:r>
          </a:p>
          <a:p>
            <a:r>
              <a:rPr lang="en-PH" sz="1200" dirty="0">
                <a:solidFill>
                  <a:schemeClr val="tx2"/>
                </a:solidFill>
              </a:rPr>
              <a:t>         </a:t>
            </a:r>
            <a:r>
              <a:rPr lang="en-PH" sz="1200" dirty="0" err="1">
                <a:solidFill>
                  <a:schemeClr val="tx2"/>
                </a:solidFill>
              </a:rPr>
              <a:t>bw.newLine</a:t>
            </a:r>
            <a:r>
              <a:rPr lang="en-PH" sz="1200" dirty="0">
                <a:solidFill>
                  <a:schemeClr val="tx2"/>
                </a:solidFill>
              </a:rPr>
              <a:t>();</a:t>
            </a:r>
          </a:p>
          <a:p>
            <a:r>
              <a:rPr lang="en-PH" sz="1200" dirty="0">
                <a:solidFill>
                  <a:schemeClr val="tx2"/>
                </a:solidFill>
              </a:rPr>
              <a:t>         </a:t>
            </a:r>
            <a:r>
              <a:rPr lang="en-PH" sz="1200" dirty="0" err="1">
                <a:solidFill>
                  <a:schemeClr val="tx2"/>
                </a:solidFill>
              </a:rPr>
              <a:t>bw.write</a:t>
            </a:r>
            <a:r>
              <a:rPr lang="en-PH" sz="1200" dirty="0">
                <a:solidFill>
                  <a:schemeClr val="tx2"/>
                </a:solidFill>
              </a:rPr>
              <a:t>("</a:t>
            </a:r>
            <a:r>
              <a:rPr lang="en-PH" sz="1200" dirty="0" err="1">
                <a:solidFill>
                  <a:schemeClr val="tx2"/>
                </a:solidFill>
              </a:rPr>
              <a:t>rachel</a:t>
            </a:r>
            <a:r>
              <a:rPr lang="en-PH" sz="1200" dirty="0">
                <a:solidFill>
                  <a:schemeClr val="tx2"/>
                </a:solidFill>
              </a:rPr>
              <a:t> a. </a:t>
            </a:r>
            <a:r>
              <a:rPr lang="en-PH" sz="1200" dirty="0" err="1">
                <a:solidFill>
                  <a:schemeClr val="tx2"/>
                </a:solidFill>
              </a:rPr>
              <a:t>nayre</a:t>
            </a:r>
            <a:r>
              <a:rPr lang="en-PH" sz="1200" dirty="0">
                <a:solidFill>
                  <a:schemeClr val="tx2"/>
                </a:solidFill>
              </a:rPr>
              <a:t>");</a:t>
            </a:r>
          </a:p>
          <a:p>
            <a:r>
              <a:rPr lang="en-PH" sz="1200" dirty="0">
                <a:solidFill>
                  <a:schemeClr val="tx2"/>
                </a:solidFill>
              </a:rPr>
              <a:t>         </a:t>
            </a:r>
            <a:r>
              <a:rPr lang="en-PH" sz="1200" dirty="0" err="1">
                <a:solidFill>
                  <a:schemeClr val="tx2"/>
                </a:solidFill>
              </a:rPr>
              <a:t>bw.newLine</a:t>
            </a:r>
            <a:r>
              <a:rPr lang="en-PH" sz="1200" dirty="0">
                <a:solidFill>
                  <a:schemeClr val="tx2"/>
                </a:solidFill>
              </a:rPr>
              <a:t>();</a:t>
            </a:r>
          </a:p>
          <a:p>
            <a:r>
              <a:rPr lang="en-PH" sz="1200" dirty="0">
                <a:solidFill>
                  <a:schemeClr val="tx2"/>
                </a:solidFill>
              </a:rPr>
              <a:t>         </a:t>
            </a:r>
            <a:r>
              <a:rPr lang="en-PH" sz="1200" dirty="0" err="1">
                <a:solidFill>
                  <a:schemeClr val="tx2"/>
                </a:solidFill>
              </a:rPr>
              <a:t>bw.write</a:t>
            </a:r>
            <a:r>
              <a:rPr lang="en-PH" sz="1200" dirty="0">
                <a:solidFill>
                  <a:schemeClr val="tx2"/>
                </a:solidFill>
              </a:rPr>
              <a:t>("elias a. austria");</a:t>
            </a:r>
          </a:p>
          <a:p>
            <a:r>
              <a:rPr lang="en-PH" sz="1200" dirty="0">
                <a:solidFill>
                  <a:schemeClr val="tx2"/>
                </a:solidFill>
              </a:rPr>
              <a:t>         </a:t>
            </a:r>
            <a:r>
              <a:rPr lang="en-PH" sz="1200" dirty="0" err="1">
                <a:solidFill>
                  <a:schemeClr val="tx2"/>
                </a:solidFill>
              </a:rPr>
              <a:t>bw.close</a:t>
            </a:r>
            <a:r>
              <a:rPr lang="en-PH" sz="1200" dirty="0">
                <a:solidFill>
                  <a:schemeClr val="tx2"/>
                </a:solidFill>
              </a:rPr>
              <a:t>();</a:t>
            </a:r>
          </a:p>
          <a:p>
            <a:r>
              <a:rPr lang="en-PH" sz="1200" dirty="0">
                <a:solidFill>
                  <a:schemeClr val="tx2"/>
                </a:solidFill>
              </a:rPr>
              <a:t>         </a:t>
            </a:r>
            <a:r>
              <a:rPr lang="en-PH" sz="1200" dirty="0" err="1">
                <a:solidFill>
                  <a:schemeClr val="tx2"/>
                </a:solidFill>
              </a:rPr>
              <a:t>System.out.println</a:t>
            </a:r>
            <a:r>
              <a:rPr lang="en-PH" sz="1200" dirty="0">
                <a:solidFill>
                  <a:schemeClr val="tx2"/>
                </a:solidFill>
              </a:rPr>
              <a:t>("Check your file!");</a:t>
            </a:r>
          </a:p>
          <a:p>
            <a:r>
              <a:rPr lang="en-PH" sz="1200" dirty="0">
                <a:solidFill>
                  <a:schemeClr val="tx2"/>
                </a:solidFill>
              </a:rPr>
              <a:t>       }</a:t>
            </a:r>
          </a:p>
          <a:p>
            <a:r>
              <a:rPr lang="en-PH" sz="1200" dirty="0">
                <a:solidFill>
                  <a:schemeClr val="tx2"/>
                </a:solidFill>
              </a:rPr>
              <a:t>     catch(</a:t>
            </a:r>
            <a:r>
              <a:rPr lang="en-PH" sz="1200" dirty="0" err="1">
                <a:solidFill>
                  <a:schemeClr val="tx2"/>
                </a:solidFill>
              </a:rPr>
              <a:t>IOException</a:t>
            </a:r>
            <a:r>
              <a:rPr lang="en-PH" sz="1200" dirty="0">
                <a:solidFill>
                  <a:schemeClr val="tx2"/>
                </a:solidFill>
              </a:rPr>
              <a:t> e)</a:t>
            </a:r>
          </a:p>
          <a:p>
            <a:r>
              <a:rPr lang="en-PH" sz="1200" dirty="0">
                <a:solidFill>
                  <a:schemeClr val="tx2"/>
                </a:solidFill>
              </a:rPr>
              <a:t>       {</a:t>
            </a:r>
          </a:p>
          <a:p>
            <a:r>
              <a:rPr lang="en-PH" sz="1200" dirty="0">
                <a:solidFill>
                  <a:schemeClr val="tx2"/>
                </a:solidFill>
              </a:rPr>
              <a:t>         </a:t>
            </a:r>
            <a:r>
              <a:rPr lang="en-PH" sz="1200" dirty="0" err="1">
                <a:solidFill>
                  <a:schemeClr val="tx2"/>
                </a:solidFill>
              </a:rPr>
              <a:t>System.out.println</a:t>
            </a:r>
            <a:r>
              <a:rPr lang="en-PH" sz="1200" dirty="0">
                <a:solidFill>
                  <a:schemeClr val="tx2"/>
                </a:solidFill>
              </a:rPr>
              <a:t>(</a:t>
            </a:r>
            <a:r>
              <a:rPr lang="en-PH" sz="1200" dirty="0" err="1">
                <a:solidFill>
                  <a:schemeClr val="tx2"/>
                </a:solidFill>
              </a:rPr>
              <a:t>e.getMessage</a:t>
            </a:r>
            <a:r>
              <a:rPr lang="en-PH" sz="1200" dirty="0">
                <a:solidFill>
                  <a:schemeClr val="tx2"/>
                </a:solidFill>
              </a:rPr>
              <a:t>());</a:t>
            </a:r>
          </a:p>
          <a:p>
            <a:r>
              <a:rPr lang="en-PH" sz="1200" dirty="0">
                <a:solidFill>
                  <a:schemeClr val="tx2"/>
                </a:solidFill>
              </a:rPr>
              <a:t>       }</a:t>
            </a:r>
          </a:p>
          <a:p>
            <a:r>
              <a:rPr lang="en-PH" sz="1200" dirty="0">
                <a:solidFill>
                  <a:schemeClr val="tx2"/>
                </a:solidFill>
              </a:rPr>
              <a:t>  }</a:t>
            </a:r>
          </a:p>
          <a:p>
            <a:r>
              <a:rPr lang="en-PH" sz="1200" dirty="0">
                <a:solidFill>
                  <a:schemeClr val="tx2"/>
                </a:solidFill>
              </a:rPr>
              <a:t>}</a:t>
            </a:r>
          </a:p>
        </p:txBody>
      </p:sp>
    </p:spTree>
    <p:extLst>
      <p:ext uri="{BB962C8B-B14F-4D97-AF65-F5344CB8AC3E}">
        <p14:creationId xmlns:p14="http://schemas.microsoft.com/office/powerpoint/2010/main" val="299998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6142" y="1469058"/>
            <a:ext cx="9255624" cy="873034"/>
          </a:xfrm>
        </p:spPr>
        <p:txBody>
          <a:bodyPr>
            <a:noAutofit/>
          </a:bodyPr>
          <a:lstStyle/>
          <a:p>
            <a:pPr algn="ctr"/>
            <a:r>
              <a:rPr lang="en-US" sz="4400" b="1" dirty="0" smtClean="0">
                <a:solidFill>
                  <a:schemeClr val="tx2">
                    <a:lumMod val="95000"/>
                    <a:lumOff val="5000"/>
                  </a:schemeClr>
                </a:solidFill>
              </a:rPr>
              <a:t>Thank you very much!!!</a:t>
            </a:r>
            <a:endParaRPr lang="en-US" sz="4400" b="1" dirty="0">
              <a:solidFill>
                <a:schemeClr val="tx2">
                  <a:lumMod val="95000"/>
                  <a:lumOff val="5000"/>
                </a:schemeClr>
              </a:solidFill>
            </a:endParaRPr>
          </a:p>
        </p:txBody>
      </p:sp>
      <p:sp>
        <p:nvSpPr>
          <p:cNvPr id="6" name="Title 1"/>
          <p:cNvSpPr txBox="1">
            <a:spLocks/>
          </p:cNvSpPr>
          <p:nvPr/>
        </p:nvSpPr>
        <p:spPr>
          <a:xfrm>
            <a:off x="1796142" y="3383023"/>
            <a:ext cx="9255624" cy="8730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a:solidFill>
                  <a:schemeClr val="tx1">
                    <a:lumMod val="50000"/>
                  </a:schemeClr>
                </a:solidFill>
                <a:latin typeface="+mj-lt"/>
                <a:ea typeface="+mj-ea"/>
                <a:cs typeface="+mj-cs"/>
              </a:defRPr>
            </a:lvl1pPr>
          </a:lstStyle>
          <a:p>
            <a:pPr algn="ctr"/>
            <a:r>
              <a:rPr lang="en-US" sz="4400" b="1" dirty="0" smtClean="0">
                <a:solidFill>
                  <a:schemeClr val="tx2">
                    <a:lumMod val="95000"/>
                    <a:lumOff val="5000"/>
                  </a:schemeClr>
                </a:solidFill>
              </a:rPr>
              <a:t>Q &amp; A</a:t>
            </a:r>
            <a:endParaRPr lang="en-US" sz="4400" b="1" dirty="0">
              <a:solidFill>
                <a:schemeClr val="tx2">
                  <a:lumMod val="95000"/>
                  <a:lumOff val="5000"/>
                </a:schemeClr>
              </a:solidFill>
            </a:endParaRPr>
          </a:p>
        </p:txBody>
      </p:sp>
    </p:spTree>
    <p:extLst>
      <p:ext uri="{BB962C8B-B14F-4D97-AF65-F5344CB8AC3E}">
        <p14:creationId xmlns:p14="http://schemas.microsoft.com/office/powerpoint/2010/main" val="364508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rmAutofit/>
          </a:bodyPr>
          <a:lstStyle/>
          <a:p>
            <a:pPr algn="ctr"/>
            <a:r>
              <a:rPr lang="en-US" b="1" dirty="0" smtClean="0"/>
              <a:t>Overview and Objectives</a:t>
            </a:r>
            <a:endParaRPr lang="en-US" b="1" dirty="0"/>
          </a:p>
        </p:txBody>
      </p:sp>
      <p:sp>
        <p:nvSpPr>
          <p:cNvPr id="3" name="Subtitle 2"/>
          <p:cNvSpPr>
            <a:spLocks noGrp="1"/>
          </p:cNvSpPr>
          <p:nvPr>
            <p:ph type="subTitle" idx="1"/>
          </p:nvPr>
        </p:nvSpPr>
        <p:spPr>
          <a:xfrm>
            <a:off x="673323" y="1293222"/>
            <a:ext cx="3271659" cy="4273731"/>
          </a:xfrm>
        </p:spPr>
        <p:txBody>
          <a:bodyPr>
            <a:normAutofit/>
          </a:bodyPr>
          <a:lstStyle/>
          <a:p>
            <a:pPr algn="just"/>
            <a:r>
              <a:rPr lang="en-US" sz="3600" dirty="0" smtClean="0">
                <a:solidFill>
                  <a:schemeClr val="tx2"/>
                </a:solidFill>
              </a:rPr>
              <a:t>This lesson covers file handling, its operations and sample code</a:t>
            </a:r>
            <a:endParaRPr lang="en-US" sz="3600" dirty="0">
              <a:solidFill>
                <a:schemeClr val="tx2"/>
              </a:solidFill>
            </a:endParaRPr>
          </a:p>
        </p:txBody>
      </p:sp>
      <p:sp>
        <p:nvSpPr>
          <p:cNvPr id="4" name="Subtitle 2"/>
          <p:cNvSpPr txBox="1">
            <a:spLocks/>
          </p:cNvSpPr>
          <p:nvPr/>
        </p:nvSpPr>
        <p:spPr>
          <a:xfrm>
            <a:off x="4839201" y="1293222"/>
            <a:ext cx="6434045" cy="4273731"/>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9pPr>
          </a:lstStyle>
          <a:p>
            <a:pPr marL="571500" indent="-571500" algn="just">
              <a:buFont typeface="Arial" panose="020B0604020202020204" pitchFamily="34" charset="0"/>
              <a:buChar char="•"/>
            </a:pPr>
            <a:r>
              <a:rPr lang="en-US" sz="3600" dirty="0">
                <a:solidFill>
                  <a:schemeClr val="tx2"/>
                </a:solidFill>
              </a:rPr>
              <a:t>D</a:t>
            </a:r>
            <a:r>
              <a:rPr lang="en-US" sz="3600" dirty="0" smtClean="0">
                <a:solidFill>
                  <a:schemeClr val="tx2"/>
                </a:solidFill>
              </a:rPr>
              <a:t>efine file and its components</a:t>
            </a:r>
          </a:p>
          <a:p>
            <a:pPr marL="571500" indent="-571500" algn="just">
              <a:buFont typeface="Arial" panose="020B0604020202020204" pitchFamily="34" charset="0"/>
              <a:buChar char="•"/>
            </a:pPr>
            <a:r>
              <a:rPr lang="en-US" sz="3600" dirty="0" smtClean="0">
                <a:solidFill>
                  <a:schemeClr val="tx2"/>
                </a:solidFill>
              </a:rPr>
              <a:t>Enumerate different file operations</a:t>
            </a:r>
          </a:p>
          <a:p>
            <a:pPr marL="571500" indent="-571500" algn="just">
              <a:buFont typeface="Arial" panose="020B0604020202020204" pitchFamily="34" charset="0"/>
              <a:buChar char="•"/>
            </a:pPr>
            <a:r>
              <a:rPr lang="en-US" sz="3600" dirty="0" smtClean="0">
                <a:solidFill>
                  <a:schemeClr val="tx2"/>
                </a:solidFill>
              </a:rPr>
              <a:t>Know the importance of file handling in the program</a:t>
            </a:r>
          </a:p>
          <a:p>
            <a:pPr marL="571500" indent="-571500" algn="just">
              <a:buFont typeface="Arial" panose="020B0604020202020204" pitchFamily="34" charset="0"/>
              <a:buChar char="•"/>
            </a:pPr>
            <a:r>
              <a:rPr lang="en-US" sz="3600" dirty="0" smtClean="0">
                <a:solidFill>
                  <a:schemeClr val="tx2"/>
                </a:solidFill>
              </a:rPr>
              <a:t>Generate program codes</a:t>
            </a:r>
            <a:endParaRPr lang="en-US" sz="3600" dirty="0">
              <a:solidFill>
                <a:schemeClr val="tx2"/>
              </a:solidFill>
            </a:endParaRPr>
          </a:p>
        </p:txBody>
      </p:sp>
    </p:spTree>
    <p:extLst>
      <p:ext uri="{BB962C8B-B14F-4D97-AF65-F5344CB8AC3E}">
        <p14:creationId xmlns:p14="http://schemas.microsoft.com/office/powerpoint/2010/main" val="63166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rmAutofit/>
          </a:bodyPr>
          <a:lstStyle/>
          <a:p>
            <a:pPr algn="ctr"/>
            <a:r>
              <a:rPr lang="en-US" b="1" dirty="0" smtClean="0"/>
              <a:t>File Definition</a:t>
            </a:r>
            <a:endParaRPr lang="en-US" b="1" dirty="0"/>
          </a:p>
        </p:txBody>
      </p:sp>
      <p:sp>
        <p:nvSpPr>
          <p:cNvPr id="3" name="Subtitle 2"/>
          <p:cNvSpPr>
            <a:spLocks noGrp="1"/>
          </p:cNvSpPr>
          <p:nvPr>
            <p:ph type="subTitle" idx="1"/>
          </p:nvPr>
        </p:nvSpPr>
        <p:spPr>
          <a:xfrm>
            <a:off x="2651759" y="1293222"/>
            <a:ext cx="8830491" cy="4273731"/>
          </a:xfrm>
        </p:spPr>
        <p:txBody>
          <a:bodyPr>
            <a:noAutofit/>
          </a:bodyPr>
          <a:lstStyle/>
          <a:p>
            <a:pPr marL="571500" indent="-571500" algn="just">
              <a:buFont typeface="Arial" panose="020B0604020202020204" pitchFamily="34" charset="0"/>
              <a:buChar char="•"/>
            </a:pPr>
            <a:r>
              <a:rPr lang="en-US" sz="3200" dirty="0">
                <a:solidFill>
                  <a:schemeClr val="tx2">
                    <a:lumMod val="95000"/>
                    <a:lumOff val="5000"/>
                  </a:schemeClr>
                </a:solidFill>
              </a:rPr>
              <a:t>In Java, a </a:t>
            </a:r>
            <a:r>
              <a:rPr lang="en-US" sz="3200" b="1" dirty="0">
                <a:solidFill>
                  <a:schemeClr val="tx2">
                    <a:lumMod val="95000"/>
                    <a:lumOff val="5000"/>
                  </a:schemeClr>
                </a:solidFill>
              </a:rPr>
              <a:t>File</a:t>
            </a:r>
            <a:r>
              <a:rPr lang="en-US" sz="3200" dirty="0">
                <a:solidFill>
                  <a:schemeClr val="tx2">
                    <a:lumMod val="95000"/>
                    <a:lumOff val="5000"/>
                  </a:schemeClr>
                </a:solidFill>
              </a:rPr>
              <a:t> is an abstract data type. A named location used to store related information is known as a </a:t>
            </a:r>
            <a:r>
              <a:rPr lang="en-US" sz="3200" b="1" dirty="0">
                <a:solidFill>
                  <a:schemeClr val="tx2">
                    <a:lumMod val="95000"/>
                    <a:lumOff val="5000"/>
                  </a:schemeClr>
                </a:solidFill>
              </a:rPr>
              <a:t>File</a:t>
            </a:r>
            <a:r>
              <a:rPr lang="en-US" sz="3200" dirty="0">
                <a:solidFill>
                  <a:schemeClr val="tx2">
                    <a:lumMod val="95000"/>
                    <a:lumOff val="5000"/>
                  </a:schemeClr>
                </a:solidFill>
              </a:rPr>
              <a:t>.</a:t>
            </a:r>
            <a:endParaRPr lang="en-US" sz="3200" dirty="0" smtClean="0">
              <a:solidFill>
                <a:schemeClr val="tx2">
                  <a:lumMod val="95000"/>
                  <a:lumOff val="5000"/>
                </a:schemeClr>
              </a:solidFill>
            </a:endParaRPr>
          </a:p>
          <a:p>
            <a:pPr marL="571500" indent="-571500" algn="just">
              <a:buFont typeface="Arial" panose="020B0604020202020204" pitchFamily="34" charset="0"/>
              <a:buChar char="•"/>
            </a:pPr>
            <a:r>
              <a:rPr lang="en-US" sz="3200" dirty="0">
                <a:solidFill>
                  <a:schemeClr val="tx2">
                    <a:lumMod val="95000"/>
                    <a:lumOff val="5000"/>
                  </a:schemeClr>
                </a:solidFill>
              </a:rPr>
              <a:t>W</a:t>
            </a:r>
            <a:r>
              <a:rPr lang="en-US" sz="3200" dirty="0" smtClean="0">
                <a:solidFill>
                  <a:schemeClr val="tx2">
                    <a:lumMod val="95000"/>
                    <a:lumOff val="5000"/>
                  </a:schemeClr>
                </a:solidFill>
              </a:rPr>
              <a:t>ith </a:t>
            </a:r>
            <a:r>
              <a:rPr lang="en-US" sz="3200" dirty="0">
                <a:solidFill>
                  <a:schemeClr val="tx2">
                    <a:lumMod val="95000"/>
                    <a:lumOff val="5000"/>
                  </a:schemeClr>
                </a:solidFill>
              </a:rPr>
              <a:t>the help of File Class, we can work with files. This File Class is inside the java.io package. The File class can be used by creating an object of the class and then specifying the name of the file</a:t>
            </a:r>
            <a:r>
              <a:rPr lang="en-US" sz="3200" dirty="0" smtClean="0">
                <a:solidFill>
                  <a:schemeClr val="tx2">
                    <a:lumMod val="95000"/>
                    <a:lumOff val="5000"/>
                  </a:schemeClr>
                </a:solidFill>
              </a:rPr>
              <a:t>.</a:t>
            </a:r>
          </a:p>
          <a:p>
            <a:pPr algn="just"/>
            <a:r>
              <a:rPr lang="en-US" sz="3200" dirty="0">
                <a:solidFill>
                  <a:schemeClr val="tx2">
                    <a:lumMod val="95000"/>
                    <a:lumOff val="5000"/>
                  </a:schemeClr>
                </a:solidFill>
              </a:rPr>
              <a:t> </a:t>
            </a:r>
          </a:p>
        </p:txBody>
      </p:sp>
    </p:spTree>
    <p:extLst>
      <p:ext uri="{BB962C8B-B14F-4D97-AF65-F5344CB8AC3E}">
        <p14:creationId xmlns:p14="http://schemas.microsoft.com/office/powerpoint/2010/main" val="380204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ctr"/>
            <a:r>
              <a:rPr lang="en-US" sz="4400" b="1" dirty="0"/>
              <a:t>Why File Handling is Required?</a:t>
            </a:r>
          </a:p>
        </p:txBody>
      </p:sp>
      <p:sp>
        <p:nvSpPr>
          <p:cNvPr id="3" name="Subtitle 2"/>
          <p:cNvSpPr>
            <a:spLocks noGrp="1"/>
          </p:cNvSpPr>
          <p:nvPr>
            <p:ph type="subTitle" idx="1"/>
          </p:nvPr>
        </p:nvSpPr>
        <p:spPr>
          <a:xfrm>
            <a:off x="2651759" y="1293222"/>
            <a:ext cx="8830491" cy="4273731"/>
          </a:xfrm>
        </p:spPr>
        <p:txBody>
          <a:bodyPr>
            <a:noAutofit/>
          </a:bodyPr>
          <a:lstStyle/>
          <a:p>
            <a:pPr marL="457200" indent="-457200" fontAlgn="base">
              <a:buFont typeface="Arial" panose="020B0604020202020204" pitchFamily="34" charset="0"/>
              <a:buChar char="•"/>
            </a:pPr>
            <a:r>
              <a:rPr lang="en-US" sz="3200" dirty="0" smtClean="0">
                <a:solidFill>
                  <a:schemeClr val="tx2">
                    <a:lumMod val="95000"/>
                    <a:lumOff val="5000"/>
                  </a:schemeClr>
                </a:solidFill>
              </a:rPr>
              <a:t>File </a:t>
            </a:r>
            <a:r>
              <a:rPr lang="en-US" sz="3200" dirty="0">
                <a:solidFill>
                  <a:schemeClr val="tx2">
                    <a:lumMod val="95000"/>
                    <a:lumOff val="5000"/>
                  </a:schemeClr>
                </a:solidFill>
              </a:rPr>
              <a:t>Handling is an integral part of any programming language as file handling enables us to store the output of any particular program in a file and allows us to perform certain operations on </a:t>
            </a:r>
            <a:r>
              <a:rPr lang="en-US" sz="3200" dirty="0" smtClean="0">
                <a:solidFill>
                  <a:schemeClr val="tx2">
                    <a:lumMod val="95000"/>
                    <a:lumOff val="5000"/>
                  </a:schemeClr>
                </a:solidFill>
              </a:rPr>
              <a:t>it.</a:t>
            </a:r>
          </a:p>
          <a:p>
            <a:pPr marL="457200" indent="-457200" fontAlgn="base">
              <a:buFont typeface="Arial" panose="020B0604020202020204" pitchFamily="34" charset="0"/>
              <a:buChar char="•"/>
            </a:pPr>
            <a:r>
              <a:rPr lang="en-US" sz="3200" dirty="0" smtClean="0">
                <a:solidFill>
                  <a:schemeClr val="tx2">
                    <a:lumMod val="95000"/>
                    <a:lumOff val="5000"/>
                  </a:schemeClr>
                </a:solidFill>
              </a:rPr>
              <a:t>In </a:t>
            </a:r>
            <a:r>
              <a:rPr lang="en-US" sz="3200" dirty="0">
                <a:solidFill>
                  <a:schemeClr val="tx2">
                    <a:lumMod val="95000"/>
                    <a:lumOff val="5000"/>
                  </a:schemeClr>
                </a:solidFill>
              </a:rPr>
              <a:t>simple words, file handling means reading and writing data to a file.</a:t>
            </a:r>
          </a:p>
        </p:txBody>
      </p:sp>
    </p:spTree>
    <p:extLst>
      <p:ext uri="{BB962C8B-B14F-4D97-AF65-F5344CB8AC3E}">
        <p14:creationId xmlns:p14="http://schemas.microsoft.com/office/powerpoint/2010/main" val="359720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ctr"/>
            <a:r>
              <a:rPr lang="en-US" sz="4400" b="1" dirty="0" smtClean="0"/>
              <a:t>Streams</a:t>
            </a:r>
            <a:endParaRPr lang="en-US" sz="4400" b="1" dirty="0"/>
          </a:p>
        </p:txBody>
      </p:sp>
      <p:sp>
        <p:nvSpPr>
          <p:cNvPr id="3" name="Subtitle 2"/>
          <p:cNvSpPr>
            <a:spLocks noGrp="1"/>
          </p:cNvSpPr>
          <p:nvPr>
            <p:ph type="subTitle" idx="1"/>
          </p:nvPr>
        </p:nvSpPr>
        <p:spPr>
          <a:xfrm>
            <a:off x="2651759" y="1293222"/>
            <a:ext cx="8830491" cy="4273731"/>
          </a:xfrm>
        </p:spPr>
        <p:txBody>
          <a:bodyPr>
            <a:noAutofit/>
          </a:bodyPr>
          <a:lstStyle/>
          <a:p>
            <a:pPr marL="457200" indent="-457200" fontAlgn="base">
              <a:buFont typeface="Arial" panose="020B0604020202020204" pitchFamily="34" charset="0"/>
              <a:buChar char="•"/>
            </a:pPr>
            <a:r>
              <a:rPr lang="en-US" sz="3200" dirty="0">
                <a:solidFill>
                  <a:schemeClr val="tx2">
                    <a:lumMod val="95000"/>
                    <a:lumOff val="5000"/>
                  </a:schemeClr>
                </a:solidFill>
              </a:rPr>
              <a:t>A series of data is referred to as </a:t>
            </a:r>
            <a:r>
              <a:rPr lang="en-US" sz="3200" b="1" dirty="0">
                <a:solidFill>
                  <a:schemeClr val="tx2">
                    <a:lumMod val="95000"/>
                    <a:lumOff val="5000"/>
                  </a:schemeClr>
                </a:solidFill>
              </a:rPr>
              <a:t>a </a:t>
            </a:r>
            <a:r>
              <a:rPr lang="en-US" sz="3200" b="1" dirty="0" smtClean="0">
                <a:solidFill>
                  <a:schemeClr val="tx2">
                    <a:lumMod val="95000"/>
                    <a:lumOff val="5000"/>
                  </a:schemeClr>
                </a:solidFill>
              </a:rPr>
              <a:t>stream</a:t>
            </a:r>
          </a:p>
          <a:p>
            <a:pPr marL="457200" indent="-457200" fontAlgn="base">
              <a:buFont typeface="Arial" panose="020B0604020202020204" pitchFamily="34" charset="0"/>
              <a:buChar char="•"/>
            </a:pPr>
            <a:r>
              <a:rPr lang="en-US" sz="3200" dirty="0">
                <a:solidFill>
                  <a:schemeClr val="tx2">
                    <a:lumMod val="95000"/>
                    <a:lumOff val="5000"/>
                  </a:schemeClr>
                </a:solidFill>
              </a:rPr>
              <a:t>In Java, the concept Stream is used in order to perform I/O operations on a </a:t>
            </a:r>
            <a:r>
              <a:rPr lang="en-US" sz="3200" dirty="0" smtClean="0">
                <a:solidFill>
                  <a:schemeClr val="tx2">
                    <a:lumMod val="95000"/>
                    <a:lumOff val="5000"/>
                  </a:schemeClr>
                </a:solidFill>
              </a:rPr>
              <a:t>file</a:t>
            </a:r>
            <a:endParaRPr lang="en-US" sz="3200" dirty="0">
              <a:solidFill>
                <a:schemeClr val="tx2">
                  <a:lumMod val="95000"/>
                  <a:lumOff val="5000"/>
                </a:schemeClr>
              </a:solidFill>
            </a:endParaRPr>
          </a:p>
        </p:txBody>
      </p:sp>
    </p:spTree>
    <p:extLst>
      <p:ext uri="{BB962C8B-B14F-4D97-AF65-F5344CB8AC3E}">
        <p14:creationId xmlns:p14="http://schemas.microsoft.com/office/powerpoint/2010/main" val="26591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ctr"/>
            <a:r>
              <a:rPr lang="en-US" sz="4400" b="1" dirty="0" smtClean="0"/>
              <a:t>Types of  Streams</a:t>
            </a:r>
            <a:endParaRPr lang="en-US" sz="4400" b="1" dirty="0"/>
          </a:p>
        </p:txBody>
      </p:sp>
      <p:sp>
        <p:nvSpPr>
          <p:cNvPr id="3" name="Subtitle 2"/>
          <p:cNvSpPr>
            <a:spLocks noGrp="1"/>
          </p:cNvSpPr>
          <p:nvPr>
            <p:ph type="subTitle" idx="1"/>
          </p:nvPr>
        </p:nvSpPr>
        <p:spPr>
          <a:xfrm>
            <a:off x="2651759" y="1293222"/>
            <a:ext cx="8830491" cy="4273731"/>
          </a:xfrm>
        </p:spPr>
        <p:txBody>
          <a:bodyPr>
            <a:noAutofit/>
          </a:bodyPr>
          <a:lstStyle/>
          <a:p>
            <a:pPr marL="457200" indent="-457200" fontAlgn="base">
              <a:buFont typeface="Arial" panose="020B0604020202020204" pitchFamily="34" charset="0"/>
              <a:buChar char="•"/>
            </a:pPr>
            <a:r>
              <a:rPr lang="en-US" sz="3200" dirty="0" smtClean="0">
                <a:solidFill>
                  <a:schemeClr val="tx2">
                    <a:lumMod val="95000"/>
                    <a:lumOff val="5000"/>
                  </a:schemeClr>
                </a:solidFill>
              </a:rPr>
              <a:t>Input Stream</a:t>
            </a:r>
          </a:p>
          <a:p>
            <a:pPr marL="914400" lvl="1" indent="-457200" algn="just" fontAlgn="base">
              <a:buFont typeface="Arial" panose="020B0604020202020204" pitchFamily="34" charset="0"/>
              <a:buChar char="•"/>
            </a:pPr>
            <a:r>
              <a:rPr lang="en-US" sz="2800" dirty="0">
                <a:solidFill>
                  <a:schemeClr val="tx2">
                    <a:lumMod val="95000"/>
                    <a:lumOff val="5000"/>
                  </a:schemeClr>
                </a:solidFill>
              </a:rPr>
              <a:t>The Java </a:t>
            </a:r>
            <a:r>
              <a:rPr lang="en-US" sz="2800" dirty="0" err="1">
                <a:solidFill>
                  <a:schemeClr val="tx2">
                    <a:lumMod val="95000"/>
                    <a:lumOff val="5000"/>
                  </a:schemeClr>
                </a:solidFill>
              </a:rPr>
              <a:t>InputStream</a:t>
            </a:r>
            <a:r>
              <a:rPr lang="en-US" sz="2800" dirty="0">
                <a:solidFill>
                  <a:schemeClr val="tx2">
                    <a:lumMod val="95000"/>
                    <a:lumOff val="5000"/>
                  </a:schemeClr>
                </a:solidFill>
              </a:rPr>
              <a:t> class is the superclass of all input streams. The input stream is used to read data from numerous input devices like the keyboard, network, etc. </a:t>
            </a:r>
            <a:r>
              <a:rPr lang="en-US" sz="2800" dirty="0" err="1">
                <a:solidFill>
                  <a:schemeClr val="tx2">
                    <a:lumMod val="95000"/>
                    <a:lumOff val="5000"/>
                  </a:schemeClr>
                </a:solidFill>
              </a:rPr>
              <a:t>InputStream</a:t>
            </a:r>
            <a:r>
              <a:rPr lang="en-US" sz="2800" dirty="0">
                <a:solidFill>
                  <a:schemeClr val="tx2">
                    <a:lumMod val="95000"/>
                    <a:lumOff val="5000"/>
                  </a:schemeClr>
                </a:solidFill>
              </a:rPr>
              <a:t> is an abstract class, and because of this, it is not useful by itself</a:t>
            </a:r>
            <a:r>
              <a:rPr lang="en-US" sz="2800" dirty="0" smtClean="0">
                <a:solidFill>
                  <a:schemeClr val="tx2">
                    <a:lumMod val="95000"/>
                    <a:lumOff val="5000"/>
                  </a:schemeClr>
                </a:solidFill>
              </a:rPr>
              <a:t>.</a:t>
            </a:r>
          </a:p>
        </p:txBody>
      </p:sp>
    </p:spTree>
    <p:extLst>
      <p:ext uri="{BB962C8B-B14F-4D97-AF65-F5344CB8AC3E}">
        <p14:creationId xmlns:p14="http://schemas.microsoft.com/office/powerpoint/2010/main" val="379587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just"/>
            <a:r>
              <a:rPr lang="en-US" sz="2400" b="1" dirty="0" smtClean="0"/>
              <a:t>Cont.: Types of  Streams</a:t>
            </a:r>
            <a:endParaRPr lang="en-US" sz="2400" b="1" dirty="0"/>
          </a:p>
        </p:txBody>
      </p:sp>
      <p:sp>
        <p:nvSpPr>
          <p:cNvPr id="3" name="Subtitle 2"/>
          <p:cNvSpPr>
            <a:spLocks noGrp="1"/>
          </p:cNvSpPr>
          <p:nvPr>
            <p:ph type="subTitle" idx="1"/>
          </p:nvPr>
        </p:nvSpPr>
        <p:spPr>
          <a:xfrm>
            <a:off x="2651759" y="1293222"/>
            <a:ext cx="8830491" cy="4273731"/>
          </a:xfrm>
        </p:spPr>
        <p:txBody>
          <a:bodyPr>
            <a:noAutofit/>
          </a:bodyPr>
          <a:lstStyle/>
          <a:p>
            <a:pPr marL="457200" indent="-457200" fontAlgn="base">
              <a:buFont typeface="Arial" panose="020B0604020202020204" pitchFamily="34" charset="0"/>
              <a:buChar char="•"/>
            </a:pPr>
            <a:r>
              <a:rPr lang="en-US" sz="3200" dirty="0">
                <a:solidFill>
                  <a:schemeClr val="tx2">
                    <a:lumMod val="95000"/>
                    <a:lumOff val="5000"/>
                  </a:schemeClr>
                </a:solidFill>
              </a:rPr>
              <a:t>Output Stream</a:t>
            </a:r>
          </a:p>
          <a:p>
            <a:pPr marL="914400" lvl="1" indent="-457200" algn="just" fontAlgn="base">
              <a:buFont typeface="Arial" panose="020B0604020202020204" pitchFamily="34" charset="0"/>
              <a:buChar char="•"/>
            </a:pPr>
            <a:r>
              <a:rPr lang="en-US" sz="2800" dirty="0">
                <a:solidFill>
                  <a:schemeClr val="tx2">
                    <a:lumMod val="95000"/>
                    <a:lumOff val="5000"/>
                  </a:schemeClr>
                </a:solidFill>
              </a:rPr>
              <a:t>The output stream is used to write data to numerous output devices like the monitor, file, etc. </a:t>
            </a:r>
            <a:r>
              <a:rPr lang="en-US" sz="2800" dirty="0" err="1">
                <a:solidFill>
                  <a:schemeClr val="tx2">
                    <a:lumMod val="95000"/>
                    <a:lumOff val="5000"/>
                  </a:schemeClr>
                </a:solidFill>
              </a:rPr>
              <a:t>OutputStream</a:t>
            </a:r>
            <a:r>
              <a:rPr lang="en-US" sz="2800" dirty="0">
                <a:solidFill>
                  <a:schemeClr val="tx2">
                    <a:lumMod val="95000"/>
                    <a:lumOff val="5000"/>
                  </a:schemeClr>
                </a:solidFill>
              </a:rPr>
              <a:t> is an abstract superclass that represents an output stream. </a:t>
            </a:r>
            <a:r>
              <a:rPr lang="en-US" sz="2800" dirty="0" err="1">
                <a:solidFill>
                  <a:schemeClr val="tx2">
                    <a:lumMod val="95000"/>
                    <a:lumOff val="5000"/>
                  </a:schemeClr>
                </a:solidFill>
              </a:rPr>
              <a:t>OutputStream</a:t>
            </a:r>
            <a:r>
              <a:rPr lang="en-US" sz="2800" dirty="0">
                <a:solidFill>
                  <a:schemeClr val="tx2">
                    <a:lumMod val="95000"/>
                    <a:lumOff val="5000"/>
                  </a:schemeClr>
                </a:solidFill>
              </a:rPr>
              <a:t> is an abstract class and because of this, it is not useful by itself. However, its subclasses are used to write data.</a:t>
            </a:r>
          </a:p>
        </p:txBody>
      </p:sp>
    </p:spTree>
    <p:extLst>
      <p:ext uri="{BB962C8B-B14F-4D97-AF65-F5344CB8AC3E}">
        <p14:creationId xmlns:p14="http://schemas.microsoft.com/office/powerpoint/2010/main" val="246352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2" y="420188"/>
            <a:ext cx="9255624" cy="873034"/>
          </a:xfrm>
        </p:spPr>
        <p:txBody>
          <a:bodyPr>
            <a:noAutofit/>
          </a:bodyPr>
          <a:lstStyle/>
          <a:p>
            <a:pPr algn="just"/>
            <a:r>
              <a:rPr lang="en-US" sz="2400" b="1" dirty="0" smtClean="0"/>
              <a:t>Cont.: Types of  Streams – Subclasses of Input Stream</a:t>
            </a:r>
            <a:endParaRPr lang="en-US" sz="2400" b="1" dirty="0"/>
          </a:p>
        </p:txBody>
      </p:sp>
      <p:sp>
        <p:nvSpPr>
          <p:cNvPr id="3" name="Subtitle 2"/>
          <p:cNvSpPr>
            <a:spLocks noGrp="1"/>
          </p:cNvSpPr>
          <p:nvPr>
            <p:ph type="subTitle" idx="1"/>
          </p:nvPr>
        </p:nvSpPr>
        <p:spPr>
          <a:xfrm>
            <a:off x="2651759" y="1293222"/>
            <a:ext cx="8830491" cy="4273731"/>
          </a:xfrm>
        </p:spPr>
        <p:txBody>
          <a:bodyPr>
            <a:noAutofit/>
          </a:bodyPr>
          <a:lstStyle/>
          <a:p>
            <a:pPr marL="457200" indent="-457200" fontAlgn="base">
              <a:buFont typeface="Arial" panose="020B0604020202020204" pitchFamily="34" charset="0"/>
              <a:buChar char="•"/>
            </a:pPr>
            <a:r>
              <a:rPr lang="en-PH" sz="3200" dirty="0" err="1" smtClean="0">
                <a:solidFill>
                  <a:schemeClr val="tx2">
                    <a:lumMod val="95000"/>
                    <a:lumOff val="5000"/>
                  </a:schemeClr>
                </a:solidFill>
              </a:rPr>
              <a:t>AudioInputStream</a:t>
            </a:r>
            <a:endParaRPr lang="en-PH" sz="3200" dirty="0">
              <a:solidFill>
                <a:schemeClr val="tx2">
                  <a:lumMod val="95000"/>
                  <a:lumOff val="5000"/>
                </a:schemeClr>
              </a:solidFill>
            </a:endParaRPr>
          </a:p>
          <a:p>
            <a:pPr marL="457200" indent="-457200" fontAlgn="base">
              <a:buFont typeface="Arial" panose="020B0604020202020204" pitchFamily="34" charset="0"/>
              <a:buChar char="•"/>
            </a:pPr>
            <a:r>
              <a:rPr lang="en-PH" sz="3200" dirty="0" err="1" smtClean="0">
                <a:solidFill>
                  <a:schemeClr val="tx2">
                    <a:lumMod val="95000"/>
                    <a:lumOff val="5000"/>
                  </a:schemeClr>
                </a:solidFill>
              </a:rPr>
              <a:t>ByteArrayInputStream</a:t>
            </a:r>
            <a:endParaRPr lang="en-PH" sz="3200" dirty="0">
              <a:solidFill>
                <a:schemeClr val="tx2">
                  <a:lumMod val="95000"/>
                  <a:lumOff val="5000"/>
                </a:schemeClr>
              </a:solidFill>
            </a:endParaRPr>
          </a:p>
          <a:p>
            <a:pPr marL="457200" indent="-457200" fontAlgn="base">
              <a:buFont typeface="Arial" panose="020B0604020202020204" pitchFamily="34" charset="0"/>
              <a:buChar char="•"/>
            </a:pPr>
            <a:r>
              <a:rPr lang="en-PH" sz="3200" dirty="0" err="1" smtClean="0">
                <a:solidFill>
                  <a:schemeClr val="tx2">
                    <a:lumMod val="95000"/>
                    <a:lumOff val="5000"/>
                  </a:schemeClr>
                </a:solidFill>
              </a:rPr>
              <a:t>FileInputStream</a:t>
            </a:r>
            <a:endParaRPr lang="en-PH" sz="3200" dirty="0">
              <a:solidFill>
                <a:schemeClr val="tx2">
                  <a:lumMod val="95000"/>
                  <a:lumOff val="5000"/>
                </a:schemeClr>
              </a:solidFill>
            </a:endParaRPr>
          </a:p>
          <a:p>
            <a:pPr marL="457200" indent="-457200" fontAlgn="base">
              <a:buFont typeface="Arial" panose="020B0604020202020204" pitchFamily="34" charset="0"/>
              <a:buChar char="•"/>
            </a:pPr>
            <a:r>
              <a:rPr lang="en-PH" sz="3200" dirty="0" err="1" smtClean="0">
                <a:solidFill>
                  <a:schemeClr val="tx2">
                    <a:lumMod val="95000"/>
                    <a:lumOff val="5000"/>
                  </a:schemeClr>
                </a:solidFill>
              </a:rPr>
              <a:t>FilterInputStream</a:t>
            </a:r>
            <a:endParaRPr lang="en-PH" sz="3200" dirty="0">
              <a:solidFill>
                <a:schemeClr val="tx2">
                  <a:lumMod val="95000"/>
                  <a:lumOff val="5000"/>
                </a:schemeClr>
              </a:solidFill>
            </a:endParaRPr>
          </a:p>
          <a:p>
            <a:pPr marL="457200" indent="-457200" fontAlgn="base">
              <a:buFont typeface="Arial" panose="020B0604020202020204" pitchFamily="34" charset="0"/>
              <a:buChar char="•"/>
            </a:pPr>
            <a:r>
              <a:rPr lang="en-PH" sz="3200" dirty="0" err="1" smtClean="0">
                <a:solidFill>
                  <a:schemeClr val="tx2">
                    <a:lumMod val="95000"/>
                    <a:lumOff val="5000"/>
                  </a:schemeClr>
                </a:solidFill>
              </a:rPr>
              <a:t>StringBufferInputStream</a:t>
            </a:r>
            <a:endParaRPr lang="en-PH" sz="3200" dirty="0">
              <a:solidFill>
                <a:schemeClr val="tx2">
                  <a:lumMod val="95000"/>
                  <a:lumOff val="5000"/>
                </a:schemeClr>
              </a:solidFill>
            </a:endParaRPr>
          </a:p>
          <a:p>
            <a:pPr marL="457200" indent="-457200" fontAlgn="base">
              <a:buFont typeface="Arial" panose="020B0604020202020204" pitchFamily="34" charset="0"/>
              <a:buChar char="•"/>
            </a:pPr>
            <a:r>
              <a:rPr lang="en-PH" sz="3200" dirty="0" err="1" smtClean="0">
                <a:solidFill>
                  <a:schemeClr val="tx2">
                    <a:lumMod val="95000"/>
                    <a:lumOff val="5000"/>
                  </a:schemeClr>
                </a:solidFill>
              </a:rPr>
              <a:t>ObjectInputStream</a:t>
            </a:r>
            <a:endParaRPr lang="en-PH" sz="3200" dirty="0">
              <a:solidFill>
                <a:schemeClr val="tx2">
                  <a:lumMod val="95000"/>
                  <a:lumOff val="5000"/>
                </a:schemeClr>
              </a:solidFill>
            </a:endParaRPr>
          </a:p>
        </p:txBody>
      </p:sp>
    </p:spTree>
    <p:extLst>
      <p:ext uri="{BB962C8B-B14F-4D97-AF65-F5344CB8AC3E}">
        <p14:creationId xmlns:p14="http://schemas.microsoft.com/office/powerpoint/2010/main" val="54886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TotalTime>
  <Words>1317</Words>
  <Application>Microsoft Office PowerPoint</Application>
  <PresentationFormat>Widescreen</PresentationFormat>
  <Paragraphs>370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Consolas</vt:lpstr>
      <vt:lpstr>Segoe Print</vt:lpstr>
      <vt:lpstr>Nature Illustration 16x9</vt:lpstr>
      <vt:lpstr>File Handling</vt:lpstr>
      <vt:lpstr>Contents</vt:lpstr>
      <vt:lpstr>Overview and Objectives</vt:lpstr>
      <vt:lpstr>File Definition</vt:lpstr>
      <vt:lpstr>Why File Handling is Required?</vt:lpstr>
      <vt:lpstr>Streams</vt:lpstr>
      <vt:lpstr>Types of  Streams</vt:lpstr>
      <vt:lpstr>Cont.: Types of  Streams</vt:lpstr>
      <vt:lpstr>Cont.: Types of  Streams – Subclasses of Input Stream</vt:lpstr>
      <vt:lpstr>Cont.: Types of  Streams – Methods in Input Stream</vt:lpstr>
      <vt:lpstr>Cont.: Types of  Streams – Subclasses of Output Stream</vt:lpstr>
      <vt:lpstr>Cont.: Types of  Streams – Methods in Output Stream</vt:lpstr>
      <vt:lpstr>Cont.: Types of  Streams Based on Data Type</vt:lpstr>
      <vt:lpstr>Cont.: Types of  Streams Based on Data Type</vt:lpstr>
      <vt:lpstr>Class File Methods</vt:lpstr>
      <vt:lpstr>File Operations</vt:lpstr>
      <vt:lpstr>Sample Programs</vt:lpstr>
      <vt:lpstr>Cont.: Sample Programs</vt:lpstr>
      <vt:lpstr>Cont.: Sample Programs</vt:lpstr>
      <vt:lpstr>Cont.: Sample Programs</vt:lpstr>
      <vt:lpstr>Cont.: Sample Programs</vt:lpstr>
      <vt:lpstr>Cont.: Sample Programs</vt:lpstr>
      <vt:lpstr>Cont.: Sample Programs</vt:lpstr>
      <vt:lpstr>Cont.: Sample Programs</vt:lpstr>
      <vt:lpstr>Thank you very much!!!</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Ely Austria</dc:creator>
  <cp:lastModifiedBy>Ely Austria</cp:lastModifiedBy>
  <cp:revision>39</cp:revision>
  <dcterms:created xsi:type="dcterms:W3CDTF">2023-06-05T05:03:56Z</dcterms:created>
  <dcterms:modified xsi:type="dcterms:W3CDTF">2023-06-18T02:58:13Z</dcterms:modified>
</cp:coreProperties>
</file>