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7" d="100"/>
          <a:sy n="87" d="100"/>
        </p:scale>
        <p:origin x="-1032"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821A5389-D34C-9B48-BBFE-44CF704B32EE}" type="datetimeFigureOut">
              <a:rPr kumimoji="1" lang="zh-CN" altLang="en-US" smtClean="0"/>
              <a:t>12-6-5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5DA64D9-8F38-4B43-8838-BC5323E45FF0}" type="slidenum">
              <a:rPr kumimoji="1" lang="zh-CN" altLang="en-US" smtClean="0"/>
              <a:t>‹#›</a:t>
            </a:fld>
            <a:endParaRPr kumimoji="1" lang="zh-CN" altLang="en-US"/>
          </a:p>
        </p:txBody>
      </p:sp>
    </p:spTree>
    <p:extLst>
      <p:ext uri="{BB962C8B-B14F-4D97-AF65-F5344CB8AC3E}">
        <p14:creationId xmlns:p14="http://schemas.microsoft.com/office/powerpoint/2010/main" val="2360516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821A5389-D34C-9B48-BBFE-44CF704B32EE}" type="datetimeFigureOut">
              <a:rPr kumimoji="1" lang="zh-CN" altLang="en-US" smtClean="0"/>
              <a:t>12-6-5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5DA64D9-8F38-4B43-8838-BC5323E45FF0}" type="slidenum">
              <a:rPr kumimoji="1" lang="zh-CN" altLang="en-US" smtClean="0"/>
              <a:t>‹#›</a:t>
            </a:fld>
            <a:endParaRPr kumimoji="1" lang="zh-CN" altLang="en-US"/>
          </a:p>
        </p:txBody>
      </p:sp>
    </p:spTree>
    <p:extLst>
      <p:ext uri="{BB962C8B-B14F-4D97-AF65-F5344CB8AC3E}">
        <p14:creationId xmlns:p14="http://schemas.microsoft.com/office/powerpoint/2010/main" val="4230922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821A5389-D34C-9B48-BBFE-44CF704B32EE}" type="datetimeFigureOut">
              <a:rPr kumimoji="1" lang="zh-CN" altLang="en-US" smtClean="0"/>
              <a:t>12-6-5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5DA64D9-8F38-4B43-8838-BC5323E45FF0}" type="slidenum">
              <a:rPr kumimoji="1" lang="zh-CN" altLang="en-US" smtClean="0"/>
              <a:t>‹#›</a:t>
            </a:fld>
            <a:endParaRPr kumimoji="1" lang="zh-CN" altLang="en-US"/>
          </a:p>
        </p:txBody>
      </p:sp>
    </p:spTree>
    <p:extLst>
      <p:ext uri="{BB962C8B-B14F-4D97-AF65-F5344CB8AC3E}">
        <p14:creationId xmlns:p14="http://schemas.microsoft.com/office/powerpoint/2010/main" val="510933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821A5389-D34C-9B48-BBFE-44CF704B32EE}" type="datetimeFigureOut">
              <a:rPr kumimoji="1" lang="zh-CN" altLang="en-US" smtClean="0"/>
              <a:t>12-6-5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5DA64D9-8F38-4B43-8838-BC5323E45FF0}" type="slidenum">
              <a:rPr kumimoji="1" lang="zh-CN" altLang="en-US" smtClean="0"/>
              <a:t>‹#›</a:t>
            </a:fld>
            <a:endParaRPr kumimoji="1" lang="zh-CN" altLang="en-US"/>
          </a:p>
        </p:txBody>
      </p:sp>
    </p:spTree>
    <p:extLst>
      <p:ext uri="{BB962C8B-B14F-4D97-AF65-F5344CB8AC3E}">
        <p14:creationId xmlns:p14="http://schemas.microsoft.com/office/powerpoint/2010/main" val="268414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821A5389-D34C-9B48-BBFE-44CF704B32EE}" type="datetimeFigureOut">
              <a:rPr kumimoji="1" lang="zh-CN" altLang="en-US" smtClean="0"/>
              <a:t>12-6-5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5DA64D9-8F38-4B43-8838-BC5323E45FF0}" type="slidenum">
              <a:rPr kumimoji="1" lang="zh-CN" altLang="en-US" smtClean="0"/>
              <a:t>‹#›</a:t>
            </a:fld>
            <a:endParaRPr kumimoji="1" lang="zh-CN" altLang="en-US"/>
          </a:p>
        </p:txBody>
      </p:sp>
    </p:spTree>
    <p:extLst>
      <p:ext uri="{BB962C8B-B14F-4D97-AF65-F5344CB8AC3E}">
        <p14:creationId xmlns:p14="http://schemas.microsoft.com/office/powerpoint/2010/main" val="188279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821A5389-D34C-9B48-BBFE-44CF704B32EE}" type="datetimeFigureOut">
              <a:rPr kumimoji="1" lang="zh-CN" altLang="en-US" smtClean="0"/>
              <a:t>12-6-5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45DA64D9-8F38-4B43-8838-BC5323E45FF0}" type="slidenum">
              <a:rPr kumimoji="1" lang="zh-CN" altLang="en-US" smtClean="0"/>
              <a:t>‹#›</a:t>
            </a:fld>
            <a:endParaRPr kumimoji="1" lang="zh-CN" altLang="en-US"/>
          </a:p>
        </p:txBody>
      </p:sp>
    </p:spTree>
    <p:extLst>
      <p:ext uri="{BB962C8B-B14F-4D97-AF65-F5344CB8AC3E}">
        <p14:creationId xmlns:p14="http://schemas.microsoft.com/office/powerpoint/2010/main" val="4251619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821A5389-D34C-9B48-BBFE-44CF704B32EE}" type="datetimeFigureOut">
              <a:rPr kumimoji="1" lang="zh-CN" altLang="en-US" smtClean="0"/>
              <a:t>12-6-5</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45DA64D9-8F38-4B43-8838-BC5323E45FF0}" type="slidenum">
              <a:rPr kumimoji="1" lang="zh-CN" altLang="en-US" smtClean="0"/>
              <a:t>‹#›</a:t>
            </a:fld>
            <a:endParaRPr kumimoji="1" lang="zh-CN" altLang="en-US"/>
          </a:p>
        </p:txBody>
      </p:sp>
    </p:spTree>
    <p:extLst>
      <p:ext uri="{BB962C8B-B14F-4D97-AF65-F5344CB8AC3E}">
        <p14:creationId xmlns:p14="http://schemas.microsoft.com/office/powerpoint/2010/main" val="3057139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821A5389-D34C-9B48-BBFE-44CF704B32EE}" type="datetimeFigureOut">
              <a:rPr kumimoji="1" lang="zh-CN" altLang="en-US" smtClean="0"/>
              <a:t>12-6-5</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45DA64D9-8F38-4B43-8838-BC5323E45FF0}" type="slidenum">
              <a:rPr kumimoji="1" lang="zh-CN" altLang="en-US" smtClean="0"/>
              <a:t>‹#›</a:t>
            </a:fld>
            <a:endParaRPr kumimoji="1" lang="zh-CN" altLang="en-US"/>
          </a:p>
        </p:txBody>
      </p:sp>
    </p:spTree>
    <p:extLst>
      <p:ext uri="{BB962C8B-B14F-4D97-AF65-F5344CB8AC3E}">
        <p14:creationId xmlns:p14="http://schemas.microsoft.com/office/powerpoint/2010/main" val="73778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1A5389-D34C-9B48-BBFE-44CF704B32EE}" type="datetimeFigureOut">
              <a:rPr kumimoji="1" lang="zh-CN" altLang="en-US" smtClean="0"/>
              <a:t>12-6-5</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45DA64D9-8F38-4B43-8838-BC5323E45FF0}" type="slidenum">
              <a:rPr kumimoji="1" lang="zh-CN" altLang="en-US" smtClean="0"/>
              <a:t>‹#›</a:t>
            </a:fld>
            <a:endParaRPr kumimoji="1" lang="zh-CN" altLang="en-US"/>
          </a:p>
        </p:txBody>
      </p:sp>
    </p:spTree>
    <p:extLst>
      <p:ext uri="{BB962C8B-B14F-4D97-AF65-F5344CB8AC3E}">
        <p14:creationId xmlns:p14="http://schemas.microsoft.com/office/powerpoint/2010/main" val="1957815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821A5389-D34C-9B48-BBFE-44CF704B32EE}" type="datetimeFigureOut">
              <a:rPr kumimoji="1" lang="zh-CN" altLang="en-US" smtClean="0"/>
              <a:t>12-6-5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45DA64D9-8F38-4B43-8838-BC5323E45FF0}" type="slidenum">
              <a:rPr kumimoji="1" lang="zh-CN" altLang="en-US" smtClean="0"/>
              <a:t>‹#›</a:t>
            </a:fld>
            <a:endParaRPr kumimoji="1" lang="zh-CN" altLang="en-US"/>
          </a:p>
        </p:txBody>
      </p:sp>
    </p:spTree>
    <p:extLst>
      <p:ext uri="{BB962C8B-B14F-4D97-AF65-F5344CB8AC3E}">
        <p14:creationId xmlns:p14="http://schemas.microsoft.com/office/powerpoint/2010/main" val="35506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821A5389-D34C-9B48-BBFE-44CF704B32EE}" type="datetimeFigureOut">
              <a:rPr kumimoji="1" lang="zh-CN" altLang="en-US" smtClean="0"/>
              <a:t>12-6-5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45DA64D9-8F38-4B43-8838-BC5323E45FF0}" type="slidenum">
              <a:rPr kumimoji="1" lang="zh-CN" altLang="en-US" smtClean="0"/>
              <a:t>‹#›</a:t>
            </a:fld>
            <a:endParaRPr kumimoji="1" lang="zh-CN" altLang="en-US"/>
          </a:p>
        </p:txBody>
      </p:sp>
    </p:spTree>
    <p:extLst>
      <p:ext uri="{BB962C8B-B14F-4D97-AF65-F5344CB8AC3E}">
        <p14:creationId xmlns:p14="http://schemas.microsoft.com/office/powerpoint/2010/main" val="29653823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1A5389-D34C-9B48-BBFE-44CF704B32EE}" type="datetimeFigureOut">
              <a:rPr kumimoji="1" lang="zh-CN" altLang="en-US" smtClean="0"/>
              <a:t>12-6-5</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A64D9-8F38-4B43-8838-BC5323E45FF0}" type="slidenum">
              <a:rPr kumimoji="1" lang="zh-CN" altLang="en-US" smtClean="0"/>
              <a:t>‹#›</a:t>
            </a:fld>
            <a:endParaRPr kumimoji="1" lang="zh-CN" altLang="en-US"/>
          </a:p>
        </p:txBody>
      </p:sp>
    </p:spTree>
    <p:extLst>
      <p:ext uri="{BB962C8B-B14F-4D97-AF65-F5344CB8AC3E}">
        <p14:creationId xmlns:p14="http://schemas.microsoft.com/office/powerpoint/2010/main" val="3815610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MIPS</a:t>
            </a:r>
            <a:r>
              <a:rPr kumimoji="1" lang="zh-CN" altLang="en-US" dirty="0" smtClean="0"/>
              <a:t>申优答辩</a:t>
            </a:r>
            <a:r>
              <a:rPr kumimoji="1" lang="en-US" altLang="zh-CN" dirty="0" smtClean="0"/>
              <a:t>		</a:t>
            </a:r>
            <a:endParaRPr kumimoji="1" lang="zh-CN" altLang="en-US" dirty="0"/>
          </a:p>
        </p:txBody>
      </p:sp>
      <p:sp>
        <p:nvSpPr>
          <p:cNvPr id="3" name="副标题 2"/>
          <p:cNvSpPr>
            <a:spLocks noGrp="1"/>
          </p:cNvSpPr>
          <p:nvPr>
            <p:ph type="subTitle" idx="1"/>
          </p:nvPr>
        </p:nvSpPr>
        <p:spPr/>
        <p:txBody>
          <a:bodyPr>
            <a:normAutofit/>
          </a:bodyPr>
          <a:lstStyle/>
          <a:p>
            <a:pPr algn="r"/>
            <a:r>
              <a:rPr kumimoji="1" lang="en-US" altLang="zh-CN" dirty="0" smtClean="0"/>
              <a:t>								</a:t>
            </a:r>
            <a:r>
              <a:rPr kumimoji="1" lang="en-US" altLang="zh-CN" dirty="0" smtClean="0"/>
              <a:t>MIPS 5</a:t>
            </a:r>
          </a:p>
          <a:p>
            <a:pPr algn="r"/>
            <a:r>
              <a:rPr kumimoji="1" lang="en-US" altLang="zh-CN" dirty="0" smtClean="0"/>
              <a:t>							39061430</a:t>
            </a:r>
          </a:p>
          <a:p>
            <a:pPr algn="r"/>
            <a:r>
              <a:rPr kumimoji="1" lang="zh-CN" altLang="en-US" dirty="0" smtClean="0"/>
              <a:t>冯嘉程</a:t>
            </a:r>
            <a:endParaRPr kumimoji="1" lang="zh-CN" altLang="en-US" dirty="0"/>
          </a:p>
        </p:txBody>
      </p:sp>
    </p:spTree>
    <p:extLst>
      <p:ext uri="{BB962C8B-B14F-4D97-AF65-F5344CB8AC3E}">
        <p14:creationId xmlns:p14="http://schemas.microsoft.com/office/powerpoint/2010/main" val="420573916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关于</a:t>
            </a:r>
            <a:r>
              <a:rPr kumimoji="1" lang="en-US" altLang="zh-CN" dirty="0" smtClean="0"/>
              <a:t>Fork	</a:t>
            </a:r>
            <a:endParaRPr kumimoji="1" lang="zh-CN" altLang="en-US" dirty="0"/>
          </a:p>
        </p:txBody>
      </p:sp>
      <p:sp>
        <p:nvSpPr>
          <p:cNvPr id="3" name="内容占位符 2"/>
          <p:cNvSpPr>
            <a:spLocks noGrp="1"/>
          </p:cNvSpPr>
          <p:nvPr>
            <p:ph idx="1"/>
          </p:nvPr>
        </p:nvSpPr>
        <p:spPr/>
        <p:txBody>
          <a:bodyPr/>
          <a:lstStyle/>
          <a:p>
            <a:r>
              <a:rPr kumimoji="1" lang="en-US" altLang="zh-CN" dirty="0" smtClean="0"/>
              <a:t>Fork</a:t>
            </a:r>
            <a:r>
              <a:rPr kumimoji="1" lang="zh-CN" altLang="en-US" dirty="0" smtClean="0"/>
              <a:t>函数的三个组成部分。。。</a:t>
            </a:r>
            <a:endParaRPr kumimoji="1" lang="en-US" altLang="zh-CN" dirty="0" smtClean="0"/>
          </a:p>
          <a:p>
            <a:r>
              <a:rPr kumimoji="1" lang="en-US" altLang="zh-CN" dirty="0" smtClean="0"/>
              <a:t>1.Sys_env_alloc</a:t>
            </a:r>
          </a:p>
          <a:p>
            <a:r>
              <a:rPr kumimoji="1" lang="en-US" altLang="zh-CN" dirty="0" smtClean="0"/>
              <a:t>2.duppage</a:t>
            </a:r>
          </a:p>
          <a:p>
            <a:r>
              <a:rPr kumimoji="1" lang="en-US" altLang="zh-CN" dirty="0" smtClean="0"/>
              <a:t>3.pgfault</a:t>
            </a:r>
          </a:p>
          <a:p>
            <a:endParaRPr kumimoji="1" lang="en-US" altLang="zh-CN" dirty="0"/>
          </a:p>
          <a:p>
            <a:r>
              <a:rPr kumimoji="1" lang="zh-CN" altLang="en-US" dirty="0" smtClean="0"/>
              <a:t>回想起来是不太好做，如果没有李康助教的耐心帮助，我肯定是搞不定的</a:t>
            </a:r>
            <a:endParaRPr kumimoji="1" lang="en-US" altLang="zh-CN" dirty="0" smtClean="0"/>
          </a:p>
        </p:txBody>
      </p:sp>
    </p:spTree>
    <p:extLst>
      <p:ext uri="{BB962C8B-B14F-4D97-AF65-F5344CB8AC3E}">
        <p14:creationId xmlns:p14="http://schemas.microsoft.com/office/powerpoint/2010/main" val="187015594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79582"/>
            <a:ext cx="8229600" cy="5746582"/>
          </a:xfrm>
        </p:spPr>
        <p:txBody>
          <a:bodyPr/>
          <a:lstStyle/>
          <a:p>
            <a:r>
              <a:rPr kumimoji="1" lang="en-US" altLang="zh-CN" dirty="0" smtClean="0"/>
              <a:t>1.sys_env_alloc()</a:t>
            </a:r>
          </a:p>
          <a:p>
            <a:pPr lvl="2"/>
            <a:r>
              <a:rPr kumimoji="1" lang="zh-CN" altLang="en-US" dirty="0" smtClean="0"/>
              <a:t>一个函数两个返回值。</a:t>
            </a:r>
            <a:r>
              <a:rPr kumimoji="1" lang="en-US" altLang="zh-CN" dirty="0" smtClean="0"/>
              <a:t> </a:t>
            </a:r>
            <a:r>
              <a:rPr kumimoji="1" lang="zh-CN" altLang="en-US" dirty="0" smtClean="0"/>
              <a:t>酷</a:t>
            </a:r>
            <a:endParaRPr kumimoji="1" lang="en-US" altLang="zh-CN" dirty="0" smtClean="0"/>
          </a:p>
          <a:p>
            <a:r>
              <a:rPr kumimoji="1" lang="en-US" altLang="zh-CN" dirty="0" smtClean="0"/>
              <a:t>2.duppage()</a:t>
            </a:r>
          </a:p>
          <a:p>
            <a:pPr lvl="2"/>
            <a:r>
              <a:rPr kumimoji="1" lang="zh-CN" altLang="en-US" dirty="0" smtClean="0"/>
              <a:t>拷贝父进程的用户空间。</a:t>
            </a:r>
            <a:endParaRPr kumimoji="1" lang="en-US" altLang="zh-CN" dirty="0" smtClean="0"/>
          </a:p>
          <a:p>
            <a:pPr lvl="2"/>
            <a:r>
              <a:rPr kumimoji="1" lang="en-US" altLang="zh-CN" dirty="0" smtClean="0"/>
              <a:t>PTE_R</a:t>
            </a:r>
            <a:r>
              <a:rPr kumimoji="1" lang="zh-CN" altLang="en-US" dirty="0" smtClean="0"/>
              <a:t>不仅仅代表只读。。</a:t>
            </a:r>
            <a:endParaRPr kumimoji="1" lang="en-US" altLang="zh-CN" dirty="0" smtClean="0"/>
          </a:p>
          <a:p>
            <a:r>
              <a:rPr kumimoji="1" lang="en-US" altLang="zh-CN" dirty="0" smtClean="0"/>
              <a:t>3.pgfault()</a:t>
            </a:r>
          </a:p>
          <a:p>
            <a:pPr lvl="2"/>
            <a:r>
              <a:rPr kumimoji="1" lang="en-US" altLang="zh-CN" dirty="0" smtClean="0"/>
              <a:t>Copy on Write </a:t>
            </a:r>
            <a:r>
              <a:rPr kumimoji="1" lang="zh-CN" altLang="en-US" dirty="0" smtClean="0"/>
              <a:t>。酷</a:t>
            </a:r>
            <a:endParaRPr kumimoji="1" lang="en-US" altLang="zh-CN" dirty="0" smtClean="0"/>
          </a:p>
          <a:p>
            <a:pPr lvl="2"/>
            <a:r>
              <a:rPr kumimoji="1" lang="zh-CN" altLang="en-US" dirty="0" smtClean="0"/>
              <a:t>不能添加</a:t>
            </a:r>
            <a:r>
              <a:rPr kumimoji="1" lang="en-US" altLang="zh-CN" dirty="0" err="1" smtClean="0"/>
              <a:t>printf</a:t>
            </a:r>
            <a:r>
              <a:rPr kumimoji="1" lang="en-US" altLang="zh-CN" dirty="0" smtClean="0"/>
              <a:t>…..</a:t>
            </a:r>
          </a:p>
          <a:p>
            <a:endParaRPr kumimoji="1" lang="en-US" altLang="zh-CN" dirty="0" smtClean="0"/>
          </a:p>
          <a:p>
            <a:pPr marL="114300" indent="0">
              <a:buNone/>
            </a:pPr>
            <a:endParaRPr kumimoji="1" lang="en-US" altLang="zh-CN" dirty="0" smtClean="0"/>
          </a:p>
          <a:p>
            <a:pPr lvl="2">
              <a:buFont typeface="Wingdings" charset="2"/>
              <a:buChar char="l"/>
            </a:pPr>
            <a:endParaRPr kumimoji="1" lang="en-US" altLang="zh-CN" dirty="0"/>
          </a:p>
        </p:txBody>
      </p:sp>
    </p:spTree>
    <p:extLst>
      <p:ext uri="{BB962C8B-B14F-4D97-AF65-F5344CB8AC3E}">
        <p14:creationId xmlns:p14="http://schemas.microsoft.com/office/powerpoint/2010/main" val="181233088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关于</a:t>
            </a:r>
            <a:r>
              <a:rPr kumimoji="1" lang="en-US" altLang="zh-CN" dirty="0" smtClean="0"/>
              <a:t>IPC</a:t>
            </a:r>
            <a:endParaRPr kumimoji="1" lang="zh-CN" altLang="en-US" dirty="0"/>
          </a:p>
        </p:txBody>
      </p:sp>
      <p:sp>
        <p:nvSpPr>
          <p:cNvPr id="3" name="内容占位符 2"/>
          <p:cNvSpPr>
            <a:spLocks noGrp="1"/>
          </p:cNvSpPr>
          <p:nvPr>
            <p:ph idx="1"/>
          </p:nvPr>
        </p:nvSpPr>
        <p:spPr>
          <a:xfrm>
            <a:off x="457200" y="1600200"/>
            <a:ext cx="7980608" cy="1392647"/>
          </a:xfrm>
        </p:spPr>
        <p:txBody>
          <a:bodyPr/>
          <a:lstStyle/>
          <a:p>
            <a:r>
              <a:rPr kumimoji="1" lang="zh-CN" altLang="en-US" dirty="0" smtClean="0"/>
              <a:t>同步问题</a:t>
            </a:r>
            <a:endParaRPr kumimoji="1" lang="en-US" altLang="zh-CN" dirty="0" smtClean="0"/>
          </a:p>
          <a:p>
            <a:r>
              <a:rPr kumimoji="1" lang="zh-CN" altLang="en-US" dirty="0" smtClean="0"/>
              <a:t>用</a:t>
            </a:r>
            <a:r>
              <a:rPr kumimoji="1" lang="en-US" altLang="zh-CN" dirty="0" err="1" smtClean="0"/>
              <a:t>env</a:t>
            </a:r>
            <a:r>
              <a:rPr kumimoji="1" lang="en-US" altLang="zh-CN" dirty="0" smtClean="0"/>
              <a:t>-&gt;</a:t>
            </a:r>
            <a:r>
              <a:rPr kumimoji="1" lang="en-US" altLang="zh-CN" dirty="0" err="1" smtClean="0"/>
              <a:t>env_ipc_recving</a:t>
            </a:r>
            <a:r>
              <a:rPr kumimoji="1" lang="zh-CN" altLang="en-US" dirty="0" smtClean="0"/>
              <a:t>作为同步的信号</a:t>
            </a:r>
            <a:endParaRPr kumimoji="1" lang="en-US" altLang="zh-CN" dirty="0" smtClean="0"/>
          </a:p>
          <a:p>
            <a:endParaRPr kumimoji="1" lang="zh-CN" altLang="en-US" dirty="0"/>
          </a:p>
        </p:txBody>
      </p:sp>
      <p:sp>
        <p:nvSpPr>
          <p:cNvPr id="4" name="文本框 3"/>
          <p:cNvSpPr txBox="1"/>
          <p:nvPr/>
        </p:nvSpPr>
        <p:spPr>
          <a:xfrm flipH="1">
            <a:off x="1021878" y="3065843"/>
            <a:ext cx="1284650" cy="369332"/>
          </a:xfrm>
          <a:prstGeom prst="rect">
            <a:avLst/>
          </a:prstGeom>
          <a:noFill/>
        </p:spPr>
        <p:txBody>
          <a:bodyPr wrap="square" rtlCol="0">
            <a:spAutoFit/>
          </a:bodyPr>
          <a:lstStyle/>
          <a:p>
            <a:r>
              <a:rPr kumimoji="1" lang="en-US" altLang="zh-CN" dirty="0" smtClean="0"/>
              <a:t>receive</a:t>
            </a:r>
            <a:endParaRPr kumimoji="1" lang="zh-CN" altLang="en-US" dirty="0"/>
          </a:p>
        </p:txBody>
      </p:sp>
      <p:sp>
        <p:nvSpPr>
          <p:cNvPr id="5" name="文本框 4"/>
          <p:cNvSpPr txBox="1"/>
          <p:nvPr/>
        </p:nvSpPr>
        <p:spPr>
          <a:xfrm flipH="1">
            <a:off x="5363986" y="3065843"/>
            <a:ext cx="1284650" cy="369332"/>
          </a:xfrm>
          <a:prstGeom prst="rect">
            <a:avLst/>
          </a:prstGeom>
          <a:noFill/>
        </p:spPr>
        <p:txBody>
          <a:bodyPr wrap="square" rtlCol="0">
            <a:spAutoFit/>
          </a:bodyPr>
          <a:lstStyle/>
          <a:p>
            <a:r>
              <a:rPr kumimoji="1" lang="en-US" altLang="zh-CN" dirty="0" smtClean="0"/>
              <a:t>Send</a:t>
            </a:r>
          </a:p>
        </p:txBody>
      </p:sp>
      <p:sp>
        <p:nvSpPr>
          <p:cNvPr id="6" name="文本框 5"/>
          <p:cNvSpPr txBox="1"/>
          <p:nvPr/>
        </p:nvSpPr>
        <p:spPr>
          <a:xfrm flipH="1">
            <a:off x="2648705" y="4094198"/>
            <a:ext cx="2037344" cy="369332"/>
          </a:xfrm>
          <a:prstGeom prst="rect">
            <a:avLst/>
          </a:prstGeom>
          <a:noFill/>
        </p:spPr>
        <p:txBody>
          <a:bodyPr wrap="square" rtlCol="0">
            <a:spAutoFit/>
          </a:bodyPr>
          <a:lstStyle/>
          <a:p>
            <a:r>
              <a:rPr kumimoji="1" lang="en-US" altLang="zh-CN" dirty="0" err="1" smtClean="0"/>
              <a:t>Env_Ipc_reving</a:t>
            </a:r>
            <a:endParaRPr kumimoji="1" lang="zh-CN" altLang="en-US" dirty="0"/>
          </a:p>
        </p:txBody>
      </p:sp>
      <p:sp>
        <p:nvSpPr>
          <p:cNvPr id="7" name="矩形 6"/>
          <p:cNvSpPr/>
          <p:nvPr/>
        </p:nvSpPr>
        <p:spPr>
          <a:xfrm>
            <a:off x="2097722" y="3538022"/>
            <a:ext cx="550983" cy="369332"/>
          </a:xfrm>
          <a:prstGeom prst="rect">
            <a:avLst/>
          </a:prstGeom>
        </p:spPr>
        <p:txBody>
          <a:bodyPr wrap="square">
            <a:spAutoFit/>
          </a:bodyPr>
          <a:lstStyle/>
          <a:p>
            <a:r>
              <a:rPr lang="zh-CN" altLang="en-US" b="0" i="0" dirty="0" smtClean="0">
                <a:latin typeface="Wingdings"/>
                <a:ea typeface="Wingdings"/>
                <a:cs typeface="Wingdings"/>
              </a:rPr>
              <a:t></a:t>
            </a:r>
            <a:endParaRPr lang="zh-CN" altLang="en-US" dirty="0"/>
          </a:p>
        </p:txBody>
      </p:sp>
      <p:sp>
        <p:nvSpPr>
          <p:cNvPr id="8" name="矩形 7"/>
          <p:cNvSpPr/>
          <p:nvPr/>
        </p:nvSpPr>
        <p:spPr>
          <a:xfrm>
            <a:off x="1308181" y="4369872"/>
            <a:ext cx="390364" cy="369332"/>
          </a:xfrm>
          <a:prstGeom prst="rect">
            <a:avLst/>
          </a:prstGeom>
        </p:spPr>
        <p:txBody>
          <a:bodyPr wrap="none">
            <a:spAutoFit/>
          </a:bodyPr>
          <a:lstStyle/>
          <a:p>
            <a:r>
              <a:rPr lang="zh-CN" altLang="en-US" b="0" i="0" dirty="0" smtClean="0">
                <a:latin typeface="Wingdings"/>
                <a:ea typeface="Wingdings"/>
                <a:cs typeface="Wingdings"/>
              </a:rPr>
              <a:t></a:t>
            </a:r>
            <a:endParaRPr lang="zh-CN" altLang="en-US" dirty="0"/>
          </a:p>
        </p:txBody>
      </p:sp>
      <p:sp>
        <p:nvSpPr>
          <p:cNvPr id="9" name="矩形 8"/>
          <p:cNvSpPr/>
          <p:nvPr/>
        </p:nvSpPr>
        <p:spPr>
          <a:xfrm>
            <a:off x="5629356" y="4238110"/>
            <a:ext cx="390364" cy="369332"/>
          </a:xfrm>
          <a:prstGeom prst="rect">
            <a:avLst/>
          </a:prstGeom>
        </p:spPr>
        <p:txBody>
          <a:bodyPr wrap="none">
            <a:spAutoFit/>
          </a:bodyPr>
          <a:lstStyle/>
          <a:p>
            <a:r>
              <a:rPr lang="zh-CN" altLang="en-US" b="0" i="0" dirty="0" smtClean="0">
                <a:latin typeface="Wingdings"/>
                <a:ea typeface="Wingdings"/>
                <a:cs typeface="Wingdings"/>
              </a:rPr>
              <a:t></a:t>
            </a:r>
            <a:endParaRPr lang="zh-CN" altLang="en-US" dirty="0"/>
          </a:p>
        </p:txBody>
      </p:sp>
      <p:sp>
        <p:nvSpPr>
          <p:cNvPr id="10" name="矩形 9"/>
          <p:cNvSpPr/>
          <p:nvPr/>
        </p:nvSpPr>
        <p:spPr>
          <a:xfrm>
            <a:off x="4842509" y="3625335"/>
            <a:ext cx="386081" cy="369332"/>
          </a:xfrm>
          <a:prstGeom prst="rect">
            <a:avLst/>
          </a:prstGeom>
        </p:spPr>
        <p:txBody>
          <a:bodyPr wrap="none">
            <a:spAutoFit/>
          </a:bodyPr>
          <a:lstStyle/>
          <a:p>
            <a:r>
              <a:rPr lang="zh-CN" altLang="en-US" b="0" i="0" dirty="0" smtClean="0">
                <a:latin typeface="Wingdings"/>
                <a:ea typeface="Wingdings"/>
                <a:cs typeface="Wingdings"/>
              </a:rPr>
              <a:t></a:t>
            </a:r>
            <a:endParaRPr lang="zh-CN" altLang="en-US" dirty="0"/>
          </a:p>
        </p:txBody>
      </p:sp>
      <p:sp>
        <p:nvSpPr>
          <p:cNvPr id="11" name="文本框 10"/>
          <p:cNvSpPr txBox="1"/>
          <p:nvPr/>
        </p:nvSpPr>
        <p:spPr>
          <a:xfrm>
            <a:off x="2648705" y="3625335"/>
            <a:ext cx="635909" cy="369332"/>
          </a:xfrm>
          <a:prstGeom prst="rect">
            <a:avLst/>
          </a:prstGeom>
          <a:noFill/>
        </p:spPr>
        <p:txBody>
          <a:bodyPr wrap="square" rtlCol="0">
            <a:spAutoFit/>
          </a:bodyPr>
          <a:lstStyle/>
          <a:p>
            <a:r>
              <a:rPr kumimoji="1" lang="zh-CN" altLang="en-US" dirty="0" smtClean="0"/>
              <a:t>置</a:t>
            </a:r>
            <a:r>
              <a:rPr kumimoji="1" lang="en-US" altLang="zh-CN" dirty="0" smtClean="0"/>
              <a:t>1</a:t>
            </a:r>
            <a:endParaRPr kumimoji="1" lang="zh-CN" altLang="en-US" dirty="0"/>
          </a:p>
        </p:txBody>
      </p:sp>
      <p:sp>
        <p:nvSpPr>
          <p:cNvPr id="12" name="文本框 11"/>
          <p:cNvSpPr txBox="1"/>
          <p:nvPr/>
        </p:nvSpPr>
        <p:spPr>
          <a:xfrm>
            <a:off x="4050140" y="3625335"/>
            <a:ext cx="635909" cy="369332"/>
          </a:xfrm>
          <a:prstGeom prst="rect">
            <a:avLst/>
          </a:prstGeom>
          <a:noFill/>
        </p:spPr>
        <p:txBody>
          <a:bodyPr wrap="square" rtlCol="0">
            <a:spAutoFit/>
          </a:bodyPr>
          <a:lstStyle/>
          <a:p>
            <a:r>
              <a:rPr kumimoji="1" lang="zh-CN" altLang="en-US" dirty="0" smtClean="0"/>
              <a:t>置</a:t>
            </a:r>
            <a:r>
              <a:rPr kumimoji="1" lang="en-US" altLang="zh-CN" dirty="0"/>
              <a:t>0</a:t>
            </a:r>
            <a:endParaRPr kumimoji="1" lang="zh-CN" altLang="en-US" dirty="0"/>
          </a:p>
        </p:txBody>
      </p:sp>
      <p:sp>
        <p:nvSpPr>
          <p:cNvPr id="13" name="文本框 12"/>
          <p:cNvSpPr txBox="1"/>
          <p:nvPr/>
        </p:nvSpPr>
        <p:spPr>
          <a:xfrm>
            <a:off x="1021878" y="4976527"/>
            <a:ext cx="1035086" cy="369332"/>
          </a:xfrm>
          <a:prstGeom prst="rect">
            <a:avLst/>
          </a:prstGeom>
          <a:noFill/>
        </p:spPr>
        <p:txBody>
          <a:bodyPr wrap="square" rtlCol="0">
            <a:spAutoFit/>
          </a:bodyPr>
          <a:lstStyle/>
          <a:p>
            <a:r>
              <a:rPr kumimoji="1" lang="zh-CN" altLang="en-US" dirty="0" smtClean="0"/>
              <a:t>等待归</a:t>
            </a:r>
            <a:r>
              <a:rPr kumimoji="1" lang="en-US" altLang="zh-CN" dirty="0"/>
              <a:t>0</a:t>
            </a:r>
            <a:endParaRPr kumimoji="1" lang="zh-CN" altLang="en-US" dirty="0"/>
          </a:p>
        </p:txBody>
      </p:sp>
      <p:sp>
        <p:nvSpPr>
          <p:cNvPr id="14" name="文本框 13"/>
          <p:cNvSpPr txBox="1"/>
          <p:nvPr/>
        </p:nvSpPr>
        <p:spPr>
          <a:xfrm>
            <a:off x="5228590" y="4950800"/>
            <a:ext cx="1035086" cy="369332"/>
          </a:xfrm>
          <a:prstGeom prst="rect">
            <a:avLst/>
          </a:prstGeom>
          <a:noFill/>
        </p:spPr>
        <p:txBody>
          <a:bodyPr wrap="square" rtlCol="0">
            <a:spAutoFit/>
          </a:bodyPr>
          <a:lstStyle/>
          <a:p>
            <a:r>
              <a:rPr kumimoji="1" lang="zh-CN" altLang="en-US" dirty="0" smtClean="0"/>
              <a:t>等待置</a:t>
            </a:r>
            <a:r>
              <a:rPr kumimoji="1" lang="en-US" altLang="zh-CN" dirty="0" smtClean="0"/>
              <a:t>1</a:t>
            </a:r>
            <a:endParaRPr kumimoji="1" lang="zh-CN" altLang="en-US" dirty="0"/>
          </a:p>
        </p:txBody>
      </p:sp>
    </p:spTree>
    <p:extLst>
      <p:ext uri="{BB962C8B-B14F-4D97-AF65-F5344CB8AC3E}">
        <p14:creationId xmlns:p14="http://schemas.microsoft.com/office/powerpoint/2010/main" val="261514192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smtClean="0"/>
              <a:t>添加系统调用</a:t>
            </a:r>
            <a:r>
              <a:rPr kumimoji="1" lang="en-US" altLang="zh-CN" dirty="0" smtClean="0"/>
              <a:t>+</a:t>
            </a:r>
            <a:r>
              <a:rPr kumimoji="1" lang="zh-CN" altLang="en-US" dirty="0" smtClean="0"/>
              <a:t>完成分级进程调度</a:t>
            </a:r>
            <a:endParaRPr kumimoji="1" lang="zh-CN" altLang="en-US" dirty="0"/>
          </a:p>
        </p:txBody>
      </p:sp>
      <p:sp>
        <p:nvSpPr>
          <p:cNvPr id="3" name="内容占位符 2"/>
          <p:cNvSpPr>
            <a:spLocks noGrp="1"/>
          </p:cNvSpPr>
          <p:nvPr>
            <p:ph idx="1"/>
          </p:nvPr>
        </p:nvSpPr>
        <p:spPr/>
        <p:txBody>
          <a:bodyPr/>
          <a:lstStyle/>
          <a:p>
            <a:r>
              <a:rPr kumimoji="1" lang="zh-CN" altLang="en-US" dirty="0" smtClean="0"/>
              <a:t>在</a:t>
            </a:r>
            <a:r>
              <a:rPr kumimoji="1" lang="en-US" altLang="zh-CN" dirty="0" smtClean="0"/>
              <a:t>PCB</a:t>
            </a:r>
            <a:r>
              <a:rPr kumimoji="1" lang="zh-CN" altLang="en-US" dirty="0" smtClean="0"/>
              <a:t>中增加了进程的优先级</a:t>
            </a:r>
            <a:endParaRPr kumimoji="1" lang="en-US" altLang="zh-CN" dirty="0" smtClean="0"/>
          </a:p>
          <a:p>
            <a:pPr lvl="1"/>
            <a:r>
              <a:rPr kumimoji="1" lang="en-US" altLang="zh-CN" dirty="0" smtClean="0"/>
              <a:t>0</a:t>
            </a:r>
            <a:r>
              <a:rPr kumimoji="1" lang="zh-CN" altLang="en-US" dirty="0" smtClean="0"/>
              <a:t>级：最高优先级，抢占式运行</a:t>
            </a:r>
            <a:endParaRPr kumimoji="1" lang="en-US" altLang="zh-CN" dirty="0" smtClean="0"/>
          </a:p>
          <a:p>
            <a:pPr lvl="1"/>
            <a:r>
              <a:rPr kumimoji="1" lang="en-US" altLang="zh-CN" dirty="0" smtClean="0"/>
              <a:t>1</a:t>
            </a:r>
            <a:r>
              <a:rPr kumimoji="1" lang="zh-CN" altLang="en-US" dirty="0" smtClean="0"/>
              <a:t>级：普通优先级</a:t>
            </a:r>
            <a:endParaRPr kumimoji="1" lang="en-US" altLang="zh-CN" dirty="0" smtClean="0"/>
          </a:p>
          <a:p>
            <a:pPr lvl="1"/>
            <a:r>
              <a:rPr kumimoji="1" lang="en-US" altLang="zh-CN" dirty="0" smtClean="0"/>
              <a:t>N</a:t>
            </a:r>
            <a:r>
              <a:rPr kumimoji="1" lang="zh-CN" altLang="en-US" dirty="0" smtClean="0"/>
              <a:t>级：高于普通优先级</a:t>
            </a:r>
            <a:endParaRPr kumimoji="1" lang="en-US" altLang="zh-CN" dirty="0" smtClean="0"/>
          </a:p>
        </p:txBody>
      </p:sp>
    </p:spTree>
    <p:extLst>
      <p:ext uri="{BB962C8B-B14F-4D97-AF65-F5344CB8AC3E}">
        <p14:creationId xmlns:p14="http://schemas.microsoft.com/office/powerpoint/2010/main" val="162091462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04390"/>
            <a:ext cx="8229600" cy="5921773"/>
          </a:xfrm>
        </p:spPr>
        <p:txBody>
          <a:bodyPr/>
          <a:lstStyle/>
          <a:p>
            <a:r>
              <a:rPr kumimoji="1" lang="en-US" altLang="zh-CN" dirty="0" smtClean="0"/>
              <a:t>1. lib/ </a:t>
            </a:r>
            <a:r>
              <a:rPr kumimoji="1" lang="en-US" altLang="zh-CN" dirty="0" err="1" smtClean="0"/>
              <a:t>syscall.S</a:t>
            </a:r>
            <a:endParaRPr kumimoji="1" lang="en-US" altLang="zh-CN" dirty="0" smtClean="0"/>
          </a:p>
          <a:p>
            <a:pPr lvl="1"/>
            <a:r>
              <a:rPr kumimoji="1" lang="zh-CN" altLang="en-US" dirty="0" smtClean="0"/>
              <a:t>添加系统调用中断向量</a:t>
            </a:r>
            <a:endParaRPr kumimoji="1" lang="en-US" altLang="zh-CN" dirty="0" smtClean="0"/>
          </a:p>
          <a:p>
            <a:pPr lvl="1"/>
            <a:r>
              <a:rPr kumimoji="1" lang="en-US" altLang="zh-CN" dirty="0" smtClean="0"/>
              <a:t>	.extern </a:t>
            </a:r>
            <a:r>
              <a:rPr kumimoji="1" lang="en-US" altLang="zh-CN" dirty="0" err="1" smtClean="0"/>
              <a:t>sys_</a:t>
            </a:r>
            <a:r>
              <a:rPr kumimoji="1" lang="en-US" altLang="zh-CN" dirty="0" err="1" smtClean="0"/>
              <a:t>set_prio</a:t>
            </a:r>
            <a:endParaRPr kumimoji="1" lang="en-US" altLang="zh-CN" dirty="0" smtClean="0"/>
          </a:p>
          <a:p>
            <a:pPr lvl="1"/>
            <a:r>
              <a:rPr kumimoji="1" lang="en-US" altLang="zh-CN" dirty="0" smtClean="0"/>
              <a:t>  .word </a:t>
            </a:r>
            <a:r>
              <a:rPr kumimoji="1" lang="en-US" altLang="zh-CN" dirty="0" err="1" smtClean="0"/>
              <a:t>sys_set_prio</a:t>
            </a:r>
          </a:p>
          <a:p>
            <a:r>
              <a:rPr kumimoji="1" lang="en-US" altLang="zh-CN" dirty="0" smtClean="0"/>
              <a:t>2. lib/ </a:t>
            </a:r>
            <a:r>
              <a:rPr kumimoji="1" lang="en-US" altLang="zh-CN" dirty="0" err="1" smtClean="0"/>
              <a:t>syscall_all.c</a:t>
            </a:r>
            <a:endParaRPr kumimoji="1" lang="en-US" altLang="zh-CN" dirty="0" smtClean="0"/>
          </a:p>
          <a:p>
            <a:pPr lvl="1"/>
            <a:r>
              <a:rPr kumimoji="1" lang="zh-CN" altLang="en-US" dirty="0" smtClean="0"/>
              <a:t>实现该系统调用</a:t>
            </a:r>
            <a:endParaRPr kumimoji="1" lang="en-US" altLang="zh-CN" dirty="0" smtClean="0"/>
          </a:p>
          <a:p>
            <a:pPr lvl="1"/>
            <a:endParaRPr kumimoji="1" lang="en-US" altLang="zh-CN" dirty="0" smtClean="0"/>
          </a:p>
        </p:txBody>
      </p:sp>
      <p:pic>
        <p:nvPicPr>
          <p:cNvPr id="4" name="图片 3"/>
          <p:cNvPicPr>
            <a:picLocks noChangeAspect="1"/>
          </p:cNvPicPr>
          <p:nvPr/>
        </p:nvPicPr>
        <p:blipFill>
          <a:blip r:embed="rId2"/>
          <a:stretch>
            <a:fillRect/>
          </a:stretch>
        </p:blipFill>
        <p:spPr>
          <a:xfrm>
            <a:off x="931433" y="3597554"/>
            <a:ext cx="6557557" cy="1935564"/>
          </a:xfrm>
          <a:prstGeom prst="rect">
            <a:avLst/>
          </a:prstGeom>
        </p:spPr>
      </p:pic>
    </p:spTree>
    <p:extLst>
      <p:ext uri="{BB962C8B-B14F-4D97-AF65-F5344CB8AC3E}">
        <p14:creationId xmlns:p14="http://schemas.microsoft.com/office/powerpoint/2010/main" val="110134952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41039"/>
            <a:ext cx="8229600" cy="4525963"/>
          </a:xfrm>
        </p:spPr>
        <p:txBody>
          <a:bodyPr/>
          <a:lstStyle/>
          <a:p>
            <a:r>
              <a:rPr kumimoji="1" lang="en-US" altLang="zh-CN" dirty="0" smtClean="0"/>
              <a:t>3. include/ </a:t>
            </a:r>
            <a:r>
              <a:rPr kumimoji="1" lang="en-US" altLang="zh-CN" dirty="0" err="1" smtClean="0"/>
              <a:t>unistd.h</a:t>
            </a:r>
            <a:endParaRPr kumimoji="1" lang="en-US" altLang="zh-CN" dirty="0" smtClean="0"/>
          </a:p>
          <a:p>
            <a:pPr marL="457200" lvl="1" indent="0">
              <a:buNone/>
            </a:pPr>
            <a:r>
              <a:rPr kumimoji="1" lang="en-US" altLang="zh-CN" dirty="0"/>
              <a:t>	</a:t>
            </a:r>
            <a:r>
              <a:rPr kumimoji="1" lang="zh-CN" altLang="en-US" dirty="0" smtClean="0"/>
              <a:t>给用户调用注册调用号</a:t>
            </a:r>
            <a:endParaRPr kumimoji="1" lang="en-US" altLang="zh-CN" dirty="0" smtClean="0"/>
          </a:p>
          <a:p>
            <a:pPr marL="457200" lvl="1" indent="0">
              <a:buNone/>
            </a:pPr>
            <a:endParaRPr kumimoji="1" lang="en-US" altLang="zh-CN" dirty="0" smtClean="0"/>
          </a:p>
          <a:p>
            <a:r>
              <a:rPr kumimoji="1" lang="en-US" altLang="zh-CN" dirty="0" smtClean="0"/>
              <a:t>4. user/</a:t>
            </a:r>
            <a:r>
              <a:rPr kumimoji="1" lang="en-US" altLang="zh-CN" dirty="0" err="1" smtClean="0"/>
              <a:t>lib.h</a:t>
            </a:r>
            <a:endParaRPr kumimoji="1" lang="en-US" altLang="zh-CN" dirty="0" smtClean="0"/>
          </a:p>
          <a:p>
            <a:pPr lvl="1"/>
            <a:r>
              <a:rPr kumimoji="1" lang="zh-CN" altLang="en-US" dirty="0" smtClean="0"/>
              <a:t>声明调用</a:t>
            </a:r>
            <a:endParaRPr kumimoji="1" lang="en-US" altLang="zh-CN" dirty="0" smtClean="0"/>
          </a:p>
          <a:p>
            <a:r>
              <a:rPr kumimoji="1" lang="en-US" altLang="zh-CN" dirty="0" smtClean="0"/>
              <a:t>5. user/</a:t>
            </a:r>
            <a:r>
              <a:rPr kumimoji="1" lang="en-US" altLang="zh-CN" dirty="0" err="1" smtClean="0"/>
              <a:t>syscall_lib.c</a:t>
            </a:r>
            <a:endParaRPr kumimoji="1" lang="en-US" altLang="zh-CN" dirty="0" smtClean="0"/>
          </a:p>
          <a:p>
            <a:pPr lvl="1"/>
            <a:r>
              <a:rPr kumimoji="1" lang="zh-CN" altLang="en-US" dirty="0" smtClean="0"/>
              <a:t>用</a:t>
            </a:r>
            <a:r>
              <a:rPr kumimoji="1" lang="en-US" altLang="zh-CN" dirty="0" err="1" smtClean="0"/>
              <a:t>mysyscall</a:t>
            </a:r>
            <a:r>
              <a:rPr kumimoji="1" lang="zh-CN" altLang="en-US" dirty="0" smtClean="0"/>
              <a:t>触发软中断</a:t>
            </a:r>
            <a:endParaRPr kumimoji="1" lang="en-US" altLang="zh-CN" dirty="0" smtClean="0"/>
          </a:p>
          <a:p>
            <a:pPr lvl="1"/>
            <a:endParaRPr kumimoji="1" lang="en-US" altLang="zh-CN" dirty="0" smtClean="0"/>
          </a:p>
          <a:p>
            <a:endParaRPr kumimoji="1" lang="zh-CN" altLang="en-US" dirty="0"/>
          </a:p>
        </p:txBody>
      </p:sp>
      <p:pic>
        <p:nvPicPr>
          <p:cNvPr id="4" name="图片 3"/>
          <p:cNvPicPr>
            <a:picLocks noChangeAspect="1"/>
          </p:cNvPicPr>
          <p:nvPr/>
        </p:nvPicPr>
        <p:blipFill>
          <a:blip r:embed="rId2"/>
          <a:stretch>
            <a:fillRect/>
          </a:stretch>
        </p:blipFill>
        <p:spPr>
          <a:xfrm>
            <a:off x="822978" y="2113762"/>
            <a:ext cx="7863822" cy="260790"/>
          </a:xfrm>
          <a:prstGeom prst="rect">
            <a:avLst/>
          </a:prstGeom>
        </p:spPr>
      </p:pic>
      <p:pic>
        <p:nvPicPr>
          <p:cNvPr id="5" name="图片 4"/>
          <p:cNvPicPr>
            <a:picLocks noChangeAspect="1"/>
          </p:cNvPicPr>
          <p:nvPr/>
        </p:nvPicPr>
        <p:blipFill>
          <a:blip r:embed="rId3"/>
          <a:stretch>
            <a:fillRect/>
          </a:stretch>
        </p:blipFill>
        <p:spPr>
          <a:xfrm>
            <a:off x="1043700" y="4817255"/>
            <a:ext cx="6993881" cy="1099493"/>
          </a:xfrm>
          <a:prstGeom prst="rect">
            <a:avLst/>
          </a:prstGeom>
        </p:spPr>
      </p:pic>
    </p:spTree>
    <p:extLst>
      <p:ext uri="{BB962C8B-B14F-4D97-AF65-F5344CB8AC3E}">
        <p14:creationId xmlns:p14="http://schemas.microsoft.com/office/powerpoint/2010/main" val="373919734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a:xfrm>
            <a:off x="457200" y="437978"/>
            <a:ext cx="8229600" cy="5688185"/>
          </a:xfrm>
        </p:spPr>
        <p:txBody>
          <a:bodyPr/>
          <a:lstStyle/>
          <a:p>
            <a:r>
              <a:rPr kumimoji="1" lang="en-US" altLang="zh-CN" dirty="0" smtClean="0"/>
              <a:t>6</a:t>
            </a:r>
            <a:r>
              <a:rPr kumimoji="1" lang="en-US" altLang="zh-CN" dirty="0" smtClean="0"/>
              <a:t>. lib/ </a:t>
            </a:r>
            <a:r>
              <a:rPr kumimoji="1" lang="en-US" altLang="zh-CN" dirty="0" err="1" smtClean="0"/>
              <a:t>sched.c</a:t>
            </a:r>
            <a:endParaRPr kumimoji="1" lang="en-US" altLang="zh-CN" dirty="0" smtClean="0"/>
          </a:p>
          <a:p>
            <a:pPr lvl="1"/>
            <a:r>
              <a:rPr kumimoji="1" lang="zh-CN" altLang="en-US" dirty="0" smtClean="0"/>
              <a:t>修改进程调度算法</a:t>
            </a:r>
            <a:endParaRPr kumimoji="1" lang="zh-CN" altLang="en-US" dirty="0"/>
          </a:p>
        </p:txBody>
      </p:sp>
      <p:pic>
        <p:nvPicPr>
          <p:cNvPr id="10" name="图片 9"/>
          <p:cNvPicPr>
            <a:picLocks noChangeAspect="1"/>
          </p:cNvPicPr>
          <p:nvPr/>
        </p:nvPicPr>
        <p:blipFill>
          <a:blip r:embed="rId2"/>
          <a:stretch>
            <a:fillRect/>
          </a:stretch>
        </p:blipFill>
        <p:spPr>
          <a:xfrm>
            <a:off x="609415" y="1459926"/>
            <a:ext cx="4494031" cy="5168136"/>
          </a:xfrm>
          <a:prstGeom prst="rect">
            <a:avLst/>
          </a:prstGeom>
        </p:spPr>
      </p:pic>
    </p:spTree>
    <p:extLst>
      <p:ext uri="{BB962C8B-B14F-4D97-AF65-F5344CB8AC3E}">
        <p14:creationId xmlns:p14="http://schemas.microsoft.com/office/powerpoint/2010/main" val="165554141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5" name="内容占位符 4"/>
          <p:cNvSpPr>
            <a:spLocks noGrp="1"/>
          </p:cNvSpPr>
          <p:nvPr>
            <p:ph idx="1"/>
          </p:nvPr>
        </p:nvSpPr>
        <p:spPr/>
        <p:txBody>
          <a:bodyPr/>
          <a:lstStyle/>
          <a:p>
            <a:endParaRPr kumimoji="1" lang="zh-CN" altLang="en-US"/>
          </a:p>
        </p:txBody>
      </p:sp>
      <p:pic>
        <p:nvPicPr>
          <p:cNvPr id="6" name="内容占位符 7"/>
          <p:cNvPicPr>
            <a:picLocks noChangeAspect="1"/>
          </p:cNvPicPr>
          <p:nvPr/>
        </p:nvPicPr>
        <p:blipFill>
          <a:blip r:embed="rId2"/>
          <a:srcRect t="29359" b="29359"/>
          <a:stretch>
            <a:fillRect/>
          </a:stretch>
        </p:blipFill>
        <p:spPr>
          <a:xfrm>
            <a:off x="457200" y="1600200"/>
            <a:ext cx="8229600" cy="4525963"/>
          </a:xfrm>
          <a:prstGeom prst="rect">
            <a:avLst/>
          </a:prstGeom>
        </p:spPr>
      </p:pic>
    </p:spTree>
    <p:extLst>
      <p:ext uri="{BB962C8B-B14F-4D97-AF65-F5344CB8AC3E}">
        <p14:creationId xmlns:p14="http://schemas.microsoft.com/office/powerpoint/2010/main" val="428628051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谢谢</a:t>
            </a:r>
            <a:endParaRPr kumimoji="1" lang="zh-CN" altLang="en-US" dirty="0"/>
          </a:p>
        </p:txBody>
      </p:sp>
      <p:sp>
        <p:nvSpPr>
          <p:cNvPr id="3" name="内容占位符 2"/>
          <p:cNvSpPr>
            <a:spLocks noGrp="1"/>
          </p:cNvSpPr>
          <p:nvPr>
            <p:ph idx="1"/>
          </p:nvPr>
        </p:nvSpPr>
        <p:spPr/>
        <p:txBody>
          <a:bodyPr/>
          <a:lstStyle/>
          <a:p>
            <a:r>
              <a:rPr kumimoji="1" lang="zh-CN" altLang="en-US" dirty="0" smtClean="0"/>
              <a:t>感谢王老师提供</a:t>
            </a:r>
            <a:r>
              <a:rPr kumimoji="1" lang="en-US" altLang="zh-CN" dirty="0" smtClean="0"/>
              <a:t>MIPS</a:t>
            </a:r>
            <a:r>
              <a:rPr kumimoji="1" lang="zh-CN" altLang="en-US" dirty="0" smtClean="0"/>
              <a:t>架构实验，这是和学习理论完全不同一种感受</a:t>
            </a:r>
            <a:endParaRPr kumimoji="1" lang="en-US" altLang="zh-CN" dirty="0" smtClean="0"/>
          </a:p>
          <a:p>
            <a:r>
              <a:rPr kumimoji="1" lang="zh-CN" altLang="en-US" dirty="0" smtClean="0"/>
              <a:t>感谢李康助教认真负责的态度与强大的水平，让我学到了很多知识，否则我不可能顺利完成整个实验</a:t>
            </a:r>
            <a:endParaRPr kumimoji="1" lang="zh-CN" altLang="en-US" dirty="0"/>
          </a:p>
        </p:txBody>
      </p:sp>
    </p:spTree>
    <p:extLst>
      <p:ext uri="{BB962C8B-B14F-4D97-AF65-F5344CB8AC3E}">
        <p14:creationId xmlns:p14="http://schemas.microsoft.com/office/powerpoint/2010/main" val="396435996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LAB2</a:t>
            </a:r>
            <a:endParaRPr kumimoji="1" lang="zh-CN" altLang="en-US" dirty="0"/>
          </a:p>
        </p:txBody>
      </p:sp>
      <p:sp>
        <p:nvSpPr>
          <p:cNvPr id="3" name="内容占位符 2"/>
          <p:cNvSpPr>
            <a:spLocks noGrp="1"/>
          </p:cNvSpPr>
          <p:nvPr>
            <p:ph idx="1"/>
          </p:nvPr>
        </p:nvSpPr>
        <p:spPr/>
        <p:txBody>
          <a:bodyPr/>
          <a:lstStyle/>
          <a:p>
            <a:r>
              <a:rPr lang="zh-CN" altLang="en-US" dirty="0" smtClean="0"/>
              <a:t>基本上就是按部就班的实现了几个内存分配和管理函数</a:t>
            </a:r>
          </a:p>
          <a:p>
            <a:pPr marL="0" indent="0">
              <a:buNone/>
            </a:pPr>
            <a:endParaRPr lang="en-US" altLang="zh-CN" dirty="0" smtClean="0"/>
          </a:p>
        </p:txBody>
      </p:sp>
    </p:spTree>
    <p:extLst>
      <p:ext uri="{BB962C8B-B14F-4D97-AF65-F5344CB8AC3E}">
        <p14:creationId xmlns:p14="http://schemas.microsoft.com/office/powerpoint/2010/main" val="349104618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LAB3</a:t>
            </a:r>
            <a:endParaRPr kumimoji="1" lang="zh-CN" altLang="en-US" dirty="0"/>
          </a:p>
        </p:txBody>
      </p:sp>
      <p:sp>
        <p:nvSpPr>
          <p:cNvPr id="3" name="内容占位符 2"/>
          <p:cNvSpPr>
            <a:spLocks noGrp="1"/>
          </p:cNvSpPr>
          <p:nvPr>
            <p:ph idx="1"/>
          </p:nvPr>
        </p:nvSpPr>
        <p:spPr/>
        <p:txBody>
          <a:bodyPr/>
          <a:lstStyle/>
          <a:p>
            <a:r>
              <a:rPr kumimoji="1" lang="zh-CN" altLang="en-US" dirty="0" smtClean="0"/>
              <a:t>学习了关于进程的内容</a:t>
            </a:r>
            <a:endParaRPr kumimoji="1" lang="en-US" altLang="zh-CN" dirty="0" smtClean="0"/>
          </a:p>
          <a:p>
            <a:r>
              <a:rPr kumimoji="1" lang="zh-CN" altLang="en-US" dirty="0" smtClean="0"/>
              <a:t>主要就是实现了在新建进程时的两个函数：</a:t>
            </a:r>
            <a:r>
              <a:rPr kumimoji="1" lang="en-US" altLang="zh-CN" dirty="0" err="1" smtClean="0"/>
              <a:t>env_alloc</a:t>
            </a:r>
            <a:r>
              <a:rPr kumimoji="1" lang="zh-CN" altLang="en-US" dirty="0" smtClean="0"/>
              <a:t>（）和</a:t>
            </a:r>
            <a:r>
              <a:rPr kumimoji="1" lang="en-US" altLang="zh-CN" dirty="0" err="1" smtClean="0"/>
              <a:t>load_icode</a:t>
            </a:r>
            <a:r>
              <a:rPr kumimoji="1" lang="zh-CN" altLang="zh-CN" dirty="0" smtClean="0"/>
              <a:t>（</a:t>
            </a:r>
            <a:r>
              <a:rPr kumimoji="1" lang="zh-CN" altLang="en-US" dirty="0" smtClean="0"/>
              <a:t>），这是建立的</a:t>
            </a:r>
            <a:r>
              <a:rPr kumimoji="1" lang="en-US" altLang="zh-CN" dirty="0" smtClean="0"/>
              <a:t>LAB2</a:t>
            </a:r>
            <a:r>
              <a:rPr kumimoji="1" lang="zh-CN" altLang="en-US" dirty="0" smtClean="0"/>
              <a:t>大量内存与虚存管理函数基础之上的。</a:t>
            </a:r>
            <a:endParaRPr kumimoji="1" lang="en-US" altLang="zh-CN" dirty="0" smtClean="0"/>
          </a:p>
          <a:p>
            <a:pPr marL="0" indent="0">
              <a:buNone/>
            </a:pPr>
            <a:endParaRPr kumimoji="1" lang="zh-CN" altLang="en-US" dirty="0"/>
          </a:p>
        </p:txBody>
      </p:sp>
    </p:spTree>
    <p:extLst>
      <p:ext uri="{BB962C8B-B14F-4D97-AF65-F5344CB8AC3E}">
        <p14:creationId xmlns:p14="http://schemas.microsoft.com/office/powerpoint/2010/main" val="309360315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06584"/>
            <a:ext cx="8476950" cy="5819579"/>
          </a:xfrm>
        </p:spPr>
        <p:txBody>
          <a:bodyPr/>
          <a:lstStyle/>
          <a:p>
            <a:r>
              <a:rPr kumimoji="1" lang="en-US" altLang="en-US" dirty="0" smtClean="0"/>
              <a:t>LAB3我觉得比较有趣的一个地方就是关于每个进程映射自己页表的那部分</a:t>
            </a:r>
          </a:p>
          <a:p>
            <a:r>
              <a:rPr kumimoji="1" lang="en-US" altLang="en-US" dirty="0" smtClean="0"/>
              <a:t>一个进程建立的过程基本如下</a:t>
            </a:r>
          </a:p>
          <a:p>
            <a:endParaRPr kumimoji="1" lang="en-US" altLang="en-US" dirty="0" smtClean="0"/>
          </a:p>
          <a:p>
            <a:endParaRPr kumimoji="1" lang="zh-CN" altLang="en-US" dirty="0"/>
          </a:p>
        </p:txBody>
      </p:sp>
      <p:sp>
        <p:nvSpPr>
          <p:cNvPr id="4" name="文本框 3"/>
          <p:cNvSpPr txBox="1"/>
          <p:nvPr/>
        </p:nvSpPr>
        <p:spPr>
          <a:xfrm>
            <a:off x="292880" y="4501806"/>
            <a:ext cx="1226256" cy="646331"/>
          </a:xfrm>
          <a:prstGeom prst="rect">
            <a:avLst/>
          </a:prstGeom>
          <a:noFill/>
        </p:spPr>
        <p:txBody>
          <a:bodyPr wrap="square" rtlCol="0">
            <a:spAutoFit/>
          </a:bodyPr>
          <a:lstStyle/>
          <a:p>
            <a:r>
              <a:rPr kumimoji="1" lang="en-US" altLang="zh-CN" dirty="0" err="1" smtClean="0"/>
              <a:t>Env_create</a:t>
            </a:r>
            <a:endParaRPr kumimoji="1" lang="en-US" altLang="zh-CN" dirty="0" smtClean="0"/>
          </a:p>
          <a:p>
            <a:r>
              <a:rPr kumimoji="1" lang="zh-CN" altLang="en-US" dirty="0" smtClean="0"/>
              <a:t>新建进程</a:t>
            </a:r>
            <a:endParaRPr kumimoji="1" lang="zh-CN" altLang="en-US" dirty="0"/>
          </a:p>
        </p:txBody>
      </p:sp>
      <p:sp>
        <p:nvSpPr>
          <p:cNvPr id="5" name="矩形 4"/>
          <p:cNvSpPr/>
          <p:nvPr/>
        </p:nvSpPr>
        <p:spPr>
          <a:xfrm>
            <a:off x="1660352" y="4253342"/>
            <a:ext cx="386081" cy="369332"/>
          </a:xfrm>
          <a:prstGeom prst="rect">
            <a:avLst/>
          </a:prstGeom>
        </p:spPr>
        <p:txBody>
          <a:bodyPr wrap="none">
            <a:spAutoFit/>
          </a:bodyPr>
          <a:lstStyle/>
          <a:p>
            <a:r>
              <a:rPr lang="zh-CN" altLang="en-US" b="0" i="0" dirty="0" smtClean="0">
                <a:latin typeface="Wingdings"/>
                <a:ea typeface="Wingdings"/>
                <a:cs typeface="Wingdings"/>
              </a:rPr>
              <a:t></a:t>
            </a:r>
            <a:endParaRPr lang="zh-CN" altLang="en-US" dirty="0"/>
          </a:p>
        </p:txBody>
      </p:sp>
      <p:sp>
        <p:nvSpPr>
          <p:cNvPr id="6" name="矩形 5"/>
          <p:cNvSpPr/>
          <p:nvPr/>
        </p:nvSpPr>
        <p:spPr>
          <a:xfrm>
            <a:off x="1676227" y="5026455"/>
            <a:ext cx="386081" cy="369332"/>
          </a:xfrm>
          <a:prstGeom prst="rect">
            <a:avLst/>
          </a:prstGeom>
        </p:spPr>
        <p:txBody>
          <a:bodyPr wrap="none">
            <a:spAutoFit/>
          </a:bodyPr>
          <a:lstStyle/>
          <a:p>
            <a:r>
              <a:rPr lang="zh-CN" altLang="en-US" b="0" i="0" dirty="0" smtClean="0">
                <a:latin typeface="Wingdings"/>
                <a:ea typeface="Wingdings"/>
                <a:cs typeface="Wingdings"/>
              </a:rPr>
              <a:t></a:t>
            </a:r>
            <a:endParaRPr lang="zh-CN" altLang="en-US" dirty="0"/>
          </a:p>
        </p:txBody>
      </p:sp>
      <p:sp>
        <p:nvSpPr>
          <p:cNvPr id="7" name="文本框 6"/>
          <p:cNvSpPr txBox="1"/>
          <p:nvPr/>
        </p:nvSpPr>
        <p:spPr>
          <a:xfrm>
            <a:off x="2062309" y="3693998"/>
            <a:ext cx="1795588" cy="646331"/>
          </a:xfrm>
          <a:prstGeom prst="rect">
            <a:avLst/>
          </a:prstGeom>
          <a:noFill/>
        </p:spPr>
        <p:txBody>
          <a:bodyPr wrap="square" rtlCol="0">
            <a:spAutoFit/>
          </a:bodyPr>
          <a:lstStyle/>
          <a:p>
            <a:r>
              <a:rPr kumimoji="1" lang="en-US" altLang="zh-CN" dirty="0" err="1"/>
              <a:t>E</a:t>
            </a:r>
            <a:r>
              <a:rPr kumimoji="1" lang="en-US" altLang="zh-CN" dirty="0" err="1" smtClean="0"/>
              <a:t>nv_alloc</a:t>
            </a:r>
            <a:endParaRPr kumimoji="1" lang="en-US" altLang="zh-CN" dirty="0" smtClean="0"/>
          </a:p>
          <a:p>
            <a:r>
              <a:rPr kumimoji="1" lang="zh-CN" altLang="en-US" dirty="0" smtClean="0"/>
              <a:t>新建</a:t>
            </a:r>
            <a:r>
              <a:rPr kumimoji="1" lang="en-US" altLang="zh-CN" dirty="0" smtClean="0"/>
              <a:t>PCB</a:t>
            </a:r>
            <a:r>
              <a:rPr kumimoji="1" lang="zh-CN" altLang="en-US" dirty="0" smtClean="0"/>
              <a:t>及相关</a:t>
            </a:r>
            <a:endParaRPr kumimoji="1" lang="zh-CN" altLang="en-US" dirty="0"/>
          </a:p>
        </p:txBody>
      </p:sp>
      <p:sp>
        <p:nvSpPr>
          <p:cNvPr id="8" name="文本框 7"/>
          <p:cNvSpPr txBox="1"/>
          <p:nvPr/>
        </p:nvSpPr>
        <p:spPr>
          <a:xfrm>
            <a:off x="2062309" y="5026455"/>
            <a:ext cx="1782722" cy="646331"/>
          </a:xfrm>
          <a:prstGeom prst="rect">
            <a:avLst/>
          </a:prstGeom>
          <a:noFill/>
        </p:spPr>
        <p:txBody>
          <a:bodyPr wrap="square" rtlCol="0">
            <a:spAutoFit/>
          </a:bodyPr>
          <a:lstStyle/>
          <a:p>
            <a:r>
              <a:rPr kumimoji="1" lang="en-US" altLang="zh-CN" dirty="0" err="1" smtClean="0"/>
              <a:t>L</a:t>
            </a:r>
            <a:r>
              <a:rPr kumimoji="1" lang="en-US" altLang="zh-CN" dirty="0" err="1" smtClean="0"/>
              <a:t>oad_icode</a:t>
            </a:r>
            <a:endParaRPr kumimoji="1" lang="en-US" altLang="zh-CN" dirty="0" smtClean="0"/>
          </a:p>
          <a:p>
            <a:r>
              <a:rPr kumimoji="1" lang="zh-CN" altLang="en-US" dirty="0" smtClean="0"/>
              <a:t>加载二进制代码</a:t>
            </a:r>
            <a:endParaRPr kumimoji="1" lang="zh-CN" altLang="en-US" dirty="0"/>
          </a:p>
        </p:txBody>
      </p:sp>
      <p:sp>
        <p:nvSpPr>
          <p:cNvPr id="9" name="矩形 8"/>
          <p:cNvSpPr/>
          <p:nvPr/>
        </p:nvSpPr>
        <p:spPr>
          <a:xfrm>
            <a:off x="4016273" y="3362283"/>
            <a:ext cx="386081" cy="369332"/>
          </a:xfrm>
          <a:prstGeom prst="rect">
            <a:avLst/>
          </a:prstGeom>
        </p:spPr>
        <p:txBody>
          <a:bodyPr wrap="none">
            <a:spAutoFit/>
          </a:bodyPr>
          <a:lstStyle/>
          <a:p>
            <a:r>
              <a:rPr lang="zh-CN" altLang="en-US" b="0" i="0" dirty="0" smtClean="0">
                <a:latin typeface="Wingdings"/>
                <a:ea typeface="Wingdings"/>
                <a:cs typeface="Wingdings"/>
              </a:rPr>
              <a:t></a:t>
            </a:r>
            <a:endParaRPr lang="zh-CN" altLang="en-US" dirty="0"/>
          </a:p>
        </p:txBody>
      </p:sp>
      <p:sp>
        <p:nvSpPr>
          <p:cNvPr id="10" name="矩形 9"/>
          <p:cNvSpPr/>
          <p:nvPr/>
        </p:nvSpPr>
        <p:spPr>
          <a:xfrm>
            <a:off x="4038237" y="3975058"/>
            <a:ext cx="431053" cy="369332"/>
          </a:xfrm>
          <a:prstGeom prst="rect">
            <a:avLst/>
          </a:prstGeom>
        </p:spPr>
        <p:txBody>
          <a:bodyPr wrap="none">
            <a:spAutoFit/>
          </a:bodyPr>
          <a:lstStyle/>
          <a:p>
            <a:r>
              <a:rPr lang="zh-CN" altLang="en-US" b="0" i="0" dirty="0" smtClean="0">
                <a:latin typeface="Wingdings"/>
                <a:ea typeface="Wingdings"/>
                <a:cs typeface="Wingdings"/>
              </a:rPr>
              <a:t></a:t>
            </a:r>
            <a:endParaRPr lang="zh-CN" altLang="en-US" dirty="0"/>
          </a:p>
        </p:txBody>
      </p:sp>
      <p:sp>
        <p:nvSpPr>
          <p:cNvPr id="11" name="文本框 10"/>
          <p:cNvSpPr txBox="1"/>
          <p:nvPr/>
        </p:nvSpPr>
        <p:spPr>
          <a:xfrm>
            <a:off x="4647935" y="3037032"/>
            <a:ext cx="2014564" cy="646331"/>
          </a:xfrm>
          <a:prstGeom prst="rect">
            <a:avLst/>
          </a:prstGeom>
          <a:noFill/>
        </p:spPr>
        <p:txBody>
          <a:bodyPr wrap="square" rtlCol="0">
            <a:spAutoFit/>
          </a:bodyPr>
          <a:lstStyle/>
          <a:p>
            <a:r>
              <a:rPr kumimoji="1" lang="en-US" altLang="zh-CN" dirty="0" err="1" smtClean="0"/>
              <a:t>E</a:t>
            </a:r>
            <a:r>
              <a:rPr kumimoji="1" lang="en-US" altLang="zh-CN" dirty="0" err="1" smtClean="0"/>
              <a:t>nv_setup_vm</a:t>
            </a:r>
            <a:endParaRPr kumimoji="1" lang="en-US" altLang="zh-CN" dirty="0" smtClean="0"/>
          </a:p>
          <a:p>
            <a:r>
              <a:rPr kumimoji="1" lang="zh-CN" altLang="en-US" dirty="0" smtClean="0"/>
              <a:t>建立虚拟内存</a:t>
            </a:r>
            <a:endParaRPr kumimoji="1" lang="zh-CN" altLang="en-US" dirty="0"/>
          </a:p>
        </p:txBody>
      </p:sp>
      <p:sp>
        <p:nvSpPr>
          <p:cNvPr id="12" name="文本框 11"/>
          <p:cNvSpPr txBox="1"/>
          <p:nvPr/>
        </p:nvSpPr>
        <p:spPr>
          <a:xfrm>
            <a:off x="4779320" y="3975058"/>
            <a:ext cx="1328444" cy="646331"/>
          </a:xfrm>
          <a:prstGeom prst="rect">
            <a:avLst/>
          </a:prstGeom>
          <a:noFill/>
        </p:spPr>
        <p:txBody>
          <a:bodyPr wrap="square" rtlCol="0">
            <a:spAutoFit/>
          </a:bodyPr>
          <a:lstStyle/>
          <a:p>
            <a:r>
              <a:rPr kumimoji="1" lang="zh-CN" altLang="en-US" dirty="0" smtClean="0"/>
              <a:t>填充</a:t>
            </a:r>
            <a:r>
              <a:rPr kumimoji="1" lang="en-US" altLang="zh-CN" dirty="0" smtClean="0"/>
              <a:t>PCB</a:t>
            </a:r>
          </a:p>
          <a:p>
            <a:r>
              <a:rPr kumimoji="1" lang="en-US" altLang="zh-CN" dirty="0" err="1" smtClean="0"/>
              <a:t>Struct</a:t>
            </a:r>
            <a:r>
              <a:rPr kumimoji="1" lang="en-US" altLang="zh-CN" dirty="0" smtClean="0"/>
              <a:t> </a:t>
            </a:r>
            <a:r>
              <a:rPr kumimoji="1" lang="en-US" altLang="zh-CN" dirty="0" err="1" smtClean="0"/>
              <a:t>Env</a:t>
            </a:r>
            <a:r>
              <a:rPr kumimoji="1" lang="en-US" altLang="zh-CN" dirty="0" smtClean="0"/>
              <a:t> e</a:t>
            </a:r>
            <a:endParaRPr kumimoji="1" lang="zh-CN" altLang="en-US" dirty="0"/>
          </a:p>
        </p:txBody>
      </p:sp>
      <p:sp>
        <p:nvSpPr>
          <p:cNvPr id="13" name="矩形 12"/>
          <p:cNvSpPr/>
          <p:nvPr/>
        </p:nvSpPr>
        <p:spPr>
          <a:xfrm>
            <a:off x="6383110" y="3207513"/>
            <a:ext cx="431053" cy="369332"/>
          </a:xfrm>
          <a:prstGeom prst="rect">
            <a:avLst/>
          </a:prstGeom>
        </p:spPr>
        <p:txBody>
          <a:bodyPr wrap="none">
            <a:spAutoFit/>
          </a:bodyPr>
          <a:lstStyle/>
          <a:p>
            <a:r>
              <a:rPr lang="zh-CN" altLang="en-US" dirty="0">
                <a:solidFill>
                  <a:prstClr val="black"/>
                </a:solidFill>
                <a:latin typeface="Wingdings"/>
                <a:ea typeface="Wingdings"/>
                <a:cs typeface="Wingdings"/>
              </a:rPr>
              <a:t></a:t>
            </a:r>
            <a:endParaRPr lang="zh-CN" altLang="en-US" dirty="0"/>
          </a:p>
        </p:txBody>
      </p:sp>
      <p:sp>
        <p:nvSpPr>
          <p:cNvPr id="14" name="文本框 13"/>
          <p:cNvSpPr txBox="1"/>
          <p:nvPr/>
        </p:nvSpPr>
        <p:spPr>
          <a:xfrm>
            <a:off x="6925268" y="3207513"/>
            <a:ext cx="1343042" cy="646331"/>
          </a:xfrm>
          <a:prstGeom prst="rect">
            <a:avLst/>
          </a:prstGeom>
          <a:noFill/>
        </p:spPr>
        <p:txBody>
          <a:bodyPr wrap="square" rtlCol="0">
            <a:spAutoFit/>
          </a:bodyPr>
          <a:lstStyle/>
          <a:p>
            <a:r>
              <a:rPr kumimoji="1" lang="zh-CN" altLang="en-US" dirty="0" smtClean="0"/>
              <a:t>建立</a:t>
            </a:r>
            <a:r>
              <a:rPr kumimoji="1" lang="en-US" altLang="zh-CN" dirty="0" smtClean="0"/>
              <a:t>PDT</a:t>
            </a:r>
          </a:p>
          <a:p>
            <a:endParaRPr kumimoji="1" lang="zh-CN" altLang="en-US" dirty="0"/>
          </a:p>
        </p:txBody>
      </p:sp>
      <p:sp>
        <p:nvSpPr>
          <p:cNvPr id="15" name="矩形 14"/>
          <p:cNvSpPr/>
          <p:nvPr/>
        </p:nvSpPr>
        <p:spPr>
          <a:xfrm>
            <a:off x="7197070" y="2667700"/>
            <a:ext cx="390364" cy="369332"/>
          </a:xfrm>
          <a:prstGeom prst="rect">
            <a:avLst/>
          </a:prstGeom>
        </p:spPr>
        <p:txBody>
          <a:bodyPr wrap="none">
            <a:spAutoFit/>
          </a:bodyPr>
          <a:lstStyle/>
          <a:p>
            <a:r>
              <a:rPr lang="zh-CN" altLang="en-US" b="0" i="0" dirty="0" smtClean="0">
                <a:latin typeface="Wingdings"/>
                <a:ea typeface="Wingdings"/>
                <a:cs typeface="Wingdings"/>
              </a:rPr>
              <a:t></a:t>
            </a:r>
            <a:endParaRPr lang="zh-CN" altLang="en-US" dirty="0"/>
          </a:p>
        </p:txBody>
      </p:sp>
      <p:sp>
        <p:nvSpPr>
          <p:cNvPr id="16" name="矩形 15"/>
          <p:cNvSpPr/>
          <p:nvPr/>
        </p:nvSpPr>
        <p:spPr>
          <a:xfrm>
            <a:off x="4095387" y="5114883"/>
            <a:ext cx="431053" cy="369332"/>
          </a:xfrm>
          <a:prstGeom prst="rect">
            <a:avLst/>
          </a:prstGeom>
        </p:spPr>
        <p:txBody>
          <a:bodyPr wrap="none">
            <a:spAutoFit/>
          </a:bodyPr>
          <a:lstStyle/>
          <a:p>
            <a:r>
              <a:rPr lang="zh-CN" altLang="en-US" b="0" i="0" dirty="0" smtClean="0">
                <a:latin typeface="Wingdings"/>
                <a:ea typeface="Wingdings"/>
                <a:cs typeface="Wingdings"/>
              </a:rPr>
              <a:t></a:t>
            </a:r>
            <a:endParaRPr lang="zh-CN" altLang="en-US" dirty="0"/>
          </a:p>
        </p:txBody>
      </p:sp>
      <p:sp>
        <p:nvSpPr>
          <p:cNvPr id="17" name="文本框 16"/>
          <p:cNvSpPr txBox="1"/>
          <p:nvPr/>
        </p:nvSpPr>
        <p:spPr>
          <a:xfrm>
            <a:off x="4779320" y="5114883"/>
            <a:ext cx="2569298" cy="646331"/>
          </a:xfrm>
          <a:prstGeom prst="rect">
            <a:avLst/>
          </a:prstGeom>
          <a:noFill/>
        </p:spPr>
        <p:txBody>
          <a:bodyPr wrap="square" rtlCol="0">
            <a:spAutoFit/>
          </a:bodyPr>
          <a:lstStyle/>
          <a:p>
            <a:r>
              <a:rPr kumimoji="1" lang="en-US" altLang="zh-CN" dirty="0" err="1" smtClean="0"/>
              <a:t>Page_insert</a:t>
            </a:r>
            <a:endParaRPr kumimoji="1" lang="en-US" altLang="zh-CN" dirty="0" smtClean="0"/>
          </a:p>
          <a:p>
            <a:r>
              <a:rPr kumimoji="1" lang="zh-CN" altLang="en-US" dirty="0" smtClean="0"/>
              <a:t>需要多少分配多少</a:t>
            </a:r>
            <a:endParaRPr kumimoji="1" lang="zh-CN" altLang="en-US" dirty="0"/>
          </a:p>
        </p:txBody>
      </p:sp>
      <p:sp>
        <p:nvSpPr>
          <p:cNvPr id="18" name="文本框 17"/>
          <p:cNvSpPr txBox="1"/>
          <p:nvPr/>
        </p:nvSpPr>
        <p:spPr>
          <a:xfrm>
            <a:off x="2082589" y="2195786"/>
            <a:ext cx="6851561" cy="646331"/>
          </a:xfrm>
          <a:prstGeom prst="rect">
            <a:avLst/>
          </a:prstGeom>
          <a:noFill/>
        </p:spPr>
        <p:txBody>
          <a:bodyPr wrap="square" rtlCol="0">
            <a:spAutoFit/>
          </a:bodyPr>
          <a:lstStyle/>
          <a:p>
            <a:r>
              <a:rPr kumimoji="1" lang="en-US" altLang="zh-CN" dirty="0" err="1" smtClean="0">
                <a:solidFill>
                  <a:srgbClr val="FF0000"/>
                </a:solidFill>
              </a:rPr>
              <a:t>boot_map_segment</a:t>
            </a:r>
            <a:r>
              <a:rPr kumimoji="1" lang="en-US" altLang="zh-CN" dirty="0" smtClean="0">
                <a:solidFill>
                  <a:srgbClr val="FF0000"/>
                </a:solidFill>
              </a:rPr>
              <a:t>(e-&gt;</a:t>
            </a:r>
            <a:r>
              <a:rPr kumimoji="1" lang="en-US" altLang="zh-CN" dirty="0" err="1" smtClean="0">
                <a:solidFill>
                  <a:srgbClr val="FF0000"/>
                </a:solidFill>
              </a:rPr>
              <a:t>env_pgdir,UVPT,PDMAP,PADDR</a:t>
            </a:r>
            <a:r>
              <a:rPr kumimoji="1" lang="en-US" altLang="zh-CN" dirty="0" smtClean="0">
                <a:solidFill>
                  <a:srgbClr val="FF0000"/>
                </a:solidFill>
              </a:rPr>
              <a:t>(</a:t>
            </a:r>
            <a:r>
              <a:rPr kumimoji="1" lang="en-US" altLang="zh-CN" dirty="0" err="1" smtClean="0">
                <a:solidFill>
                  <a:srgbClr val="FF0000"/>
                </a:solidFill>
              </a:rPr>
              <a:t>pgdir</a:t>
            </a:r>
            <a:r>
              <a:rPr kumimoji="1" lang="en-US" altLang="zh-CN" dirty="0" smtClean="0">
                <a:solidFill>
                  <a:srgbClr val="FF0000"/>
                </a:solidFill>
              </a:rPr>
              <a:t>),PTE_R)</a:t>
            </a:r>
            <a:r>
              <a:rPr kumimoji="1" lang="zh-CN" altLang="en-US" dirty="0" smtClean="0">
                <a:solidFill>
                  <a:srgbClr val="FF0000"/>
                </a:solidFill>
              </a:rPr>
              <a:t/>
            </a:r>
            <a:br>
              <a:rPr kumimoji="1" lang="zh-CN" altLang="en-US" dirty="0" smtClean="0">
                <a:solidFill>
                  <a:srgbClr val="FF0000"/>
                </a:solidFill>
              </a:rPr>
            </a:br>
            <a:endParaRPr kumimoji="1" lang="zh-CN" altLang="en-US" dirty="0"/>
          </a:p>
        </p:txBody>
      </p:sp>
    </p:spTree>
    <p:extLst>
      <p:ext uri="{BB962C8B-B14F-4D97-AF65-F5344CB8AC3E}">
        <p14:creationId xmlns:p14="http://schemas.microsoft.com/office/powerpoint/2010/main" val="5023046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2000" dirty="0" err="1" smtClean="0">
                <a:solidFill>
                  <a:srgbClr val="FF0000"/>
                </a:solidFill>
              </a:rPr>
              <a:t>boot_map_segment</a:t>
            </a:r>
            <a:r>
              <a:rPr kumimoji="1" lang="en-US" altLang="zh-CN" sz="2000" dirty="0" smtClean="0">
                <a:solidFill>
                  <a:srgbClr val="FF0000"/>
                </a:solidFill>
              </a:rPr>
              <a:t>(e-&gt;</a:t>
            </a:r>
            <a:r>
              <a:rPr kumimoji="1" lang="en-US" altLang="zh-CN" sz="2000" dirty="0" err="1" smtClean="0">
                <a:solidFill>
                  <a:srgbClr val="FF0000"/>
                </a:solidFill>
              </a:rPr>
              <a:t>env_pgdir,UVPT,PDMAP,PADDR</a:t>
            </a:r>
            <a:r>
              <a:rPr kumimoji="1" lang="en-US" altLang="zh-CN" sz="2000" dirty="0" smtClean="0">
                <a:solidFill>
                  <a:srgbClr val="FF0000"/>
                </a:solidFill>
              </a:rPr>
              <a:t>(</a:t>
            </a:r>
            <a:r>
              <a:rPr kumimoji="1" lang="en-US" altLang="zh-CN" sz="2000" dirty="0" err="1" smtClean="0">
                <a:solidFill>
                  <a:srgbClr val="FF0000"/>
                </a:solidFill>
              </a:rPr>
              <a:t>pgdir</a:t>
            </a:r>
            <a:r>
              <a:rPr kumimoji="1" lang="en-US" altLang="zh-CN" sz="2000" dirty="0" smtClean="0">
                <a:solidFill>
                  <a:srgbClr val="FF0000"/>
                </a:solidFill>
              </a:rPr>
              <a:t>),PTE_R)</a:t>
            </a:r>
            <a:r>
              <a:rPr kumimoji="1" lang="zh-CN" altLang="en-US" sz="2000" dirty="0" smtClean="0">
                <a:solidFill>
                  <a:srgbClr val="FF0000"/>
                </a:solidFill>
              </a:rPr>
              <a:t/>
            </a:r>
            <a:br>
              <a:rPr kumimoji="1" lang="zh-CN" altLang="en-US" sz="2000" dirty="0" smtClean="0">
                <a:solidFill>
                  <a:srgbClr val="FF0000"/>
                </a:solidFill>
              </a:rPr>
            </a:br>
            <a:endParaRPr kumimoji="1" lang="zh-CN" altLang="en-US" sz="2000" dirty="0"/>
          </a:p>
        </p:txBody>
      </p:sp>
      <p:sp>
        <p:nvSpPr>
          <p:cNvPr id="3" name="内容占位符 2"/>
          <p:cNvSpPr>
            <a:spLocks noGrp="1"/>
          </p:cNvSpPr>
          <p:nvPr>
            <p:ph idx="1"/>
          </p:nvPr>
        </p:nvSpPr>
        <p:spPr>
          <a:xfrm>
            <a:off x="457199" y="1153341"/>
            <a:ext cx="4331037" cy="5591515"/>
          </a:xfrm>
        </p:spPr>
        <p:txBody>
          <a:bodyPr>
            <a:normAutofit fontScale="32500" lnSpcReduction="20000"/>
          </a:bodyPr>
          <a:lstStyle/>
          <a:p>
            <a:r>
              <a:rPr kumimoji="1" lang="pl-PL" altLang="zh-CN" dirty="0" smtClean="0"/>
              <a:t>/* o     4G -----------&gt;  +----------------------------+------------0x100000000 o                      |       ...                  |  kseg3 o                      +----------------------------+------------0xe000 0000 o                      |       ...                  |  kseg2 o                      +----------------------------+------------0xc000 0000 o                      |   </a:t>
            </a:r>
            <a:r>
              <a:rPr kumimoji="1" lang="pl-PL" altLang="zh-CN" dirty="0" err="1" smtClean="0"/>
              <a:t>Interrupts</a:t>
            </a:r>
            <a:r>
              <a:rPr kumimoji="1" lang="pl-PL" altLang="zh-CN" dirty="0" smtClean="0"/>
              <a:t> &amp; </a:t>
            </a:r>
            <a:r>
              <a:rPr kumimoji="1" lang="pl-PL" altLang="zh-CN" dirty="0" err="1" smtClean="0"/>
              <a:t>Exception</a:t>
            </a:r>
            <a:r>
              <a:rPr kumimoji="1" lang="pl-PL" altLang="zh-CN" dirty="0" smtClean="0"/>
              <a:t>   |  kseg1 o                      +----------------------------+------------0xa000 0000 o                      |      </a:t>
            </a:r>
            <a:r>
              <a:rPr kumimoji="1" lang="pl-PL" altLang="zh-CN" dirty="0" err="1" smtClean="0"/>
              <a:t>Invalid</a:t>
            </a:r>
            <a:r>
              <a:rPr kumimoji="1" lang="pl-PL" altLang="zh-CN" dirty="0" smtClean="0"/>
              <a:t> </a:t>
            </a:r>
            <a:r>
              <a:rPr kumimoji="1" lang="pl-PL" altLang="zh-CN" dirty="0" err="1" smtClean="0"/>
              <a:t>memory</a:t>
            </a:r>
            <a:r>
              <a:rPr kumimoji="1" lang="pl-PL" altLang="zh-CN" dirty="0" smtClean="0"/>
              <a:t>        |   /|\ o                      +----------------------------+----|-------</a:t>
            </a:r>
            <a:r>
              <a:rPr kumimoji="1" lang="pl-PL" altLang="zh-CN" dirty="0" err="1" smtClean="0"/>
              <a:t>Physics</a:t>
            </a:r>
            <a:r>
              <a:rPr kumimoji="1" lang="pl-PL" altLang="zh-CN" dirty="0" smtClean="0"/>
              <a:t> Memory Max o                      |       ...                  |  kseg0 o  VPT,KSTACKTOP-----&gt; +----------------------------+----|-------0x8040 0000-------end o                      |       </a:t>
            </a:r>
            <a:r>
              <a:rPr kumimoji="1" lang="pl-PL" altLang="zh-CN" dirty="0" err="1" smtClean="0"/>
              <a:t>Kernel</a:t>
            </a:r>
            <a:r>
              <a:rPr kumimoji="1" lang="pl-PL" altLang="zh-CN" dirty="0" smtClean="0"/>
              <a:t> </a:t>
            </a:r>
            <a:r>
              <a:rPr kumimoji="1" lang="pl-PL" altLang="zh-CN" dirty="0" err="1" smtClean="0"/>
              <a:t>Stack</a:t>
            </a:r>
            <a:r>
              <a:rPr kumimoji="1" lang="pl-PL" altLang="zh-CN" dirty="0" smtClean="0"/>
              <a:t>         |    | KSTKSIZE            /|\ o                      +----------------------------+----|------                | o                      |       </a:t>
            </a:r>
            <a:r>
              <a:rPr kumimoji="1" lang="pl-PL" altLang="zh-CN" dirty="0" err="1" smtClean="0"/>
              <a:t>Kernel</a:t>
            </a:r>
            <a:r>
              <a:rPr kumimoji="1" lang="pl-PL" altLang="zh-CN" dirty="0" smtClean="0"/>
              <a:t> </a:t>
            </a:r>
            <a:r>
              <a:rPr kumimoji="1" lang="pl-PL" altLang="zh-CN" dirty="0" err="1" smtClean="0"/>
              <a:t>Text</a:t>
            </a:r>
            <a:r>
              <a:rPr kumimoji="1" lang="pl-PL" altLang="zh-CN" dirty="0" smtClean="0"/>
              <a:t>          |    |                    PDMAP o      KERNBASE -----&gt; +----------------------------+----|-------0x8001 0000    |  o                      |   </a:t>
            </a:r>
            <a:r>
              <a:rPr kumimoji="1" lang="pl-PL" altLang="zh-CN" dirty="0" err="1" smtClean="0"/>
              <a:t>Interrupts</a:t>
            </a:r>
            <a:r>
              <a:rPr kumimoji="1" lang="pl-PL" altLang="zh-CN" dirty="0" smtClean="0"/>
              <a:t> &amp; </a:t>
            </a:r>
            <a:r>
              <a:rPr kumimoji="1" lang="pl-PL" altLang="zh-CN" dirty="0" err="1" smtClean="0"/>
              <a:t>Exception</a:t>
            </a:r>
            <a:r>
              <a:rPr kumimoji="1" lang="pl-PL" altLang="zh-CN" dirty="0" smtClean="0"/>
              <a:t>   |   \|/                    \|/ o      ULIM     -----&gt; +----------------------------+------------0x8000 0000-------    </a:t>
            </a:r>
          </a:p>
          <a:p>
            <a:r>
              <a:rPr kumimoji="1" lang="pl-PL" altLang="zh-CN" dirty="0" smtClean="0"/>
              <a:t> o                      |         User VPT           |     PDMAP                /|\ </a:t>
            </a:r>
          </a:p>
          <a:p>
            <a:r>
              <a:rPr kumimoji="1" lang="pl-PL" altLang="zh-CN" dirty="0" smtClean="0"/>
              <a:t> o      UVPT     -----&gt; +----------------------------+------------0x7fc0 0000    |</a:t>
            </a:r>
          </a:p>
          <a:p>
            <a:r>
              <a:rPr kumimoji="1" lang="pl-PL" altLang="zh-CN" dirty="0" smtClean="0"/>
              <a:t> o                      |         PAGES              |     PDMAP                 |</a:t>
            </a:r>
          </a:p>
          <a:p>
            <a:r>
              <a:rPr kumimoji="1" lang="pl-PL" altLang="zh-CN" dirty="0" smtClean="0"/>
              <a:t> o      UPAGES   -----&gt; +----------------------------+------------0x7f80 0000    |</a:t>
            </a:r>
          </a:p>
          <a:p>
            <a:r>
              <a:rPr kumimoji="1" lang="pl-PL" altLang="zh-CN" dirty="0" smtClean="0"/>
              <a:t> o                      |         ENVS               |     PDMAP                 |</a:t>
            </a:r>
          </a:p>
          <a:p>
            <a:r>
              <a:rPr kumimoji="1" lang="pl-PL" altLang="zh-CN" dirty="0" smtClean="0"/>
              <a:t> o  UTOP,UENVS   -----&gt; +----------------------------+------------0x7f40 0000    |</a:t>
            </a:r>
          </a:p>
          <a:p>
            <a:r>
              <a:rPr kumimoji="1" lang="pl-PL" altLang="zh-CN" dirty="0" smtClean="0"/>
              <a:t> o  UXSTACKTOP -/       |     </a:t>
            </a:r>
            <a:r>
              <a:rPr kumimoji="1" lang="pl-PL" altLang="zh-CN" dirty="0" err="1" smtClean="0"/>
              <a:t>user</a:t>
            </a:r>
            <a:r>
              <a:rPr kumimoji="1" lang="pl-PL" altLang="zh-CN" dirty="0" smtClean="0"/>
              <a:t> </a:t>
            </a:r>
            <a:r>
              <a:rPr kumimoji="1" lang="pl-PL" altLang="zh-CN" dirty="0" err="1" smtClean="0"/>
              <a:t>exception</a:t>
            </a:r>
            <a:r>
              <a:rPr kumimoji="1" lang="pl-PL" altLang="zh-CN" dirty="0" smtClean="0"/>
              <a:t> </a:t>
            </a:r>
            <a:r>
              <a:rPr kumimoji="1" lang="pl-PL" altLang="zh-CN" dirty="0" err="1" smtClean="0"/>
              <a:t>stack</a:t>
            </a:r>
            <a:r>
              <a:rPr kumimoji="1" lang="pl-PL" altLang="zh-CN" dirty="0" smtClean="0"/>
              <a:t>   |     BY2PG                 |</a:t>
            </a:r>
          </a:p>
          <a:p>
            <a:r>
              <a:rPr kumimoji="1" lang="pl-PL" altLang="zh-CN" dirty="0" smtClean="0"/>
              <a:t> o                      +----------------------------+------------0x7f3f f000    |</a:t>
            </a:r>
          </a:p>
          <a:p>
            <a:r>
              <a:rPr kumimoji="1" lang="pl-PL" altLang="zh-CN" dirty="0" smtClean="0"/>
              <a:t> o                      |       </a:t>
            </a:r>
            <a:r>
              <a:rPr kumimoji="1" lang="pl-PL" altLang="zh-CN" dirty="0" err="1" smtClean="0"/>
              <a:t>Invalid</a:t>
            </a:r>
            <a:r>
              <a:rPr kumimoji="1" lang="pl-PL" altLang="zh-CN" dirty="0" smtClean="0"/>
              <a:t> </a:t>
            </a:r>
            <a:r>
              <a:rPr kumimoji="1" lang="pl-PL" altLang="zh-CN" dirty="0" err="1" smtClean="0"/>
              <a:t>memory</a:t>
            </a:r>
            <a:r>
              <a:rPr kumimoji="1" lang="pl-PL" altLang="zh-CN" dirty="0" smtClean="0"/>
              <a:t>       |     BY2PG                 |</a:t>
            </a:r>
          </a:p>
          <a:p>
            <a:r>
              <a:rPr kumimoji="1" lang="pl-PL" altLang="zh-CN" dirty="0" smtClean="0"/>
              <a:t> o      USTACKTOP ----&gt; +----------------------------+------------0x7f3f e000    |</a:t>
            </a:r>
          </a:p>
          <a:p>
            <a:r>
              <a:rPr kumimoji="1" lang="pl-PL" altLang="zh-CN" dirty="0" smtClean="0"/>
              <a:t> o                      |     </a:t>
            </a:r>
            <a:r>
              <a:rPr kumimoji="1" lang="pl-PL" altLang="zh-CN" dirty="0" err="1" smtClean="0"/>
              <a:t>normal</a:t>
            </a:r>
            <a:r>
              <a:rPr kumimoji="1" lang="pl-PL" altLang="zh-CN" dirty="0" smtClean="0"/>
              <a:t> </a:t>
            </a:r>
            <a:r>
              <a:rPr kumimoji="1" lang="pl-PL" altLang="zh-CN" dirty="0" err="1" smtClean="0"/>
              <a:t>user</a:t>
            </a:r>
            <a:r>
              <a:rPr kumimoji="1" lang="pl-PL" altLang="zh-CN" dirty="0" smtClean="0"/>
              <a:t> </a:t>
            </a:r>
            <a:r>
              <a:rPr kumimoji="1" lang="pl-PL" altLang="zh-CN" dirty="0" err="1" smtClean="0"/>
              <a:t>stack</a:t>
            </a:r>
            <a:r>
              <a:rPr kumimoji="1" lang="pl-PL" altLang="zh-CN" dirty="0" smtClean="0"/>
              <a:t>      |     BY2PG                 |</a:t>
            </a:r>
          </a:p>
          <a:p>
            <a:r>
              <a:rPr kumimoji="1" lang="pl-PL" altLang="zh-CN" dirty="0" smtClean="0"/>
              <a:t> o                      +----------------------------+------------0x7f3f d000    |</a:t>
            </a:r>
          </a:p>
          <a:p>
            <a:r>
              <a:rPr kumimoji="1" lang="pl-PL" altLang="zh-CN" dirty="0" smtClean="0"/>
              <a:t> a                      |                            |                           |</a:t>
            </a:r>
          </a:p>
          <a:p>
            <a:r>
              <a:rPr kumimoji="1" lang="pl-PL" altLang="zh-CN" dirty="0" smtClean="0"/>
              <a:t> a                      ~~~~~~~~~~~~~~~~~~~~~~~~~~~~~~                           |</a:t>
            </a:r>
          </a:p>
          <a:p>
            <a:r>
              <a:rPr kumimoji="1" lang="pl-PL" altLang="zh-CN" dirty="0" smtClean="0"/>
              <a:t> a                      .                            .                           |</a:t>
            </a:r>
          </a:p>
          <a:p>
            <a:r>
              <a:rPr kumimoji="1" lang="pl-PL" altLang="zh-CN" dirty="0" smtClean="0"/>
              <a:t> a                      .                            .                         </a:t>
            </a:r>
            <a:r>
              <a:rPr kumimoji="1" lang="pl-PL" altLang="zh-CN" dirty="0" err="1" smtClean="0"/>
              <a:t>kuseg</a:t>
            </a:r>
            <a:endParaRPr kumimoji="1" lang="pl-PL" altLang="zh-CN" dirty="0" smtClean="0"/>
          </a:p>
          <a:p>
            <a:r>
              <a:rPr kumimoji="1" lang="pl-PL" altLang="zh-CN" dirty="0" smtClean="0"/>
              <a:t> a                      .                            .                           |</a:t>
            </a:r>
          </a:p>
          <a:p>
            <a:r>
              <a:rPr kumimoji="1" lang="pl-PL" altLang="zh-CN" dirty="0" smtClean="0"/>
              <a:t> a                      |~~~~~~~~~~~~~~~~~~~~~~~~~~~~|                           |</a:t>
            </a:r>
          </a:p>
          <a:p>
            <a:r>
              <a:rPr kumimoji="1" lang="pl-PL" altLang="zh-CN" dirty="0" smtClean="0"/>
              <a:t> a                      |                            |                           |</a:t>
            </a:r>
          </a:p>
          <a:p>
            <a:r>
              <a:rPr kumimoji="1" lang="pl-PL" altLang="zh-CN" dirty="0" smtClean="0"/>
              <a:t> o       UTEXT   -----&gt; +----------------------------+                           |</a:t>
            </a:r>
          </a:p>
          <a:p>
            <a:r>
              <a:rPr kumimoji="1" lang="pl-PL" altLang="zh-CN" dirty="0" smtClean="0"/>
              <a:t> o                      |                            |     2 * PDMAP            \|/</a:t>
            </a:r>
          </a:p>
          <a:p>
            <a:r>
              <a:rPr kumimoji="1" lang="pl-PL" altLang="zh-CN" dirty="0" smtClean="0"/>
              <a:t> a     0 ------------&gt;  +----------------------------+ ----------------------------- o</a:t>
            </a:r>
            <a:endParaRPr kumimoji="1" lang="zh-CN" altLang="en-US" dirty="0"/>
          </a:p>
        </p:txBody>
      </p:sp>
      <p:sp>
        <p:nvSpPr>
          <p:cNvPr id="4" name="文本框 3"/>
          <p:cNvSpPr txBox="1"/>
          <p:nvPr/>
        </p:nvSpPr>
        <p:spPr>
          <a:xfrm>
            <a:off x="5605741" y="2350480"/>
            <a:ext cx="2452512" cy="369332"/>
          </a:xfrm>
          <a:prstGeom prst="rect">
            <a:avLst/>
          </a:prstGeom>
          <a:noFill/>
        </p:spPr>
        <p:txBody>
          <a:bodyPr wrap="square" rtlCol="0">
            <a:spAutoFit/>
          </a:bodyPr>
          <a:lstStyle/>
          <a:p>
            <a:r>
              <a:rPr kumimoji="1" lang="en-US" altLang="zh-CN" dirty="0" smtClean="0"/>
              <a:t>VA ------UVPT</a:t>
            </a:r>
            <a:endParaRPr kumimoji="1" lang="zh-CN" altLang="en-US" dirty="0"/>
          </a:p>
        </p:txBody>
      </p:sp>
      <p:sp>
        <p:nvSpPr>
          <p:cNvPr id="5" name="文本框 4"/>
          <p:cNvSpPr txBox="1"/>
          <p:nvPr/>
        </p:nvSpPr>
        <p:spPr>
          <a:xfrm>
            <a:off x="5605741" y="3485381"/>
            <a:ext cx="2452512" cy="369332"/>
          </a:xfrm>
          <a:prstGeom prst="rect">
            <a:avLst/>
          </a:prstGeom>
          <a:noFill/>
        </p:spPr>
        <p:txBody>
          <a:bodyPr wrap="square" rtlCol="0">
            <a:spAutoFit/>
          </a:bodyPr>
          <a:lstStyle/>
          <a:p>
            <a:r>
              <a:rPr kumimoji="1" lang="en-US" altLang="zh-CN" dirty="0" smtClean="0"/>
              <a:t>PA------</a:t>
            </a:r>
            <a:r>
              <a:rPr kumimoji="1" lang="en-US" altLang="zh-CN" dirty="0" err="1" smtClean="0"/>
              <a:t>pgdir</a:t>
            </a:r>
            <a:endParaRPr kumimoji="1" lang="zh-CN" altLang="en-US" dirty="0"/>
          </a:p>
        </p:txBody>
      </p:sp>
      <p:sp>
        <p:nvSpPr>
          <p:cNvPr id="6" name="矩形 5"/>
          <p:cNvSpPr/>
          <p:nvPr/>
        </p:nvSpPr>
        <p:spPr>
          <a:xfrm>
            <a:off x="6169106" y="2850635"/>
            <a:ext cx="390364" cy="369332"/>
          </a:xfrm>
          <a:prstGeom prst="rect">
            <a:avLst/>
          </a:prstGeom>
        </p:spPr>
        <p:txBody>
          <a:bodyPr wrap="none">
            <a:spAutoFit/>
          </a:bodyPr>
          <a:lstStyle/>
          <a:p>
            <a:r>
              <a:rPr lang="zh-CN" altLang="en-US" b="0" i="0" dirty="0" smtClean="0">
                <a:latin typeface="Wingdings"/>
                <a:ea typeface="Wingdings"/>
                <a:cs typeface="Wingdings"/>
              </a:rPr>
              <a:t></a:t>
            </a:r>
            <a:endParaRPr lang="zh-CN" altLang="en-US" dirty="0"/>
          </a:p>
        </p:txBody>
      </p:sp>
    </p:spTree>
    <p:extLst>
      <p:ext uri="{BB962C8B-B14F-4D97-AF65-F5344CB8AC3E}">
        <p14:creationId xmlns:p14="http://schemas.microsoft.com/office/powerpoint/2010/main" val="421342360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a:t>
            </a:r>
            <a:r>
              <a:rPr kumimoji="1" lang="en-US" altLang="zh-CN" dirty="0" err="1" smtClean="0"/>
              <a:t>Entry.S</a:t>
            </a:r>
            <a:endParaRPr kumimoji="1" lang="zh-CN" altLang="en-US" dirty="0"/>
          </a:p>
        </p:txBody>
      </p:sp>
      <p:sp>
        <p:nvSpPr>
          <p:cNvPr id="3" name="内容占位符 2"/>
          <p:cNvSpPr>
            <a:spLocks noGrp="1"/>
          </p:cNvSpPr>
          <p:nvPr>
            <p:ph idx="1"/>
          </p:nvPr>
        </p:nvSpPr>
        <p:spPr/>
        <p:txBody>
          <a:bodyPr/>
          <a:lstStyle/>
          <a:p>
            <a:r>
              <a:rPr kumimoji="1" lang="en-US" altLang="zh-CN" dirty="0" smtClean="0"/>
              <a:t>.</a:t>
            </a:r>
            <a:r>
              <a:rPr kumimoji="1" lang="en-US" altLang="zh-CN" dirty="0" err="1" smtClean="0"/>
              <a:t>globl</a:t>
            </a:r>
            <a:r>
              <a:rPr kumimoji="1" lang="en-US" altLang="zh-CN" dirty="0" smtClean="0"/>
              <a:t> </a:t>
            </a:r>
            <a:r>
              <a:rPr kumimoji="1" lang="en-US" altLang="zh-CN" dirty="0" err="1" smtClean="0"/>
              <a:t>vptvpt</a:t>
            </a:r>
            <a:r>
              <a:rPr kumimoji="1" lang="en-US" altLang="zh-CN" dirty="0" smtClean="0"/>
              <a:t>:</a:t>
            </a:r>
          </a:p>
          <a:p>
            <a:r>
              <a:rPr kumimoji="1" lang="en-US" altLang="zh-CN" dirty="0" smtClean="0"/>
              <a:t>		.word UVPT</a:t>
            </a:r>
          </a:p>
          <a:p>
            <a:r>
              <a:rPr kumimoji="1" lang="en-US" altLang="zh-CN" dirty="0" smtClean="0"/>
              <a:t>.</a:t>
            </a:r>
            <a:r>
              <a:rPr kumimoji="1" lang="en-US" altLang="zh-CN" dirty="0" err="1" smtClean="0"/>
              <a:t>globl</a:t>
            </a:r>
            <a:r>
              <a:rPr kumimoji="1" lang="en-US" altLang="zh-CN" dirty="0" smtClean="0"/>
              <a:t> </a:t>
            </a:r>
            <a:r>
              <a:rPr kumimoji="1" lang="en-US" altLang="zh-CN" dirty="0" err="1" smtClean="0"/>
              <a:t>vpdvpd</a:t>
            </a:r>
            <a:r>
              <a:rPr kumimoji="1" lang="en-US" altLang="zh-CN" dirty="0" smtClean="0"/>
              <a:t>:</a:t>
            </a:r>
          </a:p>
          <a:p>
            <a:r>
              <a:rPr kumimoji="1" lang="en-US" altLang="zh-CN" dirty="0" smtClean="0"/>
              <a:t>		.word (UVPT+(UVPT&gt;&gt;12)*4)</a:t>
            </a:r>
          </a:p>
          <a:p>
            <a:r>
              <a:rPr kumimoji="1" lang="en-US" altLang="zh-CN" dirty="0" smtClean="0"/>
              <a:t>4M + 4K  </a:t>
            </a:r>
            <a:r>
              <a:rPr kumimoji="1" lang="en-US" altLang="zh-CN" dirty="0" smtClean="0">
                <a:sym typeface="Wingdings"/>
              </a:rPr>
              <a:t>  4M</a:t>
            </a:r>
            <a:endParaRPr kumimoji="1" lang="en-US" altLang="zh-CN" dirty="0" smtClean="0"/>
          </a:p>
          <a:p>
            <a:r>
              <a:rPr kumimoji="1" lang="zh-CN" altLang="en-US" dirty="0" smtClean="0"/>
              <a:t>把进程自己的页表映射到了自己的地址空间，安全？</a:t>
            </a:r>
            <a:endParaRPr kumimoji="1" lang="en-US" altLang="zh-CN" dirty="0" smtClean="0"/>
          </a:p>
          <a:p>
            <a:endParaRPr kumimoji="1" lang="zh-CN" altLang="en-US" dirty="0"/>
          </a:p>
        </p:txBody>
      </p:sp>
    </p:spTree>
    <p:extLst>
      <p:ext uri="{BB962C8B-B14F-4D97-AF65-F5344CB8AC3E}">
        <p14:creationId xmlns:p14="http://schemas.microsoft.com/office/powerpoint/2010/main" val="121824698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关于</a:t>
            </a:r>
            <a:r>
              <a:rPr kumimoji="1" lang="en-US" altLang="zh-CN" dirty="0" err="1" smtClean="0"/>
              <a:t>Load_icode</a:t>
            </a:r>
            <a:r>
              <a:rPr kumimoji="1" lang="en-US" altLang="zh-CN" dirty="0" smtClean="0"/>
              <a:t>		</a:t>
            </a:r>
            <a:endParaRPr kumimoji="1" lang="zh-CN" altLang="en-US" dirty="0"/>
          </a:p>
        </p:txBody>
      </p:sp>
      <p:sp>
        <p:nvSpPr>
          <p:cNvPr id="3" name="内容占位符 2"/>
          <p:cNvSpPr>
            <a:spLocks noGrp="1"/>
          </p:cNvSpPr>
          <p:nvPr>
            <p:ph idx="1"/>
          </p:nvPr>
        </p:nvSpPr>
        <p:spPr/>
        <p:txBody>
          <a:bodyPr/>
          <a:lstStyle/>
          <a:p>
            <a:r>
              <a:rPr kumimoji="1" lang="zh-CN" altLang="en-US" dirty="0" smtClean="0"/>
              <a:t>调用</a:t>
            </a:r>
            <a:r>
              <a:rPr kumimoji="1" lang="en-US" altLang="zh-CN" dirty="0" err="1" smtClean="0"/>
              <a:t>page_insert</a:t>
            </a:r>
            <a:r>
              <a:rPr kumimoji="1" lang="en-US" altLang="zh-CN" dirty="0" smtClean="0"/>
              <a:t>()</a:t>
            </a:r>
          </a:p>
          <a:p>
            <a:r>
              <a:rPr kumimoji="1" lang="zh-CN" altLang="en-US" dirty="0" smtClean="0"/>
              <a:t>把二进制运行码拷到内存里，现需要现分配内存页，现建立映射</a:t>
            </a:r>
            <a:endParaRPr kumimoji="1" lang="zh-CN" altLang="en-US" dirty="0"/>
          </a:p>
        </p:txBody>
      </p:sp>
    </p:spTree>
    <p:extLst>
      <p:ext uri="{BB962C8B-B14F-4D97-AF65-F5344CB8AC3E}">
        <p14:creationId xmlns:p14="http://schemas.microsoft.com/office/powerpoint/2010/main" val="273041707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LAB4</a:t>
            </a:r>
            <a:endParaRPr kumimoji="1" lang="zh-CN" altLang="en-US" dirty="0"/>
          </a:p>
        </p:txBody>
      </p:sp>
      <p:sp>
        <p:nvSpPr>
          <p:cNvPr id="3" name="内容占位符 2"/>
          <p:cNvSpPr>
            <a:spLocks noGrp="1"/>
          </p:cNvSpPr>
          <p:nvPr>
            <p:ph idx="1"/>
          </p:nvPr>
        </p:nvSpPr>
        <p:spPr/>
        <p:txBody>
          <a:bodyPr/>
          <a:lstStyle/>
          <a:p>
            <a:r>
              <a:rPr kumimoji="1" lang="zh-CN" altLang="en-US" dirty="0" smtClean="0"/>
              <a:t>内容挺多，而且真的不太好调试，遇到了很多问题</a:t>
            </a:r>
            <a:endParaRPr kumimoji="1" lang="en-US" altLang="zh-CN" dirty="0" smtClean="0"/>
          </a:p>
          <a:p>
            <a:r>
              <a:rPr kumimoji="1" lang="zh-CN" altLang="en-US" dirty="0" smtClean="0"/>
              <a:t>但也是收获最多的</a:t>
            </a:r>
            <a:endParaRPr kumimoji="1" lang="zh-CN" altLang="en-US" dirty="0"/>
          </a:p>
        </p:txBody>
      </p:sp>
    </p:spTree>
    <p:extLst>
      <p:ext uri="{BB962C8B-B14F-4D97-AF65-F5344CB8AC3E}">
        <p14:creationId xmlns:p14="http://schemas.microsoft.com/office/powerpoint/2010/main" val="248615933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关于</a:t>
            </a:r>
            <a:r>
              <a:rPr kumimoji="1" lang="en-US" altLang="zh-CN" dirty="0" err="1" smtClean="0"/>
              <a:t>Syscall</a:t>
            </a:r>
            <a:endParaRPr kumimoji="1" lang="zh-CN" altLang="en-US" dirty="0"/>
          </a:p>
        </p:txBody>
      </p:sp>
      <p:sp>
        <p:nvSpPr>
          <p:cNvPr id="3" name="内容占位符 2"/>
          <p:cNvSpPr>
            <a:spLocks noGrp="1"/>
          </p:cNvSpPr>
          <p:nvPr>
            <p:ph idx="1"/>
          </p:nvPr>
        </p:nvSpPr>
        <p:spPr/>
        <p:txBody>
          <a:bodyPr/>
          <a:lstStyle/>
          <a:p>
            <a:r>
              <a:rPr kumimoji="1" lang="zh-CN" altLang="en-US" smtClean="0"/>
              <a:t>写</a:t>
            </a:r>
            <a:r>
              <a:rPr kumimoji="1" lang="zh-CN" altLang="en-US" dirty="0" smtClean="0"/>
              <a:t>完了</a:t>
            </a:r>
            <a:r>
              <a:rPr kumimoji="1" lang="en-US" altLang="zh-CN" dirty="0" err="1" smtClean="0"/>
              <a:t>syscall_wrap.S</a:t>
            </a:r>
            <a:r>
              <a:rPr kumimoji="1" lang="zh-CN" altLang="en-US" dirty="0" smtClean="0"/>
              <a:t>里边</a:t>
            </a:r>
            <a:r>
              <a:rPr kumimoji="1" lang="en-US" altLang="zh-CN" dirty="0" smtClean="0"/>
              <a:t>MIPS</a:t>
            </a:r>
            <a:r>
              <a:rPr kumimoji="1" lang="zh-CN" altLang="en-US" dirty="0" smtClean="0"/>
              <a:t>汇编压栈，然后触发软中断，然后陷入内核（虽然原先也能跟人说清系统调用的原理，但这样手把手的实现这么一个过程还是第一次，这和只是说说的感受还是挺不一样的）</a:t>
            </a:r>
            <a:endParaRPr kumimoji="1" lang="en-US" altLang="zh-CN" dirty="0" smtClean="0"/>
          </a:p>
          <a:p>
            <a:r>
              <a:rPr kumimoji="1" lang="zh-CN" altLang="en-US" dirty="0" smtClean="0"/>
              <a:t>然后在内核里把</a:t>
            </a:r>
            <a:r>
              <a:rPr kumimoji="1" lang="en-US" altLang="zh-CN" dirty="0" err="1" smtClean="0"/>
              <a:t>syscall_all.c</a:t>
            </a:r>
            <a:r>
              <a:rPr kumimoji="1" lang="zh-CN" altLang="en-US" dirty="0" smtClean="0"/>
              <a:t>的几个具体系统调用实现</a:t>
            </a:r>
            <a:endParaRPr kumimoji="1" lang="en-US" altLang="zh-CN" dirty="0" smtClean="0"/>
          </a:p>
        </p:txBody>
      </p:sp>
    </p:spTree>
    <p:extLst>
      <p:ext uri="{BB962C8B-B14F-4D97-AF65-F5344CB8AC3E}">
        <p14:creationId xmlns:p14="http://schemas.microsoft.com/office/powerpoint/2010/main" val="166919553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193</TotalTime>
  <Words>1489</Words>
  <Application>Microsoft Macintosh PowerPoint</Application>
  <PresentationFormat>全屏显示(4:3)</PresentationFormat>
  <Paragraphs>128</Paragraphs>
  <Slides>18</Slides>
  <Notes>0</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Office 主题</vt:lpstr>
      <vt:lpstr>MIPS申优答辩  </vt:lpstr>
      <vt:lpstr>LAB2</vt:lpstr>
      <vt:lpstr>LAB3</vt:lpstr>
      <vt:lpstr>PowerPoint 演示文稿</vt:lpstr>
      <vt:lpstr>boot_map_segment(e-&gt;env_pgdir,UVPT,PDMAP,PADDR(pgdir),PTE_R) </vt:lpstr>
      <vt:lpstr>/user/Entry.S</vt:lpstr>
      <vt:lpstr>关于Load_icode  </vt:lpstr>
      <vt:lpstr>LAB4</vt:lpstr>
      <vt:lpstr>关于Syscall</vt:lpstr>
      <vt:lpstr>关于Fork </vt:lpstr>
      <vt:lpstr>PowerPoint 演示文稿</vt:lpstr>
      <vt:lpstr>关于IPC</vt:lpstr>
      <vt:lpstr>添加系统调用+完成分级进程调度</vt:lpstr>
      <vt:lpstr>PowerPoint 演示文稿</vt:lpstr>
      <vt:lpstr>PowerPoint 演示文稿</vt:lpstr>
      <vt:lpstr>PowerPoint 演示文稿</vt:lpstr>
      <vt:lpstr>PowerPoint 演示文稿</vt:lpstr>
      <vt:lpstr>谢谢</vt:lpstr>
    </vt:vector>
  </TitlesOfParts>
  <Company>buaa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MIPS申优答辩  </dc:title>
  <dc:creator>mars f</dc:creator>
  <cp:lastModifiedBy>mars f</cp:lastModifiedBy>
  <cp:revision>16</cp:revision>
  <dcterms:created xsi:type="dcterms:W3CDTF">2012-06-04T18:56:40Z</dcterms:created>
  <dcterms:modified xsi:type="dcterms:W3CDTF">2012-06-04T22:10:29Z</dcterms:modified>
</cp:coreProperties>
</file>