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B5FCBA-0DD1-4BC4-9670-AAAB90617A8F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495ADE-CBD7-49F4-BAB0-59E747983BA7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33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495ADE-CBD7-49F4-BAB0-59E747983BA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52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526491-F357-24D5-E04D-F3A2854F7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D953984-809D-D1A3-B033-C6BE99AD2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3E8DF1-E306-039D-A63F-A07BE553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621E00-D121-4F87-0785-514129EE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42DCAD-201C-CFE4-37FF-4FF615D1D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287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83ADE6-A572-AF99-6227-8E92E909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330C2ED-99D7-7660-BE40-17FB53943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53C44C-9AFE-01BB-B8A3-14046F3B4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ABE66C-456E-DE95-8291-8FA55D1AB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4901C90-A3F4-F832-2EBF-779BBF75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98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4B88BB8-3993-0BB5-B137-066576FA89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B0FE809-B0AF-633C-F67C-F9C208B64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3E53D67-7641-D47D-543D-77CC0D03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1B36C0-71D4-00CD-35FB-ED79597D6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187C26-1153-426E-AE94-B5DE2113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2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FCA7BA-5BD9-6041-75E2-7547F6CB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5B35B9-E530-1BC7-E5CF-7FDD8C29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5474957-501A-133E-6599-DABA919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F660B0B-69F0-AB9A-8C50-C6EA8DAF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5CB6DE-D1C7-D4FF-BED0-71DB0675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157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7809E8-E655-562F-CCE1-04B899C3D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EAE8441-D62A-930D-5830-79ADEDF87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BAE39A9-D53B-4FB9-6431-CAAB0997E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DB680C-9D04-B72E-99CE-A05D5CA0D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73DB42-08B6-DCF2-6C1C-4CC2A0E9D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558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C4F302-EBAD-D07F-F90D-677CA3F13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3FAE8C-7F40-0EA4-879A-2607AA282B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6DEC3C0-3490-E47B-2DF1-990D89361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0E063E5-DD9C-CE51-B29A-6BB54251A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A22CC79-35CC-0E35-D6D2-15AA9FACE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CF0C7D-B4E2-C06C-8BCF-91B62BEC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704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022FEF-75E1-4250-ED45-9D2C9E668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F726EB-2648-E9AF-61E9-A488B047F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6D9565-97DB-4E8A-A71E-AB78230A5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42097B5-733D-1211-0A2D-177C52AD7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F226C04-FA77-8888-D95E-5D01D562D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417594-D4FD-3F47-4003-36CB3DF16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422DBAA6-864B-73A7-FEA6-025F3BEA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31E86D7-E508-5D24-62AD-E447575D2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17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EFAA0B-F747-2A38-1577-A41E695E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1C92F22-55AE-1375-4B6F-C1FF042B4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945A5F8-FA69-D8E6-9D4D-A1A569204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7DED2D8-EB3F-3226-D805-65CE35C61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033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81C669F-364A-6985-B630-A9CAA4B9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E02950-B495-2DCA-114A-2601B1894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9257333-F130-BA76-365E-DAB326CF4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109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9D1F11-76BE-0CC5-0FD6-D38BBFB91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3AE881-A507-7B21-99EC-898BA201C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29C87D8-966E-F3B7-4A45-EA7D1364A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C1773D3-57DA-E8AA-4FDF-1294FF07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E59F512-5994-C875-1541-CC13A0B5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5627000-6B87-A49A-F882-928164912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8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A1CE10-9761-D96C-D3C5-718A4E0D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8C3EED8-13D3-BD17-46A0-3BCD9DE125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D5F0418-FA13-951E-0475-6B046C4114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343CFE5-FE00-8B40-0D6E-9794C58DF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898AD1-9B58-CFD9-B536-C48687EF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438EDBA-78AB-4ABE-675F-F2FCBF965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51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CE9A3F5-0F02-12E5-EC72-AE23CDD24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6D35357-5D72-3F68-7FD3-826E2B9D30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D1A5E64-9F45-1DF5-5FFC-8A89996F2F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8D8732-16C6-41DF-9FB1-758143D9A1C9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92D6C6-38EF-366C-F825-785A86CD1D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080AB7-BF59-1F61-C155-840DFD55A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9F63A-0444-4842-B921-5D15D09FBDEA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40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59586B30-55D1-C583-9C7F-7A6DBD87CBB7}"/>
              </a:ext>
            </a:extLst>
          </p:cNvPr>
          <p:cNvSpPr/>
          <p:nvPr/>
        </p:nvSpPr>
        <p:spPr>
          <a:xfrm>
            <a:off x="723900" y="974407"/>
            <a:ext cx="3253740" cy="22707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/>
              <a:t>Arduino UNO</a:t>
            </a:r>
            <a:endParaRPr lang="en-GB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A04512D-9B52-EBA5-20CC-45575D12E7AA}"/>
              </a:ext>
            </a:extLst>
          </p:cNvPr>
          <p:cNvSpPr/>
          <p:nvPr/>
        </p:nvSpPr>
        <p:spPr>
          <a:xfrm>
            <a:off x="2190750" y="1088231"/>
            <a:ext cx="1516380" cy="88915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APP</a:t>
            </a:r>
            <a:endParaRPr lang="en-GB" b="1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D93554DA-68A2-C872-C559-301BE3DC8050}"/>
              </a:ext>
            </a:extLst>
          </p:cNvPr>
          <p:cNvSpPr/>
          <p:nvPr/>
        </p:nvSpPr>
        <p:spPr>
          <a:xfrm>
            <a:off x="2190750" y="2110263"/>
            <a:ext cx="1516380" cy="98869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Arduino Driver</a:t>
            </a:r>
            <a:endParaRPr lang="en-GB" b="1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B0EF3369-5E5A-9209-A89D-3D00F510EEB2}"/>
              </a:ext>
            </a:extLst>
          </p:cNvPr>
          <p:cNvSpPr/>
          <p:nvPr/>
        </p:nvSpPr>
        <p:spPr>
          <a:xfrm>
            <a:off x="6591300" y="813911"/>
            <a:ext cx="3002280" cy="54864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APP</a:t>
            </a:r>
            <a:endParaRPr lang="en-GB" b="1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368344D9-74B0-26E3-4B49-624218506EA1}"/>
              </a:ext>
            </a:extLst>
          </p:cNvPr>
          <p:cNvSpPr/>
          <p:nvPr/>
        </p:nvSpPr>
        <p:spPr>
          <a:xfrm>
            <a:off x="6583680" y="1585674"/>
            <a:ext cx="3002280" cy="54864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INT</a:t>
            </a:r>
            <a:endParaRPr lang="en-GB" b="1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844A912-E180-E857-A583-93D13811BDE7}"/>
              </a:ext>
            </a:extLst>
          </p:cNvPr>
          <p:cNvSpPr/>
          <p:nvPr/>
        </p:nvSpPr>
        <p:spPr>
          <a:xfrm>
            <a:off x="6316980" y="2357437"/>
            <a:ext cx="3535680" cy="17754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0519D76-116E-C5BD-F372-0BC8708F96E6}"/>
              </a:ext>
            </a:extLst>
          </p:cNvPr>
          <p:cNvSpPr/>
          <p:nvPr/>
        </p:nvSpPr>
        <p:spPr>
          <a:xfrm>
            <a:off x="6591300" y="3344941"/>
            <a:ext cx="3002280" cy="5486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Drivers</a:t>
            </a:r>
            <a:endParaRPr lang="en-GB" b="1" dirty="0"/>
          </a:p>
        </p:txBody>
      </p:sp>
      <p:sp>
        <p:nvSpPr>
          <p:cNvPr id="11" name="Freccia destra con strisce 10">
            <a:extLst>
              <a:ext uri="{FF2B5EF4-FFF2-40B4-BE49-F238E27FC236}">
                <a16:creationId xmlns:a16="http://schemas.microsoft.com/office/drawing/2014/main" id="{3FF790CC-AE1D-771D-1DB9-DB7894C69908}"/>
              </a:ext>
            </a:extLst>
          </p:cNvPr>
          <p:cNvSpPr/>
          <p:nvPr/>
        </p:nvSpPr>
        <p:spPr>
          <a:xfrm>
            <a:off x="4491990" y="1871424"/>
            <a:ext cx="1028700" cy="336711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C546F86-0961-2744-79E3-7FC8A6825243}"/>
              </a:ext>
            </a:extLst>
          </p:cNvPr>
          <p:cNvSpPr/>
          <p:nvPr/>
        </p:nvSpPr>
        <p:spPr>
          <a:xfrm>
            <a:off x="6591300" y="2550318"/>
            <a:ext cx="3002280" cy="54864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/>
              <a:t>Platform callbacks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77110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D86088-8C6E-4261-602E-CE29303296C3}"/>
              </a:ext>
            </a:extLst>
          </p:cNvPr>
          <p:cNvSpPr txBox="1"/>
          <p:nvPr/>
        </p:nvSpPr>
        <p:spPr>
          <a:xfrm>
            <a:off x="262140" y="693420"/>
            <a:ext cx="463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void loop ()</a:t>
            </a:r>
          </a:p>
          <a:p>
            <a:r>
              <a:rPr lang="it-IT" dirty="0">
                <a:latin typeface="Consolas" panose="020B0609020204030204" pitchFamily="49" charset="0"/>
              </a:rPr>
              <a:t>{</a:t>
            </a:r>
          </a:p>
          <a:p>
            <a:r>
              <a:rPr lang="it-IT" dirty="0"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/* acquire data via I2C */</a:t>
            </a:r>
          </a:p>
          <a:p>
            <a:r>
              <a:rPr lang="it-IT" dirty="0">
                <a:latin typeface="Consolas" panose="020B0609020204030204" pitchFamily="49" charset="0"/>
              </a:rPr>
              <a:t>     data = Arduino_I2C_read ();</a:t>
            </a: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/* elaborate data */</a:t>
            </a:r>
          </a:p>
          <a:p>
            <a:r>
              <a:rPr lang="it-IT" dirty="0">
                <a:latin typeface="Consolas" panose="020B0609020204030204" pitchFamily="49" charset="0"/>
              </a:rPr>
              <a:t>     // some logic depending on APP </a:t>
            </a: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/* sending via UART */</a:t>
            </a:r>
          </a:p>
          <a:p>
            <a:r>
              <a:rPr lang="it-IT" dirty="0">
                <a:latin typeface="Consolas" panose="020B0609020204030204" pitchFamily="49" charset="0"/>
              </a:rPr>
              <a:t>     Arduino_UART_send(&amp;data);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51BCDEF-D43C-98EF-CF4D-1AFED30FBDDE}"/>
              </a:ext>
            </a:extLst>
          </p:cNvPr>
          <p:cNvSpPr txBox="1"/>
          <p:nvPr/>
        </p:nvSpPr>
        <p:spPr>
          <a:xfrm>
            <a:off x="5867400" y="878086"/>
            <a:ext cx="474360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int Arduino_I2C_read ()</a:t>
            </a:r>
          </a:p>
          <a:p>
            <a:r>
              <a:rPr lang="it-IT" dirty="0">
                <a:latin typeface="Consolas" panose="020B0609020204030204" pitchFamily="49" charset="0"/>
              </a:rPr>
              <a:t>{	</a:t>
            </a:r>
          </a:p>
          <a:p>
            <a:r>
              <a:rPr lang="it-IT" dirty="0">
                <a:latin typeface="Consolas" panose="020B0609020204030204" pitchFamily="49" charset="0"/>
              </a:rPr>
              <a:t>	//…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>
                <a:latin typeface="Consolas" panose="020B0609020204030204" pitchFamily="49" charset="0"/>
              </a:rPr>
              <a:t>int Arduino_UART_send()</a:t>
            </a:r>
          </a:p>
          <a:p>
            <a:r>
              <a:rPr lang="it-IT" dirty="0">
                <a:latin typeface="Consolas" panose="020B0609020204030204" pitchFamily="49" charset="0"/>
              </a:rPr>
              <a:t>{	</a:t>
            </a:r>
          </a:p>
          <a:p>
            <a:r>
              <a:rPr lang="it-IT" dirty="0">
                <a:latin typeface="Consolas" panose="020B0609020204030204" pitchFamily="49" charset="0"/>
              </a:rPr>
              <a:t>	//…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EF80607-53DD-62D7-4FCB-4D688327AF4A}"/>
              </a:ext>
            </a:extLst>
          </p:cNvPr>
          <p:cNvSpPr txBox="1"/>
          <p:nvPr/>
        </p:nvSpPr>
        <p:spPr>
          <a:xfrm>
            <a:off x="4001238" y="4200287"/>
            <a:ext cx="6192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ALL THIS CODE MUST BE WRITTEN WITH A NEW PLATFORM </a:t>
            </a:r>
            <a:endParaRPr lang="en-GB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857B268-F675-01B2-EA78-3C7D20912E9B}"/>
              </a:ext>
            </a:extLst>
          </p:cNvPr>
          <p:cNvSpPr txBox="1"/>
          <p:nvPr/>
        </p:nvSpPr>
        <p:spPr>
          <a:xfrm>
            <a:off x="4264280" y="148828"/>
            <a:ext cx="1831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OLD APPROACH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3887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03CBC-026A-33C3-6CF8-BCC5BC5C0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8053FB6-4613-EC68-0A76-D5D152F43D74}"/>
              </a:ext>
            </a:extLst>
          </p:cNvPr>
          <p:cNvSpPr txBox="1"/>
          <p:nvPr/>
        </p:nvSpPr>
        <p:spPr>
          <a:xfrm>
            <a:off x="262140" y="693420"/>
            <a:ext cx="4637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latin typeface="Consolas" panose="020B0609020204030204" pitchFamily="49" charset="0"/>
              </a:rPr>
              <a:t>int</a:t>
            </a:r>
            <a:r>
              <a:rPr lang="it-IT" dirty="0">
                <a:latin typeface="Consolas" panose="020B0609020204030204" pitchFamily="49" charset="0"/>
              </a:rPr>
              <a:t> </a:t>
            </a:r>
            <a:r>
              <a:rPr lang="it-IT" dirty="0" err="1">
                <a:latin typeface="Consolas" panose="020B0609020204030204" pitchFamily="49" charset="0"/>
              </a:rPr>
              <a:t>main</a:t>
            </a:r>
            <a:r>
              <a:rPr lang="it-IT" dirty="0">
                <a:latin typeface="Consolas" panose="020B0609020204030204" pitchFamily="49" charset="0"/>
              </a:rPr>
              <a:t>()</a:t>
            </a:r>
          </a:p>
          <a:p>
            <a:r>
              <a:rPr lang="it-IT" dirty="0">
                <a:latin typeface="Consolas" panose="020B0609020204030204" pitchFamily="49" charset="0"/>
              </a:rPr>
              <a:t>{</a:t>
            </a:r>
          </a:p>
          <a:p>
            <a:r>
              <a:rPr lang="it-IT" dirty="0"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/* acquire data via I2C */</a:t>
            </a:r>
          </a:p>
          <a:p>
            <a:r>
              <a:rPr lang="it-IT" dirty="0">
                <a:latin typeface="Consolas" panose="020B0609020204030204" pitchFamily="49" charset="0"/>
              </a:rPr>
              <a:t>     data = I2C_read ();</a:t>
            </a: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/* elaborate data */</a:t>
            </a:r>
          </a:p>
          <a:p>
            <a:r>
              <a:rPr lang="it-IT" dirty="0">
                <a:latin typeface="Consolas" panose="020B0609020204030204" pitchFamily="49" charset="0"/>
              </a:rPr>
              <a:t>     // some logic depending on APP </a:t>
            </a:r>
          </a:p>
          <a:p>
            <a:endParaRPr lang="it-IT" dirty="0">
              <a:latin typeface="Consolas" panose="020B0609020204030204" pitchFamily="49" charset="0"/>
            </a:endParaRPr>
          </a:p>
          <a:p>
            <a:r>
              <a:rPr lang="it-IT" dirty="0">
                <a:latin typeface="Consolas" panose="020B0609020204030204" pitchFamily="49" charset="0"/>
              </a:rPr>
              <a:t>    </a:t>
            </a:r>
            <a:r>
              <a:rPr lang="it-IT" dirty="0">
                <a:solidFill>
                  <a:srgbClr val="00B050"/>
                </a:solidFill>
                <a:latin typeface="Consolas" panose="020B0609020204030204" pitchFamily="49" charset="0"/>
              </a:rPr>
              <a:t>/* sending via UART */</a:t>
            </a:r>
          </a:p>
          <a:p>
            <a:r>
              <a:rPr lang="it-IT" dirty="0">
                <a:latin typeface="Consolas" panose="020B0609020204030204" pitchFamily="49" charset="0"/>
              </a:rPr>
              <a:t>    UART_send(&amp;data);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DDE9559-2688-7199-C680-29A2BE3050C8}"/>
              </a:ext>
            </a:extLst>
          </p:cNvPr>
          <p:cNvSpPr txBox="1"/>
          <p:nvPr/>
        </p:nvSpPr>
        <p:spPr>
          <a:xfrm>
            <a:off x="354139" y="5106293"/>
            <a:ext cx="2225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nsolas" panose="020B0609020204030204" pitchFamily="49" charset="0"/>
              </a:rPr>
              <a:t>int I2C_read ();</a:t>
            </a:r>
            <a:endParaRPr lang="it-IT" dirty="0"/>
          </a:p>
          <a:p>
            <a:endParaRPr lang="it-IT" dirty="0"/>
          </a:p>
          <a:p>
            <a:r>
              <a:rPr lang="it-IT" dirty="0">
                <a:latin typeface="Consolas" panose="020B0609020204030204" pitchFamily="49" charset="0"/>
              </a:rPr>
              <a:t>int UART_send();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AA63FF1-5B93-9582-A9FE-81CACD0378F8}"/>
              </a:ext>
            </a:extLst>
          </p:cNvPr>
          <p:cNvSpPr txBox="1"/>
          <p:nvPr/>
        </p:nvSpPr>
        <p:spPr>
          <a:xfrm>
            <a:off x="4515740" y="104462"/>
            <a:ext cx="1886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NEW APPROACH</a:t>
            </a:r>
            <a:endParaRPr lang="en-GB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C086567-D7E9-68F5-10B9-DE41E33B5275}"/>
              </a:ext>
            </a:extLst>
          </p:cNvPr>
          <p:cNvSpPr txBox="1"/>
          <p:nvPr/>
        </p:nvSpPr>
        <p:spPr>
          <a:xfrm>
            <a:off x="354139" y="4646414"/>
            <a:ext cx="150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INTERFACES</a:t>
            </a:r>
            <a:endParaRPr lang="en-GB" b="1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98F98C1-381E-B13E-A8FB-9D18562E9C53}"/>
              </a:ext>
            </a:extLst>
          </p:cNvPr>
          <p:cNvSpPr txBox="1"/>
          <p:nvPr/>
        </p:nvSpPr>
        <p:spPr>
          <a:xfrm>
            <a:off x="274732" y="254168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APP</a:t>
            </a:r>
            <a:endParaRPr lang="en-GB" b="1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945FDF1-BF62-8E71-D642-B5BE63254AAD}"/>
              </a:ext>
            </a:extLst>
          </p:cNvPr>
          <p:cNvSpPr txBox="1"/>
          <p:nvPr/>
        </p:nvSpPr>
        <p:spPr>
          <a:xfrm>
            <a:off x="5833860" y="946816"/>
            <a:ext cx="6096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</a:rPr>
              <a:t> Platform_I2C : I2C_Interface</a:t>
            </a:r>
          </a:p>
          <a:p>
            <a:r>
              <a:rPr lang="it-IT" dirty="0">
                <a:latin typeface="Consolas" panose="020B0609020204030204" pitchFamily="49" charset="0"/>
              </a:rPr>
              <a:t>{</a:t>
            </a:r>
          </a:p>
          <a:p>
            <a:r>
              <a:rPr lang="it-IT" dirty="0">
                <a:latin typeface="Consolas" panose="020B0609020204030204" pitchFamily="49" charset="0"/>
              </a:rPr>
              <a:t>	int I2C_read ()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   // Platform Low Level Implementation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}	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  <a:p>
            <a:endParaRPr lang="it-IT" dirty="0"/>
          </a:p>
          <a:p>
            <a:r>
              <a:rPr lang="it-IT" b="1" dirty="0">
                <a:latin typeface="Consolas" panose="020B0609020204030204" pitchFamily="49" charset="0"/>
              </a:rPr>
              <a:t>class</a:t>
            </a:r>
            <a:r>
              <a:rPr lang="it-IT" dirty="0">
                <a:latin typeface="Consolas" panose="020B0609020204030204" pitchFamily="49" charset="0"/>
              </a:rPr>
              <a:t> Platform_UART : UART_Interface</a:t>
            </a:r>
          </a:p>
          <a:p>
            <a:r>
              <a:rPr lang="it-IT" dirty="0">
                <a:latin typeface="Consolas" panose="020B0609020204030204" pitchFamily="49" charset="0"/>
              </a:rPr>
              <a:t>{</a:t>
            </a:r>
          </a:p>
          <a:p>
            <a:r>
              <a:rPr lang="it-IT" dirty="0">
                <a:latin typeface="Consolas" panose="020B0609020204030204" pitchFamily="49" charset="0"/>
              </a:rPr>
              <a:t>	int UART_send()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 // Platform Low Level Implementation</a:t>
            </a:r>
          </a:p>
          <a:p>
            <a:pPr lvl="2"/>
            <a:r>
              <a:rPr lang="it-IT" dirty="0">
                <a:latin typeface="Consolas" panose="020B0609020204030204" pitchFamily="49" charset="0"/>
              </a:rPr>
              <a:t>}	</a:t>
            </a:r>
          </a:p>
          <a:p>
            <a:r>
              <a:rPr lang="it-IT" dirty="0">
                <a:latin typeface="Consolas" panose="020B0609020204030204" pitchFamily="49" charset="0"/>
              </a:rPr>
              <a:t>}</a:t>
            </a:r>
          </a:p>
          <a:p>
            <a:endParaRPr lang="it-IT" dirty="0">
              <a:latin typeface="Consolas" panose="020B0609020204030204" pitchFamily="49" charset="0"/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3A4D91CE-A6E4-FE70-DA19-43C7C53C8DE0}"/>
              </a:ext>
            </a:extLst>
          </p:cNvPr>
          <p:cNvSpPr/>
          <p:nvPr/>
        </p:nvSpPr>
        <p:spPr>
          <a:xfrm>
            <a:off x="274732" y="4503420"/>
            <a:ext cx="2506980" cy="16611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0C21741B-4CF2-AEAF-E765-987C5822A26F}"/>
              </a:ext>
            </a:extLst>
          </p:cNvPr>
          <p:cNvSpPr/>
          <p:nvPr/>
        </p:nvSpPr>
        <p:spPr>
          <a:xfrm>
            <a:off x="5648960" y="740420"/>
            <a:ext cx="6461760" cy="47307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AB08C5B-9F87-4FB3-154E-E6EB4CC571AB}"/>
              </a:ext>
            </a:extLst>
          </p:cNvPr>
          <p:cNvSpPr txBox="1"/>
          <p:nvPr/>
        </p:nvSpPr>
        <p:spPr>
          <a:xfrm>
            <a:off x="5737203" y="5611507"/>
            <a:ext cx="635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ONLY</a:t>
            </a:r>
            <a:r>
              <a:rPr lang="it-IT" dirty="0"/>
              <a:t> THIS CODE MUST BE WRITTEN WITH A NEW PLATFORM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307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8FEAA4-8168-3076-713E-B73DB3AF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F64E55-F635-18B2-E71A-86535A97F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71791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213</Words>
  <Application>Microsoft Office PowerPoint</Application>
  <PresentationFormat>Widescreen</PresentationFormat>
  <Paragraphs>64</Paragraphs>
  <Slides>4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MARZO</dc:creator>
  <cp:lastModifiedBy>FRANCESCO MARZO</cp:lastModifiedBy>
  <cp:revision>3</cp:revision>
  <dcterms:created xsi:type="dcterms:W3CDTF">2025-05-24T13:49:30Z</dcterms:created>
  <dcterms:modified xsi:type="dcterms:W3CDTF">2025-05-24T14:29:11Z</dcterms:modified>
</cp:coreProperties>
</file>