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>
      <p:cViewPr varScale="1">
        <p:scale>
          <a:sx n="160" d="100"/>
          <a:sy n="160" d="100"/>
        </p:scale>
        <p:origin x="24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305be97f2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305be97f2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c7904c6fc_3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c7904c6fc_3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305be97f2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305be97f2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c7904c6fc_3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c7904c6fc_3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305be97f2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305be97f2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c7904c6fc_3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c7904c6fc_3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c7904c6f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c7904c6f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c7904c6fc_3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c7904c6fc_3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c7904c6f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c7904c6f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305be97f2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305be97f2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c7904c6fc_3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c7904c6fc_3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c7904c6fc_3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c7904c6fc_3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305be97f2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305be97f2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305be97f2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305be97f2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305be97f2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305be97f2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c7cea7c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c7cea7c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8c7cea7cb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8c7cea7cb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c7cea7cb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c7cea7cb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c7cea7cb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c7cea7cb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8c7cea7cbd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8c7cea7cbd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8c7904c6f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8c7904c6fc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305be97f2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305be97f2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8c7904c6fc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8c7904c6fc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8c7904c6fc_3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8c7904c6fc_3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8c7904c6fc_3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8c7904c6fc_3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8c7cea7cbd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8c7cea7cbd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305be97f2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305be97f2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305be97f2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305be97f2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305be97f2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305be97f2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c7cea7cbd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c7cea7cbd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c7cea7cb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c7cea7cbd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c7904c6fc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c7904c6fc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vis.ensmallen.org/" TargetMode="External"/><Relationship Id="rId7" Type="http://schemas.openxmlformats.org/officeDocument/2006/relationships/hyperlink" Target="https://www.researchgate.net/publication/324387635_Hardness_of_Consensus_Problems_for_Circular_Strings_and_Time_Series_Averaging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rxiv.org/abs/1701.06393" TargetMode="External"/><Relationship Id="rId5" Type="http://schemas.openxmlformats.org/officeDocument/2006/relationships/hyperlink" Target="https://blog.paperspace.com/intro-to-optimization-in-deep-learning-gradient-descent/" TargetMode="External"/><Relationship Id="rId4" Type="http://schemas.openxmlformats.org/officeDocument/2006/relationships/hyperlink" Target="https://saugatbhattarai.com.np/wp-content/uploads/2018/06/gradient-descent-1.jpg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3000"/>
              <a:t>Comparison of Gradient-based Optimization Methods for the Time Series Sample Mean Problem in DTW Space</a:t>
            </a:r>
            <a:endParaRPr sz="30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3985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/>
              <a:t>Max Reinhard &amp; Faraz Maschhur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Gradient descent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3600"/>
              <a:t>Gradient descent</a:t>
            </a:r>
            <a:endParaRPr sz="3600"/>
          </a:p>
        </p:txBody>
      </p:sp>
      <p:sp>
        <p:nvSpPr>
          <p:cNvPr id="114" name="Google Shape;114;p23"/>
          <p:cNvSpPr txBox="1">
            <a:spLocks noGrp="1"/>
          </p:cNvSpPr>
          <p:nvPr>
            <p:ph type="body" idx="1"/>
          </p:nvPr>
        </p:nvSpPr>
        <p:spPr>
          <a:xfrm>
            <a:off x="4525200" y="1381075"/>
            <a:ext cx="4307100" cy="10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Gradient descent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→ compute gradient for all data points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pSp>
        <p:nvGrpSpPr>
          <p:cNvPr id="115" name="Google Shape;115;p23"/>
          <p:cNvGrpSpPr/>
          <p:nvPr/>
        </p:nvGrpSpPr>
        <p:grpSpPr>
          <a:xfrm>
            <a:off x="367675" y="1082700"/>
            <a:ext cx="3583950" cy="3562375"/>
            <a:chOff x="367675" y="1006500"/>
            <a:chExt cx="3583950" cy="3562375"/>
          </a:xfrm>
        </p:grpSpPr>
        <p:pic>
          <p:nvPicPr>
            <p:cNvPr id="116" name="Google Shape;116;p23"/>
            <p:cNvPicPr preferRelativeResize="0"/>
            <p:nvPr/>
          </p:nvPicPr>
          <p:blipFill rotWithShape="1">
            <a:blip r:embed="rId3">
              <a:alphaModFix/>
            </a:blip>
            <a:srcRect r="34067"/>
            <a:stretch/>
          </p:blipFill>
          <p:spPr>
            <a:xfrm>
              <a:off x="367675" y="1006500"/>
              <a:ext cx="3583950" cy="3562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" name="Google Shape;117;p23"/>
            <p:cNvSpPr/>
            <p:nvPr/>
          </p:nvSpPr>
          <p:spPr>
            <a:xfrm>
              <a:off x="3463825" y="3743650"/>
              <a:ext cx="487800" cy="144000"/>
            </a:xfrm>
            <a:prstGeom prst="rightArrow">
              <a:avLst>
                <a:gd name="adj1" fmla="val 11145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3"/>
            <p:cNvSpPr txBox="1"/>
            <p:nvPr/>
          </p:nvSpPr>
          <p:spPr>
            <a:xfrm>
              <a:off x="3635875" y="3887650"/>
              <a:ext cx="240000" cy="278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/>
                <a:t>z</a:t>
              </a:r>
              <a:endParaRPr/>
            </a:p>
          </p:txBody>
        </p:sp>
        <p:sp>
          <p:nvSpPr>
            <p:cNvPr id="119" name="Google Shape;119;p23"/>
            <p:cNvSpPr/>
            <p:nvPr/>
          </p:nvSpPr>
          <p:spPr>
            <a:xfrm>
              <a:off x="2676100" y="3955650"/>
              <a:ext cx="347400" cy="2106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>
            <a:off x="4525200" y="2716800"/>
            <a:ext cx="4307100" cy="14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Stochastic gradient descent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de"/>
              <a:t>→ pick random data point for </a:t>
            </a:r>
            <a:br>
              <a:rPr lang="de"/>
            </a:br>
            <a:r>
              <a:rPr lang="de"/>
              <a:t>     gradient computation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3600"/>
              <a:t>Gradient descent</a:t>
            </a: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6" name="Google Shape;126;p24"/>
          <p:cNvPicPr preferRelativeResize="0"/>
          <p:nvPr/>
        </p:nvPicPr>
        <p:blipFill rotWithShape="1">
          <a:blip r:embed="rId3">
            <a:alphaModFix/>
          </a:blip>
          <a:srcRect r="52572"/>
          <a:stretch/>
        </p:blipFill>
        <p:spPr>
          <a:xfrm>
            <a:off x="927025" y="1168838"/>
            <a:ext cx="3196875" cy="3688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4"/>
          <p:cNvPicPr preferRelativeResize="0"/>
          <p:nvPr/>
        </p:nvPicPr>
        <p:blipFill rotWithShape="1">
          <a:blip r:embed="rId3">
            <a:alphaModFix/>
          </a:blip>
          <a:srcRect l="46927"/>
          <a:stretch/>
        </p:blipFill>
        <p:spPr>
          <a:xfrm>
            <a:off x="4625950" y="1168838"/>
            <a:ext cx="3577474" cy="368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SSG, SAdam &amp; SSGLD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3600"/>
              <a:t>Stochastic Subgradient Descent (SSG)</a:t>
            </a:r>
            <a:endParaRPr/>
          </a:p>
        </p:txBody>
      </p:sp>
      <p:pic>
        <p:nvPicPr>
          <p:cNvPr id="138" name="Google Shape;138;p26"/>
          <p:cNvPicPr preferRelativeResize="0"/>
          <p:nvPr/>
        </p:nvPicPr>
        <p:blipFill rotWithShape="1">
          <a:blip r:embed="rId3">
            <a:alphaModFix/>
          </a:blip>
          <a:srcRect t="4840" b="-4839"/>
          <a:stretch/>
        </p:blipFill>
        <p:spPr>
          <a:xfrm>
            <a:off x="838830" y="1155629"/>
            <a:ext cx="7466348" cy="3727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p26"/>
          <p:cNvCxnSpPr/>
          <p:nvPr/>
        </p:nvCxnSpPr>
        <p:spPr>
          <a:xfrm flipH="1">
            <a:off x="4298850" y="1220850"/>
            <a:ext cx="2124900" cy="34542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0" name="Google Shape;140;p26"/>
          <p:cNvCxnSpPr/>
          <p:nvPr/>
        </p:nvCxnSpPr>
        <p:spPr>
          <a:xfrm flipH="1">
            <a:off x="3245400" y="2433350"/>
            <a:ext cx="4736100" cy="4386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1" name="Google Shape;141;p26"/>
          <p:cNvSpPr/>
          <p:nvPr/>
        </p:nvSpPr>
        <p:spPr>
          <a:xfrm>
            <a:off x="5328650" y="2512250"/>
            <a:ext cx="281100" cy="280800"/>
          </a:xfrm>
          <a:prstGeom prst="ellipse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3600"/>
              <a:t>SSG</a:t>
            </a:r>
            <a:endParaRPr sz="3600"/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3450" y="1783416"/>
            <a:ext cx="6617076" cy="119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7"/>
          <p:cNvSpPr txBox="1"/>
          <p:nvPr/>
        </p:nvSpPr>
        <p:spPr>
          <a:xfrm>
            <a:off x="428450" y="983250"/>
            <a:ext cx="2004900" cy="6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>
                <a:solidFill>
                  <a:srgbClr val="999999"/>
                </a:solidFill>
              </a:rPr>
              <a:t>Update step:</a:t>
            </a:r>
            <a:endParaRPr sz="2400">
              <a:solidFill>
                <a:srgbClr val="999999"/>
              </a:solidFill>
            </a:endParaRPr>
          </a:p>
        </p:txBody>
      </p:sp>
      <p:grpSp>
        <p:nvGrpSpPr>
          <p:cNvPr id="149" name="Google Shape;149;p27"/>
          <p:cNvGrpSpPr/>
          <p:nvPr/>
        </p:nvGrpSpPr>
        <p:grpSpPr>
          <a:xfrm>
            <a:off x="1766625" y="2687600"/>
            <a:ext cx="2004900" cy="2037600"/>
            <a:chOff x="1766625" y="2687600"/>
            <a:chExt cx="2004900" cy="2037600"/>
          </a:xfrm>
        </p:grpSpPr>
        <p:cxnSp>
          <p:nvCxnSpPr>
            <p:cNvPr id="150" name="Google Shape;150;p27"/>
            <p:cNvCxnSpPr>
              <a:stCxn id="151" idx="0"/>
            </p:cNvCxnSpPr>
            <p:nvPr/>
          </p:nvCxnSpPr>
          <p:spPr>
            <a:xfrm rot="10800000">
              <a:off x="2507175" y="2687600"/>
              <a:ext cx="261900" cy="1572000"/>
            </a:xfrm>
            <a:prstGeom prst="straightConnector1">
              <a:avLst/>
            </a:prstGeom>
            <a:noFill/>
            <a:ln w="38100" cap="flat" cmpd="sng">
              <a:solidFill>
                <a:srgbClr val="FFFF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1" name="Google Shape;151;p27"/>
            <p:cNvSpPr txBox="1"/>
            <p:nvPr/>
          </p:nvSpPr>
          <p:spPr>
            <a:xfrm>
              <a:off x="1766625" y="4259600"/>
              <a:ext cx="2004900" cy="46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800">
                  <a:solidFill>
                    <a:srgbClr val="999999"/>
                  </a:solidFill>
                </a:rPr>
                <a:t>previous solution</a:t>
              </a:r>
              <a:endParaRPr sz="1800">
                <a:solidFill>
                  <a:srgbClr val="999999"/>
                </a:solidFill>
              </a:endParaRPr>
            </a:p>
          </p:txBody>
        </p:sp>
      </p:grpSp>
      <p:grpSp>
        <p:nvGrpSpPr>
          <p:cNvPr id="152" name="Google Shape;152;p27"/>
          <p:cNvGrpSpPr/>
          <p:nvPr/>
        </p:nvGrpSpPr>
        <p:grpSpPr>
          <a:xfrm>
            <a:off x="3678675" y="2810300"/>
            <a:ext cx="1495125" cy="1564463"/>
            <a:chOff x="3678675" y="2810300"/>
            <a:chExt cx="1495125" cy="1564463"/>
          </a:xfrm>
        </p:grpSpPr>
        <p:cxnSp>
          <p:nvCxnSpPr>
            <p:cNvPr id="153" name="Google Shape;153;p27"/>
            <p:cNvCxnSpPr/>
            <p:nvPr/>
          </p:nvCxnSpPr>
          <p:spPr>
            <a:xfrm rot="10800000">
              <a:off x="3678675" y="2810300"/>
              <a:ext cx="557400" cy="1122600"/>
            </a:xfrm>
            <a:prstGeom prst="straightConnector1">
              <a:avLst/>
            </a:prstGeom>
            <a:noFill/>
            <a:ln w="38100" cap="flat" cmpd="sng">
              <a:solidFill>
                <a:srgbClr val="FFFF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4" name="Google Shape;154;p27"/>
            <p:cNvSpPr txBox="1"/>
            <p:nvPr/>
          </p:nvSpPr>
          <p:spPr>
            <a:xfrm>
              <a:off x="3684000" y="3909163"/>
              <a:ext cx="1489800" cy="46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800">
                  <a:solidFill>
                    <a:srgbClr val="999999"/>
                  </a:solidFill>
                </a:rPr>
                <a:t>learning rate</a:t>
              </a:r>
              <a:endParaRPr sz="1800">
                <a:solidFill>
                  <a:srgbClr val="999999"/>
                </a:solidFill>
              </a:endParaRPr>
            </a:p>
          </p:txBody>
        </p:sp>
      </p:grpSp>
      <p:grpSp>
        <p:nvGrpSpPr>
          <p:cNvPr id="155" name="Google Shape;155;p27"/>
          <p:cNvGrpSpPr/>
          <p:nvPr/>
        </p:nvGrpSpPr>
        <p:grpSpPr>
          <a:xfrm>
            <a:off x="4003450" y="2884975"/>
            <a:ext cx="3720300" cy="1781650"/>
            <a:chOff x="3987050" y="2893175"/>
            <a:chExt cx="3720300" cy="1781650"/>
          </a:xfrm>
        </p:grpSpPr>
        <p:cxnSp>
          <p:nvCxnSpPr>
            <p:cNvPr id="156" name="Google Shape;156;p27"/>
            <p:cNvCxnSpPr/>
            <p:nvPr/>
          </p:nvCxnSpPr>
          <p:spPr>
            <a:xfrm rot="10800000" flipH="1">
              <a:off x="3987050" y="2893175"/>
              <a:ext cx="3720300" cy="11400"/>
            </a:xfrm>
            <a:prstGeom prst="straightConnector1">
              <a:avLst/>
            </a:prstGeom>
            <a:noFill/>
            <a:ln w="381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" name="Google Shape;157;p27"/>
            <p:cNvCxnSpPr/>
            <p:nvPr/>
          </p:nvCxnSpPr>
          <p:spPr>
            <a:xfrm rot="10800000">
              <a:off x="5896425" y="3110725"/>
              <a:ext cx="404400" cy="1043400"/>
            </a:xfrm>
            <a:prstGeom prst="straightConnector1">
              <a:avLst/>
            </a:prstGeom>
            <a:noFill/>
            <a:ln w="38100" cap="flat" cmpd="sng">
              <a:solidFill>
                <a:srgbClr val="FFFF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8" name="Google Shape;158;p27"/>
            <p:cNvSpPr txBox="1"/>
            <p:nvPr/>
          </p:nvSpPr>
          <p:spPr>
            <a:xfrm>
              <a:off x="5731575" y="4209225"/>
              <a:ext cx="1489800" cy="46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800">
                  <a:solidFill>
                    <a:srgbClr val="999999"/>
                  </a:solidFill>
                </a:rPr>
                <a:t>subgradient</a:t>
              </a:r>
              <a:endParaRPr sz="1800">
                <a:solidFill>
                  <a:srgbClr val="999999"/>
                </a:solidFill>
              </a:endParaRPr>
            </a:p>
          </p:txBody>
        </p:sp>
      </p:grpSp>
      <p:grpSp>
        <p:nvGrpSpPr>
          <p:cNvPr id="159" name="Google Shape;159;p27"/>
          <p:cNvGrpSpPr/>
          <p:nvPr/>
        </p:nvGrpSpPr>
        <p:grpSpPr>
          <a:xfrm>
            <a:off x="592775" y="2627025"/>
            <a:ext cx="1489800" cy="1577925"/>
            <a:chOff x="592775" y="2627025"/>
            <a:chExt cx="1489800" cy="1577925"/>
          </a:xfrm>
        </p:grpSpPr>
        <p:cxnSp>
          <p:nvCxnSpPr>
            <p:cNvPr id="160" name="Google Shape;160;p27"/>
            <p:cNvCxnSpPr/>
            <p:nvPr/>
          </p:nvCxnSpPr>
          <p:spPr>
            <a:xfrm rot="10800000" flipH="1">
              <a:off x="1310975" y="2627025"/>
              <a:ext cx="111300" cy="1019100"/>
            </a:xfrm>
            <a:prstGeom prst="straightConnector1">
              <a:avLst/>
            </a:prstGeom>
            <a:noFill/>
            <a:ln w="38100" cap="flat" cmpd="sng">
              <a:solidFill>
                <a:srgbClr val="FFFF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61" name="Google Shape;161;p27"/>
            <p:cNvSpPr txBox="1"/>
            <p:nvPr/>
          </p:nvSpPr>
          <p:spPr>
            <a:xfrm>
              <a:off x="592775" y="3739350"/>
              <a:ext cx="1489800" cy="46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800">
                  <a:solidFill>
                    <a:srgbClr val="999999"/>
                  </a:solidFill>
                </a:rPr>
                <a:t>new solution</a:t>
              </a:r>
              <a:endParaRPr sz="1800">
                <a:solidFill>
                  <a:srgbClr val="999999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3600"/>
              <a:t>Adam</a:t>
            </a:r>
            <a:endParaRPr/>
          </a:p>
        </p:txBody>
      </p:sp>
      <p:grpSp>
        <p:nvGrpSpPr>
          <p:cNvPr id="167" name="Google Shape;167;p28"/>
          <p:cNvGrpSpPr/>
          <p:nvPr/>
        </p:nvGrpSpPr>
        <p:grpSpPr>
          <a:xfrm>
            <a:off x="332450" y="1222925"/>
            <a:ext cx="4219600" cy="3501125"/>
            <a:chOff x="332450" y="1222925"/>
            <a:chExt cx="4219600" cy="3501125"/>
          </a:xfrm>
        </p:grpSpPr>
        <p:pic>
          <p:nvPicPr>
            <p:cNvPr id="168" name="Google Shape;168;p28"/>
            <p:cNvPicPr preferRelativeResize="0"/>
            <p:nvPr/>
          </p:nvPicPr>
          <p:blipFill rotWithShape="1">
            <a:blip r:embed="rId3">
              <a:alphaModFix/>
            </a:blip>
            <a:srcRect l="8290"/>
            <a:stretch/>
          </p:blipFill>
          <p:spPr>
            <a:xfrm>
              <a:off x="332450" y="1222925"/>
              <a:ext cx="4219599" cy="3501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9" name="Google Shape;169;p28"/>
            <p:cNvSpPr txBox="1"/>
            <p:nvPr/>
          </p:nvSpPr>
          <p:spPr>
            <a:xfrm>
              <a:off x="3686550" y="4349050"/>
              <a:ext cx="865500" cy="37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2545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/>
                <a:t>SGD</a:t>
              </a:r>
              <a:endParaRPr/>
            </a:p>
          </p:txBody>
        </p:sp>
      </p:grpSp>
      <p:grpSp>
        <p:nvGrpSpPr>
          <p:cNvPr id="170" name="Google Shape;170;p28"/>
          <p:cNvGrpSpPr/>
          <p:nvPr/>
        </p:nvGrpSpPr>
        <p:grpSpPr>
          <a:xfrm>
            <a:off x="4766775" y="1222925"/>
            <a:ext cx="4116750" cy="3501125"/>
            <a:chOff x="4766775" y="1222925"/>
            <a:chExt cx="4116750" cy="3501125"/>
          </a:xfrm>
        </p:grpSpPr>
        <p:pic>
          <p:nvPicPr>
            <p:cNvPr id="171" name="Google Shape;171;p28"/>
            <p:cNvPicPr preferRelativeResize="0"/>
            <p:nvPr/>
          </p:nvPicPr>
          <p:blipFill rotWithShape="1">
            <a:blip r:embed="rId4">
              <a:alphaModFix/>
            </a:blip>
            <a:srcRect r="1854"/>
            <a:stretch/>
          </p:blipFill>
          <p:spPr>
            <a:xfrm>
              <a:off x="4766775" y="1222925"/>
              <a:ext cx="4116650" cy="3501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2" name="Google Shape;172;p28"/>
            <p:cNvSpPr txBox="1"/>
            <p:nvPr/>
          </p:nvSpPr>
          <p:spPr>
            <a:xfrm>
              <a:off x="7915125" y="4349050"/>
              <a:ext cx="968400" cy="37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2545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/>
                <a:t>Adam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3600"/>
              <a:t>(S)Adam</a:t>
            </a:r>
            <a:endParaRPr/>
          </a:p>
        </p:txBody>
      </p:sp>
      <p:sp>
        <p:nvSpPr>
          <p:cNvPr id="178" name="Google Shape;178;p2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Adam: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parameter-wise (dimension-wise) learning rates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momentum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Subgradient Adam (SAdam):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de"/>
              <a:t>→ Adam with subgradients</a:t>
            </a:r>
            <a:endParaRPr/>
          </a:p>
        </p:txBody>
      </p:sp>
      <p:grpSp>
        <p:nvGrpSpPr>
          <p:cNvPr id="179" name="Google Shape;179;p29"/>
          <p:cNvGrpSpPr/>
          <p:nvPr/>
        </p:nvGrpSpPr>
        <p:grpSpPr>
          <a:xfrm>
            <a:off x="4766775" y="1222925"/>
            <a:ext cx="4116750" cy="3501125"/>
            <a:chOff x="4766775" y="1222925"/>
            <a:chExt cx="4116750" cy="3501125"/>
          </a:xfrm>
        </p:grpSpPr>
        <p:pic>
          <p:nvPicPr>
            <p:cNvPr id="180" name="Google Shape;180;p29"/>
            <p:cNvPicPr preferRelativeResize="0"/>
            <p:nvPr/>
          </p:nvPicPr>
          <p:blipFill rotWithShape="1">
            <a:blip r:embed="rId3">
              <a:alphaModFix/>
            </a:blip>
            <a:srcRect r="1854"/>
            <a:stretch/>
          </p:blipFill>
          <p:spPr>
            <a:xfrm>
              <a:off x="4766775" y="1222925"/>
              <a:ext cx="4116650" cy="3501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" name="Google Shape;181;p29"/>
            <p:cNvSpPr txBox="1"/>
            <p:nvPr/>
          </p:nvSpPr>
          <p:spPr>
            <a:xfrm>
              <a:off x="7915125" y="4349050"/>
              <a:ext cx="968400" cy="37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2545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/>
                <a:t>Adam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3600"/>
              <a:t>(S)SGLD</a:t>
            </a:r>
            <a:endParaRPr/>
          </a:p>
        </p:txBody>
      </p:sp>
      <p:sp>
        <p:nvSpPr>
          <p:cNvPr id="187" name="Google Shape;187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short for stochastic gradient langevin dynamics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adds scaled gaussian noise in update steps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similar to Stochastic Gradient Descent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update accepted only after distance calculation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calculates function value for each accepted update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SSGLD: uses subgradients and dtw distance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Experiments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Main takeaways from this presentation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/>
              <a:t>What gradient-based optimization is</a:t>
            </a:r>
            <a:endParaRPr sz="2400"/>
          </a:p>
          <a:p>
            <a:pPr marL="0" lvl="0" indent="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 sz="2400"/>
              <a:t>How to apply it to the sample mean problem in DTW spaces</a:t>
            </a:r>
            <a:endParaRPr sz="2400"/>
          </a:p>
          <a:p>
            <a:pPr marL="0" lvl="0" indent="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 sz="2400"/>
              <a:t>Basic understanding of some state-of-the-art methods</a:t>
            </a:r>
            <a:endParaRPr sz="2400"/>
          </a:p>
          <a:p>
            <a:pPr marL="0" lvl="0" indent="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Experiments</a:t>
            </a:r>
            <a:endParaRPr/>
          </a:p>
        </p:txBody>
      </p:sp>
      <p:sp>
        <p:nvSpPr>
          <p:cNvPr id="198" name="Google Shape;198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706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 err="1"/>
              <a:t>Configuration</a:t>
            </a:r>
            <a:r>
              <a:rPr lang="de" dirty="0"/>
              <a:t> </a:t>
            </a:r>
            <a:r>
              <a:rPr lang="de" dirty="0" err="1"/>
              <a:t>parameters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de" dirty="0" err="1"/>
              <a:t>number</a:t>
            </a:r>
            <a:r>
              <a:rPr lang="de" dirty="0"/>
              <a:t> </a:t>
            </a:r>
            <a:r>
              <a:rPr lang="de" dirty="0" err="1"/>
              <a:t>of</a:t>
            </a:r>
            <a:r>
              <a:rPr lang="de" dirty="0"/>
              <a:t> </a:t>
            </a:r>
            <a:r>
              <a:rPr lang="de" dirty="0" err="1"/>
              <a:t>data</a:t>
            </a:r>
            <a:r>
              <a:rPr lang="de" dirty="0"/>
              <a:t> </a:t>
            </a:r>
            <a:r>
              <a:rPr lang="de" dirty="0" err="1"/>
              <a:t>points</a:t>
            </a:r>
            <a:r>
              <a:rPr lang="de" dirty="0"/>
              <a:t> (</a:t>
            </a:r>
            <a:r>
              <a:rPr lang="de" dirty="0" err="1"/>
              <a:t>samples</a:t>
            </a:r>
            <a:r>
              <a:rPr lang="de" dirty="0"/>
              <a:t>) </a:t>
            </a:r>
            <a:r>
              <a:rPr lang="de" dirty="0" err="1"/>
              <a:t>to</a:t>
            </a:r>
            <a:r>
              <a:rPr lang="de" dirty="0"/>
              <a:t> </a:t>
            </a:r>
            <a:r>
              <a:rPr lang="de" dirty="0" err="1"/>
              <a:t>visit</a:t>
            </a:r>
            <a:r>
              <a:rPr lang="de" dirty="0"/>
              <a:t>:			</a:t>
            </a:r>
            <a:r>
              <a:rPr lang="de" i="1" dirty="0" err="1"/>
              <a:t>n_coverage</a:t>
            </a:r>
            <a:endParaRPr i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 err="1"/>
              <a:t>batch</a:t>
            </a:r>
            <a:r>
              <a:rPr lang="de" dirty="0"/>
              <a:t> </a:t>
            </a:r>
            <a:r>
              <a:rPr lang="de" dirty="0" err="1"/>
              <a:t>size</a:t>
            </a:r>
            <a:r>
              <a:rPr lang="de" dirty="0"/>
              <a:t>:</a:t>
            </a:r>
            <a:br>
              <a:rPr lang="de" dirty="0"/>
            </a:br>
            <a:r>
              <a:rPr lang="de" dirty="0"/>
              <a:t>		</a:t>
            </a:r>
            <a:r>
              <a:rPr lang="de" i="1" dirty="0" err="1"/>
              <a:t>s_batch</a:t>
            </a:r>
            <a:endParaRPr i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de" dirty="0" err="1"/>
              <a:t>number</a:t>
            </a:r>
            <a:r>
              <a:rPr lang="de" dirty="0"/>
              <a:t> </a:t>
            </a:r>
            <a:r>
              <a:rPr lang="de" dirty="0" err="1"/>
              <a:t>of</a:t>
            </a:r>
            <a:r>
              <a:rPr lang="de" dirty="0"/>
              <a:t> update </a:t>
            </a:r>
            <a:r>
              <a:rPr lang="de" dirty="0" err="1"/>
              <a:t>steps</a:t>
            </a:r>
            <a:r>
              <a:rPr lang="de" dirty="0"/>
              <a:t>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de" dirty="0"/>
              <a:t>	</a:t>
            </a:r>
            <a:r>
              <a:rPr lang="de" i="1" dirty="0" err="1"/>
              <a:t>n_coverage</a:t>
            </a:r>
            <a:r>
              <a:rPr lang="de" i="1" dirty="0"/>
              <a:t> / </a:t>
            </a:r>
            <a:r>
              <a:rPr lang="de" i="1" dirty="0" err="1"/>
              <a:t>s_batch</a:t>
            </a:r>
            <a:endParaRPr i="1" dirty="0"/>
          </a:p>
        </p:txBody>
      </p:sp>
      <p:pic>
        <p:nvPicPr>
          <p:cNvPr id="199" name="Google Shape;1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5300" y="1297284"/>
            <a:ext cx="4466125" cy="2845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Experiments</a:t>
            </a:r>
            <a:endParaRPr/>
          </a:p>
        </p:txBody>
      </p:sp>
      <p:sp>
        <p:nvSpPr>
          <p:cNvPr id="205" name="Google Shape;205;p33"/>
          <p:cNvSpPr txBox="1">
            <a:spLocks noGrp="1"/>
          </p:cNvSpPr>
          <p:nvPr>
            <p:ph type="body" idx="1"/>
          </p:nvPr>
        </p:nvSpPr>
        <p:spPr>
          <a:xfrm>
            <a:off x="347725" y="1430075"/>
            <a:ext cx="3116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24 datasets from </a:t>
            </a:r>
            <a:br>
              <a:rPr lang="de"/>
            </a:br>
            <a:r>
              <a:rPr lang="de"/>
              <a:t>UCR Time Series Classification Archive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24 * 30 = 720 iterations per algorithm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06" name="Google Shape;20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2625" y="1430063"/>
            <a:ext cx="5422026" cy="2588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Results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Results</a:t>
            </a:r>
            <a:endParaRPr/>
          </a:p>
        </p:txBody>
      </p:sp>
      <p:sp>
        <p:nvSpPr>
          <p:cNvPr id="217" name="Google Shape;217;p35"/>
          <p:cNvSpPr txBox="1">
            <a:spLocks noGrp="1"/>
          </p:cNvSpPr>
          <p:nvPr>
            <p:ph type="body" idx="1"/>
          </p:nvPr>
        </p:nvSpPr>
        <p:spPr>
          <a:xfrm>
            <a:off x="339925" y="12089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comparing effectiveness of same algorithm with different configurations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also comparing effectiveness of the different algorithms regardless of their configurations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measured which configuration or algorithm outperformed their counterparts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outperforming: lower mean variation over all iterations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Results - SSGLD</a:t>
            </a:r>
            <a:endParaRPr/>
          </a:p>
        </p:txBody>
      </p:sp>
      <p:sp>
        <p:nvSpPr>
          <p:cNvPr id="223" name="Google Shape;223;p36"/>
          <p:cNvSpPr txBox="1">
            <a:spLocks noGrp="1"/>
          </p:cNvSpPr>
          <p:nvPr>
            <p:ph type="body" idx="1"/>
          </p:nvPr>
        </p:nvSpPr>
        <p:spPr>
          <a:xfrm>
            <a:off x="339925" y="12089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tested only one SSGLD configuration in main experiment line: ssgld-2000-5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ssgld-2000-5 did not run on all datasets due to missing time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early testing of two SSGLD configurations on 4 datasets: ssgld-1000-1, ssgld-1000-10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in total, on four datasets we tested all three SSGLD configurations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Results - SSGLD</a:t>
            </a:r>
            <a:endParaRPr/>
          </a:p>
        </p:txBody>
      </p:sp>
      <p:pic>
        <p:nvPicPr>
          <p:cNvPr id="229" name="Google Shape;22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700" y="1017713"/>
            <a:ext cx="7524250" cy="190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7"/>
          <p:cNvSpPr txBox="1">
            <a:spLocks noGrp="1"/>
          </p:cNvSpPr>
          <p:nvPr>
            <p:ph type="body" idx="1"/>
          </p:nvPr>
        </p:nvSpPr>
        <p:spPr>
          <a:xfrm>
            <a:off x="339925" y="3192750"/>
            <a:ext cx="8520600" cy="14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ssgld-2000-5 outperforms other configurations in 75% of the datasets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ssgld-1000-1 outperforms ssgld-1000-10 in 75% of the datasets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ssgld-2000-5 &gt; ssgld-1000-1 &gt; ssgld-1000-10</a:t>
            </a:r>
            <a:endParaRPr/>
          </a:p>
        </p:txBody>
      </p:sp>
      <p:pic>
        <p:nvPicPr>
          <p:cNvPr id="231" name="Google Shape;23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1550" y="1584875"/>
            <a:ext cx="99000" cy="12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7350" y="1584875"/>
            <a:ext cx="99000" cy="12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Results - SSG &amp; SAdam</a:t>
            </a:r>
            <a:endParaRPr/>
          </a:p>
        </p:txBody>
      </p:sp>
      <p:sp>
        <p:nvSpPr>
          <p:cNvPr id="238" name="Google Shape;238;p38"/>
          <p:cNvSpPr txBox="1">
            <a:spLocks noGrp="1"/>
          </p:cNvSpPr>
          <p:nvPr>
            <p:ph type="body" idx="1"/>
          </p:nvPr>
        </p:nvSpPr>
        <p:spPr>
          <a:xfrm>
            <a:off x="339925" y="2571750"/>
            <a:ext cx="8520600" cy="20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ssg-1000-1 outperforms the other SSG configurations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sadam-1000-1 outperforms the other SAdam configurations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ssg-1000-1 &gt; ssg-2000-5 &gt; ssg-1000-10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sadam-1000-1 &gt; sadam-2000-5 &gt; sadam-1000-10</a:t>
            </a:r>
            <a:endParaRPr/>
          </a:p>
        </p:txBody>
      </p:sp>
      <p:pic>
        <p:nvPicPr>
          <p:cNvPr id="239" name="Google Shape;23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1127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Results - Configurations</a:t>
            </a:r>
            <a:endParaRPr/>
          </a:p>
        </p:txBody>
      </p:sp>
      <p:sp>
        <p:nvSpPr>
          <p:cNvPr id="245" name="Google Shape;245;p39"/>
          <p:cNvSpPr txBox="1">
            <a:spLocks noGrp="1"/>
          </p:cNvSpPr>
          <p:nvPr>
            <p:ph type="body" idx="1"/>
          </p:nvPr>
        </p:nvSpPr>
        <p:spPr>
          <a:xfrm>
            <a:off x="339925" y="3410300"/>
            <a:ext cx="8520600" cy="12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lower batch size seems to matter more than a higher number of samples visited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more updates ⇒ better performance</a:t>
            </a:r>
            <a:endParaRPr/>
          </a:p>
        </p:txBody>
      </p:sp>
      <p:pic>
        <p:nvPicPr>
          <p:cNvPr id="246" name="Google Shape;246;p39"/>
          <p:cNvPicPr preferRelativeResize="0"/>
          <p:nvPr/>
        </p:nvPicPr>
        <p:blipFill rotWithShape="1">
          <a:blip r:embed="rId3">
            <a:alphaModFix/>
          </a:blip>
          <a:srcRect t="16177"/>
          <a:stretch/>
        </p:blipFill>
        <p:spPr>
          <a:xfrm>
            <a:off x="1873550" y="1161475"/>
            <a:ext cx="4876875" cy="103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282475"/>
            <a:ext cx="8839200" cy="1127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Results - Algorithms</a:t>
            </a:r>
            <a:endParaRPr/>
          </a:p>
        </p:txBody>
      </p:sp>
      <p:pic>
        <p:nvPicPr>
          <p:cNvPr id="253" name="Google Shape;25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0725" y="1017725"/>
            <a:ext cx="6134874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7150" y="2419175"/>
            <a:ext cx="29575" cy="3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Outline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262950"/>
            <a:ext cx="8520600" cy="35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Introduction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Fréchet function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Gradient descent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SSG, SAdam &amp; SSGLD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Experiments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Results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Conclusion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Contributions</a:t>
            </a:r>
            <a:endParaRPr/>
          </a:p>
        </p:txBody>
      </p:sp>
      <p:sp>
        <p:nvSpPr>
          <p:cNvPr id="265" name="Google Shape;265;p42"/>
          <p:cNvSpPr txBox="1">
            <a:spLocks noGrp="1"/>
          </p:cNvSpPr>
          <p:nvPr>
            <p:ph type="body" idx="1"/>
          </p:nvPr>
        </p:nvSpPr>
        <p:spPr>
          <a:xfrm>
            <a:off x="339925" y="12089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 sz="2000"/>
              <a:t>Adaptation of two advanced gradient descent methods</a:t>
            </a:r>
            <a:endParaRPr sz="200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de" sz="2000"/>
              <a:t>Adam as SAdam</a:t>
            </a:r>
            <a:endParaRPr sz="200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de" sz="2000"/>
              <a:t>SGLD as SSGLD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 sz="2000"/>
              <a:t>Comparative evaluation of different algorithms and configuration</a:t>
            </a:r>
            <a:endParaRPr sz="200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de" sz="2000"/>
              <a:t>SSG generally performs best</a:t>
            </a:r>
            <a:endParaRPr sz="200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de" sz="2000"/>
              <a:t>Number of update steps is influential parameter</a:t>
            </a:r>
            <a:endParaRPr sz="21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9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Future work</a:t>
            </a:r>
            <a:endParaRPr/>
          </a:p>
        </p:txBody>
      </p:sp>
      <p:sp>
        <p:nvSpPr>
          <p:cNvPr id="271" name="Google Shape;271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 sz="2000"/>
              <a:t>Different gradient-based optimization methods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de" sz="2000"/>
              <a:t>Hyperparameter research, especially for SSGLD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de" sz="2000"/>
              <a:t>Configuration (</a:t>
            </a:r>
            <a:r>
              <a:rPr lang="de" sz="2000" i="1"/>
              <a:t>n_coverage, s_batch</a:t>
            </a:r>
            <a:r>
              <a:rPr lang="de" sz="2000"/>
              <a:t>) research</a:t>
            </a:r>
            <a:endParaRPr sz="2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References</a:t>
            </a:r>
            <a:endParaRPr/>
          </a:p>
        </p:txBody>
      </p:sp>
      <p:sp>
        <p:nvSpPr>
          <p:cNvPr id="277" name="Google Shape;277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Images:</a:t>
            </a:r>
            <a:endParaRPr/>
          </a:p>
          <a:p>
            <a:pPr marL="457200" lvl="0" indent="-349250" algn="l" rtl="0">
              <a:spcBef>
                <a:spcPts val="1600"/>
              </a:spcBef>
              <a:spcAft>
                <a:spcPts val="0"/>
              </a:spcAft>
              <a:buSzPts val="1900"/>
              <a:buChar char="●"/>
            </a:pPr>
            <a:r>
              <a:rPr lang="de" sz="1100" u="sng">
                <a:solidFill>
                  <a:schemeClr val="hlink"/>
                </a:solidFill>
                <a:hlinkClick r:id="rId3"/>
              </a:rPr>
              <a:t>https://vis.ensmallen.org/</a:t>
            </a:r>
            <a:endParaRPr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de" sz="1100" u="sng">
                <a:solidFill>
                  <a:schemeClr val="hlink"/>
                </a:solidFill>
                <a:hlinkClick r:id="rId4"/>
              </a:rPr>
              <a:t>https://saugatbhattarai.com.np/wp-content/uploads/2018/06/gradient-descent-1.jpg</a:t>
            </a:r>
            <a:endParaRPr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de" sz="1100" u="sng">
                <a:solidFill>
                  <a:schemeClr val="hlink"/>
                </a:solidFill>
                <a:hlinkClick r:id="rId5"/>
              </a:rPr>
              <a:t>https://blog.paperspace.com/intro-to-optimization-in-deep-learning-gradient-descent/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Literature:</a:t>
            </a:r>
            <a:endParaRPr/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de" sz="1100"/>
              <a:t>Nonsmooth Analysis and Subgradient Methods for Averaging in Dynamic Time Warping Spaces: </a:t>
            </a:r>
            <a:r>
              <a:rPr lang="de" sz="1100" u="sng">
                <a:solidFill>
                  <a:schemeClr val="hlink"/>
                </a:solidFill>
                <a:hlinkClick r:id="rId6"/>
              </a:rPr>
              <a:t>https://arxiv.org/abs/1701.06393</a:t>
            </a:r>
            <a:endParaRPr sz="11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de" sz="1100"/>
              <a:t>Hardness of Consensus Problems for Circular Strings and Time Series Averaging: </a:t>
            </a:r>
            <a:r>
              <a:rPr lang="de" sz="1100" u="sng">
                <a:solidFill>
                  <a:schemeClr val="hlink"/>
                </a:solidFill>
                <a:hlinkClick r:id="rId7"/>
              </a:rPr>
              <a:t>https://www.researchgate.net/publication/324387635_Hardness_of_Consensus_Problems_for_Circular_Strings_and_Time_Series_Averaging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Are </a:t>
            </a:r>
            <a:r>
              <a:rPr lang="de" dirty="0" err="1"/>
              <a:t>there</a:t>
            </a:r>
            <a:r>
              <a:rPr lang="de" dirty="0"/>
              <a:t> </a:t>
            </a:r>
            <a:r>
              <a:rPr lang="de" dirty="0" err="1"/>
              <a:t>questions</a:t>
            </a:r>
            <a:r>
              <a:rPr lang="de" dirty="0"/>
              <a:t>?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Introduction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Introduction</a:t>
            </a:r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Samples are sets of time series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DTW distance is calculated between two time series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calculation of sample mean needs distance measure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certain classification methods need mean (e.g. k-means)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we need to solve the sample mean problem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Real use case: Voice Recognition/Classification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Fréchet function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Fréchet function</a:t>
            </a:r>
            <a:endParaRPr/>
          </a:p>
        </p:txBody>
      </p:sp>
      <p:pic>
        <p:nvPicPr>
          <p:cNvPr id="89" name="Google Shape;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8523" y="1296125"/>
            <a:ext cx="4326951" cy="87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Fréchet function</a:t>
            </a:r>
            <a:endParaRPr/>
          </a:p>
        </p:txBody>
      </p:sp>
      <p:pic>
        <p:nvPicPr>
          <p:cNvPr id="95" name="Google Shape;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8523" y="1296125"/>
            <a:ext cx="4326951" cy="87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0"/>
          <p:cNvPicPr preferRelativeResize="0"/>
          <p:nvPr/>
        </p:nvPicPr>
        <p:blipFill rotWithShape="1">
          <a:blip r:embed="rId4">
            <a:alphaModFix/>
          </a:blip>
          <a:srcRect l="7587" t="21683" r="12622" b="12448"/>
          <a:stretch/>
        </p:blipFill>
        <p:spPr>
          <a:xfrm>
            <a:off x="905075" y="2503825"/>
            <a:ext cx="7333851" cy="149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Fréchet function</a:t>
            </a:r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1"/>
          </p:nvPr>
        </p:nvSpPr>
        <p:spPr>
          <a:xfrm>
            <a:off x="339775" y="2571750"/>
            <a:ext cx="8520600" cy="17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non-smooth, non-convex ⇒ non-differentiable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subgradients are defined for the Fréchet function at every point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sample mean problem ⇒ minimizing the Fréchet function of that sample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minimizing the Fréchet function is NP-hard</a:t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0500" y="1017726"/>
            <a:ext cx="6282994" cy="155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665</Words>
  <Application>Microsoft Macintosh PowerPoint</Application>
  <PresentationFormat>On-screen Show (16:9)</PresentationFormat>
  <Paragraphs>121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Arial</vt:lpstr>
      <vt:lpstr>Simple Dark</vt:lpstr>
      <vt:lpstr>Comparison of Gradient-based Optimization Methods for the Time Series Sample Mean Problem in DTW Space</vt:lpstr>
      <vt:lpstr>Main takeaways from this presentation</vt:lpstr>
      <vt:lpstr>Outline</vt:lpstr>
      <vt:lpstr>Introduction</vt:lpstr>
      <vt:lpstr>Introduction</vt:lpstr>
      <vt:lpstr>Fréchet function</vt:lpstr>
      <vt:lpstr>Fréchet function</vt:lpstr>
      <vt:lpstr>Fréchet function</vt:lpstr>
      <vt:lpstr>Fréchet function</vt:lpstr>
      <vt:lpstr>Gradient descent</vt:lpstr>
      <vt:lpstr>Gradient descent</vt:lpstr>
      <vt:lpstr>Gradient descent </vt:lpstr>
      <vt:lpstr>SSG, SAdam &amp; SSGLD</vt:lpstr>
      <vt:lpstr>Stochastic Subgradient Descent (SSG)</vt:lpstr>
      <vt:lpstr>SSG</vt:lpstr>
      <vt:lpstr>Adam</vt:lpstr>
      <vt:lpstr>(S)Adam</vt:lpstr>
      <vt:lpstr>(S)SGLD</vt:lpstr>
      <vt:lpstr>Experiments</vt:lpstr>
      <vt:lpstr>Experiments</vt:lpstr>
      <vt:lpstr>Experiments</vt:lpstr>
      <vt:lpstr>Results</vt:lpstr>
      <vt:lpstr>Results</vt:lpstr>
      <vt:lpstr>Results - SSGLD</vt:lpstr>
      <vt:lpstr>Results - SSGLD</vt:lpstr>
      <vt:lpstr>Results - SSG &amp; SAdam</vt:lpstr>
      <vt:lpstr>Results - Configurations</vt:lpstr>
      <vt:lpstr>Results - Algorithms</vt:lpstr>
      <vt:lpstr>Conclusion</vt:lpstr>
      <vt:lpstr>Contributions</vt:lpstr>
      <vt:lpstr>Future work</vt:lpstr>
      <vt:lpstr>References</vt:lpstr>
      <vt:lpstr>Are there questions?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Gradient-based Optimization Methods for the Time Series Sample Mean Problem in DTW Space</dc:title>
  <cp:lastModifiedBy>Max Reinhard</cp:lastModifiedBy>
  <cp:revision>1</cp:revision>
  <dcterms:modified xsi:type="dcterms:W3CDTF">2020-07-22T11:44:56Z</dcterms:modified>
</cp:coreProperties>
</file>