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  <p:sldId id="293" r:id="rId35"/>
    <p:sldId id="292" r:id="rId36"/>
    <p:sldId id="294" r:id="rId37"/>
    <p:sldId id="295" r:id="rId38"/>
    <p:sldId id="296" r:id="rId39"/>
    <p:sldId id="297" r:id="rId40"/>
    <p:sldId id="298" r:id="rId41"/>
    <p:sldId id="303" r:id="rId42"/>
    <p:sldId id="302" r:id="rId43"/>
    <p:sldId id="301" r:id="rId44"/>
    <p:sldId id="300" r:id="rId45"/>
    <p:sldId id="299" r:id="rId46"/>
    <p:sldId id="259" r:id="rId47"/>
    <p:sldId id="257" r:id="rId48"/>
    <p:sldId id="25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Engenharia de Software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existem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existem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Simuladas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Reais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Reais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Basicamente, no processo de teste de software definimos três tipos de </a:t>
            </a:r>
            <a:r>
              <a:rPr lang="pt-BR" dirty="0" smtClean="0"/>
              <a:t>ambiente </a:t>
            </a:r>
            <a:r>
              <a:rPr lang="en-US" dirty="0" smtClean="0"/>
              <a:t>de </a:t>
            </a:r>
            <a:r>
              <a:rPr lang="en-US" dirty="0"/>
              <a:t>teste: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27" y="2767964"/>
            <a:ext cx="6488545" cy="31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Ambientes virtuais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Infelizmente, na realidade atual, a maioria das empresas não prevê </a:t>
            </a:r>
            <a:r>
              <a:rPr lang="pt-BR" dirty="0" smtClean="0"/>
              <a:t>orçamento para </a:t>
            </a:r>
            <a:r>
              <a:rPr lang="pt-BR" dirty="0"/>
              <a:t>preparação dos ambientes de testes na contratação de novos projetos </a:t>
            </a:r>
            <a:r>
              <a:rPr lang="pt-BR" dirty="0" smtClean="0"/>
              <a:t>de </a:t>
            </a:r>
            <a:r>
              <a:rPr lang="en-US" dirty="0" smtClean="0"/>
              <a:t>software</a:t>
            </a:r>
            <a:r>
              <a:rPr lang="en-US" dirty="0"/>
              <a:t>.</a:t>
            </a:r>
          </a:p>
          <a:p>
            <a:r>
              <a:rPr lang="pt-BR" dirty="0"/>
              <a:t>Uma solução que vem ganhando espaço, por ser mais econômica, é a criação </a:t>
            </a:r>
            <a:r>
              <a:rPr lang="pt-BR" dirty="0" smtClean="0"/>
              <a:t>de ambientes </a:t>
            </a:r>
            <a:r>
              <a:rPr lang="pt-BR" dirty="0"/>
              <a:t>virtuais - também são conhecidos como ‘máquinas virtuais’.</a:t>
            </a:r>
          </a:p>
          <a:p>
            <a:r>
              <a:rPr lang="pt-BR" dirty="0"/>
              <a:t>Máquina virtual é um software que permite ao arquiteto de testes criar vários ambientes </a:t>
            </a:r>
            <a:r>
              <a:rPr lang="pt-BR" dirty="0" smtClean="0"/>
              <a:t>de testes</a:t>
            </a:r>
            <a:r>
              <a:rPr lang="pt-BR" dirty="0"/>
              <a:t>, com diferentes configurações de software, hardware, sistemas operacionais, </a:t>
            </a:r>
            <a:r>
              <a:rPr lang="pt-BR" dirty="0" err="1" smtClean="0"/>
              <a:t>etc</a:t>
            </a:r>
            <a:r>
              <a:rPr lang="pt-BR" dirty="0" smtClean="0"/>
              <a:t>, utilizando </a:t>
            </a:r>
            <a:r>
              <a:rPr lang="pt-BR" dirty="0"/>
              <a:t>na realidade a mesma máquina física.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205174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3.1 Automação de Testes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Técnica</a:t>
            </a:r>
            <a:r>
              <a:rPr lang="en-US" dirty="0"/>
              <a:t> x </a:t>
            </a:r>
            <a:r>
              <a:rPr lang="en-US" dirty="0" err="1"/>
              <a:t>Ferramenta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2" y="2207491"/>
            <a:ext cx="9587345" cy="41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Automação dos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Cada vez mais, ferramentas de automação de teste estão sendo lançadas no mercado </a:t>
            </a:r>
            <a:r>
              <a:rPr lang="pt-BR" dirty="0" smtClean="0"/>
              <a:t>para automatizar </a:t>
            </a:r>
            <a:r>
              <a:rPr lang="pt-BR" dirty="0"/>
              <a:t>as atividades de teste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Várias ferramentas de automação existentes</a:t>
            </a:r>
          </a:p>
          <a:p>
            <a:r>
              <a:rPr lang="pt-BR" dirty="0"/>
              <a:t> Várias ferramentas para várias atividades</a:t>
            </a:r>
          </a:p>
          <a:p>
            <a:r>
              <a:rPr lang="pt-BR" dirty="0"/>
              <a:t> </a:t>
            </a:r>
            <a:r>
              <a:rPr lang="pt-BR" dirty="0" smtClean="0"/>
              <a:t>Apoiam </a:t>
            </a:r>
            <a:r>
              <a:rPr lang="pt-BR" dirty="0"/>
              <a:t>o processo de testes</a:t>
            </a:r>
          </a:p>
          <a:p>
            <a:r>
              <a:rPr lang="pt-BR" dirty="0"/>
              <a:t> Reduzem falhas introduzidas pela intervenção humana</a:t>
            </a:r>
          </a:p>
          <a:p>
            <a:r>
              <a:rPr lang="pt-BR" dirty="0"/>
              <a:t> Aumenta a produtividade (a médio/longo prazo)</a:t>
            </a:r>
          </a:p>
          <a:p>
            <a:r>
              <a:rPr lang="pt-BR" dirty="0"/>
              <a:t> Tratar a automação dos testes como um projeto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64" y="4331422"/>
            <a:ext cx="2092436" cy="18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8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automatizar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testes?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Quando:</a:t>
            </a:r>
          </a:p>
          <a:p>
            <a:endParaRPr lang="pt-BR" dirty="0"/>
          </a:p>
          <a:p>
            <a:r>
              <a:rPr lang="pt-BR" dirty="0"/>
              <a:t>Existirem fortes pressões para melhorar a qualidade</a:t>
            </a:r>
          </a:p>
          <a:p>
            <a:r>
              <a:rPr lang="pt-BR" dirty="0"/>
              <a:t> O projeto tiver situações que não possam ser testadas adequadamente</a:t>
            </a:r>
          </a:p>
          <a:p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endParaRPr lang="en-US" dirty="0"/>
          </a:p>
          <a:p>
            <a:r>
              <a:rPr lang="pt-BR" dirty="0"/>
              <a:t> O perfil dos softwares desenvolvidos forem complexos e com impacto no</a:t>
            </a:r>
          </a:p>
          <a:p>
            <a:r>
              <a:rPr lang="en-US" dirty="0" err="1"/>
              <a:t>negócio</a:t>
            </a:r>
            <a:endParaRPr lang="en-US" dirty="0"/>
          </a:p>
          <a:p>
            <a:r>
              <a:rPr lang="pt-BR" dirty="0"/>
              <a:t> Estudos de custo X benefício justificarem o investimento</a:t>
            </a:r>
          </a:p>
          <a:p>
            <a:r>
              <a:rPr lang="pt-BR" dirty="0"/>
              <a:t> O tamanho do projeto ou do ambiente de teste </a:t>
            </a:r>
            <a:r>
              <a:rPr lang="pt-BR" dirty="0" smtClean="0"/>
              <a:t>justificarem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Sempre avaliar a possibilidade do uso de ferramentas abertas e livres.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r>
              <a:rPr lang="en-US" dirty="0" smtClean="0"/>
              <a:t> </a:t>
            </a:r>
            <a:r>
              <a:rPr lang="en-US" dirty="0"/>
              <a:t>de 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três categorias de ferramentas de automação de testes, a </a:t>
            </a:r>
            <a:r>
              <a:rPr lang="en-US" dirty="0"/>
              <a:t>saber:</a:t>
            </a:r>
          </a:p>
          <a:p>
            <a:endParaRPr lang="en-US" dirty="0"/>
          </a:p>
          <a:p>
            <a:r>
              <a:rPr lang="pt-BR" dirty="0" smtClean="0"/>
              <a:t>Ferramentas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pt-BR" dirty="0" smtClean="0"/>
              <a:t>gerenciamento</a:t>
            </a:r>
          </a:p>
          <a:p>
            <a:r>
              <a:rPr lang="pt-BR" dirty="0" smtClean="0"/>
              <a:t> </a:t>
            </a:r>
            <a:r>
              <a:rPr lang="pt-BR" dirty="0"/>
              <a:t>Ferramentas de verificação de código-fonte</a:t>
            </a:r>
          </a:p>
          <a:p>
            <a:r>
              <a:rPr lang="pt-BR" dirty="0"/>
              <a:t> Ferramentas de </a:t>
            </a:r>
            <a:r>
              <a:rPr lang="pt-BR" dirty="0" smtClean="0"/>
              <a:t>automatização </a:t>
            </a:r>
            <a:r>
              <a:rPr lang="pt-BR" dirty="0"/>
              <a:t>na execução dos </a:t>
            </a:r>
            <a:r>
              <a:rPr lang="pt-BR" dirty="0" smtClean="0"/>
              <a:t>testes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67" y="4636222"/>
            <a:ext cx="1571433" cy="15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Ferramentas</a:t>
            </a:r>
            <a:r>
              <a:rPr lang="en-US" dirty="0"/>
              <a:t> de </a:t>
            </a:r>
            <a:r>
              <a:rPr lang="en-US" dirty="0" err="1"/>
              <a:t>gerenciamento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Ferramentas de gerenciamento são as ferramentas gerenciais, normalmente utilizadas para fazer a gestão de testes e defeitos. Por exemplo, uma ferramenta que permite que sejam cadastrados os defeitos encontrados no software durantes os testes.</a:t>
            </a:r>
          </a:p>
          <a:p>
            <a:r>
              <a:rPr lang="pt-BR" dirty="0"/>
              <a:t>São ferramentas muito importantes, pois auxiliam o processo de teste como um todo.</a:t>
            </a:r>
          </a:p>
          <a:p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divididas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endParaRPr lang="pt-BR" dirty="0" smtClean="0"/>
          </a:p>
          <a:p>
            <a:r>
              <a:rPr lang="pt-BR" dirty="0" smtClean="0"/>
              <a:t>Ferramentas </a:t>
            </a:r>
            <a:r>
              <a:rPr lang="pt-BR" dirty="0"/>
              <a:t>de gerenciamento de defeitos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Exemplos </a:t>
            </a:r>
            <a:r>
              <a:rPr lang="pt-BR" dirty="0"/>
              <a:t>de ferramentas: </a:t>
            </a:r>
            <a:r>
              <a:rPr lang="pt-BR" dirty="0" err="1"/>
              <a:t>Jira</a:t>
            </a:r>
            <a:r>
              <a:rPr lang="pt-BR" dirty="0"/>
              <a:t>, Mantis, </a:t>
            </a:r>
            <a:r>
              <a:rPr lang="pt-BR" dirty="0" err="1"/>
              <a:t>BugZilla</a:t>
            </a:r>
            <a:endParaRPr lang="pt-BR" dirty="0"/>
          </a:p>
          <a:p>
            <a:r>
              <a:rPr lang="en-US" dirty="0"/>
              <a:t> </a:t>
            </a:r>
            <a:r>
              <a:rPr lang="pt-BR" dirty="0" smtClean="0"/>
              <a:t>Ferramentas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pt-BR" dirty="0" smtClean="0"/>
              <a:t>controle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versionamento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Exemplos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ferramentas</a:t>
            </a:r>
            <a:r>
              <a:rPr lang="en-US" dirty="0"/>
              <a:t>: </a:t>
            </a:r>
            <a:r>
              <a:rPr lang="en-US" dirty="0" err="1"/>
              <a:t>SubVersion</a:t>
            </a:r>
            <a:r>
              <a:rPr lang="en-US" dirty="0"/>
              <a:t>, SourceSafe</a:t>
            </a:r>
          </a:p>
          <a:p>
            <a:r>
              <a:rPr lang="pt-BR" dirty="0"/>
              <a:t> Ferramenta de gerenciamento dos testes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Exemplos </a:t>
            </a:r>
            <a:r>
              <a:rPr lang="pt-BR" dirty="0"/>
              <a:t>de ferramentas: RTH, </a:t>
            </a:r>
            <a:r>
              <a:rPr lang="pt-BR" dirty="0" err="1"/>
              <a:t>TestLink</a:t>
            </a:r>
            <a:r>
              <a:rPr lang="pt-BR" dirty="0"/>
              <a:t>, </a:t>
            </a:r>
            <a:r>
              <a:rPr lang="pt-BR" dirty="0" smtClean="0"/>
              <a:t>Mantis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3. Ambiente de Teste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verificação de </a:t>
            </a:r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São ferramentas utilizadas para:</a:t>
            </a:r>
          </a:p>
          <a:p>
            <a:endParaRPr lang="pt-BR" dirty="0" smtClean="0"/>
          </a:p>
          <a:p>
            <a:r>
              <a:rPr lang="pt-BR" dirty="0" smtClean="0"/>
              <a:t>Verificar </a:t>
            </a:r>
            <a:r>
              <a:rPr lang="pt-BR" dirty="0"/>
              <a:t>se o trabalho foi produzido dentro dos padrões de codificação</a:t>
            </a:r>
          </a:p>
          <a:p>
            <a:r>
              <a:rPr lang="pt-BR" dirty="0"/>
              <a:t> Identificar pedaços de códigos não executados</a:t>
            </a:r>
          </a:p>
          <a:p>
            <a:r>
              <a:rPr lang="pt-BR" dirty="0"/>
              <a:t> Identificar erros mais comuns, como problemas com inicialização e</a:t>
            </a:r>
          </a:p>
          <a:p>
            <a:r>
              <a:rPr lang="pt-BR" dirty="0"/>
              <a:t>variáveis, estouro de memória, etc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ferramentas de verificação de código não têm a obrigação de verificar se o código realiza o que deveria realizar, ou seja, não têm a responsabilidade de testar as funcionalidades. Seu objetivo não é este.</a:t>
            </a:r>
          </a:p>
          <a:p>
            <a:pPr marL="0" indent="0">
              <a:buNone/>
            </a:pPr>
            <a:r>
              <a:rPr lang="pt-BR" dirty="0" smtClean="0"/>
              <a:t>Esse tipo de ferramenta é muito utilizada nos testes unitários.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78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execução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São ferramentas que auxiliam diretamente na execução dos testes. </a:t>
            </a:r>
            <a:r>
              <a:rPr lang="pt-BR" dirty="0" smtClean="0"/>
              <a:t>Existem muitas </a:t>
            </a:r>
            <a:r>
              <a:rPr lang="pt-BR" dirty="0"/>
              <a:t>ferramentas nesta categoria, que podem ser utilizadas nos testes:</a:t>
            </a:r>
          </a:p>
          <a:p>
            <a:endParaRPr lang="pt-BR" dirty="0" smtClean="0"/>
          </a:p>
          <a:p>
            <a:r>
              <a:rPr lang="pt-BR" dirty="0" smtClean="0"/>
              <a:t>Unitários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JUnit</a:t>
            </a:r>
            <a:endParaRPr lang="pt-BR" dirty="0"/>
          </a:p>
          <a:p>
            <a:r>
              <a:rPr lang="pt-BR" dirty="0"/>
              <a:t> Integração</a:t>
            </a:r>
          </a:p>
          <a:p>
            <a:r>
              <a:rPr lang="pt-BR" dirty="0"/>
              <a:t> Sistema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TestComplet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JUnitPerf</a:t>
            </a:r>
            <a:endParaRPr lang="pt-BR" dirty="0"/>
          </a:p>
          <a:p>
            <a:r>
              <a:rPr lang="pt-BR" dirty="0"/>
              <a:t> Aceitação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JMeter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JUnitPerf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51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4. Análise de Riscos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70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risco?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747057"/>
          </a:xfrm>
        </p:spPr>
      </p:pic>
    </p:spTree>
    <p:extLst>
      <p:ext uri="{BB962C8B-B14F-4D97-AF65-F5344CB8AC3E}">
        <p14:creationId xmlns:p14="http://schemas.microsoft.com/office/powerpoint/2010/main" val="179475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 x Problema - Exemplo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31" y="1825625"/>
            <a:ext cx="10128538" cy="4351338"/>
          </a:xfrm>
        </p:spPr>
      </p:pic>
    </p:spTree>
    <p:extLst>
      <p:ext uri="{BB962C8B-B14F-4D97-AF65-F5344CB8AC3E}">
        <p14:creationId xmlns:p14="http://schemas.microsoft.com/office/powerpoint/2010/main" val="247646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Conceituando riscos - </a:t>
            </a:r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Exemplo </a:t>
            </a:r>
            <a:r>
              <a:rPr lang="pt-BR" dirty="0"/>
              <a:t>de Risco:</a:t>
            </a:r>
          </a:p>
          <a:p>
            <a:r>
              <a:rPr lang="pt-BR" dirty="0" smtClean="0"/>
              <a:t>Devido </a:t>
            </a:r>
            <a:r>
              <a:rPr lang="pt-BR" dirty="0"/>
              <a:t>ao uso de uma nova tecnologia para a qual </a:t>
            </a:r>
            <a:r>
              <a:rPr lang="pt-BR" dirty="0" smtClean="0"/>
              <a:t>os programadores foram </a:t>
            </a:r>
            <a:r>
              <a:rPr lang="pt-BR" dirty="0"/>
              <a:t>recém treinados, os mesmos poderão precisar de mais </a:t>
            </a:r>
            <a:r>
              <a:rPr lang="pt-BR" dirty="0" smtClean="0"/>
              <a:t>tempo para </a:t>
            </a:r>
            <a:r>
              <a:rPr lang="pt-BR" dirty="0"/>
              <a:t>desenvolvimento dos programas, ocasionando um atraso </a:t>
            </a:r>
            <a:r>
              <a:rPr lang="pt-BR" dirty="0" smtClean="0"/>
              <a:t>nas atividades </a:t>
            </a:r>
            <a:r>
              <a:rPr lang="pt-BR" dirty="0"/>
              <a:t>do cronograma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 de Não-Risco:</a:t>
            </a:r>
          </a:p>
          <a:p>
            <a:r>
              <a:rPr lang="pt-BR" dirty="0"/>
              <a:t>Desconhecimento dos programadores quanto à tecnologia utilizada</a:t>
            </a:r>
          </a:p>
          <a:p>
            <a:pPr marL="0" indent="0">
              <a:buNone/>
            </a:pPr>
            <a:r>
              <a:rPr lang="pt-BR" dirty="0"/>
              <a:t>para a programação deste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20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 de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Riscos </a:t>
            </a:r>
            <a:r>
              <a:rPr lang="pt-BR" b="1" dirty="0"/>
              <a:t>de projeto</a:t>
            </a:r>
            <a:r>
              <a:rPr lang="pt-BR" dirty="0"/>
              <a:t>: são riscos ligados diretamente ao projeto.</a:t>
            </a:r>
          </a:p>
          <a:p>
            <a:r>
              <a:rPr lang="pt-BR" dirty="0"/>
              <a:t> </a:t>
            </a:r>
            <a:r>
              <a:rPr lang="pt-BR" b="1" dirty="0"/>
              <a:t>Riscos técnicos</a:t>
            </a:r>
            <a:r>
              <a:rPr lang="pt-BR" dirty="0"/>
              <a:t>: são riscos relacionados à qualidade do software a </a:t>
            </a:r>
            <a:r>
              <a:rPr lang="pt-BR" dirty="0" smtClean="0"/>
              <a:t>ser desenvolvido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b="1" dirty="0"/>
              <a:t>Riscos para o negócio do cliente</a:t>
            </a:r>
            <a:r>
              <a:rPr lang="pt-BR" dirty="0"/>
              <a:t>: são riscos relacionados a </a:t>
            </a:r>
            <a:r>
              <a:rPr lang="pt-BR" dirty="0" smtClean="0"/>
              <a:t>defeitos no software</a:t>
            </a:r>
            <a:r>
              <a:rPr lang="pt-BR" dirty="0"/>
              <a:t>, que podem causar prejuízos ao negócio do 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99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 de defeitos x esforço de </a:t>
            </a:r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</a:t>
            </a:r>
            <a:r>
              <a:rPr lang="pt-BR" dirty="0"/>
              <a:t>que aumentarmos o esforço dos testes, o risco de defeitos cairá. </a:t>
            </a:r>
            <a:r>
              <a:rPr lang="pt-BR" dirty="0" smtClean="0"/>
              <a:t>Porém, já </a:t>
            </a:r>
            <a:r>
              <a:rPr lang="pt-BR" dirty="0"/>
              <a:t>vimos também que dificilmente podemos testar todas as funcionalidades </a:t>
            </a:r>
            <a:r>
              <a:rPr lang="pt-BR" dirty="0" smtClean="0"/>
              <a:t>que precisam </a:t>
            </a:r>
            <a:r>
              <a:rPr lang="pt-BR" dirty="0"/>
              <a:t>ser testadas no prazo e no orçamento que dispomos.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36" y="3463636"/>
            <a:ext cx="6539346" cy="29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0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Maiores riscos de defeitos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maiores riscos de defeitos de um software estão em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Funções muito complexas</a:t>
            </a:r>
          </a:p>
          <a:p>
            <a:r>
              <a:rPr lang="pt-BR" dirty="0"/>
              <a:t> Funções </a:t>
            </a:r>
            <a:r>
              <a:rPr lang="pt-BR" dirty="0" smtClean="0"/>
              <a:t>frequentemente </a:t>
            </a:r>
            <a:r>
              <a:rPr lang="pt-BR" dirty="0"/>
              <a:t>alteradas</a:t>
            </a:r>
          </a:p>
          <a:p>
            <a:r>
              <a:rPr lang="pt-BR" dirty="0"/>
              <a:t> Funções onde uma determinada ferramenta foi utilizada pela primeira </a:t>
            </a:r>
            <a:r>
              <a:rPr lang="pt-BR" dirty="0" smtClean="0"/>
              <a:t>vez no </a:t>
            </a:r>
            <a:r>
              <a:rPr lang="pt-BR" dirty="0"/>
              <a:t>desenvolvimento</a:t>
            </a:r>
          </a:p>
          <a:p>
            <a:r>
              <a:rPr lang="pt-BR" dirty="0"/>
              <a:t> Funções que foram construídas sob pressão</a:t>
            </a:r>
          </a:p>
          <a:p>
            <a:r>
              <a:rPr lang="pt-BR" dirty="0"/>
              <a:t> Funções onde muitos defeitos já foram encontrados</a:t>
            </a:r>
          </a:p>
          <a:p>
            <a:r>
              <a:rPr lang="pt-BR" dirty="0"/>
              <a:t> Funções com muitas interfaces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50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 do projeto - 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Ausência </a:t>
            </a:r>
            <a:r>
              <a:rPr lang="pt-BR" dirty="0"/>
              <a:t>de um cronograma detalhado</a:t>
            </a:r>
          </a:p>
          <a:p>
            <a:r>
              <a:rPr lang="pt-BR" dirty="0"/>
              <a:t> Dados dos testes não disponíveis na data programada</a:t>
            </a:r>
          </a:p>
          <a:p>
            <a:r>
              <a:rPr lang="pt-BR" dirty="0"/>
              <a:t> Dados de testes ruins</a:t>
            </a:r>
          </a:p>
          <a:p>
            <a:r>
              <a:rPr lang="pt-BR" dirty="0"/>
              <a:t> Disponibilidade da equipe de testes</a:t>
            </a:r>
          </a:p>
          <a:p>
            <a:r>
              <a:rPr lang="pt-BR" dirty="0"/>
              <a:t> Disponibilidade de um ambiente de testes</a:t>
            </a:r>
          </a:p>
          <a:p>
            <a:r>
              <a:rPr lang="pt-BR" dirty="0"/>
              <a:t> Falta de gerência de configuração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3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</a:t>
            </a:r>
            <a:r>
              <a:rPr lang="en-US" dirty="0"/>
              <a:t> </a:t>
            </a:r>
            <a:r>
              <a:rPr lang="en-US" dirty="0"/>
              <a:t>de 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toda a </a:t>
            </a:r>
            <a:r>
              <a:rPr lang="pt-BR" dirty="0" smtClean="0"/>
              <a:t>infraestrutura </a:t>
            </a:r>
            <a:r>
              <a:rPr lang="pt-BR" dirty="0"/>
              <a:t>onde o teste será executado, compreendendo</a:t>
            </a:r>
          </a:p>
          <a:p>
            <a:pPr marL="0" indent="0">
              <a:buNone/>
            </a:pPr>
            <a:r>
              <a:rPr lang="pt-BR" dirty="0"/>
              <a:t>configurações de hardware, software, ferramentas de automação,</a:t>
            </a:r>
          </a:p>
          <a:p>
            <a:pPr marL="0" indent="0">
              <a:buNone/>
            </a:pPr>
            <a:r>
              <a:rPr lang="pt-BR" dirty="0"/>
              <a:t>equipe envolvida, aspectos organizacionais, suprimentos, rede e</a:t>
            </a:r>
          </a:p>
          <a:p>
            <a:pPr marL="0" indent="0">
              <a:buNone/>
            </a:pPr>
            <a:r>
              <a:rPr lang="pt-BR" dirty="0"/>
              <a:t>documentação, e tem como finalidade propiciar a realização de testes</a:t>
            </a:r>
          </a:p>
          <a:p>
            <a:pPr marL="0" indent="0">
              <a:buNone/>
            </a:pPr>
            <a:r>
              <a:rPr lang="pt-BR" dirty="0"/>
              <a:t>em condições conhecidas e controladas.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 do processo - 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</a:t>
            </a:r>
            <a:r>
              <a:rPr lang="pt-BR" dirty="0"/>
              <a:t>de gerência dos testes</a:t>
            </a:r>
          </a:p>
          <a:p>
            <a:r>
              <a:rPr lang="pt-BR" dirty="0"/>
              <a:t> Falta de um processo de testes definido</a:t>
            </a:r>
          </a:p>
          <a:p>
            <a:r>
              <a:rPr lang="pt-BR" dirty="0"/>
              <a:t> Falta de apoio da gerência para com a atividade de testes</a:t>
            </a:r>
          </a:p>
          <a:p>
            <a:r>
              <a:rPr lang="pt-BR" dirty="0"/>
              <a:t> Falta de treinamento da equipe de testes</a:t>
            </a:r>
          </a:p>
          <a:p>
            <a:r>
              <a:rPr lang="pt-BR" dirty="0"/>
              <a:t> Ambiente de testes inadequado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00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/>
              <a:t>Gerentes de Projeto, o Gerenciamento de Riscos é uma disciplina </a:t>
            </a:r>
            <a:r>
              <a:rPr lang="pt-BR" dirty="0" smtClean="0"/>
              <a:t>que busca</a:t>
            </a:r>
            <a:r>
              <a:rPr lang="pt-BR" dirty="0"/>
              <a:t>, pró-ativamente, minimizar os efeitos de eventos futuros que </a:t>
            </a:r>
            <a:r>
              <a:rPr lang="pt-BR" dirty="0" smtClean="0"/>
              <a:t>possam causar </a:t>
            </a:r>
            <a:r>
              <a:rPr lang="pt-BR" dirty="0"/>
              <a:t>perdas para o projeto, ou maximizar os efeitos de eventos futuros </a:t>
            </a:r>
            <a:r>
              <a:rPr lang="pt-BR" dirty="0" smtClean="0"/>
              <a:t>que possam </a:t>
            </a:r>
            <a:r>
              <a:rPr lang="pt-BR" dirty="0"/>
              <a:t>gerar ganhos para o projeto.</a:t>
            </a:r>
          </a:p>
          <a:p>
            <a:pPr marL="0" indent="0">
              <a:buNone/>
            </a:pPr>
            <a:r>
              <a:rPr lang="pt-BR" dirty="0"/>
              <a:t>É o processo de identificação, avaliação, priorização, desenvolvimento </a:t>
            </a:r>
            <a:r>
              <a:rPr lang="pt-BR" dirty="0" smtClean="0"/>
              <a:t>de estratégias </a:t>
            </a:r>
            <a:r>
              <a:rPr lang="pt-BR" dirty="0"/>
              <a:t>de tratamento e acompanhamento dos riscos.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474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/>
              <a:t>.1 </a:t>
            </a:r>
            <a:r>
              <a:rPr lang="pt-BR" dirty="0"/>
              <a:t>Gerenciando riscos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714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riscos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85603"/>
          </a:xfrm>
        </p:spPr>
      </p:pic>
    </p:spTree>
    <p:extLst>
      <p:ext uri="{BB962C8B-B14F-4D97-AF65-F5344CB8AC3E}">
        <p14:creationId xmlns:p14="http://schemas.microsoft.com/office/powerpoint/2010/main" val="86164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Pontos importantes sobre a gerência de riscos:</a:t>
            </a:r>
          </a:p>
          <a:p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visibilidade acerca das incertezas inerentes a um projeto de teste </a:t>
            </a:r>
            <a:r>
              <a:rPr lang="pt-BR" dirty="0" smtClean="0"/>
              <a:t>de software</a:t>
            </a:r>
            <a:endParaRPr lang="pt-BR" dirty="0"/>
          </a:p>
          <a:p>
            <a:r>
              <a:rPr lang="pt-BR" dirty="0"/>
              <a:t> Diminui a tendência de otimismo extremo, de não querer enxergar os </a:t>
            </a:r>
            <a:r>
              <a:rPr lang="pt-BR" dirty="0" smtClean="0"/>
              <a:t>riscos ou </a:t>
            </a:r>
            <a:r>
              <a:rPr lang="pt-BR" dirty="0"/>
              <a:t>simplesmente desejar (ou rezar!) para que eles não se materializem</a:t>
            </a:r>
          </a:p>
          <a:p>
            <a:r>
              <a:rPr lang="pt-BR" dirty="0"/>
              <a:t> Gera proteção contra as principais incertezas</a:t>
            </a:r>
          </a:p>
          <a:p>
            <a:r>
              <a:rPr lang="pt-BR" dirty="0"/>
              <a:t> Toda gestão de projeto é gerenciamento de </a:t>
            </a:r>
            <a:r>
              <a:rPr lang="pt-BR" dirty="0" smtClean="0"/>
              <a:t>riscos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291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Gerenciando Riscos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82" y="1690688"/>
            <a:ext cx="3204236" cy="4950257"/>
          </a:xfrm>
        </p:spPr>
      </p:pic>
    </p:spTree>
    <p:extLst>
      <p:ext uri="{BB962C8B-B14F-4D97-AF65-F5344CB8AC3E}">
        <p14:creationId xmlns:p14="http://schemas.microsoft.com/office/powerpoint/2010/main" val="2682603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Identificar os </a:t>
            </a:r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Identificar os eventos de riscos no projeto e quais as suas </a:t>
            </a:r>
            <a:r>
              <a:rPr lang="pt-BR" dirty="0" err="1"/>
              <a:t>conseqüências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Boas práticas para identificação de riscos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Avaliar </a:t>
            </a:r>
            <a:r>
              <a:rPr lang="pt-BR" dirty="0"/>
              <a:t>problemas já enfrentados em outros projetos</a:t>
            </a:r>
          </a:p>
          <a:p>
            <a:r>
              <a:rPr lang="pt-BR" dirty="0"/>
              <a:t> Reuniões de </a:t>
            </a:r>
            <a:r>
              <a:rPr lang="pt-BR" dirty="0" err="1"/>
              <a:t>brainstorm</a:t>
            </a:r>
            <a:r>
              <a:rPr lang="pt-BR" dirty="0"/>
              <a:t> com envolvidos</a:t>
            </a:r>
          </a:p>
          <a:p>
            <a:r>
              <a:rPr lang="pt-BR" dirty="0"/>
              <a:t> Rever a documentação de software</a:t>
            </a:r>
          </a:p>
          <a:p>
            <a:r>
              <a:rPr lang="pt-BR" dirty="0"/>
              <a:t> Utilizar uma lista de verificação com riscos </a:t>
            </a:r>
            <a:r>
              <a:rPr lang="pt-BR" dirty="0" smtClean="0"/>
              <a:t>conhecidos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00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Analisar os </a:t>
            </a:r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Uma </a:t>
            </a:r>
            <a:r>
              <a:rPr lang="pt-BR" sz="2000" dirty="0"/>
              <a:t>vez identificados os riscos, precisamos analisá-los a fim de encontrar o </a:t>
            </a:r>
            <a:r>
              <a:rPr lang="pt-BR" sz="2000" dirty="0" smtClean="0"/>
              <a:t>que os </a:t>
            </a:r>
            <a:r>
              <a:rPr lang="pt-BR" sz="2000" dirty="0"/>
              <a:t>causam, e detalhar o seu impacto e a probabilidade da sua ocorrência.</a:t>
            </a:r>
          </a:p>
          <a:p>
            <a:r>
              <a:rPr lang="pt-BR" sz="2000" dirty="0"/>
              <a:t>Cada risco deve ser analisado sob a perspectiva do seu impacto e </a:t>
            </a:r>
            <a:r>
              <a:rPr lang="pt-BR" sz="2000" dirty="0" smtClean="0"/>
              <a:t>probabilidade de ocorrência.</a:t>
            </a:r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7163"/>
            <a:ext cx="10515599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90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Analisar os riscos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02" y="1869226"/>
            <a:ext cx="7237395" cy="4383793"/>
          </a:xfrm>
        </p:spPr>
      </p:pic>
    </p:spTree>
    <p:extLst>
      <p:ext uri="{BB962C8B-B14F-4D97-AF65-F5344CB8AC3E}">
        <p14:creationId xmlns:p14="http://schemas.microsoft.com/office/powerpoint/2010/main" val="2597699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Priorizar 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O </a:t>
            </a:r>
            <a:r>
              <a:rPr lang="pt-BR" sz="2000" dirty="0"/>
              <a:t>objetivo desta atividade é comparar os riscos e identificar quais são os </a:t>
            </a:r>
            <a:r>
              <a:rPr lang="pt-BR" sz="2000" dirty="0" smtClean="0"/>
              <a:t>mais importantes </a:t>
            </a:r>
            <a:r>
              <a:rPr lang="pt-BR" sz="2000" dirty="0"/>
              <a:t>e que </a:t>
            </a:r>
            <a:r>
              <a:rPr lang="pt-BR" sz="2000" dirty="0" smtClean="0"/>
              <a:t>consequentemente </a:t>
            </a:r>
            <a:r>
              <a:rPr lang="pt-BR" sz="2000" dirty="0"/>
              <a:t>merecem maior atenção.</a:t>
            </a:r>
          </a:p>
          <a:p>
            <a:r>
              <a:rPr lang="pt-BR" sz="2000" dirty="0"/>
              <a:t>A priorização é necessária porque normalmente os recursos do projeto </a:t>
            </a:r>
            <a:r>
              <a:rPr lang="pt-BR" sz="2000" dirty="0" smtClean="0"/>
              <a:t>são escassos</a:t>
            </a:r>
            <a:r>
              <a:rPr lang="pt-BR" sz="2000" dirty="0"/>
              <a:t>, e devemos concentrar esforços primeiro nos riscos mais importantes.</a:t>
            </a:r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3097647"/>
            <a:ext cx="9005455" cy="32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ambiente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Apresentamos a seguir os elementos do ambiente de testes que devem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levados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consideração para o planejamento do ambiente de testes.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2503055"/>
            <a:ext cx="7823200" cy="36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8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Priorizar os riscos - 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Acompanhe </a:t>
            </a:r>
            <a:r>
              <a:rPr lang="pt-BR" dirty="0"/>
              <a:t>abaixo uma matriz de riscos com sua priorização definida.</a:t>
            </a:r>
          </a:p>
          <a:p>
            <a:r>
              <a:rPr lang="pt-BR" dirty="0"/>
              <a:t>Cada risco deve ser analisado sob a perspectiva do seu impacto e </a:t>
            </a:r>
            <a:r>
              <a:rPr lang="pt-BR" dirty="0" smtClean="0"/>
              <a:t>probabilidade de </a:t>
            </a:r>
            <a:r>
              <a:rPr lang="pt-BR" dirty="0"/>
              <a:t>ocorrência.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02050"/>
            <a:ext cx="10058400" cy="23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63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resolução dos riscos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vez priorizados e selecionados os riscos que serão atacados, para cada </a:t>
            </a:r>
            <a:r>
              <a:rPr lang="pt-BR" dirty="0" smtClean="0"/>
              <a:t>um deles </a:t>
            </a:r>
            <a:r>
              <a:rPr lang="pt-BR" dirty="0"/>
              <a:t>deveremos preparar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Um plano de mitigação</a:t>
            </a:r>
          </a:p>
          <a:p>
            <a:r>
              <a:rPr lang="pt-BR" dirty="0"/>
              <a:t> Um plano de contingência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645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mitigação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plano de mitigação pode ser considerado uma atividade </a:t>
            </a:r>
            <a:r>
              <a:rPr lang="pt-BR" dirty="0" err="1"/>
              <a:t>pró-ativa</a:t>
            </a:r>
            <a:r>
              <a:rPr lang="pt-BR" dirty="0"/>
              <a:t>, pois </a:t>
            </a:r>
            <a:r>
              <a:rPr lang="pt-BR" dirty="0" smtClean="0"/>
              <a:t>através dele </a:t>
            </a:r>
            <a:r>
              <a:rPr lang="pt-BR" dirty="0"/>
              <a:t>tentamos minimizar o impacto e a probabilidade de um risco acontecer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Características</a:t>
            </a:r>
            <a:r>
              <a:rPr lang="pt-BR" dirty="0"/>
              <a:t>:</a:t>
            </a:r>
          </a:p>
          <a:p>
            <a:r>
              <a:rPr lang="pt-BR" dirty="0"/>
              <a:t> </a:t>
            </a:r>
            <a:r>
              <a:rPr lang="pt-BR" dirty="0" err="1"/>
              <a:t>Pró-ativo</a:t>
            </a:r>
            <a:endParaRPr lang="pt-BR" dirty="0"/>
          </a:p>
          <a:p>
            <a:r>
              <a:rPr lang="pt-BR" dirty="0"/>
              <a:t> Contempla atividades para minimizar impacto e probabilidade de ocorrência</a:t>
            </a:r>
          </a:p>
          <a:p>
            <a:r>
              <a:rPr lang="pt-BR" dirty="0"/>
              <a:t> Deve ser executado antes que o risco ocorra</a:t>
            </a:r>
          </a:p>
          <a:p>
            <a:r>
              <a:rPr lang="pt-BR" dirty="0"/>
              <a:t> Evita que o risco se transforme em um 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152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contingência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Ao </a:t>
            </a:r>
            <a:r>
              <a:rPr lang="pt-BR" dirty="0"/>
              <a:t>contrário do plano de mitigação, o plano de contingência é reativo, e deve </a:t>
            </a:r>
            <a:r>
              <a:rPr lang="pt-BR" dirty="0" smtClean="0"/>
              <a:t>ser acionado </a:t>
            </a:r>
            <a:r>
              <a:rPr lang="pt-BR" dirty="0"/>
              <a:t>quando o risco virar um problema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Características</a:t>
            </a:r>
            <a:r>
              <a:rPr lang="pt-BR" dirty="0"/>
              <a:t>:</a:t>
            </a:r>
          </a:p>
          <a:p>
            <a:r>
              <a:rPr lang="pt-BR" dirty="0"/>
              <a:t> Reatividade</a:t>
            </a:r>
          </a:p>
          <a:p>
            <a:r>
              <a:rPr lang="pt-BR" dirty="0"/>
              <a:t> Sem chance de evitar que o risco ocorra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802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Monitorar e controlar os 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objetivo desta atividade é acompanhar o progresso das ações planejadas </a:t>
            </a:r>
            <a:r>
              <a:rPr lang="pt-BR" dirty="0" smtClean="0"/>
              <a:t>e assegurar </a:t>
            </a:r>
            <a:r>
              <a:rPr lang="pt-BR" dirty="0"/>
              <a:t>que elas sejam efetivas, além de monitorar as mudanças ocorridas </a:t>
            </a:r>
            <a:r>
              <a:rPr lang="pt-BR" dirty="0" smtClean="0"/>
              <a:t>nos riscos.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Vejam</a:t>
            </a:r>
            <a:r>
              <a:rPr lang="pt-BR" dirty="0"/>
              <a:t>:</a:t>
            </a:r>
          </a:p>
          <a:p>
            <a:r>
              <a:rPr lang="pt-BR" dirty="0"/>
              <a:t> Os riscos mudam durante o projeto</a:t>
            </a:r>
          </a:p>
          <a:p>
            <a:r>
              <a:rPr lang="pt-BR" dirty="0"/>
              <a:t> Riscos podem surgir, outros podem desaparecer</a:t>
            </a:r>
          </a:p>
          <a:p>
            <a:r>
              <a:rPr lang="pt-BR" dirty="0"/>
              <a:t> A criticidade dos riscos pode mudar</a:t>
            </a:r>
          </a:p>
          <a:p>
            <a:r>
              <a:rPr lang="pt-BR" dirty="0"/>
              <a:t> Monitorar e controlar os riscos deve ser uma atividade contínua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70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Monitorar e controlar os 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maior parte dos riscos pode e deve ser tratada nas fases iniciais do projeto.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22" y="2685789"/>
            <a:ext cx="5538355" cy="34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8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2" y="1825625"/>
            <a:ext cx="5005596" cy="4351338"/>
          </a:xfrm>
        </p:spPr>
      </p:pic>
    </p:spTree>
    <p:extLst>
      <p:ext uri="{BB962C8B-B14F-4D97-AF65-F5344CB8AC3E}">
        <p14:creationId xmlns:p14="http://schemas.microsoft.com/office/powerpoint/2010/main" val="487992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454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[01] http://www.rexblackconsulting.com - 2007</a:t>
            </a:r>
          </a:p>
          <a:p>
            <a:r>
              <a:rPr lang="en-US" sz="1400" dirty="0"/>
              <a:t>[02] G. J. Myers. The Art of Software Testing. Wiley, New York, 1979.</a:t>
            </a:r>
          </a:p>
          <a:p>
            <a:r>
              <a:rPr lang="en-US" sz="1400" dirty="0"/>
              <a:t>[03] B. </a:t>
            </a:r>
            <a:r>
              <a:rPr lang="en-US" sz="1400" dirty="0" err="1"/>
              <a:t>Beizer</a:t>
            </a:r>
            <a:r>
              <a:rPr lang="en-US" sz="1400" dirty="0"/>
              <a:t>. Software Testing Techniques. Van </a:t>
            </a:r>
            <a:r>
              <a:rPr lang="en-US" sz="1400" dirty="0" err="1"/>
              <a:t>Nostrand</a:t>
            </a:r>
            <a:r>
              <a:rPr lang="en-US" sz="1400" dirty="0"/>
              <a:t> Reinhold Company, New </a:t>
            </a:r>
            <a:r>
              <a:rPr lang="en-US" sz="1400" dirty="0" smtClean="0"/>
              <a:t>York, 2nd </a:t>
            </a:r>
            <a:r>
              <a:rPr lang="en-US" sz="1400" dirty="0"/>
              <a:t>edition, 1990.</a:t>
            </a:r>
          </a:p>
          <a:p>
            <a:r>
              <a:rPr lang="en-US" sz="1400" dirty="0"/>
              <a:t>[04] Rios, Emerson; Moreira, </a:t>
            </a:r>
            <a:r>
              <a:rPr lang="en-US" sz="1400" dirty="0" err="1"/>
              <a:t>Trayahu</a:t>
            </a:r>
            <a:r>
              <a:rPr lang="en-US" sz="1400" dirty="0"/>
              <a:t>; </a:t>
            </a:r>
            <a:r>
              <a:rPr lang="en-US" sz="1400" dirty="0" err="1"/>
              <a:t>Cristalli</a:t>
            </a:r>
            <a:r>
              <a:rPr lang="en-US" sz="1400" dirty="0"/>
              <a:t>, Ricardo; Bastos, </a:t>
            </a:r>
            <a:r>
              <a:rPr lang="en-US" sz="1400" dirty="0" err="1"/>
              <a:t>Aderson</a:t>
            </a:r>
            <a:r>
              <a:rPr lang="en-US" sz="1400" dirty="0"/>
              <a:t> - Base </a:t>
            </a:r>
            <a:r>
              <a:rPr lang="en-US" sz="1400" dirty="0" smtClean="0"/>
              <a:t>de </a:t>
            </a:r>
            <a:r>
              <a:rPr lang="pt-BR" sz="1400" dirty="0" smtClean="0"/>
              <a:t>Conhecimento </a:t>
            </a:r>
            <a:r>
              <a:rPr lang="pt-BR" sz="1400" dirty="0"/>
              <a:t>de Teste de, 2006.</a:t>
            </a:r>
          </a:p>
          <a:p>
            <a:r>
              <a:rPr lang="en-US" sz="1400" dirty="0"/>
              <a:t>[05] Scott Loveland et </a:t>
            </a:r>
            <a:r>
              <a:rPr lang="en-US" sz="1400" dirty="0" smtClean="0"/>
              <a:t>al. Software </a:t>
            </a:r>
            <a:r>
              <a:rPr lang="en-US" sz="1400" dirty="0"/>
              <a:t>Testing Techniques: Finding the Defects that Matter. </a:t>
            </a:r>
            <a:r>
              <a:rPr lang="en-US" sz="1400" dirty="0" smtClean="0"/>
              <a:t>Charles River </a:t>
            </a:r>
            <a:r>
              <a:rPr lang="en-US" sz="1400" dirty="0"/>
              <a:t>Media, 2005</a:t>
            </a:r>
          </a:p>
          <a:p>
            <a:r>
              <a:rPr lang="en-US" sz="1400" dirty="0"/>
              <a:t>[06] R. S. Pressman. Software Engineering - A Practitioner’s Approach. McGraw-Hill, </a:t>
            </a:r>
            <a:r>
              <a:rPr lang="en-US" sz="1400" dirty="0" smtClean="0"/>
              <a:t>4 edition</a:t>
            </a:r>
            <a:r>
              <a:rPr lang="en-US" sz="1400" dirty="0"/>
              <a:t>, 1997.</a:t>
            </a:r>
          </a:p>
          <a:p>
            <a:r>
              <a:rPr lang="pt-BR" sz="1400" dirty="0"/>
              <a:t>[07] Rios, Emerson - Análise de Riscos em Projetos de Teste de Software, Editora </a:t>
            </a:r>
            <a:r>
              <a:rPr lang="pt-BR" sz="1400" dirty="0" smtClean="0"/>
              <a:t>- </a:t>
            </a:r>
            <a:r>
              <a:rPr lang="en-US" sz="1400" dirty="0" err="1" smtClean="0"/>
              <a:t>Altabooks</a:t>
            </a:r>
            <a:r>
              <a:rPr lang="en-US" sz="1400" dirty="0"/>
              <a:t>, 2006.</a:t>
            </a:r>
          </a:p>
          <a:p>
            <a:r>
              <a:rPr lang="en-US" sz="1400" dirty="0"/>
              <a:t>[08] Pol, Martin e outros. Software Testing. </a:t>
            </a:r>
            <a:r>
              <a:rPr lang="en-US" sz="1400" dirty="0" err="1"/>
              <a:t>Editora</a:t>
            </a:r>
            <a:r>
              <a:rPr lang="en-US" sz="1400" dirty="0"/>
              <a:t> Addison Wesley, 2002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[09] IEEE. </a:t>
            </a:r>
            <a:r>
              <a:rPr lang="en-US" sz="1400" dirty="0" err="1" smtClean="0"/>
              <a:t>Ieee</a:t>
            </a:r>
            <a:r>
              <a:rPr lang="en-US" sz="1400" dirty="0" smtClean="0"/>
              <a:t> standard glossary of software engineering terminology. Standard 610.12, IEEE Press, 1990.</a:t>
            </a:r>
          </a:p>
          <a:p>
            <a:r>
              <a:rPr lang="pt-BR" sz="1400" dirty="0" smtClean="0"/>
              <a:t>[10] Rios, Emerson e Moreira, </a:t>
            </a:r>
            <a:r>
              <a:rPr lang="pt-BR" sz="1400" dirty="0" err="1" smtClean="0"/>
              <a:t>Trayahu</a:t>
            </a:r>
            <a:r>
              <a:rPr lang="pt-BR" sz="1400" dirty="0" smtClean="0"/>
              <a:t>. Teste de Software. Editora </a:t>
            </a:r>
            <a:r>
              <a:rPr lang="pt-BR" sz="1400" dirty="0" err="1" smtClean="0"/>
              <a:t>Altabooks</a:t>
            </a:r>
            <a:r>
              <a:rPr lang="pt-BR" sz="1400" dirty="0" smtClean="0"/>
              <a:t>, 2003.</a:t>
            </a:r>
          </a:p>
          <a:p>
            <a:r>
              <a:rPr lang="en-US" sz="1400" dirty="0" smtClean="0"/>
              <a:t>[11] Syllabus – </a:t>
            </a:r>
            <a:r>
              <a:rPr lang="en-US" sz="1400" dirty="0" err="1" smtClean="0"/>
              <a:t>Versão</a:t>
            </a:r>
            <a:r>
              <a:rPr lang="en-US" sz="1400" dirty="0" smtClean="0"/>
              <a:t> 2007Br</a:t>
            </a:r>
          </a:p>
          <a:p>
            <a:r>
              <a:rPr lang="pt-BR" sz="1400" dirty="0" smtClean="0"/>
              <a:t>[12] </a:t>
            </a:r>
            <a:r>
              <a:rPr lang="pt-BR" sz="1400" dirty="0" err="1" smtClean="0"/>
              <a:t>Bartie</a:t>
            </a:r>
            <a:r>
              <a:rPr lang="pt-BR" sz="1400" dirty="0" smtClean="0"/>
              <a:t>, Alexandre, Garantia da Qualidade de Software, Editoria Campus, 2007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24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Alguns atributos do ambiente de testes precisam ser analisados e </a:t>
            </a:r>
            <a:r>
              <a:rPr lang="pt-BR" dirty="0" smtClean="0"/>
              <a:t>planejados para </a:t>
            </a:r>
            <a:r>
              <a:rPr lang="pt-BR" dirty="0"/>
              <a:t>a realização dos testes. São estes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en-US" dirty="0"/>
              <a:t> </a:t>
            </a:r>
            <a:r>
              <a:rPr lang="en-US" dirty="0" err="1"/>
              <a:t>Escopo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Equipe</a:t>
            </a:r>
            <a:endParaRPr lang="en-US" dirty="0"/>
          </a:p>
          <a:p>
            <a:r>
              <a:rPr lang="en-US" dirty="0"/>
              <a:t> Volume de dados</a:t>
            </a:r>
          </a:p>
          <a:p>
            <a:r>
              <a:rPr lang="en-US" dirty="0"/>
              <a:t> </a:t>
            </a:r>
            <a:r>
              <a:rPr lang="en-US" dirty="0" err="1"/>
              <a:t>Origem</a:t>
            </a:r>
            <a:r>
              <a:rPr lang="en-US" dirty="0"/>
              <a:t> dos dados</a:t>
            </a:r>
          </a:p>
          <a:p>
            <a:r>
              <a:rPr lang="en-US" dirty="0"/>
              <a:t> Interfaces</a:t>
            </a:r>
          </a:p>
          <a:p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 escopo do ambiente sempre dependerá do nível de testes que será executado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Unidade</a:t>
            </a:r>
            <a:r>
              <a:rPr lang="en-US" dirty="0" smtClean="0"/>
              <a:t> </a:t>
            </a:r>
            <a:r>
              <a:rPr lang="en-US" dirty="0"/>
              <a:t>Individual</a:t>
            </a:r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Agrupamento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unidades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Toda </a:t>
            </a:r>
            <a:r>
              <a:rPr lang="en-US" dirty="0"/>
              <a:t>a </a:t>
            </a:r>
            <a:r>
              <a:rPr lang="en-US" dirty="0" err="1"/>
              <a:t>aplicação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Toda </a:t>
            </a:r>
            <a:r>
              <a:rPr lang="en-US" dirty="0"/>
              <a:t>a </a:t>
            </a:r>
            <a:r>
              <a:rPr lang="en-US" dirty="0" err="1"/>
              <a:t>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0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Desenvolvedores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Analistas</a:t>
            </a:r>
            <a:r>
              <a:rPr lang="en-US" dirty="0"/>
              <a:t> de </a:t>
            </a:r>
            <a:r>
              <a:rPr lang="en-US" dirty="0" err="1"/>
              <a:t>sistema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Analistas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sistema</a:t>
            </a:r>
            <a:r>
              <a:rPr lang="en-US" dirty="0"/>
              <a:t> / </a:t>
            </a:r>
            <a:r>
              <a:rPr lang="en-US" dirty="0" err="1"/>
              <a:t>Testadores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Analistas </a:t>
            </a:r>
            <a:r>
              <a:rPr lang="pt-BR" dirty="0"/>
              <a:t>de sistema / Testadores / Usuários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Volume dos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Volume </a:t>
            </a:r>
            <a:r>
              <a:rPr lang="en-US" dirty="0" err="1"/>
              <a:t>pequeno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Volume </a:t>
            </a:r>
            <a:r>
              <a:rPr lang="en-US" dirty="0" err="1"/>
              <a:t>pequeno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Volume </a:t>
            </a:r>
            <a:r>
              <a:rPr lang="en-US" dirty="0" err="1"/>
              <a:t>grande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Volume </a:t>
            </a:r>
            <a:r>
              <a:rPr lang="en-US" dirty="0" err="1"/>
              <a:t>grande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dos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Criação</a:t>
            </a:r>
            <a:r>
              <a:rPr lang="en-US" dirty="0" smtClean="0"/>
              <a:t> </a:t>
            </a:r>
            <a:r>
              <a:rPr lang="en-US" dirty="0"/>
              <a:t>manual</a:t>
            </a:r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Criação</a:t>
            </a:r>
            <a:r>
              <a:rPr lang="en-US" dirty="0" smtClean="0"/>
              <a:t> </a:t>
            </a:r>
            <a:r>
              <a:rPr lang="en-US" dirty="0"/>
              <a:t>manual</a:t>
            </a:r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Criação </a:t>
            </a:r>
            <a:r>
              <a:rPr lang="pt-BR" dirty="0"/>
              <a:t>automática e/ou dados reais</a:t>
            </a:r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Dados </a:t>
            </a:r>
            <a:r>
              <a:rPr lang="pt-BR" dirty="0" smtClean="0"/>
              <a:t>reais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40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1765</Words>
  <Application>Microsoft Office PowerPoint</Application>
  <PresentationFormat>Widescreen</PresentationFormat>
  <Paragraphs>251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Office Theme</vt:lpstr>
      <vt:lpstr>Teste de Software</vt:lpstr>
      <vt:lpstr>3. Ambiente de Teste</vt:lpstr>
      <vt:lpstr>Ambiente de teste</vt:lpstr>
      <vt:lpstr>Elementos do ambiente de testes</vt:lpstr>
      <vt:lpstr>Preparação do ambiente</vt:lpstr>
      <vt:lpstr>Escopo</vt:lpstr>
      <vt:lpstr>Equipe</vt:lpstr>
      <vt:lpstr>Volume dos dados</vt:lpstr>
      <vt:lpstr>Origem dos dados</vt:lpstr>
      <vt:lpstr>Interfaces</vt:lpstr>
      <vt:lpstr>Ambiente de teste</vt:lpstr>
      <vt:lpstr>Ambientes virtuais</vt:lpstr>
      <vt:lpstr>Preparação do Ambiente</vt:lpstr>
      <vt:lpstr>3.1 Automação de Testes</vt:lpstr>
      <vt:lpstr>Técnica x Ferramenta</vt:lpstr>
      <vt:lpstr>Automação dos testes</vt:lpstr>
      <vt:lpstr>Quando automatizar os testes?</vt:lpstr>
      <vt:lpstr>Ferramentas de teste</vt:lpstr>
      <vt:lpstr>Ferramentas de gerenciamento</vt:lpstr>
      <vt:lpstr>Ferramentas de verificação de código</vt:lpstr>
      <vt:lpstr>Ferramentas de execução de testes</vt:lpstr>
      <vt:lpstr>4. Análise de Riscos</vt:lpstr>
      <vt:lpstr>O que é risco?</vt:lpstr>
      <vt:lpstr>Risco x Problema - Exemplo</vt:lpstr>
      <vt:lpstr>Conceituando riscos - Exemplos</vt:lpstr>
      <vt:lpstr>Categoria de riscos</vt:lpstr>
      <vt:lpstr>Riscos de defeitos x esforço de teste</vt:lpstr>
      <vt:lpstr>Maiores riscos de defeitos</vt:lpstr>
      <vt:lpstr>Riscos do projeto - Exemplos</vt:lpstr>
      <vt:lpstr>Riscos do processo - Exemplos</vt:lpstr>
      <vt:lpstr>Gerenciamento de riscos</vt:lpstr>
      <vt:lpstr>4.1 Gerenciando riscos</vt:lpstr>
      <vt:lpstr>Gerência de riscos</vt:lpstr>
      <vt:lpstr>Gerência de riscos</vt:lpstr>
      <vt:lpstr>Gerenciando Riscos</vt:lpstr>
      <vt:lpstr>Identificar os riscos</vt:lpstr>
      <vt:lpstr>Analisar os riscos</vt:lpstr>
      <vt:lpstr>Analisar os riscos</vt:lpstr>
      <vt:lpstr>Priorizar os riscos</vt:lpstr>
      <vt:lpstr>Priorizar os riscos - Exemplo</vt:lpstr>
      <vt:lpstr>Planejar resolução dos riscos</vt:lpstr>
      <vt:lpstr>Plano de mitigação</vt:lpstr>
      <vt:lpstr>Plano de contingência</vt:lpstr>
      <vt:lpstr>Monitorar e controlar os ricos</vt:lpstr>
      <vt:lpstr>Monitorar e controlar os ricos</vt:lpstr>
      <vt:lpstr>Conclusão</vt:lpstr>
      <vt:lpstr>Fim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Fabio M</dc:creator>
  <cp:lastModifiedBy>Fabio M</cp:lastModifiedBy>
  <cp:revision>15</cp:revision>
  <dcterms:created xsi:type="dcterms:W3CDTF">2015-09-13T17:04:48Z</dcterms:created>
  <dcterms:modified xsi:type="dcterms:W3CDTF">2015-09-14T00:50:58Z</dcterms:modified>
</cp:coreProperties>
</file>