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layfair Displ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layfairDisplay-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layfairDisplay-italic.fntdata"/><Relationship Id="rId6" Type="http://schemas.openxmlformats.org/officeDocument/2006/relationships/slide" Target="slides/slide1.xml"/><Relationship Id="rId18" Type="http://schemas.openxmlformats.org/officeDocument/2006/relationships/font" Target="fonts/PlayfairDisplay-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83aa91_0_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83aa91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245f985bd8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245f985bd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245f985bd8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245f985bd8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83aa91_0_8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83aa91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6f83aa9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83aa9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245f985bd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245f985bd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245f985bd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245f985bd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245f985bd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245f985bd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245f985bd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245f985bd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245f985bd8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245f985bd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245f985bd8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245f985bd8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colab.research.google.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s://github.com/fmassaretto/Workshop-WebScraping-2024-2"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hyperlink" Target="https://escorregaopreco.com.b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Raspagem de Dados (</a:t>
            </a:r>
            <a:r>
              <a:rPr lang="en" sz="3600"/>
              <a:t>Web Scraping</a:t>
            </a:r>
            <a:r>
              <a:rPr lang="en" sz="3600"/>
              <a:t>)</a:t>
            </a:r>
            <a:endParaRPr sz="3600"/>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br>
              <a:rPr lang="en"/>
            </a:br>
            <a:r>
              <a:rPr lang="en"/>
              <a:t>Fábio Massaretto</a:t>
            </a:r>
            <a:endParaRPr/>
          </a:p>
        </p:txBody>
      </p:sp>
      <p:pic>
        <p:nvPicPr>
          <p:cNvPr id="60" name="Google Shape;60;p13"/>
          <p:cNvPicPr preferRelativeResize="0"/>
          <p:nvPr/>
        </p:nvPicPr>
        <p:blipFill rotWithShape="1">
          <a:blip r:embed="rId3">
            <a:alphaModFix/>
          </a:blip>
          <a:srcRect b="0" l="21732" r="21732" t="0"/>
          <a:stretch/>
        </p:blipFill>
        <p:spPr>
          <a:xfrm>
            <a:off x="3" y="0"/>
            <a:ext cx="4571998" cy="514350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391350"/>
            <a:ext cx="8520600" cy="10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 da Oficina</a:t>
            </a:r>
            <a:endParaRPr/>
          </a:p>
        </p:txBody>
      </p:sp>
      <p:sp>
        <p:nvSpPr>
          <p:cNvPr id="124" name="Google Shape;124;p22"/>
          <p:cNvSpPr txBox="1"/>
          <p:nvPr>
            <p:ph idx="1" type="body"/>
          </p:nvPr>
        </p:nvSpPr>
        <p:spPr>
          <a:xfrm>
            <a:off x="311700" y="1245375"/>
            <a:ext cx="8520600" cy="3323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t>Introdução (Essa oficina)</a:t>
            </a:r>
            <a:endParaRPr/>
          </a:p>
          <a:p>
            <a:pPr indent="-342900" lvl="0" marL="457200" rtl="0" algn="l">
              <a:lnSpc>
                <a:spcPct val="100000"/>
              </a:lnSpc>
              <a:spcBef>
                <a:spcPts val="0"/>
              </a:spcBef>
              <a:spcAft>
                <a:spcPts val="0"/>
              </a:spcAft>
              <a:buSzPts val="1800"/>
              <a:buChar char="●"/>
            </a:pPr>
            <a:r>
              <a:rPr lang="en"/>
              <a:t>BeautifulSoup</a:t>
            </a:r>
            <a:endParaRPr/>
          </a:p>
          <a:p>
            <a:pPr indent="-342900" lvl="0" marL="457200" rtl="0" algn="l">
              <a:lnSpc>
                <a:spcPct val="100000"/>
              </a:lnSpc>
              <a:spcBef>
                <a:spcPts val="0"/>
              </a:spcBef>
              <a:spcAft>
                <a:spcPts val="0"/>
              </a:spcAft>
              <a:buSzPts val="1800"/>
              <a:buChar char="●"/>
            </a:pPr>
            <a:r>
              <a:rPr lang="en"/>
              <a:t>Pandas</a:t>
            </a:r>
            <a:endParaRPr/>
          </a:p>
          <a:p>
            <a:pPr indent="-342900" lvl="0" marL="457200" rtl="0" algn="l">
              <a:lnSpc>
                <a:spcPct val="100000"/>
              </a:lnSpc>
              <a:spcBef>
                <a:spcPts val="0"/>
              </a:spcBef>
              <a:spcAft>
                <a:spcPts val="0"/>
              </a:spcAft>
              <a:buSzPts val="1800"/>
              <a:buChar char="●"/>
            </a:pPr>
            <a:r>
              <a:rPr lang="en"/>
              <a:t>Matplotlib</a:t>
            </a:r>
            <a:endParaRPr/>
          </a:p>
          <a:p>
            <a:pPr indent="-342900" lvl="0" marL="457200" rtl="0" algn="l">
              <a:lnSpc>
                <a:spcPct val="100000"/>
              </a:lnSpc>
              <a:spcBef>
                <a:spcPts val="0"/>
              </a:spcBef>
              <a:spcAft>
                <a:spcPts val="0"/>
              </a:spcAft>
              <a:buSzPts val="1800"/>
              <a:buChar char="●"/>
            </a:pPr>
            <a:r>
              <a:rPr lang="en"/>
              <a:t>Vamos juntar tudo que vimos</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391350"/>
            <a:ext cx="8520600" cy="10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Bora lá…</a:t>
            </a:r>
            <a:endParaRPr/>
          </a:p>
        </p:txBody>
      </p:sp>
      <p:sp>
        <p:nvSpPr>
          <p:cNvPr id="130" name="Google Shape;130;p23"/>
          <p:cNvSpPr txBox="1"/>
          <p:nvPr>
            <p:ph idx="1" type="body"/>
          </p:nvPr>
        </p:nvSpPr>
        <p:spPr>
          <a:xfrm>
            <a:off x="311700" y="2228375"/>
            <a:ext cx="8520600" cy="2340300"/>
          </a:xfrm>
          <a:prstGeom prst="rect">
            <a:avLst/>
          </a:prstGeom>
        </p:spPr>
        <p:txBody>
          <a:bodyPr anchorCtr="0" anchor="t" bIns="91425" lIns="91425" spcFirstLastPara="1" rIns="91425" wrap="square" tIns="91425">
            <a:noAutofit/>
          </a:bodyPr>
          <a:lstStyle/>
          <a:p>
            <a:pPr indent="0" lvl="0" marL="457200" rtl="0" algn="ctr">
              <a:lnSpc>
                <a:spcPct val="100000"/>
              </a:lnSpc>
              <a:spcBef>
                <a:spcPts val="0"/>
              </a:spcBef>
              <a:spcAft>
                <a:spcPts val="0"/>
              </a:spcAft>
              <a:buNone/>
            </a:pPr>
            <a:r>
              <a:rPr lang="en"/>
              <a:t>Abra o site google Colab: </a:t>
            </a:r>
            <a:r>
              <a:rPr lang="en" u="sng">
                <a:solidFill>
                  <a:schemeClr val="hlink"/>
                </a:solidFill>
                <a:hlinkClick r:id="rId3"/>
              </a:rPr>
              <a:t>https://colab.research.google.com/</a:t>
            </a:r>
            <a:endParaRPr/>
          </a:p>
          <a:p>
            <a:pPr indent="0" lvl="0" marL="457200" rtl="0" algn="ctr">
              <a:lnSpc>
                <a:spcPct val="100000"/>
              </a:lnSpc>
              <a:spcBef>
                <a:spcPts val="0"/>
              </a:spcBef>
              <a:spcAft>
                <a:spcPts val="0"/>
              </a:spcAft>
              <a:buNone/>
            </a:pPr>
            <a:r>
              <a:rPr lang="en"/>
              <a:t>E faça o login com sua conta do google</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idx="4294967295"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Raspagem de Dados</a:t>
            </a:r>
            <a:endParaRPr/>
          </a:p>
        </p:txBody>
      </p:sp>
      <p:sp>
        <p:nvSpPr>
          <p:cNvPr id="66" name="Google Shape;66;p14"/>
          <p:cNvSpPr txBox="1"/>
          <p:nvPr>
            <p:ph idx="4294967295" type="body"/>
          </p:nvPr>
        </p:nvSpPr>
        <p:spPr>
          <a:xfrm>
            <a:off x="311700" y="1152475"/>
            <a:ext cx="2408100" cy="589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100"/>
              <a:t>Tópicos</a:t>
            </a:r>
            <a:endParaRPr b="1" sz="2100"/>
          </a:p>
        </p:txBody>
      </p:sp>
      <p:sp>
        <p:nvSpPr>
          <p:cNvPr id="67" name="Google Shape;67;p14"/>
          <p:cNvSpPr txBox="1"/>
          <p:nvPr>
            <p:ph idx="4294967295" type="body"/>
          </p:nvPr>
        </p:nvSpPr>
        <p:spPr>
          <a:xfrm>
            <a:off x="311700" y="1769575"/>
            <a:ext cx="3519000" cy="3022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400"/>
              <a:t>O que é?</a:t>
            </a:r>
            <a:endParaRPr sz="1400"/>
          </a:p>
          <a:p>
            <a:pPr indent="-342900" lvl="0" marL="457200" rtl="0" algn="l">
              <a:spcBef>
                <a:spcPts val="0"/>
              </a:spcBef>
              <a:spcAft>
                <a:spcPts val="0"/>
              </a:spcAft>
              <a:buSzPts val="1800"/>
              <a:buChar char="●"/>
            </a:pPr>
            <a:r>
              <a:rPr lang="en" sz="1400"/>
              <a:t>Por que utilizar a Web Scraping? </a:t>
            </a:r>
            <a:endParaRPr sz="1400"/>
          </a:p>
          <a:p>
            <a:pPr indent="-342900" lvl="0" marL="457200" rtl="0" algn="l">
              <a:spcBef>
                <a:spcPts val="0"/>
              </a:spcBef>
              <a:spcAft>
                <a:spcPts val="0"/>
              </a:spcAft>
              <a:buSzPts val="1800"/>
              <a:buChar char="●"/>
            </a:pPr>
            <a:r>
              <a:rPr lang="en" sz="1400"/>
              <a:t>Uso da API e do Web Scraping?</a:t>
            </a:r>
            <a:endParaRPr sz="1400"/>
          </a:p>
          <a:p>
            <a:pPr indent="-342900" lvl="0" marL="457200" rtl="0" algn="l">
              <a:spcBef>
                <a:spcPts val="0"/>
              </a:spcBef>
              <a:spcAft>
                <a:spcPts val="0"/>
              </a:spcAft>
              <a:buSzPts val="1800"/>
              <a:buChar char="●"/>
            </a:pPr>
            <a:r>
              <a:rPr lang="en" sz="1400"/>
              <a:t>Introduçao ao HTML </a:t>
            </a:r>
            <a:endParaRPr sz="1400"/>
          </a:p>
          <a:p>
            <a:pPr indent="-342900" lvl="0" marL="457200" rtl="0" algn="l">
              <a:spcBef>
                <a:spcPts val="0"/>
              </a:spcBef>
              <a:spcAft>
                <a:spcPts val="0"/>
              </a:spcAft>
              <a:buSzPts val="1800"/>
              <a:buChar char="●"/>
            </a:pPr>
            <a:r>
              <a:rPr lang="en" sz="1400"/>
              <a:t>Agenda da oficina</a:t>
            </a:r>
            <a:endParaRPr sz="1400"/>
          </a:p>
        </p:txBody>
      </p:sp>
      <p:sp>
        <p:nvSpPr>
          <p:cNvPr id="68" name="Google Shape;68;p14"/>
          <p:cNvSpPr txBox="1"/>
          <p:nvPr/>
        </p:nvSpPr>
        <p:spPr>
          <a:xfrm>
            <a:off x="5742575" y="1516275"/>
            <a:ext cx="3523800" cy="24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Todos os arquivos: slides, código-fonte etc será disponibilizado 1 ou dois dias depois da oficina no endereço:</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100" u="sng">
                <a:solidFill>
                  <a:schemeClr val="hlink"/>
                </a:solidFill>
                <a:hlinkClick r:id="rId3"/>
              </a:rPr>
              <a:t>fmassaretto/Workshop-WebScraping-2024-2: Workshop-WebScraping (github.com)</a:t>
            </a:r>
            <a:endParaRPr sz="1800">
              <a:solidFill>
                <a:schemeClr val="dk2"/>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 que é?</a:t>
            </a:r>
            <a:endParaRPr/>
          </a:p>
        </p:txBody>
      </p:sp>
      <p:sp>
        <p:nvSpPr>
          <p:cNvPr id="74" name="Google Shape;74;p15"/>
          <p:cNvSpPr txBox="1"/>
          <p:nvPr>
            <p:ph idx="1" type="body"/>
          </p:nvPr>
        </p:nvSpPr>
        <p:spPr>
          <a:xfrm>
            <a:off x="311700" y="1152475"/>
            <a:ext cx="8520600" cy="103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raspagem de dados, ou em inglês, web scraping, é uma técnica ou processo de extrair dados valiosos de um site. Nós podemos usar ferramentas para automatizar esse processo. E é </a:t>
            </a:r>
            <a:r>
              <a:rPr lang="en"/>
              <a:t>comumente</a:t>
            </a:r>
            <a:r>
              <a:rPr lang="en"/>
              <a:t> usado para pesquisas, analises, entre outros.</a:t>
            </a:r>
            <a:endParaRPr/>
          </a:p>
          <a:p>
            <a:pPr indent="0" lvl="0" marL="0" rtl="0" algn="l">
              <a:spcBef>
                <a:spcPts val="1600"/>
              </a:spcBef>
              <a:spcAft>
                <a:spcPts val="1600"/>
              </a:spcAft>
              <a:buNone/>
            </a:pPr>
            <a:r>
              <a:t/>
            </a:r>
            <a:endParaRPr/>
          </a:p>
        </p:txBody>
      </p:sp>
      <p:pic>
        <p:nvPicPr>
          <p:cNvPr id="75" name="Google Shape;75;p15"/>
          <p:cNvPicPr preferRelativeResize="0"/>
          <p:nvPr/>
        </p:nvPicPr>
        <p:blipFill rotWithShape="1">
          <a:blip r:embed="rId3">
            <a:alphaModFix/>
          </a:blip>
          <a:srcRect b="72568" l="0" r="83757" t="0"/>
          <a:stretch/>
        </p:blipFill>
        <p:spPr>
          <a:xfrm>
            <a:off x="585175" y="3150241"/>
            <a:ext cx="1485201" cy="626100"/>
          </a:xfrm>
          <a:prstGeom prst="rect">
            <a:avLst/>
          </a:prstGeom>
          <a:noFill/>
          <a:ln>
            <a:noFill/>
          </a:ln>
        </p:spPr>
      </p:pic>
      <p:sp>
        <p:nvSpPr>
          <p:cNvPr id="76" name="Google Shape;76;p15"/>
          <p:cNvSpPr txBox="1"/>
          <p:nvPr/>
        </p:nvSpPr>
        <p:spPr>
          <a:xfrm>
            <a:off x="170400" y="2644325"/>
            <a:ext cx="5196000" cy="38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Lato"/>
                <a:ea typeface="Lato"/>
                <a:cs typeface="Lato"/>
                <a:sym typeface="Lato"/>
              </a:rPr>
              <a:t>Exemplos que fazem o uso de raspagem de dados:</a:t>
            </a:r>
            <a:endParaRPr sz="1800">
              <a:solidFill>
                <a:schemeClr val="dk2"/>
              </a:solidFill>
              <a:latin typeface="Lato"/>
              <a:ea typeface="Lato"/>
              <a:cs typeface="Lato"/>
              <a:sym typeface="Lato"/>
            </a:endParaRPr>
          </a:p>
        </p:txBody>
      </p:sp>
      <p:sp>
        <p:nvSpPr>
          <p:cNvPr id="77" name="Google Shape;77;p15"/>
          <p:cNvSpPr txBox="1"/>
          <p:nvPr/>
        </p:nvSpPr>
        <p:spPr>
          <a:xfrm>
            <a:off x="585175" y="4043275"/>
            <a:ext cx="6668700" cy="38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Lato"/>
                <a:ea typeface="Lato"/>
                <a:cs typeface="Lato"/>
                <a:sym typeface="Lato"/>
              </a:rPr>
              <a:t>https://github.com/fmassaretto/Consulta-Agendamento-Vacina</a:t>
            </a:r>
            <a:endParaRPr sz="1800">
              <a:solidFill>
                <a:schemeClr val="dk2"/>
              </a:solidFill>
              <a:latin typeface="Lato"/>
              <a:ea typeface="Lato"/>
              <a:cs typeface="Lato"/>
              <a:sym typeface="Lato"/>
            </a:endParaRPr>
          </a:p>
        </p:txBody>
      </p:sp>
      <p:sp>
        <p:nvSpPr>
          <p:cNvPr id="78" name="Google Shape;78;p15"/>
          <p:cNvSpPr/>
          <p:nvPr/>
        </p:nvSpPr>
        <p:spPr>
          <a:xfrm>
            <a:off x="159875" y="3285950"/>
            <a:ext cx="357600" cy="389100"/>
          </a:xfrm>
          <a:prstGeom prst="rightArrow">
            <a:avLst>
              <a:gd fmla="val 50000" name="adj1"/>
              <a:gd fmla="val 50000" name="adj2"/>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9" name="Google Shape;79;p15"/>
          <p:cNvSpPr/>
          <p:nvPr/>
        </p:nvSpPr>
        <p:spPr>
          <a:xfrm>
            <a:off x="159875" y="4043275"/>
            <a:ext cx="357600" cy="389100"/>
          </a:xfrm>
          <a:prstGeom prst="rightArrow">
            <a:avLst>
              <a:gd fmla="val 50000" name="adj1"/>
              <a:gd fmla="val 50000" name="adj2"/>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0" name="Google Shape;80;p15"/>
          <p:cNvSpPr txBox="1"/>
          <p:nvPr/>
        </p:nvSpPr>
        <p:spPr>
          <a:xfrm>
            <a:off x="2274075" y="3233350"/>
            <a:ext cx="5595900" cy="30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4"/>
              </a:rPr>
              <a:t>Escorrega o Preço (escorregaopreco.com.br)</a:t>
            </a:r>
            <a:endParaRPr sz="1800">
              <a:solidFill>
                <a:schemeClr val="dk2"/>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391350"/>
            <a:ext cx="8520600" cy="10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Por que utilizar a Web Scraping?</a:t>
            </a:r>
            <a:endParaRPr/>
          </a:p>
        </p:txBody>
      </p:sp>
      <p:sp>
        <p:nvSpPr>
          <p:cNvPr id="86" name="Google Shape;86;p16"/>
          <p:cNvSpPr txBox="1"/>
          <p:nvPr>
            <p:ph idx="1" type="body"/>
          </p:nvPr>
        </p:nvSpPr>
        <p:spPr>
          <a:xfrm>
            <a:off x="311700" y="1424250"/>
            <a:ext cx="8520600" cy="314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 forma simples, algumas empresas não permitem a consulta de seus dados de forma direta por API (Application Programming Interface), seja por questão de não ser viável financeiramente ou não desejarem que seu conteúdo exclusivo seja baixado e re-utilizado para fins não autorizados.</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391350"/>
            <a:ext cx="8520600" cy="10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Uso da API e do Web Scraping?</a:t>
            </a:r>
            <a:endParaRPr/>
          </a:p>
        </p:txBody>
      </p:sp>
      <p:sp>
        <p:nvSpPr>
          <p:cNvPr id="92" name="Google Shape;92;p17"/>
          <p:cNvSpPr txBox="1"/>
          <p:nvPr>
            <p:ph idx="1" type="body"/>
          </p:nvPr>
        </p:nvSpPr>
        <p:spPr>
          <a:xfrm>
            <a:off x="311700" y="1245375"/>
            <a:ext cx="8520600" cy="3323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O script ou ferramenta automatizada para realizar a raspagem é preciso:</a:t>
            </a:r>
            <a:endParaRPr/>
          </a:p>
          <a:p>
            <a:pPr indent="-342900" lvl="0" marL="457200" rtl="0" algn="l">
              <a:lnSpc>
                <a:spcPct val="100000"/>
              </a:lnSpc>
              <a:spcBef>
                <a:spcPts val="0"/>
              </a:spcBef>
              <a:spcAft>
                <a:spcPts val="0"/>
              </a:spcAft>
              <a:buSzPts val="1800"/>
              <a:buChar char="●"/>
            </a:pPr>
            <a:r>
              <a:rPr lang="en"/>
              <a:t>Conectar com site desejado.</a:t>
            </a:r>
            <a:endParaRPr/>
          </a:p>
          <a:p>
            <a:pPr indent="-342900" lvl="0" marL="457200" rtl="0" algn="l">
              <a:lnSpc>
                <a:spcPct val="100000"/>
              </a:lnSpc>
              <a:spcBef>
                <a:spcPts val="0"/>
              </a:spcBef>
              <a:spcAft>
                <a:spcPts val="0"/>
              </a:spcAft>
              <a:buSzPts val="1800"/>
              <a:buChar char="●"/>
            </a:pPr>
            <a:r>
              <a:rPr lang="en"/>
              <a:t>Identificar as páginas desejadas.</a:t>
            </a:r>
            <a:endParaRPr/>
          </a:p>
          <a:p>
            <a:pPr indent="-342900" lvl="0" marL="457200" rtl="0" algn="l">
              <a:lnSpc>
                <a:spcPct val="100000"/>
              </a:lnSpc>
              <a:spcBef>
                <a:spcPts val="0"/>
              </a:spcBef>
              <a:spcAft>
                <a:spcPts val="0"/>
              </a:spcAft>
              <a:buSzPts val="1800"/>
              <a:buChar char="●"/>
            </a:pPr>
            <a:r>
              <a:rPr lang="en"/>
              <a:t>Visitar a página desejada e localizar os dados relevantes.</a:t>
            </a:r>
            <a:endParaRPr/>
          </a:p>
          <a:p>
            <a:pPr indent="-342900" lvl="0" marL="457200" rtl="0" algn="l">
              <a:lnSpc>
                <a:spcPct val="100000"/>
              </a:lnSpc>
              <a:spcBef>
                <a:spcPts val="0"/>
              </a:spcBef>
              <a:spcAft>
                <a:spcPts val="0"/>
              </a:spcAft>
              <a:buSzPts val="1800"/>
              <a:buChar char="●"/>
            </a:pPr>
            <a:r>
              <a:rPr lang="en"/>
              <a:t>Extrair-los do DOM.</a:t>
            </a:r>
            <a:endParaRPr/>
          </a:p>
          <a:p>
            <a:pPr indent="-342900" lvl="0" marL="457200" rtl="0" algn="l">
              <a:lnSpc>
                <a:spcPct val="100000"/>
              </a:lnSpc>
              <a:spcBef>
                <a:spcPts val="0"/>
              </a:spcBef>
              <a:spcAft>
                <a:spcPts val="0"/>
              </a:spcAft>
              <a:buSzPts val="1800"/>
              <a:buChar char="●"/>
            </a:pPr>
            <a:r>
              <a:rPr lang="en"/>
              <a:t>Transformar em um formato mais útil, como: csv, JSON.</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Sites para treinar web scraping:</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https://toscrape.com/</a:t>
            </a:r>
            <a:endParaRPr/>
          </a:p>
          <a:p>
            <a:pPr indent="0" lvl="0" marL="0" rtl="0" algn="l">
              <a:lnSpc>
                <a:spcPct val="100000"/>
              </a:lnSpc>
              <a:spcBef>
                <a:spcPts val="0"/>
              </a:spcBef>
              <a:spcAft>
                <a:spcPts val="0"/>
              </a:spcAft>
              <a:buNone/>
            </a:pPr>
            <a:r>
              <a:rPr lang="en"/>
              <a:t>https://www.scrapethissite.com/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391350"/>
            <a:ext cx="8520600" cy="10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Uso da API e do Web Scraping?</a:t>
            </a:r>
            <a:endParaRPr/>
          </a:p>
        </p:txBody>
      </p:sp>
      <p:sp>
        <p:nvSpPr>
          <p:cNvPr id="98" name="Google Shape;98;p18"/>
          <p:cNvSpPr txBox="1"/>
          <p:nvPr>
            <p:ph idx="1" type="body"/>
          </p:nvPr>
        </p:nvSpPr>
        <p:spPr>
          <a:xfrm>
            <a:off x="311700" y="1245375"/>
            <a:ext cx="8520600" cy="3323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Para usar uma API, é preciso:</a:t>
            </a:r>
            <a:endParaRPr/>
          </a:p>
          <a:p>
            <a:pPr indent="-342900" lvl="0" marL="457200" rtl="0" algn="l">
              <a:lnSpc>
                <a:spcPct val="100000"/>
              </a:lnSpc>
              <a:spcBef>
                <a:spcPts val="0"/>
              </a:spcBef>
              <a:spcAft>
                <a:spcPts val="0"/>
              </a:spcAft>
              <a:buSzPts val="1800"/>
              <a:buChar char="●"/>
            </a:pPr>
            <a:r>
              <a:rPr lang="en"/>
              <a:t>Especificar um endereço (endpoint) da API, métodos (method), cabeçalho (header) e parâmetros de pesquisa em um cliente HTTP.</a:t>
            </a:r>
            <a:endParaRPr/>
          </a:p>
          <a:p>
            <a:pPr indent="-342900" lvl="0" marL="457200" rtl="0" algn="l">
              <a:lnSpc>
                <a:spcPct val="100000"/>
              </a:lnSpc>
              <a:spcBef>
                <a:spcPts val="0"/>
              </a:spcBef>
              <a:spcAft>
                <a:spcPts val="0"/>
              </a:spcAft>
              <a:buSzPts val="1800"/>
              <a:buChar char="●"/>
            </a:pPr>
            <a:r>
              <a:rPr lang="en"/>
              <a:t>Instruir o cliente a fazer uma chamada para a API.</a:t>
            </a:r>
            <a:endParaRPr/>
          </a:p>
          <a:p>
            <a:pPr indent="-342900" lvl="0" marL="457200" rtl="0" algn="l">
              <a:lnSpc>
                <a:spcPct val="100000"/>
              </a:lnSpc>
              <a:spcBef>
                <a:spcPts val="0"/>
              </a:spcBef>
              <a:spcAft>
                <a:spcPts val="0"/>
              </a:spcAft>
              <a:buSzPts val="1800"/>
              <a:buChar char="●"/>
            </a:pPr>
            <a:r>
              <a:rPr lang="en"/>
              <a:t>Receber os dados desejados em um formato semi-estruturado, como: JSON ou XML.</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Exemplo de API: https://brasilapi.com.br/api/cep/v1/{CEP}</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391350"/>
            <a:ext cx="8520600" cy="10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Introdução ao HTML</a:t>
            </a:r>
            <a:endParaRPr/>
          </a:p>
        </p:txBody>
      </p:sp>
      <p:sp>
        <p:nvSpPr>
          <p:cNvPr id="104" name="Google Shape;104;p19"/>
          <p:cNvSpPr txBox="1"/>
          <p:nvPr>
            <p:ph idx="1" type="body"/>
          </p:nvPr>
        </p:nvSpPr>
        <p:spPr>
          <a:xfrm>
            <a:off x="311700" y="1245375"/>
            <a:ext cx="8520600" cy="3323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HTML não é uma linguagem de programação; é uma linguagem de marcação, usada para definir a estrutura do seu conteúdo. </a:t>
            </a:r>
            <a:endParaRPr/>
          </a:p>
          <a:p>
            <a:pPr indent="0" lvl="0" marL="0" rtl="0" algn="l">
              <a:lnSpc>
                <a:spcPct val="100000"/>
              </a:lnSpc>
              <a:spcBef>
                <a:spcPts val="0"/>
              </a:spcBef>
              <a:spcAft>
                <a:spcPts val="0"/>
              </a:spcAft>
              <a:buNone/>
            </a:pPr>
            <a:r>
              <a:rPr lang="en"/>
              <a:t>HTML consiste de uma série de elementos, que você usa para delimitar ou agrupar diferentes partes do conteúdo para que ele apareça ou atue de determinada maneira. As tags anexas podem transformar uma palavra ou imagem num hiperlink, pode colocar palavras em itálico, pode aumentar ou diminuir a fonte e assim por diante. </a:t>
            </a:r>
            <a:endParaRPr/>
          </a:p>
          <a:p>
            <a:pPr indent="0" lvl="0" marL="0" rtl="0" algn="l">
              <a:lnSpc>
                <a:spcPct val="100000"/>
              </a:lnSpc>
              <a:spcBef>
                <a:spcPts val="0"/>
              </a:spcBef>
              <a:spcAft>
                <a:spcPts val="0"/>
              </a:spcAft>
              <a:buNone/>
            </a:pPr>
            <a:r>
              <a:rPr lang="en"/>
              <a:t>O DOM (Document Object Model) representa o mesmo documento para que possa ser manipulado. O DOM é uma representação orientada a objetos da página da web, que pode ser modificada com uma linguagem de script como JavaScript. (MDN Web Docs)</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391350"/>
            <a:ext cx="8520600" cy="10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Introdução ao HTML</a:t>
            </a:r>
            <a:endParaRPr/>
          </a:p>
        </p:txBody>
      </p:sp>
      <p:pic>
        <p:nvPicPr>
          <p:cNvPr id="110" name="Google Shape;110;p20"/>
          <p:cNvPicPr preferRelativeResize="0"/>
          <p:nvPr/>
        </p:nvPicPr>
        <p:blipFill>
          <a:blip r:embed="rId3">
            <a:alphaModFix/>
          </a:blip>
          <a:stretch>
            <a:fillRect/>
          </a:stretch>
        </p:blipFill>
        <p:spPr>
          <a:xfrm>
            <a:off x="1892275" y="950050"/>
            <a:ext cx="5589175" cy="4094800"/>
          </a:xfrm>
          <a:prstGeom prst="rect">
            <a:avLst/>
          </a:prstGeom>
          <a:noFill/>
          <a:ln>
            <a:noFill/>
          </a:ln>
        </p:spPr>
      </p:pic>
      <p:sp>
        <p:nvSpPr>
          <p:cNvPr id="111" name="Google Shape;111;p20"/>
          <p:cNvSpPr/>
          <p:nvPr/>
        </p:nvSpPr>
        <p:spPr>
          <a:xfrm>
            <a:off x="5640325" y="168050"/>
            <a:ext cx="2958900" cy="1702200"/>
          </a:xfrm>
          <a:prstGeom prst="wedgeRoundRectCallout">
            <a:avLst>
              <a:gd fmla="val -20833" name="adj1"/>
              <a:gd fmla="val 62500"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As tags podem ter um atributo “id” que a identifica como </a:t>
            </a:r>
            <a:r>
              <a:rPr lang="en">
                <a:latin typeface="Lato"/>
                <a:ea typeface="Lato"/>
                <a:cs typeface="Lato"/>
                <a:sym typeface="Lato"/>
              </a:rPr>
              <a:t>única</a:t>
            </a:r>
            <a:r>
              <a:rPr lang="en">
                <a:latin typeface="Lato"/>
                <a:ea typeface="Lato"/>
                <a:cs typeface="Lato"/>
                <a:sym typeface="Lato"/>
              </a:rPr>
              <a:t> ou atributo “class” que </a:t>
            </a:r>
            <a:r>
              <a:rPr lang="en">
                <a:latin typeface="Lato"/>
                <a:ea typeface="Lato"/>
                <a:cs typeface="Lato"/>
                <a:sym typeface="Lato"/>
              </a:rPr>
              <a:t>identifica</a:t>
            </a:r>
            <a:r>
              <a:rPr lang="en">
                <a:latin typeface="Lato"/>
                <a:ea typeface="Lato"/>
                <a:cs typeface="Lato"/>
                <a:sym typeface="Lato"/>
              </a:rPr>
              <a:t> um conjunto de tags que possuem similaridades </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p:nvPr/>
        </p:nvSpPr>
        <p:spPr>
          <a:xfrm>
            <a:off x="0" y="1176275"/>
            <a:ext cx="9144000" cy="3857700"/>
          </a:xfrm>
          <a:prstGeom prst="rect">
            <a:avLst/>
          </a:prstGeom>
          <a:solidFill>
            <a:srgbClr val="1E1E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7" name="Google Shape;117;p21"/>
          <p:cNvSpPr txBox="1"/>
          <p:nvPr>
            <p:ph type="title"/>
          </p:nvPr>
        </p:nvSpPr>
        <p:spPr>
          <a:xfrm>
            <a:off x="311700" y="391350"/>
            <a:ext cx="8520600" cy="10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Introdução ao HTML</a:t>
            </a:r>
            <a:endParaRPr/>
          </a:p>
        </p:txBody>
      </p:sp>
      <p:sp>
        <p:nvSpPr>
          <p:cNvPr id="118" name="Google Shape;118;p21"/>
          <p:cNvSpPr txBox="1"/>
          <p:nvPr/>
        </p:nvSpPr>
        <p:spPr>
          <a:xfrm>
            <a:off x="1052075" y="1424250"/>
            <a:ext cx="7174500" cy="31977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&lt;!doctype</a:t>
            </a:r>
            <a:r>
              <a:rPr lang="en" sz="1050">
                <a:solidFill>
                  <a:srgbClr val="9CDCFE"/>
                </a:solidFill>
                <a:highlight>
                  <a:srgbClr val="1E1E1E"/>
                </a:highlight>
                <a:latin typeface="Courier New"/>
                <a:ea typeface="Courier New"/>
                <a:cs typeface="Courier New"/>
                <a:sym typeface="Courier New"/>
              </a:rPr>
              <a:t> html</a:t>
            </a:r>
            <a:r>
              <a:rPr lang="en" sz="1050">
                <a:solidFill>
                  <a:srgbClr val="569CD6"/>
                </a:solidFill>
                <a:highlight>
                  <a:srgbClr val="1E1E1E"/>
                </a:highlight>
                <a:latin typeface="Courier New"/>
                <a:ea typeface="Courier New"/>
                <a:cs typeface="Courier New"/>
                <a:sym typeface="Courier New"/>
              </a:rPr>
              <a:t>&gt;</a:t>
            </a:r>
            <a:endParaRPr sz="10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html</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head</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meta</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charset</a:t>
            </a:r>
            <a:r>
              <a:rPr lang="en" sz="1050">
                <a:solidFill>
                  <a:srgbClr val="808080"/>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"utf-8"</a:t>
            </a: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meta</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name</a:t>
            </a:r>
            <a:r>
              <a:rPr lang="en" sz="1050">
                <a:solidFill>
                  <a:srgbClr val="808080"/>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"viewport"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content</a:t>
            </a:r>
            <a:r>
              <a:rPr lang="en" sz="1050">
                <a:solidFill>
                  <a:srgbClr val="808080"/>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"width=device-width"</a:t>
            </a: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title</a:t>
            </a:r>
            <a:r>
              <a:rPr lang="en" sz="1050">
                <a:solidFill>
                  <a:srgbClr val="808080"/>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Minha página de teste</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title</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head</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body</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div</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id</a:t>
            </a:r>
            <a:r>
              <a:rPr lang="en" sz="1050">
                <a:solidFill>
                  <a:srgbClr val="808080"/>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"div_id"</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p</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id</a:t>
            </a:r>
            <a:r>
              <a:rPr lang="en" sz="1050">
                <a:solidFill>
                  <a:srgbClr val="808080"/>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"paragrafo_id_one"</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class</a:t>
            </a:r>
            <a:r>
              <a:rPr lang="en" sz="1050">
                <a:solidFill>
                  <a:srgbClr val="808080"/>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"paragrafo_class"</a:t>
            </a:r>
            <a:r>
              <a:rPr lang="en" sz="1050">
                <a:solidFill>
                  <a:srgbClr val="808080"/>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Meu primeiro paragrafo!</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p</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p</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id</a:t>
            </a:r>
            <a:r>
              <a:rPr lang="en" sz="1050">
                <a:solidFill>
                  <a:srgbClr val="808080"/>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"paragrafo_id_two"</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class</a:t>
            </a:r>
            <a:r>
              <a:rPr lang="en" sz="1050">
                <a:solidFill>
                  <a:srgbClr val="808080"/>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"paragrafo_class"</a:t>
            </a:r>
            <a:r>
              <a:rPr lang="en" sz="1050">
                <a:solidFill>
                  <a:srgbClr val="808080"/>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Meu segundo paragrafo!</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p</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div</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body</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html</a:t>
            </a:r>
            <a:r>
              <a:rPr lang="en" sz="1050">
                <a:solidFill>
                  <a:srgbClr val="808080"/>
                </a:solidFill>
                <a:highlight>
                  <a:srgbClr val="1E1E1E"/>
                </a:highlight>
                <a:latin typeface="Courier New"/>
                <a:ea typeface="Courier New"/>
                <a:cs typeface="Courier New"/>
                <a:sym typeface="Courier New"/>
              </a:rPr>
              <a:t>&gt;</a:t>
            </a:r>
            <a:endParaRPr sz="1800">
              <a:solidFill>
                <a:schemeClr val="dk2"/>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