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66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F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82177"/>
  </p:normalViewPr>
  <p:slideViewPr>
    <p:cSldViewPr snapToGrid="0" snapToObjects="1">
      <p:cViewPr varScale="1">
        <p:scale>
          <a:sx n="83" d="100"/>
          <a:sy n="83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8A53E-CEF4-7E46-9082-E94067DBF5A4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A15D3-F950-CA4E-B4E7-670B956B38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A15D3-F950-CA4E-B4E7-670B956B38E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15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A15D3-F950-CA4E-B4E7-670B956B38E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351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A15D3-F950-CA4E-B4E7-670B956B38E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590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On peut supposer que l’essentiel du rayonnement sortant de la Terre provient d’une zone située bien au-dessus de la surface elle-même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Noter que cette altitude coupe la masse d’air en deux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Cohérent avec diagramme (seuls 22 W/m2 proviennent de la surface)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A15D3-F950-CA4E-B4E7-670B956B38E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59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A15D3-F950-CA4E-B4E7-670B956B38E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848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* Découpler les flux énergétiques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A15D3-F950-CA4E-B4E7-670B956B38E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679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A15D3-F950-CA4E-B4E7-670B956B38E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37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944F7-4EA4-FC2E-275B-73869146A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AF4CE6-1012-C1A4-5F40-C9A30FB7D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9472E-E38E-D0FD-924F-16BFB249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5410-C5E2-F142-99E0-A68500C4A17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44BDF-CB88-A02C-46BB-B0A66CDF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AD3AA1-2FBF-E147-F302-A750C148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7-A91A-804D-94F9-F66B07A9C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66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56D6C-BF18-72A7-B40C-1A8EA714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FADD5F-61F3-6486-D59D-F7359C3AB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76937E-F1D9-2CFB-4018-7A2C3BA2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5410-C5E2-F142-99E0-A68500C4A17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F30CC5-05F7-E79A-10A9-F8B149D3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E4E972-BA0B-A22E-6CD7-BC59F304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7-A91A-804D-94F9-F66B07A9C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93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9F977BD-3676-C565-1748-6762442FD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C10CC4-11FF-0417-E85F-394F80EC5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04FAF2-B0BE-DA89-3257-806462A6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5410-C5E2-F142-99E0-A68500C4A17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37979D-72BD-607D-D438-19FD7918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857DF-3FED-4B06-8983-8DAF5FF1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7-A91A-804D-94F9-F66B07A9C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9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80119-C93F-02FB-95E0-009016C9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3BA222-14C1-45C0-97A8-4D6EF6405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8721E90-04F3-2BC6-88E5-026809A979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384925"/>
            <a:ext cx="10515600" cy="473075"/>
          </a:xfrm>
        </p:spPr>
        <p:txBody>
          <a:bodyPr>
            <a:noAutofit/>
          </a:bodyPr>
          <a:lstStyle>
            <a:lvl1pPr marL="0" indent="0" algn="ctr">
              <a:buNone/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F0302020204030204" pitchFamily="34" charset="0"/>
                <a:cs typeface="Segoe UI Light" panose="020F0302020204030204" pitchFamily="34" charset="0"/>
              </a:defRPr>
            </a:lvl1pPr>
            <a:lvl2pPr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F0302020204030204" pitchFamily="34" charset="0"/>
                <a:cs typeface="Segoe UI Light" panose="020F0302020204030204" pitchFamily="34" charset="0"/>
              </a:defRPr>
            </a:lvl2pPr>
            <a:lvl3pPr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F0302020204030204" pitchFamily="34" charset="0"/>
                <a:cs typeface="Segoe UI Light" panose="020F0302020204030204" pitchFamily="34" charset="0"/>
              </a:defRPr>
            </a:lvl3pPr>
            <a:lvl4pPr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F0302020204030204" pitchFamily="34" charset="0"/>
                <a:cs typeface="Segoe UI Light" panose="020F0302020204030204" pitchFamily="34" charset="0"/>
              </a:defRPr>
            </a:lvl4pPr>
            <a:lvl5pPr>
              <a:defRPr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Segoe UI Light" panose="020F0302020204030204" pitchFamily="34" charset="0"/>
                <a:cs typeface="Segoe UI Light" panose="020F0302020204030204" pitchFamily="34" charset="0"/>
              </a:defRPr>
            </a:lvl5pPr>
          </a:lstStyle>
          <a:p>
            <a:pPr lvl="0"/>
            <a:r>
              <a:rPr lang="fr-FR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47524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DD3EEE-0A99-1420-450D-F56272F0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8B6545-FBE9-EFD0-D553-77342A7E8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07870-2513-95FF-E786-E966190B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5410-C5E2-F142-99E0-A68500C4A17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DB9579-4D31-AE5B-438C-E1B0238F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4E4217-595B-4262-62BF-471C0231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7-A91A-804D-94F9-F66B07A9C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03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28CC2-5DA7-DB04-ED15-BD2AB255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6F428C-98EF-7220-C043-FC74B3DC7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9D9D0A-23D3-BACD-2B22-693FB6249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B41BB4-6074-02F0-156C-F0B8CA08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5410-C5E2-F142-99E0-A68500C4A17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E802A9-C69B-4C03-637B-55CB56C8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2736A6-DB30-0F83-CE12-48D26F27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7-A91A-804D-94F9-F66B07A9C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25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1E696-5323-81B7-DCEC-7BE5F7307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9B331A-B36F-A510-996B-5543B1ED3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ADDB86-BA32-9198-F95D-0CC6FB720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294551F-9D89-2212-C768-90430FD35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F7B689-6915-EE0C-E28C-09943C584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4BE5D2-AB48-0413-B7F8-BDDF8210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5410-C5E2-F142-99E0-A68500C4A17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971E5E-1278-CCDC-FFAA-4F1290DE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017D55-DC5A-B99E-868A-4AA11C17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7-A91A-804D-94F9-F66B07A9C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9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E273ED-D584-E62E-A743-34175320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462EF2-F063-E940-DABD-DDDD60A9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5410-C5E2-F142-99E0-A68500C4A17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3182C6-AC3D-1E08-5CD6-A1305454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3366B2-AD2B-DD6A-1F2D-80CE095C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7-A91A-804D-94F9-F66B07A9C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85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A6F5617-472E-D56E-1DA6-DCD52D33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5410-C5E2-F142-99E0-A68500C4A17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B179F-05E3-6D58-3763-C43E6333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1E3DA1-9CBE-7715-8C40-81CD38FB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7-A91A-804D-94F9-F66B07A9C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8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E3FC1-9BC3-8D59-8CC9-4579B2C9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B6BAB6-312E-CA95-6352-242864075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42B49B-0091-56B2-F02D-18E8AAE77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361845-8078-6A26-A41E-1FDCFFD6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5410-C5E2-F142-99E0-A68500C4A17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A2B0D9-5516-F19A-BA32-8D725AA2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BBE17E-CB62-82B0-364C-A62F64E6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7-A91A-804D-94F9-F66B07A9C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96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639A6-E45E-5534-F38C-84E1B797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0C5E26A-7C50-A15A-04EB-5CEE2FC7C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00F797-B8F0-C985-0C9F-70066576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D4B50A-0045-C2C5-F4F6-C4BF7728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5410-C5E2-F142-99E0-A68500C4A176}" type="datetimeFigureOut">
              <a:rPr lang="fr-FR" smtClean="0"/>
              <a:t>09/05/2022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5FED38-7250-01A2-580F-4C82F373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1F8CB0-FD7A-74C2-F224-17A868F9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C5617-A91A-804D-94F9-F66B07A9C9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32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AB1961-9DBF-A1A6-0BC7-32D616BB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EC406F-8133-2CDE-3605-8CF0E0296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65D517-2D64-AA8A-C861-38E58FF3D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A61B5410-C5E2-F142-99E0-A68500C4A176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E3E6D-1AE0-E576-EFDB-CDE7E27C0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3000AE-13B1-4E53-F524-9D3A7260A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F40C5617-A91A-804D-94F9-F66B07A9C98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07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440314/earth-space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02EA3-2A4A-DCD3-281F-66DA0C92E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Un Prix Nobel de physique à un climatologue. Pourquoi?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887E1D-46F7-CE7E-A636-EEF1CF344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François Massonnet</a:t>
            </a:r>
          </a:p>
          <a:p>
            <a:r>
              <a:rPr lang="fr-FR" dirty="0"/>
              <a:t>(</a:t>
            </a:r>
            <a:r>
              <a:rPr lang="fr-FR" dirty="0" err="1"/>
              <a:t>francois.massonne@uclouvain.be</a:t>
            </a:r>
            <a:r>
              <a:rPr lang="fr-FR" dirty="0"/>
              <a:t>)</a:t>
            </a: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4A21F4AF-761D-0BCC-09FC-4E7F10BC7786}"/>
              </a:ext>
            </a:extLst>
          </p:cNvPr>
          <p:cNvSpPr txBox="1">
            <a:spLocks/>
          </p:cNvSpPr>
          <p:nvPr/>
        </p:nvSpPr>
        <p:spPr>
          <a:xfrm>
            <a:off x="1524000" y="54308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Conférence dans le cadre du cours </a:t>
            </a:r>
          </a:p>
          <a:p>
            <a:r>
              <a:rPr lang="fr-FR" dirty="0"/>
              <a:t>LPHYS1112 – Mécanique 2 et Thermodynamique</a:t>
            </a:r>
          </a:p>
        </p:txBody>
      </p:sp>
    </p:spTree>
    <p:extLst>
      <p:ext uri="{BB962C8B-B14F-4D97-AF65-F5344CB8AC3E}">
        <p14:creationId xmlns:p14="http://schemas.microsoft.com/office/powerpoint/2010/main" val="659663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F428F-5B50-86E4-4CB8-02A9216E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7EFA8C-AB6C-C1F0-4411-231D37C59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Trenberth</a:t>
            </a:r>
            <a:r>
              <a:rPr lang="fr-FR" dirty="0"/>
              <a:t>, K. E., &amp; </a:t>
            </a:r>
            <a:r>
              <a:rPr lang="fr-FR" dirty="0" err="1"/>
              <a:t>Fasullo</a:t>
            </a:r>
            <a:r>
              <a:rPr lang="fr-FR" dirty="0"/>
              <a:t>, J. </a:t>
            </a:r>
            <a:r>
              <a:rPr lang="fr-FR" dirty="0" err="1"/>
              <a:t>T</a:t>
            </a:r>
            <a:r>
              <a:rPr lang="fr-FR" dirty="0"/>
              <a:t>. (2012). 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Earth’s</a:t>
            </a:r>
            <a:r>
              <a:rPr lang="fr-FR" dirty="0"/>
              <a:t> Energy: </a:t>
            </a:r>
            <a:r>
              <a:rPr lang="fr-FR" dirty="0" err="1"/>
              <a:t>From</a:t>
            </a:r>
            <a:r>
              <a:rPr lang="fr-FR" dirty="0"/>
              <a:t> El Niño to Global </a:t>
            </a:r>
            <a:r>
              <a:rPr lang="fr-FR" dirty="0" err="1"/>
              <a:t>Warming</a:t>
            </a:r>
            <a:r>
              <a:rPr lang="fr-FR" dirty="0"/>
              <a:t>. </a:t>
            </a:r>
            <a:r>
              <a:rPr lang="fr-FR" dirty="0" err="1"/>
              <a:t>Surveys</a:t>
            </a:r>
            <a:r>
              <a:rPr lang="fr-FR" dirty="0"/>
              <a:t> in </a:t>
            </a:r>
            <a:r>
              <a:rPr lang="fr-FR" dirty="0" err="1"/>
              <a:t>Geophysics</a:t>
            </a:r>
            <a:r>
              <a:rPr lang="fr-FR" dirty="0"/>
              <a:t>, 33(3), 413–426. https://</a:t>
            </a:r>
            <a:r>
              <a:rPr lang="fr-FR" dirty="0" err="1"/>
              <a:t>doi.org</a:t>
            </a:r>
            <a:r>
              <a:rPr lang="fr-FR" dirty="0"/>
              <a:t>/10.1007/s10712-011-9150-2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B355DE-E68A-10B1-4C2C-0423CCFE9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08" y="703677"/>
            <a:ext cx="7785583" cy="5450645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AA2F7BB-CB50-0857-4AE2-3182A4F14CF3}"/>
              </a:ext>
            </a:extLst>
          </p:cNvPr>
          <p:cNvSpPr/>
          <p:nvPr/>
        </p:nvSpPr>
        <p:spPr>
          <a:xfrm>
            <a:off x="7709338" y="867103"/>
            <a:ext cx="2128345" cy="1054187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55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4026C204-5E7F-2670-3DA0-666DC238C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359" y="-1"/>
            <a:ext cx="12081641" cy="804292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1CF9677-A222-FEA1-AC30-BE58AC2D47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0358" y="-2"/>
            <a:ext cx="489857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9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5E900C32-E703-4C18-D6C5-03ECA8593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0056" y="1111470"/>
            <a:ext cx="9433033" cy="5659820"/>
          </a:xfrm>
        </p:spPr>
      </p:pic>
    </p:spTree>
    <p:extLst>
      <p:ext uri="{BB962C8B-B14F-4D97-AF65-F5344CB8AC3E}">
        <p14:creationId xmlns:p14="http://schemas.microsoft.com/office/powerpoint/2010/main" val="2320438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E168A4-0A0C-9B59-BD7B-54BC283DA794}"/>
              </a:ext>
            </a:extLst>
          </p:cNvPr>
          <p:cNvSpPr/>
          <p:nvPr/>
        </p:nvSpPr>
        <p:spPr>
          <a:xfrm>
            <a:off x="0" y="5439103"/>
            <a:ext cx="12192000" cy="1418897"/>
          </a:xfrm>
          <a:prstGeom prst="rect">
            <a:avLst/>
          </a:prstGeom>
          <a:pattFill prst="pct80">
            <a:fgClr>
              <a:schemeClr val="accent6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45259C-29DD-59CA-EAA8-85E0D72C77F1}"/>
              </a:ext>
            </a:extLst>
          </p:cNvPr>
          <p:cNvSpPr/>
          <p:nvPr/>
        </p:nvSpPr>
        <p:spPr>
          <a:xfrm>
            <a:off x="0" y="2719551"/>
            <a:ext cx="12192000" cy="27195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Segoe UI Light" panose="020F0302020204030204" pitchFamily="34" charset="0"/>
              <a:cs typeface="Segoe U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F8AD2E-F75B-BB87-10BD-0391AAC1EDC3}"/>
              </a:ext>
            </a:extLst>
          </p:cNvPr>
          <p:cNvSpPr/>
          <p:nvPr/>
        </p:nvSpPr>
        <p:spPr>
          <a:xfrm>
            <a:off x="0" y="0"/>
            <a:ext cx="12192000" cy="271955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lèche vers le bas 7">
            <a:extLst>
              <a:ext uri="{FF2B5EF4-FFF2-40B4-BE49-F238E27FC236}">
                <a16:creationId xmlns:a16="http://schemas.microsoft.com/office/drawing/2014/main" id="{13709E1F-7CF9-BBC1-E034-6E7CC928BBA0}"/>
              </a:ext>
            </a:extLst>
          </p:cNvPr>
          <p:cNvSpPr/>
          <p:nvPr/>
        </p:nvSpPr>
        <p:spPr>
          <a:xfrm>
            <a:off x="693683" y="1182415"/>
            <a:ext cx="378373" cy="4256687"/>
          </a:xfrm>
          <a:prstGeom prst="downArrow">
            <a:avLst>
              <a:gd name="adj1" fmla="val 50000"/>
              <a:gd name="adj2" fmla="val 13333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e bas 9">
            <a:extLst>
              <a:ext uri="{FF2B5EF4-FFF2-40B4-BE49-F238E27FC236}">
                <a16:creationId xmlns:a16="http://schemas.microsoft.com/office/drawing/2014/main" id="{BB7437DA-E87F-015F-C7BC-88EBF5B9A9FA}"/>
              </a:ext>
            </a:extLst>
          </p:cNvPr>
          <p:cNvSpPr/>
          <p:nvPr/>
        </p:nvSpPr>
        <p:spPr>
          <a:xfrm rot="10800000">
            <a:off x="1734206" y="1182414"/>
            <a:ext cx="220719" cy="4256687"/>
          </a:xfrm>
          <a:prstGeom prst="downArrow">
            <a:avLst>
              <a:gd name="adj1" fmla="val 50000"/>
              <a:gd name="adj2" fmla="val 13333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A56B028-50B8-FEC9-33C4-1BB2F9F6AE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654"/>
          <a:stretch/>
        </p:blipFill>
        <p:spPr>
          <a:xfrm>
            <a:off x="646383" y="137347"/>
            <a:ext cx="693683" cy="90772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AAD6402-9940-59D9-47E8-36C3B101CF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27" r="-6239"/>
          <a:stretch/>
        </p:blipFill>
        <p:spPr>
          <a:xfrm>
            <a:off x="2065282" y="728553"/>
            <a:ext cx="1481958" cy="90772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03EFA57E-22D1-CED6-E0D3-A450316D5499}"/>
              </a:ext>
            </a:extLst>
          </p:cNvPr>
          <p:cNvSpPr txBox="1"/>
          <p:nvPr/>
        </p:nvSpPr>
        <p:spPr>
          <a:xfrm>
            <a:off x="4187504" y="4071444"/>
            <a:ext cx="4430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Segoe UI Light" panose="020F0302020204030204" pitchFamily="34" charset="0"/>
                <a:cs typeface="Segoe UI Light" panose="020F0302020204030204" pitchFamily="34" charset="0"/>
              </a:rPr>
              <a:t>System 2:  </a:t>
            </a:r>
            <a:r>
              <a:rPr lang="fr-FR" sz="3200" b="1" dirty="0" err="1">
                <a:latin typeface="Segoe UI Light" panose="020F0302020204030204" pitchFamily="34" charset="0"/>
                <a:cs typeface="Segoe UI Light" panose="020F0302020204030204" pitchFamily="34" charset="0"/>
              </a:rPr>
              <a:t>Atmosphere</a:t>
            </a:r>
            <a:endParaRPr lang="fr-FR" sz="3200" b="1" dirty="0">
              <a:latin typeface="Segoe UI Light" panose="020F0302020204030204" pitchFamily="34" charset="0"/>
              <a:cs typeface="Segoe UI Light" panose="020F030202020403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BA7FE07-1F28-FC51-BC65-4F08A491B0B6}"/>
              </a:ext>
            </a:extLst>
          </p:cNvPr>
          <p:cNvSpPr txBox="1"/>
          <p:nvPr/>
        </p:nvSpPr>
        <p:spPr>
          <a:xfrm>
            <a:off x="4187504" y="5889056"/>
            <a:ext cx="4430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Segoe UI Light" panose="020F0302020204030204" pitchFamily="34" charset="0"/>
                <a:cs typeface="Segoe UI Light" panose="020F0302020204030204" pitchFamily="34" charset="0"/>
              </a:rPr>
              <a:t>System 1:  Surface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01EDC9B6-99AA-44BE-CE7C-5BEA7234FD3A}"/>
              </a:ext>
            </a:extLst>
          </p:cNvPr>
          <p:cNvSpPr/>
          <p:nvPr/>
        </p:nvSpPr>
        <p:spPr>
          <a:xfrm>
            <a:off x="2617074" y="3755406"/>
            <a:ext cx="378373" cy="1652164"/>
          </a:xfrm>
          <a:custGeom>
            <a:avLst/>
            <a:gdLst>
              <a:gd name="connsiteX0" fmla="*/ 426335 w 600114"/>
              <a:gd name="connsiteY0" fmla="*/ 4177862 h 4177862"/>
              <a:gd name="connsiteX1" fmla="*/ 95259 w 600114"/>
              <a:gd name="connsiteY1" fmla="*/ 3878318 h 4177862"/>
              <a:gd name="connsiteX2" fmla="*/ 536693 w 600114"/>
              <a:gd name="connsiteY2" fmla="*/ 3389587 h 4177862"/>
              <a:gd name="connsiteX3" fmla="*/ 95259 w 600114"/>
              <a:gd name="connsiteY3" fmla="*/ 2979683 h 4177862"/>
              <a:gd name="connsiteX4" fmla="*/ 599756 w 600114"/>
              <a:gd name="connsiteY4" fmla="*/ 2490952 h 4177862"/>
              <a:gd name="connsiteX5" fmla="*/ 666 w 600114"/>
              <a:gd name="connsiteY5" fmla="*/ 2112580 h 4177862"/>
              <a:gd name="connsiteX6" fmla="*/ 473631 w 600114"/>
              <a:gd name="connsiteY6" fmla="*/ 1623849 h 4177862"/>
              <a:gd name="connsiteX7" fmla="*/ 63728 w 600114"/>
              <a:gd name="connsiteY7" fmla="*/ 1340069 h 4177862"/>
              <a:gd name="connsiteX8" fmla="*/ 394804 w 600114"/>
              <a:gd name="connsiteY8" fmla="*/ 882869 h 4177862"/>
              <a:gd name="connsiteX9" fmla="*/ 300211 w 600114"/>
              <a:gd name="connsiteY9" fmla="*/ 551793 h 4177862"/>
              <a:gd name="connsiteX10" fmla="*/ 300211 w 600114"/>
              <a:gd name="connsiteY10" fmla="*/ 220718 h 4177862"/>
              <a:gd name="connsiteX11" fmla="*/ 284445 w 600114"/>
              <a:gd name="connsiteY11" fmla="*/ 0 h 417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0114" h="4177862">
                <a:moveTo>
                  <a:pt x="426335" y="4177862"/>
                </a:moveTo>
                <a:cubicBezTo>
                  <a:pt x="251600" y="4093779"/>
                  <a:pt x="76866" y="4009697"/>
                  <a:pt x="95259" y="3878318"/>
                </a:cubicBezTo>
                <a:cubicBezTo>
                  <a:pt x="113652" y="3746939"/>
                  <a:pt x="536693" y="3539359"/>
                  <a:pt x="536693" y="3389587"/>
                </a:cubicBezTo>
                <a:cubicBezTo>
                  <a:pt x="536693" y="3239815"/>
                  <a:pt x="84749" y="3129455"/>
                  <a:pt x="95259" y="2979683"/>
                </a:cubicBezTo>
                <a:cubicBezTo>
                  <a:pt x="105769" y="2829911"/>
                  <a:pt x="615522" y="2635469"/>
                  <a:pt x="599756" y="2490952"/>
                </a:cubicBezTo>
                <a:cubicBezTo>
                  <a:pt x="583991" y="2346435"/>
                  <a:pt x="21687" y="2257097"/>
                  <a:pt x="666" y="2112580"/>
                </a:cubicBezTo>
                <a:cubicBezTo>
                  <a:pt x="-20355" y="1968063"/>
                  <a:pt x="463121" y="1752601"/>
                  <a:pt x="473631" y="1623849"/>
                </a:cubicBezTo>
                <a:cubicBezTo>
                  <a:pt x="484141" y="1495097"/>
                  <a:pt x="76866" y="1463566"/>
                  <a:pt x="63728" y="1340069"/>
                </a:cubicBezTo>
                <a:cubicBezTo>
                  <a:pt x="50590" y="1216572"/>
                  <a:pt x="355390" y="1014248"/>
                  <a:pt x="394804" y="882869"/>
                </a:cubicBezTo>
                <a:cubicBezTo>
                  <a:pt x="434218" y="751490"/>
                  <a:pt x="315976" y="662151"/>
                  <a:pt x="300211" y="551793"/>
                </a:cubicBezTo>
                <a:cubicBezTo>
                  <a:pt x="284445" y="441434"/>
                  <a:pt x="302839" y="312683"/>
                  <a:pt x="300211" y="220718"/>
                </a:cubicBezTo>
                <a:cubicBezTo>
                  <a:pt x="297583" y="128753"/>
                  <a:pt x="291014" y="64376"/>
                  <a:pt x="284445" y="0"/>
                </a:cubicBezTo>
              </a:path>
            </a:pathLst>
          </a:custGeom>
          <a:noFill/>
          <a:ln w="85725"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AFAD75E-F0FE-0DCB-9598-94DEA4007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47" y="3250683"/>
            <a:ext cx="1192057" cy="82076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20BB383-CCA4-F33E-B131-1EE5E1D11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4926" y="3723286"/>
            <a:ext cx="774700" cy="533400"/>
          </a:xfrm>
          <a:prstGeom prst="rect">
            <a:avLst/>
          </a:prstGeom>
        </p:spPr>
      </p:pic>
      <p:sp>
        <p:nvSpPr>
          <p:cNvPr id="21" name="Forme libre 20">
            <a:extLst>
              <a:ext uri="{FF2B5EF4-FFF2-40B4-BE49-F238E27FC236}">
                <a16:creationId xmlns:a16="http://schemas.microsoft.com/office/drawing/2014/main" id="{633A2207-EDBD-9E93-CE5A-8CB370E12D1C}"/>
              </a:ext>
            </a:extLst>
          </p:cNvPr>
          <p:cNvSpPr/>
          <p:nvPr/>
        </p:nvSpPr>
        <p:spPr>
          <a:xfrm rot="10800000">
            <a:off x="9050937" y="4256686"/>
            <a:ext cx="409905" cy="1150883"/>
          </a:xfrm>
          <a:custGeom>
            <a:avLst/>
            <a:gdLst>
              <a:gd name="connsiteX0" fmla="*/ 426335 w 600114"/>
              <a:gd name="connsiteY0" fmla="*/ 4177862 h 4177862"/>
              <a:gd name="connsiteX1" fmla="*/ 95259 w 600114"/>
              <a:gd name="connsiteY1" fmla="*/ 3878318 h 4177862"/>
              <a:gd name="connsiteX2" fmla="*/ 536693 w 600114"/>
              <a:gd name="connsiteY2" fmla="*/ 3389587 h 4177862"/>
              <a:gd name="connsiteX3" fmla="*/ 95259 w 600114"/>
              <a:gd name="connsiteY3" fmla="*/ 2979683 h 4177862"/>
              <a:gd name="connsiteX4" fmla="*/ 599756 w 600114"/>
              <a:gd name="connsiteY4" fmla="*/ 2490952 h 4177862"/>
              <a:gd name="connsiteX5" fmla="*/ 666 w 600114"/>
              <a:gd name="connsiteY5" fmla="*/ 2112580 h 4177862"/>
              <a:gd name="connsiteX6" fmla="*/ 473631 w 600114"/>
              <a:gd name="connsiteY6" fmla="*/ 1623849 h 4177862"/>
              <a:gd name="connsiteX7" fmla="*/ 63728 w 600114"/>
              <a:gd name="connsiteY7" fmla="*/ 1340069 h 4177862"/>
              <a:gd name="connsiteX8" fmla="*/ 394804 w 600114"/>
              <a:gd name="connsiteY8" fmla="*/ 882869 h 4177862"/>
              <a:gd name="connsiteX9" fmla="*/ 300211 w 600114"/>
              <a:gd name="connsiteY9" fmla="*/ 551793 h 4177862"/>
              <a:gd name="connsiteX10" fmla="*/ 300211 w 600114"/>
              <a:gd name="connsiteY10" fmla="*/ 220718 h 4177862"/>
              <a:gd name="connsiteX11" fmla="*/ 284445 w 600114"/>
              <a:gd name="connsiteY11" fmla="*/ 0 h 417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0114" h="4177862">
                <a:moveTo>
                  <a:pt x="426335" y="4177862"/>
                </a:moveTo>
                <a:cubicBezTo>
                  <a:pt x="251600" y="4093779"/>
                  <a:pt x="76866" y="4009697"/>
                  <a:pt x="95259" y="3878318"/>
                </a:cubicBezTo>
                <a:cubicBezTo>
                  <a:pt x="113652" y="3746939"/>
                  <a:pt x="536693" y="3539359"/>
                  <a:pt x="536693" y="3389587"/>
                </a:cubicBezTo>
                <a:cubicBezTo>
                  <a:pt x="536693" y="3239815"/>
                  <a:pt x="84749" y="3129455"/>
                  <a:pt x="95259" y="2979683"/>
                </a:cubicBezTo>
                <a:cubicBezTo>
                  <a:pt x="105769" y="2829911"/>
                  <a:pt x="615522" y="2635469"/>
                  <a:pt x="599756" y="2490952"/>
                </a:cubicBezTo>
                <a:cubicBezTo>
                  <a:pt x="583991" y="2346435"/>
                  <a:pt x="21687" y="2257097"/>
                  <a:pt x="666" y="2112580"/>
                </a:cubicBezTo>
                <a:cubicBezTo>
                  <a:pt x="-20355" y="1968063"/>
                  <a:pt x="463121" y="1752601"/>
                  <a:pt x="473631" y="1623849"/>
                </a:cubicBezTo>
                <a:cubicBezTo>
                  <a:pt x="484141" y="1495097"/>
                  <a:pt x="76866" y="1463566"/>
                  <a:pt x="63728" y="1340069"/>
                </a:cubicBezTo>
                <a:cubicBezTo>
                  <a:pt x="50590" y="1216572"/>
                  <a:pt x="355390" y="1014248"/>
                  <a:pt x="394804" y="882869"/>
                </a:cubicBezTo>
                <a:cubicBezTo>
                  <a:pt x="434218" y="751490"/>
                  <a:pt x="315976" y="662151"/>
                  <a:pt x="300211" y="551793"/>
                </a:cubicBezTo>
                <a:cubicBezTo>
                  <a:pt x="284445" y="441434"/>
                  <a:pt x="302839" y="312683"/>
                  <a:pt x="300211" y="220718"/>
                </a:cubicBezTo>
                <a:cubicBezTo>
                  <a:pt x="297583" y="128753"/>
                  <a:pt x="291014" y="64376"/>
                  <a:pt x="284445" y="0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BE7932A7-BED0-28F7-24A6-F0FE26426634}"/>
              </a:ext>
            </a:extLst>
          </p:cNvPr>
          <p:cNvSpPr/>
          <p:nvPr/>
        </p:nvSpPr>
        <p:spPr>
          <a:xfrm>
            <a:off x="9036702" y="2699841"/>
            <a:ext cx="409905" cy="1150883"/>
          </a:xfrm>
          <a:custGeom>
            <a:avLst/>
            <a:gdLst>
              <a:gd name="connsiteX0" fmla="*/ 426335 w 600114"/>
              <a:gd name="connsiteY0" fmla="*/ 4177862 h 4177862"/>
              <a:gd name="connsiteX1" fmla="*/ 95259 w 600114"/>
              <a:gd name="connsiteY1" fmla="*/ 3878318 h 4177862"/>
              <a:gd name="connsiteX2" fmla="*/ 536693 w 600114"/>
              <a:gd name="connsiteY2" fmla="*/ 3389587 h 4177862"/>
              <a:gd name="connsiteX3" fmla="*/ 95259 w 600114"/>
              <a:gd name="connsiteY3" fmla="*/ 2979683 h 4177862"/>
              <a:gd name="connsiteX4" fmla="*/ 599756 w 600114"/>
              <a:gd name="connsiteY4" fmla="*/ 2490952 h 4177862"/>
              <a:gd name="connsiteX5" fmla="*/ 666 w 600114"/>
              <a:gd name="connsiteY5" fmla="*/ 2112580 h 4177862"/>
              <a:gd name="connsiteX6" fmla="*/ 473631 w 600114"/>
              <a:gd name="connsiteY6" fmla="*/ 1623849 h 4177862"/>
              <a:gd name="connsiteX7" fmla="*/ 63728 w 600114"/>
              <a:gd name="connsiteY7" fmla="*/ 1340069 h 4177862"/>
              <a:gd name="connsiteX8" fmla="*/ 394804 w 600114"/>
              <a:gd name="connsiteY8" fmla="*/ 882869 h 4177862"/>
              <a:gd name="connsiteX9" fmla="*/ 300211 w 600114"/>
              <a:gd name="connsiteY9" fmla="*/ 551793 h 4177862"/>
              <a:gd name="connsiteX10" fmla="*/ 300211 w 600114"/>
              <a:gd name="connsiteY10" fmla="*/ 220718 h 4177862"/>
              <a:gd name="connsiteX11" fmla="*/ 284445 w 600114"/>
              <a:gd name="connsiteY11" fmla="*/ 0 h 417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0114" h="4177862">
                <a:moveTo>
                  <a:pt x="426335" y="4177862"/>
                </a:moveTo>
                <a:cubicBezTo>
                  <a:pt x="251600" y="4093779"/>
                  <a:pt x="76866" y="4009697"/>
                  <a:pt x="95259" y="3878318"/>
                </a:cubicBezTo>
                <a:cubicBezTo>
                  <a:pt x="113652" y="3746939"/>
                  <a:pt x="536693" y="3539359"/>
                  <a:pt x="536693" y="3389587"/>
                </a:cubicBezTo>
                <a:cubicBezTo>
                  <a:pt x="536693" y="3239815"/>
                  <a:pt x="84749" y="3129455"/>
                  <a:pt x="95259" y="2979683"/>
                </a:cubicBezTo>
                <a:cubicBezTo>
                  <a:pt x="105769" y="2829911"/>
                  <a:pt x="615522" y="2635469"/>
                  <a:pt x="599756" y="2490952"/>
                </a:cubicBezTo>
                <a:cubicBezTo>
                  <a:pt x="583991" y="2346435"/>
                  <a:pt x="21687" y="2257097"/>
                  <a:pt x="666" y="2112580"/>
                </a:cubicBezTo>
                <a:cubicBezTo>
                  <a:pt x="-20355" y="1968063"/>
                  <a:pt x="463121" y="1752601"/>
                  <a:pt x="473631" y="1623849"/>
                </a:cubicBezTo>
                <a:cubicBezTo>
                  <a:pt x="484141" y="1495097"/>
                  <a:pt x="76866" y="1463566"/>
                  <a:pt x="63728" y="1340069"/>
                </a:cubicBezTo>
                <a:cubicBezTo>
                  <a:pt x="50590" y="1216572"/>
                  <a:pt x="355390" y="1014248"/>
                  <a:pt x="394804" y="882869"/>
                </a:cubicBezTo>
                <a:cubicBezTo>
                  <a:pt x="434218" y="751490"/>
                  <a:pt x="315976" y="662151"/>
                  <a:pt x="300211" y="551793"/>
                </a:cubicBezTo>
                <a:cubicBezTo>
                  <a:pt x="284445" y="441434"/>
                  <a:pt x="302839" y="312683"/>
                  <a:pt x="300211" y="220718"/>
                </a:cubicBezTo>
                <a:cubicBezTo>
                  <a:pt x="297583" y="128753"/>
                  <a:pt x="291014" y="64376"/>
                  <a:pt x="284445" y="0"/>
                </a:cubicBezTo>
              </a:path>
            </a:pathLst>
          </a:custGeom>
          <a:noFill/>
          <a:ln w="44450"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C8566BB-7ED9-ABC0-DD20-AB74126F6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913" y="426108"/>
            <a:ext cx="14478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4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EC54C13-8D20-63BE-CF6C-9561E2EF7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635" y="0"/>
            <a:ext cx="3992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63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FBEDD-4A43-ED30-CC8D-BA1CCB84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1C2A2F-8D93-B4FE-2D63-1189DF5C8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4C795A-0A02-E1B3-DC3D-475691733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139156"/>
            <a:ext cx="99060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98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C133C87-4049-D58B-23B9-19339520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400" y="1804086"/>
            <a:ext cx="9803200" cy="32498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807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 Prix Nobel de Physique attribué à la recherche sur le climat - rts.ch -  Sciences-Tech.">
            <a:extLst>
              <a:ext uri="{FF2B5EF4-FFF2-40B4-BE49-F238E27FC236}">
                <a16:creationId xmlns:a16="http://schemas.microsoft.com/office/drawing/2014/main" id="{13C95297-7BB5-51BC-59BF-9FE873EC1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0ED144C-AAD4-7F80-4FC0-BCA1C893F6A9}"/>
              </a:ext>
            </a:extLst>
          </p:cNvPr>
          <p:cNvSpPr txBox="1"/>
          <p:nvPr/>
        </p:nvSpPr>
        <p:spPr>
          <a:xfrm>
            <a:off x="3694670" y="4900315"/>
            <a:ext cx="1594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Klaus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Hasselmann</a:t>
            </a:r>
            <a:endParaRPr lang="fr-F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DD157A-F51C-06E7-CA54-7B3A8BF1DEEF}"/>
              </a:ext>
            </a:extLst>
          </p:cNvPr>
          <p:cNvSpPr txBox="1"/>
          <p:nvPr/>
        </p:nvSpPr>
        <p:spPr>
          <a:xfrm>
            <a:off x="7943335" y="4253984"/>
            <a:ext cx="1346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Giorgio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Parisi</a:t>
            </a:r>
            <a:endParaRPr lang="fr-F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F3639-8835-55B7-53F4-9161007D5D8F}"/>
              </a:ext>
            </a:extLst>
          </p:cNvPr>
          <p:cNvSpPr/>
          <p:nvPr/>
        </p:nvSpPr>
        <p:spPr>
          <a:xfrm>
            <a:off x="3694670" y="1311354"/>
            <a:ext cx="8497330" cy="5546645"/>
          </a:xfrm>
          <a:prstGeom prst="rect">
            <a:avLst/>
          </a:prstGeom>
          <a:solidFill>
            <a:schemeClr val="bg1">
              <a:alpha val="9034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FA78D3-6360-6826-2796-C668A34EC025}"/>
              </a:ext>
            </a:extLst>
          </p:cNvPr>
          <p:cNvSpPr txBox="1"/>
          <p:nvPr/>
        </p:nvSpPr>
        <p:spPr>
          <a:xfrm>
            <a:off x="0" y="5079137"/>
            <a:ext cx="1594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Syukuro</a:t>
            </a:r>
            <a:r>
              <a:rPr lang="fr-FR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Manabe</a:t>
            </a:r>
            <a:endParaRPr lang="fr-FR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66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F428F-5B50-86E4-4CB8-02A9216E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14222" cy="1325563"/>
          </a:xfrm>
        </p:spPr>
        <p:txBody>
          <a:bodyPr/>
          <a:lstStyle/>
          <a:p>
            <a:r>
              <a:rPr lang="fr-FR" dirty="0"/>
              <a:t>La Terre: un système en équilibre énergétique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7EFA8C-AB6C-C1F0-4411-231D37C59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Trenberth</a:t>
            </a:r>
            <a:r>
              <a:rPr lang="fr-FR" dirty="0"/>
              <a:t>, K. E., &amp; </a:t>
            </a:r>
            <a:r>
              <a:rPr lang="fr-FR" dirty="0" err="1"/>
              <a:t>Fasullo</a:t>
            </a:r>
            <a:r>
              <a:rPr lang="fr-FR" dirty="0"/>
              <a:t>, J. </a:t>
            </a:r>
            <a:r>
              <a:rPr lang="fr-FR" dirty="0" err="1"/>
              <a:t>T</a:t>
            </a:r>
            <a:r>
              <a:rPr lang="fr-FR" dirty="0"/>
              <a:t>. (2012). 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Earth’s</a:t>
            </a:r>
            <a:r>
              <a:rPr lang="fr-FR" dirty="0"/>
              <a:t> Energy: </a:t>
            </a:r>
            <a:r>
              <a:rPr lang="fr-FR" dirty="0" err="1"/>
              <a:t>From</a:t>
            </a:r>
            <a:r>
              <a:rPr lang="fr-FR" dirty="0"/>
              <a:t> El Niño to Global </a:t>
            </a:r>
            <a:r>
              <a:rPr lang="fr-FR" dirty="0" err="1"/>
              <a:t>Warming</a:t>
            </a:r>
            <a:r>
              <a:rPr lang="fr-FR" dirty="0"/>
              <a:t>. </a:t>
            </a:r>
            <a:r>
              <a:rPr lang="fr-FR" dirty="0" err="1"/>
              <a:t>Surveys</a:t>
            </a:r>
            <a:r>
              <a:rPr lang="fr-FR" dirty="0"/>
              <a:t> in </a:t>
            </a:r>
            <a:r>
              <a:rPr lang="fr-FR" dirty="0" err="1"/>
              <a:t>Geophysics</a:t>
            </a:r>
            <a:r>
              <a:rPr lang="fr-FR" dirty="0"/>
              <a:t>, 33(3), 413–426. https://</a:t>
            </a:r>
            <a:r>
              <a:rPr lang="fr-FR" dirty="0" err="1"/>
              <a:t>doi.org</a:t>
            </a:r>
            <a:r>
              <a:rPr lang="fr-FR" dirty="0"/>
              <a:t>/10.1007/s10712-011-9150-2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B355DE-E68A-10B1-4C2C-0423CCFE9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09" y="1321063"/>
            <a:ext cx="6903722" cy="4833259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AA2F7BB-CB50-0857-4AE2-3182A4F14CF3}"/>
              </a:ext>
            </a:extLst>
          </p:cNvPr>
          <p:cNvSpPr/>
          <p:nvPr/>
        </p:nvSpPr>
        <p:spPr>
          <a:xfrm>
            <a:off x="7734052" y="1394197"/>
            <a:ext cx="1372880" cy="1054187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91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7F01E55-1419-DABB-B5C7-558206D4B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618" y="324310"/>
            <a:ext cx="5688764" cy="580998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1077D90-591F-773D-2AA7-2450FDB20000}"/>
              </a:ext>
            </a:extLst>
          </p:cNvPr>
          <p:cNvSpPr txBox="1"/>
          <p:nvPr/>
        </p:nvSpPr>
        <p:spPr>
          <a:xfrm>
            <a:off x="0" y="6407565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BE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NOAA-S/T76-1562 1976 </a:t>
            </a:r>
            <a:r>
              <a:rPr lang="fr-BE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atmosphere</a:t>
            </a:r>
            <a:endParaRPr lang="fr-BE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CD0A28-8488-D4BB-41B2-AB27A46BC5FC}"/>
              </a:ext>
            </a:extLst>
          </p:cNvPr>
          <p:cNvSpPr txBox="1"/>
          <p:nvPr/>
        </p:nvSpPr>
        <p:spPr>
          <a:xfrm>
            <a:off x="6262600" y="5345999"/>
            <a:ext cx="1240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  <a:latin typeface="Segoe UI Light" panose="020F0302020204030204" pitchFamily="34" charset="0"/>
                <a:cs typeface="Segoe UI Light" panose="020F0302020204030204" pitchFamily="34" charset="0"/>
              </a:rPr>
              <a:t>255 K 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B23707A-C819-C903-500B-66654D72D094}"/>
              </a:ext>
            </a:extLst>
          </p:cNvPr>
          <p:cNvCxnSpPr>
            <a:cxnSpLocks/>
          </p:cNvCxnSpPr>
          <p:nvPr/>
        </p:nvCxnSpPr>
        <p:spPr>
          <a:xfrm>
            <a:off x="3879850" y="5323380"/>
            <a:ext cx="4362450" cy="0"/>
          </a:xfrm>
          <a:prstGeom prst="line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23C729C-1BCB-D9BD-05A0-89054B5E99F4}"/>
              </a:ext>
            </a:extLst>
          </p:cNvPr>
          <p:cNvCxnSpPr>
            <a:cxnSpLocks/>
          </p:cNvCxnSpPr>
          <p:nvPr/>
        </p:nvCxnSpPr>
        <p:spPr>
          <a:xfrm>
            <a:off x="6662226" y="5324475"/>
            <a:ext cx="0" cy="260350"/>
          </a:xfrm>
          <a:prstGeom prst="line">
            <a:avLst/>
          </a:prstGeom>
          <a:ln w="12700">
            <a:solidFill>
              <a:srgbClr val="FF0000"/>
            </a:solidFill>
            <a:headEnd type="triangle" w="sm" len="med"/>
            <a:tailEnd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CEE4EDBA-A0D2-FAC0-92DC-7435EC0A7963}"/>
              </a:ext>
            </a:extLst>
          </p:cNvPr>
          <p:cNvSpPr txBox="1"/>
          <p:nvPr/>
        </p:nvSpPr>
        <p:spPr>
          <a:xfrm>
            <a:off x="8588807" y="5146873"/>
            <a:ext cx="1240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  <a:latin typeface="Segoe UI Light" panose="020F0302020204030204" pitchFamily="34" charset="0"/>
                <a:cs typeface="Segoe UI Light" panose="020F0302020204030204" pitchFamily="34" charset="0"/>
              </a:rPr>
              <a:t>500 hPa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69C229C-9C43-EA5D-8CE2-7D28D31DC141}"/>
              </a:ext>
            </a:extLst>
          </p:cNvPr>
          <p:cNvSpPr txBox="1"/>
          <p:nvPr/>
        </p:nvSpPr>
        <p:spPr>
          <a:xfrm>
            <a:off x="3096591" y="5146873"/>
            <a:ext cx="1240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  <a:latin typeface="Segoe UI Light" panose="020F0302020204030204" pitchFamily="34" charset="0"/>
                <a:cs typeface="Segoe UI Light" panose="020F0302020204030204" pitchFamily="34" charset="0"/>
              </a:rPr>
              <a:t>5000 m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1B1C98-D95E-A95F-4CF4-1DE05F18B4A9}"/>
              </a:ext>
            </a:extLst>
          </p:cNvPr>
          <p:cNvSpPr txBox="1"/>
          <p:nvPr/>
        </p:nvSpPr>
        <p:spPr>
          <a:xfrm>
            <a:off x="4382096" y="81103"/>
            <a:ext cx="376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Profil type de température de l’air</a:t>
            </a:r>
          </a:p>
        </p:txBody>
      </p:sp>
    </p:spTree>
    <p:extLst>
      <p:ext uri="{BB962C8B-B14F-4D97-AF65-F5344CB8AC3E}">
        <p14:creationId xmlns:p14="http://schemas.microsoft.com/office/powerpoint/2010/main" val="242518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F428F-5B50-86E4-4CB8-02A9216E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7EFA8C-AB6C-C1F0-4411-231D37C59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Trenberth</a:t>
            </a:r>
            <a:r>
              <a:rPr lang="fr-FR" dirty="0"/>
              <a:t>, K. E., &amp; </a:t>
            </a:r>
            <a:r>
              <a:rPr lang="fr-FR" dirty="0" err="1"/>
              <a:t>Fasullo</a:t>
            </a:r>
            <a:r>
              <a:rPr lang="fr-FR" dirty="0"/>
              <a:t>, J. </a:t>
            </a:r>
            <a:r>
              <a:rPr lang="fr-FR" dirty="0" err="1"/>
              <a:t>T</a:t>
            </a:r>
            <a:r>
              <a:rPr lang="fr-FR" dirty="0"/>
              <a:t>. (2012). </a:t>
            </a:r>
            <a:r>
              <a:rPr lang="fr-FR" dirty="0" err="1"/>
              <a:t>Tracking</a:t>
            </a:r>
            <a:r>
              <a:rPr lang="fr-FR" dirty="0"/>
              <a:t> </a:t>
            </a:r>
            <a:r>
              <a:rPr lang="fr-FR" dirty="0" err="1"/>
              <a:t>Earth’s</a:t>
            </a:r>
            <a:r>
              <a:rPr lang="fr-FR" dirty="0"/>
              <a:t> Energy: </a:t>
            </a:r>
            <a:r>
              <a:rPr lang="fr-FR" dirty="0" err="1"/>
              <a:t>From</a:t>
            </a:r>
            <a:r>
              <a:rPr lang="fr-FR" dirty="0"/>
              <a:t> El Niño to Global </a:t>
            </a:r>
            <a:r>
              <a:rPr lang="fr-FR" dirty="0" err="1"/>
              <a:t>Warming</a:t>
            </a:r>
            <a:r>
              <a:rPr lang="fr-FR" dirty="0"/>
              <a:t>. </a:t>
            </a:r>
            <a:r>
              <a:rPr lang="fr-FR" dirty="0" err="1"/>
              <a:t>Surveys</a:t>
            </a:r>
            <a:r>
              <a:rPr lang="fr-FR" dirty="0"/>
              <a:t> in </a:t>
            </a:r>
            <a:r>
              <a:rPr lang="fr-FR" dirty="0" err="1"/>
              <a:t>Geophysics</a:t>
            </a:r>
            <a:r>
              <a:rPr lang="fr-FR" dirty="0"/>
              <a:t>, 33(3), 413–426. https://</a:t>
            </a:r>
            <a:r>
              <a:rPr lang="fr-FR" dirty="0" err="1"/>
              <a:t>doi.org</a:t>
            </a:r>
            <a:r>
              <a:rPr lang="fr-FR" dirty="0"/>
              <a:t>/10.1007/s10712-011-9150-2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2B355DE-E68A-10B1-4C2C-0423CCFE9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08" y="703677"/>
            <a:ext cx="7785583" cy="5450645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AA2F7BB-CB50-0857-4AE2-3182A4F14CF3}"/>
              </a:ext>
            </a:extLst>
          </p:cNvPr>
          <p:cNvSpPr/>
          <p:nvPr/>
        </p:nvSpPr>
        <p:spPr>
          <a:xfrm>
            <a:off x="7709338" y="867103"/>
            <a:ext cx="2128345" cy="1054187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54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0C327-2129-C13E-CFDC-39EEEC24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7500C2-F1F0-F2EF-8728-E2A2F146D0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9DEEFEE-9B13-3B10-D74C-315E9C79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76" y="1928730"/>
            <a:ext cx="6327228" cy="421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65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0C327-2129-C13E-CFDC-39EEEC24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7500C2-F1F0-F2EF-8728-E2A2F146D0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9DEEFEE-9B13-3B10-D74C-315E9C7905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96159" y="1928730"/>
            <a:ext cx="6327228" cy="421815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700FB9F-301E-8B67-1215-FDAA2DAE2C66}"/>
              </a:ext>
            </a:extLst>
          </p:cNvPr>
          <p:cNvSpPr txBox="1"/>
          <p:nvPr/>
        </p:nvSpPr>
        <p:spPr>
          <a:xfrm>
            <a:off x="8035158" y="2552754"/>
            <a:ext cx="257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67F0C"/>
                </a:solidFill>
                <a:latin typeface="Segoe UI Light" panose="020F0302020204030204" pitchFamily="34" charset="0"/>
                <a:cs typeface="Segoe UI Light" panose="020F0302020204030204" pitchFamily="34" charset="0"/>
              </a:rPr>
              <a:t>Fonction de Planck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0A5422-155B-E73C-C26E-DBFF8A6E13BB}"/>
              </a:ext>
            </a:extLst>
          </p:cNvPr>
          <p:cNvSpPr txBox="1"/>
          <p:nvPr/>
        </p:nvSpPr>
        <p:spPr>
          <a:xfrm>
            <a:off x="7507669" y="3898028"/>
            <a:ext cx="4048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Segoe UI Light" panose="020F0302020204030204" pitchFamily="34" charset="0"/>
                <a:cs typeface="Segoe UI Light" panose="020F0302020204030204" pitchFamily="34" charset="0"/>
              </a:rPr>
              <a:t>Loi de Stefan-Boltzmann</a:t>
            </a:r>
          </a:p>
          <a:p>
            <a:pPr algn="ctr"/>
            <a:endParaRPr lang="fr-FR" b="1" dirty="0">
              <a:latin typeface="Segoe UI Light" panose="020F0302020204030204" pitchFamily="34" charset="0"/>
              <a:cs typeface="Segoe UI Light" panose="020F0302020204030204" pitchFamily="34" charset="0"/>
            </a:endParaRPr>
          </a:p>
          <a:p>
            <a:pPr algn="ctr"/>
            <a:r>
              <a:rPr lang="fr-FR" b="1" dirty="0">
                <a:latin typeface="Segoe UI Light" panose="020F0302020204030204" pitchFamily="34" charset="0"/>
                <a:cs typeface="Segoe UI Light" panose="020F0302020204030204" pitchFamily="34" charset="0"/>
              </a:rPr>
              <a:t>La puissance de rayonnement d’un corps noir porté à température </a:t>
            </a:r>
            <a:r>
              <a:rPr lang="fr-FR" b="1" i="1" dirty="0" err="1">
                <a:latin typeface="Segoe UI Light" panose="020F0302020204030204" pitchFamily="34" charset="0"/>
                <a:cs typeface="Segoe UI Light" panose="020F0302020204030204" pitchFamily="34" charset="0"/>
              </a:rPr>
              <a:t>T</a:t>
            </a:r>
            <a:r>
              <a:rPr lang="fr-FR" b="1" dirty="0">
                <a:latin typeface="Segoe UI Light" panose="020F0302020204030204" pitchFamily="34" charset="0"/>
                <a:cs typeface="Segoe UI Light" panose="020F0302020204030204" pitchFamily="34" charset="0"/>
              </a:rPr>
              <a:t> est</a:t>
            </a:r>
          </a:p>
        </p:txBody>
      </p:sp>
      <p:pic>
        <p:nvPicPr>
          <p:cNvPr id="2050" name="Picture 2" descr="∫ — Wiktionnaire">
            <a:extLst>
              <a:ext uri="{FF2B5EF4-FFF2-40B4-BE49-F238E27FC236}">
                <a16:creationId xmlns:a16="http://schemas.microsoft.com/office/drawing/2014/main" id="{264EDEFD-AA3B-4991-AB02-E6D407011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17" y="2363831"/>
            <a:ext cx="427932" cy="6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494F53-2D00-8CFD-981C-CB8A2EA4AA7E}"/>
              </a:ext>
            </a:extLst>
          </p:cNvPr>
          <p:cNvSpPr txBox="1"/>
          <p:nvPr/>
        </p:nvSpPr>
        <p:spPr>
          <a:xfrm>
            <a:off x="10312617" y="2538249"/>
            <a:ext cx="67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</a:t>
            </a:r>
            <a:r>
              <a:rPr lang="fr-FR" i="1" dirty="0" err="1">
                <a:latin typeface="Symbol" pitchFamily="2" charset="2"/>
              </a:rPr>
              <a:t>n</a:t>
            </a:r>
            <a:endParaRPr lang="fr-FR" i="1" dirty="0">
              <a:latin typeface="Symbol" pitchFamily="2" charset="2"/>
            </a:endParaRPr>
          </a:p>
        </p:txBody>
      </p:sp>
      <p:sp>
        <p:nvSpPr>
          <p:cNvPr id="7" name="Flèche vers le bas 6">
            <a:extLst>
              <a:ext uri="{FF2B5EF4-FFF2-40B4-BE49-F238E27FC236}">
                <a16:creationId xmlns:a16="http://schemas.microsoft.com/office/drawing/2014/main" id="{0FFDC4E8-184A-4763-B092-2DE71F6BFE94}"/>
              </a:ext>
            </a:extLst>
          </p:cNvPr>
          <p:cNvSpPr/>
          <p:nvPr/>
        </p:nvSpPr>
        <p:spPr>
          <a:xfrm>
            <a:off x="9279320" y="3050467"/>
            <a:ext cx="321880" cy="6544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E30D338-47D5-3C83-1363-F9DA23432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361" y="5291488"/>
            <a:ext cx="7747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2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37488-B74A-154F-D6C9-C2D0EE64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535E995-D1D6-E341-2217-6700831C4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414" y="725570"/>
            <a:ext cx="9065172" cy="6043448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3D71B4-0512-774C-9FB4-E9115CA5CF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84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637488-B74A-154F-D6C9-C2D0EE64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535E995-D1D6-E341-2217-6700831C4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182414" y="1229191"/>
            <a:ext cx="9065172" cy="5036206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3D71B4-0512-774C-9FB4-E9115CA5CF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920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5018</TotalTime>
  <Words>281</Words>
  <Application>Microsoft Macintosh PowerPoint</Application>
  <PresentationFormat>Grand écran</PresentationFormat>
  <Paragraphs>35</Paragraphs>
  <Slides>16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Roboto</vt:lpstr>
      <vt:lpstr>Segoe UI Light</vt:lpstr>
      <vt:lpstr>Symbol</vt:lpstr>
      <vt:lpstr>Thème Office</vt:lpstr>
      <vt:lpstr>Un Prix Nobel de physique à un climatologue. Pourquoi?</vt:lpstr>
      <vt:lpstr>Présentation PowerPoint</vt:lpstr>
      <vt:lpstr>La Terre: un système en équilibre énergétique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Massonnet</dc:creator>
  <cp:lastModifiedBy>François Massonnet</cp:lastModifiedBy>
  <cp:revision>4</cp:revision>
  <dcterms:created xsi:type="dcterms:W3CDTF">2022-05-04T10:23:04Z</dcterms:created>
  <dcterms:modified xsi:type="dcterms:W3CDTF">2022-05-11T11:53:25Z</dcterms:modified>
</cp:coreProperties>
</file>