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68" r:id="rId5"/>
    <p:sldId id="273" r:id="rId6"/>
    <p:sldId id="274" r:id="rId7"/>
    <p:sldId id="275" r:id="rId8"/>
    <p:sldId id="276" r:id="rId9"/>
    <p:sldId id="277" r:id="rId10"/>
    <p:sldId id="278" r:id="rId11"/>
    <p:sldId id="258" r:id="rId12"/>
    <p:sldId id="260" r:id="rId13"/>
    <p:sldId id="259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0" autoAdjust="0"/>
    <p:restoredTop sz="87406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416C-14BD-44B3-95AC-9FE79AE12884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3CB9-E325-4DF6-B5AD-74AB2E95E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3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0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3CB9-E325-4DF6-B5AD-74AB2E95E3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4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C84-92CA-4CE1-BFE0-0E5EEB4A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D4F62-9C3B-4AEA-B988-9EE20202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E8D7-E2EA-4959-B9D5-3B5835E5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C7AF-8C18-441E-9A38-67FC685B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61BA8-AD78-4B67-BDE6-3BDB725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6384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908-0887-4678-A4E4-6D1165BF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6525-1A17-475D-BEBB-C66F0E27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3BFD-B9D8-4386-96B0-2EE5C908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B730-F222-498D-8A21-82F220F7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5B2-0A14-4085-A12C-37B49FFA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091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4AA5A-173F-425E-B4DF-B64C8ECD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007B1-9B3F-43F9-81D1-D395583B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9F7-5C19-4C1C-B43A-BD3E4577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0C2C-1CE8-4840-BFBA-69192BD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429D-E678-462F-BAD7-8126C995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872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E8E-B028-4AB3-B8FF-6DA830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8C35-55DB-4670-8FBA-D574CE3F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6414-3EF9-4833-B09A-33344B1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B7C-EB0E-4266-AB4E-E613C09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E883-B48B-44FD-B5ED-436D819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29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FEB-7022-4CED-88A3-D5CD6D75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435D-17BE-4746-8599-112F97E7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E4EC-2A65-4B86-8BE5-8211B3E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9066-F3C4-4462-8B24-4DFBCCCB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F860-AAF9-4E47-BDCE-C0B78006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05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349-A12F-48A2-BB91-5E6A399F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F85-064D-4ED9-B23B-455FCD6C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19FE8-D6E9-42BB-832A-CF37BECE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523A1-E6A3-4E36-AF69-FDF720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0B27-1BBE-4CC5-8FC2-339EC847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968E-A720-4D6E-8438-BA47942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88584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495-4903-47F5-B378-0E2233C9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2C8C-7E5C-4689-B8AE-7EFBB21C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1A88E-FB1C-4549-830F-15115C8E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D6A9C-E2A3-40A4-A51E-35609DBC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BF1-4A51-4D95-BC32-C622311D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40AF2-DF9C-4BCD-9669-236CBFB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1319-FCC4-4D19-88D1-3FF4B7DE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E1E-F6D4-4D4D-A63B-0BABD01E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1137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4E8-C9C9-46F1-93E7-FC9FB639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707B-47E1-446A-9082-7B22ED1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EDC6B-528A-4400-B874-ED0837DD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F53FE-F28C-408F-839D-44674157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77311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F4B7-09DF-4684-9431-4B818F00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DAC86-7BBA-41B1-AFF4-A8602263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2570A-E9F1-43E8-9E7C-C3F29AA4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5173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340D-D2D3-48F1-88B5-A0F0A107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0D1A-2BFD-4B68-8A7E-3E54D43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E650-901E-467D-9A18-ACCDB77A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48F5-D603-46D1-8C30-9430DB2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B7D59-C1B3-4FD3-BE99-B6EB181B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BB6A-E82F-4DF3-A14E-5B31F39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0757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0F5-0A0A-416E-9C4B-BF46097E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57DC-8A20-4307-80DC-36E7341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0222-6993-4A32-94D2-81152334E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FABA-2209-4C39-B164-A2461D8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614A-E825-4BC1-B33E-C73A66EF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96F6-DFCD-49A8-86D5-E517B603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974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B7286-2B74-40C4-97C0-A926D44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152-0362-481D-B202-9D55DC9A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82C89-A3D8-492A-8413-4FAB986EE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E6F5-C7D1-4518-B1D0-242AFC66C39E}" type="datetimeFigureOut">
              <a:rPr lang="en-GB" smtClean="0"/>
              <a:t>22/03/2018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A392-4C99-4422-86EB-77C3A173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3B79-2B61-449A-8D81-57BFFBAB3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4BCD-C001-4733-9E04-4D8A30CBD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95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avelm8.pythonanywher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450D-87DC-4563-8832-931DF7DA4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>
                <a:solidFill>
                  <a:schemeClr val="bg1"/>
                </a:solidFill>
              </a:rPr>
              <a:t>Travelmate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6FD4A-33D6-4E2D-B174-7EB27C9C7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E</a:t>
            </a:r>
          </a:p>
          <a:p>
            <a:r>
              <a:rPr lang="en-US" dirty="0"/>
              <a:t>(</a:t>
            </a:r>
            <a:r>
              <a:rPr lang="en-US" dirty="0" err="1"/>
              <a:t>Shuai</a:t>
            </a:r>
            <a:r>
              <a:rPr lang="en-US" dirty="0"/>
              <a:t> Wang, </a:t>
            </a:r>
            <a:r>
              <a:rPr lang="en-US" dirty="0" err="1"/>
              <a:t>Gábor</a:t>
            </a:r>
            <a:r>
              <a:rPr lang="en-US" dirty="0"/>
              <a:t> </a:t>
            </a:r>
            <a:r>
              <a:rPr lang="en-US" dirty="0" err="1"/>
              <a:t>Mihucz</a:t>
            </a:r>
            <a:r>
              <a:rPr lang="en-US" dirty="0"/>
              <a:t>, Alexander </a:t>
            </a:r>
            <a:r>
              <a:rPr lang="en-US" dirty="0" err="1"/>
              <a:t>Behrmann</a:t>
            </a:r>
            <a:r>
              <a:rPr lang="en-US" dirty="0"/>
              <a:t>, Viktor Szendrei)</a:t>
            </a:r>
          </a:p>
        </p:txBody>
      </p:sp>
    </p:spTree>
    <p:extLst>
      <p:ext uri="{BB962C8B-B14F-4D97-AF65-F5344CB8AC3E}">
        <p14:creationId xmlns:p14="http://schemas.microsoft.com/office/powerpoint/2010/main" val="41993047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765" y="58038"/>
            <a:ext cx="18948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0" dirty="0"/>
              <a:t>ER</a:t>
            </a:r>
            <a:r>
              <a:rPr sz="3200" spc="-345" dirty="0"/>
              <a:t> </a:t>
            </a:r>
            <a:r>
              <a:rPr sz="3200" spc="-150" dirty="0"/>
              <a:t>Diagram</a:t>
            </a:r>
            <a:endParaRPr sz="32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6" y="685800"/>
            <a:ext cx="100107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5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F1D-CD2E-4AAF-AC49-9B74929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0C12-0318-493E-B037-3ADB1857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Ajax</a:t>
            </a:r>
          </a:p>
          <a:p>
            <a:r>
              <a:rPr lang="en-GB" dirty="0"/>
              <a:t>jQuery</a:t>
            </a:r>
          </a:p>
          <a:p>
            <a:r>
              <a:rPr lang="en-GB" dirty="0"/>
              <a:t>Python Social (Facebook and Twitter login)</a:t>
            </a:r>
          </a:p>
          <a:p>
            <a:r>
              <a:rPr lang="en-GB" dirty="0"/>
              <a:t>Authentication-</a:t>
            </a:r>
            <a:r>
              <a:rPr lang="en-GB" dirty="0" err="1"/>
              <a:t>redux</a:t>
            </a:r>
            <a:endParaRPr lang="en-GB" dirty="0"/>
          </a:p>
          <a:p>
            <a:r>
              <a:rPr lang="en-GB" dirty="0"/>
              <a:t>Bootstrap</a:t>
            </a:r>
          </a:p>
          <a:p>
            <a:r>
              <a:rPr lang="en-GB" dirty="0"/>
              <a:t>JSON</a:t>
            </a:r>
          </a:p>
          <a:p>
            <a:r>
              <a:rPr lang="en-GB" dirty="0"/>
              <a:t>Google Maps API</a:t>
            </a:r>
          </a:p>
          <a:p>
            <a:r>
              <a:rPr lang="en-GB" dirty="0"/>
              <a:t>HTML, CSS</a:t>
            </a:r>
          </a:p>
          <a:p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993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36C1-0161-4E1B-8E74-1F6AF32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Contributions of Team </a:t>
            </a:r>
            <a:r>
              <a:rPr lang="fr-BE" dirty="0" err="1"/>
              <a:t>Members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B16-435C-46DC-8461-5664C264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57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3510-C881-44FD-A595-D324DF24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fr-BE" dirty="0"/>
              <a:t>Viktor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D864-CBFD-4D2F-9F37-82309F2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endParaRPr lang="en-GB" dirty="0"/>
          </a:p>
          <a:p>
            <a:pPr lvl="1"/>
            <a:r>
              <a:rPr lang="en-GB" dirty="0"/>
              <a:t>jQuery</a:t>
            </a:r>
          </a:p>
          <a:p>
            <a:pPr lvl="1"/>
            <a:r>
              <a:rPr lang="en-GB" dirty="0"/>
              <a:t>AJAX</a:t>
            </a:r>
          </a:p>
          <a:p>
            <a:r>
              <a:rPr lang="en-GB" dirty="0"/>
              <a:t>Forms</a:t>
            </a:r>
          </a:p>
          <a:p>
            <a:r>
              <a:rPr lang="en-GB" dirty="0"/>
              <a:t>Population</a:t>
            </a:r>
            <a:r>
              <a:rPr lang="hu-HU" dirty="0"/>
              <a:t> script</a:t>
            </a:r>
          </a:p>
          <a:p>
            <a:r>
              <a:rPr lang="en-US" dirty="0"/>
              <a:t>Certain views</a:t>
            </a:r>
          </a:p>
        </p:txBody>
      </p:sp>
    </p:spTree>
    <p:extLst>
      <p:ext uri="{BB962C8B-B14F-4D97-AF65-F5344CB8AC3E}">
        <p14:creationId xmlns:p14="http://schemas.microsoft.com/office/powerpoint/2010/main" val="908767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BBE-A861-41B1-B9F7-E99F29E2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Gabor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B537-43D8-4514-A6DF-65E576F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Views.py</a:t>
            </a:r>
          </a:p>
          <a:p>
            <a:pPr lvl="1"/>
            <a:r>
              <a:rPr lang="en-GB" dirty="0"/>
              <a:t>Paginated lists</a:t>
            </a:r>
          </a:p>
          <a:p>
            <a:r>
              <a:rPr lang="en-GB" dirty="0"/>
              <a:t>Templates</a:t>
            </a:r>
          </a:p>
          <a:p>
            <a:r>
              <a:rPr lang="en-GB" dirty="0"/>
              <a:t>URL matching</a:t>
            </a:r>
          </a:p>
          <a:p>
            <a:r>
              <a:rPr lang="en-US" dirty="0"/>
              <a:t>Certain forms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881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10D2-DC19-4B01-926A-95AA1659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Dylan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040D-CA5F-4D35-91D7-85464A5D6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3600" dirty="0"/>
              <a:t>Frontend</a:t>
            </a:r>
          </a:p>
          <a:p>
            <a:pPr lvl="1"/>
            <a:r>
              <a:rPr lang="fr-BE" sz="3200" dirty="0"/>
              <a:t>Base.html</a:t>
            </a:r>
          </a:p>
          <a:p>
            <a:pPr lvl="1"/>
            <a:r>
              <a:rPr lang="fr-BE" sz="3200" dirty="0"/>
              <a:t>Logo</a:t>
            </a:r>
          </a:p>
          <a:p>
            <a:pPr lvl="1"/>
            <a:r>
              <a:rPr lang="fr-BE" sz="3200" dirty="0"/>
              <a:t>CSS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976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DA35-88EF-42D5-947D-34C84612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Alexander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8C73-BED0-4D3F-99B1-0DA4440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Bootstrap</a:t>
            </a:r>
          </a:p>
          <a:p>
            <a:r>
              <a:rPr lang="fr-BE" dirty="0"/>
              <a:t>User </a:t>
            </a:r>
            <a:r>
              <a:rPr lang="fr-BE" dirty="0" err="1"/>
              <a:t>Authentication</a:t>
            </a:r>
            <a:endParaRPr lang="fr-BE" dirty="0"/>
          </a:p>
          <a:p>
            <a:r>
              <a:rPr lang="fr-BE" dirty="0"/>
              <a:t>Design of </a:t>
            </a:r>
            <a:r>
              <a:rPr lang="fr-BE" dirty="0" err="1"/>
              <a:t>views</a:t>
            </a:r>
            <a:endParaRPr lang="fr-BE" dirty="0"/>
          </a:p>
          <a:p>
            <a:r>
              <a:rPr lang="fr-BE" dirty="0" err="1"/>
              <a:t>Testing</a:t>
            </a:r>
            <a:endParaRPr lang="fr-BE" dirty="0"/>
          </a:p>
          <a:p>
            <a:r>
              <a:rPr lang="fr-BE" dirty="0" err="1"/>
              <a:t>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999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A586-4526-4423-91B9-404C71C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5CD55-A108-4F87-BCC4-1B2A7F02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  <a:hlinkClick r:id="rId2"/>
              </a:rPr>
              <a:t>https://travelm8.pythonanywhere.com</a:t>
            </a:r>
            <a:r>
              <a:rPr lang="en-GB" dirty="0">
                <a:solidFill>
                  <a:schemeClr val="bg1"/>
                </a:solidFill>
                <a:hlinkClick r:id="rId2"/>
              </a:rPr>
              <a:t>/</a:t>
            </a:r>
            <a:endParaRPr lang="en-GB" dirty="0">
              <a:solidFill>
                <a:schemeClr val="bg1"/>
              </a:solidFill>
            </a:endParaRP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46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065D-E418-4963-AC7C-B865B13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Design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423F-E193-470A-8E9C-98BD9BB77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52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803B-2D0C-48ED-AB82-2774BEB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fr-BE" dirty="0" err="1"/>
              <a:t>Travelmate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315-0352-4E0E-A0D7-9289F582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Travelmate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a </a:t>
            </a:r>
            <a:r>
              <a:rPr lang="fr-BE" dirty="0" err="1"/>
              <a:t>travel</a:t>
            </a:r>
            <a:r>
              <a:rPr lang="fr-BE" dirty="0"/>
              <a:t> </a:t>
            </a:r>
            <a:r>
              <a:rPr lang="fr-BE" dirty="0" err="1"/>
              <a:t>logbook</a:t>
            </a:r>
            <a:r>
              <a:rPr lang="fr-BE" dirty="0"/>
              <a:t>.</a:t>
            </a:r>
          </a:p>
          <a:p>
            <a:r>
              <a:rPr lang="fr-BE" dirty="0" err="1"/>
              <a:t>Allow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to log </a:t>
            </a:r>
            <a:r>
              <a:rPr lang="fr-BE" dirty="0" err="1"/>
              <a:t>their</a:t>
            </a:r>
            <a:r>
              <a:rPr lang="fr-BE" dirty="0"/>
              <a:t> trips on a network.</a:t>
            </a:r>
          </a:p>
          <a:p>
            <a:r>
              <a:rPr lang="fr-BE" dirty="0"/>
              <a:t>Encourage </a:t>
            </a:r>
            <a:r>
              <a:rPr lang="fr-BE" dirty="0" err="1"/>
              <a:t>them</a:t>
            </a:r>
            <a:r>
              <a:rPr lang="fr-BE" dirty="0"/>
              <a:t> to </a:t>
            </a:r>
            <a:r>
              <a:rPr lang="fr-BE" dirty="0" err="1"/>
              <a:t>travel</a:t>
            </a:r>
            <a:r>
              <a:rPr lang="fr-BE" dirty="0"/>
              <a:t> and </a:t>
            </a:r>
            <a:r>
              <a:rPr lang="fr-BE" dirty="0" err="1"/>
              <a:t>discover</a:t>
            </a:r>
            <a:r>
              <a:rPr lang="fr-BE" dirty="0"/>
              <a:t> the world.</a:t>
            </a:r>
          </a:p>
          <a:p>
            <a:r>
              <a:rPr lang="fr-BE" dirty="0"/>
              <a:t>Rate, and comment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users</a:t>
            </a:r>
            <a:r>
              <a:rPr lang="fr-BE" dirty="0"/>
              <a:t> trips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705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316928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4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08823"/>
            <a:ext cx="10273665" cy="4934556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505459" indent="-228600">
              <a:lnSpc>
                <a:spcPct val="70400"/>
              </a:lnSpc>
              <a:spcBef>
                <a:spcPts val="95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log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website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  </a:t>
            </a:r>
            <a:r>
              <a:rPr sz="2400" spc="-125" dirty="0">
                <a:latin typeface="Trebuchet MS"/>
                <a:cs typeface="Trebuchet MS"/>
              </a:rPr>
              <a:t>profile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ts val="2455"/>
              </a:lnSpc>
              <a:spcBef>
                <a:spcPts val="12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passport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which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shows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visited,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endParaRPr sz="2400" dirty="0">
              <a:latin typeface="Trebuchet MS"/>
              <a:cs typeface="Trebuchet MS"/>
            </a:endParaRPr>
          </a:p>
          <a:p>
            <a:pPr marL="241300" marR="193675">
              <a:lnSpc>
                <a:spcPct val="70400"/>
              </a:lnSpc>
              <a:spcBef>
                <a:spcPts val="425"/>
              </a:spcBef>
              <a:spcAft>
                <a:spcPts val="600"/>
              </a:spcAft>
            </a:pPr>
            <a:r>
              <a:rPr sz="2400" spc="-105" dirty="0">
                <a:latin typeface="Trebuchet MS"/>
                <a:cs typeface="Trebuchet MS"/>
              </a:rPr>
              <a:t>percentage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visited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divided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by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number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countries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whole  </a:t>
            </a:r>
            <a:r>
              <a:rPr sz="2400" spc="-120" dirty="0">
                <a:latin typeface="Trebuchet MS"/>
                <a:cs typeface="Trebuchet MS"/>
              </a:rPr>
              <a:t>world.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view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on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map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using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Facebook,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Twitter,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email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privacy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settings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profile(public,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login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required)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comment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people’s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travels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upvote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them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125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travel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have </a:t>
            </a:r>
            <a:r>
              <a:rPr sz="2400" spc="-110" dirty="0">
                <a:latin typeface="Trebuchet MS"/>
                <a:cs typeface="Trebuchet MS"/>
              </a:rPr>
              <a:t>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date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5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photos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related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their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travel.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Font typeface="Arial"/>
              <a:buChar char="•"/>
              <a:tabLst>
                <a:tab pos="241935" algn="l"/>
              </a:tabLst>
            </a:pPr>
            <a:r>
              <a:rPr sz="2400" spc="-65" dirty="0">
                <a:latin typeface="Trebuchet MS"/>
                <a:cs typeface="Trebuchet MS"/>
              </a:rPr>
              <a:t>Users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must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search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other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users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the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network</a:t>
            </a:r>
            <a:endParaRPr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53504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684" y="283527"/>
            <a:ext cx="24574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95" dirty="0"/>
              <a:t>Site</a:t>
            </a:r>
            <a:r>
              <a:rPr sz="5400" spc="-550" dirty="0"/>
              <a:t> </a:t>
            </a:r>
            <a:r>
              <a:rPr sz="5400" spc="80" dirty="0"/>
              <a:t>Map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4653026" y="1519300"/>
            <a:ext cx="27432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90"/>
              </a:spcBef>
            </a:pPr>
            <a:r>
              <a:rPr sz="1800" spc="-55" dirty="0">
                <a:latin typeface="Trebuchet MS"/>
                <a:cs typeface="Trebuchet MS"/>
              </a:rPr>
              <a:t>Home </a:t>
            </a:r>
            <a:r>
              <a:rPr sz="1800" spc="-65" dirty="0">
                <a:latin typeface="Trebuchet MS"/>
                <a:cs typeface="Trebuchet MS"/>
              </a:rPr>
              <a:t>page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(index)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537" y="2347976"/>
            <a:ext cx="695325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"/>
              </a:spcBef>
            </a:pPr>
            <a:r>
              <a:rPr sz="1800" spc="-70" dirty="0">
                <a:latin typeface="Trebuchet MS"/>
                <a:cs typeface="Trebuchet MS"/>
              </a:rPr>
              <a:t>Login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837" y="2976626"/>
            <a:ext cx="13716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04"/>
              </a:spcBef>
            </a:pPr>
            <a:r>
              <a:rPr sz="1800" spc="-60" dirty="0">
                <a:latin typeface="Trebuchet MS"/>
                <a:cs typeface="Trebuchet MS"/>
              </a:rPr>
              <a:t>&lt;username&gt;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737" y="3757676"/>
            <a:ext cx="1476375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5"/>
              </a:spcBef>
            </a:pPr>
            <a:r>
              <a:rPr sz="1800" spc="-35" dirty="0">
                <a:latin typeface="Trebuchet MS"/>
                <a:cs typeface="Trebuchet MS"/>
              </a:rPr>
              <a:t>Add </a:t>
            </a:r>
            <a:r>
              <a:rPr sz="1800" spc="-30" dirty="0">
                <a:latin typeface="Trebuchet MS"/>
                <a:cs typeface="Trebuchet MS"/>
              </a:rPr>
              <a:t>New</a:t>
            </a:r>
            <a:r>
              <a:rPr sz="1800" spc="-31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Trip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3001" y="2252726"/>
            <a:ext cx="27432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spc="-90" dirty="0">
                <a:latin typeface="Trebuchet MS"/>
                <a:cs typeface="Trebuchet MS"/>
              </a:rPr>
              <a:t>Trips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77226" y="3376676"/>
            <a:ext cx="2057400" cy="371475"/>
          </a:xfrm>
          <a:custGeom>
            <a:avLst/>
            <a:gdLst/>
            <a:ahLst/>
            <a:cxnLst/>
            <a:rect l="l" t="t" r="r" b="b"/>
            <a:pathLst>
              <a:path w="2057400" h="371475">
                <a:moveTo>
                  <a:pt x="0" y="371475"/>
                </a:moveTo>
                <a:lnTo>
                  <a:pt x="2057400" y="371475"/>
                </a:lnTo>
                <a:lnTo>
                  <a:pt x="2057400" y="0"/>
                </a:lnTo>
                <a:lnTo>
                  <a:pt x="0" y="0"/>
                </a:lnTo>
                <a:lnTo>
                  <a:pt x="0" y="371475"/>
                </a:lnTo>
                <a:close/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77226" y="3376676"/>
            <a:ext cx="20574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00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well-travelled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0826" y="3367151"/>
            <a:ext cx="1333500" cy="361950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recent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3426" y="3348101"/>
            <a:ext cx="150495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9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popular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01351" y="3386201"/>
            <a:ext cx="1495425" cy="361950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85"/>
              </a:spcBef>
            </a:pPr>
            <a:r>
              <a:rPr sz="1800" spc="30" dirty="0">
                <a:latin typeface="Trebuchet MS"/>
                <a:cs typeface="Trebuchet MS"/>
              </a:rPr>
              <a:t>Most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Active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5401" y="2262251"/>
            <a:ext cx="27432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latin typeface="Trebuchet MS"/>
                <a:cs typeface="Trebuchet MS"/>
              </a:rPr>
              <a:t>Travellers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9501" y="5667375"/>
            <a:ext cx="27432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215"/>
              </a:spcBef>
            </a:pPr>
            <a:r>
              <a:rPr sz="1800" spc="-35" dirty="0">
                <a:latin typeface="Trebuchet MS"/>
                <a:cs typeface="Trebuchet MS"/>
              </a:rPr>
              <a:t>About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376" y="5667375"/>
            <a:ext cx="274320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295"/>
              </a:spcBef>
            </a:pPr>
            <a:r>
              <a:rPr sz="1800" spc="-80" dirty="0">
                <a:latin typeface="Trebuchet MS"/>
                <a:cs typeface="Trebuchet MS"/>
              </a:rPr>
              <a:t>Contact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0326" y="1871726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012" y="2071751"/>
            <a:ext cx="9354820" cy="5080"/>
          </a:xfrm>
          <a:custGeom>
            <a:avLst/>
            <a:gdLst/>
            <a:ahLst/>
            <a:cxnLst/>
            <a:rect l="l" t="t" r="r" b="b"/>
            <a:pathLst>
              <a:path w="9354820" h="5080">
                <a:moveTo>
                  <a:pt x="0" y="0"/>
                </a:moveTo>
                <a:lnTo>
                  <a:pt x="9354248" y="4952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962" y="2043176"/>
            <a:ext cx="13970" cy="2647950"/>
          </a:xfrm>
          <a:custGeom>
            <a:avLst/>
            <a:gdLst/>
            <a:ahLst/>
            <a:cxnLst/>
            <a:rect l="l" t="t" r="r" b="b"/>
            <a:pathLst>
              <a:path w="13970" h="2647950">
                <a:moveTo>
                  <a:pt x="13893" y="0"/>
                </a:moveTo>
                <a:lnTo>
                  <a:pt x="0" y="264782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12" y="4691126"/>
            <a:ext cx="7185025" cy="23495"/>
          </a:xfrm>
          <a:custGeom>
            <a:avLst/>
            <a:gdLst/>
            <a:ahLst/>
            <a:cxnLst/>
            <a:rect l="l" t="t" r="r" b="b"/>
            <a:pathLst>
              <a:path w="7185025" h="23495">
                <a:moveTo>
                  <a:pt x="7184453" y="23241"/>
                </a:moveTo>
                <a:lnTo>
                  <a:pt x="0" y="0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1101" y="469112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72451" y="4710176"/>
            <a:ext cx="5080" cy="981075"/>
          </a:xfrm>
          <a:custGeom>
            <a:avLst/>
            <a:gdLst/>
            <a:ahLst/>
            <a:cxnLst/>
            <a:rect l="l" t="t" r="r" b="b"/>
            <a:pathLst>
              <a:path w="5079" h="981075">
                <a:moveTo>
                  <a:pt x="0" y="0"/>
                </a:moveTo>
                <a:lnTo>
                  <a:pt x="4952" y="98064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3360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4075" y="2700401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7762" y="3538601"/>
            <a:ext cx="4445" cy="204470"/>
          </a:xfrm>
          <a:custGeom>
            <a:avLst/>
            <a:gdLst/>
            <a:ahLst/>
            <a:cxnLst/>
            <a:rect l="l" t="t" r="r" b="b"/>
            <a:pathLst>
              <a:path w="4444" h="204470">
                <a:moveTo>
                  <a:pt x="4419" y="0"/>
                </a:moveTo>
                <a:lnTo>
                  <a:pt x="0" y="203962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91251" y="2052701"/>
            <a:ext cx="5080" cy="194945"/>
          </a:xfrm>
          <a:custGeom>
            <a:avLst/>
            <a:gdLst/>
            <a:ahLst/>
            <a:cxnLst/>
            <a:rect l="l" t="t" r="r" b="b"/>
            <a:pathLst>
              <a:path w="5079" h="194944">
                <a:moveTo>
                  <a:pt x="0" y="0"/>
                </a:moveTo>
                <a:lnTo>
                  <a:pt x="4952" y="19443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9776" y="26242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601" y="2776601"/>
            <a:ext cx="2098040" cy="13970"/>
          </a:xfrm>
          <a:custGeom>
            <a:avLst/>
            <a:gdLst/>
            <a:ahLst/>
            <a:cxnLst/>
            <a:rect l="l" t="t" r="r" b="b"/>
            <a:pathLst>
              <a:path w="2098040" h="13969">
                <a:moveTo>
                  <a:pt x="2097785" y="13843"/>
                </a:moveTo>
                <a:lnTo>
                  <a:pt x="0" y="0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39226" y="2795651"/>
            <a:ext cx="5080" cy="611505"/>
          </a:xfrm>
          <a:custGeom>
            <a:avLst/>
            <a:gdLst/>
            <a:ahLst/>
            <a:cxnLst/>
            <a:rect l="l" t="t" r="r" b="b"/>
            <a:pathLst>
              <a:path w="5079" h="611504">
                <a:moveTo>
                  <a:pt x="0" y="0"/>
                </a:moveTo>
                <a:lnTo>
                  <a:pt x="4952" y="611251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0651" y="2757551"/>
            <a:ext cx="3810" cy="583565"/>
          </a:xfrm>
          <a:custGeom>
            <a:avLst/>
            <a:gdLst/>
            <a:ahLst/>
            <a:cxnLst/>
            <a:rect l="l" t="t" r="r" b="b"/>
            <a:pathLst>
              <a:path w="3810" h="583564">
                <a:moveTo>
                  <a:pt x="3683" y="0"/>
                </a:moveTo>
                <a:lnTo>
                  <a:pt x="0" y="583438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58051" y="2786126"/>
            <a:ext cx="14604" cy="573405"/>
          </a:xfrm>
          <a:custGeom>
            <a:avLst/>
            <a:gdLst/>
            <a:ahLst/>
            <a:cxnLst/>
            <a:rect l="l" t="t" r="r" b="b"/>
            <a:pathLst>
              <a:path w="14604" h="573404">
                <a:moveTo>
                  <a:pt x="0" y="0"/>
                </a:moveTo>
                <a:lnTo>
                  <a:pt x="14477" y="57327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20176" y="2795651"/>
            <a:ext cx="2533650" cy="13970"/>
          </a:xfrm>
          <a:custGeom>
            <a:avLst/>
            <a:gdLst/>
            <a:ahLst/>
            <a:cxnLst/>
            <a:rect l="l" t="t" r="r" b="b"/>
            <a:pathLst>
              <a:path w="2533650" h="13969">
                <a:moveTo>
                  <a:pt x="2533523" y="13843"/>
                </a:moveTo>
                <a:lnTo>
                  <a:pt x="0" y="0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87001" y="2633726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44301" y="2805176"/>
            <a:ext cx="14604" cy="592455"/>
          </a:xfrm>
          <a:custGeom>
            <a:avLst/>
            <a:gdLst/>
            <a:ahLst/>
            <a:cxnLst/>
            <a:rect l="l" t="t" r="r" b="b"/>
            <a:pathLst>
              <a:path w="14604" h="592454">
                <a:moveTo>
                  <a:pt x="0" y="0"/>
                </a:moveTo>
                <a:lnTo>
                  <a:pt x="14477" y="59232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5101" y="2090801"/>
            <a:ext cx="4445" cy="175895"/>
          </a:xfrm>
          <a:custGeom>
            <a:avLst/>
            <a:gdLst/>
            <a:ahLst/>
            <a:cxnLst/>
            <a:rect l="l" t="t" r="r" b="b"/>
            <a:pathLst>
              <a:path w="4445" h="175894">
                <a:moveTo>
                  <a:pt x="4318" y="0"/>
                </a:moveTo>
                <a:lnTo>
                  <a:pt x="0" y="175513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24176" y="2319401"/>
            <a:ext cx="1504950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09"/>
              </a:spcBef>
            </a:pPr>
            <a:r>
              <a:rPr sz="1800" spc="-80" dirty="0">
                <a:latin typeface="Trebuchet MS"/>
                <a:cs typeface="Trebuchet MS"/>
              </a:rPr>
              <a:t>Search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76651" y="2081276"/>
            <a:ext cx="5080" cy="260985"/>
          </a:xfrm>
          <a:custGeom>
            <a:avLst/>
            <a:gdLst/>
            <a:ahLst/>
            <a:cxnLst/>
            <a:rect l="l" t="t" r="r" b="b"/>
            <a:pathLst>
              <a:path w="5080" h="260985">
                <a:moveTo>
                  <a:pt x="0" y="0"/>
                </a:moveTo>
                <a:lnTo>
                  <a:pt x="4953" y="260731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67001" y="3757676"/>
            <a:ext cx="1590675" cy="371475"/>
          </a:xfrm>
          <a:prstGeom prst="rect">
            <a:avLst/>
          </a:prstGeom>
          <a:ln w="9534">
            <a:solidFill>
              <a:schemeClr val="bg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240"/>
              </a:spcBef>
            </a:pPr>
            <a:r>
              <a:rPr sz="1800" spc="-55" dirty="0">
                <a:latin typeface="Trebuchet MS"/>
                <a:cs typeface="Trebuchet MS"/>
              </a:rPr>
              <a:t>View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Passport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47762" y="3538601"/>
            <a:ext cx="1548765" cy="23495"/>
          </a:xfrm>
          <a:custGeom>
            <a:avLst/>
            <a:gdLst/>
            <a:ahLst/>
            <a:cxnLst/>
            <a:rect l="l" t="t" r="r" b="b"/>
            <a:pathLst>
              <a:path w="1548764" h="23495">
                <a:moveTo>
                  <a:pt x="1548447" y="23240"/>
                </a:moveTo>
                <a:lnTo>
                  <a:pt x="0" y="0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00401" y="3567176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28851" y="3348101"/>
            <a:ext cx="4445" cy="194945"/>
          </a:xfrm>
          <a:custGeom>
            <a:avLst/>
            <a:gdLst/>
            <a:ahLst/>
            <a:cxnLst/>
            <a:rect l="l" t="t" r="r" b="b"/>
            <a:pathLst>
              <a:path w="4444" h="194945">
                <a:moveTo>
                  <a:pt x="4318" y="0"/>
                </a:moveTo>
                <a:lnTo>
                  <a:pt x="0" y="194437"/>
                </a:lnTo>
              </a:path>
            </a:pathLst>
          </a:custGeom>
          <a:ln w="953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173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21012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0" dirty="0"/>
              <a:t>Site</a:t>
            </a:r>
            <a:r>
              <a:rPr spc="-355" dirty="0"/>
              <a:t> </a:t>
            </a:r>
            <a:r>
              <a:rPr spc="-170" dirty="0"/>
              <a:t>URLs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526984"/>
            <a:ext cx="2789555" cy="4546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/index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5" dirty="0">
                <a:latin typeface="Trebuchet MS"/>
                <a:cs typeface="Trebuchet MS"/>
              </a:rPr>
              <a:t>/login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70" dirty="0">
                <a:latin typeface="Trebuchet MS"/>
                <a:cs typeface="Trebuchet MS"/>
              </a:rPr>
              <a:t>/&lt;username&gt;/add-new-trip</a:t>
            </a:r>
            <a:endParaRPr sz="1550">
              <a:latin typeface="Trebuchet MS"/>
              <a:cs typeface="Trebuchet MS"/>
            </a:endParaRPr>
          </a:p>
          <a:p>
            <a:pPr marL="260350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260985" algn="l"/>
              </a:tabLst>
            </a:pPr>
            <a:r>
              <a:rPr sz="1550" spc="-65" dirty="0">
                <a:latin typeface="Trebuchet MS"/>
                <a:cs typeface="Trebuchet MS"/>
              </a:rPr>
              <a:t>/&lt;username&gt;/view-passport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95" dirty="0">
                <a:latin typeface="Trebuchet MS"/>
                <a:cs typeface="Trebuchet MS"/>
              </a:rPr>
              <a:t>/travellers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/travellers/most-well-travelled</a:t>
            </a:r>
            <a:endParaRPr sz="1550">
              <a:latin typeface="Trebuchet MS"/>
              <a:cs typeface="Trebuchet MS"/>
            </a:endParaRPr>
          </a:p>
          <a:p>
            <a:pPr marL="307975" lvl="1" indent="-161925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/travellers/most-active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5" dirty="0">
                <a:latin typeface="Trebuchet MS"/>
                <a:cs typeface="Trebuchet MS"/>
              </a:rPr>
              <a:t>/trips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95"/>
              </a:spcBef>
              <a:buChar char="-"/>
              <a:tabLst>
                <a:tab pos="308610" algn="l"/>
              </a:tabLst>
            </a:pPr>
            <a:r>
              <a:rPr sz="1550" spc="-70" dirty="0">
                <a:latin typeface="Trebuchet MS"/>
                <a:cs typeface="Trebuchet MS"/>
              </a:rPr>
              <a:t>/trips/most-popular</a:t>
            </a:r>
            <a:endParaRPr sz="1550">
              <a:latin typeface="Trebuchet MS"/>
              <a:cs typeface="Trebuchet MS"/>
            </a:endParaRPr>
          </a:p>
          <a:p>
            <a:pPr marL="307975" lvl="1" indent="-114300">
              <a:lnSpc>
                <a:spcPct val="100000"/>
              </a:lnSpc>
              <a:spcBef>
                <a:spcPts val="620"/>
              </a:spcBef>
              <a:buChar char="-"/>
              <a:tabLst>
                <a:tab pos="308610" algn="l"/>
              </a:tabLst>
            </a:pPr>
            <a:r>
              <a:rPr sz="1550" spc="-85" dirty="0">
                <a:latin typeface="Trebuchet MS"/>
                <a:cs typeface="Trebuchet MS"/>
              </a:rPr>
              <a:t>/trips/most-recent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70" dirty="0">
                <a:latin typeface="Trebuchet MS"/>
                <a:cs typeface="Trebuchet MS"/>
              </a:rPr>
              <a:t>/about-us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/contact-us</a:t>
            </a:r>
            <a:endParaRPr sz="15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50" spc="-80" dirty="0">
                <a:latin typeface="Trebuchet MS"/>
                <a:cs typeface="Trebuchet MS"/>
              </a:rPr>
              <a:t>/search-results</a:t>
            </a:r>
            <a:endParaRPr sz="155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85574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5184" y="300926"/>
            <a:ext cx="28841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75" dirty="0"/>
              <a:t>Persona</a:t>
            </a:r>
            <a:r>
              <a:rPr spc="-555" dirty="0"/>
              <a:t> </a:t>
            </a:r>
            <a:r>
              <a:rPr spc="-114" dirty="0"/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817" y="3722306"/>
            <a:ext cx="1037844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spc="-95" dirty="0">
                <a:latin typeface="Trebuchet MS"/>
                <a:cs typeface="Trebuchet MS"/>
              </a:rPr>
              <a:t>This </a:t>
            </a:r>
            <a:r>
              <a:rPr sz="2000" spc="-75" dirty="0">
                <a:latin typeface="Trebuchet MS"/>
                <a:cs typeface="Trebuchet MS"/>
              </a:rPr>
              <a:t>is </a:t>
            </a:r>
            <a:r>
              <a:rPr sz="2000" spc="-85" dirty="0">
                <a:latin typeface="Trebuchet MS"/>
                <a:cs typeface="Trebuchet MS"/>
              </a:rPr>
              <a:t>Ingeborg.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21-year-old </a:t>
            </a:r>
            <a:r>
              <a:rPr sz="2000" spc="-110" dirty="0">
                <a:latin typeface="Trebuchet MS"/>
                <a:cs typeface="Trebuchet MS"/>
              </a:rPr>
              <a:t>female </a:t>
            </a:r>
            <a:r>
              <a:rPr sz="2000" spc="-80" dirty="0">
                <a:latin typeface="Trebuchet MS"/>
                <a:cs typeface="Trebuchet MS"/>
              </a:rPr>
              <a:t>from </a:t>
            </a:r>
            <a:r>
              <a:rPr sz="2000" spc="-114" dirty="0">
                <a:latin typeface="Trebuchet MS"/>
                <a:cs typeface="Trebuchet MS"/>
              </a:rPr>
              <a:t>Norway.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05" dirty="0">
                <a:latin typeface="Trebuchet MS"/>
                <a:cs typeface="Trebuchet MS"/>
              </a:rPr>
              <a:t>currently </a:t>
            </a:r>
            <a:r>
              <a:rPr sz="2000" spc="-110" dirty="0">
                <a:latin typeface="Trebuchet MS"/>
                <a:cs typeface="Trebuchet MS"/>
              </a:rPr>
              <a:t>travelling </a:t>
            </a:r>
            <a:r>
              <a:rPr sz="2000" spc="-70" dirty="0">
                <a:latin typeface="Trebuchet MS"/>
                <a:cs typeface="Trebuchet MS"/>
              </a:rPr>
              <a:t>around </a:t>
            </a:r>
            <a:r>
              <a:rPr sz="2000" spc="-85" dirty="0">
                <a:latin typeface="Trebuchet MS"/>
                <a:cs typeface="Trebuchet MS"/>
              </a:rPr>
              <a:t>the 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shoe-string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budget.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Her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goal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visit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country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world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until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turns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30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275" dirty="0">
                <a:latin typeface="Trebuchet MS"/>
                <a:cs typeface="Trebuchet MS"/>
              </a:rPr>
              <a:t>–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while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taking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least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one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selfie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every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single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waking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hour.</a:t>
            </a:r>
            <a:endParaRPr sz="2000">
              <a:latin typeface="Trebuchet MS"/>
              <a:cs typeface="Trebuchet MS"/>
            </a:endParaRPr>
          </a:p>
          <a:p>
            <a:pPr marL="12700" marR="19685" algn="just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born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extrovert,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would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naturally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like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share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experiences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and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photos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people 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many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channels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possible.</a:t>
            </a:r>
            <a:endParaRPr sz="2000">
              <a:latin typeface="Trebuchet MS"/>
              <a:cs typeface="Trebuchet MS"/>
            </a:endParaRPr>
          </a:p>
          <a:p>
            <a:pPr marL="12700" marR="19050" algn="just">
              <a:lnSpc>
                <a:spcPct val="100000"/>
              </a:lnSpc>
              <a:spcBef>
                <a:spcPts val="10"/>
              </a:spcBef>
            </a:pP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55" dirty="0">
                <a:latin typeface="Trebuchet MS"/>
                <a:cs typeface="Trebuchet MS"/>
              </a:rPr>
              <a:t>also </a:t>
            </a:r>
            <a:r>
              <a:rPr sz="2000" spc="-100" dirty="0">
                <a:latin typeface="Trebuchet MS"/>
                <a:cs typeface="Trebuchet MS"/>
              </a:rPr>
              <a:t>enjoys </a:t>
            </a:r>
            <a:r>
              <a:rPr sz="2000" spc="-85" dirty="0">
                <a:latin typeface="Trebuchet MS"/>
                <a:cs typeface="Trebuchet MS"/>
              </a:rPr>
              <a:t>meeting </a:t>
            </a:r>
            <a:r>
              <a:rPr sz="2000" spc="-114" dirty="0">
                <a:latin typeface="Trebuchet MS"/>
                <a:cs typeface="Trebuchet MS"/>
              </a:rPr>
              <a:t>fellow </a:t>
            </a:r>
            <a:r>
              <a:rPr sz="2000" spc="-110" dirty="0">
                <a:latin typeface="Trebuchet MS"/>
                <a:cs typeface="Trebuchet MS"/>
              </a:rPr>
              <a:t>travelers </a:t>
            </a:r>
            <a:r>
              <a:rPr sz="2000" spc="-80" dirty="0">
                <a:latin typeface="Trebuchet MS"/>
                <a:cs typeface="Trebuchet MS"/>
              </a:rPr>
              <a:t>be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30" dirty="0">
                <a:latin typeface="Trebuchet MS"/>
                <a:cs typeface="Trebuchet MS"/>
              </a:rPr>
              <a:t>on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65" dirty="0">
                <a:latin typeface="Trebuchet MS"/>
                <a:cs typeface="Trebuchet MS"/>
              </a:rPr>
              <a:t>road </a:t>
            </a:r>
            <a:r>
              <a:rPr sz="2000" spc="-50" dirty="0">
                <a:latin typeface="Trebuchet MS"/>
                <a:cs typeface="Trebuchet MS"/>
              </a:rPr>
              <a:t>or </a:t>
            </a:r>
            <a:r>
              <a:rPr sz="2000" spc="-105" dirty="0">
                <a:latin typeface="Trebuchet MS"/>
                <a:cs typeface="Trebuchet MS"/>
              </a:rPr>
              <a:t>online, </a:t>
            </a:r>
            <a:r>
              <a:rPr sz="2000" spc="-80" dirty="0">
                <a:latin typeface="Trebuchet MS"/>
                <a:cs typeface="Trebuchet MS"/>
              </a:rPr>
              <a:t>in order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5" dirty="0">
                <a:latin typeface="Trebuchet MS"/>
                <a:cs typeface="Trebuchet MS"/>
              </a:rPr>
              <a:t>exchange </a:t>
            </a:r>
            <a:r>
              <a:rPr sz="2000" spc="-130" dirty="0">
                <a:latin typeface="Trebuchet MS"/>
                <a:cs typeface="Trebuchet MS"/>
              </a:rPr>
              <a:t>travel </a:t>
            </a:r>
            <a:r>
              <a:rPr sz="2000" spc="-85" dirty="0">
                <a:latin typeface="Trebuchet MS"/>
                <a:cs typeface="Trebuchet MS"/>
              </a:rPr>
              <a:t>tips 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90" dirty="0">
                <a:latin typeface="Trebuchet MS"/>
                <a:cs typeface="Trebuchet MS"/>
              </a:rPr>
              <a:t>whatnot. </a:t>
            </a:r>
            <a:r>
              <a:rPr sz="2000" spc="-65" dirty="0">
                <a:latin typeface="Trebuchet MS"/>
                <a:cs typeface="Trebuchet MS"/>
              </a:rPr>
              <a:t>She </a:t>
            </a:r>
            <a:r>
              <a:rPr sz="2000" spc="-70" dirty="0">
                <a:latin typeface="Trebuchet MS"/>
                <a:cs typeface="Trebuchet MS"/>
              </a:rPr>
              <a:t>gets </a:t>
            </a:r>
            <a:r>
              <a:rPr sz="2000" spc="-65" dirty="0">
                <a:latin typeface="Trebuchet MS"/>
                <a:cs typeface="Trebuchet MS"/>
              </a:rPr>
              <a:t>upset when </a:t>
            </a:r>
            <a:r>
              <a:rPr sz="2000" spc="-80" dirty="0">
                <a:latin typeface="Trebuchet MS"/>
                <a:cs typeface="Trebuchet MS"/>
              </a:rPr>
              <a:t>thinks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80" dirty="0">
                <a:latin typeface="Trebuchet MS"/>
                <a:cs typeface="Trebuchet MS"/>
              </a:rPr>
              <a:t>the </a:t>
            </a:r>
            <a:r>
              <a:rPr sz="2000" spc="-145" dirty="0">
                <a:latin typeface="Trebuchet MS"/>
                <a:cs typeface="Trebuchet MS"/>
              </a:rPr>
              <a:t>fact </a:t>
            </a:r>
            <a:r>
              <a:rPr sz="2000" spc="-90" dirty="0">
                <a:latin typeface="Trebuchet MS"/>
                <a:cs typeface="Trebuchet MS"/>
              </a:rPr>
              <a:t>that </a:t>
            </a:r>
            <a:r>
              <a:rPr sz="2000" spc="-120" dirty="0">
                <a:latin typeface="Trebuchet MS"/>
                <a:cs typeface="Trebuchet MS"/>
              </a:rPr>
              <a:t>it </a:t>
            </a:r>
            <a:r>
              <a:rPr sz="2000" spc="-70" dirty="0">
                <a:latin typeface="Trebuchet MS"/>
                <a:cs typeface="Trebuchet MS"/>
              </a:rPr>
              <a:t>is </a:t>
            </a:r>
            <a:r>
              <a:rPr sz="2000" spc="-110" dirty="0">
                <a:latin typeface="Trebuchet MS"/>
                <a:cs typeface="Trebuchet MS"/>
              </a:rPr>
              <a:t>difficult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90" dirty="0">
                <a:latin typeface="Trebuchet MS"/>
                <a:cs typeface="Trebuchet MS"/>
              </a:rPr>
              <a:t>find </a:t>
            </a:r>
            <a:r>
              <a:rPr sz="2000" spc="-95" dirty="0">
                <a:latin typeface="Trebuchet MS"/>
                <a:cs typeface="Trebuchet MS"/>
              </a:rPr>
              <a:t>relevant </a:t>
            </a:r>
            <a:r>
              <a:rPr sz="2000" spc="-120" dirty="0">
                <a:latin typeface="Trebuchet MS"/>
                <a:cs typeface="Trebuchet MS"/>
              </a:rPr>
              <a:t>travel  </a:t>
            </a:r>
            <a:r>
              <a:rPr sz="2000" spc="-60" dirty="0">
                <a:latin typeface="Trebuchet MS"/>
                <a:cs typeface="Trebuchet MS"/>
              </a:rPr>
              <a:t>blogs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online.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7150" y="1019175"/>
            <a:ext cx="420052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4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0050" y="838200"/>
            <a:ext cx="379095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9817" y="4134421"/>
            <a:ext cx="1037907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60" dirty="0">
                <a:latin typeface="Trebuchet MS"/>
                <a:cs typeface="Trebuchet MS"/>
              </a:rPr>
              <a:t>Andrew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62-year-old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stock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broker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a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Central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European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country.</a:t>
            </a:r>
            <a:r>
              <a:rPr sz="2000" spc="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Although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very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good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80" dirty="0">
                <a:latin typeface="Trebuchet MS"/>
                <a:cs typeface="Trebuchet MS"/>
              </a:rPr>
              <a:t>numbers,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his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main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passion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is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traveling.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latin typeface="Trebuchet MS"/>
                <a:cs typeface="Trebuchet MS"/>
              </a:rPr>
              <a:t>Unfortunately,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life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never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turned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that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could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go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on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extended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travels.</a:t>
            </a:r>
            <a:endParaRPr sz="20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20" dirty="0">
                <a:latin typeface="Trebuchet MS"/>
                <a:cs typeface="Trebuchet MS"/>
              </a:rPr>
              <a:t>However,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he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is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still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eager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get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know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more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about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the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places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planet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Earth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</a:t>
            </a:r>
            <a:r>
              <a:rPr sz="2000" spc="-165" dirty="0">
                <a:latin typeface="Trebuchet MS"/>
                <a:cs typeface="Trebuchet MS"/>
              </a:rPr>
              <a:t> offer.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loves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to  </a:t>
            </a:r>
            <a:r>
              <a:rPr sz="2000" spc="-90" dirty="0">
                <a:latin typeface="Trebuchet MS"/>
                <a:cs typeface="Trebuchet MS"/>
              </a:rPr>
              <a:t>listen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85" dirty="0">
                <a:latin typeface="Trebuchet MS"/>
                <a:cs typeface="Trebuchet MS"/>
              </a:rPr>
              <a:t>the </a:t>
            </a:r>
            <a:r>
              <a:rPr sz="2000" spc="-75" dirty="0">
                <a:latin typeface="Trebuchet MS"/>
                <a:cs typeface="Trebuchet MS"/>
              </a:rPr>
              <a:t>stories of </a:t>
            </a:r>
            <a:r>
              <a:rPr sz="2000" spc="-70" dirty="0">
                <a:latin typeface="Trebuchet MS"/>
                <a:cs typeface="Trebuchet MS"/>
              </a:rPr>
              <a:t>others </a:t>
            </a:r>
            <a:r>
              <a:rPr sz="2000" spc="-65" dirty="0">
                <a:latin typeface="Trebuchet MS"/>
                <a:cs typeface="Trebuchet MS"/>
              </a:rPr>
              <a:t>about </a:t>
            </a:r>
            <a:r>
              <a:rPr sz="2000" spc="-105" dirty="0">
                <a:latin typeface="Trebuchet MS"/>
                <a:cs typeface="Trebuchet MS"/>
              </a:rPr>
              <a:t>traveling </a:t>
            </a:r>
            <a:r>
              <a:rPr sz="2000" spc="-60" dirty="0">
                <a:latin typeface="Trebuchet MS"/>
                <a:cs typeface="Trebuchet MS"/>
              </a:rPr>
              <a:t>and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10" dirty="0">
                <a:latin typeface="Trebuchet MS"/>
                <a:cs typeface="Trebuchet MS"/>
              </a:rPr>
              <a:t>is </a:t>
            </a:r>
            <a:r>
              <a:rPr sz="2000" spc="-55" dirty="0">
                <a:latin typeface="Trebuchet MS"/>
                <a:cs typeface="Trebuchet MS"/>
              </a:rPr>
              <a:t>an </a:t>
            </a:r>
            <a:r>
              <a:rPr sz="2000" spc="-85" dirty="0">
                <a:latin typeface="Trebuchet MS"/>
                <a:cs typeface="Trebuchet MS"/>
              </a:rPr>
              <a:t>avid </a:t>
            </a:r>
            <a:r>
              <a:rPr sz="2000" spc="-110" dirty="0">
                <a:latin typeface="Trebuchet MS"/>
                <a:cs typeface="Trebuchet MS"/>
              </a:rPr>
              <a:t>fan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80" dirty="0">
                <a:latin typeface="Trebuchet MS"/>
                <a:cs typeface="Trebuchet MS"/>
              </a:rPr>
              <a:t>the Discovery </a:t>
            </a:r>
            <a:r>
              <a:rPr sz="2000" spc="-110" dirty="0">
                <a:latin typeface="Trebuchet MS"/>
                <a:cs typeface="Trebuchet MS"/>
              </a:rPr>
              <a:t>Channel. </a:t>
            </a:r>
            <a:r>
              <a:rPr sz="2000" spc="-60" dirty="0">
                <a:latin typeface="Trebuchet MS"/>
                <a:cs typeface="Trebuchet MS"/>
              </a:rPr>
              <a:t>He</a:t>
            </a:r>
            <a:r>
              <a:rPr sz="2000" spc="-32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has  </a:t>
            </a:r>
            <a:r>
              <a:rPr sz="2000" spc="-80" dirty="0">
                <a:latin typeface="Trebuchet MS"/>
                <a:cs typeface="Trebuchet MS"/>
              </a:rPr>
              <a:t>a </a:t>
            </a:r>
            <a:r>
              <a:rPr sz="2000" spc="-90" dirty="0">
                <a:latin typeface="Trebuchet MS"/>
                <a:cs typeface="Trebuchet MS"/>
              </a:rPr>
              <a:t>large </a:t>
            </a:r>
            <a:r>
              <a:rPr sz="2000" spc="-110" dirty="0">
                <a:latin typeface="Trebuchet MS"/>
                <a:cs typeface="Trebuchet MS"/>
              </a:rPr>
              <a:t>collection </a:t>
            </a:r>
            <a:r>
              <a:rPr sz="2000" spc="-75" dirty="0">
                <a:latin typeface="Trebuchet MS"/>
                <a:cs typeface="Trebuchet MS"/>
              </a:rPr>
              <a:t>of </a:t>
            </a:r>
            <a:r>
              <a:rPr sz="2000" spc="-120" dirty="0">
                <a:latin typeface="Trebuchet MS"/>
                <a:cs typeface="Trebuchet MS"/>
              </a:rPr>
              <a:t>travel </a:t>
            </a:r>
            <a:r>
              <a:rPr sz="2000" spc="-50" dirty="0">
                <a:latin typeface="Trebuchet MS"/>
                <a:cs typeface="Trebuchet MS"/>
              </a:rPr>
              <a:t>books </a:t>
            </a:r>
            <a:r>
              <a:rPr sz="2000" spc="-90" dirty="0">
                <a:latin typeface="Trebuchet MS"/>
                <a:cs typeface="Trebuchet MS"/>
              </a:rPr>
              <a:t>which </a:t>
            </a:r>
            <a:r>
              <a:rPr sz="2000" spc="-65" dirty="0">
                <a:latin typeface="Trebuchet MS"/>
                <a:cs typeface="Trebuchet MS"/>
              </a:rPr>
              <a:t>he </a:t>
            </a:r>
            <a:r>
              <a:rPr sz="2000" spc="-105" dirty="0">
                <a:latin typeface="Trebuchet MS"/>
                <a:cs typeface="Trebuchet MS"/>
              </a:rPr>
              <a:t>keeps </a:t>
            </a:r>
            <a:r>
              <a:rPr sz="2000" spc="-70" dirty="0">
                <a:latin typeface="Trebuchet MS"/>
                <a:cs typeface="Trebuchet MS"/>
              </a:rPr>
              <a:t>sorted </a:t>
            </a:r>
            <a:r>
              <a:rPr sz="2000" spc="-80" dirty="0">
                <a:latin typeface="Trebuchet MS"/>
                <a:cs typeface="Trebuchet MS"/>
              </a:rPr>
              <a:t>in </a:t>
            </a:r>
            <a:r>
              <a:rPr sz="2000" spc="-65" dirty="0">
                <a:latin typeface="Trebuchet MS"/>
                <a:cs typeface="Trebuchet MS"/>
              </a:rPr>
              <a:t>his </a:t>
            </a:r>
            <a:r>
              <a:rPr sz="2000" spc="-95" dirty="0">
                <a:latin typeface="Trebuchet MS"/>
                <a:cs typeface="Trebuchet MS"/>
              </a:rPr>
              <a:t>private </a:t>
            </a:r>
            <a:r>
              <a:rPr sz="2000" spc="-110" dirty="0">
                <a:latin typeface="Trebuchet MS"/>
                <a:cs typeface="Trebuchet MS"/>
              </a:rPr>
              <a:t>library </a:t>
            </a:r>
            <a:r>
              <a:rPr sz="2000" spc="-95" dirty="0">
                <a:latin typeface="Trebuchet MS"/>
                <a:cs typeface="Trebuchet MS"/>
              </a:rPr>
              <a:t>according </a:t>
            </a:r>
            <a:r>
              <a:rPr sz="2000" spc="-65" dirty="0">
                <a:latin typeface="Trebuchet MS"/>
                <a:cs typeface="Trebuchet MS"/>
              </a:rPr>
              <a:t>to </a:t>
            </a:r>
            <a:r>
              <a:rPr sz="2000" spc="-40" dirty="0">
                <a:latin typeface="Trebuchet MS"/>
                <a:cs typeface="Trebuchet MS"/>
              </a:rPr>
              <a:t>how </a:t>
            </a:r>
            <a:r>
              <a:rPr sz="2000" spc="-35" dirty="0">
                <a:latin typeface="Trebuchet MS"/>
                <a:cs typeface="Trebuchet MS"/>
              </a:rPr>
              <a:t>good  </a:t>
            </a:r>
            <a:r>
              <a:rPr sz="2000" spc="-90" dirty="0">
                <a:latin typeface="Trebuchet MS"/>
                <a:cs typeface="Trebuchet MS"/>
              </a:rPr>
              <a:t>they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are.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0434" y="161543"/>
            <a:ext cx="259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50" dirty="0"/>
              <a:t>Persona</a:t>
            </a:r>
            <a:r>
              <a:rPr sz="3950" spc="-365" dirty="0"/>
              <a:t> </a:t>
            </a:r>
            <a:r>
              <a:rPr sz="3950" spc="-285" dirty="0"/>
              <a:t>Two</a:t>
            </a:r>
            <a:endParaRPr sz="3950"/>
          </a:p>
        </p:txBody>
      </p:sp>
    </p:spTree>
    <p:extLst>
      <p:ext uri="{BB962C8B-B14F-4D97-AF65-F5344CB8AC3E}">
        <p14:creationId xmlns:p14="http://schemas.microsoft.com/office/powerpoint/2010/main" val="2528283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0" y="1925263"/>
            <a:ext cx="8755494" cy="4256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System</a:t>
            </a:r>
            <a:r>
              <a:rPr spc="-409" dirty="0"/>
              <a:t> </a:t>
            </a:r>
            <a:r>
              <a:rPr spc="-245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6399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" id="{753ECE71-9ED7-4BD5-872B-1838698B1CA5}" vid="{14B4C67A-F0D5-4469-9E8E-FB46E99880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260</TotalTime>
  <Words>552</Words>
  <Application>Microsoft Office PowerPoint</Application>
  <PresentationFormat>Szélesvásznú</PresentationFormat>
  <Paragraphs>100</Paragraphs>
  <Slides>17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gradient</vt:lpstr>
      <vt:lpstr>Travelmate</vt:lpstr>
      <vt:lpstr>Design of Travelmate</vt:lpstr>
      <vt:lpstr>Purpose of Travelmate</vt:lpstr>
      <vt:lpstr>Requirements</vt:lpstr>
      <vt:lpstr>Site Map</vt:lpstr>
      <vt:lpstr>Site URLs</vt:lpstr>
      <vt:lpstr>Persona One</vt:lpstr>
      <vt:lpstr>Persona Two</vt:lpstr>
      <vt:lpstr>System Architecture</vt:lpstr>
      <vt:lpstr>ER Diagram</vt:lpstr>
      <vt:lpstr>Technologies Used</vt:lpstr>
      <vt:lpstr>Contributions of Team Members</vt:lpstr>
      <vt:lpstr>Viktor</vt:lpstr>
      <vt:lpstr>Gabor</vt:lpstr>
      <vt:lpstr>Dylan</vt:lpstr>
      <vt:lpstr>Alexander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Travelmate</dc:title>
  <dc:creator>Alexander Behrmann</dc:creator>
  <cp:lastModifiedBy>Viktor</cp:lastModifiedBy>
  <cp:revision>18</cp:revision>
  <dcterms:created xsi:type="dcterms:W3CDTF">2018-03-19T10:39:36Z</dcterms:created>
  <dcterms:modified xsi:type="dcterms:W3CDTF">2018-03-22T20:18:46Z</dcterms:modified>
</cp:coreProperties>
</file>