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84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12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5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546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9992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655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640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026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9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7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24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16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611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967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09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9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2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ED5EA1-992A-4734-B46C-FE96F957AD3B}" type="datetimeFigureOut">
              <a:rPr lang="en-MY" smtClean="0"/>
              <a:t>11/6/2022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DDA9A5-32B1-4DE4-B176-4926294DA3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81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ow-to-develop-rnn-models-for-human-activity-recognition-time-series-classific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quinor.com/en/what-we-do/digitalisation-in-our-dna/volve-field-data-village-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DA50-6F2D-48F3-9D03-C750C6272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Data Science Capstone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B20DD-ADA2-4517-A4D0-A01D1DE6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611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C21-12B7-BCDB-5575-A516BA15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3618"/>
          </a:xfrm>
        </p:spPr>
        <p:txBody>
          <a:bodyPr/>
          <a:lstStyle/>
          <a:p>
            <a:r>
              <a:rPr lang="en-MY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B75C-B6BE-1864-0A7C-2E0F617B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579419"/>
            <a:ext cx="10303135" cy="4211781"/>
          </a:xfrm>
        </p:spPr>
        <p:txBody>
          <a:bodyPr/>
          <a:lstStyle/>
          <a:p>
            <a:r>
              <a:rPr lang="en-MY" dirty="0"/>
              <a:t>Attempt to use 5 ML techniques</a:t>
            </a:r>
          </a:p>
          <a:p>
            <a:pPr lvl="1"/>
            <a:r>
              <a:rPr lang="en-MY" dirty="0"/>
              <a:t>K Nearest </a:t>
            </a:r>
            <a:r>
              <a:rPr lang="en-MY" dirty="0" err="1"/>
              <a:t>Neighbors</a:t>
            </a:r>
            <a:endParaRPr lang="en-MY" dirty="0"/>
          </a:p>
          <a:p>
            <a:pPr lvl="1"/>
            <a:r>
              <a:rPr lang="en-MY" dirty="0"/>
              <a:t>Decision Tree</a:t>
            </a:r>
          </a:p>
          <a:p>
            <a:pPr lvl="1"/>
            <a:r>
              <a:rPr lang="en-MY" dirty="0"/>
              <a:t>Support Vector Machine – not done for this dataset – too large</a:t>
            </a:r>
          </a:p>
          <a:p>
            <a:pPr lvl="1"/>
            <a:r>
              <a:rPr lang="en-MY" dirty="0"/>
              <a:t>Logistic Regression</a:t>
            </a:r>
          </a:p>
          <a:p>
            <a:pPr lvl="1"/>
            <a:r>
              <a:rPr lang="en-MY" dirty="0"/>
              <a:t>LSTM Neural Network</a:t>
            </a:r>
          </a:p>
          <a:p>
            <a:r>
              <a:rPr lang="en-MY" dirty="0"/>
              <a:t>Combined both F5 and F15 datasets into one large dataset. Split into train and test (80:20 split)</a:t>
            </a:r>
          </a:p>
        </p:txBody>
      </p:sp>
    </p:spTree>
    <p:extLst>
      <p:ext uri="{BB962C8B-B14F-4D97-AF65-F5344CB8AC3E}">
        <p14:creationId xmlns:p14="http://schemas.microsoft.com/office/powerpoint/2010/main" val="1225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K Nearest </a:t>
            </a:r>
            <a:r>
              <a:rPr lang="en-MY" dirty="0" err="1"/>
              <a:t>Neighbors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6110838" cy="3929149"/>
          </a:xfrm>
        </p:spPr>
        <p:txBody>
          <a:bodyPr/>
          <a:lstStyle/>
          <a:p>
            <a:r>
              <a:rPr lang="en-MY" dirty="0"/>
              <a:t>Measured accuracy by comparing predicted values vs test values.</a:t>
            </a:r>
          </a:p>
          <a:p>
            <a:r>
              <a:rPr lang="en-MY" dirty="0"/>
              <a:t>Trained using KNN using </a:t>
            </a:r>
            <a:r>
              <a:rPr lang="en-MY" dirty="0" err="1"/>
              <a:t>Sklearn</a:t>
            </a:r>
            <a:r>
              <a:rPr lang="en-MY" dirty="0"/>
              <a:t> plugin.</a:t>
            </a:r>
          </a:p>
          <a:p>
            <a:pPr lvl="1"/>
            <a:r>
              <a:rPr lang="en-MY" dirty="0"/>
              <a:t>Loop training program in order to find optimum K</a:t>
            </a:r>
          </a:p>
          <a:p>
            <a:pPr lvl="1"/>
            <a:r>
              <a:rPr lang="en-MY" dirty="0"/>
              <a:t>Optimum K is 1</a:t>
            </a:r>
          </a:p>
          <a:p>
            <a:pPr marL="457200" lvl="1" indent="0">
              <a:buNone/>
            </a:pPr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5F20A-3889-5778-844A-5FCC4F5E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49" y="1679171"/>
            <a:ext cx="4414380" cy="33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K Nearest </a:t>
            </a:r>
            <a:r>
              <a:rPr lang="en-MY" dirty="0" err="1"/>
              <a:t>Neighbors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6110838" cy="3929149"/>
          </a:xfrm>
        </p:spPr>
        <p:txBody>
          <a:bodyPr/>
          <a:lstStyle/>
          <a:p>
            <a:r>
              <a:rPr lang="en-MY" dirty="0"/>
              <a:t>Utilize classification report to give better insight into model performance</a:t>
            </a:r>
          </a:p>
          <a:p>
            <a:pPr lvl="1"/>
            <a:r>
              <a:rPr lang="en-MY" dirty="0"/>
              <a:t>Precision , Recall, F1 Score</a:t>
            </a:r>
          </a:p>
          <a:p>
            <a:pPr lvl="1"/>
            <a:r>
              <a:rPr lang="en-MY" dirty="0"/>
              <a:t>Support / count number</a:t>
            </a:r>
          </a:p>
          <a:p>
            <a:r>
              <a:rPr lang="en-MY" dirty="0"/>
              <a:t>Confusion matrix to better identify false positives / negatives</a:t>
            </a:r>
          </a:p>
          <a:p>
            <a:pPr marL="914400" lvl="2" indent="0">
              <a:buNone/>
            </a:pPr>
            <a:endParaRPr lang="en-MY" dirty="0"/>
          </a:p>
          <a:p>
            <a:pPr marL="457200" lvl="1" indent="0">
              <a:buNone/>
            </a:pPr>
            <a:endParaRPr lang="en-MY" dirty="0"/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2EC17-791C-D8E7-8EC3-0965731B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8" y="1862051"/>
            <a:ext cx="4881562" cy="43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6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K Nearest </a:t>
            </a:r>
            <a:r>
              <a:rPr lang="en-MY" dirty="0" err="1"/>
              <a:t>Neighbors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4120076" cy="3929149"/>
          </a:xfrm>
        </p:spPr>
        <p:txBody>
          <a:bodyPr/>
          <a:lstStyle/>
          <a:p>
            <a:r>
              <a:rPr lang="en-MY" dirty="0"/>
              <a:t>Utilize classification report to give better insight into model performance</a:t>
            </a:r>
          </a:p>
          <a:p>
            <a:pPr lvl="1"/>
            <a:r>
              <a:rPr lang="en-MY" dirty="0"/>
              <a:t>Precision , Recall, F1 Score</a:t>
            </a:r>
          </a:p>
          <a:p>
            <a:pPr lvl="1"/>
            <a:r>
              <a:rPr lang="en-MY" dirty="0"/>
              <a:t>Support / count number</a:t>
            </a:r>
          </a:p>
          <a:p>
            <a:r>
              <a:rPr lang="en-MY" dirty="0"/>
              <a:t>Confusion matrix to better identify false positives / negatives</a:t>
            </a:r>
          </a:p>
          <a:p>
            <a:pPr marL="914400" lvl="2" indent="0">
              <a:buNone/>
            </a:pPr>
            <a:endParaRPr lang="en-MY" dirty="0"/>
          </a:p>
          <a:p>
            <a:pPr marL="457200" lvl="1" indent="0">
              <a:buNone/>
            </a:pPr>
            <a:endParaRPr lang="en-MY" dirty="0"/>
          </a:p>
          <a:p>
            <a:endParaRPr lang="en-MY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942E33-63F6-6020-0625-DE3AAB4E6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0" y="993933"/>
            <a:ext cx="6211967" cy="62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9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027" y="1877816"/>
            <a:ext cx="6110838" cy="3929149"/>
          </a:xfrm>
        </p:spPr>
        <p:txBody>
          <a:bodyPr/>
          <a:lstStyle/>
          <a:p>
            <a:pPr lvl="1"/>
            <a:r>
              <a:rPr lang="en-MY" dirty="0"/>
              <a:t>Trained using entropy criterion</a:t>
            </a:r>
          </a:p>
          <a:p>
            <a:pPr lvl="1"/>
            <a:r>
              <a:rPr lang="en-MY" dirty="0"/>
              <a:t>Looped training with depth from 1:30</a:t>
            </a:r>
          </a:p>
          <a:p>
            <a:pPr lvl="2"/>
            <a:r>
              <a:rPr lang="en-MY" dirty="0"/>
              <a:t>Best accuracy obtained at k=29</a:t>
            </a:r>
          </a:p>
          <a:p>
            <a:pPr lvl="2"/>
            <a:r>
              <a:rPr lang="en-MY" dirty="0"/>
              <a:t>Depth and width of Decision Tree makes it difficult to give understanding to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1F88B-0F86-A555-C047-DA36519E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4" y="2160083"/>
            <a:ext cx="2337116" cy="1546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16B88B-AEFC-A32D-4382-1E10480B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5" y="2160083"/>
            <a:ext cx="3825480" cy="154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EF69A-808C-0B77-DE55-EE1E3AF2A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35" y="4077504"/>
            <a:ext cx="3276240" cy="23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592" y="2133899"/>
            <a:ext cx="6110838" cy="518685"/>
          </a:xfrm>
        </p:spPr>
        <p:txBody>
          <a:bodyPr>
            <a:normAutofit lnSpcReduction="10000"/>
          </a:bodyPr>
          <a:lstStyle/>
          <a:p>
            <a:r>
              <a:rPr lang="en-MY" dirty="0"/>
              <a:t>Same as prior model</a:t>
            </a:r>
          </a:p>
          <a:p>
            <a:pPr marL="914400" lvl="2" indent="0">
              <a:buNone/>
            </a:pPr>
            <a:endParaRPr lang="en-MY" dirty="0"/>
          </a:p>
          <a:p>
            <a:pPr marL="457200" lvl="1" indent="0">
              <a:buNone/>
            </a:pPr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CF01-4960-0FF8-7199-E91313D1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78" y="2025112"/>
            <a:ext cx="4572300" cy="396633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4632B6B-009F-39CA-AE40-DD03946E4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68" y="1493678"/>
            <a:ext cx="498801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5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6110838" cy="3929149"/>
          </a:xfrm>
        </p:spPr>
        <p:txBody>
          <a:bodyPr/>
          <a:lstStyle/>
          <a:p>
            <a:pPr lvl="1"/>
            <a:r>
              <a:rPr lang="en-MY" dirty="0"/>
              <a:t>Trained using newton-cg solver with no regularization (C=1) </a:t>
            </a:r>
          </a:p>
          <a:p>
            <a:pPr marL="457200" lvl="1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A79E3-5583-D448-855A-3DC84504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43" y="1867293"/>
            <a:ext cx="5610736" cy="1155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68201-C1DB-9C05-6035-C277814F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49" y="3083783"/>
            <a:ext cx="4027633" cy="36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6110838" cy="3929149"/>
          </a:xfrm>
        </p:spPr>
        <p:txBody>
          <a:bodyPr/>
          <a:lstStyle/>
          <a:p>
            <a:pPr lvl="1"/>
            <a:r>
              <a:rPr lang="en-MY" dirty="0"/>
              <a:t>Trained using newton-cg solver with no regularization (C=1)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4144086-6B02-E6CA-6F50-C116A832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75" y="1396179"/>
            <a:ext cx="5241560" cy="5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ANN :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6110838" cy="3929149"/>
          </a:xfrm>
        </p:spPr>
        <p:txBody>
          <a:bodyPr/>
          <a:lstStyle/>
          <a:p>
            <a:pPr lvl="1"/>
            <a:r>
              <a:rPr lang="en-MY" dirty="0"/>
              <a:t>Convert labels (</a:t>
            </a:r>
            <a:r>
              <a:rPr lang="en-MY" dirty="0" err="1"/>
              <a:t>Y_train</a:t>
            </a:r>
            <a:r>
              <a:rPr lang="en-MY" dirty="0"/>
              <a:t> and </a:t>
            </a:r>
            <a:r>
              <a:rPr lang="en-MY" dirty="0" err="1"/>
              <a:t>Y_test</a:t>
            </a:r>
            <a:r>
              <a:rPr lang="en-MY" dirty="0"/>
              <a:t>) using </a:t>
            </a:r>
            <a:r>
              <a:rPr lang="en-MY" dirty="0" err="1"/>
              <a:t>LabelEncoder</a:t>
            </a:r>
            <a:r>
              <a:rPr lang="en-MY" dirty="0"/>
              <a:t>() and </a:t>
            </a:r>
            <a:r>
              <a:rPr lang="en-MY" dirty="0" err="1"/>
              <a:t>to_categorical</a:t>
            </a:r>
            <a:r>
              <a:rPr lang="en-MY" dirty="0"/>
              <a:t>()</a:t>
            </a:r>
          </a:p>
          <a:p>
            <a:pPr lvl="1"/>
            <a:r>
              <a:rPr lang="en-MY" dirty="0"/>
              <a:t>Reshape data as required</a:t>
            </a:r>
          </a:p>
          <a:p>
            <a:pPr lvl="1"/>
            <a:r>
              <a:rPr lang="en-MY" dirty="0"/>
              <a:t>Create </a:t>
            </a:r>
            <a:r>
              <a:rPr lang="en-MY" dirty="0" err="1"/>
              <a:t>Keras</a:t>
            </a:r>
            <a:r>
              <a:rPr lang="en-MY" dirty="0"/>
              <a:t> Sequential model with 3 hidden Dense layers to shape output</a:t>
            </a:r>
          </a:p>
          <a:p>
            <a:pPr lvl="2"/>
            <a:r>
              <a:rPr lang="en-MY" dirty="0"/>
              <a:t>Final dense layer with </a:t>
            </a:r>
            <a:r>
              <a:rPr lang="en-MY" dirty="0" err="1"/>
              <a:t>softmax</a:t>
            </a:r>
            <a:r>
              <a:rPr lang="en-MY" dirty="0"/>
              <a:t> activation for multiclass classification</a:t>
            </a:r>
          </a:p>
          <a:p>
            <a:pPr lvl="1"/>
            <a:r>
              <a:rPr lang="en-MY" dirty="0"/>
              <a:t>Fit model to training set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6F3D61-41B6-E8E6-F598-F172C304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18" y="2995246"/>
            <a:ext cx="2054671" cy="265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F1824-9201-C76F-32B2-ED507162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679171"/>
            <a:ext cx="5049172" cy="1316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3B8DA2-C184-AF96-368A-5E4368EF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90" y="5667375"/>
            <a:ext cx="7696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3371"/>
          </a:xfrm>
        </p:spPr>
        <p:txBody>
          <a:bodyPr/>
          <a:lstStyle/>
          <a:p>
            <a:r>
              <a:rPr lang="en-MY" dirty="0"/>
              <a:t>ANN :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DFC-326F-38C2-B1FD-0755D07C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2051"/>
            <a:ext cx="6110838" cy="3929149"/>
          </a:xfrm>
        </p:spPr>
        <p:txBody>
          <a:bodyPr/>
          <a:lstStyle/>
          <a:p>
            <a:pPr lvl="1"/>
            <a:r>
              <a:rPr lang="en-MY" dirty="0"/>
              <a:t>Convert labels (</a:t>
            </a:r>
            <a:r>
              <a:rPr lang="en-MY" dirty="0" err="1"/>
              <a:t>Y_train</a:t>
            </a:r>
            <a:r>
              <a:rPr lang="en-MY" dirty="0"/>
              <a:t> and </a:t>
            </a:r>
            <a:r>
              <a:rPr lang="en-MY" dirty="0" err="1"/>
              <a:t>Y_test</a:t>
            </a:r>
            <a:r>
              <a:rPr lang="en-MY" dirty="0"/>
              <a:t>) using </a:t>
            </a:r>
            <a:r>
              <a:rPr lang="en-MY" dirty="0" err="1"/>
              <a:t>LabelEncoder</a:t>
            </a:r>
            <a:r>
              <a:rPr lang="en-MY" dirty="0"/>
              <a:t>() and </a:t>
            </a:r>
            <a:r>
              <a:rPr lang="en-MY" dirty="0" err="1"/>
              <a:t>to_categorical</a:t>
            </a:r>
            <a:r>
              <a:rPr lang="en-MY" dirty="0"/>
              <a:t>()</a:t>
            </a:r>
          </a:p>
          <a:p>
            <a:pPr lvl="1"/>
            <a:r>
              <a:rPr lang="en-MY" dirty="0"/>
              <a:t>Reshape data as required</a:t>
            </a:r>
          </a:p>
          <a:p>
            <a:pPr lvl="1"/>
            <a:r>
              <a:rPr lang="en-MY" dirty="0"/>
              <a:t>Create </a:t>
            </a:r>
            <a:r>
              <a:rPr lang="en-MY" dirty="0" err="1"/>
              <a:t>Keras</a:t>
            </a:r>
            <a:r>
              <a:rPr lang="en-MY" dirty="0"/>
              <a:t> Sequential model with 3 hidden Dense layers to shape output</a:t>
            </a:r>
          </a:p>
          <a:p>
            <a:pPr lvl="2"/>
            <a:r>
              <a:rPr lang="en-MY" dirty="0"/>
              <a:t>Final dense layer with </a:t>
            </a:r>
            <a:r>
              <a:rPr lang="en-MY" dirty="0" err="1"/>
              <a:t>softmax</a:t>
            </a:r>
            <a:r>
              <a:rPr lang="en-MY" dirty="0"/>
              <a:t> activation for multiclass classification</a:t>
            </a:r>
          </a:p>
          <a:p>
            <a:pPr lvl="1"/>
            <a:r>
              <a:rPr lang="en-MY" dirty="0"/>
              <a:t>Fit model to training set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6F3D61-41B6-E8E6-F598-F172C304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18" y="2995246"/>
            <a:ext cx="2054671" cy="265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F1824-9201-C76F-32B2-ED507162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679171"/>
            <a:ext cx="5049172" cy="1316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3B8DA2-C184-AF96-368A-5E4368EF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90" y="5667375"/>
            <a:ext cx="7696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98C3-DEE5-4736-8EF9-FB227D46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4829-3AA5-4D5A-9E09-0CC475A5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2070"/>
            <a:ext cx="10018713" cy="3124201"/>
          </a:xfrm>
        </p:spPr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Exploration (EDA)</a:t>
            </a:r>
          </a:p>
          <a:p>
            <a:r>
              <a:rPr lang="en-US" dirty="0"/>
              <a:t>Data Cleansing – Data Aggregation</a:t>
            </a:r>
          </a:p>
          <a:p>
            <a:r>
              <a:rPr lang="en-US" dirty="0"/>
              <a:t>Model Definition and Training</a:t>
            </a:r>
          </a:p>
          <a:p>
            <a:r>
              <a:rPr lang="en-US" dirty="0"/>
              <a:t>Model Evaluation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4829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FC16-5410-E813-95F4-579E91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699" y="369223"/>
            <a:ext cx="10018713" cy="993371"/>
          </a:xfrm>
        </p:spPr>
        <p:txBody>
          <a:bodyPr/>
          <a:lstStyle/>
          <a:p>
            <a:r>
              <a:rPr lang="en-MY" dirty="0"/>
              <a:t>ANN : LSTM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0E0D0418-A091-F001-FC0B-B084CBC9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16" y="1553714"/>
            <a:ext cx="5008244" cy="504040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1B4B1-AD31-BF8C-FB3D-E384383A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10" y="1790931"/>
            <a:ext cx="5008244" cy="42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5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ABD7-03D2-B02E-9D82-DC917F03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MY" dirty="0"/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133F-D69C-CBC9-B42A-8002F09CE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182761"/>
            <a:ext cx="4149572" cy="3608439"/>
          </a:xfrm>
        </p:spPr>
        <p:txBody>
          <a:bodyPr/>
          <a:lstStyle/>
          <a:p>
            <a:r>
              <a:rPr lang="en-MY" dirty="0"/>
              <a:t>Final KPI calculation of states comparison between conditional labeller and decision tree model</a:t>
            </a:r>
          </a:p>
          <a:p>
            <a:r>
              <a:rPr lang="en-MY" dirty="0"/>
              <a:t>Data set encompass two sections with over 15 days of data</a:t>
            </a:r>
          </a:p>
          <a:p>
            <a:r>
              <a:rPr lang="en-MY" dirty="0"/>
              <a:t>Max difference is Static label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BA13BD-429E-A77B-6B50-F6F09F333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943326"/>
            <a:ext cx="3858251" cy="37543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6446E-AE77-9ED8-7247-7825E155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517" y="2497623"/>
            <a:ext cx="2618339" cy="29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15B1-AD65-19B0-EE46-46AB8C3E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D15E-2AE8-217B-24E4-4745EB07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/>
              <a:t>Multi class classification problem : all classes assumed similar weightage</a:t>
            </a:r>
          </a:p>
          <a:p>
            <a:pPr lvl="1"/>
            <a:r>
              <a:rPr lang="en-MY" dirty="0"/>
              <a:t>Focus on macro average</a:t>
            </a:r>
          </a:p>
          <a:p>
            <a:pPr lvl="1"/>
            <a:r>
              <a:rPr lang="en-MY" dirty="0"/>
              <a:t>Highest performing model : Decision Tree, K Nearest </a:t>
            </a:r>
            <a:r>
              <a:rPr lang="en-MY" dirty="0" err="1"/>
              <a:t>Neighbor</a:t>
            </a:r>
            <a:r>
              <a:rPr lang="en-MY" dirty="0"/>
              <a:t>, LSTM , Logistic Regression</a:t>
            </a:r>
          </a:p>
          <a:p>
            <a:r>
              <a:rPr lang="en-MY" dirty="0"/>
              <a:t>From classification report, observe sample size related to lack of accuracy for certain classes</a:t>
            </a:r>
          </a:p>
          <a:p>
            <a:r>
              <a:rPr lang="en-MY" dirty="0"/>
              <a:t>Labelling method also not fully accurate</a:t>
            </a:r>
          </a:p>
          <a:p>
            <a:pPr lvl="1"/>
            <a:r>
              <a:rPr lang="en-MY" dirty="0"/>
              <a:t>Related to block movement , can see classifiers have issues with misidentification with action upwards/downwards. </a:t>
            </a:r>
            <a:r>
              <a:rPr lang="en-MY" dirty="0" err="1"/>
              <a:t>Eg</a:t>
            </a:r>
            <a:r>
              <a:rPr lang="en-MY" dirty="0"/>
              <a:t> : circulate with rotation vs ream upwards/downwards</a:t>
            </a:r>
          </a:p>
          <a:p>
            <a:pPr lvl="2"/>
            <a:r>
              <a:rPr lang="en-MY" dirty="0"/>
              <a:t>Original labeller used a time average movement of block which may not be accurate</a:t>
            </a:r>
          </a:p>
          <a:p>
            <a:pPr lvl="2"/>
            <a:r>
              <a:rPr lang="en-MY" dirty="0"/>
              <a:t>Attempt to use CNN-LSTM model (</a:t>
            </a:r>
            <a:r>
              <a:rPr lang="en-MY" dirty="0">
                <a:hlinkClick r:id="rId2"/>
              </a:rPr>
              <a:t>https://machinelearningmastery.com/how-to-develop-rnn-models-for-human-activity-recognition-time-series-classification/</a:t>
            </a:r>
            <a:r>
              <a:rPr lang="en-MY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094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5CA8-9EF4-4A46-9B3C-9F364F81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03AF-E89E-4DA3-A5B1-E4C14C97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933" y="2395151"/>
            <a:ext cx="3804382" cy="32642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Classify drilling activity based on drilling rig sensor data</a:t>
            </a:r>
          </a:p>
          <a:p>
            <a:r>
              <a:rPr lang="en-US" dirty="0"/>
              <a:t>Measure time spent for each activity,  providing a measure of operational efficiency</a:t>
            </a:r>
          </a:p>
          <a:p>
            <a:r>
              <a:rPr lang="en-US" dirty="0"/>
              <a:t>Identify best practices and parameters for certain drilling activities</a:t>
            </a:r>
            <a:endParaRPr lang="en-MY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6EDD98-2294-800C-6594-EE2AA78F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7" y="2312587"/>
            <a:ext cx="3977437" cy="347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6AC-E899-4EF1-91F7-684432E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5" y="-278476"/>
            <a:ext cx="10018713" cy="1752599"/>
          </a:xfrm>
        </p:spPr>
        <p:txBody>
          <a:bodyPr/>
          <a:lstStyle/>
          <a:p>
            <a:r>
              <a:rPr lang="en-US" dirty="0"/>
              <a:t>Dataset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73D2-E8B8-454A-A005-456540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4" y="597823"/>
            <a:ext cx="10018713" cy="5354090"/>
          </a:xfrm>
        </p:spPr>
        <p:txBody>
          <a:bodyPr/>
          <a:lstStyle/>
          <a:p>
            <a:r>
              <a:rPr lang="en-US" dirty="0"/>
              <a:t>Dataset was obtained from Equinor’s Volve </a:t>
            </a:r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https://www.equinor.com/en/what-we-do/digitalisation-in-our-dna/volve-field-data-village-download.html</a:t>
            </a:r>
            <a:r>
              <a:rPr lang="en-US" sz="1600" dirty="0"/>
              <a:t>)</a:t>
            </a:r>
          </a:p>
          <a:p>
            <a:r>
              <a:rPr lang="en-MY" dirty="0"/>
              <a:t>Lots of different data available from Geophysical interpretations, production data, written reports, reservoir models, well logs and etc.</a:t>
            </a:r>
          </a:p>
          <a:p>
            <a:r>
              <a:rPr lang="en-MY" dirty="0"/>
              <a:t>Of focus in this project would be drilling time logs in the WITSML format.</a:t>
            </a:r>
          </a:p>
          <a:p>
            <a:pPr lvl="1"/>
            <a:r>
              <a:rPr lang="en-MY" dirty="0"/>
              <a:t>Used two short excerpts from two separate wells</a:t>
            </a:r>
          </a:p>
          <a:p>
            <a:pPr lvl="2"/>
            <a:r>
              <a:rPr lang="en-MY" dirty="0"/>
              <a:t>Well F5 – 17.5” hole section</a:t>
            </a:r>
          </a:p>
          <a:p>
            <a:pPr lvl="2"/>
            <a:r>
              <a:rPr lang="en-MY" dirty="0"/>
              <a:t>Well F15 – 17.5” hole section</a:t>
            </a:r>
          </a:p>
          <a:p>
            <a:pPr lvl="1"/>
            <a:r>
              <a:rPr lang="en-MY" dirty="0"/>
              <a:t>Utilize </a:t>
            </a:r>
            <a:r>
              <a:rPr lang="en-MY" dirty="0" err="1"/>
              <a:t>beautifulsoup</a:t>
            </a:r>
            <a:r>
              <a:rPr lang="en-MY" dirty="0"/>
              <a:t> to convert to </a:t>
            </a:r>
            <a:r>
              <a:rPr lang="en-MY" dirty="0" err="1"/>
              <a:t>Dataframe</a:t>
            </a:r>
            <a:r>
              <a:rPr lang="en-MY" dirty="0"/>
              <a:t> format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D3D3-939E-06A3-5138-2D11733D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26"/>
          <a:stretch/>
        </p:blipFill>
        <p:spPr>
          <a:xfrm>
            <a:off x="4810125" y="5516078"/>
            <a:ext cx="7047578" cy="114036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7C425-586A-7ADD-75F7-F920A4100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4395"/>
              </p:ext>
            </p:extLst>
          </p:nvPr>
        </p:nvGraphicFramePr>
        <p:xfrm>
          <a:off x="7972424" y="3794593"/>
          <a:ext cx="3752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1">
                  <a:extLst>
                    <a:ext uri="{9D8B030D-6E8A-4147-A177-3AD203B41FA5}">
                      <a16:colId xmlns:a16="http://schemas.microsoft.com/office/drawing/2014/main" val="2029391361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152065450"/>
                    </a:ext>
                  </a:extLst>
                </a:gridCol>
              </a:tblGrid>
              <a:tr h="246739">
                <a:tc>
                  <a:txBody>
                    <a:bodyPr/>
                    <a:lstStyle/>
                    <a:p>
                      <a:r>
                        <a:rPr lang="en-MY" sz="1400" dirty="0"/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err="1"/>
                        <a:t>Dataframe</a:t>
                      </a:r>
                      <a:r>
                        <a:rPr lang="en-MY" sz="1400" dirty="0"/>
                        <a:t> snip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37453"/>
                  </a:ext>
                </a:extLst>
              </a:tr>
              <a:tr h="246739">
                <a:tc>
                  <a:txBody>
                    <a:bodyPr/>
                    <a:lstStyle/>
                    <a:p>
                      <a:r>
                        <a:rPr lang="en-MY" sz="1400" dirty="0"/>
                        <a:t>F5 – 17.5”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MY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183774 rows × 102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77595"/>
                  </a:ext>
                </a:extLst>
              </a:tr>
              <a:tr h="246739">
                <a:tc>
                  <a:txBody>
                    <a:bodyPr/>
                    <a:lstStyle/>
                    <a:p>
                      <a:r>
                        <a:rPr lang="en-MY" sz="1400" dirty="0"/>
                        <a:t>F15 – 17.5”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MY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360881 rows × 130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6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4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6AC-E899-4EF1-91F7-684432E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5" y="-278476"/>
            <a:ext cx="10018713" cy="1752599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73D2-E8B8-454A-A005-456540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4" y="1898247"/>
            <a:ext cx="10018713" cy="4053665"/>
          </a:xfrm>
        </p:spPr>
        <p:txBody>
          <a:bodyPr anchor="t" anchorCtr="0">
            <a:noAutofit/>
          </a:bodyPr>
          <a:lstStyle/>
          <a:p>
            <a:r>
              <a:rPr lang="en-MY" dirty="0"/>
              <a:t>Rows – data points at specific time stamp</a:t>
            </a:r>
          </a:p>
          <a:p>
            <a:r>
              <a:rPr lang="en-MY" dirty="0"/>
              <a:t>Columns – Sensor type with specific mnemonic</a:t>
            </a:r>
            <a:br>
              <a:rPr lang="en-MY" dirty="0"/>
            </a:br>
            <a:br>
              <a:rPr lang="en-MY" dirty="0"/>
            </a:br>
            <a:endParaRPr lang="en-MY" dirty="0"/>
          </a:p>
          <a:p>
            <a:r>
              <a:rPr lang="en-MY" dirty="0"/>
              <a:t>Initial </a:t>
            </a:r>
            <a:r>
              <a:rPr lang="en-MY" dirty="0" err="1"/>
              <a:t>Dataframe</a:t>
            </a:r>
            <a:r>
              <a:rPr lang="en-MY" dirty="0"/>
              <a:t> sizes</a:t>
            </a:r>
            <a:br>
              <a:rPr lang="en-MY" dirty="0"/>
            </a:br>
            <a:endParaRPr lang="en-MY" dirty="0"/>
          </a:p>
          <a:p>
            <a:r>
              <a:rPr lang="en-MY" dirty="0" err="1"/>
              <a:t>Dataframe</a:t>
            </a:r>
            <a:r>
              <a:rPr lang="en-MY" dirty="0"/>
              <a:t> time range and average timestep</a:t>
            </a:r>
          </a:p>
          <a:p>
            <a:pPr lvl="1"/>
            <a:r>
              <a:rPr lang="en-MY" dirty="0"/>
              <a:t>Well - F5</a:t>
            </a:r>
          </a:p>
          <a:p>
            <a:pPr lvl="1"/>
            <a:r>
              <a:rPr lang="en-MY" dirty="0"/>
              <a:t>Well - F15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D3D3-939E-06A3-5138-2D11733DE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98" b="20026"/>
          <a:stretch/>
        </p:blipFill>
        <p:spPr>
          <a:xfrm>
            <a:off x="7234464" y="1180714"/>
            <a:ext cx="4658585" cy="114036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7C425-586A-7ADD-75F7-F920A4100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39585"/>
              </p:ext>
            </p:extLst>
          </p:nvPr>
        </p:nvGraphicFramePr>
        <p:xfrm>
          <a:off x="8024450" y="3679294"/>
          <a:ext cx="3752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1">
                  <a:extLst>
                    <a:ext uri="{9D8B030D-6E8A-4147-A177-3AD203B41FA5}">
                      <a16:colId xmlns:a16="http://schemas.microsoft.com/office/drawing/2014/main" val="2029391361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152065450"/>
                    </a:ext>
                  </a:extLst>
                </a:gridCol>
              </a:tblGrid>
              <a:tr h="293835">
                <a:tc>
                  <a:txBody>
                    <a:bodyPr/>
                    <a:lstStyle/>
                    <a:p>
                      <a:r>
                        <a:rPr lang="en-MY" sz="1400" dirty="0"/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err="1"/>
                        <a:t>Dataframe</a:t>
                      </a:r>
                      <a:r>
                        <a:rPr lang="en-MY" sz="1400" dirty="0"/>
                        <a:t> snip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37453"/>
                  </a:ext>
                </a:extLst>
              </a:tr>
              <a:tr h="246739">
                <a:tc>
                  <a:txBody>
                    <a:bodyPr/>
                    <a:lstStyle/>
                    <a:p>
                      <a:r>
                        <a:rPr lang="en-MY" sz="1400" dirty="0"/>
                        <a:t>F5 – 17.5”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MY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183774 rows × 102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77595"/>
                  </a:ext>
                </a:extLst>
              </a:tr>
              <a:tr h="246739">
                <a:tc>
                  <a:txBody>
                    <a:bodyPr/>
                    <a:lstStyle/>
                    <a:p>
                      <a:r>
                        <a:rPr lang="en-MY" sz="1400" dirty="0"/>
                        <a:t>F15 – 17.5”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MY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360881 rows × 130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699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DBBFCA7-6597-8289-F9F8-6599B625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24" y="2339325"/>
            <a:ext cx="2530264" cy="130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B234F-9EE3-A830-EB43-2B561DF8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571" y="4714848"/>
            <a:ext cx="4014731" cy="775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8BE3A9-7ECB-A9B5-491D-0D169F8CA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570" y="5606080"/>
            <a:ext cx="4014731" cy="7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6AC-E899-4EF1-91F7-684432E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5" y="-278476"/>
            <a:ext cx="10018713" cy="1752599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73D2-E8B8-454A-A005-456540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708" y="1148571"/>
            <a:ext cx="5207718" cy="4053665"/>
          </a:xfrm>
        </p:spPr>
        <p:txBody>
          <a:bodyPr anchor="t" anchorCtr="0">
            <a:noAutofit/>
          </a:bodyPr>
          <a:lstStyle/>
          <a:p>
            <a:r>
              <a:rPr lang="en-MY" dirty="0"/>
              <a:t>Combine datasets into one</a:t>
            </a:r>
          </a:p>
          <a:p>
            <a:r>
              <a:rPr lang="en-MY" dirty="0"/>
              <a:t>Data quality issues – some sensors readings out of limit</a:t>
            </a:r>
          </a:p>
          <a:p>
            <a:pPr lvl="1"/>
            <a:r>
              <a:rPr lang="en-MY" dirty="0"/>
              <a:t>In this case set all negative TFLO readings to 0</a:t>
            </a:r>
          </a:p>
          <a:p>
            <a:r>
              <a:rPr lang="en-MY" dirty="0"/>
              <a:t>Initial Dataset do not have labels!</a:t>
            </a:r>
          </a:p>
          <a:p>
            <a:pPr lvl="1"/>
            <a:r>
              <a:rPr lang="en-MY" dirty="0"/>
              <a:t>Labels created using feature engineering + conditional filters</a:t>
            </a:r>
          </a:p>
          <a:p>
            <a:r>
              <a:rPr lang="en-MY" dirty="0"/>
              <a:t>Data Exploration - Population distribution of classes</a:t>
            </a:r>
          </a:p>
          <a:p>
            <a:pPr lvl="1"/>
            <a:r>
              <a:rPr lang="en-MY" dirty="0"/>
              <a:t>Over 77% of time spend either drilling, in slips or static.</a:t>
            </a:r>
          </a:p>
          <a:p>
            <a:pPr lvl="1"/>
            <a:r>
              <a:rPr lang="en-MY" dirty="0"/>
              <a:t>Some activities are poorly represented</a:t>
            </a:r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8EC7F-D61B-71F2-A5AE-B1411858784B}"/>
              </a:ext>
            </a:extLst>
          </p:cNvPr>
          <p:cNvGrpSpPr/>
          <p:nvPr/>
        </p:nvGrpSpPr>
        <p:grpSpPr>
          <a:xfrm>
            <a:off x="6744657" y="3637715"/>
            <a:ext cx="4268182" cy="2672470"/>
            <a:chOff x="6686992" y="1537066"/>
            <a:chExt cx="4268182" cy="267247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D4A5624-9110-E9D3-BD04-5E9030C8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6992" y="1537066"/>
              <a:ext cx="2448309" cy="26724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8888DC-16DA-18B3-6557-AC42B090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6865" y="2133683"/>
              <a:ext cx="488651" cy="19358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F59BD3-5CF9-4623-FB14-68DAACD4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5724" y="1654857"/>
              <a:ext cx="1829450" cy="255467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E0F6CA-E0C1-783D-AF22-85315BC0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341" y="1763424"/>
            <a:ext cx="5416741" cy="14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4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6AC-E899-4EF1-91F7-684432E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5" y="-278476"/>
            <a:ext cx="10018713" cy="1752599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73D2-E8B8-454A-A005-456540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5" y="1898247"/>
            <a:ext cx="5279516" cy="4053665"/>
          </a:xfrm>
        </p:spPr>
        <p:txBody>
          <a:bodyPr anchor="t" anchorCtr="0">
            <a:noAutofit/>
          </a:bodyPr>
          <a:lstStyle/>
          <a:p>
            <a:r>
              <a:rPr lang="en-MY" dirty="0"/>
              <a:t>Drilling Activity – Crosscheck with Daily Drilling Report (DDR)</a:t>
            </a:r>
          </a:p>
          <a:p>
            <a:r>
              <a:rPr lang="en-MY" dirty="0"/>
              <a:t>Drilling phase – 17.5” Hole Section</a:t>
            </a:r>
          </a:p>
          <a:p>
            <a:endParaRPr lang="en-MY" dirty="0"/>
          </a:p>
          <a:p>
            <a:r>
              <a:rPr lang="en-MY" dirty="0"/>
              <a:t>Data Visualization- </a:t>
            </a:r>
          </a:p>
          <a:p>
            <a:pPr lvl="1"/>
            <a:r>
              <a:rPr lang="en-MY" dirty="0"/>
              <a:t>Check </a:t>
            </a:r>
            <a:r>
              <a:rPr lang="en-MY" dirty="0" err="1"/>
              <a:t>timelog</a:t>
            </a:r>
            <a:r>
              <a:rPr lang="en-MY" dirty="0"/>
              <a:t> graph Bit depth vs hole depth increasing trend shows drilling phase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BB117-AC83-5104-B95C-3DE4B6AE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11" y="1222000"/>
            <a:ext cx="5956007" cy="2987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DA7DB7-C39D-88A7-92D8-6FF799B9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008" y="4209897"/>
            <a:ext cx="4314765" cy="28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6AC-E899-4EF1-91F7-684432E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5" y="-278476"/>
            <a:ext cx="10018713" cy="1752599"/>
          </a:xfrm>
        </p:spPr>
        <p:txBody>
          <a:bodyPr/>
          <a:lstStyle/>
          <a:p>
            <a:r>
              <a:rPr lang="en-US" dirty="0"/>
              <a:t>Data Cleansing / Feature Engineering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73D2-E8B8-454A-A005-456540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31" y="1190105"/>
            <a:ext cx="5265626" cy="4477789"/>
          </a:xfrm>
        </p:spPr>
        <p:txBody>
          <a:bodyPr anchor="t" anchorCtr="0">
            <a:noAutofit/>
          </a:bodyPr>
          <a:lstStyle/>
          <a:p>
            <a:endParaRPr lang="en-MY" dirty="0"/>
          </a:p>
          <a:p>
            <a:r>
              <a:rPr lang="en-MY" dirty="0"/>
              <a:t>Convert WITSML data format to </a:t>
            </a:r>
            <a:r>
              <a:rPr lang="en-MY" dirty="0" err="1"/>
              <a:t>Dataframe</a:t>
            </a:r>
            <a:r>
              <a:rPr lang="en-MY" dirty="0"/>
              <a:t> and save to CSV files</a:t>
            </a:r>
          </a:p>
          <a:p>
            <a:r>
              <a:rPr lang="en-MY" dirty="0"/>
              <a:t>Data Cleaning : Ensure all </a:t>
            </a:r>
            <a:r>
              <a:rPr lang="en-MY" dirty="0" err="1"/>
              <a:t>dtypes</a:t>
            </a:r>
            <a:r>
              <a:rPr lang="en-MY" dirty="0"/>
              <a:t> consistent and any blank data cells filled in between</a:t>
            </a:r>
          </a:p>
          <a:p>
            <a:r>
              <a:rPr lang="en-MY" dirty="0"/>
              <a:t>Set all –’ve values to 0 as all data types chosen should not have negative values</a:t>
            </a:r>
          </a:p>
          <a:p>
            <a:r>
              <a:rPr lang="en-MY" dirty="0"/>
              <a:t>Feature Engineering + Scaling</a:t>
            </a:r>
          </a:p>
          <a:p>
            <a:pPr lvl="1"/>
            <a:r>
              <a:rPr lang="en-MY" dirty="0"/>
              <a:t>Multi-class problem : Data normalization, label encoding for outputs</a:t>
            </a:r>
          </a:p>
          <a:p>
            <a:pPr lvl="1"/>
            <a:endParaRPr lang="en-MY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6CD5B-7CB8-B43F-9868-00C14590A610}"/>
              </a:ext>
            </a:extLst>
          </p:cNvPr>
          <p:cNvGrpSpPr/>
          <p:nvPr/>
        </p:nvGrpSpPr>
        <p:grpSpPr>
          <a:xfrm>
            <a:off x="7187752" y="1833800"/>
            <a:ext cx="3544944" cy="2525380"/>
            <a:chOff x="7762240" y="1864197"/>
            <a:chExt cx="2783840" cy="22055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9F8B3B-9AC7-1A9D-0806-F09D06A3E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19" t="6821" r="67420" b="80042"/>
            <a:stretch/>
          </p:blipFill>
          <p:spPr>
            <a:xfrm>
              <a:off x="7762240" y="1864197"/>
              <a:ext cx="2783840" cy="203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EC94CA-9107-F5EA-FC8B-36603A18B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898" t="28325" r="17500"/>
            <a:stretch/>
          </p:blipFill>
          <p:spPr>
            <a:xfrm>
              <a:off x="7762240" y="2961019"/>
              <a:ext cx="975360" cy="11086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9A2E6F-C420-813D-8F93-B2FDD69F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2240" y="2128197"/>
              <a:ext cx="2707527" cy="7715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36E7DB-2109-768C-C817-5A045B72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8458" y="2960535"/>
              <a:ext cx="867411" cy="603671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D883D53-316C-72CB-C7F8-09EED4D722F4}"/>
                </a:ext>
              </a:extLst>
            </p:cNvPr>
            <p:cNvSpPr/>
            <p:nvPr/>
          </p:nvSpPr>
          <p:spPr>
            <a:xfrm>
              <a:off x="8818880" y="3261360"/>
              <a:ext cx="365760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A512D13-1112-C6ED-0BB4-2EB29B6E5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114" y="4743914"/>
            <a:ext cx="5295900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BA51E-D891-E4B2-41F9-84ED05CB1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888" y="5031514"/>
            <a:ext cx="4825765" cy="102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0DB1F-2A43-24CF-34A3-714561CDF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7374" y="6105089"/>
            <a:ext cx="3648145" cy="5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B37-5B05-BBBC-1AD7-A5EDF2EF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5840"/>
            <a:ext cx="10018713" cy="1752599"/>
          </a:xfrm>
        </p:spPr>
        <p:txBody>
          <a:bodyPr/>
          <a:lstStyle/>
          <a:p>
            <a:r>
              <a:rPr lang="en-MY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04B2-C416-E8A1-034E-8CFB3E49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3957" y="1692015"/>
            <a:ext cx="4895055" cy="3124201"/>
          </a:xfrm>
        </p:spPr>
        <p:txBody>
          <a:bodyPr/>
          <a:lstStyle/>
          <a:p>
            <a:r>
              <a:rPr lang="en-MY" dirty="0"/>
              <a:t>Initial Dataset only sensor data</a:t>
            </a:r>
          </a:p>
          <a:p>
            <a:r>
              <a:rPr lang="en-MY" dirty="0"/>
              <a:t>Dataset tagged with labels by using a conditional format</a:t>
            </a:r>
          </a:p>
          <a:p>
            <a:r>
              <a:rPr lang="en-MY" dirty="0"/>
              <a:t>Compare graphs versus mapped states</a:t>
            </a:r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CDE04-9093-062C-3C78-2E496D116E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824DB-5A53-83B4-2FE5-AEC3C83C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86" y="1425363"/>
            <a:ext cx="3332341" cy="2173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83003-A374-32A9-5BD6-5340217D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516" y="4267649"/>
            <a:ext cx="1731832" cy="712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AFFED-D641-2701-F679-745B6CF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177" y="4273322"/>
            <a:ext cx="3926351" cy="683568"/>
          </a:xfrm>
          <a:prstGeom prst="rect">
            <a:avLst/>
          </a:prstGeom>
        </p:spPr>
      </p:pic>
      <p:sp>
        <p:nvSpPr>
          <p:cNvPr id="14" name="Plus Sign 13">
            <a:extLst>
              <a:ext uri="{FF2B5EF4-FFF2-40B4-BE49-F238E27FC236}">
                <a16:creationId xmlns:a16="http://schemas.microsoft.com/office/drawing/2014/main" id="{992CF3D1-4744-F319-1F43-F6897E5F5B0E}"/>
              </a:ext>
            </a:extLst>
          </p:cNvPr>
          <p:cNvSpPr/>
          <p:nvPr/>
        </p:nvSpPr>
        <p:spPr>
          <a:xfrm>
            <a:off x="9088147" y="4250081"/>
            <a:ext cx="781414" cy="7715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7BE113-3C02-87BC-5992-14CB359E8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838" y="5003200"/>
            <a:ext cx="3564401" cy="1844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5583C-7DD7-976C-CD70-FA3390511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241" y="3691660"/>
            <a:ext cx="3380276" cy="5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5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15349</TotalTime>
  <Words>874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IBM Data Science Capstone</vt:lpstr>
      <vt:lpstr>Outline</vt:lpstr>
      <vt:lpstr>Use Case</vt:lpstr>
      <vt:lpstr>Dataset</vt:lpstr>
      <vt:lpstr>Data Exploration</vt:lpstr>
      <vt:lpstr>Data Exploration</vt:lpstr>
      <vt:lpstr>Data Exploration</vt:lpstr>
      <vt:lpstr>Data Cleansing / Feature Engineering</vt:lpstr>
      <vt:lpstr>Model Creation</vt:lpstr>
      <vt:lpstr>Model Training</vt:lpstr>
      <vt:lpstr>K Nearest Neighbors</vt:lpstr>
      <vt:lpstr>K Nearest Neighbors</vt:lpstr>
      <vt:lpstr>K Nearest Neighbors</vt:lpstr>
      <vt:lpstr>Decision Tree</vt:lpstr>
      <vt:lpstr>Decision Tree</vt:lpstr>
      <vt:lpstr>Logistic Regression</vt:lpstr>
      <vt:lpstr>Logistic Regression</vt:lpstr>
      <vt:lpstr>ANN : LSTM</vt:lpstr>
      <vt:lpstr>ANN : LSTM</vt:lpstr>
      <vt:lpstr>ANN : LSTM</vt:lpstr>
      <vt:lpstr>KPI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Faisal M Mazlan (COE/Upstream)</dc:creator>
  <cp:lastModifiedBy>fmazlan1@gmail.com</cp:lastModifiedBy>
  <cp:revision>12</cp:revision>
  <dcterms:created xsi:type="dcterms:W3CDTF">2022-03-12T12:56:22Z</dcterms:created>
  <dcterms:modified xsi:type="dcterms:W3CDTF">2022-06-12T16:23:10Z</dcterms:modified>
</cp:coreProperties>
</file>