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8" d="100"/>
          <a:sy n="88" d="100"/>
        </p:scale>
        <p:origin x="917"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7D6B-637B-44C6-8F70-9A13ADD53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4D7E00-9BC9-478D-8AD7-440EC0A2A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F476F0-FB03-4D8A-B6E3-8A15D8EA0DBA}"/>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5" name="Footer Placeholder 4">
            <a:extLst>
              <a:ext uri="{FF2B5EF4-FFF2-40B4-BE49-F238E27FC236}">
                <a16:creationId xmlns:a16="http://schemas.microsoft.com/office/drawing/2014/main" id="{16C98710-BE2B-4014-A6BF-41D11AC12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7EC7C-DE76-4E6F-9D4C-477C1A2AFA3B}"/>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96126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74EE-684C-47C7-BD56-D6B57B6463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6E67D4-6FCD-4DB2-BEA0-4DC8691862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AB370-D9D1-4243-B568-F5C3B35C4127}"/>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5" name="Footer Placeholder 4">
            <a:extLst>
              <a:ext uri="{FF2B5EF4-FFF2-40B4-BE49-F238E27FC236}">
                <a16:creationId xmlns:a16="http://schemas.microsoft.com/office/drawing/2014/main" id="{C0388AD0-0F5E-430C-9037-01ADE7C46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4D9BE-5206-46BF-BED2-9874A43DC35C}"/>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326767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54F2B-6E06-4673-BBE4-2E40C660D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2495D3-70AF-4970-A714-51675E1658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DADDF-56FC-42E9-9091-5AA311AEEAC2}"/>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5" name="Footer Placeholder 4">
            <a:extLst>
              <a:ext uri="{FF2B5EF4-FFF2-40B4-BE49-F238E27FC236}">
                <a16:creationId xmlns:a16="http://schemas.microsoft.com/office/drawing/2014/main" id="{1A76B877-868E-419E-90AB-0BE7E88F1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48351-3385-4485-AEA2-3DFA79D72069}"/>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310348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183-23D7-4CC5-BE2F-4D11D5ACB7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034653-6F5B-4FA5-B727-3DC789A7F4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889F4-62AA-43FC-9D64-B291D3408F16}"/>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5" name="Footer Placeholder 4">
            <a:extLst>
              <a:ext uri="{FF2B5EF4-FFF2-40B4-BE49-F238E27FC236}">
                <a16:creationId xmlns:a16="http://schemas.microsoft.com/office/drawing/2014/main" id="{442F1538-9BBE-4348-9FBE-06966F304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36B62-4083-4573-9310-8478A1BD8B12}"/>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244414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56A2-9326-47F1-B795-1E7850F06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664C28-BA8C-4AEC-80B9-7CCBD32F4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D7705B-EAE1-404E-98C8-FB2A180230F3}"/>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5" name="Footer Placeholder 4">
            <a:extLst>
              <a:ext uri="{FF2B5EF4-FFF2-40B4-BE49-F238E27FC236}">
                <a16:creationId xmlns:a16="http://schemas.microsoft.com/office/drawing/2014/main" id="{9BD2E8A2-C31F-45C4-BA2C-12ADCD8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3A742-A875-43EF-8A8F-D5601397379D}"/>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122439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A6A9-5893-48A2-9EC9-381EDED693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F1428B-8BE6-44DA-A175-1CC2E63EE7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00E418-F170-4316-832E-704CDDF062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8CE5F6-93BA-46D5-A12B-0DA4E3C8266F}"/>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6" name="Footer Placeholder 5">
            <a:extLst>
              <a:ext uri="{FF2B5EF4-FFF2-40B4-BE49-F238E27FC236}">
                <a16:creationId xmlns:a16="http://schemas.microsoft.com/office/drawing/2014/main" id="{96A8CBC8-10EC-4A4F-B535-C51A5E4FE6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5776F-8818-4C62-B537-7092A3C73F74}"/>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70222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A5C5-F30B-42E6-AB49-EE28CD3887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3E256-8976-4E93-8DBA-FDFB2D3A6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6189E5-31BB-4BC2-A6D2-79DA8D9F54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679B4-D468-44C8-B184-0EE2C9245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964949-4934-47C6-89CF-CA3CA45074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BAB3BE-3D17-46A2-880A-5A0A2675A60E}"/>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8" name="Footer Placeholder 7">
            <a:extLst>
              <a:ext uri="{FF2B5EF4-FFF2-40B4-BE49-F238E27FC236}">
                <a16:creationId xmlns:a16="http://schemas.microsoft.com/office/drawing/2014/main" id="{E41F2B5B-EAA4-4565-B9BA-F02933EB5F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823F39-96A5-4A77-8025-097C37B36F20}"/>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300787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8B93-9D2E-40EE-B88C-CF3DFFEF42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1A6F0C-3E1C-470E-A26D-C006B6B41968}"/>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4" name="Footer Placeholder 3">
            <a:extLst>
              <a:ext uri="{FF2B5EF4-FFF2-40B4-BE49-F238E27FC236}">
                <a16:creationId xmlns:a16="http://schemas.microsoft.com/office/drawing/2014/main" id="{A6932893-8C18-4395-81AB-C2C41E615E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6A5850-2B8D-4F49-A8AA-F34C0FC85EB9}"/>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197886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F58A-332C-4D70-A94F-C31AA2C40551}"/>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3" name="Footer Placeholder 2">
            <a:extLst>
              <a:ext uri="{FF2B5EF4-FFF2-40B4-BE49-F238E27FC236}">
                <a16:creationId xmlns:a16="http://schemas.microsoft.com/office/drawing/2014/main" id="{5CBD04DA-F82C-4495-8B02-C93F815435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AD9CC4-BC31-4648-9772-790E4C44D942}"/>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349837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E5B2-D753-4C5E-B642-A3AF9D618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26E2C9-B9CF-4A4F-A42D-1DDC7088C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E901AE-79EF-4115-B72F-1ECF8BB4B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BA801-1DC8-46F2-8726-914C9496B19E}"/>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6" name="Footer Placeholder 5">
            <a:extLst>
              <a:ext uri="{FF2B5EF4-FFF2-40B4-BE49-F238E27FC236}">
                <a16:creationId xmlns:a16="http://schemas.microsoft.com/office/drawing/2014/main" id="{8377CD7B-E062-4B3A-9859-E90FD59521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8738A1-2610-4A2D-B2F1-46467E28D5C9}"/>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2946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4098-FD8A-4AB1-AA0C-B7B9536F3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5755A5-B22B-4D1C-BE56-3977754F6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FC2C06-9560-4E12-AED3-C56630073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94E7BB-54F8-4218-9714-12F125F157F1}"/>
              </a:ext>
            </a:extLst>
          </p:cNvPr>
          <p:cNvSpPr>
            <a:spLocks noGrp="1"/>
          </p:cNvSpPr>
          <p:nvPr>
            <p:ph type="dt" sz="half" idx="10"/>
          </p:nvPr>
        </p:nvSpPr>
        <p:spPr/>
        <p:txBody>
          <a:bodyPr/>
          <a:lstStyle/>
          <a:p>
            <a:fld id="{95152719-6200-439F-A995-3BEA7F90A059}" type="datetimeFigureOut">
              <a:rPr lang="en-IN" smtClean="0"/>
              <a:t>04-09-2018</a:t>
            </a:fld>
            <a:endParaRPr lang="en-IN"/>
          </a:p>
        </p:txBody>
      </p:sp>
      <p:sp>
        <p:nvSpPr>
          <p:cNvPr id="6" name="Footer Placeholder 5">
            <a:extLst>
              <a:ext uri="{FF2B5EF4-FFF2-40B4-BE49-F238E27FC236}">
                <a16:creationId xmlns:a16="http://schemas.microsoft.com/office/drawing/2014/main" id="{FEDBE96E-8321-4428-AA96-CBAF83183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77827C-A38C-4958-874E-BB0179595150}"/>
              </a:ext>
            </a:extLst>
          </p:cNvPr>
          <p:cNvSpPr>
            <a:spLocks noGrp="1"/>
          </p:cNvSpPr>
          <p:nvPr>
            <p:ph type="sldNum" sz="quarter" idx="12"/>
          </p:nvPr>
        </p:nvSpPr>
        <p:spPr/>
        <p:txBody>
          <a:bodyPr/>
          <a:lstStyle/>
          <a:p>
            <a:fld id="{3689EE78-239B-4DA9-ABB8-A18A4B10D95B}" type="slidenum">
              <a:rPr lang="en-IN" smtClean="0"/>
              <a:t>‹#›</a:t>
            </a:fld>
            <a:endParaRPr lang="en-IN"/>
          </a:p>
        </p:txBody>
      </p:sp>
    </p:spTree>
    <p:extLst>
      <p:ext uri="{BB962C8B-B14F-4D97-AF65-F5344CB8AC3E}">
        <p14:creationId xmlns:p14="http://schemas.microsoft.com/office/powerpoint/2010/main" val="224967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EEBB3-4484-4555-A990-211E8730D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C88D34-5601-431B-96F5-C8E97A173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2C0DC-B560-45C4-8174-A6B163291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52719-6200-439F-A995-3BEA7F90A059}" type="datetimeFigureOut">
              <a:rPr lang="en-IN" smtClean="0"/>
              <a:t>04-09-2018</a:t>
            </a:fld>
            <a:endParaRPr lang="en-IN"/>
          </a:p>
        </p:txBody>
      </p:sp>
      <p:sp>
        <p:nvSpPr>
          <p:cNvPr id="5" name="Footer Placeholder 4">
            <a:extLst>
              <a:ext uri="{FF2B5EF4-FFF2-40B4-BE49-F238E27FC236}">
                <a16:creationId xmlns:a16="http://schemas.microsoft.com/office/drawing/2014/main" id="{7A763618-6A0C-4A92-B259-C1BA13B44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ACE34D-4A51-4C77-9F68-4245B6D8F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9EE78-239B-4DA9-ABB8-A18A4B10D95B}" type="slidenum">
              <a:rPr lang="en-IN" smtClean="0"/>
              <a:t>‹#›</a:t>
            </a:fld>
            <a:endParaRPr lang="en-IN"/>
          </a:p>
        </p:txBody>
      </p:sp>
    </p:spTree>
    <p:extLst>
      <p:ext uri="{BB962C8B-B14F-4D97-AF65-F5344CB8AC3E}">
        <p14:creationId xmlns:p14="http://schemas.microsoft.com/office/powerpoint/2010/main" val="160254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2F9A-48B4-46B7-89C2-6284BD8782D8}"/>
              </a:ext>
            </a:extLst>
          </p:cNvPr>
          <p:cNvSpPr>
            <a:spLocks noGrp="1"/>
          </p:cNvSpPr>
          <p:nvPr>
            <p:ph type="ctrTitle"/>
          </p:nvPr>
        </p:nvSpPr>
        <p:spPr>
          <a:xfrm>
            <a:off x="1938557" y="294590"/>
            <a:ext cx="9144000" cy="2387600"/>
          </a:xfrm>
        </p:spPr>
        <p:txBody>
          <a:bodyPr/>
          <a:lstStyle/>
          <a:p>
            <a:r>
              <a:rPr lang="en-IN" dirty="0" smtClean="0"/>
              <a:t>MED412 Project</a:t>
            </a:r>
            <a:endParaRPr lang="en-IN" dirty="0"/>
          </a:p>
        </p:txBody>
      </p:sp>
      <p:sp>
        <p:nvSpPr>
          <p:cNvPr id="3" name="Subtitle 2">
            <a:extLst>
              <a:ext uri="{FF2B5EF4-FFF2-40B4-BE49-F238E27FC236}">
                <a16:creationId xmlns:a16="http://schemas.microsoft.com/office/drawing/2014/main" id="{48A03216-15D3-4701-AEC8-BE76105F54EE}"/>
              </a:ext>
            </a:extLst>
          </p:cNvPr>
          <p:cNvSpPr>
            <a:spLocks noGrp="1"/>
          </p:cNvSpPr>
          <p:nvPr>
            <p:ph type="subTitle" idx="1"/>
          </p:nvPr>
        </p:nvSpPr>
        <p:spPr>
          <a:xfrm>
            <a:off x="1511417" y="3395095"/>
            <a:ext cx="9998279" cy="3255962"/>
          </a:xfrm>
        </p:spPr>
        <p:txBody>
          <a:bodyPr/>
          <a:lstStyle/>
          <a:p>
            <a:r>
              <a:rPr lang="en-IN" dirty="0"/>
              <a:t>                              </a:t>
            </a:r>
            <a:r>
              <a:rPr lang="en-IN" dirty="0" smtClean="0"/>
              <a:t>By:</a:t>
            </a:r>
          </a:p>
          <a:p>
            <a:pPr algn="r"/>
            <a:r>
              <a:rPr lang="en-IN" dirty="0" smtClean="0"/>
              <a:t>Dev </a:t>
            </a:r>
            <a:r>
              <a:rPr lang="en-IN" dirty="0" err="1" smtClean="0"/>
              <a:t>Anand</a:t>
            </a:r>
            <a:r>
              <a:rPr lang="en-IN" dirty="0"/>
              <a:t>	</a:t>
            </a:r>
            <a:r>
              <a:rPr lang="en-IN" dirty="0" smtClean="0"/>
              <a:t>    (1510110117)</a:t>
            </a:r>
            <a:r>
              <a:rPr lang="en-IN" dirty="0" smtClean="0"/>
              <a:t>                                                                                      </a:t>
            </a:r>
          </a:p>
          <a:p>
            <a:pPr algn="r"/>
            <a:r>
              <a:rPr lang="en-IN" dirty="0" smtClean="0"/>
              <a:t>   </a:t>
            </a:r>
            <a:r>
              <a:rPr lang="en-IN" dirty="0" err="1" smtClean="0"/>
              <a:t>Harikrishnan</a:t>
            </a:r>
            <a:r>
              <a:rPr lang="en-IN" dirty="0" smtClean="0"/>
              <a:t> A	 (1510110148)</a:t>
            </a:r>
          </a:p>
          <a:p>
            <a:pPr algn="r"/>
            <a:r>
              <a:rPr lang="en-IN" dirty="0" smtClean="0"/>
              <a:t>S M Hasan </a:t>
            </a:r>
            <a:r>
              <a:rPr lang="en-IN" dirty="0" err="1" smtClean="0"/>
              <a:t>Fayaz</a:t>
            </a:r>
            <a:r>
              <a:rPr lang="en-IN" dirty="0" smtClean="0"/>
              <a:t>	(1510110316)</a:t>
            </a:r>
          </a:p>
          <a:p>
            <a:pPr algn="r"/>
            <a:r>
              <a:rPr lang="en-IN" dirty="0" smtClean="0"/>
              <a:t>                                                Mohammed Azharudeen          (1510110486</a:t>
            </a:r>
            <a:r>
              <a:rPr lang="en-IN" dirty="0"/>
              <a:t>)</a:t>
            </a:r>
          </a:p>
        </p:txBody>
      </p:sp>
    </p:spTree>
    <p:extLst>
      <p:ext uri="{BB962C8B-B14F-4D97-AF65-F5344CB8AC3E}">
        <p14:creationId xmlns:p14="http://schemas.microsoft.com/office/powerpoint/2010/main" val="389321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D8A-7930-487B-8145-38BF4A612AEB}"/>
              </a:ext>
            </a:extLst>
          </p:cNvPr>
          <p:cNvSpPr>
            <a:spLocks noGrp="1"/>
          </p:cNvSpPr>
          <p:nvPr>
            <p:ph type="title"/>
          </p:nvPr>
        </p:nvSpPr>
        <p:spPr/>
        <p:txBody>
          <a:bodyPr/>
          <a:lstStyle/>
          <a:p>
            <a:r>
              <a:rPr lang="en-IN" dirty="0"/>
              <a:t>Highlights of </a:t>
            </a:r>
            <a:r>
              <a:rPr lang="en-IN" dirty="0" smtClean="0"/>
              <a:t>the </a:t>
            </a:r>
            <a:r>
              <a:rPr lang="en-IN" dirty="0"/>
              <a:t>Robot</a:t>
            </a:r>
          </a:p>
        </p:txBody>
      </p:sp>
      <p:sp>
        <p:nvSpPr>
          <p:cNvPr id="3" name="Content Placeholder 2">
            <a:extLst>
              <a:ext uri="{FF2B5EF4-FFF2-40B4-BE49-F238E27FC236}">
                <a16:creationId xmlns:a16="http://schemas.microsoft.com/office/drawing/2014/main" id="{32987FB0-BC99-4F66-92B4-853696587E7B}"/>
              </a:ext>
            </a:extLst>
          </p:cNvPr>
          <p:cNvSpPr>
            <a:spLocks noGrp="1"/>
          </p:cNvSpPr>
          <p:nvPr>
            <p:ph idx="1"/>
          </p:nvPr>
        </p:nvSpPr>
        <p:spPr/>
        <p:txBody>
          <a:bodyPr/>
          <a:lstStyle/>
          <a:p>
            <a:r>
              <a:rPr lang="en-IN" dirty="0" smtClean="0"/>
              <a:t>Three </a:t>
            </a:r>
            <a:r>
              <a:rPr lang="en-IN" dirty="0"/>
              <a:t>wheeled robot</a:t>
            </a:r>
          </a:p>
          <a:p>
            <a:r>
              <a:rPr lang="en-IN" dirty="0" smtClean="0"/>
              <a:t>Forward </a:t>
            </a:r>
            <a:r>
              <a:rPr lang="en-IN" dirty="0"/>
              <a:t>wheel drive</a:t>
            </a:r>
          </a:p>
          <a:p>
            <a:r>
              <a:rPr lang="en-IN" dirty="0" smtClean="0"/>
              <a:t>Lifting </a:t>
            </a:r>
            <a:r>
              <a:rPr lang="en-IN" dirty="0"/>
              <a:t>mechanism</a:t>
            </a:r>
          </a:p>
          <a:p>
            <a:r>
              <a:rPr lang="en-IN" dirty="0"/>
              <a:t>Method of differentiating Payload from obstacle</a:t>
            </a:r>
          </a:p>
          <a:p>
            <a:r>
              <a:rPr lang="en-IN" dirty="0"/>
              <a:t>Obstacle </a:t>
            </a:r>
            <a:r>
              <a:rPr lang="en-IN" dirty="0" smtClean="0"/>
              <a:t>avoidance using Ultrasonic </a:t>
            </a:r>
            <a:r>
              <a:rPr lang="en-IN" dirty="0"/>
              <a:t>sensor</a:t>
            </a:r>
          </a:p>
        </p:txBody>
      </p:sp>
    </p:spTree>
    <p:extLst>
      <p:ext uri="{BB962C8B-B14F-4D97-AF65-F5344CB8AC3E}">
        <p14:creationId xmlns:p14="http://schemas.microsoft.com/office/powerpoint/2010/main" val="59529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0060-F1B4-4A49-897D-E4E27388BD8D}"/>
              </a:ext>
            </a:extLst>
          </p:cNvPr>
          <p:cNvSpPr>
            <a:spLocks noGrp="1"/>
          </p:cNvSpPr>
          <p:nvPr>
            <p:ph type="title"/>
          </p:nvPr>
        </p:nvSpPr>
        <p:spPr/>
        <p:txBody>
          <a:bodyPr/>
          <a:lstStyle/>
          <a:p>
            <a:r>
              <a:rPr lang="en-IN" dirty="0"/>
              <a:t>1. Why 3 </a:t>
            </a:r>
            <a:r>
              <a:rPr lang="en-IN" dirty="0" smtClean="0"/>
              <a:t>Wheeled?</a:t>
            </a:r>
            <a:endParaRPr lang="en-IN" dirty="0"/>
          </a:p>
        </p:txBody>
      </p:sp>
      <p:sp>
        <p:nvSpPr>
          <p:cNvPr id="3" name="Content Placeholder 2">
            <a:extLst>
              <a:ext uri="{FF2B5EF4-FFF2-40B4-BE49-F238E27FC236}">
                <a16:creationId xmlns:a16="http://schemas.microsoft.com/office/drawing/2014/main" id="{48A9D78B-296B-493C-A7D6-7917DE2DC05D}"/>
              </a:ext>
            </a:extLst>
          </p:cNvPr>
          <p:cNvSpPr>
            <a:spLocks noGrp="1"/>
          </p:cNvSpPr>
          <p:nvPr>
            <p:ph idx="1"/>
          </p:nvPr>
        </p:nvSpPr>
        <p:spPr/>
        <p:txBody>
          <a:bodyPr/>
          <a:lstStyle/>
          <a:p>
            <a:r>
              <a:rPr lang="en-IN" dirty="0"/>
              <a:t>Three </a:t>
            </a:r>
            <a:r>
              <a:rPr lang="en-IN" dirty="0" smtClean="0"/>
              <a:t>wheels eliminate </a:t>
            </a:r>
            <a:r>
              <a:rPr lang="en-IN" dirty="0"/>
              <a:t>the chances of sliding/drag as in the case of 4 </a:t>
            </a:r>
            <a:r>
              <a:rPr lang="en-IN" dirty="0" smtClean="0"/>
              <a:t>wheeled robot </a:t>
            </a:r>
            <a:r>
              <a:rPr lang="en-IN" dirty="0"/>
              <a:t>while operating at low speeds. Hence this improves the stability of the robot.</a:t>
            </a:r>
          </a:p>
          <a:p>
            <a:r>
              <a:rPr lang="en-IN" dirty="0"/>
              <a:t> Three wheel drive also improves the accuracy</a:t>
            </a:r>
          </a:p>
          <a:p>
            <a:pPr marL="0" indent="0">
              <a:buNone/>
            </a:pPr>
            <a:endParaRPr lang="en-IN" dirty="0"/>
          </a:p>
        </p:txBody>
      </p:sp>
      <p:pic>
        <p:nvPicPr>
          <p:cNvPr id="5" name="Picture 4">
            <a:extLst>
              <a:ext uri="{FF2B5EF4-FFF2-40B4-BE49-F238E27FC236}">
                <a16:creationId xmlns:a16="http://schemas.microsoft.com/office/drawing/2014/main" id="{D9DD06AA-E67B-4CF9-A969-7DC21810F2F0}"/>
              </a:ext>
            </a:extLst>
          </p:cNvPr>
          <p:cNvPicPr/>
          <p:nvPr/>
        </p:nvPicPr>
        <p:blipFill rotWithShape="1">
          <a:blip r:embed="rId2"/>
          <a:srcRect l="16552" t="26472" r="9261" b="14201"/>
          <a:stretch/>
        </p:blipFill>
        <p:spPr bwMode="auto">
          <a:xfrm>
            <a:off x="3428972" y="3849782"/>
            <a:ext cx="5334055" cy="2399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55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3E87-9F3F-4895-A8E9-C9CA476A2EA2}"/>
              </a:ext>
            </a:extLst>
          </p:cNvPr>
          <p:cNvSpPr>
            <a:spLocks noGrp="1"/>
          </p:cNvSpPr>
          <p:nvPr>
            <p:ph type="title"/>
          </p:nvPr>
        </p:nvSpPr>
        <p:spPr/>
        <p:txBody>
          <a:bodyPr/>
          <a:lstStyle/>
          <a:p>
            <a:r>
              <a:rPr lang="en-IN" dirty="0"/>
              <a:t>2. Why front wheel drive?</a:t>
            </a:r>
          </a:p>
        </p:txBody>
      </p:sp>
      <p:sp>
        <p:nvSpPr>
          <p:cNvPr id="3" name="Content Placeholder 2">
            <a:extLst>
              <a:ext uri="{FF2B5EF4-FFF2-40B4-BE49-F238E27FC236}">
                <a16:creationId xmlns:a16="http://schemas.microsoft.com/office/drawing/2014/main" id="{998A71BA-1421-4D04-A90F-AA61A558ADD9}"/>
              </a:ext>
            </a:extLst>
          </p:cNvPr>
          <p:cNvSpPr>
            <a:spLocks noGrp="1"/>
          </p:cNvSpPr>
          <p:nvPr>
            <p:ph idx="1"/>
          </p:nvPr>
        </p:nvSpPr>
        <p:spPr/>
        <p:txBody>
          <a:bodyPr/>
          <a:lstStyle/>
          <a:p>
            <a:r>
              <a:rPr lang="en-IN" dirty="0"/>
              <a:t>Stable while negotiating turns as compared to back wheel drive (which leads to sliding of front wheels).</a:t>
            </a:r>
          </a:p>
          <a:p>
            <a:r>
              <a:rPr lang="en-IN" dirty="0"/>
              <a:t>Better to pull the back wheel instead of pushing the front wheel while negotiating steep climbs.</a:t>
            </a:r>
          </a:p>
        </p:txBody>
      </p:sp>
      <p:pic>
        <p:nvPicPr>
          <p:cNvPr id="4" name="Picture 3">
            <a:extLst>
              <a:ext uri="{FF2B5EF4-FFF2-40B4-BE49-F238E27FC236}">
                <a16:creationId xmlns:a16="http://schemas.microsoft.com/office/drawing/2014/main" id="{0EC19EC3-8714-4CE1-9F04-47FC589139F3}"/>
              </a:ext>
            </a:extLst>
          </p:cNvPr>
          <p:cNvPicPr/>
          <p:nvPr/>
        </p:nvPicPr>
        <p:blipFill rotWithShape="1">
          <a:blip r:embed="rId2"/>
          <a:srcRect l="17149" t="24935" r="14049" b="8529"/>
          <a:stretch/>
        </p:blipFill>
        <p:spPr bwMode="auto">
          <a:xfrm>
            <a:off x="2920145" y="3655842"/>
            <a:ext cx="6351710" cy="27905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59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5AC5-F1DB-409B-BCC7-20856CD6E845}"/>
              </a:ext>
            </a:extLst>
          </p:cNvPr>
          <p:cNvSpPr>
            <a:spLocks noGrp="1"/>
          </p:cNvSpPr>
          <p:nvPr>
            <p:ph type="title"/>
          </p:nvPr>
        </p:nvSpPr>
        <p:spPr/>
        <p:txBody>
          <a:bodyPr/>
          <a:lstStyle/>
          <a:p>
            <a:r>
              <a:rPr lang="en-IN" dirty="0"/>
              <a:t>3. </a:t>
            </a:r>
            <a:r>
              <a:rPr lang="en-IN" dirty="0" smtClean="0"/>
              <a:t>Lifting mechanism</a:t>
            </a:r>
            <a:endParaRPr lang="en-IN" dirty="0"/>
          </a:p>
        </p:txBody>
      </p:sp>
      <p:sp>
        <p:nvSpPr>
          <p:cNvPr id="3" name="Content Placeholder 2">
            <a:extLst>
              <a:ext uri="{FF2B5EF4-FFF2-40B4-BE49-F238E27FC236}">
                <a16:creationId xmlns:a16="http://schemas.microsoft.com/office/drawing/2014/main" id="{3CDAABB8-9137-4344-8ABE-7138724F16C7}"/>
              </a:ext>
            </a:extLst>
          </p:cNvPr>
          <p:cNvSpPr>
            <a:spLocks noGrp="1"/>
          </p:cNvSpPr>
          <p:nvPr>
            <p:ph idx="1"/>
          </p:nvPr>
        </p:nvSpPr>
        <p:spPr>
          <a:xfrm>
            <a:off x="838200" y="1825624"/>
            <a:ext cx="10515600" cy="4965993"/>
          </a:xfrm>
        </p:spPr>
        <p:txBody>
          <a:bodyPr/>
          <a:lstStyle/>
          <a:p>
            <a:r>
              <a:rPr lang="en-IN" dirty="0"/>
              <a:t>Economical as compared to those involving </a:t>
            </a:r>
            <a:r>
              <a:rPr lang="en-IN" dirty="0" smtClean="0"/>
              <a:t>forklift</a:t>
            </a:r>
            <a:r>
              <a:rPr lang="en-IN" dirty="0" smtClean="0"/>
              <a:t> </a:t>
            </a:r>
            <a:r>
              <a:rPr lang="en-IN" dirty="0"/>
              <a:t>or magnets.</a:t>
            </a:r>
          </a:p>
          <a:p>
            <a:r>
              <a:rPr lang="en-IN" dirty="0"/>
              <a:t>Simple and efficient design to lift </a:t>
            </a:r>
            <a:r>
              <a:rPr lang="en-IN" dirty="0" smtClean="0"/>
              <a:t>small </a:t>
            </a:r>
            <a:r>
              <a:rPr lang="en-IN" dirty="0"/>
              <a:t>payloads.</a:t>
            </a:r>
          </a:p>
          <a:p>
            <a:r>
              <a:rPr lang="en-IN" dirty="0"/>
              <a:t>One servo motor is dedicated for lifting the payload as per requirement. The servo motor actuates the Jib which in turn lifts the payload</a:t>
            </a:r>
          </a:p>
        </p:txBody>
      </p:sp>
      <p:pic>
        <p:nvPicPr>
          <p:cNvPr id="4" name="Picture 3">
            <a:extLst>
              <a:ext uri="{FF2B5EF4-FFF2-40B4-BE49-F238E27FC236}">
                <a16:creationId xmlns:a16="http://schemas.microsoft.com/office/drawing/2014/main" id="{8AF18891-2EAA-4E35-9B07-A0A09816BA4D}"/>
              </a:ext>
            </a:extLst>
          </p:cNvPr>
          <p:cNvPicPr/>
          <p:nvPr/>
        </p:nvPicPr>
        <p:blipFill rotWithShape="1">
          <a:blip r:embed="rId2"/>
          <a:srcRect l="20583" t="36757" r="23213" b="14819"/>
          <a:stretch/>
        </p:blipFill>
        <p:spPr bwMode="auto">
          <a:xfrm>
            <a:off x="2934335" y="4158762"/>
            <a:ext cx="6068988" cy="26992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013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E4E-DEE6-4C4D-A600-096CD439B7EB}"/>
              </a:ext>
            </a:extLst>
          </p:cNvPr>
          <p:cNvSpPr>
            <a:spLocks noGrp="1"/>
          </p:cNvSpPr>
          <p:nvPr>
            <p:ph type="title"/>
          </p:nvPr>
        </p:nvSpPr>
        <p:spPr/>
        <p:txBody>
          <a:bodyPr/>
          <a:lstStyle/>
          <a:p>
            <a:r>
              <a:rPr lang="en-IN" dirty="0"/>
              <a:t>4.Differentiating between Payload and </a:t>
            </a:r>
            <a:r>
              <a:rPr lang="en-IN" dirty="0" smtClean="0"/>
              <a:t>obsta</a:t>
            </a:r>
            <a:r>
              <a:rPr lang="en-IN" dirty="0" smtClean="0"/>
              <a:t>cle</a:t>
            </a:r>
            <a:endParaRPr lang="en-IN" dirty="0"/>
          </a:p>
        </p:txBody>
      </p:sp>
      <p:sp>
        <p:nvSpPr>
          <p:cNvPr id="3" name="Content Placeholder 2">
            <a:extLst>
              <a:ext uri="{FF2B5EF4-FFF2-40B4-BE49-F238E27FC236}">
                <a16:creationId xmlns:a16="http://schemas.microsoft.com/office/drawing/2014/main" id="{FD9F4E18-55E0-4BA7-B84E-CF724D73DD99}"/>
              </a:ext>
            </a:extLst>
          </p:cNvPr>
          <p:cNvSpPr>
            <a:spLocks noGrp="1"/>
          </p:cNvSpPr>
          <p:nvPr>
            <p:ph idx="1"/>
          </p:nvPr>
        </p:nvSpPr>
        <p:spPr/>
        <p:txBody>
          <a:bodyPr/>
          <a:lstStyle/>
          <a:p>
            <a:r>
              <a:rPr lang="en-IN" dirty="0" smtClean="0"/>
              <a:t>One sensor detects objects below 24 mm height and another detects objects above 26 mm. If both sensors or, the sensor detecting objects above 26mm, are active, the robot will go around the obstacle. </a:t>
            </a:r>
          </a:p>
          <a:p>
            <a:r>
              <a:rPr lang="en-IN" dirty="0" smtClean="0"/>
              <a:t>If the sensor detecting objects below 24 mm is activated alone and the payload has not been lifted, the robot will try lifting the object.</a:t>
            </a:r>
          </a:p>
          <a:p>
            <a:r>
              <a:rPr lang="en-IN" dirty="0" smtClean="0"/>
              <a:t>If the payload has been lifted and the robot senses an object of height less than 25 mm, it will go over the object.</a:t>
            </a:r>
            <a:endParaRPr lang="en-IN" dirty="0"/>
          </a:p>
        </p:txBody>
      </p:sp>
    </p:spTree>
    <p:extLst>
      <p:ext uri="{BB962C8B-B14F-4D97-AF65-F5344CB8AC3E}">
        <p14:creationId xmlns:p14="http://schemas.microsoft.com/office/powerpoint/2010/main" val="256651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B754-62D0-4C01-9B14-917B1AA682CE}"/>
              </a:ext>
            </a:extLst>
          </p:cNvPr>
          <p:cNvSpPr>
            <a:spLocks noGrp="1"/>
          </p:cNvSpPr>
          <p:nvPr>
            <p:ph type="title"/>
          </p:nvPr>
        </p:nvSpPr>
        <p:spPr/>
        <p:txBody>
          <a:bodyPr/>
          <a:lstStyle/>
          <a:p>
            <a:r>
              <a:rPr lang="en-IN" dirty="0"/>
              <a:t>5.Obstacle avoiding algorithm</a:t>
            </a:r>
          </a:p>
        </p:txBody>
      </p:sp>
      <p:sp>
        <p:nvSpPr>
          <p:cNvPr id="3" name="Content Placeholder 2">
            <a:extLst>
              <a:ext uri="{FF2B5EF4-FFF2-40B4-BE49-F238E27FC236}">
                <a16:creationId xmlns:a16="http://schemas.microsoft.com/office/drawing/2014/main" id="{44D3BB72-2D5A-4910-A8B8-6669A213F706}"/>
              </a:ext>
            </a:extLst>
          </p:cNvPr>
          <p:cNvSpPr>
            <a:spLocks noGrp="1"/>
          </p:cNvSpPr>
          <p:nvPr>
            <p:ph idx="1"/>
          </p:nvPr>
        </p:nvSpPr>
        <p:spPr>
          <a:xfrm>
            <a:off x="838200" y="1624146"/>
            <a:ext cx="10515600" cy="5032375"/>
          </a:xfrm>
        </p:spPr>
        <p:txBody>
          <a:bodyPr/>
          <a:lstStyle/>
          <a:p>
            <a:pPr marL="0" indent="0" algn="just">
              <a:buNone/>
            </a:pPr>
            <a:r>
              <a:rPr lang="en-IN" dirty="0"/>
              <a:t>Once the </a:t>
            </a:r>
            <a:r>
              <a:rPr lang="en-IN" dirty="0" smtClean="0"/>
              <a:t> </a:t>
            </a:r>
            <a:r>
              <a:rPr lang="en-IN" dirty="0"/>
              <a:t>sensor detects an obstacle, the robot </a:t>
            </a:r>
            <a:r>
              <a:rPr lang="en-IN" dirty="0" smtClean="0"/>
              <a:t>stops</a:t>
            </a:r>
            <a:r>
              <a:rPr lang="en-IN" dirty="0" smtClean="0"/>
              <a:t>. </a:t>
            </a:r>
            <a:r>
              <a:rPr lang="en-IN" dirty="0"/>
              <a:t>The ultrasonic sensor which </a:t>
            </a:r>
            <a:r>
              <a:rPr lang="en-IN" dirty="0" smtClean="0"/>
              <a:t>is actuated </a:t>
            </a:r>
            <a:r>
              <a:rPr lang="en-IN" dirty="0"/>
              <a:t>using a servo </a:t>
            </a:r>
            <a:r>
              <a:rPr lang="en-IN" dirty="0" smtClean="0"/>
              <a:t>motor, sweeps a certain angle and finds </a:t>
            </a:r>
            <a:r>
              <a:rPr lang="en-IN" dirty="0"/>
              <a:t>out the direction </a:t>
            </a:r>
            <a:r>
              <a:rPr lang="en-IN" dirty="0" smtClean="0"/>
              <a:t>of</a:t>
            </a:r>
            <a:r>
              <a:rPr lang="en-IN" dirty="0"/>
              <a:t> </a:t>
            </a:r>
            <a:r>
              <a:rPr lang="en-IN" dirty="0" smtClean="0"/>
              <a:t>unobstructed </a:t>
            </a:r>
            <a:r>
              <a:rPr lang="en-IN" dirty="0"/>
              <a:t>path. Wheels are then commanded to turn in that particular direction and to proceed until the next obstacle is spotted.</a:t>
            </a:r>
          </a:p>
          <a:p>
            <a:pPr algn="just"/>
            <a:endParaRPr lang="en-IN" dirty="0"/>
          </a:p>
        </p:txBody>
      </p:sp>
      <p:pic>
        <p:nvPicPr>
          <p:cNvPr id="4" name="Picture 3">
            <a:extLst>
              <a:ext uri="{FF2B5EF4-FFF2-40B4-BE49-F238E27FC236}">
                <a16:creationId xmlns:a16="http://schemas.microsoft.com/office/drawing/2014/main" id="{2A6912CA-C437-44A8-B510-8DDA2024D5F8}"/>
              </a:ext>
            </a:extLst>
          </p:cNvPr>
          <p:cNvPicPr/>
          <p:nvPr/>
        </p:nvPicPr>
        <p:blipFill rotWithShape="1">
          <a:blip r:embed="rId2"/>
          <a:srcRect l="46989" t="40216" r="16880" b="21971"/>
          <a:stretch/>
        </p:blipFill>
        <p:spPr bwMode="auto">
          <a:xfrm>
            <a:off x="3638318" y="3681015"/>
            <a:ext cx="4915363" cy="27910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1620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4C31A-4152-4CBD-AF21-01A463D16879}"/>
              </a:ext>
            </a:extLst>
          </p:cNvPr>
          <p:cNvSpPr>
            <a:spLocks noGrp="1"/>
          </p:cNvSpPr>
          <p:nvPr>
            <p:ph idx="1"/>
          </p:nvPr>
        </p:nvSpPr>
        <p:spPr>
          <a:xfrm>
            <a:off x="838200" y="2866291"/>
            <a:ext cx="10515600" cy="3310671"/>
          </a:xfrm>
        </p:spPr>
        <p:txBody>
          <a:bodyPr>
            <a:normAutofit/>
          </a:bodyPr>
          <a:lstStyle/>
          <a:p>
            <a:pPr marL="0" indent="0" algn="ctr">
              <a:buNone/>
            </a:pPr>
            <a:r>
              <a:rPr lang="en-IN" sz="6000" dirty="0"/>
              <a:t>THANK YOU</a:t>
            </a:r>
          </a:p>
        </p:txBody>
      </p:sp>
    </p:spTree>
    <p:extLst>
      <p:ext uri="{BB962C8B-B14F-4D97-AF65-F5344CB8AC3E}">
        <p14:creationId xmlns:p14="http://schemas.microsoft.com/office/powerpoint/2010/main" val="3885089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322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MED412 Project</vt:lpstr>
      <vt:lpstr>Highlights of the Robot</vt:lpstr>
      <vt:lpstr>1. Why 3 Wheeled?</vt:lpstr>
      <vt:lpstr>2. Why front wheel drive?</vt:lpstr>
      <vt:lpstr>3. Lifting mechanism</vt:lpstr>
      <vt:lpstr>4.Differentiating between Payload and obstacle</vt:lpstr>
      <vt:lpstr>5.Obstacle avoiding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 - ROBOT</dc:title>
  <dc:creator>Hasan Fayaz</dc:creator>
  <cp:lastModifiedBy>Mohammed Azharudeen</cp:lastModifiedBy>
  <cp:revision>9</cp:revision>
  <dcterms:created xsi:type="dcterms:W3CDTF">2018-09-04T08:15:29Z</dcterms:created>
  <dcterms:modified xsi:type="dcterms:W3CDTF">2018-09-04T16:28:00Z</dcterms:modified>
</cp:coreProperties>
</file>