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7"/>
            <a:ext cx="6216650" cy="452437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371850" cy="501650"/>
          </a:xfrm>
          <a:prstGeom prst="rect">
            <a:avLst/>
          </a:prstGeom>
          <a:noFill/>
          <a:ln>
            <a:noFill/>
          </a:ln>
        </p:spPr>
        <p:txBody>
          <a:bodyPr anchorCtr="0" anchor="t" bIns="0" lIns="0" spcFirstLastPara="1" rIns="0" wrap="square" tIns="0"/>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398962" y="0"/>
            <a:ext cx="3371850" cy="501650"/>
          </a:xfrm>
          <a:prstGeom prst="rect">
            <a:avLst/>
          </a:prstGeom>
          <a:noFill/>
          <a:ln>
            <a:noFill/>
          </a:ln>
        </p:spPr>
        <p:txBody>
          <a:bodyPr anchorCtr="0" anchor="t" bIns="0" lIns="0" spcFirstLastPara="1" rIns="0" wrap="square" tIns="0"/>
          <a:lstStyle>
            <a:lvl1pPr lvl="0" marR="0" rtl="0" algn="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9555162"/>
            <a:ext cx="3371850" cy="501650"/>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 name="Google Shape;35;p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1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p1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3" name="Google Shape;103;p1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4: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14: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5" name="Google Shape;115;p15: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1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 name="Google Shape;42;p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 name="Google Shape;48;p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p5: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 name="Google Shape;67;p7: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 name="Google Shape;73;p8: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9: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 name="Google Shape;79;p9: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1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0" lIns="0" spcFirstLastPara="1" rIns="0" wrap="square" tIns="0"/>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0" lIns="0" spcFirstLastPara="1" rIns="0" wrap="square" tIns="28200"/>
          <a:lstStyle>
            <a:lvl1pPr lvl="0" algn="l">
              <a:lnSpc>
                <a:spcPct val="93000"/>
              </a:lnSpc>
              <a:spcBef>
                <a:spcPts val="0"/>
              </a:spcBef>
              <a:spcAft>
                <a:spcPts val="0"/>
              </a:spcAft>
              <a:buSzPts val="1400"/>
              <a:buNone/>
              <a:defRPr/>
            </a:lvl1pPr>
            <a:lvl2pPr lvl="1" algn="l">
              <a:lnSpc>
                <a:spcPct val="93000"/>
              </a:lnSpc>
              <a:spcBef>
                <a:spcPts val="1400"/>
              </a:spcBef>
              <a:spcAft>
                <a:spcPts val="0"/>
              </a:spcAft>
              <a:buSzPts val="1400"/>
              <a:buNone/>
              <a:defRPr/>
            </a:lvl2pPr>
            <a:lvl3pPr lvl="2" algn="l">
              <a:lnSpc>
                <a:spcPct val="93000"/>
              </a:lnSpc>
              <a:spcBef>
                <a:spcPts val="1100"/>
              </a:spcBef>
              <a:spcAft>
                <a:spcPts val="0"/>
              </a:spcAft>
              <a:buSzPts val="1400"/>
              <a:buNone/>
              <a:defRPr/>
            </a:lvl3pPr>
            <a:lvl4pPr lvl="3" algn="l">
              <a:lnSpc>
                <a:spcPct val="93000"/>
              </a:lnSpc>
              <a:spcBef>
                <a:spcPts val="800"/>
              </a:spcBef>
              <a:spcAft>
                <a:spcPts val="0"/>
              </a:spcAft>
              <a:buSzPts val="1400"/>
              <a:buNone/>
              <a:defRPr/>
            </a:lvl4pPr>
            <a:lvl5pPr lvl="4" algn="l">
              <a:lnSpc>
                <a:spcPct val="93000"/>
              </a:lnSpc>
              <a:spcBef>
                <a:spcPts val="5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200"/>
              </a:spcAft>
              <a:buSzPts val="1400"/>
              <a:buNone/>
              <a:defRPr/>
            </a:lvl9pPr>
          </a:lstStyle>
          <a:p/>
        </p:txBody>
      </p:sp>
      <p:sp>
        <p:nvSpPr>
          <p:cNvPr id="19" name="Google Shape;19;p2"/>
          <p:cNvSpPr txBox="1"/>
          <p:nvPr>
            <p:ph idx="10" type="dt"/>
          </p:nvPr>
        </p:nvSpPr>
        <p:spPr>
          <a:xfrm>
            <a:off x="612775" y="6454775"/>
            <a:ext cx="2346325" cy="519112"/>
          </a:xfrm>
          <a:prstGeom prst="rect">
            <a:avLst/>
          </a:prstGeom>
          <a:noFill/>
          <a:ln>
            <a:noFill/>
          </a:ln>
        </p:spPr>
        <p:txBody>
          <a:bodyPr anchorCtr="0" anchor="t" bIns="0" lIns="0" spcFirstLastPara="1" rIns="0" wrap="square" tIns="0"/>
          <a:lstStyle>
            <a:lvl1pPr lvl="0" algn="l">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 name="Google Shape;20;p2"/>
          <p:cNvSpPr txBox="1"/>
          <p:nvPr>
            <p:ph idx="11" type="ftr"/>
          </p:nvPr>
        </p:nvSpPr>
        <p:spPr>
          <a:xfrm>
            <a:off x="3448050" y="6454775"/>
            <a:ext cx="3194050" cy="519112"/>
          </a:xfrm>
          <a:prstGeom prst="rect">
            <a:avLst/>
          </a:prstGeom>
          <a:noFill/>
          <a:ln>
            <a:noFill/>
          </a:ln>
        </p:spPr>
        <p:txBody>
          <a:bodyPr anchorCtr="0" anchor="t" bIns="0" lIns="0" spcFirstLastPara="1" rIns="0" wrap="square" tIns="0"/>
          <a:lstStyle>
            <a:lvl1pPr lvl="0" algn="ctr">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2"/>
          <p:cNvSpPr txBox="1"/>
          <p:nvPr>
            <p:ph idx="12" type="sldNum"/>
          </p:nvPr>
        </p:nvSpPr>
        <p:spPr>
          <a:xfrm>
            <a:off x="7083425" y="6454775"/>
            <a:ext cx="2346325" cy="519112"/>
          </a:xfrm>
          <a:prstGeom prst="rect">
            <a:avLst/>
          </a:prstGeom>
          <a:noFill/>
          <a:ln>
            <a:noFill/>
          </a:ln>
        </p:spPr>
        <p:txBody>
          <a:bodyPr anchorCtr="0" anchor="t" bIns="0" lIns="0" spcFirstLastPara="1" rIns="0" wrap="square" tIns="0">
            <a:noAutofit/>
          </a:bodyPr>
          <a:lstStyle>
            <a:lvl1pPr indent="0" lvl="0"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720725" y="554037"/>
            <a:ext cx="8639175" cy="1260475"/>
          </a:xfrm>
          <a:prstGeom prst="rect">
            <a:avLst/>
          </a:prstGeom>
          <a:noFill/>
          <a:ln>
            <a:noFill/>
          </a:ln>
        </p:spPr>
        <p:txBody>
          <a:bodyPr anchorCtr="0" anchor="ctr" bIns="0" lIns="0" spcFirstLastPara="1" rIns="0" wrap="square" tIns="0"/>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4" name="Google Shape;24;p3"/>
          <p:cNvSpPr txBox="1"/>
          <p:nvPr>
            <p:ph idx="1" type="body"/>
          </p:nvPr>
        </p:nvSpPr>
        <p:spPr>
          <a:xfrm>
            <a:off x="900112" y="1984375"/>
            <a:ext cx="8278812" cy="4168775"/>
          </a:xfrm>
          <a:prstGeom prst="rect">
            <a:avLst/>
          </a:prstGeom>
          <a:noFill/>
          <a:ln>
            <a:noFill/>
          </a:ln>
        </p:spPr>
        <p:txBody>
          <a:bodyPr anchorCtr="0" anchor="t" bIns="0" lIns="0" spcFirstLastPara="1" rIns="0" wrap="square" tIns="28200"/>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00"/>
              </a:spcBef>
              <a:spcAft>
                <a:spcPts val="0"/>
              </a:spcAft>
              <a:buSzPts val="1400"/>
              <a:buNone/>
              <a:defRPr/>
            </a:lvl2pPr>
            <a:lvl3pPr indent="-228600" lvl="2" marL="1371600" algn="l">
              <a:lnSpc>
                <a:spcPct val="93000"/>
              </a:lnSpc>
              <a:spcBef>
                <a:spcPts val="1100"/>
              </a:spcBef>
              <a:spcAft>
                <a:spcPts val="0"/>
              </a:spcAft>
              <a:buSzPts val="1400"/>
              <a:buNone/>
              <a:defRPr/>
            </a:lvl3pPr>
            <a:lvl4pPr indent="-228600" lvl="3" marL="1828800" algn="l">
              <a:lnSpc>
                <a:spcPct val="93000"/>
              </a:lnSpc>
              <a:spcBef>
                <a:spcPts val="800"/>
              </a:spcBef>
              <a:spcAft>
                <a:spcPts val="0"/>
              </a:spcAft>
              <a:buSzPts val="1400"/>
              <a:buNone/>
              <a:defRPr/>
            </a:lvl4pPr>
            <a:lvl5pPr indent="-228600" lvl="4" marL="2286000" algn="l">
              <a:lnSpc>
                <a:spcPct val="93000"/>
              </a:lnSpc>
              <a:spcBef>
                <a:spcPts val="5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25" name="Google Shape;25;p3"/>
          <p:cNvSpPr txBox="1"/>
          <p:nvPr>
            <p:ph idx="10" type="dt"/>
          </p:nvPr>
        </p:nvSpPr>
        <p:spPr>
          <a:xfrm>
            <a:off x="612775" y="6454775"/>
            <a:ext cx="2346325" cy="519112"/>
          </a:xfrm>
          <a:prstGeom prst="rect">
            <a:avLst/>
          </a:prstGeom>
          <a:noFill/>
          <a:ln>
            <a:noFill/>
          </a:ln>
        </p:spPr>
        <p:txBody>
          <a:bodyPr anchorCtr="0" anchor="t" bIns="0" lIns="0" spcFirstLastPara="1" rIns="0" wrap="square" tIns="0"/>
          <a:lstStyle>
            <a:lvl1pPr lvl="0" algn="l">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6" name="Google Shape;26;p3"/>
          <p:cNvSpPr txBox="1"/>
          <p:nvPr>
            <p:ph idx="11" type="ftr"/>
          </p:nvPr>
        </p:nvSpPr>
        <p:spPr>
          <a:xfrm>
            <a:off x="3448050" y="6454775"/>
            <a:ext cx="3194050" cy="519112"/>
          </a:xfrm>
          <a:prstGeom prst="rect">
            <a:avLst/>
          </a:prstGeom>
          <a:noFill/>
          <a:ln>
            <a:noFill/>
          </a:ln>
        </p:spPr>
        <p:txBody>
          <a:bodyPr anchorCtr="0" anchor="t" bIns="0" lIns="0" spcFirstLastPara="1" rIns="0" wrap="square" tIns="0"/>
          <a:lstStyle>
            <a:lvl1pPr lvl="0" algn="ctr">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7" name="Google Shape;27;p3"/>
          <p:cNvSpPr txBox="1"/>
          <p:nvPr>
            <p:ph idx="12" type="sldNum"/>
          </p:nvPr>
        </p:nvSpPr>
        <p:spPr>
          <a:xfrm>
            <a:off x="7083425" y="6454775"/>
            <a:ext cx="2346325" cy="519112"/>
          </a:xfrm>
          <a:prstGeom prst="rect">
            <a:avLst/>
          </a:prstGeom>
          <a:noFill/>
          <a:ln>
            <a:noFill/>
          </a:ln>
        </p:spPr>
        <p:txBody>
          <a:bodyPr anchorCtr="0" anchor="t" bIns="0" lIns="0" spcFirstLastPara="1" rIns="0" wrap="square" tIns="0">
            <a:noAutofit/>
          </a:bodyPr>
          <a:lstStyle>
            <a:lvl1pPr indent="0" lvl="0"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720725" y="554037"/>
            <a:ext cx="8639175" cy="1260475"/>
          </a:xfrm>
          <a:prstGeom prst="rect">
            <a:avLst/>
          </a:prstGeom>
          <a:noFill/>
          <a:ln>
            <a:noFill/>
          </a:ln>
        </p:spPr>
        <p:txBody>
          <a:bodyPr anchorCtr="0" anchor="ctr" bIns="0" lIns="0" spcFirstLastPara="1" rIns="0" wrap="square" tIns="0"/>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0" name="Google Shape;30;p4"/>
          <p:cNvSpPr txBox="1"/>
          <p:nvPr>
            <p:ph idx="10" type="dt"/>
          </p:nvPr>
        </p:nvSpPr>
        <p:spPr>
          <a:xfrm>
            <a:off x="612775" y="6454775"/>
            <a:ext cx="2346325" cy="519112"/>
          </a:xfrm>
          <a:prstGeom prst="rect">
            <a:avLst/>
          </a:prstGeom>
          <a:noFill/>
          <a:ln>
            <a:noFill/>
          </a:ln>
        </p:spPr>
        <p:txBody>
          <a:bodyPr anchorCtr="0" anchor="t" bIns="0" lIns="0" spcFirstLastPara="1" rIns="0" wrap="square" tIns="0"/>
          <a:lstStyle>
            <a:lvl1pPr lvl="0" algn="l">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1" name="Google Shape;31;p4"/>
          <p:cNvSpPr txBox="1"/>
          <p:nvPr>
            <p:ph idx="11" type="ftr"/>
          </p:nvPr>
        </p:nvSpPr>
        <p:spPr>
          <a:xfrm>
            <a:off x="3448050" y="6454775"/>
            <a:ext cx="3194050" cy="519112"/>
          </a:xfrm>
          <a:prstGeom prst="rect">
            <a:avLst/>
          </a:prstGeom>
          <a:noFill/>
          <a:ln>
            <a:noFill/>
          </a:ln>
        </p:spPr>
        <p:txBody>
          <a:bodyPr anchorCtr="0" anchor="t" bIns="0" lIns="0" spcFirstLastPara="1" rIns="0" wrap="square" tIns="0"/>
          <a:lstStyle>
            <a:lvl1pPr lvl="0" algn="ctr">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2" name="Google Shape;32;p4"/>
          <p:cNvSpPr txBox="1"/>
          <p:nvPr>
            <p:ph idx="12" type="sldNum"/>
          </p:nvPr>
        </p:nvSpPr>
        <p:spPr>
          <a:xfrm>
            <a:off x="7083425" y="6454775"/>
            <a:ext cx="2346325" cy="519112"/>
          </a:xfrm>
          <a:prstGeom prst="rect">
            <a:avLst/>
          </a:prstGeom>
          <a:noFill/>
          <a:ln>
            <a:noFill/>
          </a:ln>
        </p:spPr>
        <p:txBody>
          <a:bodyPr anchorCtr="0" anchor="t" bIns="0" lIns="0" spcFirstLastPara="1" rIns="0" wrap="square" tIns="0">
            <a:noAutofit/>
          </a:bodyPr>
          <a:lstStyle>
            <a:lvl1pPr indent="0" lvl="0"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720725" y="554037"/>
            <a:ext cx="8639175" cy="1260475"/>
          </a:xfrm>
          <a:prstGeom prst="rect">
            <a:avLst/>
          </a:prstGeom>
          <a:noFill/>
          <a:ln>
            <a:noFill/>
          </a:ln>
        </p:spPr>
        <p:txBody>
          <a:bodyPr anchorCtr="0" anchor="ctr" bIns="0" lIns="0" spcFirstLastPara="1" rIns="0" wrap="square" tIns="0"/>
          <a:lstStyle>
            <a:lvl1pPr lvl="0"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1pPr>
            <a:lvl2pPr lvl="1"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2pPr>
            <a:lvl3pPr lvl="2"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3pPr>
            <a:lvl4pPr lvl="3"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4pPr>
            <a:lvl5pPr lvl="4"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5pPr>
            <a:lvl6pPr lvl="5"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6pPr>
            <a:lvl7pPr lvl="6"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7pPr>
            <a:lvl8pPr lvl="7"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8pPr>
            <a:lvl9pPr lvl="8" marR="0" rtl="0" algn="ctr">
              <a:lnSpc>
                <a:spcPct val="93000"/>
              </a:lnSpc>
              <a:spcBef>
                <a:spcPts val="0"/>
              </a:spcBef>
              <a:spcAft>
                <a:spcPts val="0"/>
              </a:spcAft>
              <a:buSzPts val="1400"/>
              <a:buNone/>
              <a:defRPr b="0" i="0" sz="4100" u="none" cap="none" strike="noStrike">
                <a:solidFill>
                  <a:srgbClr val="280099"/>
                </a:solidFill>
                <a:latin typeface="Arial"/>
                <a:ea typeface="Arial"/>
                <a:cs typeface="Arial"/>
                <a:sym typeface="Arial"/>
              </a:defRPr>
            </a:lvl9pPr>
          </a:lstStyle>
          <a:p/>
        </p:txBody>
      </p:sp>
      <p:sp>
        <p:nvSpPr>
          <p:cNvPr id="12" name="Google Shape;12;p1"/>
          <p:cNvSpPr txBox="1"/>
          <p:nvPr>
            <p:ph idx="1" type="body"/>
          </p:nvPr>
        </p:nvSpPr>
        <p:spPr>
          <a:xfrm>
            <a:off x="900112" y="1984375"/>
            <a:ext cx="8278812" cy="4168775"/>
          </a:xfrm>
          <a:prstGeom prst="rect">
            <a:avLst/>
          </a:prstGeom>
          <a:noFill/>
          <a:ln>
            <a:noFill/>
          </a:ln>
        </p:spPr>
        <p:txBody>
          <a:bodyPr anchorCtr="0" anchor="t" bIns="0" lIns="0" spcFirstLastPara="1" rIns="0" wrap="square" tIns="28200"/>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13" name="Google Shape;13;p1"/>
          <p:cNvSpPr txBox="1"/>
          <p:nvPr>
            <p:ph idx="10" type="dt"/>
          </p:nvPr>
        </p:nvSpPr>
        <p:spPr>
          <a:xfrm>
            <a:off x="612775" y="6454775"/>
            <a:ext cx="2346325" cy="519112"/>
          </a:xfrm>
          <a:prstGeom prst="rect">
            <a:avLst/>
          </a:prstGeom>
          <a:noFill/>
          <a:ln>
            <a:noFill/>
          </a:ln>
        </p:spPr>
        <p:txBody>
          <a:bodyPr anchorCtr="0" anchor="t" bIns="0" lIns="0" spcFirstLastPara="1" rIns="0" wrap="square" tIns="0"/>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1" type="ftr"/>
          </p:nvPr>
        </p:nvSpPr>
        <p:spPr>
          <a:xfrm>
            <a:off x="3448050" y="6454775"/>
            <a:ext cx="3194050" cy="519112"/>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2" type="sldNum"/>
          </p:nvPr>
        </p:nvSpPr>
        <p:spPr>
          <a:xfrm>
            <a:off x="7083425" y="6454775"/>
            <a:ext cx="2346325" cy="519112"/>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 name="Shape 36"/>
        <p:cNvGrpSpPr/>
        <p:nvPr/>
      </p:nvGrpSpPr>
      <p:grpSpPr>
        <a:xfrm>
          <a:off x="0" y="0"/>
          <a:ext cx="0" cy="0"/>
          <a:chOff x="0" y="0"/>
          <a:chExt cx="0" cy="0"/>
        </a:xfrm>
      </p:grpSpPr>
      <p:sp>
        <p:nvSpPr>
          <p:cNvPr id="37" name="Google Shape;37;p5"/>
          <p:cNvSpPr txBox="1"/>
          <p:nvPr>
            <p:ph idx="4294967295"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marR="0" rtl="0" algn="ctr">
              <a:lnSpc>
                <a:spcPct val="93000"/>
              </a:lnSpc>
              <a:spcBef>
                <a:spcPts val="0"/>
              </a:spcBef>
              <a:spcAft>
                <a:spcPts val="0"/>
              </a:spcAft>
              <a:buClr>
                <a:srgbClr val="280099"/>
              </a:buClr>
              <a:buSzPts val="4100"/>
              <a:buFont typeface="Arial"/>
              <a:buNone/>
            </a:pPr>
            <a:r>
              <a:rPr b="0" i="0" lang="en-US" sz="4100" u="none" cap="none" strike="noStrike">
                <a:solidFill>
                  <a:srgbClr val="280099"/>
                </a:solidFill>
                <a:latin typeface="Arial"/>
                <a:ea typeface="Arial"/>
                <a:cs typeface="Arial"/>
                <a:sym typeface="Arial"/>
              </a:rPr>
              <a:t>Food Carts and BARTs</a:t>
            </a:r>
            <a:endParaRPr/>
          </a:p>
        </p:txBody>
      </p:sp>
      <p:sp>
        <p:nvSpPr>
          <p:cNvPr id="38" name="Google Shape;38;p5"/>
          <p:cNvSpPr txBox="1"/>
          <p:nvPr>
            <p:ph idx="1" type="subTitle"/>
          </p:nvPr>
        </p:nvSpPr>
        <p:spPr>
          <a:xfrm>
            <a:off x="900112" y="1984375"/>
            <a:ext cx="8280400" cy="4170362"/>
          </a:xfrm>
          <a:prstGeom prst="rect">
            <a:avLst/>
          </a:prstGeom>
          <a:noFill/>
          <a:ln>
            <a:noFill/>
          </a:ln>
        </p:spPr>
        <p:txBody>
          <a:bodyPr anchorCtr="0" anchor="ctr" bIns="0" lIns="0" spcFirstLastPara="1" rIns="0" wrap="square" tIns="28200">
            <a:noAutofit/>
          </a:bodyPr>
          <a:lstStyle/>
          <a:p>
            <a:pPr indent="0" lvl="0" marL="0" marR="0" rtl="0" algn="ctr">
              <a:lnSpc>
                <a:spcPct val="93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endParaRPr/>
          </a:p>
        </p:txBody>
      </p:sp>
      <p:pic>
        <p:nvPicPr>
          <p:cNvPr id="39" name="Google Shape;39;p5"/>
          <p:cNvPicPr preferRelativeResize="0"/>
          <p:nvPr/>
        </p:nvPicPr>
        <p:blipFill rotWithShape="1">
          <a:blip r:embed="rId4">
            <a:alphaModFix/>
          </a:blip>
          <a:srcRect b="0" l="0" r="0" t="0"/>
          <a:stretch/>
        </p:blipFill>
        <p:spPr>
          <a:xfrm>
            <a:off x="1754187" y="1816100"/>
            <a:ext cx="6591300" cy="390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Segmented Station Details</a:t>
            </a:r>
            <a:br>
              <a:rPr b="0" i="0" lang="en-US" sz="4100" u="none">
                <a:solidFill>
                  <a:srgbClr val="280099"/>
                </a:solidFill>
                <a:latin typeface="Arial"/>
                <a:ea typeface="Arial"/>
                <a:cs typeface="Arial"/>
                <a:sym typeface="Arial"/>
              </a:rPr>
            </a:br>
            <a:r>
              <a:rPr b="0" i="0" lang="en-US" sz="4100" u="none">
                <a:solidFill>
                  <a:srgbClr val="280099"/>
                </a:solidFill>
                <a:latin typeface="Arial"/>
                <a:ea typeface="Arial"/>
                <a:cs typeface="Arial"/>
                <a:sym typeface="Arial"/>
              </a:rPr>
              <a:t>(ordered geographically)</a:t>
            </a:r>
            <a:endParaRPr/>
          </a:p>
        </p:txBody>
      </p:sp>
      <p:pic>
        <p:nvPicPr>
          <p:cNvPr id="94" name="Google Shape;94;p14"/>
          <p:cNvPicPr preferRelativeResize="0"/>
          <p:nvPr/>
        </p:nvPicPr>
        <p:blipFill rotWithShape="1">
          <a:blip r:embed="rId4">
            <a:alphaModFix/>
          </a:blip>
          <a:srcRect b="0" l="0" r="0" t="0"/>
          <a:stretch/>
        </p:blipFill>
        <p:spPr>
          <a:xfrm>
            <a:off x="1279525" y="1816100"/>
            <a:ext cx="7327900" cy="46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Red (0), High Risk, High Reward?</a:t>
            </a:r>
            <a:endParaRPr/>
          </a:p>
        </p:txBody>
      </p:sp>
      <p:sp>
        <p:nvSpPr>
          <p:cNvPr id="100" name="Google Shape;100;p15"/>
          <p:cNvSpPr txBox="1"/>
          <p:nvPr>
            <p:ph idx="1" type="body"/>
          </p:nvPr>
        </p:nvSpPr>
        <p:spPr>
          <a:xfrm>
            <a:off x="900112" y="1984375"/>
            <a:ext cx="8280400" cy="4186237"/>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High amount of Cafes (hardest market to enter)</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Highest relative market presence (NOT a popular market for the area)</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High customer ratings (less opportunity to capitalize on dissatisfied customers)</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Destination metro stations (less hungry customers)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Segmented Station Details</a:t>
            </a:r>
            <a:br>
              <a:rPr b="0" i="0" lang="en-US" sz="4100" u="none">
                <a:solidFill>
                  <a:srgbClr val="280099"/>
                </a:solidFill>
                <a:latin typeface="Arial"/>
                <a:ea typeface="Arial"/>
                <a:cs typeface="Arial"/>
                <a:sym typeface="Arial"/>
              </a:rPr>
            </a:br>
            <a:r>
              <a:rPr b="0" i="0" lang="en-US" sz="4100" u="none">
                <a:solidFill>
                  <a:srgbClr val="280099"/>
                </a:solidFill>
                <a:latin typeface="Arial"/>
                <a:ea typeface="Arial"/>
                <a:cs typeface="Arial"/>
                <a:sym typeface="Arial"/>
              </a:rPr>
              <a:t>(ordered geographically)</a:t>
            </a:r>
            <a:endParaRPr/>
          </a:p>
        </p:txBody>
      </p:sp>
      <p:pic>
        <p:nvPicPr>
          <p:cNvPr id="106" name="Google Shape;106;p16"/>
          <p:cNvPicPr preferRelativeResize="0"/>
          <p:nvPr/>
        </p:nvPicPr>
        <p:blipFill rotWithShape="1">
          <a:blip r:embed="rId4">
            <a:alphaModFix/>
          </a:blip>
          <a:srcRect b="0" l="0" r="0" t="0"/>
          <a:stretch/>
        </p:blipFill>
        <p:spPr>
          <a:xfrm>
            <a:off x="1279525" y="1816100"/>
            <a:ext cx="7327900" cy="467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Market insights</a:t>
            </a:r>
            <a:endParaRPr/>
          </a:p>
        </p:txBody>
      </p:sp>
      <p:sp>
        <p:nvSpPr>
          <p:cNvPr id="112" name="Google Shape;112;p17"/>
          <p:cNvSpPr txBox="1"/>
          <p:nvPr>
            <p:ph idx="1" type="body"/>
          </p:nvPr>
        </p:nvSpPr>
        <p:spPr>
          <a:xfrm>
            <a:off x="900112" y="1984375"/>
            <a:ext cx="8280400" cy="5097462"/>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Because the ratings of cafes tend to rise as they become closer to downtown, study and model your business offerings after those closer to downtown.</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25% of the businesses are corporate:</a:t>
            </a:r>
            <a:endParaRPr/>
          </a:p>
          <a:p>
            <a:pPr indent="-323850" lvl="0" marL="431800" marR="0" rtl="0" algn="l">
              <a:lnSpc>
                <a:spcPct val="93000"/>
              </a:lnSpc>
              <a:spcBef>
                <a:spcPts val="14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~Model your business mainly after local ones, but...</a:t>
            </a:r>
            <a:endParaRPr/>
          </a:p>
          <a:p>
            <a:pPr indent="-323850" lvl="0" marL="431800" marR="0" rtl="0" algn="l">
              <a:lnSpc>
                <a:spcPct val="93000"/>
              </a:lnSpc>
              <a:spcBef>
                <a:spcPts val="14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~Use surveys to find best aspects of corporate ones to increase overall market yield.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777875" y="7318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Current Recommendations</a:t>
            </a:r>
            <a:endParaRPr/>
          </a:p>
        </p:txBody>
      </p:sp>
      <p:sp>
        <p:nvSpPr>
          <p:cNvPr id="118" name="Google Shape;118;p18"/>
          <p:cNvSpPr txBox="1"/>
          <p:nvPr>
            <p:ph idx="1" type="body"/>
          </p:nvPr>
        </p:nvSpPr>
        <p:spPr>
          <a:xfrm>
            <a:off x="900112" y="1984375"/>
            <a:ext cx="8280400" cy="4170362"/>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Placement: two food carts within “Land of Opportunity,” two within “The Middle Ground,” and one within “High Risk, High Reward?”</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Rotate carts within the clusters to gauge market interest and gather more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Conclusion and Future Recommendations</a:t>
            </a:r>
            <a:endParaRPr/>
          </a:p>
        </p:txBody>
      </p:sp>
      <p:sp>
        <p:nvSpPr>
          <p:cNvPr id="124" name="Google Shape;124;p19"/>
          <p:cNvSpPr txBox="1"/>
          <p:nvPr>
            <p:ph idx="1" type="body"/>
          </p:nvPr>
        </p:nvSpPr>
        <p:spPr>
          <a:xfrm>
            <a:off x="900112" y="1984375"/>
            <a:ext cx="8280400" cy="4170362"/>
          </a:xfrm>
          <a:prstGeom prst="rect">
            <a:avLst/>
          </a:prstGeom>
          <a:noFill/>
          <a:ln>
            <a:noFill/>
          </a:ln>
        </p:spPr>
        <p:txBody>
          <a:bodyPr anchorCtr="0" anchor="t" bIns="0" lIns="0" spcFirstLastPara="1" rIns="0" wrap="square" tIns="22925">
            <a:noAutofit/>
          </a:bodyPr>
          <a:lstStyle/>
          <a:p>
            <a:pPr indent="-323850" lvl="0" marL="431800" marR="0" rtl="0" algn="l">
              <a:lnSpc>
                <a:spcPct val="93000"/>
              </a:lnSpc>
              <a:spcBef>
                <a:spcPts val="0"/>
              </a:spcBef>
              <a:spcAft>
                <a:spcPts val="0"/>
              </a:spcAft>
              <a:buClr>
                <a:srgbClr val="FF3366"/>
              </a:buClr>
              <a:buSzPts val="1170"/>
              <a:buFont typeface="Noto Sans Symbols"/>
              <a:buChar char="●"/>
            </a:pPr>
            <a:r>
              <a:rPr b="0" i="0" lang="en-US" sz="2600" u="none" cap="none" strike="noStrike">
                <a:solidFill>
                  <a:srgbClr val="000000"/>
                </a:solidFill>
                <a:latin typeface="Arial"/>
                <a:ea typeface="Arial"/>
                <a:cs typeface="Arial"/>
                <a:sym typeface="Arial"/>
              </a:rPr>
              <a:t>Built successful scalable model for segmenting market areas with opportunity for success.</a:t>
            </a:r>
            <a:endParaRPr/>
          </a:p>
          <a:p>
            <a:pPr indent="-323850" lvl="0" marL="431800" marR="0" rtl="0" algn="l">
              <a:lnSpc>
                <a:spcPct val="93000"/>
              </a:lnSpc>
              <a:spcBef>
                <a:spcPts val="1400"/>
              </a:spcBef>
              <a:spcAft>
                <a:spcPts val="0"/>
              </a:spcAft>
              <a:buClr>
                <a:srgbClr val="FF3366"/>
              </a:buClr>
              <a:buSzPts val="1170"/>
              <a:buFont typeface="Noto Sans Symbols"/>
              <a:buChar char="●"/>
            </a:pPr>
            <a:r>
              <a:rPr b="0" i="0" lang="en-US" sz="2600" u="none" cap="none" strike="noStrike">
                <a:solidFill>
                  <a:srgbClr val="000000"/>
                </a:solidFill>
                <a:latin typeface="Arial"/>
                <a:ea typeface="Arial"/>
                <a:cs typeface="Arial"/>
                <a:sym typeface="Arial"/>
              </a:rPr>
              <a:t>Model will only continue to improve with more data, so acquiring new data is advised.</a:t>
            </a:r>
            <a:endParaRPr/>
          </a:p>
          <a:p>
            <a:pPr indent="-323850" lvl="0" marL="431800" marR="0" rtl="0" algn="l">
              <a:lnSpc>
                <a:spcPct val="93000"/>
              </a:lnSpc>
              <a:spcBef>
                <a:spcPts val="1400"/>
              </a:spcBef>
              <a:spcAft>
                <a:spcPts val="0"/>
              </a:spcAft>
              <a:buClr>
                <a:srgbClr val="FF3366"/>
              </a:buClr>
              <a:buSzPts val="1170"/>
              <a:buFont typeface="Noto Sans Symbols"/>
              <a:buChar char="●"/>
            </a:pPr>
            <a:r>
              <a:rPr b="0" i="0" lang="en-US" sz="2600" u="none" cap="none" strike="noStrike">
                <a:solidFill>
                  <a:srgbClr val="000000"/>
                </a:solidFill>
                <a:latin typeface="Arial"/>
                <a:ea typeface="Arial"/>
                <a:cs typeface="Arial"/>
                <a:sym typeface="Arial"/>
              </a:rPr>
              <a:t>Data to capture/consider:</a:t>
            </a:r>
            <a:endParaRPr/>
          </a:p>
          <a:p>
            <a:pPr indent="-573087" lvl="1" marL="1727200" marR="0" rtl="0" algn="l">
              <a:lnSpc>
                <a:spcPct val="93000"/>
              </a:lnSpc>
              <a:spcBef>
                <a:spcPts val="1400"/>
              </a:spcBef>
              <a:spcAft>
                <a:spcPts val="0"/>
              </a:spcAft>
              <a:buClr>
                <a:srgbClr val="FF3366"/>
              </a:buClr>
              <a:buSzPts val="1500"/>
              <a:buFont typeface="Noto Sans Symbols"/>
              <a:buChar char="−"/>
            </a:pPr>
            <a:r>
              <a:rPr b="0" i="0" lang="en-US" sz="2000" u="none" cap="none" strike="noStrike">
                <a:solidFill>
                  <a:srgbClr val="000000"/>
                </a:solidFill>
                <a:latin typeface="Arial"/>
                <a:ea typeface="Arial"/>
                <a:cs typeface="Arial"/>
                <a:sym typeface="Arial"/>
              </a:rPr>
              <a:t>Foot traffic at documented time intervals</a:t>
            </a:r>
            <a:endParaRPr/>
          </a:p>
          <a:p>
            <a:pPr indent="-573087" lvl="1" marL="1727200" marR="0" rtl="0" algn="l">
              <a:lnSpc>
                <a:spcPct val="93000"/>
              </a:lnSpc>
              <a:spcBef>
                <a:spcPts val="1100"/>
              </a:spcBef>
              <a:spcAft>
                <a:spcPts val="0"/>
              </a:spcAft>
              <a:buClr>
                <a:srgbClr val="FF3366"/>
              </a:buClr>
              <a:buSzPts val="1500"/>
              <a:buFont typeface="Noto Sans Symbols"/>
              <a:buChar char="−"/>
            </a:pPr>
            <a:r>
              <a:rPr b="0" i="0" lang="en-US" sz="2000" u="none" cap="none" strike="noStrike">
                <a:solidFill>
                  <a:srgbClr val="000000"/>
                </a:solidFill>
                <a:latin typeface="Arial"/>
                <a:ea typeface="Arial"/>
                <a:cs typeface="Arial"/>
                <a:sym typeface="Arial"/>
              </a:rPr>
              <a:t>Surveys of consumer breakfast patterns</a:t>
            </a:r>
            <a:endParaRPr/>
          </a:p>
          <a:p>
            <a:pPr indent="-573087" lvl="1" marL="1727200" marR="0" rtl="0" algn="l">
              <a:lnSpc>
                <a:spcPct val="93000"/>
              </a:lnSpc>
              <a:spcBef>
                <a:spcPts val="1100"/>
              </a:spcBef>
              <a:spcAft>
                <a:spcPts val="0"/>
              </a:spcAft>
              <a:buClr>
                <a:srgbClr val="FF3366"/>
              </a:buClr>
              <a:buSzPts val="1500"/>
              <a:buFont typeface="Noto Sans Symbols"/>
              <a:buChar char="−"/>
            </a:pPr>
            <a:r>
              <a:rPr b="0" i="0" lang="en-US" sz="2000" u="none" cap="none" strike="noStrike">
                <a:solidFill>
                  <a:srgbClr val="000000"/>
                </a:solidFill>
                <a:latin typeface="Arial"/>
                <a:ea typeface="Arial"/>
                <a:cs typeface="Arial"/>
                <a:sym typeface="Arial"/>
              </a:rPr>
              <a:t>BART stations in Alameda County</a:t>
            </a:r>
            <a:endParaRPr/>
          </a:p>
          <a:p>
            <a:pPr indent="-573087" lvl="1" marL="1727200" marR="0" rtl="0" algn="l">
              <a:lnSpc>
                <a:spcPct val="93000"/>
              </a:lnSpc>
              <a:spcBef>
                <a:spcPts val="1100"/>
              </a:spcBef>
              <a:spcAft>
                <a:spcPts val="0"/>
              </a:spcAft>
              <a:buClr>
                <a:srgbClr val="FF3366"/>
              </a:buClr>
              <a:buSzPts val="1500"/>
              <a:buFont typeface="Noto Sans Symbols"/>
              <a:buChar char="−"/>
            </a:pPr>
            <a:r>
              <a:rPr b="0" i="0" lang="en-US" sz="2000" u="none" cap="none" strike="noStrike">
                <a:solidFill>
                  <a:srgbClr val="000000"/>
                </a:solidFill>
                <a:latin typeface="Arial"/>
                <a:ea typeface="Arial"/>
                <a:cs typeface="Arial"/>
                <a:sym typeface="Arial"/>
              </a:rPr>
              <a:t>Consumer demographics</a:t>
            </a:r>
            <a:endParaRPr b="0" i="0" sz="2000" u="none" cap="none" strike="noStrike">
              <a:solidFill>
                <a:srgbClr val="000000"/>
              </a:solidFill>
              <a:latin typeface="Arial"/>
              <a:ea typeface="Arial"/>
              <a:cs typeface="Arial"/>
              <a:sym typeface="Arial"/>
            </a:endParaRPr>
          </a:p>
          <a:p>
            <a:pPr indent="-604837" lvl="1" marL="1727200" marR="0" rtl="0" algn="l">
              <a:lnSpc>
                <a:spcPct val="93000"/>
              </a:lnSpc>
              <a:spcBef>
                <a:spcPts val="1100"/>
              </a:spcBef>
              <a:spcAft>
                <a:spcPts val="0"/>
              </a:spcAft>
              <a:buSzPts val="2000"/>
              <a:buChar char="−"/>
            </a:pPr>
            <a:r>
              <a:rPr lang="en-US" sz="2000"/>
              <a:t>Cart revenue at specific stations and times of day.</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 name="Shape 43"/>
        <p:cNvGrpSpPr/>
        <p:nvPr/>
      </p:nvGrpSpPr>
      <p:grpSpPr>
        <a:xfrm>
          <a:off x="0" y="0"/>
          <a:ext cx="0" cy="0"/>
          <a:chOff x="0" y="0"/>
          <a:chExt cx="0" cy="0"/>
        </a:xfrm>
      </p:grpSpPr>
      <p:sp>
        <p:nvSpPr>
          <p:cNvPr id="44" name="Google Shape;44;p6"/>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Introduction</a:t>
            </a:r>
            <a:endParaRPr/>
          </a:p>
        </p:txBody>
      </p:sp>
      <p:sp>
        <p:nvSpPr>
          <p:cNvPr id="45" name="Google Shape;45;p6"/>
          <p:cNvSpPr txBox="1"/>
          <p:nvPr>
            <p:ph idx="1" type="body"/>
          </p:nvPr>
        </p:nvSpPr>
        <p:spPr>
          <a:xfrm>
            <a:off x="900112" y="1984375"/>
            <a:ext cx="8280400" cy="4618037"/>
          </a:xfrm>
          <a:prstGeom prst="rect">
            <a:avLst/>
          </a:prstGeom>
          <a:noFill/>
          <a:ln>
            <a:noFill/>
          </a:ln>
        </p:spPr>
        <p:txBody>
          <a:bodyPr anchorCtr="0" anchor="t" bIns="0" lIns="0" spcFirstLastPara="1" rIns="0" wrap="square" tIns="21150">
            <a:noAutofit/>
          </a:bodyPr>
          <a:lstStyle/>
          <a:p>
            <a:pPr indent="-323850" lvl="0" marL="431800" marR="0" rtl="0" algn="l">
              <a:lnSpc>
                <a:spcPct val="93000"/>
              </a:lnSpc>
              <a:spcBef>
                <a:spcPts val="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An entrepreneur is opening a food cart business in San Francisco which will provide goods similar to cafes and coffee shops.</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He wants to place 5 food carts at metro stations (BART Stations) throughout the city during morning rush hour, but he doesn't know which stations are the best selections.</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It's tough to succeed in the food industry, so he wants to leverage data on existing cafes and coffee shops to improve his business' chance for first-effort success.</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Segmenting the market is an effective way to build foundations of understanding and get 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7"/>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Purpose of This Study</a:t>
            </a:r>
            <a:endParaRPr/>
          </a:p>
        </p:txBody>
      </p:sp>
      <p:sp>
        <p:nvSpPr>
          <p:cNvPr id="51" name="Google Shape;51;p7"/>
          <p:cNvSpPr txBox="1"/>
          <p:nvPr>
            <p:ph idx="1" type="body"/>
          </p:nvPr>
        </p:nvSpPr>
        <p:spPr>
          <a:xfrm>
            <a:off x="900112" y="1984375"/>
            <a:ext cx="8280400" cy="4170362"/>
          </a:xfrm>
          <a:prstGeom prst="rect">
            <a:avLst/>
          </a:prstGeom>
          <a:noFill/>
          <a:ln>
            <a:noFill/>
          </a:ln>
        </p:spPr>
        <p:txBody>
          <a:bodyPr anchorCtr="0" anchor="t" bIns="0" lIns="0" spcFirstLastPara="1" rIns="0" wrap="square" tIns="22925">
            <a:noAutofit/>
          </a:bodyPr>
          <a:lstStyle/>
          <a:p>
            <a:pPr indent="0" lvl="0" marL="0" marR="0" rtl="0" algn="l">
              <a:lnSpc>
                <a:spcPct val="93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This preliminary study aims to provide a foundation for a future boots-on-the-ground survey of BART commuters to gauge project interest, which will ask whether or not the person drinks beverages (hot/cold) around that time of day, and whether or not they already had that beverage at home or outside.  While this survey is out of the scope of this project, its description serves to provide context for this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Data Acquisition and Cleaning</a:t>
            </a:r>
            <a:endParaRPr/>
          </a:p>
        </p:txBody>
      </p:sp>
      <p:sp>
        <p:nvSpPr>
          <p:cNvPr id="57" name="Google Shape;57;p8"/>
          <p:cNvSpPr txBox="1"/>
          <p:nvPr>
            <p:ph idx="1" type="body"/>
          </p:nvPr>
        </p:nvSpPr>
        <p:spPr>
          <a:xfrm>
            <a:off x="900112" y="1984375"/>
            <a:ext cx="8280400" cy="4630737"/>
          </a:xfrm>
          <a:prstGeom prst="rect">
            <a:avLst/>
          </a:prstGeom>
          <a:noFill/>
          <a:ln>
            <a:noFill/>
          </a:ln>
        </p:spPr>
        <p:txBody>
          <a:bodyPr anchorCtr="0" anchor="t" bIns="0" lIns="0" spcFirstLastPara="1" rIns="0" wrap="square" tIns="21150">
            <a:noAutofit/>
          </a:bodyPr>
          <a:lstStyle/>
          <a:p>
            <a:pPr indent="-323850" lvl="0" marL="431800" marR="0" rtl="0" algn="l">
              <a:lnSpc>
                <a:spcPct val="93000"/>
              </a:lnSpc>
              <a:spcBef>
                <a:spcPts val="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Foursquare API searches for specific venue categories and their ratings were run to obtain the total number of businesses in the “Cafe” and “Coffee Shop” categories within the 250 meter radius of each BART station.</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In total, 410 rows and 13 features represented the raw data.</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Data that were dropped were those that were incomplete, out of scope, or had little statistical value.</a:t>
            </a:r>
            <a:endParaRPr/>
          </a:p>
          <a:p>
            <a:pPr indent="-323850" lvl="0" marL="431800" marR="0" rtl="0" algn="l">
              <a:lnSpc>
                <a:spcPct val="93000"/>
              </a:lnSpc>
              <a:spcBef>
                <a:spcPts val="1400"/>
              </a:spcBef>
              <a:spcAft>
                <a:spcPts val="0"/>
              </a:spcAft>
              <a:buClr>
                <a:srgbClr val="FF3366"/>
              </a:buClr>
              <a:buSzPts val="1080"/>
              <a:buFont typeface="Noto Sans Symbols"/>
              <a:buChar char="●"/>
            </a:pPr>
            <a:r>
              <a:rPr b="0" i="0" lang="en-US" sz="2400" u="none" cap="none" strike="noStrike">
                <a:solidFill>
                  <a:srgbClr val="000000"/>
                </a:solidFill>
                <a:latin typeface="Arial"/>
                <a:ea typeface="Arial"/>
                <a:cs typeface="Arial"/>
                <a:sym typeface="Arial"/>
              </a:rPr>
              <a:t>Cleaned data included 9 features of 8 BART stations which were applied to a machine learning algorithm which provides clusters (or segments) of data, to develop a 10</a:t>
            </a:r>
            <a:r>
              <a:rPr b="0" baseline="30000" i="0" lang="en-US" sz="2400" u="none" cap="none" strike="noStrike">
                <a:solidFill>
                  <a:srgbClr val="000000"/>
                </a:solidFill>
                <a:latin typeface="Arial"/>
                <a:ea typeface="Arial"/>
                <a:cs typeface="Arial"/>
                <a:sym typeface="Arial"/>
              </a:rPr>
              <a:t>th</a:t>
            </a:r>
            <a:r>
              <a:rPr b="0" i="0" lang="en-US" sz="2400" u="none" cap="none" strike="noStrike">
                <a:solidFill>
                  <a:srgbClr val="000000"/>
                </a:solidFill>
                <a:latin typeface="Arial"/>
                <a:ea typeface="Arial"/>
                <a:cs typeface="Arial"/>
                <a:sym typeface="Arial"/>
              </a:rPr>
              <a:t> feature: the prospective market segmentation.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9"/>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Segmented BART Stations</a:t>
            </a:r>
            <a:endParaRPr/>
          </a:p>
        </p:txBody>
      </p:sp>
      <p:sp>
        <p:nvSpPr>
          <p:cNvPr id="63" name="Google Shape;63;p9"/>
          <p:cNvSpPr txBox="1"/>
          <p:nvPr>
            <p:ph idx="1" type="body"/>
          </p:nvPr>
        </p:nvSpPr>
        <p:spPr>
          <a:xfrm>
            <a:off x="900112" y="1984375"/>
            <a:ext cx="8280400" cy="4170362"/>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Purple, Cluster 1: “Land of Opportunity”</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Mint, Cluster 2: “The Middle Ground”</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Red, Cluster 0: “High </a:t>
            </a:r>
            <a:endParaRPr/>
          </a:p>
          <a:p>
            <a:pPr indent="-323850" lvl="0" marL="431800" marR="0" rtl="0" algn="l">
              <a:lnSpc>
                <a:spcPct val="93000"/>
              </a:lnSpc>
              <a:spcBef>
                <a:spcPts val="14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Risk, High Reward?”</a:t>
            </a:r>
            <a:endParaRPr/>
          </a:p>
        </p:txBody>
      </p:sp>
      <p:pic>
        <p:nvPicPr>
          <p:cNvPr id="64" name="Google Shape;64;p9"/>
          <p:cNvPicPr preferRelativeResize="0"/>
          <p:nvPr/>
        </p:nvPicPr>
        <p:blipFill rotWithShape="1">
          <a:blip r:embed="rId4">
            <a:alphaModFix/>
          </a:blip>
          <a:srcRect b="0" l="0" r="0" t="0"/>
          <a:stretch/>
        </p:blipFill>
        <p:spPr>
          <a:xfrm>
            <a:off x="5203825" y="3200400"/>
            <a:ext cx="4876800" cy="435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0"/>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Segmented Station Details</a:t>
            </a:r>
            <a:br>
              <a:rPr b="0" i="0" lang="en-US" sz="4100" u="none">
                <a:solidFill>
                  <a:srgbClr val="280099"/>
                </a:solidFill>
                <a:latin typeface="Arial"/>
                <a:ea typeface="Arial"/>
                <a:cs typeface="Arial"/>
                <a:sym typeface="Arial"/>
              </a:rPr>
            </a:br>
            <a:r>
              <a:rPr b="0" i="0" lang="en-US" sz="4100" u="none">
                <a:solidFill>
                  <a:srgbClr val="280099"/>
                </a:solidFill>
                <a:latin typeface="Arial"/>
                <a:ea typeface="Arial"/>
                <a:cs typeface="Arial"/>
                <a:sym typeface="Arial"/>
              </a:rPr>
              <a:t>(ordered geographically)</a:t>
            </a:r>
            <a:endParaRPr/>
          </a:p>
        </p:txBody>
      </p:sp>
      <p:pic>
        <p:nvPicPr>
          <p:cNvPr id="70" name="Google Shape;70;p10"/>
          <p:cNvPicPr preferRelativeResize="0"/>
          <p:nvPr/>
        </p:nvPicPr>
        <p:blipFill rotWithShape="1">
          <a:blip r:embed="rId4">
            <a:alphaModFix/>
          </a:blip>
          <a:srcRect b="0" l="0" r="0" t="0"/>
          <a:stretch/>
        </p:blipFill>
        <p:spPr>
          <a:xfrm>
            <a:off x="1279525" y="1816100"/>
            <a:ext cx="7327900" cy="467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1"/>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Purple (1), Land of Opportunity</a:t>
            </a:r>
            <a:endParaRPr/>
          </a:p>
        </p:txBody>
      </p:sp>
      <p:sp>
        <p:nvSpPr>
          <p:cNvPr id="76" name="Google Shape;76;p11"/>
          <p:cNvSpPr txBox="1"/>
          <p:nvPr>
            <p:ph idx="1" type="body"/>
          </p:nvPr>
        </p:nvSpPr>
        <p:spPr>
          <a:xfrm>
            <a:off x="900112" y="1984375"/>
            <a:ext cx="8280400" cy="4186237"/>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Medium amount of Cafes (easier market to enter)</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High relative market presence (popular market for the area)</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Low customer ratings (opportunity to capitalize on dissatisfied customers)</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Origin metro stations (more hungry customers)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2"/>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Segmented Station Details</a:t>
            </a:r>
            <a:br>
              <a:rPr b="0" i="0" lang="en-US" sz="4100" u="none">
                <a:solidFill>
                  <a:srgbClr val="280099"/>
                </a:solidFill>
                <a:latin typeface="Arial"/>
                <a:ea typeface="Arial"/>
                <a:cs typeface="Arial"/>
                <a:sym typeface="Arial"/>
              </a:rPr>
            </a:br>
            <a:r>
              <a:rPr b="0" i="0" lang="en-US" sz="4100" u="none">
                <a:solidFill>
                  <a:srgbClr val="280099"/>
                </a:solidFill>
                <a:latin typeface="Arial"/>
                <a:ea typeface="Arial"/>
                <a:cs typeface="Arial"/>
                <a:sym typeface="Arial"/>
              </a:rPr>
              <a:t>(ordered geographically)</a:t>
            </a:r>
            <a:endParaRPr/>
          </a:p>
        </p:txBody>
      </p:sp>
      <p:pic>
        <p:nvPicPr>
          <p:cNvPr id="82" name="Google Shape;82;p12"/>
          <p:cNvPicPr preferRelativeResize="0"/>
          <p:nvPr/>
        </p:nvPicPr>
        <p:blipFill rotWithShape="1">
          <a:blip r:embed="rId4">
            <a:alphaModFix/>
          </a:blip>
          <a:srcRect b="0" l="0" r="0" t="0"/>
          <a:stretch/>
        </p:blipFill>
        <p:spPr>
          <a:xfrm>
            <a:off x="1279525" y="1816100"/>
            <a:ext cx="7327900" cy="467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3"/>
          <p:cNvSpPr txBox="1"/>
          <p:nvPr>
            <p:ph type="title"/>
          </p:nvPr>
        </p:nvSpPr>
        <p:spPr>
          <a:xfrm>
            <a:off x="720725" y="554037"/>
            <a:ext cx="8640762" cy="1262062"/>
          </a:xfrm>
          <a:prstGeom prst="rect">
            <a:avLst/>
          </a:prstGeom>
          <a:noFill/>
          <a:ln>
            <a:noFill/>
          </a:ln>
        </p:spPr>
        <p:txBody>
          <a:bodyPr anchorCtr="0" anchor="ctr" bIns="0" lIns="0" spcFirstLastPara="1" rIns="0" wrap="square" tIns="3615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Mint (2), The Middle Ground</a:t>
            </a:r>
            <a:endParaRPr/>
          </a:p>
        </p:txBody>
      </p:sp>
      <p:sp>
        <p:nvSpPr>
          <p:cNvPr id="88" name="Google Shape;88;p13"/>
          <p:cNvSpPr txBox="1"/>
          <p:nvPr>
            <p:ph idx="1" type="body"/>
          </p:nvPr>
        </p:nvSpPr>
        <p:spPr>
          <a:xfrm>
            <a:off x="900112" y="1984375"/>
            <a:ext cx="8280400" cy="4170362"/>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Low amount of Cafes (easiest market to enter)</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Low relative market presence (NOT a popular market for the area)</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Medium customer ratings (less opportunity to capitalize on dissatisfied customers)</a:t>
            </a:r>
            <a:endParaRPr/>
          </a:p>
          <a:p>
            <a:pPr indent="-323850" lvl="0" marL="431800" marR="0" rtl="0" algn="l">
              <a:lnSpc>
                <a:spcPct val="93000"/>
              </a:lnSpc>
              <a:spcBef>
                <a:spcPts val="1400"/>
              </a:spcBef>
              <a:spcAft>
                <a:spcPts val="0"/>
              </a:spcAft>
              <a:buClr>
                <a:srgbClr val="FF3366"/>
              </a:buClr>
              <a:buSzPts val="1440"/>
              <a:buFont typeface="Noto Sans Symbols"/>
              <a:buChar char="●"/>
            </a:pPr>
            <a:r>
              <a:rPr b="0" i="0" lang="en-US" sz="3200" u="none" cap="none" strike="noStrike">
                <a:solidFill>
                  <a:srgbClr val="000000"/>
                </a:solidFill>
                <a:latin typeface="Arial"/>
                <a:ea typeface="Arial"/>
                <a:cs typeface="Arial"/>
                <a:sym typeface="Arial"/>
              </a:rPr>
              <a:t>Origin metro stations (hungry customers)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