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63f2d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63f2d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63f2dc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63f2dc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2b786564_1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2b786564_1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2b786564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2b786564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76bba8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76bba8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2b786564_1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2b786564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2b7865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2b7865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b786564_1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b786564_1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f5af9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f5af9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7f5af9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7f5af9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2b786564_1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2b786564_1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2b786564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2b786564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2b786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2b786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768bf8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768bf8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2b786564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2b786564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alktotransformer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eganography.live/encryp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ctionary.cambridge.org/pl/dictionary/english/practice" TargetMode="External"/><Relationship Id="rId4" Type="http://schemas.openxmlformats.org/officeDocument/2006/relationships/hyperlink" Target="https://dictionary.cambridge.org/pl/dictionary/english/hidden" TargetMode="External"/><Relationship Id="rId5" Type="http://schemas.openxmlformats.org/officeDocument/2006/relationships/hyperlink" Target="https://dictionary.cambridge.org/pl/dictionary/english/im" TargetMode="External"/><Relationship Id="rId6" Type="http://schemas.openxmlformats.org/officeDocument/2006/relationships/hyperlink" Target="https://dictionary.cambridge.org/pl/dictionary/english/ordinary" TargetMode="External"/><Relationship Id="rId7" Type="http://schemas.openxmlformats.org/officeDocument/2006/relationships/hyperlink" Target="https://dictionary.cambridge.org/pl/dictionary/english/text" TargetMode="External"/><Relationship Id="rId8" Type="http://schemas.openxmlformats.org/officeDocument/2006/relationships/hyperlink" Target="https://dictionary.cambridge.org/pl/dictionary/english/pictu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384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STEGANOGRAPHY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0625" y="3022475"/>
            <a:ext cx="837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 Belén Alastruey, Roger Casals, Gerard Contreras,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Malgorzata Cybulska, Adrián Hernández, Roger Taulé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86850" y="3992200"/>
            <a:ext cx="837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Directed by: Jordi Saludes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GPT2 - </a:t>
            </a:r>
            <a:r>
              <a:rPr lang="es" sz="2400"/>
              <a:t>How does it 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model calculates  a </a:t>
            </a:r>
            <a:r>
              <a:rPr lang="es"/>
              <a:t>probability</a:t>
            </a:r>
            <a:r>
              <a:rPr lang="es"/>
              <a:t> distribution from a set of examples.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It expresses the probability  of a given example as a product of conditional probabilities  for the symbols in each string p(x) = Πp(s</a:t>
            </a:r>
            <a:r>
              <a:rPr lang="es" sz="800"/>
              <a:t>n</a:t>
            </a:r>
            <a:r>
              <a:rPr lang="es"/>
              <a:t> | s</a:t>
            </a:r>
            <a:r>
              <a:rPr lang="es" sz="800"/>
              <a:t>1</a:t>
            </a:r>
            <a:r>
              <a:rPr lang="es"/>
              <a:t>, … , s</a:t>
            </a:r>
            <a:r>
              <a:rPr lang="es" sz="800"/>
              <a:t>n-1</a:t>
            </a:r>
            <a:r>
              <a:rPr lang="es"/>
              <a:t>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All in all it creates  a probability distribution for the output based in the input: p(output | input).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Given that it is a multitask learner it is really </a:t>
            </a:r>
            <a:r>
              <a:rPr lang="es"/>
              <a:t>p(output | input, task).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Ideally the model would learn the task without explicit specification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GPT2 - </a:t>
            </a:r>
            <a:r>
              <a:rPr lang="es" sz="2400"/>
              <a:t>Examples of execution</a:t>
            </a:r>
            <a:endParaRPr sz="24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There are 4 different versions of GPT2, and only the biggest version is private.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Here we can see an online implementation of the biggest public version of GPT2: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 u="sng">
                <a:solidFill>
                  <a:schemeClr val="hlink"/>
                </a:solidFill>
                <a:hlinkClick r:id="rId3"/>
              </a:rPr>
              <a:t>https://talktotransformer.com/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ARITHMETIC CODING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0" y="1182600"/>
            <a:ext cx="4218000" cy="33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ARITHMETIC CODING TO HIDE A MESSAGE IN A TEXT 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945400" y="1249825"/>
            <a:ext cx="29748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AutoNum type="arabicPeriod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need and alphabet and the probability of each character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25" y="2132325"/>
            <a:ext cx="3546949" cy="17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 title="2."/>
          <p:cNvSpPr txBox="1"/>
          <p:nvPr/>
        </p:nvSpPr>
        <p:spPr>
          <a:xfrm>
            <a:off x="4971563" y="1249825"/>
            <a:ext cx="3474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 startAt="2"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 each symbol is processed, the range is narrowed to that portion of it allocated to the symbol.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449" y="2379088"/>
            <a:ext cx="26765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Arithmetic coding example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281100"/>
            <a:ext cx="85058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 u="sng">
                <a:solidFill>
                  <a:schemeClr val="hlink"/>
                </a:solidFill>
                <a:hlinkClick r:id="rId3"/>
              </a:rPr>
              <a:t>https://steganography.live/encrypt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OBJECTIVES FOR THE FINAL PRESENTATION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1909175"/>
            <a:ext cx="1841226" cy="14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85288" y="2342850"/>
            <a:ext cx="1705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Hello World!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 rot="-1489">
            <a:off x="2398731" y="2623677"/>
            <a:ext cx="1385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4"/>
                </a:solidFill>
                <a:latin typeface="Economica"/>
                <a:ea typeface="Economica"/>
                <a:cs typeface="Economica"/>
                <a:sym typeface="Economica"/>
              </a:rPr>
              <a:t>Arithmetic Coding</a:t>
            </a:r>
            <a:endParaRPr b="1" sz="2400">
              <a:solidFill>
                <a:schemeClr val="accent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543425" y="2064450"/>
            <a:ext cx="791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17</a:t>
            </a:r>
            <a:endParaRPr b="1" sz="4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387750" y="2096925"/>
            <a:ext cx="1550100" cy="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7054250" y="24033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7938900" y="2249325"/>
            <a:ext cx="718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TEXT</a:t>
            </a:r>
            <a:endParaRPr b="1" sz="18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265479" y="1821500"/>
            <a:ext cx="963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Prompt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951269" y="2202500"/>
            <a:ext cx="2462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Artificial language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model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2634650" y="24033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4387250" y="24033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 rot="-2023">
            <a:off x="4953134" y="3044867"/>
            <a:ext cx="101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4"/>
                </a:solidFill>
                <a:latin typeface="Economica"/>
                <a:ea typeface="Economica"/>
                <a:cs typeface="Economica"/>
                <a:sym typeface="Economica"/>
              </a:rPr>
              <a:t>Key</a:t>
            </a:r>
            <a:endParaRPr b="1" sz="2400">
              <a:solidFill>
                <a:schemeClr val="accent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8"/>
          <p:cNvSpPr/>
          <p:nvPr/>
        </p:nvSpPr>
        <p:spPr>
          <a:xfrm rot="-3001526">
            <a:off x="5326705" y="2860726"/>
            <a:ext cx="586040" cy="2302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STEGANOGRAPHY?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It’s the </a:t>
            </a:r>
            <a:r>
              <a:rPr lang="es">
                <a:solidFill>
                  <a:schemeClr val="accent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practice</a:t>
            </a: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of writing </a:t>
            </a:r>
            <a:r>
              <a:rPr lang="es">
                <a:solidFill>
                  <a:schemeClr val="accent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hidden</a:t>
            </a: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accent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messages</a:t>
            </a: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s">
                <a:solidFill>
                  <a:schemeClr val="accent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ordinary</a:t>
            </a: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accent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text</a:t>
            </a: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>
                <a:solidFill>
                  <a:schemeClr val="accent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pictures</a:t>
            </a: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The hidden messages appear to be (or to be part of) something else: images, articles, shopping lists or some other cover text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The advantage of steganography is that the intended secret message does not attract attention to itself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/>
              <a:t>Since everyone can read, encoding text in neutral sentences is doubtfully effective.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0000"/>
                </a:solidFill>
              </a:rPr>
              <a:t>S</a:t>
            </a:r>
            <a:r>
              <a:rPr lang="es" sz="3600"/>
              <a:t>ince </a:t>
            </a:r>
            <a:r>
              <a:rPr b="1" lang="es" sz="3600">
                <a:solidFill>
                  <a:srgbClr val="FF0000"/>
                </a:solidFill>
              </a:rPr>
              <a:t>e</a:t>
            </a:r>
            <a:r>
              <a:rPr lang="es" sz="3600"/>
              <a:t>veryone </a:t>
            </a:r>
            <a:r>
              <a:rPr b="1" lang="es" sz="3600">
                <a:solidFill>
                  <a:srgbClr val="FF0000"/>
                </a:solidFill>
              </a:rPr>
              <a:t>c</a:t>
            </a:r>
            <a:r>
              <a:rPr lang="es" sz="3600"/>
              <a:t>an </a:t>
            </a:r>
            <a:r>
              <a:rPr b="1" lang="es" sz="3600">
                <a:solidFill>
                  <a:srgbClr val="FF0000"/>
                </a:solidFill>
              </a:rPr>
              <a:t>r</a:t>
            </a:r>
            <a:r>
              <a:rPr lang="es" sz="3600"/>
              <a:t>ead, </a:t>
            </a:r>
            <a:r>
              <a:rPr b="1" lang="es" sz="3600">
                <a:solidFill>
                  <a:srgbClr val="FF0000"/>
                </a:solidFill>
              </a:rPr>
              <a:t>e</a:t>
            </a:r>
            <a:r>
              <a:rPr lang="es" sz="3600"/>
              <a:t>ncoding </a:t>
            </a:r>
            <a:r>
              <a:rPr b="1" lang="es" sz="3600">
                <a:solidFill>
                  <a:srgbClr val="FF0000"/>
                </a:solidFill>
              </a:rPr>
              <a:t>t</a:t>
            </a:r>
            <a:r>
              <a:rPr lang="es" sz="3600"/>
              <a:t>ext </a:t>
            </a:r>
            <a:r>
              <a:rPr b="1" lang="es" sz="3600">
                <a:solidFill>
                  <a:srgbClr val="FF0000"/>
                </a:solidFill>
              </a:rPr>
              <a:t>i</a:t>
            </a:r>
            <a:r>
              <a:rPr lang="es" sz="3600"/>
              <a:t>n </a:t>
            </a:r>
            <a:r>
              <a:rPr b="1" lang="es" sz="3600">
                <a:solidFill>
                  <a:srgbClr val="FF0000"/>
                </a:solidFill>
              </a:rPr>
              <a:t>n</a:t>
            </a:r>
            <a:r>
              <a:rPr lang="es" sz="3600"/>
              <a:t>eutral </a:t>
            </a:r>
            <a:r>
              <a:rPr b="1" lang="es" sz="3600">
                <a:solidFill>
                  <a:srgbClr val="FF0000"/>
                </a:solidFill>
              </a:rPr>
              <a:t>s</a:t>
            </a:r>
            <a:r>
              <a:rPr lang="es" sz="3600"/>
              <a:t>entences </a:t>
            </a:r>
            <a:r>
              <a:rPr b="1" lang="es" sz="3600">
                <a:solidFill>
                  <a:srgbClr val="FF0000"/>
                </a:solidFill>
              </a:rPr>
              <a:t>i</a:t>
            </a:r>
            <a:r>
              <a:rPr lang="es" sz="3600"/>
              <a:t>s </a:t>
            </a:r>
            <a:r>
              <a:rPr b="1" lang="es" sz="3600">
                <a:solidFill>
                  <a:srgbClr val="FF0000"/>
                </a:solidFill>
              </a:rPr>
              <a:t>d</a:t>
            </a:r>
            <a:r>
              <a:rPr lang="es" sz="3600"/>
              <a:t>oubtfully </a:t>
            </a:r>
            <a:r>
              <a:rPr b="1" lang="es" sz="3600">
                <a:solidFill>
                  <a:srgbClr val="FF0000"/>
                </a:solidFill>
              </a:rPr>
              <a:t>e</a:t>
            </a:r>
            <a:r>
              <a:rPr lang="es" sz="3600"/>
              <a:t>ffective.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600"/>
              <a:t>‘secret inside’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PARTS OF TEXT STEGANOGRAPHY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3732300" y="1017725"/>
            <a:ext cx="1500" cy="4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50" y="1299575"/>
            <a:ext cx="1841226" cy="14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56688" y="1733250"/>
            <a:ext cx="1705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Hello World!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/>
          <p:nvPr/>
        </p:nvSpPr>
        <p:spPr>
          <a:xfrm rot="3678788">
            <a:off x="1278374" y="3315914"/>
            <a:ext cx="1598051" cy="1268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 rot="3654266">
            <a:off x="1171443" y="3162478"/>
            <a:ext cx="1385656" cy="572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Aritmetic Coding</a:t>
            </a:r>
            <a:endParaRPr b="1" sz="16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591325" y="3878900"/>
            <a:ext cx="791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17</a:t>
            </a:r>
            <a:endParaRPr b="1" sz="4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159150" y="1639725"/>
            <a:ext cx="1550100" cy="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159150" y="3394400"/>
            <a:ext cx="1550100" cy="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825650" y="19461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825650" y="36987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938900" y="1563525"/>
            <a:ext cx="718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Text 1</a:t>
            </a:r>
            <a:endParaRPr b="1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Text 2</a:t>
            </a:r>
            <a:endParaRPr b="1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Text 3</a:t>
            </a:r>
            <a:endParaRPr b="1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...</a:t>
            </a:r>
            <a:endParaRPr b="1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938900" y="3539500"/>
            <a:ext cx="718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Text</a:t>
            </a:r>
            <a:endParaRPr b="1" sz="24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197775" y="19461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197775" y="3698775"/>
            <a:ext cx="8784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263750" y="4196000"/>
            <a:ext cx="718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273500" y="3871125"/>
            <a:ext cx="394500" cy="3099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211113" y="3871125"/>
            <a:ext cx="594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Key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113063" y="3802700"/>
            <a:ext cx="718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17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113079" y="3345500"/>
            <a:ext cx="963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Prompt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113079" y="1592900"/>
            <a:ext cx="963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Prompt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722669" y="1745300"/>
            <a:ext cx="2462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Artificial language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model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722669" y="3345500"/>
            <a:ext cx="2462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Artificial language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model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96250" y="10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s"/>
              <a:t>ARTIFICIAL LANGUAGE MODEL - Finding a corpus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CORPUS? A large database of words, sentences and texts.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model uses a corpus.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Largest corpus with diversity of topics.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examples: GPT-2 and Markovify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ARTIFICIAL LANGUAGE MODEL - Markovify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7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What is </a:t>
            </a:r>
            <a:r>
              <a:rPr lang="es" sz="2400"/>
              <a:t>Markovify? How it uses the corpus?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Which corpus have we used?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188" y="2020813"/>
            <a:ext cx="2976575" cy="29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MARKOVIFY</a:t>
            </a:r>
            <a:r>
              <a:rPr lang="es" sz="9600"/>
              <a:t> - </a:t>
            </a:r>
            <a:r>
              <a:rPr lang="es" sz="4800"/>
              <a:t>Examples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ARTIFICIAL LANGUAGE MODEL - GPT2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Natural language processing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Artificial </a:t>
            </a:r>
            <a:r>
              <a:rPr lang="es"/>
              <a:t>intelligence</a:t>
            </a:r>
            <a:r>
              <a:rPr lang="es"/>
              <a:t> model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Multitask learner.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Trained from a dataset of million of </a:t>
            </a:r>
            <a:r>
              <a:rPr lang="es"/>
              <a:t>web pages</a:t>
            </a:r>
            <a:r>
              <a:rPr lang="es"/>
              <a:t> called WebText.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Non supervised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model achieved state of the art results in most categories of testing.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