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1531600" cy="6489700"/>
  <p:notesSz cx="11531600" cy="648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1700" y="520700"/>
            <a:ext cx="9728200" cy="654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29740" y="3634232"/>
            <a:ext cx="8072120" cy="1622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18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18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6580" y="1492631"/>
            <a:ext cx="50162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938774" y="1492631"/>
            <a:ext cx="50162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18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18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18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0065" y="2625725"/>
            <a:ext cx="9211468" cy="1177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8010" y="1530350"/>
            <a:ext cx="9715579" cy="2566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920744" y="6035421"/>
            <a:ext cx="3690112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6580" y="6035421"/>
            <a:ext cx="2652268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853587" y="6218137"/>
            <a:ext cx="532129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18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FadelMegahed" TargetMode="External"/><Relationship Id="rId3" Type="http://schemas.openxmlformats.org/officeDocument/2006/relationships/hyperlink" Target="https://github.com/fmegahed/" TargetMode="External"/><Relationship Id="rId4" Type="http://schemas.openxmlformats.org/officeDocument/2006/relationships/hyperlink" Target="mailto:fmegahed@miamioh.edu" TargetMode="External"/><Relationship Id="rId5" Type="http://schemas.openxmlformats.org/officeDocument/2006/relationships/hyperlink" Target="https://calendly.com/fmegahed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hyperlink" Target="https://pandas.pydata.org/docs/getting_started/index.html" TargetMode="External"/><Relationship Id="rId15" Type="http://schemas.openxmlformats.org/officeDocument/2006/relationships/hyperlink" Target="https://pandas.pydata.org/docs/user_guide/index.html" TargetMode="External"/><Relationship Id="rId16" Type="http://schemas.openxmlformats.org/officeDocument/2006/relationships/hyperlink" Target="https://pandas.pydata.org/docs/reference/index.html" TargetMode="External"/><Relationship Id="rId17" Type="http://schemas.openxmlformats.org/officeDocument/2006/relationships/hyperlink" Target="https://pandas.pydata.org/docs/development/index.html" TargetMode="External"/><Relationship Id="rId18" Type="http://schemas.openxmlformats.org/officeDocument/2006/relationships/hyperlink" Target="https://pandas.pydata.org/docs/whatsnew/index.html" TargetMode="External"/><Relationship Id="rId19" Type="http://schemas.openxmlformats.org/officeDocument/2006/relationships/hyperlink" Target="https://pandas.pydata.org/docs/reference/io.html" TargetMode="External"/><Relationship Id="rId20" Type="http://schemas.openxmlformats.org/officeDocument/2006/relationships/hyperlink" Target="https://pandas.pydata.org/docs/reference/api/pandas.read_pickle.html" TargetMode="External"/><Relationship Id="rId21" Type="http://schemas.openxmlformats.org/officeDocument/2006/relationships/hyperlink" Target="https://pandas.pydata.org/docs/reference/api/pandas.DataFrame.to_pickle.html" TargetMode="External"/><Relationship Id="rId22" Type="http://schemas.openxmlformats.org/officeDocument/2006/relationships/hyperlink" Target="https://pandas.pydata.org/docs/reference/api/pandas.read_table.html" TargetMode="External"/><Relationship Id="rId23" Type="http://schemas.openxmlformats.org/officeDocument/2006/relationships/hyperlink" Target="https://pandas.pydata.org/docs/reference/api/pandas.DataFrame.to_csv.html" TargetMode="External"/><Relationship Id="rId24" Type="http://schemas.openxmlformats.org/officeDocument/2006/relationships/hyperlink" Target="https://pandas.pydata.org/docs/reference/api/pandas.read_fwf.html" TargetMode="External"/><Relationship Id="rId25" Type="http://schemas.openxmlformats.org/officeDocument/2006/relationships/hyperlink" Target="https://pandas.pydata.org/docs/reference/api/pandas.read_clipboard.html" TargetMode="External"/><Relationship Id="rId26" Type="http://schemas.openxmlformats.org/officeDocument/2006/relationships/hyperlink" Target="https://pandas.pydata.org/docs/reference/api/pandas.DataFrame.to_clipboard.html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imeo.com/692375454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in-api.cryptocompare.com/pricing" TargetMode="External"/><Relationship Id="rId3" Type="http://schemas.openxmlformats.org/officeDocument/2006/relationships/hyperlink" Target="https://min-api.cryptocompare.com/documentation" TargetMode="Externa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/web/packages/httr/vignettes/quickstart.html" TargetMode="External"/><Relationship Id="rId3" Type="http://schemas.openxmlformats.org/officeDocument/2006/relationships/hyperlink" Target="https://httr2.r-lib.org/articles/httr2.html" TargetMode="External"/><Relationship Id="rId4" Type="http://schemas.openxmlformats.org/officeDocument/2006/relationships/hyperlink" Target="https://httr.r-lib.org/articles/secrets.html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kahoot.it/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youtube.com/watch?v=s7wmiS2mSXY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hyperlink" Target="https://medium.com/%40xiang_zhou/what-is-an-api-explanation-with-cartoon-picture-so-a-5-year-old-could-understand-it-6c6c42b75be4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1254125"/>
            <a:ext cx="861822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5"/>
              <a:t>ISA </a:t>
            </a:r>
            <a:r>
              <a:rPr dirty="0" sz="3350" spc="-180"/>
              <a:t>401: </a:t>
            </a:r>
            <a:r>
              <a:rPr dirty="0" sz="3350" spc="-45"/>
              <a:t>Business </a:t>
            </a:r>
            <a:r>
              <a:rPr dirty="0" sz="3350" spc="-190"/>
              <a:t>Intelligence </a:t>
            </a:r>
            <a:r>
              <a:rPr dirty="0" sz="3350" spc="-530"/>
              <a:t>&amp; </a:t>
            </a:r>
            <a:r>
              <a:rPr dirty="0" sz="3350" spc="-190"/>
              <a:t>Data</a:t>
            </a:r>
            <a:r>
              <a:rPr dirty="0" sz="3350" spc="-484"/>
              <a:t> </a:t>
            </a:r>
            <a:r>
              <a:rPr dirty="0" sz="3350" spc="-145"/>
              <a:t>Visualization</a:t>
            </a:r>
            <a:endParaRPr sz="3350"/>
          </a:p>
        </p:txBody>
      </p:sp>
      <p:sp>
        <p:nvSpPr>
          <p:cNvPr id="4" name="object 4"/>
          <p:cNvSpPr txBox="1"/>
          <p:nvPr/>
        </p:nvSpPr>
        <p:spPr>
          <a:xfrm>
            <a:off x="901700" y="1882775"/>
            <a:ext cx="398399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08: Connecting to APIs</a:t>
            </a:r>
            <a:r>
              <a:rPr dirty="0" sz="3000" spc="-2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2901950"/>
            <a:ext cx="4276725" cy="33020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Fadel M. Megahed,</a:t>
            </a:r>
            <a:r>
              <a:rPr dirty="0" sz="185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5">
                <a:solidFill>
                  <a:srgbClr val="FFFFFF"/>
                </a:solidFill>
                <a:latin typeface="Arial"/>
                <a:cs typeface="Arial"/>
              </a:rPr>
              <a:t>PhD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50">
              <a:latin typeface="Arial"/>
              <a:cs typeface="Arial"/>
            </a:endParaRPr>
          </a:p>
          <a:p>
            <a:pPr marL="12700" marR="20320">
              <a:lnSpc>
                <a:spcPts val="2030"/>
              </a:lnSpc>
            </a:pPr>
            <a:r>
              <a:rPr dirty="0" sz="1850" spc="15">
                <a:solidFill>
                  <a:srgbClr val="FFFFFF"/>
                </a:solidFill>
                <a:latin typeface="Arial"/>
                <a:cs typeface="Arial"/>
              </a:rPr>
              <a:t>Raymond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E. Glos Professor </a:t>
            </a:r>
            <a:r>
              <a:rPr dirty="0" sz="1850" spc="5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85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Business  Farmer School of</a:t>
            </a:r>
            <a:r>
              <a:rPr dirty="0" sz="185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ts val="2060"/>
              </a:lnSpc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Miami</a:t>
            </a:r>
            <a:r>
              <a:rPr dirty="0" sz="18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Arial"/>
              <a:cs typeface="Arial"/>
            </a:endParaRPr>
          </a:p>
          <a:p>
            <a:pPr marL="309245" marR="1287145" indent="6985">
              <a:lnSpc>
                <a:spcPct val="103000"/>
              </a:lnSpc>
              <a:spcBef>
                <a:spcPts val="5"/>
              </a:spcBef>
            </a:pP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2"/>
              </a:rPr>
              <a:t>@FadelMegahed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3"/>
              </a:rPr>
              <a:t>fmegahed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4"/>
              </a:rPr>
              <a:t>fmegahed@miamioh.edu</a:t>
            </a:r>
            <a:endParaRPr sz="185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  <a:spcBef>
                <a:spcPts val="30"/>
              </a:spcBef>
            </a:pP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Automated Scheduler </a:t>
            </a:r>
            <a:r>
              <a:rPr dirty="0" sz="1850" spc="5">
                <a:solidFill>
                  <a:srgbClr val="83D5D3"/>
                </a:solidFill>
                <a:latin typeface="Arial"/>
                <a:cs typeface="Arial"/>
                <a:hlinkClick r:id="rId5"/>
              </a:rPr>
              <a:t>for Office</a:t>
            </a:r>
            <a:r>
              <a:rPr dirty="0" sz="1850" spc="-2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Hours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Fall</a:t>
            </a:r>
            <a:r>
              <a:rPr dirty="0" sz="18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2025</a:t>
            </a:r>
            <a:endParaRPr sz="18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72050" y="1957387"/>
            <a:ext cx="428625" cy="333375"/>
          </a:xfrm>
          <a:custGeom>
            <a:avLst/>
            <a:gdLst/>
            <a:ahLst/>
            <a:cxnLst/>
            <a:rect l="l" t="t" r="r" b="b"/>
            <a:pathLst>
              <a:path w="428625" h="333375">
                <a:moveTo>
                  <a:pt x="251891" y="333375"/>
                </a:moveTo>
                <a:lnTo>
                  <a:pt x="178146" y="333375"/>
                </a:lnTo>
                <a:lnTo>
                  <a:pt x="178146" y="287312"/>
                </a:lnTo>
                <a:lnTo>
                  <a:pt x="120728" y="274735"/>
                </a:lnTo>
                <a:lnTo>
                  <a:pt x="71686" y="252507"/>
                </a:lnTo>
                <a:lnTo>
                  <a:pt x="33539" y="222317"/>
                </a:lnTo>
                <a:lnTo>
                  <a:pt x="8804" y="185854"/>
                </a:lnTo>
                <a:lnTo>
                  <a:pt x="0" y="144806"/>
                </a:lnTo>
                <a:lnTo>
                  <a:pt x="7723" y="106307"/>
                </a:lnTo>
                <a:lnTo>
                  <a:pt x="29551" y="71685"/>
                </a:lnTo>
                <a:lnTo>
                  <a:pt x="63325" y="42406"/>
                </a:lnTo>
                <a:lnTo>
                  <a:pt x="107078" y="19766"/>
                </a:lnTo>
                <a:lnTo>
                  <a:pt x="158714" y="5171"/>
                </a:lnTo>
                <a:lnTo>
                  <a:pt x="216172" y="0"/>
                </a:lnTo>
                <a:lnTo>
                  <a:pt x="273629" y="5171"/>
                </a:lnTo>
                <a:lnTo>
                  <a:pt x="325266" y="19766"/>
                </a:lnTo>
                <a:lnTo>
                  <a:pt x="369018" y="42406"/>
                </a:lnTo>
                <a:lnTo>
                  <a:pt x="385424" y="56629"/>
                </a:lnTo>
                <a:lnTo>
                  <a:pt x="249286" y="56629"/>
                </a:lnTo>
                <a:lnTo>
                  <a:pt x="197365" y="61671"/>
                </a:lnTo>
                <a:lnTo>
                  <a:pt x="152263" y="75714"/>
                </a:lnTo>
                <a:lnTo>
                  <a:pt x="116691" y="97134"/>
                </a:lnTo>
                <a:lnTo>
                  <a:pt x="93359" y="124304"/>
                </a:lnTo>
                <a:lnTo>
                  <a:pt x="84980" y="155599"/>
                </a:lnTo>
                <a:lnTo>
                  <a:pt x="91783" y="183866"/>
                </a:lnTo>
                <a:lnTo>
                  <a:pt x="110885" y="208945"/>
                </a:lnTo>
                <a:lnTo>
                  <a:pt x="140326" y="229656"/>
                </a:lnTo>
                <a:lnTo>
                  <a:pt x="178146" y="244822"/>
                </a:lnTo>
                <a:lnTo>
                  <a:pt x="251816" y="244822"/>
                </a:lnTo>
                <a:lnTo>
                  <a:pt x="251816" y="254496"/>
                </a:lnTo>
                <a:lnTo>
                  <a:pt x="369959" y="254496"/>
                </a:lnTo>
                <a:lnTo>
                  <a:pt x="383457" y="277266"/>
                </a:lnTo>
                <a:lnTo>
                  <a:pt x="303534" y="277266"/>
                </a:lnTo>
                <a:lnTo>
                  <a:pt x="291164" y="280641"/>
                </a:lnTo>
                <a:lnTo>
                  <a:pt x="278410" y="283498"/>
                </a:lnTo>
                <a:lnTo>
                  <a:pt x="265307" y="285826"/>
                </a:lnTo>
                <a:lnTo>
                  <a:pt x="251891" y="287610"/>
                </a:lnTo>
                <a:lnTo>
                  <a:pt x="251891" y="333375"/>
                </a:lnTo>
                <a:close/>
              </a:path>
              <a:path w="428625" h="333375">
                <a:moveTo>
                  <a:pt x="384283" y="234776"/>
                </a:moveTo>
                <a:lnTo>
                  <a:pt x="354656" y="234776"/>
                </a:lnTo>
                <a:lnTo>
                  <a:pt x="376581" y="220929"/>
                </a:lnTo>
                <a:lnTo>
                  <a:pt x="393035" y="203196"/>
                </a:lnTo>
                <a:lnTo>
                  <a:pt x="403379" y="181459"/>
                </a:lnTo>
                <a:lnTo>
                  <a:pt x="406969" y="155599"/>
                </a:lnTo>
                <a:lnTo>
                  <a:pt x="399279" y="118932"/>
                </a:lnTo>
                <a:lnTo>
                  <a:pt x="377590" y="91090"/>
                </a:lnTo>
                <a:lnTo>
                  <a:pt x="343978" y="71685"/>
                </a:lnTo>
                <a:lnTo>
                  <a:pt x="300518" y="60328"/>
                </a:lnTo>
                <a:lnTo>
                  <a:pt x="249286" y="56629"/>
                </a:lnTo>
                <a:lnTo>
                  <a:pt x="385424" y="56629"/>
                </a:lnTo>
                <a:lnTo>
                  <a:pt x="402824" y="71713"/>
                </a:lnTo>
                <a:lnTo>
                  <a:pt x="424621" y="106307"/>
                </a:lnTo>
                <a:lnTo>
                  <a:pt x="428625" y="126265"/>
                </a:lnTo>
                <a:lnTo>
                  <a:pt x="428625" y="168992"/>
                </a:lnTo>
                <a:lnTo>
                  <a:pt x="427769" y="174552"/>
                </a:lnTo>
                <a:lnTo>
                  <a:pt x="414662" y="202201"/>
                </a:lnTo>
                <a:lnTo>
                  <a:pt x="393950" y="227144"/>
                </a:lnTo>
                <a:lnTo>
                  <a:pt x="384283" y="234776"/>
                </a:lnTo>
                <a:close/>
              </a:path>
              <a:path w="428625" h="333375">
                <a:moveTo>
                  <a:pt x="251816" y="244822"/>
                </a:moveTo>
                <a:lnTo>
                  <a:pt x="178146" y="244822"/>
                </a:lnTo>
                <a:lnTo>
                  <a:pt x="178146" y="89817"/>
                </a:lnTo>
                <a:lnTo>
                  <a:pt x="326230" y="89817"/>
                </a:lnTo>
                <a:lnTo>
                  <a:pt x="336764" y="91007"/>
                </a:lnTo>
                <a:lnTo>
                  <a:pt x="359940" y="98440"/>
                </a:lnTo>
                <a:lnTo>
                  <a:pt x="383115" y="117914"/>
                </a:lnTo>
                <a:lnTo>
                  <a:pt x="390009" y="142332"/>
                </a:lnTo>
                <a:lnTo>
                  <a:pt x="280840" y="142332"/>
                </a:lnTo>
                <a:lnTo>
                  <a:pt x="252486" y="142726"/>
                </a:lnTo>
                <a:lnTo>
                  <a:pt x="252486" y="184100"/>
                </a:lnTo>
                <a:lnTo>
                  <a:pt x="278266" y="184629"/>
                </a:lnTo>
                <a:lnTo>
                  <a:pt x="385832" y="184629"/>
                </a:lnTo>
                <a:lnTo>
                  <a:pt x="383580" y="193098"/>
                </a:lnTo>
                <a:lnTo>
                  <a:pt x="361428" y="213800"/>
                </a:lnTo>
                <a:lnTo>
                  <a:pt x="339276" y="222462"/>
                </a:lnTo>
                <a:lnTo>
                  <a:pt x="329207" y="224209"/>
                </a:lnTo>
                <a:lnTo>
                  <a:pt x="342304" y="228153"/>
                </a:lnTo>
                <a:lnTo>
                  <a:pt x="349894" y="232023"/>
                </a:lnTo>
                <a:lnTo>
                  <a:pt x="351159" y="232618"/>
                </a:lnTo>
                <a:lnTo>
                  <a:pt x="352870" y="233585"/>
                </a:lnTo>
                <a:lnTo>
                  <a:pt x="354656" y="234776"/>
                </a:lnTo>
                <a:lnTo>
                  <a:pt x="384283" y="234776"/>
                </a:lnTo>
                <a:lnTo>
                  <a:pt x="380136" y="238050"/>
                </a:lnTo>
                <a:lnTo>
                  <a:pt x="251816" y="238050"/>
                </a:lnTo>
                <a:lnTo>
                  <a:pt x="251816" y="244822"/>
                </a:lnTo>
                <a:close/>
              </a:path>
              <a:path w="428625" h="333375">
                <a:moveTo>
                  <a:pt x="385832" y="184629"/>
                </a:moveTo>
                <a:lnTo>
                  <a:pt x="278266" y="184629"/>
                </a:lnTo>
                <a:lnTo>
                  <a:pt x="298995" y="183756"/>
                </a:lnTo>
                <a:lnTo>
                  <a:pt x="312803" y="177790"/>
                </a:lnTo>
                <a:lnTo>
                  <a:pt x="317821" y="163041"/>
                </a:lnTo>
                <a:lnTo>
                  <a:pt x="313661" y="149161"/>
                </a:lnTo>
                <a:lnTo>
                  <a:pt x="301283" y="143367"/>
                </a:lnTo>
                <a:lnTo>
                  <a:pt x="280840" y="142332"/>
                </a:lnTo>
                <a:lnTo>
                  <a:pt x="390009" y="142332"/>
                </a:lnTo>
                <a:lnTo>
                  <a:pt x="393649" y="155227"/>
                </a:lnTo>
                <a:lnTo>
                  <a:pt x="385832" y="184629"/>
                </a:lnTo>
                <a:close/>
              </a:path>
              <a:path w="428625" h="333375">
                <a:moveTo>
                  <a:pt x="369959" y="254496"/>
                </a:moveTo>
                <a:lnTo>
                  <a:pt x="251816" y="254496"/>
                </a:lnTo>
                <a:lnTo>
                  <a:pt x="261540" y="254326"/>
                </a:lnTo>
                <a:lnTo>
                  <a:pt x="271061" y="253919"/>
                </a:lnTo>
                <a:lnTo>
                  <a:pt x="280374" y="253261"/>
                </a:lnTo>
                <a:lnTo>
                  <a:pt x="289470" y="252338"/>
                </a:lnTo>
                <a:lnTo>
                  <a:pt x="285675" y="246757"/>
                </a:lnTo>
                <a:lnTo>
                  <a:pt x="279647" y="238050"/>
                </a:lnTo>
                <a:lnTo>
                  <a:pt x="380136" y="238050"/>
                </a:lnTo>
                <a:lnTo>
                  <a:pt x="366563" y="248766"/>
                </a:lnTo>
                <a:lnTo>
                  <a:pt x="369959" y="254496"/>
                </a:lnTo>
                <a:close/>
              </a:path>
              <a:path w="428625" h="333375">
                <a:moveTo>
                  <a:pt x="416718" y="333375"/>
                </a:moveTo>
                <a:lnTo>
                  <a:pt x="333374" y="333375"/>
                </a:lnTo>
                <a:lnTo>
                  <a:pt x="303534" y="277266"/>
                </a:lnTo>
                <a:lnTo>
                  <a:pt x="383457" y="277266"/>
                </a:lnTo>
                <a:lnTo>
                  <a:pt x="416718" y="3333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4556262"/>
            <a:ext cx="238124" cy="193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4400" y="4832895"/>
            <a:ext cx="230683" cy="22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4429" y="5114931"/>
            <a:ext cx="237909" cy="2378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24888" y="5410199"/>
            <a:ext cx="165083" cy="238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20700"/>
            <a:ext cx="9573895" cy="654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15">
                <a:solidFill>
                  <a:srgbClr val="C2132D"/>
                </a:solidFill>
                <a:latin typeface="Trebuchet MS"/>
                <a:cs typeface="Trebuchet MS"/>
              </a:rPr>
              <a:t>Application </a:t>
            </a:r>
            <a:r>
              <a:rPr dirty="0" sz="4100" spc="-185">
                <a:solidFill>
                  <a:srgbClr val="C2132D"/>
                </a:solidFill>
                <a:latin typeface="Trebuchet MS"/>
                <a:cs typeface="Trebuchet MS"/>
              </a:rPr>
              <a:t>#1: </a:t>
            </a:r>
            <a:r>
              <a:rPr dirty="0" sz="4100" spc="-210">
                <a:solidFill>
                  <a:srgbClr val="C2132D"/>
                </a:solidFill>
                <a:latin typeface="Trebuchet MS"/>
                <a:cs typeface="Trebuchet MS"/>
              </a:rPr>
              <a:t>Request </a:t>
            </a:r>
            <a:r>
              <a:rPr dirty="0" sz="4100" spc="-235">
                <a:solidFill>
                  <a:srgbClr val="C2132D"/>
                </a:solidFill>
                <a:latin typeface="Trebuchet MS"/>
                <a:cs typeface="Trebuchet MS"/>
              </a:rPr>
              <a:t>Data </a:t>
            </a:r>
            <a:r>
              <a:rPr dirty="0" sz="4100" spc="-254">
                <a:solidFill>
                  <a:srgbClr val="C2132D"/>
                </a:solidFill>
                <a:latin typeface="Trebuchet MS"/>
                <a:cs typeface="Trebuchet MS"/>
              </a:rPr>
              <a:t>from </a:t>
            </a:r>
            <a:r>
              <a:rPr dirty="0" sz="4100" spc="-325">
                <a:solidFill>
                  <a:srgbClr val="C2132D"/>
                </a:solidFill>
                <a:latin typeface="Trebuchet MS"/>
                <a:cs typeface="Trebuchet MS"/>
              </a:rPr>
              <a:t>Web</a:t>
            </a:r>
            <a:r>
              <a:rPr dirty="0" sz="4100" spc="-65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4100" spc="-225">
                <a:solidFill>
                  <a:srgbClr val="C2132D"/>
                </a:solidFill>
                <a:latin typeface="Trebuchet MS"/>
                <a:cs typeface="Trebuchet MS"/>
              </a:rPr>
              <a:t>Server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480819"/>
            <a:ext cx="9575800" cy="673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  <a:tabLst>
                <a:tab pos="7378065" algn="l"/>
              </a:tabLst>
            </a:pP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This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 b="1">
                <a:solidFill>
                  <a:srgbClr val="C2132D"/>
                </a:solidFill>
                <a:latin typeface="Trebuchet MS"/>
                <a:cs typeface="Trebuchet MS"/>
              </a:rPr>
              <a:t>classical</a:t>
            </a:r>
            <a:r>
              <a:rPr dirty="0" sz="180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example,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which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80">
                <a:solidFill>
                  <a:srgbClr val="585D60"/>
                </a:solidFill>
                <a:latin typeface="Trebuchet MS"/>
                <a:cs typeface="Trebuchet MS"/>
              </a:rPr>
              <a:t>was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explained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previous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slides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we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585D60"/>
                </a:solidFill>
                <a:latin typeface="Trebuchet MS"/>
                <a:cs typeface="Trebuchet MS"/>
              </a:rPr>
              <a:t>will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be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Trebuchet MS"/>
                <a:cs typeface="Trebuchet MS"/>
              </a:rPr>
              <a:t>coding 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several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in-class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585D60"/>
                </a:solidFill>
                <a:latin typeface="Trebuchet MS"/>
                <a:cs typeface="Trebuchet MS"/>
              </a:rPr>
              <a:t>demos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illustrate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Trebuchet MS"/>
                <a:cs typeface="Trebuchet MS"/>
              </a:rPr>
              <a:t>how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perform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585D60"/>
                </a:solidFill>
                <a:latin typeface="Trebuchet MS"/>
                <a:cs typeface="Trebuchet MS"/>
              </a:rPr>
              <a:t>such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operations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	</a:t>
            </a:r>
            <a:r>
              <a:rPr dirty="0" sz="1800" spc="-190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20050" y="1910221"/>
            <a:ext cx="258445" cy="199390"/>
          </a:xfrm>
          <a:custGeom>
            <a:avLst/>
            <a:gdLst/>
            <a:ahLst/>
            <a:cxnLst/>
            <a:rect l="l" t="t" r="r" b="b"/>
            <a:pathLst>
              <a:path w="258445" h="199389">
                <a:moveTo>
                  <a:pt x="150441" y="199106"/>
                </a:moveTo>
                <a:lnTo>
                  <a:pt x="106397" y="199106"/>
                </a:lnTo>
                <a:lnTo>
                  <a:pt x="106397" y="171596"/>
                </a:lnTo>
                <a:lnTo>
                  <a:pt x="64254" y="161266"/>
                </a:lnTo>
                <a:lnTo>
                  <a:pt x="30516" y="142324"/>
                </a:lnTo>
                <a:lnTo>
                  <a:pt x="8118" y="116741"/>
                </a:lnTo>
                <a:lnTo>
                  <a:pt x="0" y="86487"/>
                </a:lnTo>
                <a:lnTo>
                  <a:pt x="10148" y="52817"/>
                </a:lnTo>
                <a:lnTo>
                  <a:pt x="37821" y="25327"/>
                </a:lnTo>
                <a:lnTo>
                  <a:pt x="78860" y="6794"/>
                </a:lnTo>
                <a:lnTo>
                  <a:pt x="129108" y="0"/>
                </a:lnTo>
                <a:lnTo>
                  <a:pt x="179355" y="6794"/>
                </a:lnTo>
                <a:lnTo>
                  <a:pt x="220395" y="25327"/>
                </a:lnTo>
                <a:lnTo>
                  <a:pt x="228946" y="33821"/>
                </a:lnTo>
                <a:lnTo>
                  <a:pt x="148885" y="33821"/>
                </a:lnTo>
                <a:lnTo>
                  <a:pt x="110696" y="38463"/>
                </a:lnTo>
                <a:lnTo>
                  <a:pt x="79503" y="51126"/>
                </a:lnTo>
                <a:lnTo>
                  <a:pt x="58468" y="69914"/>
                </a:lnTo>
                <a:lnTo>
                  <a:pt x="50754" y="92931"/>
                </a:lnTo>
                <a:lnTo>
                  <a:pt x="54801" y="109747"/>
                </a:lnTo>
                <a:lnTo>
                  <a:pt x="54923" y="109953"/>
                </a:lnTo>
                <a:lnTo>
                  <a:pt x="66226" y="124791"/>
                </a:lnTo>
                <a:lnTo>
                  <a:pt x="83810" y="137161"/>
                </a:lnTo>
                <a:lnTo>
                  <a:pt x="106397" y="146219"/>
                </a:lnTo>
                <a:lnTo>
                  <a:pt x="150396" y="146219"/>
                </a:lnTo>
                <a:lnTo>
                  <a:pt x="150396" y="151996"/>
                </a:lnTo>
                <a:lnTo>
                  <a:pt x="220957" y="151996"/>
                </a:lnTo>
                <a:lnTo>
                  <a:pt x="229019" y="165596"/>
                </a:lnTo>
                <a:lnTo>
                  <a:pt x="181285" y="165596"/>
                </a:lnTo>
                <a:lnTo>
                  <a:pt x="173897" y="167611"/>
                </a:lnTo>
                <a:lnTo>
                  <a:pt x="166279" y="169318"/>
                </a:lnTo>
                <a:lnTo>
                  <a:pt x="158454" y="170708"/>
                </a:lnTo>
                <a:lnTo>
                  <a:pt x="150441" y="171774"/>
                </a:lnTo>
                <a:lnTo>
                  <a:pt x="150441" y="199106"/>
                </a:lnTo>
                <a:close/>
              </a:path>
              <a:path w="258445" h="199389">
                <a:moveTo>
                  <a:pt x="229512" y="140219"/>
                </a:moveTo>
                <a:lnTo>
                  <a:pt x="211817" y="140219"/>
                </a:lnTo>
                <a:lnTo>
                  <a:pt x="224911" y="131949"/>
                </a:lnTo>
                <a:lnTo>
                  <a:pt x="234739" y="121358"/>
                </a:lnTo>
                <a:lnTo>
                  <a:pt x="240917" y="108376"/>
                </a:lnTo>
                <a:lnTo>
                  <a:pt x="243061" y="92931"/>
                </a:lnTo>
                <a:lnTo>
                  <a:pt x="235965" y="66389"/>
                </a:lnTo>
                <a:lnTo>
                  <a:pt x="216289" y="47993"/>
                </a:lnTo>
                <a:lnTo>
                  <a:pt x="186456" y="37288"/>
                </a:lnTo>
                <a:lnTo>
                  <a:pt x="148885" y="33821"/>
                </a:lnTo>
                <a:lnTo>
                  <a:pt x="228946" y="33821"/>
                </a:lnTo>
                <a:lnTo>
                  <a:pt x="248068" y="52817"/>
                </a:lnTo>
                <a:lnTo>
                  <a:pt x="258216" y="86487"/>
                </a:lnTo>
                <a:lnTo>
                  <a:pt x="255484" y="104250"/>
                </a:lnTo>
                <a:lnTo>
                  <a:pt x="247655" y="120764"/>
                </a:lnTo>
                <a:lnTo>
                  <a:pt x="235285" y="135661"/>
                </a:lnTo>
                <a:lnTo>
                  <a:pt x="229512" y="140219"/>
                </a:lnTo>
                <a:close/>
              </a:path>
              <a:path w="258445" h="199389">
                <a:moveTo>
                  <a:pt x="150396" y="146219"/>
                </a:moveTo>
                <a:lnTo>
                  <a:pt x="106397" y="146219"/>
                </a:lnTo>
                <a:lnTo>
                  <a:pt x="106397" y="53643"/>
                </a:lnTo>
                <a:lnTo>
                  <a:pt x="194840" y="53643"/>
                </a:lnTo>
                <a:lnTo>
                  <a:pt x="201131" y="54353"/>
                </a:lnTo>
                <a:lnTo>
                  <a:pt x="214973" y="58793"/>
                </a:lnTo>
                <a:lnTo>
                  <a:pt x="228814" y="70424"/>
                </a:lnTo>
                <a:lnTo>
                  <a:pt x="232931" y="85007"/>
                </a:lnTo>
                <a:lnTo>
                  <a:pt x="167731" y="85007"/>
                </a:lnTo>
                <a:lnTo>
                  <a:pt x="150796" y="85242"/>
                </a:lnTo>
                <a:lnTo>
                  <a:pt x="150796" y="109953"/>
                </a:lnTo>
                <a:lnTo>
                  <a:pt x="166193" y="110269"/>
                </a:lnTo>
                <a:lnTo>
                  <a:pt x="230437" y="110269"/>
                </a:lnTo>
                <a:lnTo>
                  <a:pt x="229092" y="115327"/>
                </a:lnTo>
                <a:lnTo>
                  <a:pt x="215862" y="127691"/>
                </a:lnTo>
                <a:lnTo>
                  <a:pt x="202631" y="132864"/>
                </a:lnTo>
                <a:lnTo>
                  <a:pt x="196618" y="133908"/>
                </a:lnTo>
                <a:lnTo>
                  <a:pt x="204440" y="136263"/>
                </a:lnTo>
                <a:lnTo>
                  <a:pt x="208973" y="138574"/>
                </a:lnTo>
                <a:lnTo>
                  <a:pt x="209728" y="138930"/>
                </a:lnTo>
                <a:lnTo>
                  <a:pt x="210751" y="139508"/>
                </a:lnTo>
                <a:lnTo>
                  <a:pt x="211817" y="140219"/>
                </a:lnTo>
                <a:lnTo>
                  <a:pt x="229512" y="140219"/>
                </a:lnTo>
                <a:lnTo>
                  <a:pt x="227035" y="142174"/>
                </a:lnTo>
                <a:lnTo>
                  <a:pt x="150396" y="142174"/>
                </a:lnTo>
                <a:lnTo>
                  <a:pt x="150396" y="146219"/>
                </a:lnTo>
                <a:close/>
              </a:path>
              <a:path w="258445" h="199389">
                <a:moveTo>
                  <a:pt x="230437" y="110269"/>
                </a:moveTo>
                <a:lnTo>
                  <a:pt x="166193" y="110269"/>
                </a:lnTo>
                <a:lnTo>
                  <a:pt x="178574" y="109747"/>
                </a:lnTo>
                <a:lnTo>
                  <a:pt x="186821" y="106184"/>
                </a:lnTo>
                <a:lnTo>
                  <a:pt x="189818" y="97375"/>
                </a:lnTo>
                <a:lnTo>
                  <a:pt x="187333" y="89086"/>
                </a:lnTo>
                <a:lnTo>
                  <a:pt x="179940" y="85625"/>
                </a:lnTo>
                <a:lnTo>
                  <a:pt x="167731" y="85007"/>
                </a:lnTo>
                <a:lnTo>
                  <a:pt x="232931" y="85007"/>
                </a:lnTo>
                <a:lnTo>
                  <a:pt x="235106" y="92709"/>
                </a:lnTo>
                <a:lnTo>
                  <a:pt x="230437" y="110269"/>
                </a:lnTo>
                <a:close/>
              </a:path>
              <a:path w="258445" h="199389">
                <a:moveTo>
                  <a:pt x="220957" y="151996"/>
                </a:moveTo>
                <a:lnTo>
                  <a:pt x="150396" y="151996"/>
                </a:lnTo>
                <a:lnTo>
                  <a:pt x="158218" y="151952"/>
                </a:lnTo>
                <a:lnTo>
                  <a:pt x="165729" y="151552"/>
                </a:lnTo>
                <a:lnTo>
                  <a:pt x="172885" y="150707"/>
                </a:lnTo>
                <a:lnTo>
                  <a:pt x="170618" y="147374"/>
                </a:lnTo>
                <a:lnTo>
                  <a:pt x="167018" y="142174"/>
                </a:lnTo>
                <a:lnTo>
                  <a:pt x="227035" y="142174"/>
                </a:lnTo>
                <a:lnTo>
                  <a:pt x="218928" y="148574"/>
                </a:lnTo>
                <a:lnTo>
                  <a:pt x="220957" y="151996"/>
                </a:lnTo>
                <a:close/>
              </a:path>
              <a:path w="258445" h="199389">
                <a:moveTo>
                  <a:pt x="248883" y="199106"/>
                </a:moveTo>
                <a:lnTo>
                  <a:pt x="199106" y="199106"/>
                </a:lnTo>
                <a:lnTo>
                  <a:pt x="181285" y="165596"/>
                </a:lnTo>
                <a:lnTo>
                  <a:pt x="229019" y="165596"/>
                </a:lnTo>
                <a:lnTo>
                  <a:pt x="248883" y="199106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12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18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825754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15">
                <a:solidFill>
                  <a:srgbClr val="C2132D"/>
                </a:solidFill>
              </a:rPr>
              <a:t>Application </a:t>
            </a:r>
            <a:r>
              <a:rPr dirty="0" spc="-185">
                <a:solidFill>
                  <a:srgbClr val="C2132D"/>
                </a:solidFill>
              </a:rPr>
              <a:t>#2: </a:t>
            </a:r>
            <a:r>
              <a:rPr dirty="0" spc="-25">
                <a:solidFill>
                  <a:srgbClr val="C2132D"/>
                </a:solidFill>
              </a:rPr>
              <a:t>Access </a:t>
            </a:r>
            <a:r>
              <a:rPr dirty="0" spc="-220">
                <a:solidFill>
                  <a:srgbClr val="C2132D"/>
                </a:solidFill>
              </a:rPr>
              <a:t>Python</a:t>
            </a:r>
            <a:r>
              <a:rPr dirty="0" spc="-750">
                <a:solidFill>
                  <a:srgbClr val="C2132D"/>
                </a:solidFill>
              </a:rPr>
              <a:t> </a:t>
            </a:r>
            <a:r>
              <a:rPr dirty="0" spc="-204">
                <a:solidFill>
                  <a:srgbClr val="C2132D"/>
                </a:solidFill>
              </a:rPr>
              <a:t>Libraries</a:t>
            </a:r>
          </a:p>
        </p:txBody>
      </p:sp>
      <p:sp>
        <p:nvSpPr>
          <p:cNvPr id="3" name="object 3"/>
          <p:cNvSpPr/>
          <p:nvPr/>
        </p:nvSpPr>
        <p:spPr>
          <a:xfrm>
            <a:off x="3486150" y="2952774"/>
            <a:ext cx="137284" cy="121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05149" y="2924174"/>
            <a:ext cx="142875" cy="2895600"/>
          </a:xfrm>
          <a:custGeom>
            <a:avLst/>
            <a:gdLst/>
            <a:ahLst/>
            <a:cxnLst/>
            <a:rect l="l" t="t" r="r" b="b"/>
            <a:pathLst>
              <a:path w="142875" h="2895600">
                <a:moveTo>
                  <a:pt x="0" y="0"/>
                </a:moveTo>
                <a:lnTo>
                  <a:pt x="142874" y="0"/>
                </a:lnTo>
                <a:lnTo>
                  <a:pt x="142874" y="2895599"/>
                </a:lnTo>
                <a:lnTo>
                  <a:pt x="0" y="2895599"/>
                </a:lnTo>
                <a:lnTo>
                  <a:pt x="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33724" y="2924174"/>
            <a:ext cx="85725" cy="485775"/>
          </a:xfrm>
          <a:custGeom>
            <a:avLst/>
            <a:gdLst/>
            <a:ahLst/>
            <a:cxnLst/>
            <a:rect l="l" t="t" r="r" b="b"/>
            <a:pathLst>
              <a:path w="85725" h="485775">
                <a:moveTo>
                  <a:pt x="48546" y="485774"/>
                </a:moveTo>
                <a:lnTo>
                  <a:pt x="37178" y="485774"/>
                </a:lnTo>
                <a:lnTo>
                  <a:pt x="31710" y="484687"/>
                </a:lnTo>
                <a:lnTo>
                  <a:pt x="1087" y="454063"/>
                </a:lnTo>
                <a:lnTo>
                  <a:pt x="0" y="448596"/>
                </a:lnTo>
                <a:lnTo>
                  <a:pt x="0" y="37178"/>
                </a:lnTo>
                <a:lnTo>
                  <a:pt x="21208" y="5437"/>
                </a:lnTo>
                <a:lnTo>
                  <a:pt x="37178" y="0"/>
                </a:lnTo>
                <a:lnTo>
                  <a:pt x="48546" y="0"/>
                </a:lnTo>
                <a:lnTo>
                  <a:pt x="80286" y="21208"/>
                </a:lnTo>
                <a:lnTo>
                  <a:pt x="85724" y="37178"/>
                </a:lnTo>
                <a:lnTo>
                  <a:pt x="85724" y="448596"/>
                </a:lnTo>
                <a:lnTo>
                  <a:pt x="64516" y="480337"/>
                </a:lnTo>
                <a:lnTo>
                  <a:pt x="48546" y="485774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1087" y="3133724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28574">
            <a:solidFill>
              <a:srgbClr val="097D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04290" y="3251951"/>
            <a:ext cx="121483" cy="69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33487" y="434340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28574">
            <a:solidFill>
              <a:srgbClr val="097D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10000" y="2433637"/>
            <a:ext cx="800100" cy="0"/>
          </a:xfrm>
          <a:custGeom>
            <a:avLst/>
            <a:gdLst/>
            <a:ahLst/>
            <a:cxnLst/>
            <a:rect l="l" t="t" r="r" b="b"/>
            <a:pathLst>
              <a:path w="800100" h="0">
                <a:moveTo>
                  <a:pt x="0" y="0"/>
                </a:moveTo>
                <a:lnTo>
                  <a:pt x="800099" y="0"/>
                </a:lnTo>
              </a:path>
            </a:pathLst>
          </a:custGeom>
          <a:ln w="28574">
            <a:solidFill>
              <a:srgbClr val="097D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596061" y="1643062"/>
            <a:ext cx="1676400" cy="390525"/>
          </a:xfrm>
          <a:custGeom>
            <a:avLst/>
            <a:gdLst/>
            <a:ahLst/>
            <a:cxnLst/>
            <a:rect l="l" t="t" r="r" b="b"/>
            <a:pathLst>
              <a:path w="1676400" h="390525">
                <a:moveTo>
                  <a:pt x="0" y="195262"/>
                </a:moveTo>
                <a:lnTo>
                  <a:pt x="3751" y="157168"/>
                </a:lnTo>
                <a:lnTo>
                  <a:pt x="14862" y="120538"/>
                </a:lnTo>
                <a:lnTo>
                  <a:pt x="32906" y="86780"/>
                </a:lnTo>
                <a:lnTo>
                  <a:pt x="57190" y="57191"/>
                </a:lnTo>
                <a:lnTo>
                  <a:pt x="86779" y="32907"/>
                </a:lnTo>
                <a:lnTo>
                  <a:pt x="120538" y="14863"/>
                </a:lnTo>
                <a:lnTo>
                  <a:pt x="157168" y="3751"/>
                </a:lnTo>
                <a:lnTo>
                  <a:pt x="195262" y="0"/>
                </a:lnTo>
                <a:lnTo>
                  <a:pt x="1481137" y="0"/>
                </a:lnTo>
                <a:lnTo>
                  <a:pt x="1519230" y="3751"/>
                </a:lnTo>
                <a:lnTo>
                  <a:pt x="1555860" y="14863"/>
                </a:lnTo>
                <a:lnTo>
                  <a:pt x="1589619" y="32907"/>
                </a:lnTo>
                <a:lnTo>
                  <a:pt x="1619208" y="57191"/>
                </a:lnTo>
                <a:lnTo>
                  <a:pt x="1643491" y="86780"/>
                </a:lnTo>
                <a:lnTo>
                  <a:pt x="1661535" y="120538"/>
                </a:lnTo>
                <a:lnTo>
                  <a:pt x="1672647" y="157168"/>
                </a:lnTo>
                <a:lnTo>
                  <a:pt x="1676399" y="195262"/>
                </a:lnTo>
                <a:lnTo>
                  <a:pt x="1676165" y="204855"/>
                </a:lnTo>
                <a:lnTo>
                  <a:pt x="1670546" y="242718"/>
                </a:lnTo>
                <a:lnTo>
                  <a:pt x="1657647" y="278758"/>
                </a:lnTo>
                <a:lnTo>
                  <a:pt x="1637967" y="311590"/>
                </a:lnTo>
                <a:lnTo>
                  <a:pt x="1612259" y="339951"/>
                </a:lnTo>
                <a:lnTo>
                  <a:pt x="1581512" y="362751"/>
                </a:lnTo>
                <a:lnTo>
                  <a:pt x="1546907" y="379115"/>
                </a:lnTo>
                <a:lnTo>
                  <a:pt x="1509776" y="388414"/>
                </a:lnTo>
                <a:lnTo>
                  <a:pt x="1481137" y="390524"/>
                </a:lnTo>
                <a:lnTo>
                  <a:pt x="195262" y="390524"/>
                </a:lnTo>
                <a:lnTo>
                  <a:pt x="157168" y="386773"/>
                </a:lnTo>
                <a:lnTo>
                  <a:pt x="120538" y="375661"/>
                </a:lnTo>
                <a:lnTo>
                  <a:pt x="86779" y="357617"/>
                </a:lnTo>
                <a:lnTo>
                  <a:pt x="57190" y="333333"/>
                </a:lnTo>
                <a:lnTo>
                  <a:pt x="32906" y="303744"/>
                </a:lnTo>
                <a:lnTo>
                  <a:pt x="14862" y="269986"/>
                </a:lnTo>
                <a:lnTo>
                  <a:pt x="3751" y="233356"/>
                </a:lnTo>
                <a:lnTo>
                  <a:pt x="0" y="195262"/>
                </a:lnTo>
                <a:close/>
              </a:path>
            </a:pathLst>
          </a:custGeom>
          <a:ln w="9524">
            <a:solidFill>
              <a:srgbClr val="D0D5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677538" y="1762637"/>
            <a:ext cx="153047" cy="1530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434072" y="1719072"/>
            <a:ext cx="429895" cy="259079"/>
          </a:xfrm>
          <a:custGeom>
            <a:avLst/>
            <a:gdLst/>
            <a:ahLst/>
            <a:cxnLst/>
            <a:rect l="l" t="t" r="r" b="b"/>
            <a:pathLst>
              <a:path w="429895" h="259080">
                <a:moveTo>
                  <a:pt x="429768" y="259080"/>
                </a:moveTo>
                <a:lnTo>
                  <a:pt x="0" y="259080"/>
                </a:lnTo>
                <a:lnTo>
                  <a:pt x="0" y="0"/>
                </a:lnTo>
                <a:lnTo>
                  <a:pt x="429768" y="0"/>
                </a:lnTo>
                <a:lnTo>
                  <a:pt x="429768" y="14478"/>
                </a:lnTo>
                <a:lnTo>
                  <a:pt x="35161" y="14478"/>
                </a:lnTo>
                <a:lnTo>
                  <a:pt x="28426" y="17267"/>
                </a:lnTo>
                <a:lnTo>
                  <a:pt x="17266" y="28426"/>
                </a:lnTo>
                <a:lnTo>
                  <a:pt x="14476" y="35162"/>
                </a:lnTo>
                <a:lnTo>
                  <a:pt x="14476" y="203343"/>
                </a:lnTo>
                <a:lnTo>
                  <a:pt x="17266" y="210078"/>
                </a:lnTo>
                <a:lnTo>
                  <a:pt x="28426" y="221238"/>
                </a:lnTo>
                <a:lnTo>
                  <a:pt x="35161" y="224027"/>
                </a:lnTo>
                <a:lnTo>
                  <a:pt x="429768" y="224027"/>
                </a:lnTo>
                <a:lnTo>
                  <a:pt x="429768" y="259080"/>
                </a:lnTo>
                <a:close/>
              </a:path>
              <a:path w="429895" h="259080">
                <a:moveTo>
                  <a:pt x="429768" y="224027"/>
                </a:moveTo>
                <a:lnTo>
                  <a:pt x="374792" y="224027"/>
                </a:lnTo>
                <a:lnTo>
                  <a:pt x="381527" y="221238"/>
                </a:lnTo>
                <a:lnTo>
                  <a:pt x="392687" y="210078"/>
                </a:lnTo>
                <a:lnTo>
                  <a:pt x="395476" y="203343"/>
                </a:lnTo>
                <a:lnTo>
                  <a:pt x="395476" y="35162"/>
                </a:lnTo>
                <a:lnTo>
                  <a:pt x="392687" y="28426"/>
                </a:lnTo>
                <a:lnTo>
                  <a:pt x="381527" y="17267"/>
                </a:lnTo>
                <a:lnTo>
                  <a:pt x="374792" y="14478"/>
                </a:lnTo>
                <a:lnTo>
                  <a:pt x="429768" y="14478"/>
                </a:lnTo>
                <a:lnTo>
                  <a:pt x="429768" y="224027"/>
                </a:lnTo>
                <a:close/>
              </a:path>
            </a:pathLst>
          </a:custGeom>
          <a:solidFill>
            <a:srgbClr val="000000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443786" y="1728787"/>
            <a:ext cx="390525" cy="219075"/>
          </a:xfrm>
          <a:custGeom>
            <a:avLst/>
            <a:gdLst/>
            <a:ahLst/>
            <a:cxnLst/>
            <a:rect l="l" t="t" r="r" b="b"/>
            <a:pathLst>
              <a:path w="390525" h="219075">
                <a:moveTo>
                  <a:pt x="361608" y="219074"/>
                </a:moveTo>
                <a:lnTo>
                  <a:pt x="28916" y="219074"/>
                </a:lnTo>
                <a:lnTo>
                  <a:pt x="24664" y="218229"/>
                </a:lnTo>
                <a:lnTo>
                  <a:pt x="0" y="190158"/>
                </a:lnTo>
                <a:lnTo>
                  <a:pt x="0" y="28916"/>
                </a:lnTo>
                <a:lnTo>
                  <a:pt x="28916" y="0"/>
                </a:lnTo>
                <a:lnTo>
                  <a:pt x="361608" y="0"/>
                </a:lnTo>
                <a:lnTo>
                  <a:pt x="390524" y="28916"/>
                </a:lnTo>
                <a:lnTo>
                  <a:pt x="390524" y="190158"/>
                </a:lnTo>
                <a:lnTo>
                  <a:pt x="361608" y="2190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443786" y="1728787"/>
            <a:ext cx="390525" cy="219075"/>
          </a:xfrm>
          <a:custGeom>
            <a:avLst/>
            <a:gdLst/>
            <a:ahLst/>
            <a:cxnLst/>
            <a:rect l="l" t="t" r="r" b="b"/>
            <a:pathLst>
              <a:path w="390525" h="219075">
                <a:moveTo>
                  <a:pt x="0" y="185737"/>
                </a:moveTo>
                <a:lnTo>
                  <a:pt x="0" y="33337"/>
                </a:lnTo>
                <a:lnTo>
                  <a:pt x="0" y="28916"/>
                </a:lnTo>
                <a:lnTo>
                  <a:pt x="845" y="24664"/>
                </a:lnTo>
                <a:lnTo>
                  <a:pt x="2537" y="20579"/>
                </a:lnTo>
                <a:lnTo>
                  <a:pt x="4229" y="16495"/>
                </a:lnTo>
                <a:lnTo>
                  <a:pt x="6638" y="12890"/>
                </a:lnTo>
                <a:lnTo>
                  <a:pt x="9764" y="9764"/>
                </a:lnTo>
                <a:lnTo>
                  <a:pt x="12890" y="6638"/>
                </a:lnTo>
                <a:lnTo>
                  <a:pt x="16495" y="4229"/>
                </a:lnTo>
                <a:lnTo>
                  <a:pt x="20579" y="2537"/>
                </a:lnTo>
                <a:lnTo>
                  <a:pt x="24664" y="845"/>
                </a:lnTo>
                <a:lnTo>
                  <a:pt x="28916" y="0"/>
                </a:lnTo>
                <a:lnTo>
                  <a:pt x="33338" y="0"/>
                </a:lnTo>
                <a:lnTo>
                  <a:pt x="357188" y="0"/>
                </a:lnTo>
                <a:lnTo>
                  <a:pt x="361608" y="0"/>
                </a:lnTo>
                <a:lnTo>
                  <a:pt x="365861" y="845"/>
                </a:lnTo>
                <a:lnTo>
                  <a:pt x="369945" y="2537"/>
                </a:lnTo>
                <a:lnTo>
                  <a:pt x="374029" y="4229"/>
                </a:lnTo>
                <a:lnTo>
                  <a:pt x="377635" y="6638"/>
                </a:lnTo>
                <a:lnTo>
                  <a:pt x="380760" y="9764"/>
                </a:lnTo>
                <a:lnTo>
                  <a:pt x="383886" y="12890"/>
                </a:lnTo>
                <a:lnTo>
                  <a:pt x="386295" y="16495"/>
                </a:lnTo>
                <a:lnTo>
                  <a:pt x="387987" y="20579"/>
                </a:lnTo>
                <a:lnTo>
                  <a:pt x="389679" y="24664"/>
                </a:lnTo>
                <a:lnTo>
                  <a:pt x="390524" y="28916"/>
                </a:lnTo>
                <a:lnTo>
                  <a:pt x="390525" y="33337"/>
                </a:lnTo>
                <a:lnTo>
                  <a:pt x="390525" y="185737"/>
                </a:lnTo>
                <a:lnTo>
                  <a:pt x="390524" y="190158"/>
                </a:lnTo>
                <a:lnTo>
                  <a:pt x="389679" y="194410"/>
                </a:lnTo>
                <a:lnTo>
                  <a:pt x="387987" y="198495"/>
                </a:lnTo>
                <a:lnTo>
                  <a:pt x="386295" y="202579"/>
                </a:lnTo>
                <a:lnTo>
                  <a:pt x="383886" y="206184"/>
                </a:lnTo>
                <a:lnTo>
                  <a:pt x="380760" y="209310"/>
                </a:lnTo>
                <a:lnTo>
                  <a:pt x="377635" y="212436"/>
                </a:lnTo>
                <a:lnTo>
                  <a:pt x="357188" y="219074"/>
                </a:lnTo>
                <a:lnTo>
                  <a:pt x="33338" y="219074"/>
                </a:lnTo>
                <a:lnTo>
                  <a:pt x="9764" y="209310"/>
                </a:lnTo>
                <a:lnTo>
                  <a:pt x="6638" y="206184"/>
                </a:lnTo>
                <a:lnTo>
                  <a:pt x="4229" y="202579"/>
                </a:lnTo>
                <a:lnTo>
                  <a:pt x="2537" y="198495"/>
                </a:lnTo>
                <a:lnTo>
                  <a:pt x="845" y="194410"/>
                </a:lnTo>
                <a:lnTo>
                  <a:pt x="0" y="190158"/>
                </a:lnTo>
                <a:lnTo>
                  <a:pt x="0" y="185737"/>
                </a:lnTo>
                <a:close/>
              </a:path>
            </a:pathLst>
          </a:custGeom>
          <a:ln w="9524">
            <a:solidFill>
              <a:srgbClr val="D0D5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967472" y="1719072"/>
            <a:ext cx="228600" cy="259079"/>
          </a:xfrm>
          <a:custGeom>
            <a:avLst/>
            <a:gdLst/>
            <a:ahLst/>
            <a:cxnLst/>
            <a:rect l="l" t="t" r="r" b="b"/>
            <a:pathLst>
              <a:path w="228600" h="259080">
                <a:moveTo>
                  <a:pt x="228600" y="259080"/>
                </a:moveTo>
                <a:lnTo>
                  <a:pt x="0" y="259080"/>
                </a:lnTo>
                <a:lnTo>
                  <a:pt x="0" y="0"/>
                </a:lnTo>
                <a:lnTo>
                  <a:pt x="228600" y="0"/>
                </a:lnTo>
                <a:lnTo>
                  <a:pt x="228600" y="14478"/>
                </a:lnTo>
                <a:lnTo>
                  <a:pt x="35160" y="14478"/>
                </a:lnTo>
                <a:lnTo>
                  <a:pt x="28425" y="17267"/>
                </a:lnTo>
                <a:lnTo>
                  <a:pt x="17266" y="28426"/>
                </a:lnTo>
                <a:lnTo>
                  <a:pt x="14476" y="35162"/>
                </a:lnTo>
                <a:lnTo>
                  <a:pt x="14476" y="203343"/>
                </a:lnTo>
                <a:lnTo>
                  <a:pt x="17266" y="210078"/>
                </a:lnTo>
                <a:lnTo>
                  <a:pt x="28425" y="221238"/>
                </a:lnTo>
                <a:lnTo>
                  <a:pt x="35160" y="224027"/>
                </a:lnTo>
                <a:lnTo>
                  <a:pt x="228600" y="224027"/>
                </a:lnTo>
                <a:lnTo>
                  <a:pt x="228600" y="259080"/>
                </a:lnTo>
                <a:close/>
              </a:path>
              <a:path w="228600" h="259080">
                <a:moveTo>
                  <a:pt x="228600" y="224027"/>
                </a:moveTo>
                <a:lnTo>
                  <a:pt x="174767" y="224027"/>
                </a:lnTo>
                <a:lnTo>
                  <a:pt x="181502" y="221238"/>
                </a:lnTo>
                <a:lnTo>
                  <a:pt x="192662" y="210078"/>
                </a:lnTo>
                <a:lnTo>
                  <a:pt x="195451" y="203343"/>
                </a:lnTo>
                <a:lnTo>
                  <a:pt x="195451" y="35162"/>
                </a:lnTo>
                <a:lnTo>
                  <a:pt x="192662" y="28426"/>
                </a:lnTo>
                <a:lnTo>
                  <a:pt x="181502" y="17267"/>
                </a:lnTo>
                <a:lnTo>
                  <a:pt x="174767" y="14478"/>
                </a:lnTo>
                <a:lnTo>
                  <a:pt x="228600" y="14478"/>
                </a:lnTo>
                <a:lnTo>
                  <a:pt x="228600" y="224027"/>
                </a:lnTo>
                <a:close/>
              </a:path>
            </a:pathLst>
          </a:custGeom>
          <a:solidFill>
            <a:srgbClr val="000000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972423" y="1724025"/>
            <a:ext cx="200025" cy="228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601199" y="1752600"/>
            <a:ext cx="166687" cy="166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963025" y="2364581"/>
            <a:ext cx="166687" cy="1666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277350" y="2364581"/>
            <a:ext cx="166687" cy="1666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606806" y="2364576"/>
            <a:ext cx="155499" cy="1666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926239" y="2024062"/>
            <a:ext cx="203596" cy="2000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403257" y="2077984"/>
            <a:ext cx="249227" cy="15627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675206" y="2039917"/>
            <a:ext cx="368012" cy="1496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063822" y="2077846"/>
            <a:ext cx="86302" cy="11224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170478" y="2008986"/>
            <a:ext cx="33655" cy="69215"/>
          </a:xfrm>
          <a:custGeom>
            <a:avLst/>
            <a:gdLst/>
            <a:ahLst/>
            <a:cxnLst/>
            <a:rect l="l" t="t" r="r" b="b"/>
            <a:pathLst>
              <a:path w="33655" h="69214">
                <a:moveTo>
                  <a:pt x="0" y="0"/>
                </a:moveTo>
                <a:lnTo>
                  <a:pt x="33355" y="0"/>
                </a:lnTo>
                <a:lnTo>
                  <a:pt x="33355" y="69039"/>
                </a:lnTo>
                <a:lnTo>
                  <a:pt x="0" y="69039"/>
                </a:lnTo>
                <a:lnTo>
                  <a:pt x="0" y="0"/>
                </a:lnTo>
                <a:close/>
              </a:path>
            </a:pathLst>
          </a:custGeom>
          <a:solidFill>
            <a:srgbClr val="1207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170478" y="2150805"/>
            <a:ext cx="33655" cy="69215"/>
          </a:xfrm>
          <a:custGeom>
            <a:avLst/>
            <a:gdLst/>
            <a:ahLst/>
            <a:cxnLst/>
            <a:rect l="l" t="t" r="r" b="b"/>
            <a:pathLst>
              <a:path w="33655" h="69214">
                <a:moveTo>
                  <a:pt x="0" y="0"/>
                </a:moveTo>
                <a:lnTo>
                  <a:pt x="33355" y="0"/>
                </a:lnTo>
                <a:lnTo>
                  <a:pt x="33355" y="69039"/>
                </a:lnTo>
                <a:lnTo>
                  <a:pt x="0" y="69039"/>
                </a:lnTo>
                <a:lnTo>
                  <a:pt x="0" y="0"/>
                </a:lnTo>
                <a:close/>
              </a:path>
            </a:pathLst>
          </a:custGeom>
          <a:solidFill>
            <a:srgbClr val="1207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70478" y="2098177"/>
            <a:ext cx="33655" cy="33020"/>
          </a:xfrm>
          <a:custGeom>
            <a:avLst/>
            <a:gdLst/>
            <a:ahLst/>
            <a:cxnLst/>
            <a:rect l="l" t="t" r="r" b="b"/>
            <a:pathLst>
              <a:path w="33655" h="33019">
                <a:moveTo>
                  <a:pt x="0" y="0"/>
                </a:moveTo>
                <a:lnTo>
                  <a:pt x="33355" y="0"/>
                </a:lnTo>
                <a:lnTo>
                  <a:pt x="33355" y="32573"/>
                </a:lnTo>
                <a:lnTo>
                  <a:pt x="0" y="32573"/>
                </a:lnTo>
                <a:lnTo>
                  <a:pt x="0" y="0"/>
                </a:lnTo>
                <a:close/>
              </a:path>
            </a:pathLst>
          </a:custGeom>
          <a:solidFill>
            <a:srgbClr val="FFC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133586" y="2065755"/>
            <a:ext cx="0" cy="229870"/>
          </a:xfrm>
          <a:custGeom>
            <a:avLst/>
            <a:gdLst/>
            <a:ahLst/>
            <a:cxnLst/>
            <a:rect l="l" t="t" r="r" b="b"/>
            <a:pathLst>
              <a:path w="0" h="229869">
                <a:moveTo>
                  <a:pt x="0" y="0"/>
                </a:moveTo>
                <a:lnTo>
                  <a:pt x="0" y="229491"/>
                </a:lnTo>
              </a:path>
            </a:pathLst>
          </a:custGeom>
          <a:ln w="33355">
            <a:solidFill>
              <a:srgbClr val="1207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222955" y="2207768"/>
            <a:ext cx="33655" cy="69215"/>
          </a:xfrm>
          <a:custGeom>
            <a:avLst/>
            <a:gdLst/>
            <a:ahLst/>
            <a:cxnLst/>
            <a:rect l="l" t="t" r="r" b="b"/>
            <a:pathLst>
              <a:path w="33655" h="69214">
                <a:moveTo>
                  <a:pt x="0" y="0"/>
                </a:moveTo>
                <a:lnTo>
                  <a:pt x="33355" y="0"/>
                </a:lnTo>
                <a:lnTo>
                  <a:pt x="33355" y="69039"/>
                </a:lnTo>
                <a:lnTo>
                  <a:pt x="0" y="69039"/>
                </a:lnTo>
                <a:lnTo>
                  <a:pt x="0" y="0"/>
                </a:lnTo>
                <a:close/>
              </a:path>
            </a:pathLst>
          </a:custGeom>
          <a:solidFill>
            <a:srgbClr val="1207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222955" y="2065838"/>
            <a:ext cx="33655" cy="69215"/>
          </a:xfrm>
          <a:custGeom>
            <a:avLst/>
            <a:gdLst/>
            <a:ahLst/>
            <a:cxnLst/>
            <a:rect l="l" t="t" r="r" b="b"/>
            <a:pathLst>
              <a:path w="33655" h="69214">
                <a:moveTo>
                  <a:pt x="0" y="0"/>
                </a:moveTo>
                <a:lnTo>
                  <a:pt x="33355" y="0"/>
                </a:lnTo>
                <a:lnTo>
                  <a:pt x="33355" y="69039"/>
                </a:lnTo>
                <a:lnTo>
                  <a:pt x="0" y="69039"/>
                </a:lnTo>
                <a:lnTo>
                  <a:pt x="0" y="0"/>
                </a:lnTo>
                <a:close/>
              </a:path>
            </a:pathLst>
          </a:custGeom>
          <a:solidFill>
            <a:srgbClr val="1207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222955" y="2155029"/>
            <a:ext cx="33655" cy="33020"/>
          </a:xfrm>
          <a:custGeom>
            <a:avLst/>
            <a:gdLst/>
            <a:ahLst/>
            <a:cxnLst/>
            <a:rect l="l" t="t" r="r" b="b"/>
            <a:pathLst>
              <a:path w="33655" h="33019">
                <a:moveTo>
                  <a:pt x="0" y="0"/>
                </a:moveTo>
                <a:lnTo>
                  <a:pt x="33355" y="0"/>
                </a:lnTo>
                <a:lnTo>
                  <a:pt x="33355" y="32573"/>
                </a:lnTo>
                <a:lnTo>
                  <a:pt x="0" y="32573"/>
                </a:lnTo>
                <a:lnTo>
                  <a:pt x="0" y="0"/>
                </a:lnTo>
                <a:close/>
              </a:path>
            </a:pathLst>
          </a:custGeom>
          <a:solidFill>
            <a:srgbClr val="E704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292095" y="1991002"/>
            <a:ext cx="0" cy="229870"/>
          </a:xfrm>
          <a:custGeom>
            <a:avLst/>
            <a:gdLst/>
            <a:ahLst/>
            <a:cxnLst/>
            <a:rect l="l" t="t" r="r" b="b"/>
            <a:pathLst>
              <a:path w="0" h="229869">
                <a:moveTo>
                  <a:pt x="0" y="0"/>
                </a:moveTo>
                <a:lnTo>
                  <a:pt x="0" y="229491"/>
                </a:lnTo>
              </a:path>
            </a:pathLst>
          </a:custGeom>
          <a:ln w="33355">
            <a:solidFill>
              <a:srgbClr val="1207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434385" y="1681162"/>
            <a:ext cx="1009650" cy="314325"/>
          </a:xfrm>
          <a:custGeom>
            <a:avLst/>
            <a:gdLst/>
            <a:ahLst/>
            <a:cxnLst/>
            <a:rect l="l" t="t" r="r" b="b"/>
            <a:pathLst>
              <a:path w="1009650" h="314325">
                <a:moveTo>
                  <a:pt x="0" y="280987"/>
                </a:moveTo>
                <a:lnTo>
                  <a:pt x="0" y="33337"/>
                </a:lnTo>
                <a:lnTo>
                  <a:pt x="0" y="28916"/>
                </a:lnTo>
                <a:lnTo>
                  <a:pt x="845" y="24664"/>
                </a:lnTo>
                <a:lnTo>
                  <a:pt x="20579" y="2537"/>
                </a:lnTo>
                <a:lnTo>
                  <a:pt x="24663" y="845"/>
                </a:lnTo>
                <a:lnTo>
                  <a:pt x="28916" y="0"/>
                </a:lnTo>
                <a:lnTo>
                  <a:pt x="33338" y="0"/>
                </a:lnTo>
                <a:lnTo>
                  <a:pt x="976312" y="0"/>
                </a:lnTo>
                <a:lnTo>
                  <a:pt x="980733" y="0"/>
                </a:lnTo>
                <a:lnTo>
                  <a:pt x="984985" y="845"/>
                </a:lnTo>
                <a:lnTo>
                  <a:pt x="989069" y="2537"/>
                </a:lnTo>
                <a:lnTo>
                  <a:pt x="993153" y="4229"/>
                </a:lnTo>
                <a:lnTo>
                  <a:pt x="1009650" y="33337"/>
                </a:lnTo>
                <a:lnTo>
                  <a:pt x="1009650" y="280987"/>
                </a:lnTo>
                <a:lnTo>
                  <a:pt x="1009649" y="285408"/>
                </a:lnTo>
                <a:lnTo>
                  <a:pt x="1008804" y="289660"/>
                </a:lnTo>
                <a:lnTo>
                  <a:pt x="1007111" y="293745"/>
                </a:lnTo>
                <a:lnTo>
                  <a:pt x="1005419" y="297829"/>
                </a:lnTo>
                <a:lnTo>
                  <a:pt x="989069" y="311787"/>
                </a:lnTo>
                <a:lnTo>
                  <a:pt x="984985" y="313479"/>
                </a:lnTo>
                <a:lnTo>
                  <a:pt x="980733" y="314324"/>
                </a:lnTo>
                <a:lnTo>
                  <a:pt x="976312" y="314324"/>
                </a:lnTo>
                <a:lnTo>
                  <a:pt x="33338" y="314324"/>
                </a:lnTo>
                <a:lnTo>
                  <a:pt x="28916" y="314324"/>
                </a:lnTo>
                <a:lnTo>
                  <a:pt x="24663" y="313479"/>
                </a:lnTo>
                <a:lnTo>
                  <a:pt x="20579" y="311787"/>
                </a:lnTo>
                <a:lnTo>
                  <a:pt x="16494" y="310095"/>
                </a:lnTo>
                <a:lnTo>
                  <a:pt x="0" y="285408"/>
                </a:lnTo>
                <a:lnTo>
                  <a:pt x="0" y="280987"/>
                </a:lnTo>
                <a:close/>
              </a:path>
            </a:pathLst>
          </a:custGeom>
          <a:ln w="9524">
            <a:solidFill>
              <a:srgbClr val="D0D5D9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914400" y="1534160"/>
          <a:ext cx="9387205" cy="4285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5670"/>
                <a:gridCol w="147319"/>
                <a:gridCol w="7038340"/>
              </a:tblGrid>
              <a:tr h="12458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1429385" marR="247650">
                        <a:lnSpc>
                          <a:spcPct val="135400"/>
                        </a:lnSpc>
                      </a:pP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4"/>
                        </a:rPr>
                        <a:t>Getting  started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825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797935">
                        <a:lnSpc>
                          <a:spcPts val="1430"/>
                        </a:lnSpc>
                        <a:tabLst>
                          <a:tab pos="4407535" algn="l"/>
                          <a:tab pos="5406390" algn="l"/>
                        </a:tabLst>
                      </a:pP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Search	</a:t>
                      </a:r>
                      <a:r>
                        <a:rPr dirty="0" baseline="9259" sz="1350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Ctrl</a:t>
                      </a:r>
                      <a:r>
                        <a:rPr dirty="0" baseline="9259" sz="1350" spc="262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+ </a:t>
                      </a:r>
                      <a:r>
                        <a:rPr dirty="0" sz="1200" spc="15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baseline="9259" sz="1350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K	</a:t>
                      </a:r>
                      <a:r>
                        <a:rPr dirty="0" sz="12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2.3</a:t>
                      </a:r>
                      <a:r>
                        <a:rPr dirty="0" sz="1200" spc="-5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(stable)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111760">
                        <a:lnSpc>
                          <a:spcPts val="1430"/>
                        </a:lnSpc>
                        <a:tabLst>
                          <a:tab pos="778510" algn="l"/>
                          <a:tab pos="1583055" algn="l"/>
                          <a:tab pos="2639060" algn="l"/>
                        </a:tabLst>
                      </a:pP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5"/>
                        </a:rPr>
                        <a:t>User</a:t>
                      </a: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baseline="6944" sz="1800" b="1">
                          <a:solidFill>
                            <a:srgbClr val="097D90"/>
                          </a:solidFill>
                          <a:latin typeface="Segoe UI Semibold"/>
                          <a:cs typeface="Segoe UI Semibold"/>
                          <a:hlinkClick r:id="rId16"/>
                        </a:rPr>
                        <a:t>API</a:t>
                      </a:r>
                      <a:r>
                        <a:rPr dirty="0" baseline="6944" sz="1800" b="1">
                          <a:solidFill>
                            <a:srgbClr val="097D90"/>
                          </a:solidFill>
                          <a:latin typeface="Segoe UI Semibold"/>
                          <a:cs typeface="Segoe UI Semibold"/>
                        </a:rPr>
                        <a:t>	</a:t>
                      </a:r>
                      <a:r>
                        <a:rPr dirty="0" baseline="-46296" sz="180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7"/>
                        </a:rPr>
                        <a:t>Development</a:t>
                      </a:r>
                      <a:r>
                        <a:rPr dirty="0" baseline="-46296" sz="1800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1200" spc="-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8"/>
                        </a:rPr>
                        <a:t>Release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111760">
                        <a:lnSpc>
                          <a:spcPct val="100000"/>
                        </a:lnSpc>
                        <a:spcBef>
                          <a:spcPts val="509"/>
                        </a:spcBef>
                        <a:tabLst>
                          <a:tab pos="778510" algn="l"/>
                          <a:tab pos="2639060" algn="l"/>
                        </a:tabLst>
                      </a:pP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5"/>
                        </a:rPr>
                        <a:t>Guide</a:t>
                      </a: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baseline="2314" sz="1800" spc="-7" b="1">
                          <a:solidFill>
                            <a:srgbClr val="097D90"/>
                          </a:solidFill>
                          <a:latin typeface="Segoe UI Semibold"/>
                          <a:cs typeface="Segoe UI Semibold"/>
                          <a:hlinkClick r:id="rId16"/>
                        </a:rPr>
                        <a:t>reference</a:t>
                      </a:r>
                      <a:r>
                        <a:rPr dirty="0" baseline="2314" sz="1800" spc="-7" b="1">
                          <a:solidFill>
                            <a:srgbClr val="097D90"/>
                          </a:solidFill>
                          <a:latin typeface="Segoe UI Semibold"/>
                          <a:cs typeface="Segoe UI Semibold"/>
                        </a:rPr>
                        <a:t>	</a:t>
                      </a: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8"/>
                        </a:rPr>
                        <a:t>notes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825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42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825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650">
                          <a:solidFill>
                            <a:srgbClr val="8B8B8B"/>
                          </a:solidFill>
                          <a:latin typeface="Segoe Fluent Icons"/>
                          <a:cs typeface="Segoe Fluent Icons"/>
                        </a:rPr>
                        <a:t></a:t>
                      </a:r>
                      <a:endParaRPr sz="650">
                        <a:latin typeface="Segoe Fluent Icons"/>
                        <a:cs typeface="Segoe Fluent Icons"/>
                      </a:endParaRPr>
                    </a:p>
                  </a:txBody>
                  <a:tcPr marL="0" marR="0" marB="0" marT="4445">
                    <a:lnT w="825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48945">
                        <a:lnSpc>
                          <a:spcPct val="100000"/>
                        </a:lnSpc>
                      </a:pPr>
                      <a:r>
                        <a:rPr dirty="0" sz="950" spc="160">
                          <a:solidFill>
                            <a:srgbClr val="48566A"/>
                          </a:solidFill>
                          <a:latin typeface="Arial"/>
                          <a:cs typeface="Arial"/>
                        </a:rPr>
                        <a:t>› </a:t>
                      </a:r>
                      <a:r>
                        <a:rPr dirty="0" sz="950" spc="5" b="1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6"/>
                        </a:rPr>
                        <a:t>API </a:t>
                      </a:r>
                      <a:r>
                        <a:rPr dirty="0" sz="950" b="1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6"/>
                        </a:rPr>
                        <a:t>reference</a:t>
                      </a:r>
                      <a:r>
                        <a:rPr dirty="0" sz="950" b="1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 spc="160">
                          <a:solidFill>
                            <a:srgbClr val="48566A"/>
                          </a:solidFill>
                          <a:latin typeface="Arial"/>
                          <a:cs typeface="Arial"/>
                        </a:rPr>
                        <a:t>› </a:t>
                      </a:r>
                      <a:r>
                        <a:rPr dirty="0" sz="950" spc="5" b="1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9"/>
                        </a:rPr>
                        <a:t>Input/output</a:t>
                      </a:r>
                      <a:r>
                        <a:rPr dirty="0" sz="950" spc="5" b="1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 spc="160">
                          <a:solidFill>
                            <a:srgbClr val="48566A"/>
                          </a:solidFill>
                          <a:latin typeface="Arial"/>
                          <a:cs typeface="Arial"/>
                        </a:rPr>
                        <a:t>›</a:t>
                      </a:r>
                      <a:r>
                        <a:rPr dirty="0" sz="950" spc="-35">
                          <a:solidFill>
                            <a:srgbClr val="4856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b="1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pandas.read_csv</a:t>
                      </a:r>
                      <a:endParaRPr sz="95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59385">
                        <a:lnSpc>
                          <a:spcPct val="100000"/>
                        </a:lnSpc>
                      </a:pPr>
                      <a:r>
                        <a:rPr dirty="0" sz="30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pandas.read_csv</a:t>
                      </a:r>
                      <a:endParaRPr sz="3000">
                        <a:latin typeface="Segoe UI"/>
                        <a:cs typeface="Segoe UI"/>
                      </a:endParaRPr>
                    </a:p>
                    <a:p>
                      <a:pPr marL="159385" marR="168275">
                        <a:lnSpc>
                          <a:spcPct val="137100"/>
                        </a:lnSpc>
                        <a:spcBef>
                          <a:spcPts val="680"/>
                        </a:spcBef>
                      </a:pP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pandas.</a:t>
                      </a:r>
                      <a:r>
                        <a:rPr dirty="0" sz="1300" b="1">
                          <a:solidFill>
                            <a:srgbClr val="902582"/>
                          </a:solidFill>
                          <a:latin typeface="Consolas"/>
                          <a:cs typeface="Consolas"/>
                        </a:rPr>
                        <a:t>read_csv</a:t>
                      </a:r>
                      <a:r>
                        <a:rPr dirty="0" sz="145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filepath_or_buffer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*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sep=&lt;no_default&gt;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delimiter=None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header='infer'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names=&lt;no_default&gt;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index_col=None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usecols=None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dtype=None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engine=None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converters=None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true_values=None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false_values=None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skipinitialspace=False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skiprows=None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skipfooter=0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1200" spc="-75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nrows=None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1200" spc="-25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na_values=None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keep_default_na=True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na_filter=True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verbose=&lt;no_default&gt;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skip_blank_lines=True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parse_dates=None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infer_datetime_format=&lt;no_default&gt;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keep_date_col=&lt;no_default&gt;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date_parser=&lt;no_default&gt;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1200" spc="-2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date_format=None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B="0" marT="6350">
                    <a:lnT w="825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005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4637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50" spc="10" b="1">
                          <a:solidFill>
                            <a:srgbClr val="097D90"/>
                          </a:solidFill>
                          <a:latin typeface="Segoe UI Semibold"/>
                          <a:cs typeface="Segoe UI Semibold"/>
                          <a:hlinkClick r:id="rId19"/>
                        </a:rPr>
                        <a:t>Input/output</a:t>
                      </a:r>
                      <a:endParaRPr sz="105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0">
                    <a:lnT w="825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0"/>
                        </a:rPr>
                        <a:t>pandas.read_pickle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755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0">
                    <a:lnT w="825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600074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1"/>
                        </a:rPr>
                        <a:t>pandas.DataFrame.to_pickle</a:t>
                      </a:r>
                      <a:endParaRPr sz="1050">
                        <a:latin typeface="Segoe UI"/>
                        <a:cs typeface="Segoe UI"/>
                      </a:endParaRPr>
                    </a:p>
                    <a:p>
                      <a:pPr marL="39878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2"/>
                        </a:rPr>
                        <a:t>pandas.read_table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755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0">
                    <a:lnT w="825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50" spc="10" b="1">
                          <a:solidFill>
                            <a:srgbClr val="097D90"/>
                          </a:solidFill>
                          <a:latin typeface="Segoe UI Semibold"/>
                          <a:cs typeface="Segoe UI Semibold"/>
                        </a:rPr>
                        <a:t>pandas.read_csv</a:t>
                      </a:r>
                      <a:endParaRPr sz="105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755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0">
                    <a:lnT w="825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3"/>
                        </a:rPr>
                        <a:t>pandas.DataFrame.to_csv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755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0">
                    <a:lnT w="825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600074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4"/>
                        </a:rPr>
                        <a:t>pandas.read_fwf</a:t>
                      </a:r>
                      <a:endParaRPr sz="1050">
                        <a:latin typeface="Segoe UI"/>
                        <a:cs typeface="Segoe UI"/>
                      </a:endParaRPr>
                    </a:p>
                    <a:p>
                      <a:pPr marL="39878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5"/>
                        </a:rPr>
                        <a:t>pandas.read_clipboard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755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0">
                    <a:lnT w="825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75867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6"/>
                        </a:rPr>
                        <a:t>pandas.DataFrame.to_clipb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755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0">
                    <a:lnT w="825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5" name="object 35"/>
          <p:cNvSpPr/>
          <p:nvPr/>
        </p:nvSpPr>
        <p:spPr>
          <a:xfrm>
            <a:off x="9286875" y="1819275"/>
            <a:ext cx="76200" cy="38100"/>
          </a:xfrm>
          <a:custGeom>
            <a:avLst/>
            <a:gdLst/>
            <a:ahLst/>
            <a:cxnLst/>
            <a:rect l="l" t="t" r="r" b="b"/>
            <a:pathLst>
              <a:path w="76200" h="38100">
                <a:moveTo>
                  <a:pt x="38099" y="38099"/>
                </a:moveTo>
                <a:lnTo>
                  <a:pt x="0" y="0"/>
                </a:lnTo>
                <a:lnTo>
                  <a:pt x="761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21283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12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18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12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18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884364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15">
                <a:solidFill>
                  <a:srgbClr val="C2132D"/>
                </a:solidFill>
              </a:rPr>
              <a:t>Application </a:t>
            </a:r>
            <a:r>
              <a:rPr dirty="0" spc="-185">
                <a:solidFill>
                  <a:srgbClr val="C2132D"/>
                </a:solidFill>
              </a:rPr>
              <a:t>#3: </a:t>
            </a:r>
            <a:r>
              <a:rPr dirty="0" spc="-145">
                <a:solidFill>
                  <a:srgbClr val="C2132D"/>
                </a:solidFill>
              </a:rPr>
              <a:t>Use </a:t>
            </a:r>
            <a:r>
              <a:rPr dirty="0" spc="-180">
                <a:solidFill>
                  <a:srgbClr val="C2132D"/>
                </a:solidFill>
              </a:rPr>
              <a:t>a </a:t>
            </a:r>
            <a:r>
              <a:rPr dirty="0" spc="-270">
                <a:solidFill>
                  <a:srgbClr val="C2132D"/>
                </a:solidFill>
              </a:rPr>
              <a:t>Pretrained </a:t>
            </a:r>
            <a:r>
              <a:rPr dirty="0" spc="45">
                <a:solidFill>
                  <a:srgbClr val="C2132D"/>
                </a:solidFill>
              </a:rPr>
              <a:t>ML</a:t>
            </a:r>
            <a:r>
              <a:rPr dirty="0" spc="-750">
                <a:solidFill>
                  <a:srgbClr val="C2132D"/>
                </a:solidFill>
              </a:rPr>
              <a:t> </a:t>
            </a:r>
            <a:r>
              <a:rPr dirty="0" spc="-150">
                <a:solidFill>
                  <a:srgbClr val="C2132D"/>
                </a:solidFill>
              </a:rPr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0325" y="5321300"/>
            <a:ext cx="264160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>
                <a:latin typeface="Arial"/>
                <a:cs typeface="Arial"/>
              </a:rPr>
              <a:t>02:47</a:t>
            </a:r>
            <a:endParaRPr sz="7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6016624"/>
            <a:ext cx="91509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Please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click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"Watch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3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on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Vimeo"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-4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to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4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see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3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OpenAI's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-2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explanation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1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of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-6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their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2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DALL·E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6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2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-2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model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88792" y="2822448"/>
            <a:ext cx="4209415" cy="1021080"/>
          </a:xfrm>
          <a:custGeom>
            <a:avLst/>
            <a:gdLst/>
            <a:ahLst/>
            <a:cxnLst/>
            <a:rect l="l" t="t" r="r" b="b"/>
            <a:pathLst>
              <a:path w="4209415" h="1021079">
                <a:moveTo>
                  <a:pt x="0" y="0"/>
                </a:moveTo>
                <a:lnTo>
                  <a:pt x="4209288" y="0"/>
                </a:lnTo>
                <a:lnTo>
                  <a:pt x="4209288" y="1021080"/>
                </a:lnTo>
                <a:lnTo>
                  <a:pt x="0" y="1021080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8792" y="2930524"/>
            <a:ext cx="420941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257175">
              <a:lnSpc>
                <a:spcPct val="100000"/>
              </a:lnSpc>
              <a:spcBef>
                <a:spcPts val="125"/>
              </a:spcBef>
            </a:pPr>
            <a:r>
              <a:rPr dirty="0" spc="-1010">
                <a:solidFill>
                  <a:srgbClr val="000000"/>
                </a:solidFill>
              </a:rPr>
              <a:t>A</a:t>
            </a:r>
            <a:r>
              <a:rPr dirty="0" spc="-1010"/>
              <a:t>A</a:t>
            </a:r>
            <a:r>
              <a:rPr dirty="0" spc="-1010">
                <a:solidFill>
                  <a:srgbClr val="000000"/>
                </a:solidFill>
              </a:rPr>
              <a:t>c</a:t>
            </a:r>
            <a:r>
              <a:rPr dirty="0" spc="-1010"/>
              <a:t>c</a:t>
            </a:r>
            <a:r>
              <a:rPr dirty="0" spc="-1010">
                <a:solidFill>
                  <a:srgbClr val="000000"/>
                </a:solidFill>
              </a:rPr>
              <a:t>c</a:t>
            </a:r>
            <a:r>
              <a:rPr dirty="0" spc="-1010"/>
              <a:t>c</a:t>
            </a:r>
            <a:r>
              <a:rPr dirty="0" spc="-1010">
                <a:solidFill>
                  <a:srgbClr val="000000"/>
                </a:solidFill>
              </a:rPr>
              <a:t>e</a:t>
            </a:r>
            <a:r>
              <a:rPr dirty="0" spc="-1010"/>
              <a:t>e</a:t>
            </a:r>
            <a:r>
              <a:rPr dirty="0" spc="-1010">
                <a:solidFill>
                  <a:srgbClr val="000000"/>
                </a:solidFill>
              </a:rPr>
              <a:t>s</a:t>
            </a:r>
            <a:r>
              <a:rPr dirty="0" spc="-1010"/>
              <a:t>s</a:t>
            </a:r>
            <a:r>
              <a:rPr dirty="0" spc="-1010">
                <a:solidFill>
                  <a:srgbClr val="000000"/>
                </a:solidFill>
              </a:rPr>
              <a:t>s</a:t>
            </a:r>
            <a:r>
              <a:rPr dirty="0" spc="-1010"/>
              <a:t>s</a:t>
            </a:r>
            <a:r>
              <a:rPr dirty="0" spc="-1010">
                <a:solidFill>
                  <a:srgbClr val="000000"/>
                </a:solidFill>
              </a:rPr>
              <a:t>i</a:t>
            </a:r>
            <a:r>
              <a:rPr dirty="0" spc="-1010"/>
              <a:t>i</a:t>
            </a:r>
            <a:r>
              <a:rPr dirty="0" spc="-1010">
                <a:solidFill>
                  <a:srgbClr val="000000"/>
                </a:solidFill>
              </a:rPr>
              <a:t>n</a:t>
            </a:r>
            <a:r>
              <a:rPr dirty="0" spc="-1010"/>
              <a:t>n</a:t>
            </a:r>
            <a:r>
              <a:rPr dirty="0" spc="-1010">
                <a:solidFill>
                  <a:srgbClr val="000000"/>
                </a:solidFill>
              </a:rPr>
              <a:t>g</a:t>
            </a:r>
            <a:r>
              <a:rPr dirty="0" spc="-1010"/>
              <a:t>g </a:t>
            </a:r>
            <a:r>
              <a:rPr dirty="0" spc="-935">
                <a:solidFill>
                  <a:srgbClr val="000000"/>
                </a:solidFill>
              </a:rPr>
              <a:t>A</a:t>
            </a:r>
            <a:r>
              <a:rPr dirty="0" spc="-935"/>
              <a:t>A</a:t>
            </a:r>
            <a:r>
              <a:rPr dirty="0" spc="-935">
                <a:solidFill>
                  <a:srgbClr val="000000"/>
                </a:solidFill>
              </a:rPr>
              <a:t>P</a:t>
            </a:r>
            <a:r>
              <a:rPr dirty="0" spc="-935"/>
              <a:t>P</a:t>
            </a:r>
            <a:r>
              <a:rPr dirty="0" spc="-935">
                <a:solidFill>
                  <a:srgbClr val="000000"/>
                </a:solidFill>
              </a:rPr>
              <a:t>I</a:t>
            </a:r>
            <a:r>
              <a:rPr dirty="0" spc="-935"/>
              <a:t>I</a:t>
            </a:r>
            <a:r>
              <a:rPr dirty="0" spc="-935">
                <a:solidFill>
                  <a:srgbClr val="000000"/>
                </a:solidFill>
              </a:rPr>
              <a:t>s</a:t>
            </a:r>
            <a:r>
              <a:rPr dirty="0" spc="-935"/>
              <a:t>s</a:t>
            </a:r>
            <a:r>
              <a:rPr dirty="0" spc="-850"/>
              <a:t> </a:t>
            </a:r>
            <a:r>
              <a:rPr dirty="0" spc="-969">
                <a:solidFill>
                  <a:srgbClr val="000000"/>
                </a:solidFill>
              </a:rPr>
              <a:t>i</a:t>
            </a:r>
            <a:r>
              <a:rPr dirty="0" spc="-969"/>
              <a:t>i</a:t>
            </a:r>
            <a:r>
              <a:rPr dirty="0" spc="-969">
                <a:solidFill>
                  <a:srgbClr val="000000"/>
                </a:solidFill>
              </a:rPr>
              <a:t>n</a:t>
            </a:r>
            <a:r>
              <a:rPr dirty="0" spc="-969"/>
              <a:t>n</a:t>
            </a:r>
          </a:p>
        </p:txBody>
      </p:sp>
      <p:sp>
        <p:nvSpPr>
          <p:cNvPr id="4" name="object 4"/>
          <p:cNvSpPr/>
          <p:nvPr/>
        </p:nvSpPr>
        <p:spPr>
          <a:xfrm>
            <a:off x="7381875" y="3023613"/>
            <a:ext cx="594995" cy="458470"/>
          </a:xfrm>
          <a:custGeom>
            <a:avLst/>
            <a:gdLst/>
            <a:ahLst/>
            <a:cxnLst/>
            <a:rect l="l" t="t" r="r" b="b"/>
            <a:pathLst>
              <a:path w="594995" h="458470">
                <a:moveTo>
                  <a:pt x="346318" y="458347"/>
                </a:moveTo>
                <a:lnTo>
                  <a:pt x="244929" y="458347"/>
                </a:lnTo>
                <a:lnTo>
                  <a:pt x="244929" y="395017"/>
                </a:lnTo>
                <a:lnTo>
                  <a:pt x="187518" y="384121"/>
                </a:lnTo>
                <a:lnTo>
                  <a:pt x="135478" y="366117"/>
                </a:lnTo>
                <a:lnTo>
                  <a:pt x="90070" y="341851"/>
                </a:lnTo>
                <a:lnTo>
                  <a:pt x="52557" y="312169"/>
                </a:lnTo>
                <a:lnTo>
                  <a:pt x="24199" y="277917"/>
                </a:lnTo>
                <a:lnTo>
                  <a:pt x="6260" y="239944"/>
                </a:lnTo>
                <a:lnTo>
                  <a:pt x="0" y="199094"/>
                </a:lnTo>
                <a:lnTo>
                  <a:pt x="4789" y="163300"/>
                </a:lnTo>
                <a:lnTo>
                  <a:pt x="40586" y="98596"/>
                </a:lnTo>
                <a:lnTo>
                  <a:pt x="69913" y="70809"/>
                </a:lnTo>
                <a:lnTo>
                  <a:pt x="105737" y="46816"/>
                </a:lnTo>
                <a:lnTo>
                  <a:pt x="147219" y="27176"/>
                </a:lnTo>
                <a:lnTo>
                  <a:pt x="193519" y="12452"/>
                </a:lnTo>
                <a:lnTo>
                  <a:pt x="243796" y="3206"/>
                </a:lnTo>
                <a:lnTo>
                  <a:pt x="297209" y="0"/>
                </a:lnTo>
                <a:lnTo>
                  <a:pt x="350623" y="3206"/>
                </a:lnTo>
                <a:lnTo>
                  <a:pt x="400899" y="12452"/>
                </a:lnTo>
                <a:lnTo>
                  <a:pt x="447199" y="27176"/>
                </a:lnTo>
                <a:lnTo>
                  <a:pt x="488681" y="46816"/>
                </a:lnTo>
                <a:lnTo>
                  <a:pt x="524506" y="70809"/>
                </a:lnTo>
                <a:lnTo>
                  <a:pt x="531944" y="77857"/>
                </a:lnTo>
                <a:lnTo>
                  <a:pt x="342737" y="77857"/>
                </a:lnTo>
                <a:lnTo>
                  <a:pt x="282700" y="82715"/>
                </a:lnTo>
                <a:lnTo>
                  <a:pt x="228741" y="96425"/>
                </a:lnTo>
                <a:lnTo>
                  <a:pt x="183019" y="117694"/>
                </a:lnTo>
                <a:lnTo>
                  <a:pt x="147689" y="145230"/>
                </a:lnTo>
                <a:lnTo>
                  <a:pt x="124910" y="177739"/>
                </a:lnTo>
                <a:lnTo>
                  <a:pt x="116837" y="213929"/>
                </a:lnTo>
                <a:lnTo>
                  <a:pt x="126191" y="252792"/>
                </a:lnTo>
                <a:lnTo>
                  <a:pt x="152454" y="287272"/>
                </a:lnTo>
                <a:lnTo>
                  <a:pt x="192932" y="315748"/>
                </a:lnTo>
                <a:lnTo>
                  <a:pt x="244929" y="336598"/>
                </a:lnTo>
                <a:lnTo>
                  <a:pt x="346216" y="336598"/>
                </a:lnTo>
                <a:lnTo>
                  <a:pt x="346216" y="349899"/>
                </a:lnTo>
                <a:lnTo>
                  <a:pt x="508647" y="349899"/>
                </a:lnTo>
                <a:lnTo>
                  <a:pt x="527205" y="381206"/>
                </a:lnTo>
                <a:lnTo>
                  <a:pt x="417321" y="381206"/>
                </a:lnTo>
                <a:lnTo>
                  <a:pt x="400313" y="385845"/>
                </a:lnTo>
                <a:lnTo>
                  <a:pt x="382779" y="389774"/>
                </a:lnTo>
                <a:lnTo>
                  <a:pt x="364764" y="392974"/>
                </a:lnTo>
                <a:lnTo>
                  <a:pt x="346318" y="395427"/>
                </a:lnTo>
                <a:lnTo>
                  <a:pt x="346318" y="458347"/>
                </a:lnTo>
                <a:close/>
              </a:path>
              <a:path w="594995" h="458470">
                <a:moveTo>
                  <a:pt x="528341" y="322787"/>
                </a:moveTo>
                <a:lnTo>
                  <a:pt x="487608" y="322787"/>
                </a:lnTo>
                <a:lnTo>
                  <a:pt x="517751" y="303749"/>
                </a:lnTo>
                <a:lnTo>
                  <a:pt x="540374" y="279369"/>
                </a:lnTo>
                <a:lnTo>
                  <a:pt x="554595" y="249483"/>
                </a:lnTo>
                <a:lnTo>
                  <a:pt x="559531" y="213929"/>
                </a:lnTo>
                <a:lnTo>
                  <a:pt x="552133" y="171061"/>
                </a:lnTo>
                <a:lnTo>
                  <a:pt x="531040" y="136682"/>
                </a:lnTo>
                <a:lnTo>
                  <a:pt x="497903" y="110481"/>
                </a:lnTo>
                <a:lnTo>
                  <a:pt x="454372" y="92150"/>
                </a:lnTo>
                <a:lnTo>
                  <a:pt x="402100" y="81379"/>
                </a:lnTo>
                <a:lnTo>
                  <a:pt x="342737" y="77857"/>
                </a:lnTo>
                <a:lnTo>
                  <a:pt x="531944" y="77857"/>
                </a:lnTo>
                <a:lnTo>
                  <a:pt x="553832" y="98596"/>
                </a:lnTo>
                <a:lnTo>
                  <a:pt x="575820" y="129613"/>
                </a:lnTo>
                <a:lnTo>
                  <a:pt x="589629" y="163300"/>
                </a:lnTo>
                <a:lnTo>
                  <a:pt x="594419" y="199094"/>
                </a:lnTo>
                <a:lnTo>
                  <a:pt x="588129" y="239986"/>
                </a:lnTo>
                <a:lnTo>
                  <a:pt x="570108" y="278001"/>
                </a:lnTo>
                <a:lnTo>
                  <a:pt x="541632" y="312294"/>
                </a:lnTo>
                <a:lnTo>
                  <a:pt x="528341" y="322787"/>
                </a:lnTo>
                <a:close/>
              </a:path>
              <a:path w="594995" h="458470">
                <a:moveTo>
                  <a:pt x="346216" y="336598"/>
                </a:moveTo>
                <a:lnTo>
                  <a:pt x="244929" y="336598"/>
                </a:lnTo>
                <a:lnTo>
                  <a:pt x="244929" y="123487"/>
                </a:lnTo>
                <a:lnTo>
                  <a:pt x="448525" y="123487"/>
                </a:lnTo>
                <a:lnTo>
                  <a:pt x="463009" y="125123"/>
                </a:lnTo>
                <a:lnTo>
                  <a:pt x="494872" y="135342"/>
                </a:lnTo>
                <a:lnTo>
                  <a:pt x="526735" y="162117"/>
                </a:lnTo>
                <a:lnTo>
                  <a:pt x="536212" y="195688"/>
                </a:lnTo>
                <a:lnTo>
                  <a:pt x="386120" y="195688"/>
                </a:lnTo>
                <a:lnTo>
                  <a:pt x="347136" y="196230"/>
                </a:lnTo>
                <a:lnTo>
                  <a:pt x="347136" y="253114"/>
                </a:lnTo>
                <a:lnTo>
                  <a:pt x="382580" y="253841"/>
                </a:lnTo>
                <a:lnTo>
                  <a:pt x="530470" y="253841"/>
                </a:lnTo>
                <a:lnTo>
                  <a:pt x="527374" y="265485"/>
                </a:lnTo>
                <a:lnTo>
                  <a:pt x="496918" y="293948"/>
                </a:lnTo>
                <a:lnTo>
                  <a:pt x="466462" y="305856"/>
                </a:lnTo>
                <a:lnTo>
                  <a:pt x="452618" y="308259"/>
                </a:lnTo>
                <a:lnTo>
                  <a:pt x="455594" y="309189"/>
                </a:lnTo>
                <a:lnTo>
                  <a:pt x="487608" y="322787"/>
                </a:lnTo>
                <a:lnTo>
                  <a:pt x="528341" y="322787"/>
                </a:lnTo>
                <a:lnTo>
                  <a:pt x="522639" y="327288"/>
                </a:lnTo>
                <a:lnTo>
                  <a:pt x="346216" y="327288"/>
                </a:lnTo>
                <a:lnTo>
                  <a:pt x="346216" y="336598"/>
                </a:lnTo>
                <a:close/>
              </a:path>
              <a:path w="594995" h="458470">
                <a:moveTo>
                  <a:pt x="530470" y="253841"/>
                </a:moveTo>
                <a:lnTo>
                  <a:pt x="382580" y="253841"/>
                </a:lnTo>
                <a:lnTo>
                  <a:pt x="411080" y="252641"/>
                </a:lnTo>
                <a:lnTo>
                  <a:pt x="430065" y="244438"/>
                </a:lnTo>
                <a:lnTo>
                  <a:pt x="436964" y="224160"/>
                </a:lnTo>
                <a:lnTo>
                  <a:pt x="431245" y="205078"/>
                </a:lnTo>
                <a:lnTo>
                  <a:pt x="414226" y="197112"/>
                </a:lnTo>
                <a:lnTo>
                  <a:pt x="386120" y="195688"/>
                </a:lnTo>
                <a:lnTo>
                  <a:pt x="536212" y="195688"/>
                </a:lnTo>
                <a:lnTo>
                  <a:pt x="541218" y="213418"/>
                </a:lnTo>
                <a:lnTo>
                  <a:pt x="530470" y="253841"/>
                </a:lnTo>
                <a:close/>
              </a:path>
              <a:path w="594995" h="458470">
                <a:moveTo>
                  <a:pt x="508647" y="349899"/>
                </a:moveTo>
                <a:lnTo>
                  <a:pt x="346216" y="349899"/>
                </a:lnTo>
                <a:lnTo>
                  <a:pt x="359585" y="349665"/>
                </a:lnTo>
                <a:lnTo>
                  <a:pt x="372675" y="349106"/>
                </a:lnTo>
                <a:lnTo>
                  <a:pt x="385479" y="348201"/>
                </a:lnTo>
                <a:lnTo>
                  <a:pt x="397984" y="346932"/>
                </a:lnTo>
                <a:lnTo>
                  <a:pt x="393500" y="340625"/>
                </a:lnTo>
                <a:lnTo>
                  <a:pt x="387894" y="334233"/>
                </a:lnTo>
                <a:lnTo>
                  <a:pt x="381194" y="329279"/>
                </a:lnTo>
                <a:lnTo>
                  <a:pt x="373430" y="327288"/>
                </a:lnTo>
                <a:lnTo>
                  <a:pt x="522639" y="327288"/>
                </a:lnTo>
                <a:lnTo>
                  <a:pt x="503977" y="342021"/>
                </a:lnTo>
                <a:lnTo>
                  <a:pt x="508647" y="349899"/>
                </a:lnTo>
                <a:close/>
              </a:path>
              <a:path w="594995" h="458470">
                <a:moveTo>
                  <a:pt x="572934" y="458347"/>
                </a:moveTo>
                <a:lnTo>
                  <a:pt x="458347" y="458347"/>
                </a:lnTo>
                <a:lnTo>
                  <a:pt x="417321" y="381206"/>
                </a:lnTo>
                <a:lnTo>
                  <a:pt x="527205" y="381206"/>
                </a:lnTo>
                <a:lnTo>
                  <a:pt x="572934" y="458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637519" y="5995415"/>
            <a:ext cx="887730" cy="491490"/>
          </a:xfrm>
          <a:custGeom>
            <a:avLst/>
            <a:gdLst/>
            <a:ahLst/>
            <a:cxnLst/>
            <a:rect l="l" t="t" r="r" b="b"/>
            <a:pathLst>
              <a:path w="887729" h="491489">
                <a:moveTo>
                  <a:pt x="0" y="0"/>
                </a:moveTo>
                <a:lnTo>
                  <a:pt x="887729" y="0"/>
                </a:lnTo>
                <a:lnTo>
                  <a:pt x="887729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30">
                <a:latin typeface="Cambria"/>
                <a:cs typeface="Cambria"/>
              </a:rPr>
              <a:t>1</a:t>
            </a:r>
            <a:r>
              <a:rPr dirty="0" sz="1200" spc="-33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dirty="0" sz="1200" spc="-330">
                <a:latin typeface="Cambria"/>
                <a:cs typeface="Cambria"/>
              </a:rPr>
              <a:t>3</a:t>
            </a:r>
            <a:r>
              <a:rPr dirty="0" sz="1200" spc="-33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dirty="0" sz="12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200" spc="-345">
                <a:latin typeface="Cambria"/>
                <a:cs typeface="Cambria"/>
              </a:rPr>
              <a:t>/</a:t>
            </a:r>
            <a:r>
              <a:rPr dirty="0" sz="1200" spc="-345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12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200" spc="-330">
                <a:latin typeface="Cambria"/>
                <a:cs typeface="Cambria"/>
              </a:rPr>
              <a:t>1</a:t>
            </a:r>
            <a:r>
              <a:rPr dirty="0" sz="1200" spc="-33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dirty="0" sz="1200" spc="-330">
                <a:latin typeface="Cambria"/>
                <a:cs typeface="Cambria"/>
              </a:rPr>
              <a:t>8</a:t>
            </a:r>
            <a:r>
              <a:rPr dirty="0" sz="1200" spc="-33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402018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65">
                <a:solidFill>
                  <a:srgbClr val="C2132D"/>
                </a:solidFill>
              </a:rPr>
              <a:t>The </a:t>
            </a:r>
            <a:r>
              <a:rPr dirty="0" spc="-114">
                <a:solidFill>
                  <a:srgbClr val="C2132D"/>
                </a:solidFill>
              </a:rPr>
              <a:t>3 </a:t>
            </a:r>
            <a:r>
              <a:rPr dirty="0" spc="-200">
                <a:solidFill>
                  <a:srgbClr val="C2132D"/>
                </a:solidFill>
              </a:rPr>
              <a:t>Step</a:t>
            </a:r>
            <a:r>
              <a:rPr dirty="0" spc="-540">
                <a:solidFill>
                  <a:srgbClr val="C2132D"/>
                </a:solidFill>
              </a:rPr>
              <a:t> </a:t>
            </a:r>
            <a:r>
              <a:rPr dirty="0" spc="-75">
                <a:solidFill>
                  <a:srgbClr val="C2132D"/>
                </a:solidFill>
              </a:rPr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480819"/>
            <a:ext cx="9510395" cy="673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Before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dive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into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Trebuchet MS"/>
                <a:cs typeface="Trebuchet MS"/>
              </a:rPr>
              <a:t>API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documentation,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C2132D"/>
                </a:solidFill>
                <a:latin typeface="Trebuchet MS"/>
                <a:cs typeface="Trebuchet MS"/>
              </a:rPr>
              <a:t>should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35" b="1">
                <a:solidFill>
                  <a:srgbClr val="C2132D"/>
                </a:solidFill>
                <a:latin typeface="Trebuchet MS"/>
                <a:cs typeface="Trebuchet MS"/>
              </a:rPr>
              <a:t>first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C2132D"/>
                </a:solidFill>
                <a:latin typeface="Trebuchet MS"/>
                <a:cs typeface="Trebuchet MS"/>
              </a:rPr>
              <a:t>check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if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85" b="1">
                <a:solidFill>
                  <a:srgbClr val="C2132D"/>
                </a:solidFill>
                <a:latin typeface="Trebuchet MS"/>
                <a:cs typeface="Trebuchet MS"/>
              </a:rPr>
              <a:t>there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40" b="1">
                <a:solidFill>
                  <a:srgbClr val="C2132D"/>
                </a:solidFill>
                <a:latin typeface="Trebuchet MS"/>
                <a:cs typeface="Trebuchet MS"/>
              </a:rPr>
              <a:t>is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C2132D"/>
                </a:solidFill>
                <a:latin typeface="Trebuchet MS"/>
                <a:cs typeface="Trebuchet MS"/>
              </a:rPr>
              <a:t>a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50" b="1">
                <a:solidFill>
                  <a:srgbClr val="C2132D"/>
                </a:solidFill>
                <a:latin typeface="Trebuchet MS"/>
                <a:cs typeface="Trebuchet MS"/>
              </a:rPr>
              <a:t>R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0" b="1">
                <a:solidFill>
                  <a:srgbClr val="C2132D"/>
                </a:solidFill>
                <a:latin typeface="Trebuchet MS"/>
                <a:cs typeface="Trebuchet MS"/>
              </a:rPr>
              <a:t>(or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30" b="1">
                <a:solidFill>
                  <a:srgbClr val="C2132D"/>
                </a:solidFill>
                <a:latin typeface="Trebuchet MS"/>
                <a:cs typeface="Trebuchet MS"/>
              </a:rPr>
              <a:t>Python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if  you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65" b="1">
                <a:solidFill>
                  <a:srgbClr val="C2132D"/>
                </a:solidFill>
                <a:latin typeface="Trebuchet MS"/>
                <a:cs typeface="Trebuchet MS"/>
              </a:rPr>
              <a:t>are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35" b="1">
                <a:solidFill>
                  <a:srgbClr val="C2132D"/>
                </a:solidFill>
                <a:latin typeface="Trebuchet MS"/>
                <a:cs typeface="Trebuchet MS"/>
              </a:rPr>
              <a:t>familiar)</a:t>
            </a:r>
            <a:r>
              <a:rPr dirty="0" sz="180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package/library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that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serves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14">
                <a:solidFill>
                  <a:srgbClr val="585D60"/>
                </a:solidFill>
                <a:latin typeface="Trebuchet MS"/>
                <a:cs typeface="Trebuchet MS"/>
              </a:rPr>
              <a:t>as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wrapper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that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API.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8754" y="2347595"/>
            <a:ext cx="8902065" cy="411162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490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Find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5" b="1">
                <a:solidFill>
                  <a:srgbClr val="C2132D"/>
                </a:solidFill>
                <a:latin typeface="Trebuchet MS"/>
                <a:cs typeface="Trebuchet MS"/>
              </a:rPr>
              <a:t>API's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40" b="1">
                <a:solidFill>
                  <a:srgbClr val="C2132D"/>
                </a:solidFill>
                <a:latin typeface="Trebuchet MS"/>
                <a:cs typeface="Trebuchet MS"/>
              </a:rPr>
              <a:t>documentation</a:t>
            </a:r>
            <a:r>
              <a:rPr dirty="0" sz="180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find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information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about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following:</a:t>
            </a:r>
            <a:endParaRPr sz="1800">
              <a:latin typeface="Trebuchet MS"/>
              <a:cs typeface="Trebuchet MS"/>
            </a:endParaRPr>
          </a:p>
          <a:p>
            <a:pPr lvl="1" marL="412750" indent="-266700">
              <a:lnSpc>
                <a:spcPct val="100000"/>
              </a:lnSpc>
              <a:spcBef>
                <a:spcPts val="390"/>
              </a:spcBef>
              <a:buAutoNum type="alphaUcPeriod"/>
              <a:tabLst>
                <a:tab pos="412750" algn="l"/>
              </a:tabLst>
            </a:pPr>
            <a:r>
              <a:rPr dirty="0" sz="1800" spc="75">
                <a:solidFill>
                  <a:srgbClr val="585D60"/>
                </a:solidFill>
                <a:latin typeface="Trebuchet MS"/>
                <a:cs typeface="Trebuchet MS"/>
              </a:rPr>
              <a:t>Does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Trebuchet MS"/>
                <a:cs typeface="Trebuchet MS"/>
              </a:rPr>
              <a:t>API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require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an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 b="1">
                <a:solidFill>
                  <a:srgbClr val="C2132D"/>
                </a:solidFill>
                <a:latin typeface="Trebuchet MS"/>
                <a:cs typeface="Trebuchet MS"/>
              </a:rPr>
              <a:t>authentication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C2132D"/>
                </a:solidFill>
                <a:latin typeface="Trebuchet MS"/>
                <a:cs typeface="Trebuchet MS"/>
              </a:rPr>
              <a:t>key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?</a:t>
            </a:r>
            <a:endParaRPr sz="1800">
              <a:latin typeface="Trebuchet MS"/>
              <a:cs typeface="Trebuchet MS"/>
            </a:endParaRPr>
          </a:p>
          <a:p>
            <a:pPr lvl="1" marL="405765" indent="-260350">
              <a:lnSpc>
                <a:spcPct val="100000"/>
              </a:lnSpc>
              <a:spcBef>
                <a:spcPts val="315"/>
              </a:spcBef>
              <a:buAutoNum type="alphaUcPeriod"/>
              <a:tabLst>
                <a:tab pos="406400" algn="l"/>
              </a:tabLst>
            </a:pP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What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are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Trebuchet MS"/>
                <a:cs typeface="Trebuchet MS"/>
              </a:rPr>
              <a:t>API's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 b="1">
                <a:solidFill>
                  <a:srgbClr val="C2132D"/>
                </a:solidFill>
                <a:latin typeface="Trebuchet MS"/>
                <a:cs typeface="Trebuchet MS"/>
              </a:rPr>
              <a:t>base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Trebuchet MS"/>
                <a:cs typeface="Trebuchet MS"/>
              </a:rPr>
              <a:t>URL</a:t>
            </a:r>
            <a:r>
              <a:rPr dirty="0" sz="180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5" b="1">
                <a:solidFill>
                  <a:srgbClr val="C2132D"/>
                </a:solidFill>
                <a:latin typeface="Trebuchet MS"/>
                <a:cs typeface="Trebuchet MS"/>
              </a:rPr>
              <a:t>query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15" b="1">
                <a:solidFill>
                  <a:srgbClr val="C2132D"/>
                </a:solidFill>
                <a:latin typeface="Trebuchet MS"/>
                <a:cs typeface="Trebuchet MS"/>
              </a:rPr>
              <a:t>parameters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?</a:t>
            </a:r>
            <a:endParaRPr sz="1800">
              <a:latin typeface="Trebuchet MS"/>
              <a:cs typeface="Trebuchet MS"/>
            </a:endParaRPr>
          </a:p>
          <a:p>
            <a:pPr lvl="1" marL="412115" indent="-266700">
              <a:lnSpc>
                <a:spcPct val="100000"/>
              </a:lnSpc>
              <a:spcBef>
                <a:spcPts val="390"/>
              </a:spcBef>
              <a:buAutoNum type="alphaUcPeriod"/>
              <a:tabLst>
                <a:tab pos="412750" algn="l"/>
              </a:tabLst>
            </a:pP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How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does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request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URL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look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like?</a:t>
            </a:r>
            <a:endParaRPr sz="180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Craft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your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5" b="1">
                <a:solidFill>
                  <a:srgbClr val="C2132D"/>
                </a:solidFill>
                <a:latin typeface="Trebuchet MS"/>
                <a:cs typeface="Trebuchet MS"/>
              </a:rPr>
              <a:t>request</a:t>
            </a:r>
            <a:r>
              <a:rPr dirty="0" sz="1800" spc="-65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25">
                <a:solidFill>
                  <a:srgbClr val="585D60"/>
                </a:solidFill>
                <a:latin typeface="Trebuchet MS"/>
                <a:cs typeface="Trebuchet MS"/>
              </a:rPr>
              <a:t>My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recommendations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are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to:</a:t>
            </a:r>
            <a:endParaRPr sz="1800">
              <a:latin typeface="Trebuchet MS"/>
              <a:cs typeface="Trebuchet MS"/>
            </a:endParaRPr>
          </a:p>
          <a:p>
            <a:pPr lvl="1" marL="412750" indent="-266700">
              <a:lnSpc>
                <a:spcPct val="100000"/>
              </a:lnSpc>
              <a:spcBef>
                <a:spcPts val="315"/>
              </a:spcBef>
              <a:buAutoNum type="alphaUcPeriod"/>
              <a:tabLst>
                <a:tab pos="412750" algn="l"/>
              </a:tabLst>
            </a:pPr>
            <a:r>
              <a:rPr dirty="0" sz="1800" spc="-60">
                <a:solidFill>
                  <a:srgbClr val="585D60"/>
                </a:solidFill>
                <a:latin typeface="Trebuchet MS"/>
                <a:cs typeface="Trebuchet MS"/>
              </a:rPr>
              <a:t>First,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start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with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4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simple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request.</a:t>
            </a:r>
            <a:endParaRPr sz="1800">
              <a:latin typeface="Trebuchet MS"/>
              <a:cs typeface="Trebuchet MS"/>
            </a:endParaRPr>
          </a:p>
          <a:p>
            <a:pPr lvl="1" marL="401320" indent="-255904">
              <a:lnSpc>
                <a:spcPct val="100000"/>
              </a:lnSpc>
              <a:spcBef>
                <a:spcPts val="390"/>
              </a:spcBef>
              <a:buAutoNum type="alphaUcPeriod"/>
              <a:tabLst>
                <a:tab pos="401955" algn="l"/>
              </a:tabLst>
            </a:pP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Test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that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request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your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browser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Trebuchet MS"/>
                <a:cs typeface="Trebuchet MS"/>
              </a:rPr>
              <a:t>see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what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results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585D60"/>
                </a:solidFill>
                <a:latin typeface="Trebuchet MS"/>
                <a:cs typeface="Trebuchet MS"/>
              </a:rPr>
              <a:t>get.</a:t>
            </a:r>
            <a:endParaRPr sz="180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146685" algn="l"/>
                <a:tab pos="3032125" algn="l"/>
              </a:tabLst>
            </a:pP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Construct 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that</a:t>
            </a:r>
            <a:r>
              <a:rPr dirty="0" sz="1800" spc="-17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request</a:t>
            </a:r>
            <a:r>
              <a:rPr dirty="0" sz="18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	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by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0" b="1">
                <a:solidFill>
                  <a:srgbClr val="C2132D"/>
                </a:solidFill>
                <a:latin typeface="Trebuchet MS"/>
                <a:cs typeface="Trebuchet MS"/>
              </a:rPr>
              <a:t>either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lvl="1" marL="146050" marR="5080">
              <a:lnSpc>
                <a:spcPct val="118100"/>
              </a:lnSpc>
              <a:buAutoNum type="alphaUcPeriod"/>
              <a:tabLst>
                <a:tab pos="412750" algn="l"/>
              </a:tabLst>
            </a:pP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If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generated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content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85">
                <a:solidFill>
                  <a:srgbClr val="585D60"/>
                </a:solidFill>
                <a:latin typeface="Trebuchet MS"/>
                <a:cs typeface="Trebuchet MS"/>
              </a:rPr>
              <a:t>seems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be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JSON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file/webpage,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can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capitalize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 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reading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content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from </a:t>
            </a:r>
            <a:r>
              <a:rPr dirty="0" sz="1700" spc="-10">
                <a:solidFill>
                  <a:srgbClr val="C2132D"/>
                </a:solidFill>
                <a:latin typeface="Courier New"/>
                <a:cs typeface="Courier New"/>
              </a:rPr>
              <a:t>jsonlite::fromJSON()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;</a:t>
            </a:r>
            <a:r>
              <a:rPr dirty="0" sz="1800" spc="-4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 b="1">
                <a:solidFill>
                  <a:srgbClr val="C2132D"/>
                </a:solidFill>
                <a:latin typeface="Trebuchet MS"/>
                <a:cs typeface="Trebuchet MS"/>
              </a:rPr>
              <a:t>OR</a:t>
            </a:r>
            <a:endParaRPr sz="1800">
              <a:latin typeface="Trebuchet MS"/>
              <a:cs typeface="Trebuchet MS"/>
            </a:endParaRPr>
          </a:p>
          <a:p>
            <a:pPr lvl="1" marL="405765" indent="-260350">
              <a:lnSpc>
                <a:spcPct val="100000"/>
              </a:lnSpc>
              <a:spcBef>
                <a:spcPts val="390"/>
              </a:spcBef>
              <a:buAutoNum type="alphaUcPeriod"/>
              <a:tabLst>
                <a:tab pos="406400" algn="l"/>
              </a:tabLst>
            </a:pP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By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585D60"/>
                </a:solidFill>
                <a:latin typeface="Trebuchet MS"/>
                <a:cs typeface="Trebuchet MS"/>
              </a:rPr>
              <a:t>passing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base</a:t>
            </a:r>
            <a:r>
              <a:rPr dirty="0" sz="1700" spc="1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url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inside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httr::GET()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Trebuchet MS"/>
                <a:cs typeface="Trebuchet MS"/>
              </a:rPr>
              <a:t>parsing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results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with</a:t>
            </a:r>
            <a:endParaRPr sz="1800">
              <a:latin typeface="Trebuchet MS"/>
              <a:cs typeface="Trebuchet MS"/>
            </a:endParaRPr>
          </a:p>
          <a:p>
            <a:pPr marL="146050">
              <a:lnSpc>
                <a:spcPct val="100000"/>
              </a:lnSpc>
              <a:spcBef>
                <a:spcPts val="390"/>
              </a:spcBef>
            </a:pPr>
            <a:r>
              <a:rPr dirty="0" sz="1700" spc="-10">
                <a:solidFill>
                  <a:srgbClr val="C2132D"/>
                </a:solidFill>
                <a:latin typeface="Courier New"/>
                <a:cs typeface="Courier New"/>
              </a:rPr>
              <a:t>httr::content()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67150" y="4920120"/>
            <a:ext cx="258445" cy="199390"/>
          </a:xfrm>
          <a:custGeom>
            <a:avLst/>
            <a:gdLst/>
            <a:ahLst/>
            <a:cxnLst/>
            <a:rect l="l" t="t" r="r" b="b"/>
            <a:pathLst>
              <a:path w="258445" h="199389">
                <a:moveTo>
                  <a:pt x="150441" y="199106"/>
                </a:moveTo>
                <a:lnTo>
                  <a:pt x="106397" y="199106"/>
                </a:lnTo>
                <a:lnTo>
                  <a:pt x="106397" y="171596"/>
                </a:lnTo>
                <a:lnTo>
                  <a:pt x="64254" y="161266"/>
                </a:lnTo>
                <a:lnTo>
                  <a:pt x="30516" y="142324"/>
                </a:lnTo>
                <a:lnTo>
                  <a:pt x="8118" y="116741"/>
                </a:lnTo>
                <a:lnTo>
                  <a:pt x="0" y="86487"/>
                </a:lnTo>
                <a:lnTo>
                  <a:pt x="10148" y="52817"/>
                </a:lnTo>
                <a:lnTo>
                  <a:pt x="37821" y="25327"/>
                </a:lnTo>
                <a:lnTo>
                  <a:pt x="78860" y="6794"/>
                </a:lnTo>
                <a:lnTo>
                  <a:pt x="129108" y="0"/>
                </a:lnTo>
                <a:lnTo>
                  <a:pt x="179355" y="6794"/>
                </a:lnTo>
                <a:lnTo>
                  <a:pt x="220395" y="25327"/>
                </a:lnTo>
                <a:lnTo>
                  <a:pt x="228946" y="33821"/>
                </a:lnTo>
                <a:lnTo>
                  <a:pt x="148885" y="33821"/>
                </a:lnTo>
                <a:lnTo>
                  <a:pt x="110696" y="38463"/>
                </a:lnTo>
                <a:lnTo>
                  <a:pt x="79503" y="51126"/>
                </a:lnTo>
                <a:lnTo>
                  <a:pt x="58468" y="69914"/>
                </a:lnTo>
                <a:lnTo>
                  <a:pt x="50754" y="92931"/>
                </a:lnTo>
                <a:lnTo>
                  <a:pt x="54801" y="109747"/>
                </a:lnTo>
                <a:lnTo>
                  <a:pt x="54923" y="109953"/>
                </a:lnTo>
                <a:lnTo>
                  <a:pt x="66226" y="124791"/>
                </a:lnTo>
                <a:lnTo>
                  <a:pt x="83810" y="137161"/>
                </a:lnTo>
                <a:lnTo>
                  <a:pt x="106397" y="146219"/>
                </a:lnTo>
                <a:lnTo>
                  <a:pt x="150396" y="146219"/>
                </a:lnTo>
                <a:lnTo>
                  <a:pt x="150396" y="151996"/>
                </a:lnTo>
                <a:lnTo>
                  <a:pt x="220957" y="151996"/>
                </a:lnTo>
                <a:lnTo>
                  <a:pt x="229019" y="165596"/>
                </a:lnTo>
                <a:lnTo>
                  <a:pt x="181285" y="165596"/>
                </a:lnTo>
                <a:lnTo>
                  <a:pt x="173897" y="167611"/>
                </a:lnTo>
                <a:lnTo>
                  <a:pt x="166279" y="169318"/>
                </a:lnTo>
                <a:lnTo>
                  <a:pt x="158454" y="170708"/>
                </a:lnTo>
                <a:lnTo>
                  <a:pt x="150441" y="171774"/>
                </a:lnTo>
                <a:lnTo>
                  <a:pt x="150441" y="199106"/>
                </a:lnTo>
                <a:close/>
              </a:path>
              <a:path w="258445" h="199389">
                <a:moveTo>
                  <a:pt x="229512" y="140219"/>
                </a:moveTo>
                <a:lnTo>
                  <a:pt x="211817" y="140219"/>
                </a:lnTo>
                <a:lnTo>
                  <a:pt x="224911" y="131949"/>
                </a:lnTo>
                <a:lnTo>
                  <a:pt x="234739" y="121358"/>
                </a:lnTo>
                <a:lnTo>
                  <a:pt x="240917" y="108376"/>
                </a:lnTo>
                <a:lnTo>
                  <a:pt x="243061" y="92931"/>
                </a:lnTo>
                <a:lnTo>
                  <a:pt x="235965" y="66389"/>
                </a:lnTo>
                <a:lnTo>
                  <a:pt x="216289" y="47993"/>
                </a:lnTo>
                <a:lnTo>
                  <a:pt x="186456" y="37288"/>
                </a:lnTo>
                <a:lnTo>
                  <a:pt x="148885" y="33821"/>
                </a:lnTo>
                <a:lnTo>
                  <a:pt x="228946" y="33821"/>
                </a:lnTo>
                <a:lnTo>
                  <a:pt x="248068" y="52817"/>
                </a:lnTo>
                <a:lnTo>
                  <a:pt x="258216" y="86487"/>
                </a:lnTo>
                <a:lnTo>
                  <a:pt x="255484" y="104250"/>
                </a:lnTo>
                <a:lnTo>
                  <a:pt x="247655" y="120764"/>
                </a:lnTo>
                <a:lnTo>
                  <a:pt x="235285" y="135661"/>
                </a:lnTo>
                <a:lnTo>
                  <a:pt x="229512" y="140219"/>
                </a:lnTo>
                <a:close/>
              </a:path>
              <a:path w="258445" h="199389">
                <a:moveTo>
                  <a:pt x="150396" y="146219"/>
                </a:moveTo>
                <a:lnTo>
                  <a:pt x="106397" y="146219"/>
                </a:lnTo>
                <a:lnTo>
                  <a:pt x="106397" y="53643"/>
                </a:lnTo>
                <a:lnTo>
                  <a:pt x="194840" y="53643"/>
                </a:lnTo>
                <a:lnTo>
                  <a:pt x="201131" y="54353"/>
                </a:lnTo>
                <a:lnTo>
                  <a:pt x="214973" y="58793"/>
                </a:lnTo>
                <a:lnTo>
                  <a:pt x="228814" y="70424"/>
                </a:lnTo>
                <a:lnTo>
                  <a:pt x="232931" y="85007"/>
                </a:lnTo>
                <a:lnTo>
                  <a:pt x="167731" y="85007"/>
                </a:lnTo>
                <a:lnTo>
                  <a:pt x="150796" y="85242"/>
                </a:lnTo>
                <a:lnTo>
                  <a:pt x="150796" y="109953"/>
                </a:lnTo>
                <a:lnTo>
                  <a:pt x="166193" y="110269"/>
                </a:lnTo>
                <a:lnTo>
                  <a:pt x="230437" y="110269"/>
                </a:lnTo>
                <a:lnTo>
                  <a:pt x="229092" y="115327"/>
                </a:lnTo>
                <a:lnTo>
                  <a:pt x="215862" y="127691"/>
                </a:lnTo>
                <a:lnTo>
                  <a:pt x="202631" y="132864"/>
                </a:lnTo>
                <a:lnTo>
                  <a:pt x="196618" y="133908"/>
                </a:lnTo>
                <a:lnTo>
                  <a:pt x="204440" y="136263"/>
                </a:lnTo>
                <a:lnTo>
                  <a:pt x="208973" y="138574"/>
                </a:lnTo>
                <a:lnTo>
                  <a:pt x="209728" y="138930"/>
                </a:lnTo>
                <a:lnTo>
                  <a:pt x="210751" y="139508"/>
                </a:lnTo>
                <a:lnTo>
                  <a:pt x="211817" y="140219"/>
                </a:lnTo>
                <a:lnTo>
                  <a:pt x="229512" y="140219"/>
                </a:lnTo>
                <a:lnTo>
                  <a:pt x="227035" y="142174"/>
                </a:lnTo>
                <a:lnTo>
                  <a:pt x="150396" y="142174"/>
                </a:lnTo>
                <a:lnTo>
                  <a:pt x="150396" y="146219"/>
                </a:lnTo>
                <a:close/>
              </a:path>
              <a:path w="258445" h="199389">
                <a:moveTo>
                  <a:pt x="230437" y="110269"/>
                </a:moveTo>
                <a:lnTo>
                  <a:pt x="166193" y="110269"/>
                </a:lnTo>
                <a:lnTo>
                  <a:pt x="178574" y="109747"/>
                </a:lnTo>
                <a:lnTo>
                  <a:pt x="186821" y="106184"/>
                </a:lnTo>
                <a:lnTo>
                  <a:pt x="189818" y="97375"/>
                </a:lnTo>
                <a:lnTo>
                  <a:pt x="187333" y="89086"/>
                </a:lnTo>
                <a:lnTo>
                  <a:pt x="179940" y="85625"/>
                </a:lnTo>
                <a:lnTo>
                  <a:pt x="167731" y="85007"/>
                </a:lnTo>
                <a:lnTo>
                  <a:pt x="232931" y="85007"/>
                </a:lnTo>
                <a:lnTo>
                  <a:pt x="235106" y="92709"/>
                </a:lnTo>
                <a:lnTo>
                  <a:pt x="230437" y="110269"/>
                </a:lnTo>
                <a:close/>
              </a:path>
              <a:path w="258445" h="199389">
                <a:moveTo>
                  <a:pt x="220957" y="151996"/>
                </a:moveTo>
                <a:lnTo>
                  <a:pt x="150396" y="151996"/>
                </a:lnTo>
                <a:lnTo>
                  <a:pt x="158218" y="151952"/>
                </a:lnTo>
                <a:lnTo>
                  <a:pt x="165729" y="151552"/>
                </a:lnTo>
                <a:lnTo>
                  <a:pt x="172885" y="150707"/>
                </a:lnTo>
                <a:lnTo>
                  <a:pt x="170618" y="147374"/>
                </a:lnTo>
                <a:lnTo>
                  <a:pt x="167018" y="142174"/>
                </a:lnTo>
                <a:lnTo>
                  <a:pt x="227035" y="142174"/>
                </a:lnTo>
                <a:lnTo>
                  <a:pt x="218928" y="148574"/>
                </a:lnTo>
                <a:lnTo>
                  <a:pt x="220957" y="151996"/>
                </a:lnTo>
                <a:close/>
              </a:path>
              <a:path w="258445" h="199389">
                <a:moveTo>
                  <a:pt x="248883" y="199106"/>
                </a:moveTo>
                <a:lnTo>
                  <a:pt x="199106" y="199106"/>
                </a:lnTo>
                <a:lnTo>
                  <a:pt x="181285" y="165596"/>
                </a:lnTo>
                <a:lnTo>
                  <a:pt x="229019" y="165596"/>
                </a:lnTo>
                <a:lnTo>
                  <a:pt x="248883" y="199106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14 </a:t>
            </a:r>
            <a:r>
              <a:rPr dirty="0" sz="1200" spc="-135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dirty="0" sz="1200" spc="-2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18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640969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90">
                <a:solidFill>
                  <a:srgbClr val="C2132D"/>
                </a:solidFill>
              </a:rPr>
              <a:t>Demo: </a:t>
            </a:r>
            <a:r>
              <a:rPr dirty="0" spc="-265">
                <a:solidFill>
                  <a:srgbClr val="C2132D"/>
                </a:solidFill>
              </a:rPr>
              <a:t>The </a:t>
            </a:r>
            <a:r>
              <a:rPr dirty="0" spc="-250">
                <a:solidFill>
                  <a:srgbClr val="C2132D"/>
                </a:solidFill>
              </a:rPr>
              <a:t>CryptoCompare</a:t>
            </a:r>
            <a:r>
              <a:rPr dirty="0" spc="-415">
                <a:solidFill>
                  <a:srgbClr val="C2132D"/>
                </a:solidFill>
              </a:rPr>
              <a:t> </a:t>
            </a:r>
            <a:r>
              <a:rPr dirty="0" spc="-50">
                <a:solidFill>
                  <a:srgbClr val="C2132D"/>
                </a:solidFill>
              </a:rPr>
              <a:t>API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2228850"/>
            <a:ext cx="9696450" cy="0"/>
          </a:xfrm>
          <a:custGeom>
            <a:avLst/>
            <a:gdLst/>
            <a:ahLst/>
            <a:cxnLst/>
            <a:rect l="l" t="t" r="r" b="b"/>
            <a:pathLst>
              <a:path w="9696450" h="0">
                <a:moveTo>
                  <a:pt x="0" y="0"/>
                </a:moveTo>
                <a:lnTo>
                  <a:pt x="9696449" y="0"/>
                </a:lnTo>
              </a:path>
            </a:pathLst>
          </a:custGeom>
          <a:ln w="19049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15 </a:t>
            </a:r>
            <a:r>
              <a:rPr dirty="0" sz="1200" spc="-135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dirty="0" sz="1200" spc="-2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18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1657350"/>
            <a:ext cx="2276475" cy="0"/>
          </a:xfrm>
          <a:custGeom>
            <a:avLst/>
            <a:gdLst/>
            <a:ahLst/>
            <a:cxnLst/>
            <a:rect l="l" t="t" r="r" b="b"/>
            <a:pathLst>
              <a:path w="2276475" h="0">
                <a:moveTo>
                  <a:pt x="0" y="0"/>
                </a:moveTo>
                <a:lnTo>
                  <a:pt x="2276474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2228850"/>
            <a:ext cx="2276475" cy="0"/>
          </a:xfrm>
          <a:custGeom>
            <a:avLst/>
            <a:gdLst/>
            <a:ahLst/>
            <a:cxnLst/>
            <a:rect l="l" t="t" r="r" b="b"/>
            <a:pathLst>
              <a:path w="2276475" h="0">
                <a:moveTo>
                  <a:pt x="0" y="0"/>
                </a:moveTo>
                <a:lnTo>
                  <a:pt x="2276474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30300" y="1778000"/>
            <a:ext cx="9211945" cy="3981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85365" algn="l"/>
              </a:tabLst>
            </a:pPr>
            <a:r>
              <a:rPr dirty="0" sz="1800" spc="45">
                <a:solidFill>
                  <a:srgbClr val="585D60"/>
                </a:solidFill>
                <a:latin typeface="Trebuchet MS"/>
                <a:cs typeface="Trebuchet MS"/>
              </a:rPr>
              <a:t>Demo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Description	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Code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2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Results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Trebuchet MS"/>
              <a:cs typeface="Trebuchet MS"/>
            </a:endParaRPr>
          </a:p>
          <a:p>
            <a:pPr marL="165100" indent="-120650">
              <a:lnSpc>
                <a:spcPct val="100000"/>
              </a:lnSpc>
              <a:buClr>
                <a:srgbClr val="C2132D"/>
              </a:buClr>
              <a:buChar char="•"/>
              <a:tabLst>
                <a:tab pos="165100" algn="l"/>
              </a:tabLst>
            </a:pPr>
            <a:r>
              <a:rPr dirty="0" sz="1600" spc="-15">
                <a:solidFill>
                  <a:srgbClr val="585D60"/>
                </a:solidFill>
                <a:latin typeface="Trebuchet MS"/>
                <a:cs typeface="Trebuchet MS"/>
              </a:rPr>
              <a:t>Create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4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30">
                <a:solidFill>
                  <a:srgbClr val="585D60"/>
                </a:solidFill>
                <a:latin typeface="Trebuchet MS"/>
                <a:cs typeface="Trebuchet MS"/>
              </a:rPr>
              <a:t>Personal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585D60"/>
                </a:solidFill>
                <a:latin typeface="Trebuchet MS"/>
                <a:cs typeface="Trebuchet MS"/>
              </a:rPr>
              <a:t>(Free)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20">
                <a:solidFill>
                  <a:srgbClr val="585D60"/>
                </a:solidFill>
                <a:latin typeface="Trebuchet MS"/>
                <a:cs typeface="Trebuchet MS"/>
              </a:rPr>
              <a:t>account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585D60"/>
                </a:solidFill>
                <a:latin typeface="Trebuchet MS"/>
                <a:cs typeface="Trebuchet MS"/>
              </a:rPr>
              <a:t>at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CryptoCompare.com</a:t>
            </a:r>
            <a:endParaRPr sz="1600">
              <a:latin typeface="Trebuchet MS"/>
              <a:cs typeface="Trebuchet MS"/>
            </a:endParaRPr>
          </a:p>
          <a:p>
            <a:pPr marL="165100" indent="-120650">
              <a:lnSpc>
                <a:spcPct val="100000"/>
              </a:lnSpc>
              <a:spcBef>
                <a:spcPts val="1155"/>
              </a:spcBef>
              <a:buClr>
                <a:srgbClr val="C2132D"/>
              </a:buClr>
              <a:buChar char="•"/>
              <a:tabLst>
                <a:tab pos="165100" algn="l"/>
              </a:tabLst>
            </a:pPr>
            <a:r>
              <a:rPr dirty="0" sz="1600" spc="5">
                <a:solidFill>
                  <a:srgbClr val="585D60"/>
                </a:solidFill>
                <a:latin typeface="Trebuchet MS"/>
                <a:cs typeface="Trebuchet MS"/>
              </a:rPr>
              <a:t>Click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40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585D60"/>
                </a:solidFill>
                <a:latin typeface="Trebuchet MS"/>
                <a:cs typeface="Trebuchet MS"/>
              </a:rPr>
              <a:t>create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585D60"/>
                </a:solidFill>
                <a:latin typeface="Trebuchet MS"/>
                <a:cs typeface="Trebuchet MS"/>
              </a:rPr>
              <a:t>your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40">
                <a:solidFill>
                  <a:srgbClr val="585D60"/>
                </a:solidFill>
                <a:latin typeface="Trebuchet MS"/>
                <a:cs typeface="Trebuchet MS"/>
              </a:rPr>
              <a:t>free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585D60"/>
                </a:solidFill>
                <a:latin typeface="Trebuchet MS"/>
                <a:cs typeface="Trebuchet MS"/>
              </a:rPr>
              <a:t>key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585D60"/>
                </a:solidFill>
                <a:latin typeface="Trebuchet MS"/>
                <a:cs typeface="Trebuchet MS"/>
              </a:rPr>
              <a:t>create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585D60"/>
                </a:solidFill>
                <a:latin typeface="Trebuchet MS"/>
                <a:cs typeface="Trebuchet MS"/>
              </a:rPr>
              <a:t>your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75">
                <a:solidFill>
                  <a:srgbClr val="585D60"/>
                </a:solidFill>
                <a:latin typeface="Trebuchet MS"/>
                <a:cs typeface="Trebuchet MS"/>
              </a:rPr>
              <a:t>API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585D60"/>
                </a:solidFill>
                <a:latin typeface="Trebuchet MS"/>
                <a:cs typeface="Trebuchet MS"/>
              </a:rPr>
              <a:t>key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585D60"/>
                </a:solidFill>
                <a:latin typeface="Trebuchet MS"/>
                <a:cs typeface="Trebuchet MS"/>
              </a:rPr>
              <a:t>copy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key.</a:t>
            </a:r>
            <a:endParaRPr sz="1600">
              <a:latin typeface="Trebuchet MS"/>
              <a:cs typeface="Trebuchet MS"/>
            </a:endParaRPr>
          </a:p>
          <a:p>
            <a:pPr marL="164465" marR="5080" indent="-120650">
              <a:lnSpc>
                <a:spcPct val="117200"/>
              </a:lnSpc>
              <a:spcBef>
                <a:spcPts val="825"/>
              </a:spcBef>
              <a:buClr>
                <a:srgbClr val="C2132D"/>
              </a:buClr>
              <a:buChar char="•"/>
              <a:tabLst>
                <a:tab pos="165100" algn="l"/>
              </a:tabLst>
            </a:pPr>
            <a:r>
              <a:rPr dirty="0" sz="1600" spc="40">
                <a:solidFill>
                  <a:srgbClr val="585D60"/>
                </a:solidFill>
                <a:latin typeface="Trebuchet MS"/>
                <a:cs typeface="Trebuchet MS"/>
              </a:rPr>
              <a:t>Go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600" spc="-7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1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documentation</a:t>
            </a:r>
            <a:r>
              <a:rPr dirty="0" sz="1600" spc="-15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dirty="0" sz="1600" spc="-7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585D60"/>
                </a:solidFill>
                <a:latin typeface="Trebuchet MS"/>
                <a:cs typeface="Trebuchet MS"/>
              </a:rPr>
              <a:t>test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50">
                <a:solidFill>
                  <a:srgbClr val="585D60"/>
                </a:solidFill>
                <a:latin typeface="Trebuchet MS"/>
                <a:cs typeface="Trebuchet MS"/>
              </a:rPr>
              <a:t>their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40">
                <a:solidFill>
                  <a:srgbClr val="585D60"/>
                </a:solidFill>
                <a:latin typeface="Trebuchet MS"/>
                <a:cs typeface="Trebuchet MS"/>
              </a:rPr>
              <a:t>sample</a:t>
            </a:r>
            <a:r>
              <a:rPr dirty="0" sz="1600" spc="-7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15">
                <a:solidFill>
                  <a:srgbClr val="585D60"/>
                </a:solidFill>
                <a:latin typeface="Trebuchet MS"/>
                <a:cs typeface="Trebuchet MS"/>
              </a:rPr>
              <a:t>call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585D60"/>
                </a:solidFill>
                <a:latin typeface="Trebuchet MS"/>
                <a:cs typeface="Trebuchet MS"/>
              </a:rPr>
              <a:t>by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585D60"/>
                </a:solidFill>
                <a:latin typeface="Trebuchet MS"/>
                <a:cs typeface="Trebuchet MS"/>
              </a:rPr>
              <a:t>executing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600" spc="-7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15">
                <a:solidFill>
                  <a:srgbClr val="585D60"/>
                </a:solidFill>
                <a:latin typeface="Trebuchet MS"/>
                <a:cs typeface="Trebuchet MS"/>
              </a:rPr>
              <a:t>call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40">
                <a:solidFill>
                  <a:srgbClr val="585D60"/>
                </a:solidFill>
                <a:latin typeface="Trebuchet MS"/>
                <a:cs typeface="Trebuchet MS"/>
              </a:rPr>
              <a:t>after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15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585D60"/>
                </a:solidFill>
                <a:latin typeface="Trebuchet MS"/>
                <a:cs typeface="Trebuchet MS"/>
              </a:rPr>
              <a:t>have</a:t>
            </a:r>
            <a:r>
              <a:rPr dirty="0" sz="1600" spc="-7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585D60"/>
                </a:solidFill>
                <a:latin typeface="Trebuchet MS"/>
                <a:cs typeface="Trebuchet MS"/>
              </a:rPr>
              <a:t>pasted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585D60"/>
                </a:solidFill>
                <a:latin typeface="Trebuchet MS"/>
                <a:cs typeface="Trebuchet MS"/>
              </a:rPr>
              <a:t>your  </a:t>
            </a:r>
            <a:r>
              <a:rPr dirty="0" sz="1600" spc="75">
                <a:solidFill>
                  <a:srgbClr val="585D60"/>
                </a:solidFill>
                <a:latin typeface="Trebuchet MS"/>
                <a:cs typeface="Trebuchet MS"/>
              </a:rPr>
              <a:t>API </a:t>
            </a:r>
            <a:r>
              <a:rPr dirty="0" sz="1600" spc="-20">
                <a:solidFill>
                  <a:srgbClr val="585D60"/>
                </a:solidFill>
                <a:latin typeface="Trebuchet MS"/>
                <a:cs typeface="Trebuchet MS"/>
              </a:rPr>
              <a:t>key </a:t>
            </a:r>
            <a:r>
              <a:rPr dirty="0" sz="1600" spc="-2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600" spc="-36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dirty="0" sz="1600" spc="-45">
                <a:solidFill>
                  <a:srgbClr val="585D60"/>
                </a:solidFill>
                <a:latin typeface="Trebuchet MS"/>
                <a:cs typeface="Trebuchet MS"/>
              </a:rPr>
              <a:t>call.</a:t>
            </a:r>
            <a:endParaRPr sz="1600">
              <a:latin typeface="Trebuchet MS"/>
              <a:cs typeface="Trebuchet MS"/>
            </a:endParaRPr>
          </a:p>
          <a:p>
            <a:pPr lvl="1" marL="546100" indent="-120650">
              <a:lnSpc>
                <a:spcPct val="100000"/>
              </a:lnSpc>
              <a:spcBef>
                <a:spcPts val="1155"/>
              </a:spcBef>
              <a:buClr>
                <a:srgbClr val="C2132D"/>
              </a:buClr>
              <a:buChar char="•"/>
              <a:tabLst>
                <a:tab pos="546100" algn="l"/>
              </a:tabLst>
            </a:pPr>
            <a:r>
              <a:rPr dirty="0" sz="1600" spc="1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585D60"/>
                </a:solidFill>
                <a:latin typeface="Trebuchet MS"/>
                <a:cs typeface="Trebuchet MS"/>
              </a:rPr>
              <a:t>executed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15">
                <a:solidFill>
                  <a:srgbClr val="585D60"/>
                </a:solidFill>
                <a:latin typeface="Trebuchet MS"/>
                <a:cs typeface="Trebuchet MS"/>
              </a:rPr>
              <a:t>call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585D60"/>
                </a:solidFill>
                <a:latin typeface="Trebuchet MS"/>
                <a:cs typeface="Trebuchet MS"/>
              </a:rPr>
              <a:t>returns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15">
                <a:solidFill>
                  <a:srgbClr val="585D60"/>
                </a:solidFill>
                <a:latin typeface="Trebuchet MS"/>
                <a:cs typeface="Trebuchet MS"/>
              </a:rPr>
              <a:t>price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15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60">
                <a:solidFill>
                  <a:srgbClr val="585D60"/>
                </a:solidFill>
                <a:latin typeface="Trebuchet MS"/>
                <a:cs typeface="Trebuchet MS"/>
              </a:rPr>
              <a:t>BTC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585D60"/>
                </a:solidFill>
                <a:latin typeface="Trebuchet MS"/>
                <a:cs typeface="Trebuchet MS"/>
              </a:rPr>
              <a:t>(Bitcoin)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585D60"/>
                </a:solidFill>
                <a:latin typeface="Trebuchet MS"/>
                <a:cs typeface="Trebuchet MS"/>
              </a:rPr>
              <a:t>USD,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105">
                <a:solidFill>
                  <a:srgbClr val="585D60"/>
                </a:solidFill>
                <a:latin typeface="Trebuchet MS"/>
                <a:cs typeface="Trebuchet MS"/>
              </a:rPr>
              <a:t>JPY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585D60"/>
                </a:solidFill>
                <a:latin typeface="Trebuchet MS"/>
                <a:cs typeface="Trebuchet MS"/>
              </a:rPr>
              <a:t>EUR.</a:t>
            </a:r>
            <a:endParaRPr sz="1600">
              <a:latin typeface="Trebuchet MS"/>
              <a:cs typeface="Trebuchet MS"/>
            </a:endParaRPr>
          </a:p>
          <a:p>
            <a:pPr marL="165100" indent="-120650">
              <a:lnSpc>
                <a:spcPct val="100000"/>
              </a:lnSpc>
              <a:spcBef>
                <a:spcPts val="1155"/>
              </a:spcBef>
              <a:buClr>
                <a:srgbClr val="C2132D"/>
              </a:buClr>
              <a:buChar char="•"/>
              <a:tabLst>
                <a:tab pos="165100" algn="l"/>
              </a:tabLst>
            </a:pPr>
            <a:r>
              <a:rPr dirty="0" sz="1600" spc="75">
                <a:solidFill>
                  <a:srgbClr val="585D60"/>
                </a:solidFill>
                <a:latin typeface="Trebuchet MS"/>
                <a:cs typeface="Trebuchet MS"/>
              </a:rPr>
              <a:t>Now</a:t>
            </a:r>
            <a:r>
              <a:rPr dirty="0" sz="16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585D60"/>
                </a:solidFill>
                <a:latin typeface="Trebuchet MS"/>
                <a:cs typeface="Trebuchet MS"/>
              </a:rPr>
              <a:t>click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40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585D60"/>
                </a:solidFill>
                <a:latin typeface="Trebuchet MS"/>
                <a:cs typeface="Trebuchet MS"/>
              </a:rPr>
              <a:t>Historical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600" spc="-114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585D60"/>
                </a:solidFill>
                <a:latin typeface="Trebuchet MS"/>
                <a:cs typeface="Trebuchet MS"/>
              </a:rPr>
              <a:t>Tab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40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60">
                <a:solidFill>
                  <a:srgbClr val="585D60"/>
                </a:solidFill>
                <a:latin typeface="Trebuchet MS"/>
                <a:cs typeface="Trebuchet MS"/>
              </a:rPr>
              <a:t>left</a:t>
            </a:r>
            <a:endParaRPr sz="1600">
              <a:latin typeface="Trebuchet MS"/>
              <a:cs typeface="Trebuchet MS"/>
            </a:endParaRPr>
          </a:p>
          <a:p>
            <a:pPr lvl="1" marL="546100" indent="-120650">
              <a:lnSpc>
                <a:spcPct val="100000"/>
              </a:lnSpc>
              <a:spcBef>
                <a:spcPts val="1155"/>
              </a:spcBef>
              <a:buClr>
                <a:srgbClr val="C2132D"/>
              </a:buClr>
              <a:buChar char="•"/>
              <a:tabLst>
                <a:tab pos="546100" algn="l"/>
              </a:tabLst>
            </a:pPr>
            <a:r>
              <a:rPr dirty="0" sz="1600" spc="5">
                <a:solidFill>
                  <a:srgbClr val="585D60"/>
                </a:solidFill>
                <a:latin typeface="Trebuchet MS"/>
                <a:cs typeface="Trebuchet MS"/>
              </a:rPr>
              <a:t>Click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40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585D60"/>
                </a:solidFill>
                <a:latin typeface="Trebuchet MS"/>
                <a:cs typeface="Trebuchet MS"/>
              </a:rPr>
              <a:t>Daily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585D60"/>
                </a:solidFill>
                <a:latin typeface="Trebuchet MS"/>
                <a:cs typeface="Trebuchet MS"/>
              </a:rPr>
              <a:t>Pair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65">
                <a:solidFill>
                  <a:srgbClr val="585D60"/>
                </a:solidFill>
                <a:latin typeface="Trebuchet MS"/>
                <a:cs typeface="Trebuchet MS"/>
              </a:rPr>
              <a:t>OHLCV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585D60"/>
                </a:solidFill>
                <a:latin typeface="Trebuchet MS"/>
                <a:cs typeface="Trebuchet MS"/>
              </a:rPr>
              <a:t>Execute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40">
                <a:solidFill>
                  <a:srgbClr val="585D60"/>
                </a:solidFill>
                <a:latin typeface="Trebuchet MS"/>
                <a:cs typeface="Trebuchet MS"/>
              </a:rPr>
              <a:t>Sample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585D60"/>
                </a:solidFill>
                <a:latin typeface="Trebuchet MS"/>
                <a:cs typeface="Trebuchet MS"/>
              </a:rPr>
              <a:t>Call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15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60">
                <a:solidFill>
                  <a:srgbClr val="585D60"/>
                </a:solidFill>
                <a:latin typeface="Trebuchet MS"/>
                <a:cs typeface="Trebuchet MS"/>
              </a:rPr>
              <a:t>BTC</a:t>
            </a:r>
            <a:endParaRPr sz="1600">
              <a:latin typeface="Trebuchet MS"/>
              <a:cs typeface="Trebuchet MS"/>
            </a:endParaRPr>
          </a:p>
          <a:p>
            <a:pPr lvl="1" marL="546100" indent="-120650">
              <a:lnSpc>
                <a:spcPct val="100000"/>
              </a:lnSpc>
              <a:spcBef>
                <a:spcPts val="1155"/>
              </a:spcBef>
              <a:buClr>
                <a:srgbClr val="C2132D"/>
              </a:buClr>
              <a:buChar char="•"/>
              <a:tabLst>
                <a:tab pos="546100" algn="l"/>
              </a:tabLst>
            </a:pPr>
            <a:r>
              <a:rPr dirty="0" sz="1600" spc="45">
                <a:solidFill>
                  <a:srgbClr val="585D60"/>
                </a:solidFill>
                <a:latin typeface="Trebuchet MS"/>
                <a:cs typeface="Trebuchet MS"/>
              </a:rPr>
              <a:t>This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585D60"/>
                </a:solidFill>
                <a:latin typeface="Trebuchet MS"/>
                <a:cs typeface="Trebuchet MS"/>
              </a:rPr>
              <a:t>returns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70">
                <a:solidFill>
                  <a:srgbClr val="585D60"/>
                </a:solidFill>
                <a:latin typeface="Trebuchet MS"/>
                <a:cs typeface="Trebuchet MS"/>
              </a:rPr>
              <a:t>10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50">
                <a:solidFill>
                  <a:srgbClr val="585D60"/>
                </a:solidFill>
                <a:latin typeface="Trebuchet MS"/>
                <a:cs typeface="Trebuchet MS"/>
              </a:rPr>
              <a:t>days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585D60"/>
                </a:solidFill>
                <a:latin typeface="Trebuchet MS"/>
                <a:cs typeface="Trebuchet MS"/>
              </a:rPr>
              <a:t>worth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15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65">
                <a:solidFill>
                  <a:srgbClr val="585D60"/>
                </a:solidFill>
                <a:latin typeface="Trebuchet MS"/>
                <a:cs typeface="Trebuchet MS"/>
              </a:rPr>
              <a:t>OHLCV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15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60">
                <a:solidFill>
                  <a:srgbClr val="585D60"/>
                </a:solidFill>
                <a:latin typeface="Trebuchet MS"/>
                <a:cs typeface="Trebuchet MS"/>
              </a:rPr>
              <a:t>BTC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585D60"/>
                </a:solidFill>
                <a:latin typeface="Trebuchet MS"/>
                <a:cs typeface="Trebuchet MS"/>
              </a:rPr>
              <a:t>USD.</a:t>
            </a:r>
            <a:endParaRPr sz="1600">
              <a:latin typeface="Trebuchet MS"/>
              <a:cs typeface="Trebuchet MS"/>
            </a:endParaRPr>
          </a:p>
          <a:p>
            <a:pPr marL="165100" indent="-120650">
              <a:lnSpc>
                <a:spcPct val="100000"/>
              </a:lnSpc>
              <a:spcBef>
                <a:spcPts val="1155"/>
              </a:spcBef>
              <a:buFont typeface="Trebuchet MS"/>
              <a:buChar char="•"/>
              <a:tabLst>
                <a:tab pos="165100" algn="l"/>
              </a:tabLst>
            </a:pPr>
            <a:r>
              <a:rPr dirty="0" sz="1600" spc="-50" b="1">
                <a:solidFill>
                  <a:srgbClr val="C2132D"/>
                </a:solidFill>
                <a:latin typeface="Trebuchet MS"/>
                <a:cs typeface="Trebuchet MS"/>
              </a:rPr>
              <a:t>Let</a:t>
            </a:r>
            <a:r>
              <a:rPr dirty="0" sz="1600" spc="-8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600" spc="50" b="1">
                <a:solidFill>
                  <a:srgbClr val="C2132D"/>
                </a:solidFill>
                <a:latin typeface="Trebuchet MS"/>
                <a:cs typeface="Trebuchet MS"/>
              </a:rPr>
              <a:t>us</a:t>
            </a:r>
            <a:r>
              <a:rPr dirty="0" sz="1600" spc="-8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600" spc="-30" b="1">
                <a:solidFill>
                  <a:srgbClr val="C2132D"/>
                </a:solidFill>
                <a:latin typeface="Trebuchet MS"/>
                <a:cs typeface="Trebuchet MS"/>
              </a:rPr>
              <a:t>obtain</a:t>
            </a:r>
            <a:r>
              <a:rPr dirty="0" sz="1600" spc="-8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600" spc="-60" b="1">
                <a:solidFill>
                  <a:srgbClr val="C2132D"/>
                </a:solidFill>
                <a:latin typeface="Trebuchet MS"/>
                <a:cs typeface="Trebuchet MS"/>
              </a:rPr>
              <a:t>the</a:t>
            </a:r>
            <a:r>
              <a:rPr dirty="0" sz="1600" spc="-8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600" spc="-40" b="1">
                <a:solidFill>
                  <a:srgbClr val="C2132D"/>
                </a:solidFill>
                <a:latin typeface="Trebuchet MS"/>
                <a:cs typeface="Trebuchet MS"/>
              </a:rPr>
              <a:t>price</a:t>
            </a:r>
            <a:r>
              <a:rPr dirty="0" sz="1600" spc="-8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600" spc="-35" b="1">
                <a:solidFill>
                  <a:srgbClr val="C2132D"/>
                </a:solidFill>
                <a:latin typeface="Trebuchet MS"/>
                <a:cs typeface="Trebuchet MS"/>
              </a:rPr>
              <a:t>for</a:t>
            </a:r>
            <a:r>
              <a:rPr dirty="0" sz="1600" spc="-8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600" spc="30" b="1">
                <a:solidFill>
                  <a:srgbClr val="C2132D"/>
                </a:solidFill>
                <a:latin typeface="Trebuchet MS"/>
                <a:cs typeface="Trebuchet MS"/>
              </a:rPr>
              <a:t>$BTC</a:t>
            </a:r>
            <a:r>
              <a:rPr dirty="0" sz="1600" spc="-8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600" spc="-45" b="1">
                <a:solidFill>
                  <a:srgbClr val="C2132D"/>
                </a:solidFill>
                <a:latin typeface="Trebuchet MS"/>
                <a:cs typeface="Trebuchet MS"/>
              </a:rPr>
              <a:t>over</a:t>
            </a:r>
            <a:r>
              <a:rPr dirty="0" sz="1600" spc="-8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600" spc="-60" b="1">
                <a:solidFill>
                  <a:srgbClr val="C2132D"/>
                </a:solidFill>
                <a:latin typeface="Trebuchet MS"/>
                <a:cs typeface="Trebuchet MS"/>
              </a:rPr>
              <a:t>the</a:t>
            </a:r>
            <a:r>
              <a:rPr dirty="0" sz="1600" spc="-8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600" spc="10" b="1">
                <a:solidFill>
                  <a:srgbClr val="C2132D"/>
                </a:solidFill>
                <a:latin typeface="Trebuchet MS"/>
                <a:cs typeface="Trebuchet MS"/>
              </a:rPr>
              <a:t>past</a:t>
            </a:r>
            <a:r>
              <a:rPr dirty="0" sz="1600" spc="-8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600" spc="-10" b="1">
                <a:solidFill>
                  <a:srgbClr val="C2132D"/>
                </a:solidFill>
                <a:latin typeface="Trebuchet MS"/>
                <a:cs typeface="Trebuchet MS"/>
              </a:rPr>
              <a:t>100</a:t>
            </a:r>
            <a:r>
              <a:rPr dirty="0" sz="1600" spc="-8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600" spc="-10" b="1">
                <a:solidFill>
                  <a:srgbClr val="C2132D"/>
                </a:solidFill>
                <a:latin typeface="Trebuchet MS"/>
                <a:cs typeface="Trebuchet MS"/>
              </a:rPr>
              <a:t>days.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8136" y="2779776"/>
            <a:ext cx="1746885" cy="1015365"/>
          </a:xfrm>
          <a:prstGeom prst="rect"/>
          <a:solidFill>
            <a:srgbClr val="333333"/>
          </a:solidFill>
        </p:spPr>
        <p:txBody>
          <a:bodyPr wrap="square" lIns="0" tIns="118745" rIns="0" bIns="0" rtlCol="0" vert="horz">
            <a:spAutoFit/>
          </a:bodyPr>
          <a:lstStyle/>
          <a:p>
            <a:pPr marL="226695">
              <a:lnSpc>
                <a:spcPct val="100000"/>
              </a:lnSpc>
              <a:spcBef>
                <a:spcPts val="935"/>
              </a:spcBef>
            </a:pPr>
            <a:r>
              <a:rPr dirty="0" spc="-1220">
                <a:solidFill>
                  <a:srgbClr val="000000"/>
                </a:solidFill>
              </a:rPr>
              <a:t>R</a:t>
            </a:r>
            <a:r>
              <a:rPr dirty="0" spc="-1220"/>
              <a:t>R</a:t>
            </a:r>
            <a:r>
              <a:rPr dirty="0" spc="-1220">
                <a:solidFill>
                  <a:srgbClr val="000000"/>
                </a:solidFill>
              </a:rPr>
              <a:t>e</a:t>
            </a:r>
            <a:r>
              <a:rPr dirty="0" spc="-1220"/>
              <a:t>e</a:t>
            </a:r>
            <a:r>
              <a:rPr dirty="0" spc="-1220">
                <a:solidFill>
                  <a:srgbClr val="000000"/>
                </a:solidFill>
              </a:rPr>
              <a:t>c</a:t>
            </a:r>
            <a:r>
              <a:rPr dirty="0" spc="-1220"/>
              <a:t>c</a:t>
            </a:r>
            <a:r>
              <a:rPr dirty="0" spc="-1220">
                <a:solidFill>
                  <a:srgbClr val="000000"/>
                </a:solidFill>
              </a:rPr>
              <a:t>a</a:t>
            </a:r>
            <a:r>
              <a:rPr dirty="0" spc="-1220"/>
              <a:t>a</a:t>
            </a:r>
            <a:r>
              <a:rPr dirty="0" spc="-1220">
                <a:solidFill>
                  <a:srgbClr val="000000"/>
                </a:solidFill>
              </a:rPr>
              <a:t>p</a:t>
            </a:r>
            <a:r>
              <a:rPr dirty="0" spc="-1220"/>
              <a:t>p</a:t>
            </a:r>
          </a:p>
        </p:txBody>
      </p:sp>
      <p:sp>
        <p:nvSpPr>
          <p:cNvPr id="3" name="object 3"/>
          <p:cNvSpPr/>
          <p:nvPr/>
        </p:nvSpPr>
        <p:spPr>
          <a:xfrm>
            <a:off x="10637519" y="5995415"/>
            <a:ext cx="887730" cy="491490"/>
          </a:xfrm>
          <a:custGeom>
            <a:avLst/>
            <a:gdLst/>
            <a:ahLst/>
            <a:cxnLst/>
            <a:rect l="l" t="t" r="r" b="b"/>
            <a:pathLst>
              <a:path w="887729" h="491489">
                <a:moveTo>
                  <a:pt x="0" y="0"/>
                </a:moveTo>
                <a:lnTo>
                  <a:pt x="887729" y="0"/>
                </a:lnTo>
                <a:lnTo>
                  <a:pt x="887729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30">
                <a:latin typeface="Cambria"/>
                <a:cs typeface="Cambria"/>
              </a:rPr>
              <a:t>1</a:t>
            </a:r>
            <a:r>
              <a:rPr dirty="0" sz="1200" spc="-33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dirty="0" sz="1200" spc="-330">
                <a:latin typeface="Cambria"/>
                <a:cs typeface="Cambria"/>
              </a:rPr>
              <a:t>6</a:t>
            </a:r>
            <a:r>
              <a:rPr dirty="0" sz="1200" spc="-33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dirty="0" sz="12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200" spc="-345">
                <a:latin typeface="Cambria"/>
                <a:cs typeface="Cambria"/>
              </a:rPr>
              <a:t>/</a:t>
            </a:r>
            <a:r>
              <a:rPr dirty="0" sz="1200" spc="-345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12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200" spc="-330">
                <a:latin typeface="Cambria"/>
                <a:cs typeface="Cambria"/>
              </a:rPr>
              <a:t>1</a:t>
            </a:r>
            <a:r>
              <a:rPr dirty="0" sz="1200" spc="-33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dirty="0" sz="1200" spc="-330">
                <a:latin typeface="Cambria"/>
                <a:cs typeface="Cambria"/>
              </a:rPr>
              <a:t>8</a:t>
            </a:r>
            <a:r>
              <a:rPr dirty="0" sz="1200" spc="-33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17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18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510095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10">
                <a:solidFill>
                  <a:srgbClr val="C2132D"/>
                </a:solidFill>
              </a:rPr>
              <a:t>Summary </a:t>
            </a:r>
            <a:r>
              <a:rPr dirty="0" spc="-170">
                <a:solidFill>
                  <a:srgbClr val="C2132D"/>
                </a:solidFill>
              </a:rPr>
              <a:t>of </a:t>
            </a:r>
            <a:r>
              <a:rPr dirty="0" spc="-110">
                <a:solidFill>
                  <a:srgbClr val="C2132D"/>
                </a:solidFill>
              </a:rPr>
              <a:t>Main</a:t>
            </a:r>
            <a:r>
              <a:rPr dirty="0" spc="-570">
                <a:solidFill>
                  <a:srgbClr val="C2132D"/>
                </a:solidFill>
              </a:rPr>
              <a:t> </a:t>
            </a:r>
            <a:r>
              <a:rPr dirty="0" spc="-135">
                <a:solidFill>
                  <a:srgbClr val="C2132D"/>
                </a:solidFill>
              </a:rPr>
              <a:t>Points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530350"/>
            <a:ext cx="9006840" cy="203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By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585D60"/>
                </a:solidFill>
                <a:latin typeface="Trebuchet MS"/>
                <a:cs typeface="Trebuchet MS"/>
              </a:rPr>
              <a:t>now,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should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be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able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do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following: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Describe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what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we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Trebuchet MS"/>
                <a:cs typeface="Trebuchet MS"/>
              </a:rPr>
              <a:t>mean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by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an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Trebuchet MS"/>
                <a:cs typeface="Trebuchet MS"/>
              </a:rPr>
              <a:t>API</a:t>
            </a:r>
            <a:endParaRPr sz="1800">
              <a:latin typeface="Trebuchet MS"/>
              <a:cs typeface="Trebuchet MS"/>
            </a:endParaRPr>
          </a:p>
          <a:p>
            <a:pPr marL="393065" marR="5080" indent="-133985">
              <a:lnSpc>
                <a:spcPct val="118100"/>
              </a:lnSpc>
              <a:spcBef>
                <a:spcPts val="825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Explain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Trebuchet MS"/>
                <a:cs typeface="Trebuchet MS"/>
              </a:rPr>
              <a:t>how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5">
                <a:solidFill>
                  <a:srgbClr val="585D60"/>
                </a:solidFill>
                <a:latin typeface="Trebuchet MS"/>
                <a:cs typeface="Trebuchet MS"/>
              </a:rPr>
              <a:t>APIs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585D60"/>
                </a:solidFill>
                <a:latin typeface="Trebuchet MS"/>
                <a:cs typeface="Trebuchet MS"/>
              </a:rPr>
              <a:t>will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be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huge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part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your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career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14">
                <a:solidFill>
                  <a:srgbClr val="585D60"/>
                </a:solidFill>
                <a:latin typeface="Trebuchet MS"/>
                <a:cs typeface="Trebuchet MS"/>
              </a:rPr>
              <a:t>as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585D60"/>
                </a:solidFill>
                <a:latin typeface="Trebuchet MS"/>
                <a:cs typeface="Trebuchet MS"/>
              </a:rPr>
              <a:t>business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analyst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and/or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 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scientist</a:t>
            </a:r>
            <a:endParaRPr sz="180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800" spc="55">
                <a:solidFill>
                  <a:srgbClr val="585D60"/>
                </a:solidFill>
                <a:latin typeface="Trebuchet MS"/>
                <a:cs typeface="Trebuchet MS"/>
              </a:rPr>
              <a:t>Use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5">
                <a:solidFill>
                  <a:srgbClr val="585D60"/>
                </a:solidFill>
                <a:latin typeface="Trebuchet MS"/>
                <a:cs typeface="Trebuchet MS"/>
              </a:rPr>
              <a:t>APIs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extracting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web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17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18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794194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25">
                <a:solidFill>
                  <a:srgbClr val="C2132D"/>
                </a:solidFill>
              </a:rPr>
              <a:t>Things </a:t>
            </a:r>
            <a:r>
              <a:rPr dirty="0" spc="-290">
                <a:solidFill>
                  <a:srgbClr val="C2132D"/>
                </a:solidFill>
              </a:rPr>
              <a:t>to </a:t>
            </a:r>
            <a:r>
              <a:rPr dirty="0" spc="-145">
                <a:solidFill>
                  <a:srgbClr val="C2132D"/>
                </a:solidFill>
              </a:rPr>
              <a:t>Do </a:t>
            </a:r>
            <a:r>
              <a:rPr dirty="0" spc="-290">
                <a:solidFill>
                  <a:srgbClr val="C2132D"/>
                </a:solidFill>
              </a:rPr>
              <a:t>to </a:t>
            </a:r>
            <a:r>
              <a:rPr dirty="0" spc="-260">
                <a:solidFill>
                  <a:srgbClr val="C2132D"/>
                </a:solidFill>
              </a:rPr>
              <a:t>Prepare </a:t>
            </a:r>
            <a:r>
              <a:rPr dirty="0" spc="-229">
                <a:solidFill>
                  <a:srgbClr val="C2132D"/>
                </a:solidFill>
              </a:rPr>
              <a:t>for </a:t>
            </a:r>
            <a:r>
              <a:rPr dirty="0" spc="-254">
                <a:solidFill>
                  <a:srgbClr val="C2132D"/>
                </a:solidFill>
              </a:rPr>
              <a:t>Next</a:t>
            </a:r>
            <a:r>
              <a:rPr dirty="0" spc="-720">
                <a:solidFill>
                  <a:srgbClr val="C2132D"/>
                </a:solidFill>
              </a:rPr>
              <a:t> </a:t>
            </a:r>
            <a:r>
              <a:rPr dirty="0" spc="-25">
                <a:solidFill>
                  <a:srgbClr val="C2132D"/>
                </a:solidFill>
              </a:rPr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754" y="1530350"/>
            <a:ext cx="2719070" cy="1166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-3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Getting </a:t>
            </a:r>
            <a:r>
              <a:rPr dirty="0" sz="1800" spc="-1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Started </a:t>
            </a:r>
            <a:r>
              <a:rPr dirty="0" sz="1800" spc="-4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with</a:t>
            </a:r>
            <a:r>
              <a:rPr dirty="0" sz="1800" spc="-27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-8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httr</a:t>
            </a:r>
            <a:endParaRPr sz="180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-3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Getting </a:t>
            </a:r>
            <a:r>
              <a:rPr dirty="0" sz="1800" spc="-1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Started </a:t>
            </a:r>
            <a:r>
              <a:rPr dirty="0" sz="1800" spc="-4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with</a:t>
            </a:r>
            <a:r>
              <a:rPr dirty="0" sz="1800" spc="-29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800" spc="-5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httr2</a:t>
            </a:r>
            <a:endParaRPr sz="180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65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Managing</a:t>
            </a:r>
            <a:r>
              <a:rPr dirty="0" sz="1800" spc="-11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dirty="0" sz="1800" spc="2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secrets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664972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20">
                <a:solidFill>
                  <a:srgbClr val="C2132D"/>
                </a:solidFill>
              </a:rPr>
              <a:t>Quick </a:t>
            </a:r>
            <a:r>
              <a:rPr dirty="0" spc="-229">
                <a:solidFill>
                  <a:srgbClr val="C2132D"/>
                </a:solidFill>
              </a:rPr>
              <a:t>Refresher </a:t>
            </a:r>
            <a:r>
              <a:rPr dirty="0" spc="-254">
                <a:solidFill>
                  <a:srgbClr val="C2132D"/>
                </a:solidFill>
              </a:rPr>
              <a:t>from </a:t>
            </a:r>
            <a:r>
              <a:rPr dirty="0" spc="-120">
                <a:solidFill>
                  <a:srgbClr val="C2132D"/>
                </a:solidFill>
              </a:rPr>
              <a:t>Last</a:t>
            </a:r>
            <a:r>
              <a:rPr dirty="0" spc="-520">
                <a:solidFill>
                  <a:srgbClr val="C2132D"/>
                </a:solidFill>
              </a:rPr>
              <a:t> </a:t>
            </a:r>
            <a:r>
              <a:rPr dirty="0" spc="-310">
                <a:solidFill>
                  <a:srgbClr val="C2132D"/>
                </a:solidFill>
              </a:rPr>
              <a:t>Week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530126"/>
            <a:ext cx="6116320" cy="1167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85D60"/>
                </a:solidFill>
                <a:latin typeface="Segoe UI Emoji"/>
                <a:cs typeface="Segoe UI Emoji"/>
              </a:rPr>
              <a:t>✅</a:t>
            </a:r>
            <a:r>
              <a:rPr dirty="0" sz="1800" spc="-50">
                <a:solidFill>
                  <a:srgbClr val="585D60"/>
                </a:solidFill>
                <a:latin typeface="Segoe UI Emoji"/>
                <a:cs typeface="Segoe UI Emoji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Understand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when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can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we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scrape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40">
                <a:solidFill>
                  <a:srgbClr val="585D60"/>
                </a:solidFill>
                <a:latin typeface="Trebuchet MS"/>
                <a:cs typeface="Trebuchet MS"/>
              </a:rPr>
              <a:t>(i.e.,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C2132D"/>
                </a:solidFill>
                <a:latin typeface="Courier New"/>
                <a:cs typeface="Courier New"/>
              </a:rPr>
              <a:t>robots.txt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1800">
                <a:solidFill>
                  <a:srgbClr val="585D60"/>
                </a:solidFill>
                <a:latin typeface="Segoe UI Emoji"/>
                <a:cs typeface="Segoe UI Emoji"/>
              </a:rPr>
              <a:t>✅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Scrape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webpage</a:t>
            </a:r>
            <a:r>
              <a:rPr dirty="0" sz="1800" spc="-4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Trebuchet MS"/>
                <a:cs typeface="Trebuchet MS"/>
              </a:rPr>
              <a:t>Using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1800">
                <a:solidFill>
                  <a:srgbClr val="585D60"/>
                </a:solidFill>
                <a:latin typeface="Segoe UI Emoji"/>
                <a:cs typeface="Segoe UI Emoji"/>
              </a:rPr>
              <a:t>✅</a:t>
            </a:r>
            <a:r>
              <a:rPr dirty="0" sz="1800" spc="-50">
                <a:solidFill>
                  <a:srgbClr val="585D60"/>
                </a:solidFill>
                <a:latin typeface="Segoe UI Emoji"/>
                <a:cs typeface="Segoe UI Emoji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Utilize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Trebuchet MS"/>
                <a:cs typeface="Trebuchet MS"/>
              </a:rPr>
              <a:t>loops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scrape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from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multiple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webpages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38575" y="2024521"/>
            <a:ext cx="258445" cy="199390"/>
          </a:xfrm>
          <a:custGeom>
            <a:avLst/>
            <a:gdLst/>
            <a:ahLst/>
            <a:cxnLst/>
            <a:rect l="l" t="t" r="r" b="b"/>
            <a:pathLst>
              <a:path w="258445" h="199389">
                <a:moveTo>
                  <a:pt x="150441" y="199106"/>
                </a:moveTo>
                <a:lnTo>
                  <a:pt x="106397" y="199106"/>
                </a:lnTo>
                <a:lnTo>
                  <a:pt x="106397" y="171596"/>
                </a:lnTo>
                <a:lnTo>
                  <a:pt x="64254" y="161266"/>
                </a:lnTo>
                <a:lnTo>
                  <a:pt x="30516" y="142324"/>
                </a:lnTo>
                <a:lnTo>
                  <a:pt x="8118" y="116741"/>
                </a:lnTo>
                <a:lnTo>
                  <a:pt x="0" y="86487"/>
                </a:lnTo>
                <a:lnTo>
                  <a:pt x="10148" y="52817"/>
                </a:lnTo>
                <a:lnTo>
                  <a:pt x="37821" y="25327"/>
                </a:lnTo>
                <a:lnTo>
                  <a:pt x="78860" y="6794"/>
                </a:lnTo>
                <a:lnTo>
                  <a:pt x="129108" y="0"/>
                </a:lnTo>
                <a:lnTo>
                  <a:pt x="179355" y="6794"/>
                </a:lnTo>
                <a:lnTo>
                  <a:pt x="220395" y="25327"/>
                </a:lnTo>
                <a:lnTo>
                  <a:pt x="228946" y="33821"/>
                </a:lnTo>
                <a:lnTo>
                  <a:pt x="148885" y="33821"/>
                </a:lnTo>
                <a:lnTo>
                  <a:pt x="110696" y="38463"/>
                </a:lnTo>
                <a:lnTo>
                  <a:pt x="79503" y="51126"/>
                </a:lnTo>
                <a:lnTo>
                  <a:pt x="58468" y="69914"/>
                </a:lnTo>
                <a:lnTo>
                  <a:pt x="50754" y="92931"/>
                </a:lnTo>
                <a:lnTo>
                  <a:pt x="54801" y="109747"/>
                </a:lnTo>
                <a:lnTo>
                  <a:pt x="54923" y="109953"/>
                </a:lnTo>
                <a:lnTo>
                  <a:pt x="66226" y="124791"/>
                </a:lnTo>
                <a:lnTo>
                  <a:pt x="83810" y="137161"/>
                </a:lnTo>
                <a:lnTo>
                  <a:pt x="106397" y="146219"/>
                </a:lnTo>
                <a:lnTo>
                  <a:pt x="150396" y="146219"/>
                </a:lnTo>
                <a:lnTo>
                  <a:pt x="150396" y="151996"/>
                </a:lnTo>
                <a:lnTo>
                  <a:pt x="220957" y="151996"/>
                </a:lnTo>
                <a:lnTo>
                  <a:pt x="229019" y="165596"/>
                </a:lnTo>
                <a:lnTo>
                  <a:pt x="181285" y="165596"/>
                </a:lnTo>
                <a:lnTo>
                  <a:pt x="173897" y="167611"/>
                </a:lnTo>
                <a:lnTo>
                  <a:pt x="166279" y="169318"/>
                </a:lnTo>
                <a:lnTo>
                  <a:pt x="158454" y="170708"/>
                </a:lnTo>
                <a:lnTo>
                  <a:pt x="150441" y="171774"/>
                </a:lnTo>
                <a:lnTo>
                  <a:pt x="150441" y="199106"/>
                </a:lnTo>
                <a:close/>
              </a:path>
              <a:path w="258445" h="199389">
                <a:moveTo>
                  <a:pt x="229512" y="140219"/>
                </a:moveTo>
                <a:lnTo>
                  <a:pt x="211817" y="140219"/>
                </a:lnTo>
                <a:lnTo>
                  <a:pt x="224911" y="131949"/>
                </a:lnTo>
                <a:lnTo>
                  <a:pt x="234739" y="121358"/>
                </a:lnTo>
                <a:lnTo>
                  <a:pt x="240917" y="108376"/>
                </a:lnTo>
                <a:lnTo>
                  <a:pt x="243061" y="92931"/>
                </a:lnTo>
                <a:lnTo>
                  <a:pt x="235965" y="66389"/>
                </a:lnTo>
                <a:lnTo>
                  <a:pt x="216289" y="47993"/>
                </a:lnTo>
                <a:lnTo>
                  <a:pt x="186456" y="37288"/>
                </a:lnTo>
                <a:lnTo>
                  <a:pt x="148885" y="33821"/>
                </a:lnTo>
                <a:lnTo>
                  <a:pt x="228946" y="33821"/>
                </a:lnTo>
                <a:lnTo>
                  <a:pt x="248068" y="52817"/>
                </a:lnTo>
                <a:lnTo>
                  <a:pt x="258216" y="86487"/>
                </a:lnTo>
                <a:lnTo>
                  <a:pt x="255484" y="104250"/>
                </a:lnTo>
                <a:lnTo>
                  <a:pt x="247655" y="120764"/>
                </a:lnTo>
                <a:lnTo>
                  <a:pt x="235285" y="135661"/>
                </a:lnTo>
                <a:lnTo>
                  <a:pt x="229512" y="140219"/>
                </a:lnTo>
                <a:close/>
              </a:path>
              <a:path w="258445" h="199389">
                <a:moveTo>
                  <a:pt x="150396" y="146219"/>
                </a:moveTo>
                <a:lnTo>
                  <a:pt x="106397" y="146219"/>
                </a:lnTo>
                <a:lnTo>
                  <a:pt x="106397" y="53643"/>
                </a:lnTo>
                <a:lnTo>
                  <a:pt x="194840" y="53643"/>
                </a:lnTo>
                <a:lnTo>
                  <a:pt x="201131" y="54353"/>
                </a:lnTo>
                <a:lnTo>
                  <a:pt x="214973" y="58793"/>
                </a:lnTo>
                <a:lnTo>
                  <a:pt x="228814" y="70424"/>
                </a:lnTo>
                <a:lnTo>
                  <a:pt x="232931" y="85007"/>
                </a:lnTo>
                <a:lnTo>
                  <a:pt x="167731" y="85007"/>
                </a:lnTo>
                <a:lnTo>
                  <a:pt x="150796" y="85242"/>
                </a:lnTo>
                <a:lnTo>
                  <a:pt x="150796" y="109953"/>
                </a:lnTo>
                <a:lnTo>
                  <a:pt x="166193" y="110269"/>
                </a:lnTo>
                <a:lnTo>
                  <a:pt x="230437" y="110269"/>
                </a:lnTo>
                <a:lnTo>
                  <a:pt x="229092" y="115327"/>
                </a:lnTo>
                <a:lnTo>
                  <a:pt x="215862" y="127691"/>
                </a:lnTo>
                <a:lnTo>
                  <a:pt x="202631" y="132864"/>
                </a:lnTo>
                <a:lnTo>
                  <a:pt x="196618" y="133908"/>
                </a:lnTo>
                <a:lnTo>
                  <a:pt x="204440" y="136263"/>
                </a:lnTo>
                <a:lnTo>
                  <a:pt x="208973" y="138574"/>
                </a:lnTo>
                <a:lnTo>
                  <a:pt x="209728" y="138930"/>
                </a:lnTo>
                <a:lnTo>
                  <a:pt x="210751" y="139508"/>
                </a:lnTo>
                <a:lnTo>
                  <a:pt x="211817" y="140219"/>
                </a:lnTo>
                <a:lnTo>
                  <a:pt x="229512" y="140219"/>
                </a:lnTo>
                <a:lnTo>
                  <a:pt x="227035" y="142174"/>
                </a:lnTo>
                <a:lnTo>
                  <a:pt x="150396" y="142174"/>
                </a:lnTo>
                <a:lnTo>
                  <a:pt x="150396" y="146219"/>
                </a:lnTo>
                <a:close/>
              </a:path>
              <a:path w="258445" h="199389">
                <a:moveTo>
                  <a:pt x="230437" y="110269"/>
                </a:moveTo>
                <a:lnTo>
                  <a:pt x="166193" y="110269"/>
                </a:lnTo>
                <a:lnTo>
                  <a:pt x="178574" y="109747"/>
                </a:lnTo>
                <a:lnTo>
                  <a:pt x="186821" y="106184"/>
                </a:lnTo>
                <a:lnTo>
                  <a:pt x="189818" y="97375"/>
                </a:lnTo>
                <a:lnTo>
                  <a:pt x="187333" y="89086"/>
                </a:lnTo>
                <a:lnTo>
                  <a:pt x="179940" y="85625"/>
                </a:lnTo>
                <a:lnTo>
                  <a:pt x="167731" y="85007"/>
                </a:lnTo>
                <a:lnTo>
                  <a:pt x="232931" y="85007"/>
                </a:lnTo>
                <a:lnTo>
                  <a:pt x="235106" y="92709"/>
                </a:lnTo>
                <a:lnTo>
                  <a:pt x="230437" y="110269"/>
                </a:lnTo>
                <a:close/>
              </a:path>
              <a:path w="258445" h="199389">
                <a:moveTo>
                  <a:pt x="220957" y="151996"/>
                </a:moveTo>
                <a:lnTo>
                  <a:pt x="150396" y="151996"/>
                </a:lnTo>
                <a:lnTo>
                  <a:pt x="158218" y="151952"/>
                </a:lnTo>
                <a:lnTo>
                  <a:pt x="165729" y="151552"/>
                </a:lnTo>
                <a:lnTo>
                  <a:pt x="172885" y="150707"/>
                </a:lnTo>
                <a:lnTo>
                  <a:pt x="170618" y="147374"/>
                </a:lnTo>
                <a:lnTo>
                  <a:pt x="167018" y="142174"/>
                </a:lnTo>
                <a:lnTo>
                  <a:pt x="227035" y="142174"/>
                </a:lnTo>
                <a:lnTo>
                  <a:pt x="218928" y="148574"/>
                </a:lnTo>
                <a:lnTo>
                  <a:pt x="220957" y="151996"/>
                </a:lnTo>
                <a:close/>
              </a:path>
              <a:path w="258445" h="199389">
                <a:moveTo>
                  <a:pt x="248883" y="199106"/>
                </a:moveTo>
                <a:lnTo>
                  <a:pt x="199106" y="199106"/>
                </a:lnTo>
                <a:lnTo>
                  <a:pt x="181285" y="165596"/>
                </a:lnTo>
                <a:lnTo>
                  <a:pt x="229019" y="165596"/>
                </a:lnTo>
                <a:lnTo>
                  <a:pt x="248883" y="199106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2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18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492823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04">
                <a:solidFill>
                  <a:srgbClr val="C2132D"/>
                </a:solidFill>
              </a:rPr>
              <a:t>Kahoot </a:t>
            </a:r>
            <a:r>
              <a:rPr dirty="0" spc="-250">
                <a:solidFill>
                  <a:srgbClr val="C2132D"/>
                </a:solidFill>
              </a:rPr>
              <a:t>Competition </a:t>
            </a:r>
            <a:r>
              <a:rPr dirty="0" spc="105">
                <a:solidFill>
                  <a:srgbClr val="C2132D"/>
                </a:solidFill>
              </a:rPr>
              <a:t>#</a:t>
            </a:r>
            <a:r>
              <a:rPr dirty="0" spc="-450">
                <a:solidFill>
                  <a:srgbClr val="C2132D"/>
                </a:solidFill>
              </a:rPr>
              <a:t> </a:t>
            </a:r>
            <a:r>
              <a:rPr dirty="0" spc="-114">
                <a:solidFill>
                  <a:srgbClr val="C2132D"/>
                </a:solidFill>
              </a:rPr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480819"/>
            <a:ext cx="9627235" cy="446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42240">
              <a:lnSpc>
                <a:spcPct val="118100"/>
              </a:lnSpc>
              <a:spcBef>
                <a:spcPts val="100"/>
              </a:spcBef>
            </a:pP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30">
                <a:solidFill>
                  <a:srgbClr val="585D60"/>
                </a:solidFill>
                <a:latin typeface="Trebuchet MS"/>
                <a:cs typeface="Trebuchet MS"/>
              </a:rPr>
              <a:t>assess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your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understanding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retention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topics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covered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last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70">
                <a:solidFill>
                  <a:srgbClr val="585D60"/>
                </a:solidFill>
                <a:latin typeface="Trebuchet MS"/>
                <a:cs typeface="Trebuchet MS"/>
              </a:rPr>
              <a:t>week,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585D60"/>
                </a:solidFill>
                <a:latin typeface="Trebuchet MS"/>
                <a:cs typeface="Trebuchet MS"/>
              </a:rPr>
              <a:t>will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 b="1">
                <a:solidFill>
                  <a:srgbClr val="C2132D"/>
                </a:solidFill>
                <a:latin typeface="Trebuchet MS"/>
                <a:cs typeface="Trebuchet MS"/>
              </a:rPr>
              <a:t>compete  </a:t>
            </a:r>
            <a:r>
              <a:rPr dirty="0" sz="1800" spc="-60" b="1">
                <a:solidFill>
                  <a:srgbClr val="C2132D"/>
                </a:solidFill>
                <a:latin typeface="Trebuchet MS"/>
                <a:cs typeface="Trebuchet MS"/>
              </a:rPr>
              <a:t>in</a:t>
            </a:r>
            <a:r>
              <a:rPr dirty="0" sz="180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C2132D"/>
                </a:solidFill>
                <a:latin typeface="Trebuchet MS"/>
                <a:cs typeface="Trebuchet MS"/>
              </a:rPr>
              <a:t>a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C2132D"/>
                </a:solidFill>
                <a:latin typeface="Trebuchet MS"/>
                <a:cs typeface="Trebuchet MS"/>
              </a:rPr>
              <a:t>Kahoot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competition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5" b="1">
                <a:solidFill>
                  <a:srgbClr val="C2132D"/>
                </a:solidFill>
                <a:latin typeface="Trebuchet MS"/>
                <a:cs typeface="Trebuchet MS"/>
              </a:rPr>
              <a:t>(consisting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15" b="1">
                <a:solidFill>
                  <a:srgbClr val="C2132D"/>
                </a:solidFill>
                <a:latin typeface="Trebuchet MS"/>
                <a:cs typeface="Trebuchet MS"/>
              </a:rPr>
              <a:t>of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C2132D"/>
                </a:solidFill>
                <a:latin typeface="Trebuchet MS"/>
                <a:cs typeface="Trebuchet MS"/>
              </a:rPr>
              <a:t>9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30" b="1">
                <a:solidFill>
                  <a:srgbClr val="C2132D"/>
                </a:solidFill>
                <a:latin typeface="Trebuchet MS"/>
                <a:cs typeface="Trebuchet MS"/>
              </a:rPr>
              <a:t>questions)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spcBef>
                <a:spcPts val="5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Go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2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https://kahoot.it/</a:t>
            </a:r>
            <a:endParaRPr sz="180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Enter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Trebuchet MS"/>
                <a:cs typeface="Trebuchet MS"/>
              </a:rPr>
              <a:t>game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pin,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which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585D60"/>
                </a:solidFill>
                <a:latin typeface="Trebuchet MS"/>
                <a:cs typeface="Trebuchet MS"/>
              </a:rPr>
              <a:t>will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be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Trebuchet MS"/>
                <a:cs typeface="Trebuchet MS"/>
              </a:rPr>
              <a:t>shown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during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Trebuchet MS"/>
                <a:cs typeface="Trebuchet MS"/>
              </a:rPr>
              <a:t>class</a:t>
            </a:r>
            <a:endParaRPr sz="180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spcBef>
                <a:spcPts val="1210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Provide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your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first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(preferred)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last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Trebuchet MS"/>
                <a:cs typeface="Trebuchet MS"/>
              </a:rPr>
              <a:t>name</a:t>
            </a:r>
            <a:endParaRPr sz="1800">
              <a:latin typeface="Trebuchet MS"/>
              <a:cs typeface="Trebuchet MS"/>
            </a:endParaRPr>
          </a:p>
          <a:p>
            <a:pPr marL="393065" marR="297815" indent="-133985">
              <a:lnSpc>
                <a:spcPct val="118100"/>
              </a:lnSpc>
              <a:spcBef>
                <a:spcPts val="900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Answer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each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question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within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allocated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20-second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window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(</a:t>
            </a:r>
            <a:r>
              <a:rPr dirty="0" sz="1800" spc="-5" b="1">
                <a:solidFill>
                  <a:srgbClr val="C2132D"/>
                </a:solidFill>
                <a:latin typeface="Trebuchet MS"/>
                <a:cs typeface="Trebuchet MS"/>
              </a:rPr>
              <a:t>fast</a:t>
            </a:r>
            <a:r>
              <a:rPr dirty="0" sz="1800" spc="-8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30" b="1">
                <a:solidFill>
                  <a:srgbClr val="C2132D"/>
                </a:solidFill>
                <a:latin typeface="Trebuchet MS"/>
                <a:cs typeface="Trebuchet MS"/>
              </a:rPr>
              <a:t>and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correct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Trebuchet MS"/>
                <a:cs typeface="Trebuchet MS"/>
              </a:rPr>
              <a:t>answers  </a:t>
            </a:r>
            <a:r>
              <a:rPr dirty="0" sz="1800" spc="-60" b="1">
                <a:solidFill>
                  <a:srgbClr val="C2132D"/>
                </a:solidFill>
                <a:latin typeface="Trebuchet MS"/>
                <a:cs typeface="Trebuchet MS"/>
              </a:rPr>
              <a:t>provide </a:t>
            </a:r>
            <a:r>
              <a:rPr dirty="0" sz="1800" spc="-50" b="1">
                <a:solidFill>
                  <a:srgbClr val="C2132D"/>
                </a:solidFill>
                <a:latin typeface="Trebuchet MS"/>
                <a:cs typeface="Trebuchet MS"/>
              </a:rPr>
              <a:t>more</a:t>
            </a:r>
            <a:r>
              <a:rPr dirty="0" sz="1800" spc="-13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C2132D"/>
                </a:solidFill>
                <a:latin typeface="Trebuchet MS"/>
                <a:cs typeface="Trebuchet MS"/>
              </a:rPr>
              <a:t>points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rebuchet MS"/>
              <a:cs typeface="Trebuchet MS"/>
            </a:endParaRPr>
          </a:p>
          <a:p>
            <a:pPr marL="12700" marR="5080">
              <a:lnSpc>
                <a:spcPct val="116300"/>
              </a:lnSpc>
              <a:tabLst>
                <a:tab pos="6142990" algn="l"/>
              </a:tabLst>
            </a:pPr>
            <a:r>
              <a:rPr dirty="0" sz="1800" spc="-25" b="1">
                <a:solidFill>
                  <a:srgbClr val="C2132D"/>
                </a:solidFill>
                <a:latin typeface="Trebuchet MS"/>
                <a:cs typeface="Trebuchet MS"/>
              </a:rPr>
              <a:t>Winning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80" b="1">
                <a:solidFill>
                  <a:srgbClr val="C2132D"/>
                </a:solidFill>
                <a:latin typeface="Trebuchet MS"/>
                <a:cs typeface="Trebuchet MS"/>
              </a:rPr>
              <a:t>the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competition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C2132D"/>
                </a:solidFill>
                <a:latin typeface="Trebuchet MS"/>
                <a:cs typeface="Trebuchet MS"/>
              </a:rPr>
              <a:t>involves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C2132D"/>
                </a:solidFill>
                <a:latin typeface="Trebuchet MS"/>
                <a:cs typeface="Trebuchet MS"/>
              </a:rPr>
              <a:t>having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75" b="1">
                <a:solidFill>
                  <a:srgbClr val="C2132D"/>
                </a:solidFill>
                <a:latin typeface="Trebuchet MS"/>
                <a:cs typeface="Trebuchet MS"/>
              </a:rPr>
              <a:t>as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C2132D"/>
                </a:solidFill>
                <a:latin typeface="Trebuchet MS"/>
                <a:cs typeface="Trebuchet MS"/>
              </a:rPr>
              <a:t>many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correct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Trebuchet MS"/>
                <a:cs typeface="Trebuchet MS"/>
              </a:rPr>
              <a:t>answers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75" b="1">
                <a:solidFill>
                  <a:srgbClr val="C2132D"/>
                </a:solidFill>
                <a:latin typeface="Trebuchet MS"/>
                <a:cs typeface="Trebuchet MS"/>
              </a:rPr>
              <a:t>as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5" b="1">
                <a:solidFill>
                  <a:srgbClr val="C2132D"/>
                </a:solidFill>
                <a:latin typeface="Trebuchet MS"/>
                <a:cs typeface="Trebuchet MS"/>
              </a:rPr>
              <a:t>possible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50" b="1">
                <a:solidFill>
                  <a:srgbClr val="C2132D"/>
                </a:solidFill>
                <a:latin typeface="Trebuchet MS"/>
                <a:cs typeface="Trebuchet MS"/>
              </a:rPr>
              <a:t>AND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C2132D"/>
                </a:solidFill>
                <a:latin typeface="Trebuchet MS"/>
                <a:cs typeface="Trebuchet MS"/>
              </a:rPr>
              <a:t>taking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80" b="1">
                <a:solidFill>
                  <a:srgbClr val="C2132D"/>
                </a:solidFill>
                <a:latin typeface="Trebuchet MS"/>
                <a:cs typeface="Trebuchet MS"/>
              </a:rPr>
              <a:t>the  </a:t>
            </a:r>
            <a:r>
              <a:rPr dirty="0" sz="1800" spc="-15" b="1">
                <a:solidFill>
                  <a:srgbClr val="C2132D"/>
                </a:solidFill>
                <a:latin typeface="Trebuchet MS"/>
                <a:cs typeface="Trebuchet MS"/>
              </a:rPr>
              <a:t>shortest </a:t>
            </a:r>
            <a:r>
              <a:rPr dirty="0" sz="1800" spc="-60" b="1">
                <a:solidFill>
                  <a:srgbClr val="C2132D"/>
                </a:solidFill>
                <a:latin typeface="Trebuchet MS"/>
                <a:cs typeface="Trebuchet MS"/>
              </a:rPr>
              <a:t>duration </a:t>
            </a:r>
            <a:r>
              <a:rPr dirty="0" sz="1800" spc="-70" b="1">
                <a:solidFill>
                  <a:srgbClr val="C2132D"/>
                </a:solidFill>
                <a:latin typeface="Trebuchet MS"/>
                <a:cs typeface="Trebuchet MS"/>
              </a:rPr>
              <a:t>to </a:t>
            </a:r>
            <a:r>
              <a:rPr dirty="0" sz="1800" spc="-30" b="1">
                <a:solidFill>
                  <a:srgbClr val="C2132D"/>
                </a:solidFill>
                <a:latin typeface="Trebuchet MS"/>
                <a:cs typeface="Trebuchet MS"/>
              </a:rPr>
              <a:t>answer these </a:t>
            </a:r>
            <a:r>
              <a:rPr dirty="0" sz="1800" spc="-25" b="1">
                <a:solidFill>
                  <a:srgbClr val="C2132D"/>
                </a:solidFill>
                <a:latin typeface="Trebuchet MS"/>
                <a:cs typeface="Trebuchet MS"/>
              </a:rPr>
              <a:t>questions.</a:t>
            </a:r>
            <a:r>
              <a:rPr dirty="0" sz="1800" spc="-31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winner	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competition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from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each 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section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585D60"/>
                </a:solidFill>
                <a:latin typeface="Trebuchet MS"/>
                <a:cs typeface="Trebuchet MS"/>
              </a:rPr>
              <a:t>will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585D60"/>
                </a:solidFill>
                <a:latin typeface="Trebuchet MS"/>
                <a:cs typeface="Trebuchet MS"/>
              </a:rPr>
              <a:t>receive: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0.25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585D60"/>
                </a:solidFill>
                <a:latin typeface="Trebuchet MS"/>
                <a:cs typeface="Trebuchet MS"/>
              </a:rPr>
              <a:t>their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Web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Trebuchet MS"/>
                <a:cs typeface="Trebuchet MS"/>
              </a:rPr>
              <a:t>Scraping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II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Trebuchet MS"/>
                <a:cs typeface="Trebuchet MS"/>
              </a:rPr>
              <a:t>Assignment.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Good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luck!!!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34175" y="5363104"/>
            <a:ext cx="256540" cy="227965"/>
          </a:xfrm>
          <a:custGeom>
            <a:avLst/>
            <a:gdLst/>
            <a:ahLst/>
            <a:cxnLst/>
            <a:rect l="l" t="t" r="r" b="b"/>
            <a:pathLst>
              <a:path w="256540" h="227964">
                <a:moveTo>
                  <a:pt x="198387" y="28442"/>
                </a:moveTo>
                <a:lnTo>
                  <a:pt x="57596" y="28442"/>
                </a:lnTo>
                <a:lnTo>
                  <a:pt x="57463" y="26131"/>
                </a:lnTo>
                <a:lnTo>
                  <a:pt x="57285" y="21420"/>
                </a:lnTo>
                <a:lnTo>
                  <a:pt x="58712" y="13124"/>
                </a:lnTo>
                <a:lnTo>
                  <a:pt x="63168" y="6310"/>
                </a:lnTo>
                <a:lnTo>
                  <a:pt x="69915" y="1697"/>
                </a:lnTo>
                <a:lnTo>
                  <a:pt x="78217" y="0"/>
                </a:lnTo>
                <a:lnTo>
                  <a:pt x="177766" y="0"/>
                </a:lnTo>
                <a:lnTo>
                  <a:pt x="186068" y="1697"/>
                </a:lnTo>
                <a:lnTo>
                  <a:pt x="192816" y="6310"/>
                </a:lnTo>
                <a:lnTo>
                  <a:pt x="197271" y="13124"/>
                </a:lnTo>
                <a:lnTo>
                  <a:pt x="198698" y="21420"/>
                </a:lnTo>
                <a:lnTo>
                  <a:pt x="198521" y="26131"/>
                </a:lnTo>
                <a:lnTo>
                  <a:pt x="198387" y="28442"/>
                </a:lnTo>
                <a:close/>
              </a:path>
              <a:path w="256540" h="227964">
                <a:moveTo>
                  <a:pt x="149768" y="199098"/>
                </a:moveTo>
                <a:lnTo>
                  <a:pt x="106215" y="199098"/>
                </a:lnTo>
                <a:lnTo>
                  <a:pt x="113770" y="191543"/>
                </a:lnTo>
                <a:lnTo>
                  <a:pt x="113770" y="182255"/>
                </a:lnTo>
                <a:lnTo>
                  <a:pt x="81977" y="157357"/>
                </a:lnTo>
                <a:lnTo>
                  <a:pt x="66323" y="150496"/>
                </a:lnTo>
                <a:lnTo>
                  <a:pt x="34886" y="128303"/>
                </a:lnTo>
                <a:lnTo>
                  <a:pt x="9943" y="91855"/>
                </a:lnTo>
                <a:lnTo>
                  <a:pt x="0" y="39108"/>
                </a:lnTo>
                <a:lnTo>
                  <a:pt x="0" y="33197"/>
                </a:lnTo>
                <a:lnTo>
                  <a:pt x="4755" y="28442"/>
                </a:lnTo>
                <a:lnTo>
                  <a:pt x="251229" y="28442"/>
                </a:lnTo>
                <a:lnTo>
                  <a:pt x="255984" y="33197"/>
                </a:lnTo>
                <a:lnTo>
                  <a:pt x="255984" y="39108"/>
                </a:lnTo>
                <a:lnTo>
                  <a:pt x="254999" y="49774"/>
                </a:lnTo>
                <a:lnTo>
                  <a:pt x="21776" y="49774"/>
                </a:lnTo>
                <a:lnTo>
                  <a:pt x="25088" y="70142"/>
                </a:lnTo>
                <a:lnTo>
                  <a:pt x="49774" y="113015"/>
                </a:lnTo>
                <a:lnTo>
                  <a:pt x="82306" y="134480"/>
                </a:lnTo>
                <a:lnTo>
                  <a:pt x="213621" y="134480"/>
                </a:lnTo>
                <a:lnTo>
                  <a:pt x="205733" y="140960"/>
                </a:lnTo>
                <a:lnTo>
                  <a:pt x="189699" y="150496"/>
                </a:lnTo>
                <a:lnTo>
                  <a:pt x="174032" y="157357"/>
                </a:lnTo>
                <a:lnTo>
                  <a:pt x="159723" y="161990"/>
                </a:lnTo>
                <a:lnTo>
                  <a:pt x="152560" y="165150"/>
                </a:lnTo>
                <a:lnTo>
                  <a:pt x="147042" y="169939"/>
                </a:lnTo>
                <a:lnTo>
                  <a:pt x="143479" y="175820"/>
                </a:lnTo>
                <a:lnTo>
                  <a:pt x="142213" y="182255"/>
                </a:lnTo>
                <a:lnTo>
                  <a:pt x="142213" y="191543"/>
                </a:lnTo>
                <a:lnTo>
                  <a:pt x="149768" y="199098"/>
                </a:lnTo>
                <a:close/>
              </a:path>
              <a:path w="256540" h="227964">
                <a:moveTo>
                  <a:pt x="173722" y="134480"/>
                </a:moveTo>
                <a:lnTo>
                  <a:pt x="82306" y="134480"/>
                </a:lnTo>
                <a:lnTo>
                  <a:pt x="75014" y="119320"/>
                </a:lnTo>
                <a:lnTo>
                  <a:pt x="68506" y="100427"/>
                </a:lnTo>
                <a:lnTo>
                  <a:pt x="63132" y="77384"/>
                </a:lnTo>
                <a:lnTo>
                  <a:pt x="59240" y="49774"/>
                </a:lnTo>
                <a:lnTo>
                  <a:pt x="196787" y="49774"/>
                </a:lnTo>
                <a:lnTo>
                  <a:pt x="192896" y="77384"/>
                </a:lnTo>
                <a:lnTo>
                  <a:pt x="187521" y="100427"/>
                </a:lnTo>
                <a:lnTo>
                  <a:pt x="181013" y="119320"/>
                </a:lnTo>
                <a:lnTo>
                  <a:pt x="173722" y="134480"/>
                </a:lnTo>
                <a:close/>
              </a:path>
              <a:path w="256540" h="227964">
                <a:moveTo>
                  <a:pt x="213621" y="134480"/>
                </a:moveTo>
                <a:lnTo>
                  <a:pt x="173722" y="134480"/>
                </a:lnTo>
                <a:lnTo>
                  <a:pt x="182074" y="130426"/>
                </a:lnTo>
                <a:lnTo>
                  <a:pt x="190405" y="125547"/>
                </a:lnTo>
                <a:lnTo>
                  <a:pt x="198527" y="119769"/>
                </a:lnTo>
                <a:lnTo>
                  <a:pt x="206254" y="113015"/>
                </a:lnTo>
                <a:lnTo>
                  <a:pt x="216335" y="101446"/>
                </a:lnTo>
                <a:lnTo>
                  <a:pt x="224764" y="87261"/>
                </a:lnTo>
                <a:lnTo>
                  <a:pt x="230959" y="70142"/>
                </a:lnTo>
                <a:lnTo>
                  <a:pt x="234296" y="49774"/>
                </a:lnTo>
                <a:lnTo>
                  <a:pt x="254999" y="49774"/>
                </a:lnTo>
                <a:lnTo>
                  <a:pt x="253346" y="67675"/>
                </a:lnTo>
                <a:lnTo>
                  <a:pt x="246046" y="91855"/>
                </a:lnTo>
                <a:lnTo>
                  <a:pt x="235004" y="111960"/>
                </a:lnTo>
                <a:lnTo>
                  <a:pt x="221142" y="128303"/>
                </a:lnTo>
                <a:lnTo>
                  <a:pt x="213621" y="134480"/>
                </a:lnTo>
                <a:close/>
              </a:path>
              <a:path w="256540" h="227964">
                <a:moveTo>
                  <a:pt x="178522" y="227541"/>
                </a:moveTo>
                <a:lnTo>
                  <a:pt x="77461" y="227541"/>
                </a:lnTo>
                <a:lnTo>
                  <a:pt x="71106" y="221186"/>
                </a:lnTo>
                <a:lnTo>
                  <a:pt x="71106" y="205454"/>
                </a:lnTo>
                <a:lnTo>
                  <a:pt x="77461" y="199098"/>
                </a:lnTo>
                <a:lnTo>
                  <a:pt x="178522" y="199098"/>
                </a:lnTo>
                <a:lnTo>
                  <a:pt x="184877" y="205454"/>
                </a:lnTo>
                <a:lnTo>
                  <a:pt x="184877" y="221186"/>
                </a:lnTo>
                <a:lnTo>
                  <a:pt x="178522" y="227541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2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18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2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18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772985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10">
                <a:solidFill>
                  <a:srgbClr val="C2132D"/>
                </a:solidFill>
              </a:rPr>
              <a:t>Learning </a:t>
            </a:r>
            <a:r>
              <a:rPr dirty="0" spc="-254">
                <a:solidFill>
                  <a:srgbClr val="C2132D"/>
                </a:solidFill>
              </a:rPr>
              <a:t>Objectives </a:t>
            </a:r>
            <a:r>
              <a:rPr dirty="0" spc="-229">
                <a:solidFill>
                  <a:srgbClr val="C2132D"/>
                </a:solidFill>
              </a:rPr>
              <a:t>for </a:t>
            </a:r>
            <a:r>
              <a:rPr dirty="0" spc="-170">
                <a:solidFill>
                  <a:srgbClr val="C2132D"/>
                </a:solidFill>
              </a:rPr>
              <a:t>Today's</a:t>
            </a:r>
            <a:r>
              <a:rPr dirty="0" spc="-550">
                <a:solidFill>
                  <a:srgbClr val="C2132D"/>
                </a:solidFill>
              </a:rPr>
              <a:t> </a:t>
            </a:r>
            <a:r>
              <a:rPr dirty="0" spc="-25">
                <a:solidFill>
                  <a:srgbClr val="C2132D"/>
                </a:solidFill>
              </a:rPr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754" y="1530350"/>
            <a:ext cx="8759190" cy="1490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Describe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what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we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Trebuchet MS"/>
                <a:cs typeface="Trebuchet MS"/>
              </a:rPr>
              <a:t>mean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by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an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Trebuchet MS"/>
                <a:cs typeface="Trebuchet MS"/>
              </a:rPr>
              <a:t>API</a:t>
            </a:r>
            <a:endParaRPr sz="1800">
              <a:latin typeface="Trebuchet MS"/>
              <a:cs typeface="Trebuchet MS"/>
            </a:endParaRPr>
          </a:p>
          <a:p>
            <a:pPr marL="146050" marR="5080" indent="-133985">
              <a:lnSpc>
                <a:spcPct val="114599"/>
              </a:lnSpc>
              <a:spcBef>
                <a:spcPts val="975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Explain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Trebuchet MS"/>
                <a:cs typeface="Trebuchet MS"/>
              </a:rPr>
              <a:t>how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5">
                <a:solidFill>
                  <a:srgbClr val="585D60"/>
                </a:solidFill>
                <a:latin typeface="Trebuchet MS"/>
                <a:cs typeface="Trebuchet MS"/>
              </a:rPr>
              <a:t>APIs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585D60"/>
                </a:solidFill>
                <a:latin typeface="Trebuchet MS"/>
                <a:cs typeface="Trebuchet MS"/>
              </a:rPr>
              <a:t>will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be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huge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part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your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career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14">
                <a:solidFill>
                  <a:srgbClr val="585D60"/>
                </a:solidFill>
                <a:latin typeface="Trebuchet MS"/>
                <a:cs typeface="Trebuchet MS"/>
              </a:rPr>
              <a:t>as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585D60"/>
                </a:solidFill>
                <a:latin typeface="Trebuchet MS"/>
                <a:cs typeface="Trebuchet MS"/>
              </a:rPr>
              <a:t>business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analyst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and/or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 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scientist</a:t>
            </a:r>
            <a:endParaRPr sz="180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55">
                <a:solidFill>
                  <a:srgbClr val="585D60"/>
                </a:solidFill>
                <a:latin typeface="Trebuchet MS"/>
                <a:cs typeface="Trebuchet MS"/>
              </a:rPr>
              <a:t>Use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5">
                <a:solidFill>
                  <a:srgbClr val="585D60"/>
                </a:solidFill>
                <a:latin typeface="Trebuchet MS"/>
                <a:cs typeface="Trebuchet MS"/>
              </a:rPr>
              <a:t>APIs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extracting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web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98392" y="2502408"/>
            <a:ext cx="3724910" cy="494030"/>
          </a:xfrm>
          <a:custGeom>
            <a:avLst/>
            <a:gdLst/>
            <a:ahLst/>
            <a:cxnLst/>
            <a:rect l="l" t="t" r="r" b="b"/>
            <a:pathLst>
              <a:path w="3724909" h="494030">
                <a:moveTo>
                  <a:pt x="0" y="493776"/>
                </a:moveTo>
                <a:lnTo>
                  <a:pt x="3724656" y="493776"/>
                </a:lnTo>
                <a:lnTo>
                  <a:pt x="3724656" y="0"/>
                </a:lnTo>
                <a:lnTo>
                  <a:pt x="0" y="0"/>
                </a:lnTo>
                <a:lnTo>
                  <a:pt x="0" y="49377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17776" y="2996184"/>
            <a:ext cx="7486015" cy="1079500"/>
          </a:xfrm>
          <a:custGeom>
            <a:avLst/>
            <a:gdLst/>
            <a:ahLst/>
            <a:cxnLst/>
            <a:rect l="l" t="t" r="r" b="b"/>
            <a:pathLst>
              <a:path w="7486015" h="1079500">
                <a:moveTo>
                  <a:pt x="0" y="0"/>
                </a:moveTo>
                <a:lnTo>
                  <a:pt x="7485888" y="0"/>
                </a:lnTo>
                <a:lnTo>
                  <a:pt x="7485888" y="1078992"/>
                </a:lnTo>
                <a:lnTo>
                  <a:pt x="0" y="1078992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54150" y="2625725"/>
            <a:ext cx="6617334" cy="11779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algn="ctr" marL="399415">
              <a:lnSpc>
                <a:spcPts val="4520"/>
              </a:lnSpc>
              <a:spcBef>
                <a:spcPts val="125"/>
              </a:spcBef>
              <a:tabLst>
                <a:tab pos="2308225" algn="l"/>
              </a:tabLst>
            </a:pPr>
            <a:r>
              <a:rPr dirty="0" spc="-1340"/>
              <a:t>W</a:t>
            </a:r>
            <a:r>
              <a:rPr dirty="0" spc="-1340">
                <a:solidFill>
                  <a:srgbClr val="000000"/>
                </a:solidFill>
              </a:rPr>
              <a:t>Wh</a:t>
            </a:r>
            <a:r>
              <a:rPr dirty="0" spc="-1340"/>
              <a:t>ha</a:t>
            </a:r>
            <a:r>
              <a:rPr dirty="0" spc="-1340">
                <a:solidFill>
                  <a:srgbClr val="000000"/>
                </a:solidFill>
              </a:rPr>
              <a:t>a</a:t>
            </a:r>
            <a:r>
              <a:rPr dirty="0" spc="-1340"/>
              <a:t>t</a:t>
            </a:r>
            <a:r>
              <a:rPr dirty="0" spc="-1340">
                <a:solidFill>
                  <a:srgbClr val="000000"/>
                </a:solidFill>
              </a:rPr>
              <a:t>t</a:t>
            </a:r>
            <a:r>
              <a:rPr dirty="0" spc="-285">
                <a:solidFill>
                  <a:srgbClr val="000000"/>
                </a:solidFill>
              </a:rPr>
              <a:t> </a:t>
            </a:r>
            <a:r>
              <a:rPr dirty="0" spc="-710"/>
              <a:t>i</a:t>
            </a:r>
            <a:r>
              <a:rPr dirty="0" spc="-710">
                <a:solidFill>
                  <a:srgbClr val="000000"/>
                </a:solidFill>
              </a:rPr>
              <a:t>i</a:t>
            </a:r>
            <a:r>
              <a:rPr dirty="0" spc="-710"/>
              <a:t>s</a:t>
            </a:r>
            <a:r>
              <a:rPr dirty="0" spc="-710">
                <a:solidFill>
                  <a:srgbClr val="000000"/>
                </a:solidFill>
              </a:rPr>
              <a:t>s	</a:t>
            </a:r>
            <a:r>
              <a:rPr dirty="0" spc="-1245"/>
              <a:t>n</a:t>
            </a:r>
            <a:r>
              <a:rPr dirty="0" spc="-1245">
                <a:solidFill>
                  <a:srgbClr val="000000"/>
                </a:solidFill>
              </a:rPr>
              <a:t>n</a:t>
            </a:r>
            <a:r>
              <a:rPr dirty="0" spc="-295">
                <a:solidFill>
                  <a:srgbClr val="000000"/>
                </a:solidFill>
              </a:rPr>
              <a:t> </a:t>
            </a:r>
            <a:r>
              <a:rPr dirty="0" spc="-910"/>
              <a:t>A</a:t>
            </a:r>
            <a:r>
              <a:rPr dirty="0" spc="-910">
                <a:solidFill>
                  <a:srgbClr val="000000"/>
                </a:solidFill>
              </a:rPr>
              <a:t>A</a:t>
            </a:r>
            <a:r>
              <a:rPr dirty="0" spc="-910"/>
              <a:t>P</a:t>
            </a:r>
            <a:r>
              <a:rPr dirty="0" spc="-910">
                <a:solidFill>
                  <a:srgbClr val="000000"/>
                </a:solidFill>
              </a:rPr>
              <a:t>PI</a:t>
            </a:r>
            <a:r>
              <a:rPr dirty="0" spc="-910"/>
              <a:t>I</a:t>
            </a:r>
            <a:r>
              <a:rPr dirty="0" spc="-910">
                <a:solidFill>
                  <a:srgbClr val="000000"/>
                </a:solidFill>
              </a:rPr>
              <a:t>?</a:t>
            </a:r>
            <a:r>
              <a:rPr dirty="0" spc="-910"/>
              <a:t>?</a:t>
            </a:r>
          </a:p>
          <a:p>
            <a:pPr>
              <a:lnSpc>
                <a:spcPts val="4520"/>
              </a:lnSpc>
            </a:pPr>
            <a:r>
              <a:rPr dirty="0" spc="-1045">
                <a:solidFill>
                  <a:srgbClr val="000000"/>
                </a:solidFill>
              </a:rPr>
              <a:t>(</a:t>
            </a:r>
            <a:r>
              <a:rPr dirty="0" spc="-1045"/>
              <a:t>(</a:t>
            </a:r>
            <a:r>
              <a:rPr dirty="0" spc="-1045">
                <a:solidFill>
                  <a:srgbClr val="000000"/>
                </a:solidFill>
              </a:rPr>
              <a:t>A</a:t>
            </a:r>
            <a:r>
              <a:rPr dirty="0" spc="-1045"/>
              <a:t>A </a:t>
            </a:r>
            <a:r>
              <a:rPr dirty="0" spc="-1500">
                <a:solidFill>
                  <a:srgbClr val="000000"/>
                </a:solidFill>
              </a:rPr>
              <a:t>W</a:t>
            </a:r>
            <a:r>
              <a:rPr dirty="0" spc="-1500"/>
              <a:t>We</a:t>
            </a:r>
            <a:r>
              <a:rPr dirty="0" spc="-1500">
                <a:solidFill>
                  <a:srgbClr val="000000"/>
                </a:solidFill>
              </a:rPr>
              <a:t>eb</a:t>
            </a:r>
            <a:r>
              <a:rPr dirty="0" spc="-1500"/>
              <a:t>b</a:t>
            </a:r>
            <a:r>
              <a:rPr dirty="0" spc="-275"/>
              <a:t> </a:t>
            </a:r>
            <a:r>
              <a:rPr dirty="0" spc="-1085">
                <a:solidFill>
                  <a:srgbClr val="000000"/>
                </a:solidFill>
              </a:rPr>
              <a:t>S</a:t>
            </a:r>
            <a:r>
              <a:rPr dirty="0" spc="-1085"/>
              <a:t>S</a:t>
            </a:r>
            <a:r>
              <a:rPr dirty="0" spc="-1085">
                <a:solidFill>
                  <a:srgbClr val="000000"/>
                </a:solidFill>
              </a:rPr>
              <a:t>e</a:t>
            </a:r>
            <a:r>
              <a:rPr dirty="0" spc="-1085"/>
              <a:t>e</a:t>
            </a:r>
            <a:r>
              <a:rPr dirty="0" spc="-1085">
                <a:solidFill>
                  <a:srgbClr val="000000"/>
                </a:solidFill>
              </a:rPr>
              <a:t>r</a:t>
            </a:r>
            <a:r>
              <a:rPr dirty="0" spc="-1085"/>
              <a:t>r</a:t>
            </a:r>
            <a:r>
              <a:rPr dirty="0" spc="-1085">
                <a:solidFill>
                  <a:srgbClr val="000000"/>
                </a:solidFill>
              </a:rPr>
              <a:t>v</a:t>
            </a:r>
            <a:r>
              <a:rPr dirty="0" spc="-1085"/>
              <a:t>ve</a:t>
            </a:r>
            <a:r>
              <a:rPr dirty="0" spc="-1085">
                <a:solidFill>
                  <a:srgbClr val="000000"/>
                </a:solidFill>
              </a:rPr>
              <a:t>er</a:t>
            </a:r>
            <a:r>
              <a:rPr dirty="0" spc="-1085"/>
              <a:t>r </a:t>
            </a:r>
            <a:r>
              <a:rPr dirty="0" spc="-1125">
                <a:solidFill>
                  <a:srgbClr val="000000"/>
                </a:solidFill>
              </a:rPr>
              <a:t>B</a:t>
            </a:r>
            <a:r>
              <a:rPr dirty="0" spc="-1125"/>
              <a:t>B</a:t>
            </a:r>
            <a:r>
              <a:rPr dirty="0" spc="-1125">
                <a:solidFill>
                  <a:srgbClr val="000000"/>
                </a:solidFill>
              </a:rPr>
              <a:t>a</a:t>
            </a:r>
            <a:r>
              <a:rPr dirty="0" spc="-1125"/>
              <a:t>a</a:t>
            </a:r>
            <a:r>
              <a:rPr dirty="0" spc="-1125">
                <a:solidFill>
                  <a:srgbClr val="000000"/>
                </a:solidFill>
              </a:rPr>
              <a:t>s</a:t>
            </a:r>
            <a:r>
              <a:rPr dirty="0" spc="-1125"/>
              <a:t>s</a:t>
            </a:r>
            <a:r>
              <a:rPr dirty="0" spc="-1125">
                <a:solidFill>
                  <a:srgbClr val="000000"/>
                </a:solidFill>
              </a:rPr>
              <a:t>e</a:t>
            </a:r>
            <a:r>
              <a:rPr dirty="0" spc="-1125"/>
              <a:t>e</a:t>
            </a:r>
            <a:r>
              <a:rPr dirty="0" spc="-1125">
                <a:solidFill>
                  <a:srgbClr val="000000"/>
                </a:solidFill>
              </a:rPr>
              <a:t>d</a:t>
            </a:r>
            <a:r>
              <a:rPr dirty="0" spc="-1125"/>
              <a:t>d  </a:t>
            </a:r>
            <a:r>
              <a:rPr dirty="0" spc="-1150">
                <a:solidFill>
                  <a:srgbClr val="000000"/>
                </a:solidFill>
              </a:rPr>
              <a:t>P</a:t>
            </a:r>
            <a:r>
              <a:rPr dirty="0" spc="-1150"/>
              <a:t>P</a:t>
            </a:r>
            <a:r>
              <a:rPr dirty="0" spc="-1150">
                <a:solidFill>
                  <a:srgbClr val="000000"/>
                </a:solidFill>
              </a:rPr>
              <a:t>e</a:t>
            </a:r>
            <a:r>
              <a:rPr dirty="0" spc="-1150"/>
              <a:t>e</a:t>
            </a:r>
            <a:r>
              <a:rPr dirty="0" spc="-1150">
                <a:solidFill>
                  <a:srgbClr val="000000"/>
                </a:solidFill>
              </a:rPr>
              <a:t>r</a:t>
            </a:r>
            <a:r>
              <a:rPr dirty="0" spc="-1150"/>
              <a:t>r</a:t>
            </a:r>
            <a:r>
              <a:rPr dirty="0" spc="-1150">
                <a:solidFill>
                  <a:srgbClr val="000000"/>
                </a:solidFill>
              </a:rPr>
              <a:t>s</a:t>
            </a:r>
            <a:r>
              <a:rPr dirty="0" spc="-1150"/>
              <a:t>sp</a:t>
            </a:r>
            <a:r>
              <a:rPr dirty="0" spc="-1150">
                <a:solidFill>
                  <a:srgbClr val="000000"/>
                </a:solidFill>
              </a:rPr>
              <a:t>pe</a:t>
            </a:r>
            <a:r>
              <a:rPr dirty="0" spc="-1150"/>
              <a:t>e</a:t>
            </a:r>
            <a:r>
              <a:rPr dirty="0" spc="-1150">
                <a:solidFill>
                  <a:srgbClr val="000000"/>
                </a:solidFill>
              </a:rPr>
              <a:t>c</a:t>
            </a:r>
            <a:r>
              <a:rPr dirty="0" spc="-1150"/>
              <a:t>c</a:t>
            </a:r>
            <a:r>
              <a:rPr dirty="0" spc="-1150">
                <a:solidFill>
                  <a:srgbClr val="000000"/>
                </a:solidFill>
              </a:rPr>
              <a:t>t</a:t>
            </a:r>
            <a:r>
              <a:rPr dirty="0" spc="-1150"/>
              <a:t>ti</a:t>
            </a:r>
            <a:r>
              <a:rPr dirty="0" spc="-1150">
                <a:solidFill>
                  <a:srgbClr val="000000"/>
                </a:solidFill>
              </a:rPr>
              <a:t>i</a:t>
            </a:r>
            <a:r>
              <a:rPr dirty="0" spc="-1150"/>
              <a:t>v</a:t>
            </a:r>
            <a:r>
              <a:rPr dirty="0" spc="-1150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5" name="object 5"/>
          <p:cNvSpPr/>
          <p:nvPr/>
        </p:nvSpPr>
        <p:spPr>
          <a:xfrm>
            <a:off x="10719815" y="5995415"/>
            <a:ext cx="805815" cy="491490"/>
          </a:xfrm>
          <a:custGeom>
            <a:avLst/>
            <a:gdLst/>
            <a:ahLst/>
            <a:cxnLst/>
            <a:rect l="l" t="t" r="r" b="b"/>
            <a:pathLst>
              <a:path w="805815" h="491489">
                <a:moveTo>
                  <a:pt x="0" y="0"/>
                </a:moveTo>
                <a:lnTo>
                  <a:pt x="805433" y="0"/>
                </a:lnTo>
                <a:lnTo>
                  <a:pt x="805433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964712" y="6218137"/>
            <a:ext cx="421005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330">
                <a:latin typeface="Cambria"/>
                <a:cs typeface="Cambria"/>
              </a:rPr>
              <a:t>5</a:t>
            </a:r>
            <a:r>
              <a:rPr dirty="0" sz="1200" spc="-33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dirty="0" sz="1200" spc="-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200" spc="-345">
                <a:latin typeface="Cambria"/>
                <a:cs typeface="Cambria"/>
              </a:rPr>
              <a:t>/</a:t>
            </a:r>
            <a:r>
              <a:rPr dirty="0" sz="1200" spc="-345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12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200" spc="-330">
                <a:latin typeface="Cambria"/>
                <a:cs typeface="Cambria"/>
              </a:rPr>
              <a:t>1</a:t>
            </a:r>
            <a:r>
              <a:rPr dirty="0" sz="1200" spc="-33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dirty="0" sz="1200" spc="-330">
                <a:latin typeface="Cambria"/>
                <a:cs typeface="Cambria"/>
              </a:rPr>
              <a:t>8</a:t>
            </a:r>
            <a:r>
              <a:rPr dirty="0" sz="1200" spc="-33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6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18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3894454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300">
                <a:solidFill>
                  <a:srgbClr val="C2132D"/>
                </a:solidFill>
              </a:rPr>
              <a:t>What </a:t>
            </a:r>
            <a:r>
              <a:rPr dirty="0" spc="-5">
                <a:solidFill>
                  <a:srgbClr val="C2132D"/>
                </a:solidFill>
              </a:rPr>
              <a:t>is </a:t>
            </a:r>
            <a:r>
              <a:rPr dirty="0" spc="-215">
                <a:solidFill>
                  <a:srgbClr val="C2132D"/>
                </a:solidFill>
              </a:rPr>
              <a:t>an </a:t>
            </a:r>
            <a:r>
              <a:rPr dirty="0" spc="20">
                <a:solidFill>
                  <a:srgbClr val="C2132D"/>
                </a:solidFill>
              </a:rPr>
              <a:t>API?</a:t>
            </a:r>
            <a:r>
              <a:rPr dirty="0" spc="-690">
                <a:solidFill>
                  <a:srgbClr val="C2132D"/>
                </a:solidFill>
              </a:rPr>
              <a:t> </a:t>
            </a:r>
            <a:r>
              <a:rPr dirty="0" spc="-355">
                <a:solidFill>
                  <a:srgbClr val="C2132D"/>
                </a:solidFill>
              </a:rPr>
              <a:t>[1]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6715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387350" algn="l"/>
              </a:tabLst>
            </a:pPr>
            <a:r>
              <a:rPr dirty="0" spc="60"/>
              <a:t>An</a:t>
            </a:r>
            <a:r>
              <a:rPr dirty="0" spc="-95"/>
              <a:t> </a:t>
            </a:r>
            <a:r>
              <a:rPr dirty="0" spc="65" b="1">
                <a:solidFill>
                  <a:srgbClr val="C2132D"/>
                </a:solidFill>
                <a:latin typeface="Trebuchet MS"/>
                <a:cs typeface="Trebuchet MS"/>
              </a:rPr>
              <a:t>API</a:t>
            </a:r>
            <a:r>
              <a:rPr dirty="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pc="60"/>
              <a:t>is</a:t>
            </a:r>
            <a:r>
              <a:rPr dirty="0" spc="-100"/>
              <a:t> </a:t>
            </a:r>
            <a:r>
              <a:rPr dirty="0" spc="20"/>
              <a:t>an</a:t>
            </a:r>
            <a:r>
              <a:rPr dirty="0" spc="-100"/>
              <a:t> </a:t>
            </a:r>
            <a:r>
              <a:rPr dirty="0" spc="10"/>
              <a:t>acronym</a:t>
            </a:r>
            <a:r>
              <a:rPr dirty="0" spc="-100"/>
              <a:t> </a:t>
            </a:r>
            <a:r>
              <a:rPr dirty="0" spc="-25"/>
              <a:t>for</a:t>
            </a:r>
            <a:r>
              <a:rPr dirty="0" spc="-100"/>
              <a:t> </a:t>
            </a:r>
            <a:r>
              <a:rPr dirty="0" spc="-15"/>
              <a:t>application</a:t>
            </a:r>
            <a:r>
              <a:rPr dirty="0" spc="-100"/>
              <a:t> </a:t>
            </a:r>
            <a:r>
              <a:rPr dirty="0" spc="15"/>
              <a:t>programming</a:t>
            </a:r>
            <a:r>
              <a:rPr dirty="0" spc="-100"/>
              <a:t> </a:t>
            </a:r>
            <a:r>
              <a:rPr dirty="0" spc="-50"/>
              <a:t>interface.</a:t>
            </a:r>
          </a:p>
          <a:p>
            <a:pPr marL="386715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387350" algn="l"/>
              </a:tabLst>
            </a:pPr>
            <a:r>
              <a:rPr dirty="0" spc="-70"/>
              <a:t>It</a:t>
            </a:r>
            <a:r>
              <a:rPr dirty="0" spc="-100"/>
              <a:t> </a:t>
            </a:r>
            <a:r>
              <a:rPr dirty="0" spc="60"/>
              <a:t>is</a:t>
            </a:r>
            <a:r>
              <a:rPr dirty="0" spc="-100"/>
              <a:t> </a:t>
            </a:r>
            <a:r>
              <a:rPr dirty="0" spc="30"/>
              <a:t>a</a:t>
            </a:r>
            <a:r>
              <a:rPr dirty="0" spc="-100"/>
              <a:t> </a:t>
            </a:r>
            <a:r>
              <a:rPr dirty="0" spc="-45" b="1">
                <a:solidFill>
                  <a:srgbClr val="C2132D"/>
                </a:solidFill>
                <a:latin typeface="Trebuchet MS"/>
                <a:cs typeface="Trebuchet MS"/>
              </a:rPr>
              <a:t>popular</a:t>
            </a:r>
            <a:r>
              <a:rPr dirty="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pc="10"/>
              <a:t>approach</a:t>
            </a:r>
            <a:r>
              <a:rPr dirty="0" spc="-100"/>
              <a:t> </a:t>
            </a:r>
            <a:r>
              <a:rPr dirty="0" spc="-45"/>
              <a:t>to</a:t>
            </a:r>
            <a:r>
              <a:rPr dirty="0" spc="-100"/>
              <a:t> </a:t>
            </a:r>
            <a:r>
              <a:rPr dirty="0" spc="-50"/>
              <a:t>interact</a:t>
            </a:r>
            <a:r>
              <a:rPr dirty="0" spc="-95"/>
              <a:t> </a:t>
            </a:r>
            <a:r>
              <a:rPr dirty="0" spc="-45"/>
              <a:t>with</a:t>
            </a:r>
            <a:r>
              <a:rPr dirty="0" spc="-100"/>
              <a:t> </a:t>
            </a:r>
            <a:r>
              <a:rPr dirty="0" spc="20"/>
              <a:t>an</a:t>
            </a:r>
            <a:r>
              <a:rPr dirty="0" spc="-100"/>
              <a:t> </a:t>
            </a:r>
            <a:r>
              <a:rPr dirty="0" spc="-20"/>
              <a:t>application/service</a:t>
            </a:r>
            <a:r>
              <a:rPr dirty="0" spc="-95"/>
              <a:t> </a:t>
            </a:r>
            <a:r>
              <a:rPr dirty="0" spc="-15"/>
              <a:t>or</a:t>
            </a:r>
            <a:r>
              <a:rPr dirty="0" spc="-100"/>
              <a:t> </a:t>
            </a:r>
            <a:r>
              <a:rPr dirty="0" spc="-15"/>
              <a:t>data</a:t>
            </a:r>
            <a:r>
              <a:rPr dirty="0" spc="-100"/>
              <a:t> </a:t>
            </a:r>
            <a:r>
              <a:rPr dirty="0" spc="30"/>
              <a:t>since</a:t>
            </a:r>
            <a:r>
              <a:rPr dirty="0" spc="-100"/>
              <a:t> </a:t>
            </a:r>
            <a:r>
              <a:rPr dirty="0" spc="-145"/>
              <a:t>it:</a:t>
            </a:r>
          </a:p>
          <a:p>
            <a:pPr lvl="1" marL="767715" marR="5080" indent="-133985">
              <a:lnSpc>
                <a:spcPct val="116300"/>
              </a:lnSpc>
              <a:spcBef>
                <a:spcPts val="860"/>
              </a:spcBef>
              <a:buClr>
                <a:srgbClr val="C2132D"/>
              </a:buClr>
              <a:buChar char="•"/>
              <a:tabLst>
                <a:tab pos="768350" algn="l"/>
              </a:tabLst>
            </a:pP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Defines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set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functionalities independent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implementation </a:t>
            </a:r>
            <a:r>
              <a:rPr dirty="0" sz="1800" spc="-140">
                <a:solidFill>
                  <a:srgbClr val="585D60"/>
                </a:solidFill>
                <a:latin typeface="Trebuchet MS"/>
                <a:cs typeface="Trebuchet MS"/>
              </a:rPr>
              <a:t>(i.e., 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it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only </a:t>
            </a:r>
            <a:r>
              <a:rPr dirty="0" sz="1800" spc="55">
                <a:solidFill>
                  <a:srgbClr val="585D60"/>
                </a:solidFill>
                <a:latin typeface="Trebuchet MS"/>
                <a:cs typeface="Trebuchet MS"/>
              </a:rPr>
              <a:t>exposes 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information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that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programmer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might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find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useful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keep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those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parts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consistent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even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585D60"/>
                </a:solidFill>
                <a:latin typeface="Trebuchet MS"/>
                <a:cs typeface="Trebuchet MS"/>
              </a:rPr>
              <a:t>if 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implementation </a:t>
            </a:r>
            <a:r>
              <a:rPr dirty="0" sz="1800" spc="50">
                <a:solidFill>
                  <a:srgbClr val="585D60"/>
                </a:solidFill>
                <a:latin typeface="Trebuchet MS"/>
                <a:cs typeface="Trebuchet MS"/>
              </a:rPr>
              <a:t>changes</a:t>
            </a:r>
            <a:r>
              <a:rPr dirty="0" sz="1800" spc="-2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585D60"/>
                </a:solidFill>
                <a:latin typeface="Trebuchet MS"/>
                <a:cs typeface="Trebuchet MS"/>
              </a:rPr>
              <a:t>later)</a:t>
            </a:r>
            <a:endParaRPr sz="1800">
              <a:latin typeface="Trebuchet MS"/>
              <a:cs typeface="Trebuchet MS"/>
            </a:endParaRPr>
          </a:p>
          <a:p>
            <a:pPr lvl="1" marL="767715" marR="292735" indent="-133985">
              <a:lnSpc>
                <a:spcPct val="118100"/>
              </a:lnSpc>
              <a:spcBef>
                <a:spcPts val="900"/>
              </a:spcBef>
              <a:buClr>
                <a:srgbClr val="C2132D"/>
              </a:buClr>
              <a:buChar char="•"/>
              <a:tabLst>
                <a:tab pos="768350" algn="l"/>
              </a:tabLst>
            </a:pP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Provides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Trebuchet MS"/>
                <a:cs typeface="Trebuchet MS"/>
              </a:rPr>
              <a:t>some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585D60"/>
                </a:solidFill>
                <a:latin typeface="Trebuchet MS"/>
                <a:cs typeface="Trebuchet MS"/>
              </a:rPr>
              <a:t>level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privacy/control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over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one's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internal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585D60"/>
                </a:solidFill>
                <a:latin typeface="Trebuchet MS"/>
                <a:cs typeface="Trebuchet MS"/>
              </a:rPr>
              <a:t>rate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at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which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it 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can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be</a:t>
            </a:r>
            <a:r>
              <a:rPr dirty="0" sz="1800" spc="-2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accessed.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20700"/>
            <a:ext cx="3894454" cy="654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300">
                <a:solidFill>
                  <a:srgbClr val="C2132D"/>
                </a:solidFill>
                <a:latin typeface="Trebuchet MS"/>
                <a:cs typeface="Trebuchet MS"/>
              </a:rPr>
              <a:t>What </a:t>
            </a:r>
            <a:r>
              <a:rPr dirty="0" sz="4100" spc="-5">
                <a:solidFill>
                  <a:srgbClr val="C2132D"/>
                </a:solidFill>
                <a:latin typeface="Trebuchet MS"/>
                <a:cs typeface="Trebuchet MS"/>
              </a:rPr>
              <a:t>is </a:t>
            </a:r>
            <a:r>
              <a:rPr dirty="0" sz="4100" spc="-215">
                <a:solidFill>
                  <a:srgbClr val="C2132D"/>
                </a:solidFill>
                <a:latin typeface="Trebuchet MS"/>
                <a:cs typeface="Trebuchet MS"/>
              </a:rPr>
              <a:t>an </a:t>
            </a:r>
            <a:r>
              <a:rPr dirty="0" sz="4100" spc="20">
                <a:solidFill>
                  <a:srgbClr val="C2132D"/>
                </a:solidFill>
                <a:latin typeface="Trebuchet MS"/>
                <a:cs typeface="Trebuchet MS"/>
              </a:rPr>
              <a:t>API?</a:t>
            </a:r>
            <a:r>
              <a:rPr dirty="0" sz="4100" spc="-69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4100" spc="-355">
                <a:solidFill>
                  <a:srgbClr val="C2132D"/>
                </a:solidFill>
                <a:latin typeface="Trebuchet MS"/>
                <a:cs typeface="Trebuchet MS"/>
              </a:rPr>
              <a:t>[2]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00187" y="1538287"/>
            <a:ext cx="8524875" cy="4791075"/>
          </a:xfrm>
          <a:custGeom>
            <a:avLst/>
            <a:gdLst/>
            <a:ahLst/>
            <a:cxnLst/>
            <a:rect l="l" t="t" r="r" b="b"/>
            <a:pathLst>
              <a:path w="8524875" h="4791075">
                <a:moveTo>
                  <a:pt x="0" y="0"/>
                </a:moveTo>
                <a:lnTo>
                  <a:pt x="8524874" y="0"/>
                </a:lnTo>
                <a:lnTo>
                  <a:pt x="8524874" y="4791074"/>
                </a:lnTo>
                <a:lnTo>
                  <a:pt x="0" y="479107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95500" y="1749552"/>
            <a:ext cx="1209040" cy="186055"/>
          </a:xfrm>
          <a:prstGeom prst="rect">
            <a:avLst/>
          </a:prstGeom>
          <a:solidFill>
            <a:srgbClr val="000000">
              <a:alpha val="50199"/>
            </a:srgbClr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65"/>
              </a:lnSpc>
            </a:pPr>
            <a:r>
              <a:rPr dirty="0" sz="1350" spc="-5">
                <a:latin typeface="Trebuchet MS"/>
                <a:cs typeface="Trebuchet MS"/>
                <a:hlinkClick r:id="rId2"/>
              </a:rPr>
              <a:t>What </a:t>
            </a:r>
            <a:r>
              <a:rPr dirty="0" sz="1350" spc="45">
                <a:latin typeface="Trebuchet MS"/>
                <a:cs typeface="Trebuchet MS"/>
                <a:hlinkClick r:id="rId2"/>
              </a:rPr>
              <a:t>is</a:t>
            </a:r>
            <a:r>
              <a:rPr dirty="0" sz="1350" spc="-300">
                <a:latin typeface="Trebuchet MS"/>
                <a:cs typeface="Trebuchet MS"/>
                <a:hlinkClick r:id="rId2"/>
              </a:rPr>
              <a:t> </a:t>
            </a:r>
            <a:r>
              <a:rPr dirty="0" sz="1350" spc="15">
                <a:latin typeface="Trebuchet MS"/>
                <a:cs typeface="Trebuchet MS"/>
                <a:hlinkClick r:id="rId2"/>
              </a:rPr>
              <a:t>an </a:t>
            </a:r>
            <a:r>
              <a:rPr dirty="0" sz="1350" spc="75">
                <a:latin typeface="Trebuchet MS"/>
                <a:cs typeface="Trebuchet MS"/>
                <a:hlinkClick r:id="rId2"/>
              </a:rPr>
              <a:t>API?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38774" y="3705225"/>
            <a:ext cx="647700" cy="457200"/>
          </a:xfrm>
          <a:custGeom>
            <a:avLst/>
            <a:gdLst/>
            <a:ahLst/>
            <a:cxnLst/>
            <a:rect l="l" t="t" r="r" b="b"/>
            <a:pathLst>
              <a:path w="647700" h="457200">
                <a:moveTo>
                  <a:pt x="323849" y="457199"/>
                </a:moveTo>
                <a:lnTo>
                  <a:pt x="213752" y="454890"/>
                </a:lnTo>
                <a:lnTo>
                  <a:pt x="127392" y="450449"/>
                </a:lnTo>
                <a:lnTo>
                  <a:pt x="65722" y="442436"/>
                </a:lnTo>
                <a:lnTo>
                  <a:pt x="32230" y="420635"/>
                </a:lnTo>
                <a:lnTo>
                  <a:pt x="14096" y="383476"/>
                </a:lnTo>
                <a:lnTo>
                  <a:pt x="6188" y="337939"/>
                </a:lnTo>
                <a:lnTo>
                  <a:pt x="1976" y="287071"/>
                </a:lnTo>
                <a:lnTo>
                  <a:pt x="300" y="245686"/>
                </a:lnTo>
                <a:lnTo>
                  <a:pt x="0" y="228599"/>
                </a:lnTo>
                <a:lnTo>
                  <a:pt x="300" y="211513"/>
                </a:lnTo>
                <a:lnTo>
                  <a:pt x="1976" y="170128"/>
                </a:lnTo>
                <a:lnTo>
                  <a:pt x="6188" y="119260"/>
                </a:lnTo>
                <a:lnTo>
                  <a:pt x="14096" y="73723"/>
                </a:lnTo>
                <a:lnTo>
                  <a:pt x="32265" y="36564"/>
                </a:lnTo>
                <a:lnTo>
                  <a:pt x="65722" y="14763"/>
                </a:lnTo>
                <a:lnTo>
                  <a:pt x="127392" y="6750"/>
                </a:lnTo>
                <a:lnTo>
                  <a:pt x="213752" y="2309"/>
                </a:lnTo>
                <a:lnTo>
                  <a:pt x="290630" y="404"/>
                </a:lnTo>
                <a:lnTo>
                  <a:pt x="323849" y="0"/>
                </a:lnTo>
                <a:lnTo>
                  <a:pt x="357069" y="404"/>
                </a:lnTo>
                <a:lnTo>
                  <a:pt x="433947" y="2309"/>
                </a:lnTo>
                <a:lnTo>
                  <a:pt x="520307" y="6750"/>
                </a:lnTo>
                <a:lnTo>
                  <a:pt x="581977" y="14763"/>
                </a:lnTo>
                <a:lnTo>
                  <a:pt x="615469" y="36564"/>
                </a:lnTo>
                <a:lnTo>
                  <a:pt x="633602" y="73723"/>
                </a:lnTo>
                <a:lnTo>
                  <a:pt x="641511" y="119260"/>
                </a:lnTo>
                <a:lnTo>
                  <a:pt x="645723" y="170128"/>
                </a:lnTo>
                <a:lnTo>
                  <a:pt x="647399" y="211513"/>
                </a:lnTo>
                <a:lnTo>
                  <a:pt x="647699" y="228599"/>
                </a:lnTo>
                <a:lnTo>
                  <a:pt x="647399" y="245686"/>
                </a:lnTo>
                <a:lnTo>
                  <a:pt x="645723" y="287071"/>
                </a:lnTo>
                <a:lnTo>
                  <a:pt x="641511" y="337939"/>
                </a:lnTo>
                <a:lnTo>
                  <a:pt x="633602" y="383476"/>
                </a:lnTo>
                <a:lnTo>
                  <a:pt x="615469" y="420635"/>
                </a:lnTo>
                <a:lnTo>
                  <a:pt x="581977" y="442436"/>
                </a:lnTo>
                <a:lnTo>
                  <a:pt x="520307" y="450449"/>
                </a:lnTo>
                <a:lnTo>
                  <a:pt x="433947" y="454890"/>
                </a:lnTo>
                <a:lnTo>
                  <a:pt x="357069" y="456795"/>
                </a:lnTo>
                <a:lnTo>
                  <a:pt x="323849" y="457199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95949" y="3838575"/>
            <a:ext cx="171450" cy="190500"/>
          </a:xfrm>
          <a:custGeom>
            <a:avLst/>
            <a:gdLst/>
            <a:ahLst/>
            <a:cxnLst/>
            <a:rect l="l" t="t" r="r" b="b"/>
            <a:pathLst>
              <a:path w="171450" h="190500">
                <a:moveTo>
                  <a:pt x="0" y="190499"/>
                </a:moveTo>
                <a:lnTo>
                  <a:pt x="0" y="0"/>
                </a:lnTo>
                <a:lnTo>
                  <a:pt x="171449" y="95249"/>
                </a:lnTo>
                <a:lnTo>
                  <a:pt x="0" y="190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6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18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3894454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300">
                <a:solidFill>
                  <a:srgbClr val="C2132D"/>
                </a:solidFill>
              </a:rPr>
              <a:t>What </a:t>
            </a:r>
            <a:r>
              <a:rPr dirty="0" spc="-5">
                <a:solidFill>
                  <a:srgbClr val="C2132D"/>
                </a:solidFill>
              </a:rPr>
              <a:t>is </a:t>
            </a:r>
            <a:r>
              <a:rPr dirty="0" spc="-215">
                <a:solidFill>
                  <a:srgbClr val="C2132D"/>
                </a:solidFill>
              </a:rPr>
              <a:t>an </a:t>
            </a:r>
            <a:r>
              <a:rPr dirty="0" spc="20">
                <a:solidFill>
                  <a:srgbClr val="C2132D"/>
                </a:solidFill>
              </a:rPr>
              <a:t>API?</a:t>
            </a:r>
            <a:r>
              <a:rPr dirty="0" spc="-690">
                <a:solidFill>
                  <a:srgbClr val="C2132D"/>
                </a:solidFill>
              </a:rPr>
              <a:t> </a:t>
            </a:r>
            <a:r>
              <a:rPr dirty="0" spc="-355">
                <a:solidFill>
                  <a:srgbClr val="C2132D"/>
                </a:solidFill>
              </a:rPr>
              <a:t>[3]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1946" y="1480819"/>
            <a:ext cx="9581515" cy="673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1959" marR="5080" indent="-429895">
              <a:lnSpc>
                <a:spcPct val="118100"/>
              </a:lnSpc>
              <a:spcBef>
                <a:spcPts val="100"/>
              </a:spcBef>
            </a:pPr>
            <a:r>
              <a:rPr dirty="0" sz="1800" spc="-30" b="1">
                <a:solidFill>
                  <a:srgbClr val="C2132D"/>
                </a:solidFill>
                <a:latin typeface="Trebuchet MS"/>
                <a:cs typeface="Trebuchet MS"/>
              </a:rPr>
              <a:t>Scenario:</a:t>
            </a:r>
            <a:r>
              <a:rPr dirty="0" sz="1800" spc="-8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Alone,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went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into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warehouse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are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trying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70">
                <a:solidFill>
                  <a:srgbClr val="585D60"/>
                </a:solidFill>
                <a:latin typeface="Trebuchet MS"/>
                <a:cs typeface="Trebuchet MS"/>
              </a:rPr>
              <a:t>retrieve</a:t>
            </a:r>
            <a:r>
              <a:rPr dirty="0" sz="18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585D60"/>
                </a:solidFill>
                <a:latin typeface="Trebuchet MS"/>
                <a:cs typeface="Trebuchet MS"/>
              </a:rPr>
              <a:t>3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screwdrivers,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toolbox, 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585D60"/>
                </a:solidFill>
                <a:latin typeface="Trebuchet MS"/>
                <a:cs typeface="Trebuchet MS"/>
              </a:rPr>
              <a:t>15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Phillips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screws.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But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do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not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70">
                <a:solidFill>
                  <a:srgbClr val="585D60"/>
                </a:solidFill>
                <a:latin typeface="Trebuchet MS"/>
                <a:cs typeface="Trebuchet MS"/>
              </a:rPr>
              <a:t>know,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where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those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things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are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warehouse.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50463" y="2332609"/>
            <a:ext cx="5717285" cy="2843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42181" y="5290819"/>
            <a:ext cx="9641205" cy="673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99870" marR="5080" indent="-1487805">
              <a:lnSpc>
                <a:spcPct val="118100"/>
              </a:lnSpc>
              <a:spcBef>
                <a:spcPts val="100"/>
              </a:spcBef>
            </a:pP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Trebuchet MS"/>
                <a:cs typeface="Trebuchet MS"/>
              </a:rPr>
              <a:t>API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set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instructions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provided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by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warehouse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manager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where/how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70">
                <a:solidFill>
                  <a:srgbClr val="585D60"/>
                </a:solidFill>
                <a:latin typeface="Trebuchet MS"/>
                <a:cs typeface="Trebuchet MS"/>
              </a:rPr>
              <a:t>retrieve 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this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information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without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touching/accessing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other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things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585D60"/>
                </a:solidFill>
                <a:latin typeface="Trebuchet MS"/>
                <a:cs typeface="Trebuchet MS"/>
              </a:rPr>
              <a:t>there.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6205537"/>
            <a:ext cx="7715250" cy="0"/>
          </a:xfrm>
          <a:custGeom>
            <a:avLst/>
            <a:gdLst/>
            <a:ahLst/>
            <a:cxnLst/>
            <a:rect l="l" t="t" r="r" b="b"/>
            <a:pathLst>
              <a:path w="7715250" h="0">
                <a:moveTo>
                  <a:pt x="0" y="0"/>
                </a:moveTo>
                <a:lnTo>
                  <a:pt x="771524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6215062"/>
            <a:ext cx="7715250" cy="0"/>
          </a:xfrm>
          <a:custGeom>
            <a:avLst/>
            <a:gdLst/>
            <a:ahLst/>
            <a:cxnLst/>
            <a:rect l="l" t="t" r="r" b="b"/>
            <a:pathLst>
              <a:path w="7715250" h="0">
                <a:moveTo>
                  <a:pt x="0" y="0"/>
                </a:moveTo>
                <a:lnTo>
                  <a:pt x="771524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620125" y="6200774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4400" y="6200774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01700" y="6275799"/>
            <a:ext cx="7738745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-20" b="1">
                <a:solidFill>
                  <a:srgbClr val="C2132D"/>
                </a:solidFill>
                <a:latin typeface="Trebuchet MS"/>
                <a:cs typeface="Trebuchet MS"/>
              </a:rPr>
              <a:t>Source:</a:t>
            </a:r>
            <a:r>
              <a:rPr dirty="0" sz="1250" spc="-6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250" spc="1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Matt</a:t>
            </a:r>
            <a:r>
              <a:rPr dirty="0" sz="1250" spc="-6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-3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Z.</a:t>
            </a:r>
            <a:r>
              <a:rPr dirty="0" sz="1250" spc="-5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(2018).</a:t>
            </a:r>
            <a:r>
              <a:rPr dirty="0" sz="1250" spc="-6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What</a:t>
            </a:r>
            <a:r>
              <a:rPr dirty="0" sz="1250" spc="-5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4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is</a:t>
            </a:r>
            <a:r>
              <a:rPr dirty="0" sz="1250" spc="-6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2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an</a:t>
            </a:r>
            <a:r>
              <a:rPr dirty="0" sz="1250" spc="-6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7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API?</a:t>
            </a:r>
            <a:r>
              <a:rPr dirty="0" sz="1250" spc="-5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-1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(explanation</a:t>
            </a:r>
            <a:r>
              <a:rPr dirty="0" sz="1250" spc="-6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with</a:t>
            </a:r>
            <a:r>
              <a:rPr dirty="0" sz="1250" spc="-5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cartoon</a:t>
            </a:r>
            <a:r>
              <a:rPr dirty="0" sz="1250" spc="-6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-2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picture</a:t>
            </a:r>
            <a:r>
              <a:rPr dirty="0" sz="1250" spc="-5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9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so</a:t>
            </a:r>
            <a:r>
              <a:rPr dirty="0" sz="1250" spc="-6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2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a</a:t>
            </a:r>
            <a:r>
              <a:rPr dirty="0" sz="1250" spc="-6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5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5</a:t>
            </a:r>
            <a:r>
              <a:rPr dirty="0" sz="1250" spc="-5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-2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year</a:t>
            </a:r>
            <a:r>
              <a:rPr dirty="0" sz="1250" spc="-6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-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old</a:t>
            </a:r>
            <a:r>
              <a:rPr dirty="0" sz="1250" spc="-5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1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could</a:t>
            </a:r>
            <a:r>
              <a:rPr dirty="0" sz="1250" spc="-6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understand</a:t>
            </a:r>
            <a:r>
              <a:rPr dirty="0" sz="1250" spc="-6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-5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it)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64712" y="6207124"/>
            <a:ext cx="421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8 </a:t>
            </a:r>
            <a:r>
              <a:rPr dirty="0" sz="1200" spc="-135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dirty="0" sz="1200" spc="-2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18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2496312"/>
            <a:ext cx="9677400" cy="1045844"/>
          </a:xfrm>
          <a:custGeom>
            <a:avLst/>
            <a:gdLst/>
            <a:ahLst/>
            <a:cxnLst/>
            <a:rect l="l" t="t" r="r" b="b"/>
            <a:pathLst>
              <a:path w="9677400" h="1045845">
                <a:moveTo>
                  <a:pt x="0" y="0"/>
                </a:moveTo>
                <a:lnTo>
                  <a:pt x="9677400" y="0"/>
                </a:lnTo>
                <a:lnTo>
                  <a:pt x="9677400" y="1045464"/>
                </a:lnTo>
                <a:lnTo>
                  <a:pt x="0" y="1045464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495800" y="3041904"/>
            <a:ext cx="2529840" cy="917575"/>
          </a:xfrm>
          <a:custGeom>
            <a:avLst/>
            <a:gdLst/>
            <a:ahLst/>
            <a:cxnLst/>
            <a:rect l="l" t="t" r="r" b="b"/>
            <a:pathLst>
              <a:path w="2529840" h="917575">
                <a:moveTo>
                  <a:pt x="0" y="0"/>
                </a:moveTo>
                <a:lnTo>
                  <a:pt x="2529840" y="0"/>
                </a:lnTo>
                <a:lnTo>
                  <a:pt x="2529840" y="917448"/>
                </a:lnTo>
                <a:lnTo>
                  <a:pt x="0" y="917448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475" rIns="0" bIns="0" rtlCol="0" vert="horz">
            <a:spAutoFit/>
          </a:bodyPr>
          <a:lstStyle/>
          <a:p>
            <a:pPr marL="3581400" marR="5080" indent="-3569335">
              <a:lnSpc>
                <a:spcPts val="4120"/>
              </a:lnSpc>
              <a:spcBef>
                <a:spcPts val="925"/>
              </a:spcBef>
            </a:pPr>
            <a:r>
              <a:rPr dirty="0" spc="-1005">
                <a:solidFill>
                  <a:srgbClr val="000000"/>
                </a:solidFill>
              </a:rPr>
              <a:t>A</a:t>
            </a:r>
            <a:r>
              <a:rPr dirty="0" spc="-1005"/>
              <a:t>A</a:t>
            </a:r>
            <a:r>
              <a:rPr dirty="0" spc="-1005">
                <a:solidFill>
                  <a:srgbClr val="000000"/>
                </a:solidFill>
              </a:rPr>
              <a:t>P</a:t>
            </a:r>
            <a:r>
              <a:rPr dirty="0" spc="-1005"/>
              <a:t>P</a:t>
            </a:r>
            <a:r>
              <a:rPr dirty="0" spc="-1005">
                <a:solidFill>
                  <a:srgbClr val="000000"/>
                </a:solidFill>
              </a:rPr>
              <a:t>I</a:t>
            </a:r>
            <a:r>
              <a:rPr dirty="0" spc="-1005"/>
              <a:t>I </a:t>
            </a:r>
            <a:r>
              <a:rPr dirty="0" spc="-1100">
                <a:solidFill>
                  <a:srgbClr val="000000"/>
                </a:solidFill>
              </a:rPr>
              <a:t>U</a:t>
            </a:r>
            <a:r>
              <a:rPr dirty="0" spc="-1100"/>
              <a:t>U</a:t>
            </a:r>
            <a:r>
              <a:rPr dirty="0" spc="-1100">
                <a:solidFill>
                  <a:srgbClr val="000000"/>
                </a:solidFill>
              </a:rPr>
              <a:t>s</a:t>
            </a:r>
            <a:r>
              <a:rPr dirty="0" spc="-1100"/>
              <a:t>s</a:t>
            </a:r>
            <a:r>
              <a:rPr dirty="0" spc="-1100">
                <a:solidFill>
                  <a:srgbClr val="000000"/>
                </a:solidFill>
              </a:rPr>
              <a:t>e</a:t>
            </a:r>
            <a:r>
              <a:rPr dirty="0" spc="-1100"/>
              <a:t>e</a:t>
            </a:r>
            <a:r>
              <a:rPr dirty="0" spc="-1100">
                <a:solidFill>
                  <a:srgbClr val="000000"/>
                </a:solidFill>
              </a:rPr>
              <a:t>a</a:t>
            </a:r>
            <a:r>
              <a:rPr dirty="0" spc="-1100"/>
              <a:t>a</a:t>
            </a:r>
            <a:r>
              <a:rPr dirty="0" spc="-1100">
                <a:solidFill>
                  <a:srgbClr val="000000"/>
                </a:solidFill>
              </a:rPr>
              <a:t>g</a:t>
            </a:r>
            <a:r>
              <a:rPr dirty="0" spc="-1100"/>
              <a:t>g</a:t>
            </a:r>
            <a:r>
              <a:rPr dirty="0" spc="-1100">
                <a:solidFill>
                  <a:srgbClr val="000000"/>
                </a:solidFill>
              </a:rPr>
              <a:t>e</a:t>
            </a:r>
            <a:r>
              <a:rPr dirty="0" spc="-1100"/>
              <a:t>e</a:t>
            </a:r>
            <a:r>
              <a:rPr dirty="0" spc="-1100">
                <a:solidFill>
                  <a:srgbClr val="000000"/>
                </a:solidFill>
              </a:rPr>
              <a:t>s</a:t>
            </a:r>
            <a:r>
              <a:rPr dirty="0" spc="-1100"/>
              <a:t>s </a:t>
            </a:r>
            <a:r>
              <a:rPr dirty="0" spc="-1000">
                <a:solidFill>
                  <a:srgbClr val="000000"/>
                </a:solidFill>
              </a:rPr>
              <a:t>f</a:t>
            </a:r>
            <a:r>
              <a:rPr dirty="0" spc="-1000"/>
              <a:t>f</a:t>
            </a:r>
            <a:r>
              <a:rPr dirty="0" spc="-1000">
                <a:solidFill>
                  <a:srgbClr val="000000"/>
                </a:solidFill>
              </a:rPr>
              <a:t>o</a:t>
            </a:r>
            <a:r>
              <a:rPr dirty="0" spc="-1000"/>
              <a:t>o</a:t>
            </a:r>
            <a:r>
              <a:rPr dirty="0" spc="-1000">
                <a:solidFill>
                  <a:srgbClr val="000000"/>
                </a:solidFill>
              </a:rPr>
              <a:t>r</a:t>
            </a:r>
            <a:r>
              <a:rPr dirty="0" spc="-1000"/>
              <a:t>r </a:t>
            </a:r>
            <a:r>
              <a:rPr dirty="0" spc="-980">
                <a:solidFill>
                  <a:srgbClr val="000000"/>
                </a:solidFill>
              </a:rPr>
              <a:t>B</a:t>
            </a:r>
            <a:r>
              <a:rPr dirty="0" spc="-980"/>
              <a:t>B</a:t>
            </a:r>
            <a:r>
              <a:rPr dirty="0" spc="-980">
                <a:solidFill>
                  <a:srgbClr val="000000"/>
                </a:solidFill>
              </a:rPr>
              <a:t>u</a:t>
            </a:r>
            <a:r>
              <a:rPr dirty="0" spc="-980"/>
              <a:t>u</a:t>
            </a:r>
            <a:r>
              <a:rPr dirty="0" spc="-980">
                <a:solidFill>
                  <a:srgbClr val="000000"/>
                </a:solidFill>
              </a:rPr>
              <a:t>s</a:t>
            </a:r>
            <a:r>
              <a:rPr dirty="0" spc="-980"/>
              <a:t>s</a:t>
            </a:r>
            <a:r>
              <a:rPr dirty="0" spc="-980">
                <a:solidFill>
                  <a:srgbClr val="000000"/>
                </a:solidFill>
              </a:rPr>
              <a:t>i</a:t>
            </a:r>
            <a:r>
              <a:rPr dirty="0" spc="-980"/>
              <a:t>i</a:t>
            </a:r>
            <a:r>
              <a:rPr dirty="0" spc="-980">
                <a:solidFill>
                  <a:srgbClr val="000000"/>
                </a:solidFill>
              </a:rPr>
              <a:t>n</a:t>
            </a:r>
            <a:r>
              <a:rPr dirty="0" spc="-980"/>
              <a:t>n</a:t>
            </a:r>
            <a:r>
              <a:rPr dirty="0" spc="-980">
                <a:solidFill>
                  <a:srgbClr val="000000"/>
                </a:solidFill>
              </a:rPr>
              <a:t>e</a:t>
            </a:r>
            <a:r>
              <a:rPr dirty="0" spc="-980"/>
              <a:t>e</a:t>
            </a:r>
            <a:r>
              <a:rPr dirty="0" spc="-980">
                <a:solidFill>
                  <a:srgbClr val="000000"/>
                </a:solidFill>
              </a:rPr>
              <a:t>s</a:t>
            </a:r>
            <a:r>
              <a:rPr dirty="0" spc="-980"/>
              <a:t>s</a:t>
            </a:r>
            <a:r>
              <a:rPr dirty="0" spc="-980">
                <a:solidFill>
                  <a:srgbClr val="000000"/>
                </a:solidFill>
              </a:rPr>
              <a:t>s</a:t>
            </a:r>
            <a:r>
              <a:rPr dirty="0" spc="-980"/>
              <a:t>s </a:t>
            </a:r>
            <a:r>
              <a:rPr dirty="0" spc="-1005"/>
              <a:t>A</a:t>
            </a:r>
            <a:r>
              <a:rPr dirty="0" spc="-1005">
                <a:solidFill>
                  <a:srgbClr val="000000"/>
                </a:solidFill>
              </a:rPr>
              <a:t>A</a:t>
            </a:r>
            <a:r>
              <a:rPr dirty="0" spc="-1005"/>
              <a:t>n</a:t>
            </a:r>
            <a:r>
              <a:rPr dirty="0" spc="-1005">
                <a:solidFill>
                  <a:srgbClr val="000000"/>
                </a:solidFill>
              </a:rPr>
              <a:t>n</a:t>
            </a:r>
            <a:r>
              <a:rPr dirty="0" spc="-1005"/>
              <a:t>a</a:t>
            </a:r>
            <a:r>
              <a:rPr dirty="0" spc="-1005">
                <a:solidFill>
                  <a:srgbClr val="000000"/>
                </a:solidFill>
              </a:rPr>
              <a:t>al</a:t>
            </a:r>
            <a:r>
              <a:rPr dirty="0" spc="-1005"/>
              <a:t>l</a:t>
            </a:r>
            <a:r>
              <a:rPr dirty="0" spc="-1005">
                <a:solidFill>
                  <a:srgbClr val="000000"/>
                </a:solidFill>
              </a:rPr>
              <a:t>y</a:t>
            </a:r>
            <a:r>
              <a:rPr dirty="0" spc="-1005"/>
              <a:t>y</a:t>
            </a:r>
            <a:r>
              <a:rPr dirty="0" spc="-1005">
                <a:solidFill>
                  <a:srgbClr val="000000"/>
                </a:solidFill>
              </a:rPr>
              <a:t>s</a:t>
            </a:r>
            <a:r>
              <a:rPr dirty="0" spc="-1005"/>
              <a:t>s</a:t>
            </a:r>
            <a:r>
              <a:rPr dirty="0" spc="-1005">
                <a:solidFill>
                  <a:srgbClr val="000000"/>
                </a:solidFill>
              </a:rPr>
              <a:t>t</a:t>
            </a:r>
            <a:r>
              <a:rPr dirty="0" spc="-1005"/>
              <a:t>t</a:t>
            </a:r>
            <a:r>
              <a:rPr dirty="0" spc="-1005">
                <a:solidFill>
                  <a:srgbClr val="000000"/>
                </a:solidFill>
              </a:rPr>
              <a:t>s</a:t>
            </a:r>
            <a:r>
              <a:rPr dirty="0" spc="-1005"/>
              <a:t>s </a:t>
            </a:r>
            <a:r>
              <a:rPr dirty="0" spc="-1225">
                <a:solidFill>
                  <a:srgbClr val="000000"/>
                </a:solidFill>
              </a:rPr>
              <a:t>a</a:t>
            </a:r>
            <a:r>
              <a:rPr dirty="0" spc="-1225"/>
              <a:t>a</a:t>
            </a:r>
            <a:r>
              <a:rPr dirty="0" spc="-1225">
                <a:solidFill>
                  <a:srgbClr val="000000"/>
                </a:solidFill>
              </a:rPr>
              <a:t>n</a:t>
            </a:r>
            <a:r>
              <a:rPr dirty="0" spc="-1225"/>
              <a:t>n</a:t>
            </a:r>
            <a:r>
              <a:rPr dirty="0" spc="-1225">
                <a:solidFill>
                  <a:srgbClr val="000000"/>
                </a:solidFill>
              </a:rPr>
              <a:t>d</a:t>
            </a:r>
            <a:r>
              <a:rPr dirty="0" spc="-1225"/>
              <a:t>d </a:t>
            </a:r>
            <a:r>
              <a:rPr dirty="0" spc="-1175">
                <a:solidFill>
                  <a:srgbClr val="000000"/>
                </a:solidFill>
              </a:rPr>
              <a:t>D</a:t>
            </a:r>
            <a:r>
              <a:rPr dirty="0" spc="-1175"/>
              <a:t>D</a:t>
            </a:r>
            <a:r>
              <a:rPr dirty="0" spc="-1175">
                <a:solidFill>
                  <a:srgbClr val="000000"/>
                </a:solidFill>
              </a:rPr>
              <a:t>a</a:t>
            </a:r>
            <a:r>
              <a:rPr dirty="0" spc="-1175"/>
              <a:t>a</a:t>
            </a:r>
            <a:r>
              <a:rPr dirty="0" spc="-1175">
                <a:solidFill>
                  <a:srgbClr val="000000"/>
                </a:solidFill>
              </a:rPr>
              <a:t>t</a:t>
            </a:r>
            <a:r>
              <a:rPr dirty="0" spc="-1175"/>
              <a:t>t</a:t>
            </a:r>
            <a:r>
              <a:rPr dirty="0" spc="-1175">
                <a:solidFill>
                  <a:srgbClr val="000000"/>
                </a:solidFill>
              </a:rPr>
              <a:t>a</a:t>
            </a:r>
            <a:r>
              <a:rPr dirty="0" spc="-1175"/>
              <a:t>a  </a:t>
            </a:r>
            <a:r>
              <a:rPr dirty="0" spc="-1035"/>
              <a:t>S</a:t>
            </a:r>
            <a:r>
              <a:rPr dirty="0" spc="-1035">
                <a:solidFill>
                  <a:srgbClr val="000000"/>
                </a:solidFill>
              </a:rPr>
              <a:t>Sc</a:t>
            </a:r>
            <a:r>
              <a:rPr dirty="0" spc="-1035"/>
              <a:t>c</a:t>
            </a:r>
            <a:r>
              <a:rPr dirty="0" spc="-1035">
                <a:solidFill>
                  <a:srgbClr val="000000"/>
                </a:solidFill>
              </a:rPr>
              <a:t>i</a:t>
            </a:r>
            <a:r>
              <a:rPr dirty="0" spc="-1035"/>
              <a:t>i</a:t>
            </a:r>
            <a:r>
              <a:rPr dirty="0" spc="-1035">
                <a:solidFill>
                  <a:srgbClr val="000000"/>
                </a:solidFill>
              </a:rPr>
              <a:t>e</a:t>
            </a:r>
            <a:r>
              <a:rPr dirty="0" spc="-1035"/>
              <a:t>e</a:t>
            </a:r>
            <a:r>
              <a:rPr dirty="0" spc="-1035">
                <a:solidFill>
                  <a:srgbClr val="000000"/>
                </a:solidFill>
              </a:rPr>
              <a:t>n</a:t>
            </a:r>
            <a:r>
              <a:rPr dirty="0" spc="-1035"/>
              <a:t>n</a:t>
            </a:r>
            <a:r>
              <a:rPr dirty="0" spc="-1035">
                <a:solidFill>
                  <a:srgbClr val="000000"/>
                </a:solidFill>
              </a:rPr>
              <a:t>t</a:t>
            </a:r>
            <a:r>
              <a:rPr dirty="0" spc="-1035"/>
              <a:t>t</a:t>
            </a:r>
            <a:r>
              <a:rPr dirty="0" spc="-1035">
                <a:solidFill>
                  <a:srgbClr val="000000"/>
                </a:solidFill>
              </a:rPr>
              <a:t>i</a:t>
            </a:r>
            <a:r>
              <a:rPr dirty="0" spc="-1035"/>
              <a:t>i</a:t>
            </a:r>
            <a:r>
              <a:rPr dirty="0" spc="-1035">
                <a:solidFill>
                  <a:srgbClr val="000000"/>
                </a:solidFill>
              </a:rPr>
              <a:t>s</a:t>
            </a:r>
            <a:r>
              <a:rPr dirty="0" spc="-1035"/>
              <a:t>s</a:t>
            </a:r>
            <a:r>
              <a:rPr dirty="0" spc="-1035">
                <a:solidFill>
                  <a:srgbClr val="000000"/>
                </a:solidFill>
              </a:rPr>
              <a:t>t</a:t>
            </a:r>
            <a:r>
              <a:rPr dirty="0" spc="-1035"/>
              <a:t>ts</a:t>
            </a:r>
            <a:r>
              <a:rPr dirty="0" spc="-1035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" name="object 5"/>
          <p:cNvSpPr/>
          <p:nvPr/>
        </p:nvSpPr>
        <p:spPr>
          <a:xfrm>
            <a:off x="10716767" y="5995415"/>
            <a:ext cx="808990" cy="491490"/>
          </a:xfrm>
          <a:custGeom>
            <a:avLst/>
            <a:gdLst/>
            <a:ahLst/>
            <a:cxnLst/>
            <a:rect l="l" t="t" r="r" b="b"/>
            <a:pathLst>
              <a:path w="808990" h="491489">
                <a:moveTo>
                  <a:pt x="0" y="0"/>
                </a:moveTo>
                <a:lnTo>
                  <a:pt x="808481" y="0"/>
                </a:lnTo>
                <a:lnTo>
                  <a:pt x="808481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964712" y="6207124"/>
            <a:ext cx="421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30">
                <a:latin typeface="Cambria"/>
                <a:cs typeface="Cambria"/>
              </a:rPr>
              <a:t>9</a:t>
            </a:r>
            <a:r>
              <a:rPr dirty="0" sz="1200" spc="-330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r>
              <a:rPr dirty="0" sz="1200" spc="-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200" spc="-345">
                <a:latin typeface="Cambria"/>
                <a:cs typeface="Cambria"/>
              </a:rPr>
              <a:t>/</a:t>
            </a:r>
            <a:r>
              <a:rPr dirty="0" sz="1200" spc="-345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dirty="0" sz="12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200" spc="-330">
                <a:latin typeface="Cambria"/>
                <a:cs typeface="Cambria"/>
              </a:rPr>
              <a:t>1</a:t>
            </a:r>
            <a:r>
              <a:rPr dirty="0" sz="1200" spc="-33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dirty="0" sz="1200" spc="-330">
                <a:latin typeface="Cambria"/>
                <a:cs typeface="Cambria"/>
              </a:rPr>
              <a:t>8</a:t>
            </a:r>
            <a:r>
              <a:rPr dirty="0" sz="1200" spc="-33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ISA 401: Business Intelligence &amp; Data Visualization</dc:title>
  <dcterms:created xsi:type="dcterms:W3CDTF">2025-09-25T16:18:29Z</dcterms:created>
  <dcterms:modified xsi:type="dcterms:W3CDTF">2025-09-25T16:18:29Z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2025-09-25T00:00:00Z</vt:filetime>
  </property>
  <property fmtid="{D5CDD505-2E9C-101B-9397-08002B2CF9AE}" pid="3" name="Creator">
    <vt:lpwstr>Mozilla/5.0 (Windows NT 10.0; Win64; x64) AppleWebKit/537.36 (KHTML, like Gecko) Chrome/140.0.0.0 Safari/537.36</vt:lpwstr>
  </property>
  <property fmtid="{D5CDD505-2E9C-101B-9397-08002B2CF9AE}" pid="4" name="LastSaved">
    <vt:filetime>2025-09-25T00:00:00Z</vt:filetime>
  </property>
</Properties>
</file>