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4870" y="2011807"/>
            <a:ext cx="9801860" cy="1362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ahoma"/>
                <a:cs typeface="Tahoma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15"/>
              <a:t>#</a:t>
            </a:fld>
            <a:r>
              <a:rPr dirty="0" spc="15"/>
              <a:t> </a:t>
            </a:r>
            <a:r>
              <a:rPr dirty="0" spc="35"/>
              <a:t>/</a:t>
            </a:r>
            <a:r>
              <a:rPr dirty="0" spc="-250"/>
              <a:t> </a:t>
            </a:r>
            <a:r>
              <a:rPr dirty="0" spc="15"/>
              <a:t>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D6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ahoma"/>
                <a:cs typeface="Tahoma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15"/>
              <a:t>#</a:t>
            </a:fld>
            <a:r>
              <a:rPr dirty="0" spc="15"/>
              <a:t> </a:t>
            </a:r>
            <a:r>
              <a:rPr dirty="0" spc="35"/>
              <a:t>/</a:t>
            </a:r>
            <a:r>
              <a:rPr dirty="0" spc="-250"/>
              <a:t> </a:t>
            </a:r>
            <a:r>
              <a:rPr dirty="0" spc="15"/>
              <a:t>31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ahoma"/>
                <a:cs typeface="Tahoma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15"/>
              <a:t>#</a:t>
            </a:fld>
            <a:r>
              <a:rPr dirty="0" spc="15"/>
              <a:t> </a:t>
            </a:r>
            <a:r>
              <a:rPr dirty="0" spc="35"/>
              <a:t>/</a:t>
            </a:r>
            <a:r>
              <a:rPr dirty="0" spc="-250"/>
              <a:t> </a:t>
            </a:r>
            <a:r>
              <a:rPr dirty="0" spc="15"/>
              <a:t>31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ahoma"/>
                <a:cs typeface="Tahoma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15"/>
              <a:t>#</a:t>
            </a:fld>
            <a:r>
              <a:rPr dirty="0" spc="15"/>
              <a:t> </a:t>
            </a:r>
            <a:r>
              <a:rPr dirty="0" spc="35"/>
              <a:t>/</a:t>
            </a:r>
            <a:r>
              <a:rPr dirty="0" spc="-250"/>
              <a:t> </a:t>
            </a:r>
            <a:r>
              <a:rPr dirty="0" spc="15"/>
              <a:t>31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ahoma"/>
                <a:cs typeface="Tahoma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15"/>
              <a:t>#</a:t>
            </a:fld>
            <a:r>
              <a:rPr dirty="0" spc="15"/>
              <a:t> </a:t>
            </a:r>
            <a:r>
              <a:rPr dirty="0" spc="35"/>
              <a:t>/</a:t>
            </a:r>
            <a:r>
              <a:rPr dirty="0" spc="-250"/>
              <a:t> </a:t>
            </a:r>
            <a:r>
              <a:rPr dirty="0" spc="15"/>
              <a:t>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52" y="320675"/>
            <a:ext cx="1065349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1859" y="1778000"/>
            <a:ext cx="9707880" cy="2990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D60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3587" y="621813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Tahoma"/>
                <a:cs typeface="Tahoma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15"/>
              <a:t>#</a:t>
            </a:fld>
            <a:r>
              <a:rPr dirty="0" spc="15"/>
              <a:t> </a:t>
            </a:r>
            <a:r>
              <a:rPr dirty="0" spc="35"/>
              <a:t>/</a:t>
            </a:r>
            <a:r>
              <a:rPr dirty="0" spc="-250"/>
              <a:t> </a:t>
            </a:r>
            <a:r>
              <a:rPr dirty="0" spc="15"/>
              <a:t>31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s://stats220.earo.me/06-tidy-data.html#15" TargetMode="Externa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hyperlink" Target="https://github.com/gadenbuie/tidyexplain/blob/main/images/static/png/original-dfs-tidy.png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3" Type="http://schemas.openxmlformats.org/officeDocument/2006/relationships/hyperlink" Target="https://github.com/gadenbuie/tidyexplain/blob/main/images/static/png/original-dfs-tidy.png" TargetMode="Externa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hyperlink" Target="https://github.com/gadenbuie/tidyexplain/blob/main/images/static/png/original-dfs-tidy.png" TargetMode="Externa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hyperlink" Target="https://r4ds.had.co.nz/tidy-data.html" TargetMode="Externa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hyperlink" Target="https://github.com/gadenbuie/tidyexplain/blob/main/images/static/png/tidyr-pivot_wider.png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hyperlink" Target="https://r4ds.had.co.nz/tidy-data.html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hyperlink" Target="https://r4ds.had.co.nz/tidy-data.html" TargetMode="Externa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safacts.org/visualizations/coronavirus-covid-19-spread-map/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hyperlink" Target="https://www.openscapes.org/blog/2020/10/12/tidy-data/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hyperlink" Target="https://miamioh.instructure.com/courses/240893/quizzes/748609" TargetMode="External"/><Relationship Id="rId4" Type="http://schemas.openxmlformats.org/officeDocument/2006/relationships/hyperlink" Target="https://r4ds.had.co.nz/tidy-data.html" TargetMode="External"/><Relationship Id="rId5" Type="http://schemas.openxmlformats.org/officeDocument/2006/relationships/hyperlink" Target="https://github.com/rstudio/cheatsheets/blob/master/data-import.pdf" TargetMode="Externa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hyperlink" Target="https://r4ds.had.co.nz/introduction.html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r4ds.had.co.nz/tidy-data.html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hyperlink" Target="https://www.openscapes.org/blog/2020/10/12/tidy-data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hyperlink" Target="https://www.openscapes.org/blog/2020/10/12/tidy-data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254125"/>
            <a:ext cx="861822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5">
                <a:solidFill>
                  <a:srgbClr val="FFFFFF"/>
                </a:solidFill>
                <a:latin typeface="Trebuchet MS"/>
                <a:cs typeface="Trebuchet MS"/>
              </a:rPr>
              <a:t>ISA </a:t>
            </a:r>
            <a:r>
              <a:rPr dirty="0" sz="3350" spc="-180">
                <a:solidFill>
                  <a:srgbClr val="FFFFFF"/>
                </a:solidFill>
                <a:latin typeface="Trebuchet MS"/>
                <a:cs typeface="Trebuchet MS"/>
              </a:rPr>
              <a:t>401: </a:t>
            </a:r>
            <a:r>
              <a:rPr dirty="0" sz="3350" spc="-45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3350" spc="-190">
                <a:solidFill>
                  <a:srgbClr val="FFFFFF"/>
                </a:solidFill>
                <a:latin typeface="Trebuchet MS"/>
                <a:cs typeface="Trebuchet MS"/>
              </a:rPr>
              <a:t>Intelligence </a:t>
            </a:r>
            <a:r>
              <a:rPr dirty="0" sz="3350" spc="-53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dirty="0" sz="3350" spc="-19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350" spc="-48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50" spc="-145">
                <a:solidFill>
                  <a:srgbClr val="FFFFFF"/>
                </a:solidFill>
                <a:latin typeface="Trebuchet MS"/>
                <a:cs typeface="Trebuchet MS"/>
              </a:rPr>
              <a:t>Visualization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882775"/>
            <a:ext cx="251333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09: </a:t>
            </a:r>
            <a:r>
              <a:rPr dirty="0" sz="3000" spc="-30">
                <a:solidFill>
                  <a:srgbClr val="FFFFFF"/>
                </a:solidFill>
                <a:latin typeface="Times New Roman"/>
                <a:cs typeface="Times New Roman"/>
              </a:rPr>
              <a:t>Tidy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3000" spc="-114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2901950"/>
            <a:ext cx="4276725" cy="33020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50">
              <a:latin typeface="Arial"/>
              <a:cs typeface="Arial"/>
            </a:endParaRPr>
          </a:p>
          <a:p>
            <a:pPr marL="12700" marR="20320">
              <a:lnSpc>
                <a:spcPts val="2030"/>
              </a:lnSpc>
            </a:pP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Raymond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E. Glos Professor </a:t>
            </a:r>
            <a:r>
              <a:rPr dirty="0" sz="1850" spc="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85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Farmer School of</a:t>
            </a:r>
            <a:r>
              <a:rPr dirty="0" sz="18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06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  <a:spcBef>
                <a:spcPts val="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30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Fall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5675" y="1957387"/>
            <a:ext cx="432434" cy="333375"/>
          </a:xfrm>
          <a:custGeom>
            <a:avLst/>
            <a:gdLst/>
            <a:ahLst/>
            <a:cxnLst/>
            <a:rect l="l" t="t" r="r" b="b"/>
            <a:pathLst>
              <a:path w="432435" h="333375">
                <a:moveTo>
                  <a:pt x="251891" y="333375"/>
                </a:moveTo>
                <a:lnTo>
                  <a:pt x="178147" y="333375"/>
                </a:lnTo>
                <a:lnTo>
                  <a:pt x="178147" y="287312"/>
                </a:lnTo>
                <a:lnTo>
                  <a:pt x="120729" y="274735"/>
                </a:lnTo>
                <a:lnTo>
                  <a:pt x="71687" y="252507"/>
                </a:lnTo>
                <a:lnTo>
                  <a:pt x="33539" y="222317"/>
                </a:lnTo>
                <a:lnTo>
                  <a:pt x="8804" y="185854"/>
                </a:lnTo>
                <a:lnTo>
                  <a:pt x="0" y="144809"/>
                </a:lnTo>
                <a:lnTo>
                  <a:pt x="7723" y="106307"/>
                </a:lnTo>
                <a:lnTo>
                  <a:pt x="29551" y="71685"/>
                </a:lnTo>
                <a:lnTo>
                  <a:pt x="63326" y="42406"/>
                </a:lnTo>
                <a:lnTo>
                  <a:pt x="107079" y="19766"/>
                </a:lnTo>
                <a:lnTo>
                  <a:pt x="158715" y="5171"/>
                </a:lnTo>
                <a:lnTo>
                  <a:pt x="216172" y="0"/>
                </a:lnTo>
                <a:lnTo>
                  <a:pt x="273630" y="5171"/>
                </a:lnTo>
                <a:lnTo>
                  <a:pt x="325266" y="19766"/>
                </a:lnTo>
                <a:lnTo>
                  <a:pt x="369019" y="42406"/>
                </a:lnTo>
                <a:lnTo>
                  <a:pt x="385425" y="56629"/>
                </a:lnTo>
                <a:lnTo>
                  <a:pt x="249287" y="56629"/>
                </a:lnTo>
                <a:lnTo>
                  <a:pt x="197366" y="61671"/>
                </a:lnTo>
                <a:lnTo>
                  <a:pt x="152264" y="75714"/>
                </a:lnTo>
                <a:lnTo>
                  <a:pt x="116691" y="97134"/>
                </a:lnTo>
                <a:lnTo>
                  <a:pt x="93360" y="124304"/>
                </a:lnTo>
                <a:lnTo>
                  <a:pt x="84980" y="155599"/>
                </a:lnTo>
                <a:lnTo>
                  <a:pt x="91783" y="183866"/>
                </a:lnTo>
                <a:lnTo>
                  <a:pt x="110886" y="208945"/>
                </a:lnTo>
                <a:lnTo>
                  <a:pt x="140327" y="229656"/>
                </a:lnTo>
                <a:lnTo>
                  <a:pt x="178147" y="244822"/>
                </a:lnTo>
                <a:lnTo>
                  <a:pt x="251817" y="244822"/>
                </a:lnTo>
                <a:lnTo>
                  <a:pt x="251817" y="254496"/>
                </a:lnTo>
                <a:lnTo>
                  <a:pt x="369960" y="254496"/>
                </a:lnTo>
                <a:lnTo>
                  <a:pt x="383458" y="277266"/>
                </a:lnTo>
                <a:lnTo>
                  <a:pt x="303534" y="277266"/>
                </a:lnTo>
                <a:lnTo>
                  <a:pt x="291164" y="280641"/>
                </a:lnTo>
                <a:lnTo>
                  <a:pt x="278410" y="283498"/>
                </a:lnTo>
                <a:lnTo>
                  <a:pt x="265308" y="285826"/>
                </a:lnTo>
                <a:lnTo>
                  <a:pt x="251891" y="287610"/>
                </a:lnTo>
                <a:lnTo>
                  <a:pt x="251891" y="333375"/>
                </a:lnTo>
                <a:close/>
              </a:path>
              <a:path w="432435" h="333375">
                <a:moveTo>
                  <a:pt x="384284" y="234776"/>
                </a:moveTo>
                <a:lnTo>
                  <a:pt x="354657" y="234776"/>
                </a:lnTo>
                <a:lnTo>
                  <a:pt x="376581" y="220929"/>
                </a:lnTo>
                <a:lnTo>
                  <a:pt x="393036" y="203196"/>
                </a:lnTo>
                <a:lnTo>
                  <a:pt x="403380" y="181459"/>
                </a:lnTo>
                <a:lnTo>
                  <a:pt x="406970" y="155599"/>
                </a:lnTo>
                <a:lnTo>
                  <a:pt x="399279" y="118932"/>
                </a:lnTo>
                <a:lnTo>
                  <a:pt x="377590" y="91090"/>
                </a:lnTo>
                <a:lnTo>
                  <a:pt x="343978" y="71685"/>
                </a:lnTo>
                <a:lnTo>
                  <a:pt x="300519" y="60328"/>
                </a:lnTo>
                <a:lnTo>
                  <a:pt x="249287" y="56629"/>
                </a:lnTo>
                <a:lnTo>
                  <a:pt x="385425" y="56629"/>
                </a:lnTo>
                <a:lnTo>
                  <a:pt x="402825" y="71713"/>
                </a:lnTo>
                <a:lnTo>
                  <a:pt x="424621" y="106307"/>
                </a:lnTo>
                <a:lnTo>
                  <a:pt x="432345" y="144809"/>
                </a:lnTo>
                <a:lnTo>
                  <a:pt x="427770" y="174552"/>
                </a:lnTo>
                <a:lnTo>
                  <a:pt x="414663" y="202201"/>
                </a:lnTo>
                <a:lnTo>
                  <a:pt x="393951" y="227144"/>
                </a:lnTo>
                <a:lnTo>
                  <a:pt x="384284" y="234776"/>
                </a:lnTo>
                <a:close/>
              </a:path>
              <a:path w="432435" h="333375">
                <a:moveTo>
                  <a:pt x="251817" y="244822"/>
                </a:moveTo>
                <a:lnTo>
                  <a:pt x="178147" y="244822"/>
                </a:lnTo>
                <a:lnTo>
                  <a:pt x="178147" y="89817"/>
                </a:lnTo>
                <a:lnTo>
                  <a:pt x="326231" y="89817"/>
                </a:lnTo>
                <a:lnTo>
                  <a:pt x="336765" y="91007"/>
                </a:lnTo>
                <a:lnTo>
                  <a:pt x="359940" y="98440"/>
                </a:lnTo>
                <a:lnTo>
                  <a:pt x="383116" y="117914"/>
                </a:lnTo>
                <a:lnTo>
                  <a:pt x="390009" y="142332"/>
                </a:lnTo>
                <a:lnTo>
                  <a:pt x="280841" y="142332"/>
                </a:lnTo>
                <a:lnTo>
                  <a:pt x="252486" y="142726"/>
                </a:lnTo>
                <a:lnTo>
                  <a:pt x="252486" y="184100"/>
                </a:lnTo>
                <a:lnTo>
                  <a:pt x="278266" y="184629"/>
                </a:lnTo>
                <a:lnTo>
                  <a:pt x="385833" y="184629"/>
                </a:lnTo>
                <a:lnTo>
                  <a:pt x="383581" y="193098"/>
                </a:lnTo>
                <a:lnTo>
                  <a:pt x="361429" y="213800"/>
                </a:lnTo>
                <a:lnTo>
                  <a:pt x="339277" y="222462"/>
                </a:lnTo>
                <a:lnTo>
                  <a:pt x="329207" y="224209"/>
                </a:lnTo>
                <a:lnTo>
                  <a:pt x="342304" y="228153"/>
                </a:lnTo>
                <a:lnTo>
                  <a:pt x="349894" y="232023"/>
                </a:lnTo>
                <a:lnTo>
                  <a:pt x="351159" y="232618"/>
                </a:lnTo>
                <a:lnTo>
                  <a:pt x="352871" y="233585"/>
                </a:lnTo>
                <a:lnTo>
                  <a:pt x="354657" y="234776"/>
                </a:lnTo>
                <a:lnTo>
                  <a:pt x="384284" y="234776"/>
                </a:lnTo>
                <a:lnTo>
                  <a:pt x="380136" y="238050"/>
                </a:lnTo>
                <a:lnTo>
                  <a:pt x="251817" y="238050"/>
                </a:lnTo>
                <a:lnTo>
                  <a:pt x="251817" y="244822"/>
                </a:lnTo>
                <a:close/>
              </a:path>
              <a:path w="432435" h="333375">
                <a:moveTo>
                  <a:pt x="385833" y="184629"/>
                </a:moveTo>
                <a:lnTo>
                  <a:pt x="278266" y="184629"/>
                </a:lnTo>
                <a:lnTo>
                  <a:pt x="298995" y="183756"/>
                </a:lnTo>
                <a:lnTo>
                  <a:pt x="312804" y="177790"/>
                </a:lnTo>
                <a:lnTo>
                  <a:pt x="317822" y="163041"/>
                </a:lnTo>
                <a:lnTo>
                  <a:pt x="313662" y="149161"/>
                </a:lnTo>
                <a:lnTo>
                  <a:pt x="301283" y="143367"/>
                </a:lnTo>
                <a:lnTo>
                  <a:pt x="280841" y="142332"/>
                </a:lnTo>
                <a:lnTo>
                  <a:pt x="390009" y="142332"/>
                </a:lnTo>
                <a:lnTo>
                  <a:pt x="393650" y="155227"/>
                </a:lnTo>
                <a:lnTo>
                  <a:pt x="385833" y="184629"/>
                </a:lnTo>
                <a:close/>
              </a:path>
              <a:path w="432435" h="333375">
                <a:moveTo>
                  <a:pt x="369960" y="254496"/>
                </a:moveTo>
                <a:lnTo>
                  <a:pt x="251817" y="254496"/>
                </a:lnTo>
                <a:lnTo>
                  <a:pt x="261541" y="254326"/>
                </a:lnTo>
                <a:lnTo>
                  <a:pt x="271062" y="253919"/>
                </a:lnTo>
                <a:lnTo>
                  <a:pt x="280374" y="253261"/>
                </a:lnTo>
                <a:lnTo>
                  <a:pt x="289470" y="252338"/>
                </a:lnTo>
                <a:lnTo>
                  <a:pt x="285675" y="246757"/>
                </a:lnTo>
                <a:lnTo>
                  <a:pt x="279648" y="238050"/>
                </a:lnTo>
                <a:lnTo>
                  <a:pt x="380136" y="238050"/>
                </a:lnTo>
                <a:lnTo>
                  <a:pt x="366563" y="248766"/>
                </a:lnTo>
                <a:lnTo>
                  <a:pt x="369960" y="254496"/>
                </a:lnTo>
                <a:close/>
              </a:path>
              <a:path w="432435" h="333375">
                <a:moveTo>
                  <a:pt x="416718" y="333375"/>
                </a:moveTo>
                <a:lnTo>
                  <a:pt x="333375" y="333375"/>
                </a:lnTo>
                <a:lnTo>
                  <a:pt x="303534" y="277266"/>
                </a:lnTo>
                <a:lnTo>
                  <a:pt x="383458" y="277266"/>
                </a:lnTo>
                <a:lnTo>
                  <a:pt x="416718" y="333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455626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4832895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29" y="511493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24888" y="5410199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4105275"/>
            <a:ext cx="9696450" cy="2381250"/>
          </a:xfrm>
          <a:custGeom>
            <a:avLst/>
            <a:gdLst/>
            <a:ahLst/>
            <a:cxnLst/>
            <a:rect l="l" t="t" r="r" b="b"/>
            <a:pathLst>
              <a:path w="9696450" h="2381250">
                <a:moveTo>
                  <a:pt x="0" y="0"/>
                </a:moveTo>
                <a:lnTo>
                  <a:pt x="9696449" y="0"/>
                </a:lnTo>
                <a:lnTo>
                  <a:pt x="9696449" y="2381250"/>
                </a:lnTo>
                <a:lnTo>
                  <a:pt x="0" y="2381250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1145" y="4191493"/>
          <a:ext cx="9515475" cy="221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  <a:gridCol w="208279"/>
                <a:gridCol w="1615439"/>
                <a:gridCol w="2136775"/>
                <a:gridCol w="937895"/>
                <a:gridCol w="1667509"/>
                <a:gridCol w="729615"/>
                <a:gridCol w="1925320"/>
              </a:tblGrid>
              <a:tr h="400049">
                <a:tc>
                  <a:txBody>
                    <a:bodyPr/>
                    <a:lstStyle/>
                    <a:p>
                      <a:pPr marL="31750" marR="44450">
                        <a:lnSpc>
                          <a:spcPts val="1580"/>
                        </a:lnSpc>
                        <a:spcBef>
                          <a:spcPts val="80"/>
                        </a:spcBef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 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1016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2069">
                        <a:lnSpc>
                          <a:spcPts val="159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 tibble: 5 ×</a:t>
                      </a:r>
                      <a:r>
                        <a:rPr dirty="0" sz="1350" spc="-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52069">
                        <a:lnSpc>
                          <a:spcPts val="145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Release_Date US_DVD_Sales</a:t>
                      </a:r>
                      <a:r>
                        <a:rPr dirty="0" sz="1350" spc="-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Title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44450">
                        <a:lnSpc>
                          <a:spcPts val="1480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US_Gross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190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r" marR="44450">
                        <a:lnSpc>
                          <a:spcPts val="1480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Worldwide_Gross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1905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52069">
                        <a:lnSpc>
                          <a:spcPts val="1480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Production_Budget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1905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859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603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&lt;chr&gt;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70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&lt;int&gt;</a:t>
                      </a:r>
                      <a:r>
                        <a:rPr dirty="0" sz="1350" spc="-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&lt;chr&gt;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&lt;int&gt;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&lt;dbl&gt;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02385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&lt;int&gt;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9205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9-Mar-94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NA Four</a:t>
                      </a:r>
                      <a:r>
                        <a:rPr dirty="0" sz="13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Wed…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52700832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242895809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4105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4500000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18-Oct-06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NA 51</a:t>
                      </a:r>
                      <a:r>
                        <a:rPr dirty="0" sz="13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Birch…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84689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84689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98245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350000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1963-01-01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NA 55 Days</a:t>
                      </a:r>
                      <a:r>
                        <a:rPr dirty="0" sz="13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…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10000000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10000000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89965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17000000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&lt;NA&gt;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marL="833755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NA</a:t>
                      </a:r>
                      <a:r>
                        <a:rPr dirty="0" sz="1350" spc="-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Drei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4105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7200000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90844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0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16-Jan-98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0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NA The</a:t>
                      </a:r>
                      <a:r>
                        <a:rPr dirty="0" sz="1350" spc="-8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Dress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0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16556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0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16556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94105">
                        <a:lnSpc>
                          <a:spcPts val="140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2650000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09205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 spc="5">
                          <a:solidFill>
                            <a:srgbClr val="777777"/>
                          </a:solidFill>
                          <a:latin typeface="Times New Roman"/>
                          <a:cs typeface="Times New Roman"/>
                        </a:rPr>
                        <a:t>ℹ</a:t>
                      </a:r>
                      <a:r>
                        <a:rPr dirty="0" sz="1350" spc="345">
                          <a:solidFill>
                            <a:srgbClr val="777777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10 more variables: MPAA_Rating &lt;chr&gt;, Running_Time_min</a:t>
                      </a:r>
                      <a:r>
                        <a:rPr dirty="0" sz="1350" spc="-23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&lt;int&gt;,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603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Distributor &lt;chr&gt;, Source &lt;chr&gt;, Major_Genre &lt;chr&gt;,</a:t>
                      </a:r>
                      <a:r>
                        <a:rPr dirty="0" sz="1350" spc="-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Creative_Type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&lt;chr&gt;,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9205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2603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Director &lt;chr&gt;, Rotten_Tomatoes_Rating &lt;int&gt;, IMDB_Rating</a:t>
                      </a:r>
                      <a:r>
                        <a:rPr dirty="0" sz="1350" spc="-4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&lt;dbl&gt;,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181610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95">
                <a:latin typeface="Trebuchet MS"/>
                <a:cs typeface="Trebuchet MS"/>
              </a:rPr>
              <a:t>tidy</a:t>
            </a:r>
            <a:r>
              <a:rPr dirty="0" sz="4100" spc="-370">
                <a:latin typeface="Trebuchet MS"/>
                <a:cs typeface="Trebuchet MS"/>
              </a:rPr>
              <a:t> </a:t>
            </a:r>
            <a:r>
              <a:rPr dirty="0" sz="4100" spc="-250">
                <a:latin typeface="Trebuchet MS"/>
                <a:cs typeface="Trebuchet MS"/>
              </a:rPr>
              <a:t>data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3501" y="520700"/>
            <a:ext cx="4293870" cy="13093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25">
                <a:solidFill>
                  <a:srgbClr val="C2132D"/>
                </a:solidFill>
                <a:latin typeface="Trebuchet MS"/>
                <a:cs typeface="Trebuchet MS"/>
              </a:rPr>
              <a:t>clean</a:t>
            </a:r>
            <a:r>
              <a:rPr dirty="0" sz="4100" spc="-29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250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endParaRPr sz="4100">
              <a:latin typeface="Trebuchet MS"/>
              <a:cs typeface="Trebuchet MS"/>
            </a:endParaRPr>
          </a:p>
          <a:p>
            <a:pPr marL="456565">
              <a:lnSpc>
                <a:spcPct val="100000"/>
              </a:lnSpc>
              <a:spcBef>
                <a:spcPts val="3005"/>
              </a:spcBef>
            </a:pPr>
            <a:r>
              <a:rPr dirty="0" sz="1800">
                <a:solidFill>
                  <a:srgbClr val="0000FF"/>
                </a:solidFill>
                <a:latin typeface="Trebuchet MS"/>
                <a:cs typeface="Trebuchet MS"/>
              </a:rPr>
              <a:t>The</a:t>
            </a:r>
            <a:r>
              <a:rPr dirty="0" sz="1800" spc="-10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movies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5">
                <a:solidFill>
                  <a:srgbClr val="0000FF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0000FF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0000FF"/>
                </a:solidFill>
                <a:latin typeface="Trebuchet MS"/>
                <a:cs typeface="Trebuchet MS"/>
              </a:rPr>
              <a:t>tidy</a:t>
            </a:r>
            <a:r>
              <a:rPr dirty="0" sz="1800" spc="-10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0000FF"/>
                </a:solidFill>
                <a:latin typeface="Trebuchet MS"/>
                <a:cs typeface="Trebuchet MS"/>
              </a:rPr>
              <a:t>but</a:t>
            </a:r>
            <a:r>
              <a:rPr dirty="0" sz="1800" spc="-10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0000FF"/>
                </a:solidFill>
                <a:latin typeface="Trebuchet MS"/>
                <a:cs typeface="Trebuchet MS"/>
              </a:rPr>
              <a:t>not</a:t>
            </a:r>
            <a:r>
              <a:rPr dirty="0" sz="1800" spc="-100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0000FF"/>
                </a:solidFill>
                <a:latin typeface="Trebuchet MS"/>
                <a:cs typeface="Trebuchet MS"/>
              </a:rPr>
              <a:t>clean.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2085975"/>
            <a:ext cx="9696450" cy="17907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96520" rIns="0" bIns="0" rtlCol="0" vert="horz">
            <a:spAutoFit/>
          </a:bodyPr>
          <a:lstStyle/>
          <a:p>
            <a:pPr marL="316865" marR="3325495" indent="-208915">
              <a:lnSpc>
                <a:spcPts val="1580"/>
              </a:lnSpc>
              <a:spcBef>
                <a:spcPts val="760"/>
              </a:spcBef>
            </a:pPr>
            <a:r>
              <a:rPr dirty="0" sz="1350" spc="10">
                <a:latin typeface="Courier New"/>
                <a:cs typeface="Courier New"/>
              </a:rPr>
              <a:t>movies &lt;- tibble::as_tibble(jsonlite::read_json( 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"https://vega.github.io/vega-editor/app/data/movies.json"</a:t>
            </a:r>
            <a:r>
              <a:rPr dirty="0" sz="1350" spc="10">
                <a:latin typeface="Courier New"/>
                <a:cs typeface="Courier New"/>
              </a:rPr>
              <a:t>,  </a:t>
            </a:r>
            <a:r>
              <a:rPr dirty="0" sz="1350" spc="10">
                <a:latin typeface="Courier New"/>
                <a:cs typeface="Courier New"/>
              </a:rPr>
              <a:t>simplifyVector =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TRUE</a:t>
            </a:r>
            <a:r>
              <a:rPr dirty="0" sz="1350" spc="10">
                <a:latin typeface="Courier New"/>
                <a:cs typeface="Courier New"/>
              </a:rPr>
              <a:t>))</a:t>
            </a:r>
            <a:endParaRPr sz="1350">
              <a:latin typeface="Courier New"/>
              <a:cs typeface="Courier New"/>
            </a:endParaRPr>
          </a:p>
          <a:p>
            <a:pPr marL="107950">
              <a:lnSpc>
                <a:spcPts val="1595"/>
              </a:lnSpc>
              <a:spcBef>
                <a:spcPts val="1250"/>
              </a:spcBef>
            </a:pPr>
            <a:r>
              <a:rPr dirty="0" sz="1350" spc="10">
                <a:latin typeface="Courier New"/>
                <a:cs typeface="Courier New"/>
              </a:rPr>
              <a:t>movies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|&gt;</a:t>
            </a:r>
            <a:endParaRPr sz="1350">
              <a:latin typeface="Courier New"/>
              <a:cs typeface="Courier New"/>
            </a:endParaRPr>
          </a:p>
          <a:p>
            <a:pPr marL="316865" marR="2386965">
              <a:lnSpc>
                <a:spcPts val="1580"/>
              </a:lnSpc>
              <a:spcBef>
                <a:spcPts val="60"/>
              </a:spcBef>
            </a:pPr>
            <a:r>
              <a:rPr dirty="0" sz="1350" spc="10">
                <a:latin typeface="Courier New"/>
                <a:cs typeface="Courier New"/>
              </a:rPr>
              <a:t>dplyr::relocate(Release_Date, US_DVD_Sales) |&gt;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move cols to</a:t>
            </a:r>
            <a:r>
              <a:rPr dirty="0" sz="1350" spc="-5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front  </a:t>
            </a:r>
            <a:r>
              <a:rPr dirty="0" sz="1350" spc="10">
                <a:latin typeface="Courier New"/>
                <a:cs typeface="Courier New"/>
              </a:rPr>
              <a:t>dplyr::slice(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37</a:t>
            </a:r>
            <a:r>
              <a:rPr dirty="0" sz="1350" spc="10">
                <a:latin typeface="Courier New"/>
                <a:cs typeface="Courier New"/>
              </a:rPr>
              <a:t>: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39</a:t>
            </a:r>
            <a:r>
              <a:rPr dirty="0" sz="1350" spc="10">
                <a:latin typeface="Courier New"/>
                <a:cs typeface="Courier New"/>
              </a:rPr>
              <a:t>,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268</a:t>
            </a:r>
            <a:r>
              <a:rPr dirty="0" sz="1350" spc="10">
                <a:latin typeface="Courier New"/>
                <a:cs typeface="Courier New"/>
              </a:rPr>
              <a:t>: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269</a:t>
            </a:r>
            <a:r>
              <a:rPr dirty="0" sz="1350" spc="10">
                <a:latin typeface="Courier New"/>
                <a:cs typeface="Courier New"/>
              </a:rPr>
              <a:t>) |&gt;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filter specific row numbers  </a:t>
            </a:r>
            <a:r>
              <a:rPr dirty="0" sz="1350" spc="10">
                <a:latin typeface="Courier New"/>
                <a:cs typeface="Courier New"/>
              </a:rPr>
              <a:t>print(width =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80</a:t>
            </a:r>
            <a:r>
              <a:rPr dirty="0" sz="1350" spc="10">
                <a:latin typeface="Courier New"/>
                <a:cs typeface="Courier New"/>
              </a:rPr>
              <a:t>)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 print</a:t>
            </a:r>
            <a:r>
              <a:rPr dirty="0" sz="1350" spc="-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nicely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46560" y="633419"/>
            <a:ext cx="426084" cy="457200"/>
          </a:xfrm>
          <a:custGeom>
            <a:avLst/>
            <a:gdLst/>
            <a:ahLst/>
            <a:cxnLst/>
            <a:rect l="l" t="t" r="r" b="b"/>
            <a:pathLst>
              <a:path w="426085" h="457200">
                <a:moveTo>
                  <a:pt x="328547" y="113994"/>
                </a:moveTo>
                <a:lnTo>
                  <a:pt x="249863" y="113994"/>
                </a:lnTo>
                <a:lnTo>
                  <a:pt x="316576" y="14028"/>
                </a:lnTo>
                <a:lnTo>
                  <a:pt x="325789" y="4850"/>
                </a:lnTo>
                <a:lnTo>
                  <a:pt x="337410" y="75"/>
                </a:lnTo>
                <a:lnTo>
                  <a:pt x="349972" y="0"/>
                </a:lnTo>
                <a:lnTo>
                  <a:pt x="362005" y="4922"/>
                </a:lnTo>
                <a:lnTo>
                  <a:pt x="371184" y="14136"/>
                </a:lnTo>
                <a:lnTo>
                  <a:pt x="375959" y="25757"/>
                </a:lnTo>
                <a:lnTo>
                  <a:pt x="376034" y="38318"/>
                </a:lnTo>
                <a:lnTo>
                  <a:pt x="371112" y="50352"/>
                </a:lnTo>
                <a:lnTo>
                  <a:pt x="328547" y="113994"/>
                </a:lnTo>
                <a:close/>
              </a:path>
              <a:path w="426085" h="457200">
                <a:moveTo>
                  <a:pt x="392906" y="179479"/>
                </a:moveTo>
                <a:lnTo>
                  <a:pt x="32742" y="179479"/>
                </a:lnTo>
                <a:lnTo>
                  <a:pt x="19985" y="176910"/>
                </a:lnTo>
                <a:lnTo>
                  <a:pt x="9579" y="169899"/>
                </a:lnTo>
                <a:lnTo>
                  <a:pt x="2569" y="159493"/>
                </a:lnTo>
                <a:lnTo>
                  <a:pt x="0" y="146737"/>
                </a:lnTo>
                <a:lnTo>
                  <a:pt x="2569" y="133980"/>
                </a:lnTo>
                <a:lnTo>
                  <a:pt x="9579" y="123574"/>
                </a:lnTo>
                <a:lnTo>
                  <a:pt x="19985" y="116564"/>
                </a:lnTo>
                <a:lnTo>
                  <a:pt x="32742" y="113994"/>
                </a:lnTo>
                <a:lnTo>
                  <a:pt x="392906" y="113994"/>
                </a:lnTo>
                <a:lnTo>
                  <a:pt x="405662" y="116564"/>
                </a:lnTo>
                <a:lnTo>
                  <a:pt x="416068" y="123574"/>
                </a:lnTo>
                <a:lnTo>
                  <a:pt x="423079" y="133980"/>
                </a:lnTo>
                <a:lnTo>
                  <a:pt x="425648" y="146737"/>
                </a:lnTo>
                <a:lnTo>
                  <a:pt x="423079" y="159493"/>
                </a:lnTo>
                <a:lnTo>
                  <a:pt x="416068" y="169899"/>
                </a:lnTo>
                <a:lnTo>
                  <a:pt x="405662" y="176910"/>
                </a:lnTo>
                <a:lnTo>
                  <a:pt x="392906" y="179479"/>
                </a:lnTo>
                <a:close/>
              </a:path>
              <a:path w="426085" h="457200">
                <a:moveTo>
                  <a:pt x="219474" y="277705"/>
                </a:moveTo>
                <a:lnTo>
                  <a:pt x="140689" y="277705"/>
                </a:lnTo>
                <a:lnTo>
                  <a:pt x="206173" y="179479"/>
                </a:lnTo>
                <a:lnTo>
                  <a:pt x="284959" y="179479"/>
                </a:lnTo>
                <a:lnTo>
                  <a:pt x="219474" y="277705"/>
                </a:lnTo>
                <a:close/>
              </a:path>
              <a:path w="426085" h="457200">
                <a:moveTo>
                  <a:pt x="392906" y="343190"/>
                </a:moveTo>
                <a:lnTo>
                  <a:pt x="32742" y="343190"/>
                </a:lnTo>
                <a:lnTo>
                  <a:pt x="19985" y="340621"/>
                </a:lnTo>
                <a:lnTo>
                  <a:pt x="9579" y="333610"/>
                </a:lnTo>
                <a:lnTo>
                  <a:pt x="2569" y="323204"/>
                </a:lnTo>
                <a:lnTo>
                  <a:pt x="0" y="310448"/>
                </a:lnTo>
                <a:lnTo>
                  <a:pt x="2569" y="297691"/>
                </a:lnTo>
                <a:lnTo>
                  <a:pt x="9579" y="287285"/>
                </a:lnTo>
                <a:lnTo>
                  <a:pt x="19985" y="280275"/>
                </a:lnTo>
                <a:lnTo>
                  <a:pt x="32742" y="277705"/>
                </a:lnTo>
                <a:lnTo>
                  <a:pt x="392906" y="277705"/>
                </a:lnTo>
                <a:lnTo>
                  <a:pt x="405662" y="280275"/>
                </a:lnTo>
                <a:lnTo>
                  <a:pt x="416068" y="287285"/>
                </a:lnTo>
                <a:lnTo>
                  <a:pt x="423079" y="297691"/>
                </a:lnTo>
                <a:lnTo>
                  <a:pt x="425648" y="310448"/>
                </a:lnTo>
                <a:lnTo>
                  <a:pt x="423079" y="323204"/>
                </a:lnTo>
                <a:lnTo>
                  <a:pt x="416068" y="333610"/>
                </a:lnTo>
                <a:lnTo>
                  <a:pt x="405662" y="340621"/>
                </a:lnTo>
                <a:lnTo>
                  <a:pt x="392906" y="343190"/>
                </a:lnTo>
                <a:close/>
              </a:path>
              <a:path w="426085" h="457200">
                <a:moveTo>
                  <a:pt x="75676" y="457185"/>
                </a:moveTo>
                <a:lnTo>
                  <a:pt x="63642" y="452262"/>
                </a:lnTo>
                <a:lnTo>
                  <a:pt x="54464" y="443049"/>
                </a:lnTo>
                <a:lnTo>
                  <a:pt x="49688" y="431427"/>
                </a:lnTo>
                <a:lnTo>
                  <a:pt x="49613" y="418866"/>
                </a:lnTo>
                <a:lnTo>
                  <a:pt x="54536" y="406832"/>
                </a:lnTo>
                <a:lnTo>
                  <a:pt x="97101" y="343190"/>
                </a:lnTo>
                <a:lnTo>
                  <a:pt x="175784" y="343190"/>
                </a:lnTo>
                <a:lnTo>
                  <a:pt x="109072" y="443156"/>
                </a:lnTo>
                <a:lnTo>
                  <a:pt x="99858" y="452334"/>
                </a:lnTo>
                <a:lnTo>
                  <a:pt x="88237" y="457110"/>
                </a:lnTo>
                <a:lnTo>
                  <a:pt x="75676" y="457185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10 </a:t>
            </a:r>
            <a:r>
              <a:rPr dirty="0" sz="1200" spc="35">
                <a:solidFill>
                  <a:srgbClr val="585D60"/>
                </a:solidFill>
                <a:latin typeface="Tahoma"/>
                <a:cs typeface="Tahoma"/>
              </a:rPr>
              <a:t>/</a:t>
            </a:r>
            <a:r>
              <a:rPr dirty="0" sz="1200" spc="-24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680847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35">
                <a:solidFill>
                  <a:srgbClr val="C2132D"/>
                </a:solidFill>
                <a:latin typeface="Trebuchet MS"/>
                <a:cs typeface="Trebuchet MS"/>
              </a:rPr>
              <a:t>Non-graded </a:t>
            </a:r>
            <a:r>
              <a:rPr dirty="0" sz="4100" spc="-280">
                <a:solidFill>
                  <a:srgbClr val="C2132D"/>
                </a:solidFill>
                <a:latin typeface="Trebuchet MS"/>
                <a:cs typeface="Trebuchet MS"/>
              </a:rPr>
              <a:t>Activity: </a:t>
            </a:r>
            <a:r>
              <a:rPr dirty="0" sz="4100" spc="-250">
                <a:solidFill>
                  <a:srgbClr val="C2132D"/>
                </a:solidFill>
                <a:latin typeface="Trebuchet MS"/>
                <a:cs typeface="Trebuchet MS"/>
              </a:rPr>
              <a:t>Tidy </a:t>
            </a:r>
            <a:r>
              <a:rPr dirty="0" sz="4100" spc="-235">
                <a:solidFill>
                  <a:srgbClr val="C2132D"/>
                </a:solidFill>
                <a:latin typeface="Trebuchet MS"/>
                <a:cs typeface="Trebuchet MS"/>
              </a:rPr>
              <a:t>or</a:t>
            </a:r>
            <a:r>
              <a:rPr dirty="0" sz="4100" spc="-52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90">
                <a:solidFill>
                  <a:srgbClr val="C2132D"/>
                </a:solidFill>
                <a:latin typeface="Trebuchet MS"/>
                <a:cs typeface="Trebuchet MS"/>
              </a:rPr>
              <a:t>Not?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228850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9212" y="4991100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0"/>
                </a:moveTo>
                <a:lnTo>
                  <a:pt x="0" y="285749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43024" y="4991100"/>
            <a:ext cx="8886825" cy="285750"/>
          </a:xfrm>
          <a:prstGeom prst="rect">
            <a:avLst/>
          </a:prstGeom>
          <a:solidFill>
            <a:srgbClr val="F9F9F9"/>
          </a:solidFill>
        </p:spPr>
        <p:txBody>
          <a:bodyPr wrap="square" lIns="0" tIns="9525" rIns="0" bIns="0" rtlCol="0" vert="horz">
            <a:spAutoFit/>
          </a:bodyPr>
          <a:lstStyle/>
          <a:p>
            <a:pPr marL="205104">
              <a:lnSpc>
                <a:spcPct val="100000"/>
              </a:lnSpc>
              <a:spcBef>
                <a:spcPts val="75"/>
              </a:spcBef>
            </a:pPr>
            <a:r>
              <a:rPr dirty="0" sz="1650" spc="-15" i="1">
                <a:solidFill>
                  <a:srgbClr val="585D60"/>
                </a:solidFill>
                <a:latin typeface="Trebuchet MS"/>
                <a:cs typeface="Trebuchet MS"/>
              </a:rPr>
              <a:t>Note</a:t>
            </a:r>
            <a:r>
              <a:rPr dirty="0" sz="1650" spc="-10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50" spc="-85" i="1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650" spc="-10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50" spc="-20" i="1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650" spc="-10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50" spc="-25" i="1">
                <a:solidFill>
                  <a:srgbClr val="585D60"/>
                </a:solidFill>
                <a:latin typeface="Trebuchet MS"/>
                <a:cs typeface="Trebuchet MS"/>
              </a:rPr>
              <a:t>have</a:t>
            </a:r>
            <a:r>
              <a:rPr dirty="0" sz="1650" spc="-10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50" spc="10" i="1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650" spc="-10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50" spc="-90" i="1">
                <a:solidFill>
                  <a:srgbClr val="585D60"/>
                </a:solidFill>
                <a:latin typeface="Trebuchet MS"/>
                <a:cs typeface="Trebuchet MS"/>
              </a:rPr>
              <a:t>total</a:t>
            </a:r>
            <a:r>
              <a:rPr dirty="0" sz="1650" spc="-10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50" spc="-35" i="1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650" spc="-10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50" spc="-85" i="1">
                <a:solidFill>
                  <a:srgbClr val="585D60"/>
                </a:solidFill>
                <a:latin typeface="Trebuchet MS"/>
                <a:cs typeface="Trebuchet MS"/>
              </a:rPr>
              <a:t>five</a:t>
            </a:r>
            <a:r>
              <a:rPr dirty="0" sz="1650" spc="-9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50" spc="-20" i="1">
                <a:solidFill>
                  <a:srgbClr val="585D60"/>
                </a:solidFill>
                <a:latin typeface="Trebuchet MS"/>
                <a:cs typeface="Trebuchet MS"/>
              </a:rPr>
              <a:t>minutes</a:t>
            </a:r>
            <a:r>
              <a:rPr dirty="0" sz="1650" spc="-10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50" spc="-70" i="1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650" spc="-10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50" spc="-35" i="1">
                <a:solidFill>
                  <a:srgbClr val="585D60"/>
                </a:solidFill>
                <a:latin typeface="Trebuchet MS"/>
                <a:cs typeface="Trebuchet MS"/>
              </a:rPr>
              <a:t>this</a:t>
            </a:r>
            <a:r>
              <a:rPr dirty="0" sz="1650" spc="-10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50" spc="-25" i="1">
                <a:solidFill>
                  <a:srgbClr val="585D60"/>
                </a:solidFill>
                <a:latin typeface="Trebuchet MS"/>
                <a:cs typeface="Trebuchet MS"/>
              </a:rPr>
              <a:t>non-graded</a:t>
            </a:r>
            <a:r>
              <a:rPr dirty="0" sz="1650" spc="-10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50" spc="-90" i="1">
                <a:solidFill>
                  <a:srgbClr val="585D60"/>
                </a:solidFill>
                <a:latin typeface="Trebuchet MS"/>
                <a:cs typeface="Trebuchet MS"/>
              </a:rPr>
              <a:t>activity.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11 </a:t>
            </a:r>
            <a:r>
              <a:rPr dirty="0" sz="1200" spc="35">
                <a:solidFill>
                  <a:srgbClr val="585D60"/>
                </a:solidFill>
                <a:latin typeface="Tahoma"/>
                <a:cs typeface="Tahoma"/>
              </a:rPr>
              <a:t>/</a:t>
            </a:r>
            <a:r>
              <a:rPr dirty="0" sz="1200" spc="-24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657350"/>
            <a:ext cx="1209675" cy="0"/>
          </a:xfrm>
          <a:custGeom>
            <a:avLst/>
            <a:gdLst/>
            <a:ahLst/>
            <a:cxnLst/>
            <a:rect l="l" t="t" r="r" b="b"/>
            <a:pathLst>
              <a:path w="1209675" h="0">
                <a:moveTo>
                  <a:pt x="0" y="0"/>
                </a:moveTo>
                <a:lnTo>
                  <a:pt x="12096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2228850"/>
            <a:ext cx="1209675" cy="0"/>
          </a:xfrm>
          <a:custGeom>
            <a:avLst/>
            <a:gdLst/>
            <a:ahLst/>
            <a:cxnLst/>
            <a:rect l="l" t="t" r="r" b="b"/>
            <a:pathLst>
              <a:path w="1209675" h="0">
                <a:moveTo>
                  <a:pt x="0" y="0"/>
                </a:moveTo>
                <a:lnTo>
                  <a:pt x="12096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100"/>
              </a:spcBef>
              <a:tabLst>
                <a:tab pos="1436370" algn="l"/>
                <a:tab pos="2526665" algn="l"/>
                <a:tab pos="3616325" algn="l"/>
                <a:tab pos="4706620" algn="l"/>
                <a:tab pos="5920740" algn="l"/>
              </a:tabLst>
            </a:pPr>
            <a:r>
              <a:rPr dirty="0" spc="20"/>
              <a:t>Activity	</a:t>
            </a:r>
            <a:r>
              <a:rPr dirty="0" spc="15"/>
              <a:t>table1	table2	table3	table4a	table4b</a:t>
            </a:r>
          </a:p>
          <a:p>
            <a:pPr marL="218440">
              <a:lnSpc>
                <a:spcPct val="100000"/>
              </a:lnSpc>
            </a:pPr>
            <a:endParaRPr sz="2450"/>
          </a:p>
          <a:p>
            <a:pPr marL="382905" marR="523875" indent="-120650">
              <a:lnSpc>
                <a:spcPct val="117200"/>
              </a:lnSpc>
              <a:buClr>
                <a:srgbClr val="C2132D"/>
              </a:buClr>
              <a:buFont typeface="Trebuchet MS"/>
              <a:buChar char="•"/>
              <a:tabLst>
                <a:tab pos="383540" algn="l"/>
              </a:tabLst>
            </a:pPr>
            <a:r>
              <a:rPr dirty="0" sz="1600" spc="-80"/>
              <a:t>In</a:t>
            </a:r>
            <a:r>
              <a:rPr dirty="0" sz="1600" spc="-95"/>
              <a:t> </a:t>
            </a:r>
            <a:r>
              <a:rPr dirty="0" sz="1600"/>
              <a:t>the</a:t>
            </a:r>
            <a:r>
              <a:rPr dirty="0" sz="1600" spc="-95"/>
              <a:t> </a:t>
            </a:r>
            <a:r>
              <a:rPr dirty="0" sz="1600" spc="5"/>
              <a:t>next</a:t>
            </a:r>
            <a:r>
              <a:rPr dirty="0" sz="1600" spc="-90"/>
              <a:t> </a:t>
            </a:r>
            <a:r>
              <a:rPr dirty="0" sz="1600"/>
              <a:t>five</a:t>
            </a:r>
            <a:r>
              <a:rPr dirty="0" sz="1600" spc="-95"/>
              <a:t> </a:t>
            </a:r>
            <a:r>
              <a:rPr dirty="0" sz="1600" spc="10"/>
              <a:t>panels,</a:t>
            </a:r>
            <a:r>
              <a:rPr dirty="0" sz="1600" spc="-95"/>
              <a:t> </a:t>
            </a:r>
            <a:r>
              <a:rPr dirty="0" sz="1600" spc="-5"/>
              <a:t>there</a:t>
            </a:r>
            <a:r>
              <a:rPr dirty="0" sz="1600" spc="-90"/>
              <a:t> </a:t>
            </a:r>
            <a:r>
              <a:rPr dirty="0" sz="1600"/>
              <a:t>five</a:t>
            </a:r>
            <a:r>
              <a:rPr dirty="0" sz="1600" spc="-95"/>
              <a:t> </a:t>
            </a:r>
            <a:r>
              <a:rPr dirty="0" sz="1600" spc="35"/>
              <a:t>tables</a:t>
            </a:r>
            <a:r>
              <a:rPr dirty="0" sz="1600" spc="-95"/>
              <a:t> </a:t>
            </a:r>
            <a:r>
              <a:rPr dirty="0" sz="1600" spc="30"/>
              <a:t>all</a:t>
            </a:r>
            <a:r>
              <a:rPr dirty="0" sz="1600" spc="-90"/>
              <a:t> </a:t>
            </a:r>
            <a:r>
              <a:rPr dirty="0" sz="1600" spc="25"/>
              <a:t>displaying</a:t>
            </a:r>
            <a:r>
              <a:rPr dirty="0" sz="1600" spc="-95"/>
              <a:t> </a:t>
            </a:r>
            <a:r>
              <a:rPr dirty="0" sz="1600"/>
              <a:t>the</a:t>
            </a:r>
            <a:r>
              <a:rPr dirty="0" sz="1600" spc="-90"/>
              <a:t> </a:t>
            </a:r>
            <a:r>
              <a:rPr dirty="0" sz="1600" spc="15"/>
              <a:t>number</a:t>
            </a:r>
            <a:r>
              <a:rPr dirty="0" sz="1600" spc="-95"/>
              <a:t> </a:t>
            </a:r>
            <a:r>
              <a:rPr dirty="0" sz="1600" spc="50"/>
              <a:t>of</a:t>
            </a:r>
            <a:r>
              <a:rPr dirty="0" sz="1600" spc="-125"/>
              <a:t> </a:t>
            </a:r>
            <a:r>
              <a:rPr dirty="0" sz="1600" spc="45"/>
              <a:t>TB</a:t>
            </a:r>
            <a:r>
              <a:rPr dirty="0" sz="1600" spc="-90"/>
              <a:t> </a:t>
            </a:r>
            <a:r>
              <a:rPr dirty="0" sz="1600" spc="80"/>
              <a:t>cases</a:t>
            </a:r>
            <a:r>
              <a:rPr dirty="0" sz="1600" spc="-95"/>
              <a:t> </a:t>
            </a:r>
            <a:r>
              <a:rPr dirty="0" sz="1600" spc="30"/>
              <a:t>documented</a:t>
            </a:r>
            <a:r>
              <a:rPr dirty="0" sz="1600" spc="-95"/>
              <a:t> </a:t>
            </a:r>
            <a:r>
              <a:rPr dirty="0" sz="1600" spc="-10"/>
              <a:t>by</a:t>
            </a:r>
            <a:r>
              <a:rPr dirty="0" sz="1600" spc="-90"/>
              <a:t> </a:t>
            </a:r>
            <a:r>
              <a:rPr dirty="0" sz="1600"/>
              <a:t>the  </a:t>
            </a:r>
            <a:r>
              <a:rPr dirty="0" sz="1600" spc="10"/>
              <a:t>World</a:t>
            </a:r>
            <a:r>
              <a:rPr dirty="0" sz="1600" spc="-100"/>
              <a:t> </a:t>
            </a:r>
            <a:r>
              <a:rPr dirty="0" sz="1600" spc="25"/>
              <a:t>Health</a:t>
            </a:r>
            <a:r>
              <a:rPr dirty="0" sz="1600" spc="-95"/>
              <a:t> </a:t>
            </a:r>
            <a:r>
              <a:rPr dirty="0" sz="1600" spc="20"/>
              <a:t>Organization</a:t>
            </a:r>
            <a:r>
              <a:rPr dirty="0" sz="1600" spc="-100"/>
              <a:t> </a:t>
            </a:r>
            <a:r>
              <a:rPr dirty="0" sz="1600" spc="15"/>
              <a:t>in</a:t>
            </a:r>
            <a:r>
              <a:rPr dirty="0" sz="1600" spc="-95"/>
              <a:t> </a:t>
            </a:r>
            <a:r>
              <a:rPr dirty="0" sz="1600" spc="15"/>
              <a:t>Afghanistan,</a:t>
            </a:r>
            <a:r>
              <a:rPr dirty="0" sz="1600" spc="-100"/>
              <a:t> </a:t>
            </a:r>
            <a:r>
              <a:rPr dirty="0" sz="1600"/>
              <a:t>Brazil,</a:t>
            </a:r>
            <a:r>
              <a:rPr dirty="0" sz="1600" spc="-95"/>
              <a:t> </a:t>
            </a:r>
            <a:r>
              <a:rPr dirty="0" sz="1600" spc="20"/>
              <a:t>and</a:t>
            </a:r>
            <a:r>
              <a:rPr dirty="0" sz="1600" spc="-95"/>
              <a:t> </a:t>
            </a:r>
            <a:r>
              <a:rPr dirty="0" sz="1600" spc="30"/>
              <a:t>China</a:t>
            </a:r>
            <a:r>
              <a:rPr dirty="0" sz="1600" spc="-100"/>
              <a:t> </a:t>
            </a:r>
            <a:r>
              <a:rPr dirty="0" sz="1600" spc="10"/>
              <a:t>between</a:t>
            </a:r>
            <a:r>
              <a:rPr dirty="0" sz="1600" spc="-95"/>
              <a:t> </a:t>
            </a:r>
            <a:r>
              <a:rPr dirty="0" sz="1600" spc="35"/>
              <a:t>1999</a:t>
            </a:r>
            <a:r>
              <a:rPr dirty="0" sz="1600" spc="-100"/>
              <a:t> </a:t>
            </a:r>
            <a:r>
              <a:rPr dirty="0" sz="1600" spc="20"/>
              <a:t>and</a:t>
            </a:r>
            <a:r>
              <a:rPr dirty="0" sz="1600" spc="-95"/>
              <a:t> </a:t>
            </a:r>
            <a:r>
              <a:rPr dirty="0" sz="1600" spc="15"/>
              <a:t>2000.</a:t>
            </a:r>
            <a:endParaRPr sz="1600"/>
          </a:p>
          <a:p>
            <a:pPr marL="382905" marR="433070" indent="-120650">
              <a:lnSpc>
                <a:spcPct val="117200"/>
              </a:lnSpc>
              <a:spcBef>
                <a:spcPts val="825"/>
              </a:spcBef>
              <a:buClr>
                <a:srgbClr val="C2132D"/>
              </a:buClr>
              <a:buFont typeface="Trebuchet MS"/>
              <a:buChar char="•"/>
              <a:tabLst>
                <a:tab pos="383540" algn="l"/>
              </a:tabLst>
            </a:pPr>
            <a:r>
              <a:rPr dirty="0" sz="1600" spc="15"/>
              <a:t>The</a:t>
            </a:r>
            <a:r>
              <a:rPr dirty="0" sz="1600" spc="-95"/>
              <a:t> </a:t>
            </a:r>
            <a:r>
              <a:rPr dirty="0" sz="1600" spc="25"/>
              <a:t>data</a:t>
            </a:r>
            <a:r>
              <a:rPr dirty="0" sz="1600" spc="-90"/>
              <a:t> </a:t>
            </a:r>
            <a:r>
              <a:rPr dirty="0" sz="1600" spc="40"/>
              <a:t>contains</a:t>
            </a:r>
            <a:r>
              <a:rPr dirty="0" sz="1600" spc="-90"/>
              <a:t> </a:t>
            </a:r>
            <a:r>
              <a:rPr dirty="0" sz="1600" spc="30"/>
              <a:t>values</a:t>
            </a:r>
            <a:r>
              <a:rPr dirty="0" sz="1600" spc="-90"/>
              <a:t> </a:t>
            </a:r>
            <a:r>
              <a:rPr dirty="0" sz="1600" spc="55"/>
              <a:t>associated</a:t>
            </a:r>
            <a:r>
              <a:rPr dirty="0" sz="1600" spc="-90"/>
              <a:t> </a:t>
            </a:r>
            <a:r>
              <a:rPr dirty="0" sz="1600" spc="10"/>
              <a:t>with</a:t>
            </a:r>
            <a:r>
              <a:rPr dirty="0" sz="1600" spc="-95"/>
              <a:t> </a:t>
            </a:r>
            <a:r>
              <a:rPr dirty="0" sz="1600" spc="20"/>
              <a:t>four</a:t>
            </a:r>
            <a:r>
              <a:rPr dirty="0" sz="1600" spc="-90"/>
              <a:t> </a:t>
            </a:r>
            <a:r>
              <a:rPr dirty="0" sz="1600" spc="25"/>
              <a:t>variables</a:t>
            </a:r>
            <a:r>
              <a:rPr dirty="0" sz="1600" spc="-90"/>
              <a:t> </a:t>
            </a:r>
            <a:r>
              <a:rPr dirty="0" sz="1600" spc="-25"/>
              <a:t>(country,</a:t>
            </a:r>
            <a:r>
              <a:rPr dirty="0" sz="1600" spc="-90"/>
              <a:t> </a:t>
            </a:r>
            <a:r>
              <a:rPr dirty="0" sz="1600" spc="-60"/>
              <a:t>year,</a:t>
            </a:r>
            <a:r>
              <a:rPr dirty="0" sz="1600" spc="-90"/>
              <a:t> </a:t>
            </a:r>
            <a:r>
              <a:rPr dirty="0" sz="1600" spc="40"/>
              <a:t>cases,</a:t>
            </a:r>
            <a:r>
              <a:rPr dirty="0" sz="1600" spc="-95"/>
              <a:t> </a:t>
            </a:r>
            <a:r>
              <a:rPr dirty="0" sz="1600" spc="20"/>
              <a:t>and</a:t>
            </a:r>
            <a:r>
              <a:rPr dirty="0" sz="1600" spc="-90"/>
              <a:t> </a:t>
            </a:r>
            <a:r>
              <a:rPr dirty="0" sz="1600"/>
              <a:t>population),</a:t>
            </a:r>
            <a:r>
              <a:rPr dirty="0" sz="1600" spc="-90"/>
              <a:t> </a:t>
            </a:r>
            <a:r>
              <a:rPr dirty="0" sz="1600" spc="5"/>
              <a:t>but  </a:t>
            </a:r>
            <a:r>
              <a:rPr dirty="0" sz="1600" spc="40"/>
              <a:t>each</a:t>
            </a:r>
            <a:r>
              <a:rPr dirty="0" sz="1600" spc="-105"/>
              <a:t> </a:t>
            </a:r>
            <a:r>
              <a:rPr dirty="0" sz="1600" spc="20"/>
              <a:t>table</a:t>
            </a:r>
            <a:r>
              <a:rPr dirty="0" sz="1600" spc="-100"/>
              <a:t> </a:t>
            </a:r>
            <a:r>
              <a:rPr dirty="0" sz="1600" spc="35"/>
              <a:t>organizes</a:t>
            </a:r>
            <a:r>
              <a:rPr dirty="0" sz="1600" spc="-100"/>
              <a:t> </a:t>
            </a:r>
            <a:r>
              <a:rPr dirty="0" sz="1600"/>
              <a:t>the</a:t>
            </a:r>
            <a:r>
              <a:rPr dirty="0" sz="1600" spc="-100"/>
              <a:t> </a:t>
            </a:r>
            <a:r>
              <a:rPr dirty="0" sz="1600" spc="30"/>
              <a:t>values</a:t>
            </a:r>
            <a:r>
              <a:rPr dirty="0" sz="1600" spc="-100"/>
              <a:t> </a:t>
            </a:r>
            <a:r>
              <a:rPr dirty="0" sz="1600" spc="15"/>
              <a:t>in</a:t>
            </a:r>
            <a:r>
              <a:rPr dirty="0" sz="1600" spc="-100"/>
              <a:t> </a:t>
            </a:r>
            <a:r>
              <a:rPr dirty="0" sz="1600" spc="40"/>
              <a:t>a</a:t>
            </a:r>
            <a:r>
              <a:rPr dirty="0" sz="1600" spc="-100"/>
              <a:t> </a:t>
            </a:r>
            <a:r>
              <a:rPr dirty="0" sz="1600" spc="10"/>
              <a:t>different</a:t>
            </a:r>
            <a:r>
              <a:rPr dirty="0" sz="1600" spc="-100"/>
              <a:t> </a:t>
            </a:r>
            <a:r>
              <a:rPr dirty="0" sz="1600"/>
              <a:t>layout.</a:t>
            </a:r>
            <a:endParaRPr sz="1600"/>
          </a:p>
          <a:p>
            <a:pPr marL="382905" marR="5080" indent="-120650">
              <a:lnSpc>
                <a:spcPct val="117200"/>
              </a:lnSpc>
              <a:spcBef>
                <a:spcPts val="825"/>
              </a:spcBef>
              <a:buFont typeface="Trebuchet MS"/>
              <a:buChar char="•"/>
              <a:tabLst>
                <a:tab pos="383540" algn="l"/>
              </a:tabLst>
            </a:pPr>
            <a:r>
              <a:rPr dirty="0" sz="1600" spc="-60" b="1">
                <a:solidFill>
                  <a:srgbClr val="C2132D"/>
                </a:solidFill>
                <a:latin typeface="Arial"/>
                <a:cs typeface="Arial"/>
              </a:rPr>
              <a:t>Based </a:t>
            </a:r>
            <a:r>
              <a:rPr dirty="0" sz="1600" spc="-70" b="1">
                <a:solidFill>
                  <a:srgbClr val="C2132D"/>
                </a:solidFill>
                <a:latin typeface="Arial"/>
                <a:cs typeface="Arial"/>
              </a:rPr>
              <a:t>on </a:t>
            </a:r>
            <a:r>
              <a:rPr dirty="0" sz="1600" spc="-25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600" spc="-30" b="1">
                <a:solidFill>
                  <a:srgbClr val="C2132D"/>
                </a:solidFill>
                <a:latin typeface="Arial"/>
                <a:cs typeface="Arial"/>
              </a:rPr>
              <a:t>information </a:t>
            </a:r>
            <a:r>
              <a:rPr dirty="0" sz="1600" spc="-45" b="1">
                <a:solidFill>
                  <a:srgbClr val="C2132D"/>
                </a:solidFill>
                <a:latin typeface="Arial"/>
                <a:cs typeface="Arial"/>
              </a:rPr>
              <a:t>in </a:t>
            </a:r>
            <a:r>
              <a:rPr dirty="0" sz="1600" spc="-25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600" spc="-55" b="1">
                <a:solidFill>
                  <a:srgbClr val="C2132D"/>
                </a:solidFill>
                <a:latin typeface="Arial"/>
                <a:cs typeface="Arial"/>
              </a:rPr>
              <a:t>previous </a:t>
            </a:r>
            <a:r>
              <a:rPr dirty="0" sz="1600" spc="-40" b="1">
                <a:solidFill>
                  <a:srgbClr val="C2132D"/>
                </a:solidFill>
                <a:latin typeface="Arial"/>
                <a:cs typeface="Arial"/>
              </a:rPr>
              <a:t>slide, </a:t>
            </a:r>
            <a:r>
              <a:rPr dirty="0" sz="1600" spc="-35" b="1">
                <a:solidFill>
                  <a:srgbClr val="C2132D"/>
                </a:solidFill>
                <a:latin typeface="Arial"/>
                <a:cs typeface="Arial"/>
              </a:rPr>
              <a:t>please </a:t>
            </a:r>
            <a:r>
              <a:rPr dirty="0" sz="1600" spc="-45" b="1">
                <a:solidFill>
                  <a:srgbClr val="C2132D"/>
                </a:solidFill>
                <a:latin typeface="Arial"/>
                <a:cs typeface="Arial"/>
              </a:rPr>
              <a:t>document </a:t>
            </a:r>
            <a:r>
              <a:rPr dirty="0" sz="1600" spc="-55" b="1">
                <a:solidFill>
                  <a:srgbClr val="C2132D"/>
                </a:solidFill>
                <a:latin typeface="Arial"/>
                <a:cs typeface="Arial"/>
              </a:rPr>
              <a:t>which </a:t>
            </a:r>
            <a:r>
              <a:rPr dirty="0" sz="1600" spc="-10" b="1">
                <a:solidFill>
                  <a:srgbClr val="C2132D"/>
                </a:solidFill>
                <a:latin typeface="Arial"/>
                <a:cs typeface="Arial"/>
              </a:rPr>
              <a:t>of </a:t>
            </a:r>
            <a:r>
              <a:rPr dirty="0" sz="1600" spc="-25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600" spc="-15" b="1">
                <a:solidFill>
                  <a:srgbClr val="C2132D"/>
                </a:solidFill>
                <a:latin typeface="Arial"/>
                <a:cs typeface="Arial"/>
              </a:rPr>
              <a:t>table(s) is(are) </a:t>
            </a:r>
            <a:r>
              <a:rPr dirty="0" sz="1600" spc="-35" b="1">
                <a:solidFill>
                  <a:srgbClr val="C2132D"/>
                </a:solidFill>
                <a:latin typeface="Arial"/>
                <a:cs typeface="Arial"/>
              </a:rPr>
              <a:t>tidy </a:t>
            </a:r>
            <a:r>
              <a:rPr dirty="0" sz="1600" spc="-55" b="1">
                <a:solidFill>
                  <a:srgbClr val="C2132D"/>
                </a:solidFill>
                <a:latin typeface="Arial"/>
                <a:cs typeface="Arial"/>
              </a:rPr>
              <a:t>and  </a:t>
            </a:r>
            <a:r>
              <a:rPr dirty="0" sz="1600" spc="15" b="1">
                <a:solidFill>
                  <a:srgbClr val="C2132D"/>
                </a:solidFill>
                <a:latin typeface="Arial"/>
                <a:cs typeface="Arial"/>
              </a:rPr>
              <a:t>if </a:t>
            </a:r>
            <a:r>
              <a:rPr dirty="0" sz="1600" spc="-45" b="1">
                <a:solidFill>
                  <a:srgbClr val="C2132D"/>
                </a:solidFill>
                <a:latin typeface="Arial"/>
                <a:cs typeface="Arial"/>
              </a:rPr>
              <a:t>not, </a:t>
            </a:r>
            <a:r>
              <a:rPr dirty="0" sz="1600" spc="-55" b="1">
                <a:solidFill>
                  <a:srgbClr val="C2132D"/>
                </a:solidFill>
                <a:latin typeface="Arial"/>
                <a:cs typeface="Arial"/>
              </a:rPr>
              <a:t>which </a:t>
            </a:r>
            <a:r>
              <a:rPr dirty="0" sz="1600" spc="-40" b="1">
                <a:solidFill>
                  <a:srgbClr val="C2132D"/>
                </a:solidFill>
                <a:latin typeface="Arial"/>
                <a:cs typeface="Arial"/>
              </a:rPr>
              <a:t>rules </a:t>
            </a:r>
            <a:r>
              <a:rPr dirty="0" sz="1600" spc="-30" b="1">
                <a:solidFill>
                  <a:srgbClr val="C2132D"/>
                </a:solidFill>
                <a:latin typeface="Arial"/>
                <a:cs typeface="Arial"/>
              </a:rPr>
              <a:t>are</a:t>
            </a:r>
            <a:r>
              <a:rPr dirty="0" sz="1600" spc="-10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600" spc="-30" b="1">
                <a:solidFill>
                  <a:srgbClr val="C2132D"/>
                </a:solidFill>
                <a:latin typeface="Arial"/>
                <a:cs typeface="Arial"/>
              </a:rPr>
              <a:t>violated.</a:t>
            </a:r>
            <a:endParaRPr sz="1600">
              <a:latin typeface="Arial"/>
              <a:cs typeface="Arial"/>
            </a:endParaRPr>
          </a:p>
          <a:p>
            <a:pPr marL="383540" indent="-120650">
              <a:lnSpc>
                <a:spcPct val="100000"/>
              </a:lnSpc>
              <a:spcBef>
                <a:spcPts val="1155"/>
              </a:spcBef>
              <a:buFont typeface="Trebuchet MS"/>
              <a:buChar char="•"/>
              <a:tabLst>
                <a:tab pos="383540" algn="l"/>
              </a:tabLst>
            </a:pPr>
            <a:r>
              <a:rPr dirty="0" sz="1600" spc="-60" b="1">
                <a:solidFill>
                  <a:srgbClr val="C2132D"/>
                </a:solidFill>
                <a:latin typeface="Arial"/>
                <a:cs typeface="Arial"/>
              </a:rPr>
              <a:t>Discuss </a:t>
            </a:r>
            <a:r>
              <a:rPr dirty="0" sz="1600" spc="-65" b="1">
                <a:solidFill>
                  <a:srgbClr val="C2132D"/>
                </a:solidFill>
                <a:latin typeface="Arial"/>
                <a:cs typeface="Arial"/>
              </a:rPr>
              <a:t>your </a:t>
            </a:r>
            <a:r>
              <a:rPr dirty="0" sz="1600" spc="-45" b="1">
                <a:solidFill>
                  <a:srgbClr val="C2132D"/>
                </a:solidFill>
                <a:latin typeface="Arial"/>
                <a:cs typeface="Arial"/>
              </a:rPr>
              <a:t>answer </a:t>
            </a:r>
            <a:r>
              <a:rPr dirty="0" sz="1600" spc="-35" b="1">
                <a:solidFill>
                  <a:srgbClr val="C2132D"/>
                </a:solidFill>
                <a:latin typeface="Arial"/>
                <a:cs typeface="Arial"/>
              </a:rPr>
              <a:t>with </a:t>
            </a:r>
            <a:r>
              <a:rPr dirty="0" sz="1600" spc="-65" b="1">
                <a:solidFill>
                  <a:srgbClr val="C2132D"/>
                </a:solidFill>
                <a:latin typeface="Arial"/>
                <a:cs typeface="Arial"/>
              </a:rPr>
              <a:t>your </a:t>
            </a:r>
            <a:r>
              <a:rPr dirty="0" sz="1600" spc="-50" b="1">
                <a:solidFill>
                  <a:srgbClr val="C2132D"/>
                </a:solidFill>
                <a:latin typeface="Arial"/>
                <a:cs typeface="Arial"/>
              </a:rPr>
              <a:t>neighboring</a:t>
            </a:r>
            <a:r>
              <a:rPr dirty="0" sz="160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600" spc="-30" b="1">
                <a:solidFill>
                  <a:srgbClr val="C2132D"/>
                </a:solidFill>
                <a:latin typeface="Arial"/>
                <a:cs typeface="Arial"/>
              </a:rPr>
              <a:t>colleague.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05:00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99360" y="2758440"/>
            <a:ext cx="6537959" cy="1042669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36854">
              <a:lnSpc>
                <a:spcPct val="100000"/>
              </a:lnSpc>
              <a:spcBef>
                <a:spcPts val="1105"/>
              </a:spcBef>
            </a:pPr>
            <a:r>
              <a:rPr dirty="0" sz="4100" spc="-1125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4100" spc="-1125">
                <a:solidFill>
                  <a:srgbClr val="FFFFFF"/>
                </a:solidFill>
                <a:latin typeface="Trebuchet MS"/>
                <a:cs typeface="Trebuchet MS"/>
              </a:rPr>
              <a:t>G</a:t>
            </a:r>
            <a:r>
              <a:rPr dirty="0" sz="4100" spc="-1125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12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12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2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2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2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12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12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1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125">
                <a:solidFill>
                  <a:srgbClr val="000000"/>
                </a:solidFill>
                <a:latin typeface="Trebuchet MS"/>
                <a:cs typeface="Trebuchet MS"/>
              </a:rPr>
              <a:t>g</a:t>
            </a:r>
            <a:r>
              <a:rPr dirty="0" sz="4100" spc="-1125">
                <a:solidFill>
                  <a:srgbClr val="FFFFFF"/>
                </a:solidFill>
                <a:latin typeface="Trebuchet MS"/>
                <a:cs typeface="Trebuchet MS"/>
              </a:rPr>
              <a:t>g 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 </a:t>
            </a:r>
            <a:r>
              <a:rPr dirty="0" sz="4100" spc="-104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4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04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04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dirty="0" sz="4100" spc="-111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1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1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11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1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11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dirty="0" sz="4100" spc="-111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dirty="0" sz="4100" spc="-99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230">
                <a:solidFill>
                  <a:srgbClr val="000000"/>
                </a:solidFill>
                <a:latin typeface="Trebuchet MS"/>
                <a:cs typeface="Trebuchet MS"/>
              </a:rPr>
              <a:t>F</a:t>
            </a:r>
            <a:r>
              <a:rPr dirty="0" sz="4100" spc="-123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4100" spc="-123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23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23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23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23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dirty="0" sz="4100" spc="-123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00" spc="-123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23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23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23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4775" y="1647824"/>
            <a:ext cx="2285999" cy="2638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066925" y="3052762"/>
            <a:ext cx="1524000" cy="0"/>
          </a:xfrm>
          <a:custGeom>
            <a:avLst/>
            <a:gdLst/>
            <a:ahLst/>
            <a:cxnLst/>
            <a:rect l="l" t="t" r="r" b="b"/>
            <a:pathLst>
              <a:path w="1524000" h="0">
                <a:moveTo>
                  <a:pt x="0" y="0"/>
                </a:moveTo>
                <a:lnTo>
                  <a:pt x="1523999" y="0"/>
                </a:lnTo>
              </a:path>
            </a:pathLst>
          </a:custGeom>
          <a:ln w="9524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90925" y="3052762"/>
            <a:ext cx="1028700" cy="0"/>
          </a:xfrm>
          <a:custGeom>
            <a:avLst/>
            <a:gdLst/>
            <a:ahLst/>
            <a:cxnLst/>
            <a:rect l="l" t="t" r="r" b="b"/>
            <a:pathLst>
              <a:path w="1028700" h="0">
                <a:moveTo>
                  <a:pt x="0" y="0"/>
                </a:moveTo>
                <a:lnTo>
                  <a:pt x="1028699" y="0"/>
                </a:lnTo>
              </a:path>
            </a:pathLst>
          </a:custGeom>
          <a:ln w="9524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619625" y="3052762"/>
            <a:ext cx="962025" cy="0"/>
          </a:xfrm>
          <a:custGeom>
            <a:avLst/>
            <a:gdLst/>
            <a:ahLst/>
            <a:cxnLst/>
            <a:rect l="l" t="t" r="r" b="b"/>
            <a:pathLst>
              <a:path w="962025" h="0">
                <a:moveTo>
                  <a:pt x="0" y="0"/>
                </a:moveTo>
                <a:lnTo>
                  <a:pt x="962024" y="0"/>
                </a:lnTo>
              </a:path>
            </a:pathLst>
          </a:custGeom>
          <a:ln w="9524">
            <a:solidFill>
              <a:srgbClr val="D3D3D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66925" y="3409950"/>
            <a:ext cx="1524000" cy="19050"/>
          </a:xfrm>
          <a:custGeom>
            <a:avLst/>
            <a:gdLst/>
            <a:ahLst/>
            <a:cxnLst/>
            <a:rect l="l" t="t" r="r" b="b"/>
            <a:pathLst>
              <a:path w="1524000" h="19050">
                <a:moveTo>
                  <a:pt x="0" y="19049"/>
                </a:moveTo>
                <a:lnTo>
                  <a:pt x="1523999" y="19049"/>
                </a:lnTo>
                <a:lnTo>
                  <a:pt x="1523999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90925" y="3409950"/>
            <a:ext cx="1028700" cy="19050"/>
          </a:xfrm>
          <a:custGeom>
            <a:avLst/>
            <a:gdLst/>
            <a:ahLst/>
            <a:cxnLst/>
            <a:rect l="l" t="t" r="r" b="b"/>
            <a:pathLst>
              <a:path w="1028700" h="19050">
                <a:moveTo>
                  <a:pt x="0" y="19049"/>
                </a:moveTo>
                <a:lnTo>
                  <a:pt x="1028699" y="19049"/>
                </a:lnTo>
                <a:lnTo>
                  <a:pt x="1028699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619625" y="3409950"/>
            <a:ext cx="962025" cy="19050"/>
          </a:xfrm>
          <a:custGeom>
            <a:avLst/>
            <a:gdLst/>
            <a:ahLst/>
            <a:cxnLst/>
            <a:rect l="l" t="t" r="r" b="b"/>
            <a:pathLst>
              <a:path w="962025" h="19050">
                <a:moveTo>
                  <a:pt x="0" y="19049"/>
                </a:moveTo>
                <a:lnTo>
                  <a:pt x="962024" y="19049"/>
                </a:lnTo>
                <a:lnTo>
                  <a:pt x="962024" y="0"/>
                </a:lnTo>
                <a:lnTo>
                  <a:pt x="0" y="0"/>
                </a:lnTo>
                <a:lnTo>
                  <a:pt x="0" y="19049"/>
                </a:lnTo>
                <a:close/>
              </a:path>
            </a:pathLst>
          </a:custGeom>
          <a:solidFill>
            <a:srgbClr val="D3D3D3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66925" y="1628775"/>
          <a:ext cx="3533140" cy="1343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4630"/>
                <a:gridCol w="1084580"/>
                <a:gridCol w="965200"/>
              </a:tblGrid>
              <a:tr h="323849">
                <a:tc>
                  <a:txBody>
                    <a:bodyPr/>
                    <a:lstStyle/>
                    <a:p>
                      <a:pPr marL="46355" marR="120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type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function()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100" spc="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function()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B="0" marT="79375">
                    <a:lnT w="19050">
                      <a:solidFill>
                        <a:srgbClr val="D3D3D3"/>
                      </a:solidFill>
                      <a:prstDash val="solid"/>
                    </a:lnT>
                    <a:lnB w="19050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366712">
                <a:tc>
                  <a:txBody>
                    <a:bodyPr/>
                    <a:lstStyle/>
                    <a:p>
                      <a:pPr marL="46355" marR="1206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 spc="-5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pivoting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5250"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pivot_longer()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5250"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pivot_wider()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5250">
                    <a:lnT w="19050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</a:tcPr>
                </a:tc>
              </a:tr>
              <a:tr h="361949">
                <a:tc>
                  <a:txBody>
                    <a:bodyPr/>
                    <a:lstStyle/>
                    <a:p>
                      <a:pPr marL="4635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splitting/combining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separate()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unite()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  <a:lnB w="9525">
                      <a:solidFill>
                        <a:srgbClr val="D3D3D3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281136">
                <a:tc>
                  <a:txBody>
                    <a:bodyPr/>
                    <a:lstStyle/>
                    <a:p>
                      <a:pPr marL="46355" marR="12065">
                        <a:lnSpc>
                          <a:spcPts val="1400"/>
                        </a:lnSpc>
                        <a:spcBef>
                          <a:spcPts val="710"/>
                        </a:spcBef>
                      </a:pPr>
                      <a:r>
                        <a:rPr dirty="0" sz="1200" b="1">
                          <a:solidFill>
                            <a:srgbClr val="C2132D"/>
                          </a:solidFill>
                          <a:latin typeface="Segoe UI"/>
                          <a:cs typeface="Segoe UI"/>
                        </a:rPr>
                        <a:t>nesting/unnesting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14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nest()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ts val="1400"/>
                        </a:lnSpc>
                        <a:spcBef>
                          <a:spcPts val="710"/>
                        </a:spcBef>
                      </a:pPr>
                      <a:r>
                        <a:rPr dirty="0" sz="1200">
                          <a:solidFill>
                            <a:srgbClr val="333333"/>
                          </a:solidFill>
                          <a:latin typeface="Segoe UI"/>
                          <a:cs typeface="Segoe UI"/>
                        </a:rPr>
                        <a:t>unnest()</a:t>
                      </a:r>
                      <a:endParaRPr sz="1200">
                        <a:latin typeface="Segoe UI"/>
                        <a:cs typeface="Segoe UI"/>
                      </a:endParaRPr>
                    </a:p>
                  </a:txBody>
                  <a:tcPr marL="0" marR="0" marB="0" marT="90170">
                    <a:lnT w="9525">
                      <a:solidFill>
                        <a:srgbClr val="D3D3D3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066925" y="3057524"/>
            <a:ext cx="3514725" cy="352425"/>
          </a:xfrm>
          <a:prstGeom prst="rect">
            <a:avLst/>
          </a:prstGeom>
          <a:solidFill>
            <a:srgbClr val="EDEDED"/>
          </a:solidFill>
        </p:spPr>
        <p:txBody>
          <a:bodyPr wrap="square" lIns="0" tIns="85725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675"/>
              </a:spcBef>
              <a:tabLst>
                <a:tab pos="1571625" algn="l"/>
                <a:tab pos="2597150" algn="l"/>
              </a:tabLst>
            </a:pPr>
            <a:r>
              <a:rPr dirty="0" sz="1200" b="1">
                <a:solidFill>
                  <a:srgbClr val="C2132D"/>
                </a:solidFill>
                <a:latin typeface="Segoe UI"/>
                <a:cs typeface="Segoe UI"/>
              </a:rPr>
              <a:t>missing	</a:t>
            </a:r>
            <a:r>
              <a:rPr dirty="0" sz="1200">
                <a:solidFill>
                  <a:srgbClr val="333333"/>
                </a:solidFill>
                <a:latin typeface="Segoe UI"/>
                <a:cs typeface="Segoe UI"/>
              </a:rPr>
              <a:t>complete()	fill()</a:t>
            </a:r>
            <a:endParaRPr sz="1200">
              <a:latin typeface="Segoe UI"/>
              <a:cs typeface="Segoe U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3963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70">
                <a:latin typeface="Trebuchet MS"/>
                <a:cs typeface="Trebuchet MS"/>
              </a:rPr>
              <a:t>Key </a:t>
            </a:r>
            <a:r>
              <a:rPr dirty="0" sz="4100" spc="-180">
                <a:latin typeface="Trebuchet MS"/>
                <a:cs typeface="Trebuchet MS"/>
              </a:rPr>
              <a:t>Functions </a:t>
            </a:r>
            <a:r>
              <a:rPr dirty="0" sz="4100" spc="-254">
                <a:latin typeface="Trebuchet MS"/>
                <a:cs typeface="Trebuchet MS"/>
              </a:rPr>
              <a:t>from </a:t>
            </a:r>
            <a:r>
              <a:rPr dirty="0" sz="4100" spc="-320">
                <a:latin typeface="Trebuchet MS"/>
                <a:cs typeface="Trebuchet MS"/>
              </a:rPr>
              <a:t>the</a:t>
            </a:r>
            <a:r>
              <a:rPr dirty="0" sz="4100" spc="-520">
                <a:latin typeface="Trebuchet MS"/>
                <a:cs typeface="Trebuchet MS"/>
              </a:rPr>
              <a:t> </a:t>
            </a:r>
            <a:r>
              <a:rPr dirty="0" sz="3900" spc="10"/>
              <a:t>tidyr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02189" y="632817"/>
            <a:ext cx="458470" cy="458470"/>
          </a:xfrm>
          <a:custGeom>
            <a:avLst/>
            <a:gdLst/>
            <a:ahLst/>
            <a:cxnLst/>
            <a:rect l="l" t="t" r="r" b="b"/>
            <a:pathLst>
              <a:path w="458470" h="458469">
                <a:moveTo>
                  <a:pt x="212824" y="130968"/>
                </a:moveTo>
                <a:lnTo>
                  <a:pt x="0" y="130968"/>
                </a:lnTo>
                <a:lnTo>
                  <a:pt x="51875" y="27114"/>
                </a:lnTo>
                <a:lnTo>
                  <a:pt x="59671" y="15885"/>
                </a:lnTo>
                <a:lnTo>
                  <a:pt x="70037" y="7341"/>
                </a:lnTo>
                <a:lnTo>
                  <a:pt x="82322" y="1905"/>
                </a:lnTo>
                <a:lnTo>
                  <a:pt x="95873" y="0"/>
                </a:lnTo>
                <a:lnTo>
                  <a:pt x="212824" y="0"/>
                </a:lnTo>
                <a:lnTo>
                  <a:pt x="212824" y="130968"/>
                </a:lnTo>
                <a:close/>
              </a:path>
              <a:path w="458470" h="458469">
                <a:moveTo>
                  <a:pt x="458390" y="130968"/>
                </a:moveTo>
                <a:lnTo>
                  <a:pt x="245566" y="130968"/>
                </a:lnTo>
                <a:lnTo>
                  <a:pt x="245566" y="0"/>
                </a:lnTo>
                <a:lnTo>
                  <a:pt x="362517" y="0"/>
                </a:lnTo>
                <a:lnTo>
                  <a:pt x="376068" y="1905"/>
                </a:lnTo>
                <a:lnTo>
                  <a:pt x="388353" y="7341"/>
                </a:lnTo>
                <a:lnTo>
                  <a:pt x="398719" y="15885"/>
                </a:lnTo>
                <a:lnTo>
                  <a:pt x="406514" y="27114"/>
                </a:lnTo>
                <a:lnTo>
                  <a:pt x="458390" y="130968"/>
                </a:lnTo>
                <a:close/>
              </a:path>
              <a:path w="458470" h="458469">
                <a:moveTo>
                  <a:pt x="392906" y="458390"/>
                </a:moveTo>
                <a:lnTo>
                  <a:pt x="65484" y="458390"/>
                </a:lnTo>
                <a:lnTo>
                  <a:pt x="40014" y="453237"/>
                </a:lnTo>
                <a:lnTo>
                  <a:pt x="19197" y="439192"/>
                </a:lnTo>
                <a:lnTo>
                  <a:pt x="5152" y="418375"/>
                </a:lnTo>
                <a:lnTo>
                  <a:pt x="0" y="392906"/>
                </a:lnTo>
                <a:lnTo>
                  <a:pt x="0" y="163710"/>
                </a:lnTo>
                <a:lnTo>
                  <a:pt x="458390" y="163710"/>
                </a:lnTo>
                <a:lnTo>
                  <a:pt x="458390" y="392906"/>
                </a:lnTo>
                <a:lnTo>
                  <a:pt x="453237" y="418375"/>
                </a:lnTo>
                <a:lnTo>
                  <a:pt x="439192" y="439192"/>
                </a:lnTo>
                <a:lnTo>
                  <a:pt x="418375" y="453237"/>
                </a:lnTo>
                <a:lnTo>
                  <a:pt x="392906" y="45839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6205537"/>
            <a:ext cx="3895725" cy="0"/>
          </a:xfrm>
          <a:custGeom>
            <a:avLst/>
            <a:gdLst/>
            <a:ahLst/>
            <a:cxnLst/>
            <a:rect l="l" t="t" r="r" b="b"/>
            <a:pathLst>
              <a:path w="3895725" h="0">
                <a:moveTo>
                  <a:pt x="0" y="0"/>
                </a:moveTo>
                <a:lnTo>
                  <a:pt x="389572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4400" y="6215062"/>
            <a:ext cx="3895725" cy="0"/>
          </a:xfrm>
          <a:custGeom>
            <a:avLst/>
            <a:gdLst/>
            <a:ahLst/>
            <a:cxnLst/>
            <a:rect l="l" t="t" r="r" b="b"/>
            <a:pathLst>
              <a:path w="3895725" h="0">
                <a:moveTo>
                  <a:pt x="0" y="0"/>
                </a:moveTo>
                <a:lnTo>
                  <a:pt x="389572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00600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4400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1700" y="6275799"/>
            <a:ext cx="391731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50" b="1">
                <a:solidFill>
                  <a:srgbClr val="C2132D"/>
                </a:solidFill>
                <a:latin typeface="Arial"/>
                <a:cs typeface="Arial"/>
              </a:rPr>
              <a:t>Source:</a:t>
            </a:r>
            <a:r>
              <a:rPr dirty="0" sz="1250" spc="-3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250" spc="20">
                <a:solidFill>
                  <a:srgbClr val="585D60"/>
                </a:solidFill>
                <a:latin typeface="Tahoma"/>
                <a:cs typeface="Tahoma"/>
              </a:rPr>
              <a:t>Slide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5">
                <a:solidFill>
                  <a:srgbClr val="585D60"/>
                </a:solidFill>
                <a:latin typeface="Tahoma"/>
                <a:cs typeface="Tahoma"/>
              </a:rPr>
              <a:t>is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30">
                <a:solidFill>
                  <a:srgbClr val="585D60"/>
                </a:solidFill>
                <a:latin typeface="Tahoma"/>
                <a:cs typeface="Tahoma"/>
              </a:rPr>
              <a:t>based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ahoma"/>
                <a:cs typeface="Tahoma"/>
              </a:rPr>
              <a:t>on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Earo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Wang's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STAT</a:t>
            </a:r>
            <a:r>
              <a:rPr dirty="0" sz="1250" spc="-8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5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220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Slides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13 </a:t>
            </a:r>
            <a:r>
              <a:rPr dirty="0" sz="1200" spc="35">
                <a:solidFill>
                  <a:srgbClr val="585D60"/>
                </a:solidFill>
                <a:latin typeface="Tahoma"/>
                <a:cs typeface="Tahoma"/>
              </a:rPr>
              <a:t>/</a:t>
            </a:r>
            <a:r>
              <a:rPr dirty="0" sz="1200" spc="-24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392366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80">
                <a:latin typeface="Trebuchet MS"/>
                <a:cs typeface="Trebuchet MS"/>
              </a:rPr>
              <a:t>Wide </a:t>
            </a:r>
            <a:r>
              <a:rPr dirty="0" sz="4100" spc="60">
                <a:latin typeface="Trebuchet MS"/>
                <a:cs typeface="Trebuchet MS"/>
              </a:rPr>
              <a:t>Vs </a:t>
            </a:r>
            <a:r>
              <a:rPr dirty="0" sz="4100" spc="-130">
                <a:latin typeface="Trebuchet MS"/>
                <a:cs typeface="Trebuchet MS"/>
              </a:rPr>
              <a:t>Long</a:t>
            </a:r>
            <a:r>
              <a:rPr dirty="0" sz="4100" spc="-710">
                <a:latin typeface="Trebuchet MS"/>
                <a:cs typeface="Trebuchet MS"/>
              </a:rPr>
              <a:t> </a:t>
            </a:r>
            <a:r>
              <a:rPr dirty="0" sz="4100" spc="-235">
                <a:latin typeface="Trebuchet MS"/>
                <a:cs typeface="Trebuchet MS"/>
              </a:rPr>
              <a:t>Data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96802" y="1608268"/>
            <a:ext cx="4325020" cy="4520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205537"/>
            <a:ext cx="5800725" cy="0"/>
          </a:xfrm>
          <a:custGeom>
            <a:avLst/>
            <a:gdLst/>
            <a:ahLst/>
            <a:cxnLst/>
            <a:rect l="l" t="t" r="r" b="b"/>
            <a:pathLst>
              <a:path w="5800725" h="0">
                <a:moveTo>
                  <a:pt x="0" y="0"/>
                </a:moveTo>
                <a:lnTo>
                  <a:pt x="580072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215062"/>
            <a:ext cx="5800725" cy="0"/>
          </a:xfrm>
          <a:custGeom>
            <a:avLst/>
            <a:gdLst/>
            <a:ahLst/>
            <a:cxnLst/>
            <a:rect l="l" t="t" r="r" b="b"/>
            <a:pathLst>
              <a:path w="5800725" h="0">
                <a:moveTo>
                  <a:pt x="0" y="0"/>
                </a:moveTo>
                <a:lnTo>
                  <a:pt x="580072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05600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15"/>
              <a:t>14</a:t>
            </a:fld>
            <a:r>
              <a:rPr dirty="0" spc="15"/>
              <a:t> </a:t>
            </a:r>
            <a:r>
              <a:rPr dirty="0" spc="35"/>
              <a:t>/</a:t>
            </a:r>
            <a:r>
              <a:rPr dirty="0" spc="-245"/>
              <a:t> </a:t>
            </a:r>
            <a:r>
              <a:rPr dirty="0" spc="15"/>
              <a:t>31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1700" y="6287356"/>
            <a:ext cx="5822315" cy="21336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250" spc="-50" b="1">
                <a:solidFill>
                  <a:srgbClr val="C2132D"/>
                </a:solidFill>
                <a:latin typeface="Arial"/>
                <a:cs typeface="Arial"/>
              </a:rPr>
              <a:t>Source:</a:t>
            </a:r>
            <a:r>
              <a:rPr dirty="0" sz="1250" spc="-3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250" spc="-5">
                <a:solidFill>
                  <a:srgbClr val="585D60"/>
                </a:solidFill>
                <a:latin typeface="Tahoma"/>
                <a:cs typeface="Tahoma"/>
              </a:rPr>
              <a:t>Image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5">
                <a:solidFill>
                  <a:srgbClr val="585D60"/>
                </a:solidFill>
                <a:latin typeface="Tahoma"/>
                <a:cs typeface="Tahoma"/>
              </a:rPr>
              <a:t>is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20">
                <a:solidFill>
                  <a:srgbClr val="585D60"/>
                </a:solidFill>
                <a:latin typeface="Tahoma"/>
                <a:cs typeface="Tahoma"/>
              </a:rPr>
              <a:t>from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ahoma"/>
                <a:cs typeface="Tahoma"/>
              </a:rPr>
              <a:t>Garrick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585D60"/>
                </a:solidFill>
                <a:latin typeface="Tahoma"/>
                <a:cs typeface="Tahoma"/>
              </a:rPr>
              <a:t>Aden-Buie's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ahoma"/>
                <a:cs typeface="Tahoma"/>
              </a:rPr>
              <a:t>excellent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tidyexplain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GitHub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Repository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918146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00" spc="10"/>
              <a:t>pviot_()</a:t>
            </a:r>
            <a:r>
              <a:rPr dirty="0" sz="3900" spc="-1535"/>
              <a:t> </a:t>
            </a:r>
            <a:r>
              <a:rPr dirty="0" sz="4100" spc="-290">
                <a:latin typeface="Trebuchet MS"/>
                <a:cs typeface="Trebuchet MS"/>
              </a:rPr>
              <a:t>to </a:t>
            </a:r>
            <a:r>
              <a:rPr dirty="0" sz="4100" spc="-225">
                <a:latin typeface="Trebuchet MS"/>
                <a:cs typeface="Trebuchet MS"/>
              </a:rPr>
              <a:t>Transform </a:t>
            </a:r>
            <a:r>
              <a:rPr dirty="0" sz="4100" spc="-280">
                <a:latin typeface="Trebuchet MS"/>
                <a:cs typeface="Trebuchet MS"/>
              </a:rPr>
              <a:t>Wide </a:t>
            </a:r>
            <a:r>
              <a:rPr dirty="0" sz="4100" spc="-320">
                <a:latin typeface="Trebuchet MS"/>
                <a:cs typeface="Trebuchet MS"/>
              </a:rPr>
              <a:t>from/to </a:t>
            </a:r>
            <a:r>
              <a:rPr dirty="0" sz="4100" spc="-130">
                <a:latin typeface="Trebuchet MS"/>
                <a:cs typeface="Trebuchet MS"/>
              </a:rPr>
              <a:t>Long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17876" y="2021245"/>
            <a:ext cx="1889497" cy="20577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205537"/>
            <a:ext cx="5800725" cy="0"/>
          </a:xfrm>
          <a:custGeom>
            <a:avLst/>
            <a:gdLst/>
            <a:ahLst/>
            <a:cxnLst/>
            <a:rect l="l" t="t" r="r" b="b"/>
            <a:pathLst>
              <a:path w="5800725" h="0">
                <a:moveTo>
                  <a:pt x="0" y="0"/>
                </a:moveTo>
                <a:lnTo>
                  <a:pt x="580072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215062"/>
            <a:ext cx="5800725" cy="0"/>
          </a:xfrm>
          <a:custGeom>
            <a:avLst/>
            <a:gdLst/>
            <a:ahLst/>
            <a:cxnLst/>
            <a:rect l="l" t="t" r="r" b="b"/>
            <a:pathLst>
              <a:path w="5800725" h="0">
                <a:moveTo>
                  <a:pt x="0" y="0"/>
                </a:moveTo>
                <a:lnTo>
                  <a:pt x="580072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05600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15"/>
              <a:t>14</a:t>
            </a:fld>
            <a:r>
              <a:rPr dirty="0" spc="15"/>
              <a:t> </a:t>
            </a:r>
            <a:r>
              <a:rPr dirty="0" spc="35"/>
              <a:t>/</a:t>
            </a:r>
            <a:r>
              <a:rPr dirty="0" spc="-245"/>
              <a:t> </a:t>
            </a:r>
            <a:r>
              <a:rPr dirty="0" spc="15"/>
              <a:t>31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1700" y="6287356"/>
            <a:ext cx="5822315" cy="21336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250" spc="-50" b="1">
                <a:solidFill>
                  <a:srgbClr val="C2132D"/>
                </a:solidFill>
                <a:latin typeface="Arial"/>
                <a:cs typeface="Arial"/>
              </a:rPr>
              <a:t>Source:</a:t>
            </a:r>
            <a:r>
              <a:rPr dirty="0" sz="1250" spc="-3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250" spc="-5">
                <a:solidFill>
                  <a:srgbClr val="585D60"/>
                </a:solidFill>
                <a:latin typeface="Tahoma"/>
                <a:cs typeface="Tahoma"/>
              </a:rPr>
              <a:t>Image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5">
                <a:solidFill>
                  <a:srgbClr val="585D60"/>
                </a:solidFill>
                <a:latin typeface="Tahoma"/>
                <a:cs typeface="Tahoma"/>
              </a:rPr>
              <a:t>is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20">
                <a:solidFill>
                  <a:srgbClr val="585D60"/>
                </a:solidFill>
                <a:latin typeface="Tahoma"/>
                <a:cs typeface="Tahoma"/>
              </a:rPr>
              <a:t>from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ahoma"/>
                <a:cs typeface="Tahoma"/>
              </a:rPr>
              <a:t>Garrick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585D60"/>
                </a:solidFill>
                <a:latin typeface="Tahoma"/>
                <a:cs typeface="Tahoma"/>
              </a:rPr>
              <a:t>Aden-Buie's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ahoma"/>
                <a:cs typeface="Tahoma"/>
              </a:rPr>
              <a:t>excellent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tidyexplain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GitHub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Repository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00532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65">
                <a:latin typeface="Trebuchet MS"/>
                <a:cs typeface="Trebuchet MS"/>
              </a:rPr>
              <a:t>The </a:t>
            </a:r>
            <a:r>
              <a:rPr dirty="0" sz="3900" spc="10"/>
              <a:t>pivot_longer()</a:t>
            </a:r>
            <a:r>
              <a:rPr dirty="0" sz="3900" spc="-1480"/>
              <a:t> </a:t>
            </a:r>
            <a:r>
              <a:rPr dirty="0" sz="4100" spc="-229">
                <a:latin typeface="Trebuchet MS"/>
                <a:cs typeface="Trebuchet MS"/>
              </a:rPr>
              <a:t>Function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94078" y="1547665"/>
            <a:ext cx="2254027" cy="46441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205537"/>
            <a:ext cx="5800725" cy="0"/>
          </a:xfrm>
          <a:custGeom>
            <a:avLst/>
            <a:gdLst/>
            <a:ahLst/>
            <a:cxnLst/>
            <a:rect l="l" t="t" r="r" b="b"/>
            <a:pathLst>
              <a:path w="5800725" h="0">
                <a:moveTo>
                  <a:pt x="0" y="0"/>
                </a:moveTo>
                <a:lnTo>
                  <a:pt x="580072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215062"/>
            <a:ext cx="5800725" cy="0"/>
          </a:xfrm>
          <a:custGeom>
            <a:avLst/>
            <a:gdLst/>
            <a:ahLst/>
            <a:cxnLst/>
            <a:rect l="l" t="t" r="r" b="b"/>
            <a:pathLst>
              <a:path w="5800725" h="0">
                <a:moveTo>
                  <a:pt x="0" y="0"/>
                </a:moveTo>
                <a:lnTo>
                  <a:pt x="580072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05600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15"/>
              <a:t>14</a:t>
            </a:fld>
            <a:r>
              <a:rPr dirty="0" spc="15"/>
              <a:t> </a:t>
            </a:r>
            <a:r>
              <a:rPr dirty="0" spc="35"/>
              <a:t>/</a:t>
            </a:r>
            <a:r>
              <a:rPr dirty="0" spc="-245"/>
              <a:t> </a:t>
            </a:r>
            <a:r>
              <a:rPr dirty="0" spc="15"/>
              <a:t>31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1700" y="6287356"/>
            <a:ext cx="5822315" cy="21336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250" spc="-50" b="1">
                <a:solidFill>
                  <a:srgbClr val="C2132D"/>
                </a:solidFill>
                <a:latin typeface="Arial"/>
                <a:cs typeface="Arial"/>
              </a:rPr>
              <a:t>Source:</a:t>
            </a:r>
            <a:r>
              <a:rPr dirty="0" sz="1250" spc="-3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250" spc="-5">
                <a:solidFill>
                  <a:srgbClr val="585D60"/>
                </a:solidFill>
                <a:latin typeface="Tahoma"/>
                <a:cs typeface="Tahoma"/>
              </a:rPr>
              <a:t>Image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5">
                <a:solidFill>
                  <a:srgbClr val="585D60"/>
                </a:solidFill>
                <a:latin typeface="Tahoma"/>
                <a:cs typeface="Tahoma"/>
              </a:rPr>
              <a:t>is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20">
                <a:solidFill>
                  <a:srgbClr val="585D60"/>
                </a:solidFill>
                <a:latin typeface="Tahoma"/>
                <a:cs typeface="Tahoma"/>
              </a:rPr>
              <a:t>from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ahoma"/>
                <a:cs typeface="Tahoma"/>
              </a:rPr>
              <a:t>Garrick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585D60"/>
                </a:solidFill>
                <a:latin typeface="Tahoma"/>
                <a:cs typeface="Tahoma"/>
              </a:rPr>
              <a:t>Aden-Buie's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ahoma"/>
                <a:cs typeface="Tahoma"/>
              </a:rPr>
              <a:t>excellent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tidyexplain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GitHub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Repository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17 </a:t>
            </a:r>
            <a:r>
              <a:rPr dirty="0" sz="1200" spc="35">
                <a:solidFill>
                  <a:srgbClr val="585D60"/>
                </a:solidFill>
                <a:latin typeface="Tahoma"/>
                <a:cs typeface="Tahoma"/>
              </a:rPr>
              <a:t>/</a:t>
            </a:r>
            <a:r>
              <a:rPr dirty="0" sz="1200" spc="-24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21614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00" spc="10"/>
              <a:t>pivot_longer()</a:t>
            </a:r>
            <a:r>
              <a:rPr dirty="0" sz="3900" spc="-1545"/>
              <a:t> </a:t>
            </a:r>
            <a:r>
              <a:rPr dirty="0" sz="4100" spc="-229">
                <a:latin typeface="Trebuchet MS"/>
                <a:cs typeface="Trebuchet MS"/>
              </a:rPr>
              <a:t>for </a:t>
            </a:r>
            <a:r>
              <a:rPr dirty="0" sz="4100" spc="-245">
                <a:latin typeface="Trebuchet MS"/>
                <a:cs typeface="Trebuchet MS"/>
              </a:rPr>
              <a:t>table4a </a:t>
            </a:r>
            <a:r>
              <a:rPr dirty="0" sz="4100" spc="-355">
                <a:latin typeface="Trebuchet MS"/>
                <a:cs typeface="Trebuchet MS"/>
              </a:rPr>
              <a:t>[1]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80819"/>
            <a:ext cx="9542780" cy="2530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To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ahoma"/>
                <a:cs typeface="Tahoma"/>
              </a:rPr>
              <a:t>tidy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a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ahoma"/>
                <a:cs typeface="Tahoma"/>
              </a:rPr>
              <a:t>dataset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like</a:t>
            </a:r>
            <a:r>
              <a:rPr dirty="0" sz="1800" spc="-11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ahoma"/>
                <a:cs typeface="Tahoma"/>
              </a:rPr>
              <a:t>this,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we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need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to</a:t>
            </a:r>
            <a:r>
              <a:rPr dirty="0" sz="1800" spc="-11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pivot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offending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columns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into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a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new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pair </a:t>
            </a:r>
            <a:r>
              <a:rPr dirty="0" sz="1800" spc="-20" b="1">
                <a:solidFill>
                  <a:srgbClr val="C2132D"/>
                </a:solidFill>
                <a:latin typeface="Arial"/>
                <a:cs typeface="Arial"/>
              </a:rPr>
              <a:t>of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variables</a:t>
            </a:r>
            <a:r>
              <a:rPr dirty="0" sz="1800" spc="-55">
                <a:solidFill>
                  <a:srgbClr val="585D60"/>
                </a:solidFill>
                <a:latin typeface="Tahoma"/>
                <a:cs typeface="Tahoma"/>
              </a:rPr>
              <a:t>. 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To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describe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ahoma"/>
                <a:cs typeface="Tahoma"/>
              </a:rPr>
              <a:t>that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operation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we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need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three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parameters:</a:t>
            </a:r>
            <a:endParaRPr sz="1800">
              <a:latin typeface="Arial"/>
              <a:cs typeface="Arial"/>
            </a:endParaRPr>
          </a:p>
          <a:p>
            <a:pPr marL="393065" marR="139065" indent="-133985">
              <a:lnSpc>
                <a:spcPct val="118100"/>
              </a:lnSpc>
              <a:spcBef>
                <a:spcPts val="172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ahoma"/>
                <a:cs typeface="Tahoma"/>
              </a:rPr>
              <a:t>set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ahoma"/>
                <a:cs typeface="Tahoma"/>
              </a:rPr>
              <a:t>of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ahoma"/>
                <a:cs typeface="Tahoma"/>
              </a:rPr>
              <a:t>columns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ahoma"/>
                <a:cs typeface="Tahoma"/>
              </a:rPr>
              <a:t>whose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ahoma"/>
                <a:cs typeface="Tahoma"/>
              </a:rPr>
              <a:t>names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are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values,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not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variables.</a:t>
            </a:r>
            <a:r>
              <a:rPr dirty="0" sz="1800" spc="-11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0">
                <a:solidFill>
                  <a:srgbClr val="585D60"/>
                </a:solidFill>
                <a:latin typeface="Tahoma"/>
                <a:cs typeface="Tahoma"/>
              </a:rPr>
              <a:t>In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this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ahoma"/>
                <a:cs typeface="Tahoma"/>
              </a:rPr>
              <a:t>example,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those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are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the  </a:t>
            </a:r>
            <a:r>
              <a:rPr dirty="0" sz="1800" spc="50">
                <a:solidFill>
                  <a:srgbClr val="585D60"/>
                </a:solidFill>
                <a:latin typeface="Tahoma"/>
                <a:cs typeface="Tahoma"/>
              </a:rPr>
              <a:t>columns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1999</a:t>
            </a:r>
            <a:r>
              <a:rPr dirty="0" sz="1700" spc="-88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and </a:t>
            </a:r>
            <a:r>
              <a:rPr dirty="0" sz="1700" spc="-10">
                <a:solidFill>
                  <a:srgbClr val="C2132D"/>
                </a:solidFill>
                <a:latin typeface="Courier New"/>
                <a:cs typeface="Courier New"/>
              </a:rPr>
              <a:t>2000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C2132D"/>
              </a:buClr>
              <a:buFont typeface="Trebuchet MS"/>
              <a:buChar char="•"/>
            </a:pPr>
            <a:endParaRPr sz="1800">
              <a:latin typeface="Tahoma"/>
              <a:cs typeface="Tahoma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ahoma"/>
                <a:cs typeface="Tahoma"/>
              </a:rPr>
              <a:t>name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ahoma"/>
                <a:cs typeface="Tahoma"/>
              </a:rPr>
              <a:t>of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variable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to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move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ahoma"/>
                <a:cs typeface="Tahoma"/>
              </a:rPr>
              <a:t>column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ahoma"/>
                <a:cs typeface="Tahoma"/>
              </a:rPr>
              <a:t>names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ahoma"/>
                <a:cs typeface="Tahoma"/>
              </a:rPr>
              <a:t>to.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Here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it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ahoma"/>
                <a:cs typeface="Tahoma"/>
              </a:rPr>
              <a:t>is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C2132D"/>
                </a:solidFill>
                <a:latin typeface="Courier New"/>
                <a:cs typeface="Courier New"/>
              </a:rPr>
              <a:t>year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ahoma"/>
                <a:cs typeface="Tahoma"/>
              </a:rPr>
              <a:t>name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ahoma"/>
                <a:cs typeface="Tahoma"/>
              </a:rPr>
              <a:t>of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variable</a:t>
            </a:r>
            <a:r>
              <a:rPr dirty="0" sz="1800" spc="-11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to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move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ahoma"/>
                <a:cs typeface="Tahoma"/>
              </a:rPr>
              <a:t>column</a:t>
            </a:r>
            <a:r>
              <a:rPr dirty="0" sz="1800" spc="-11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ahoma"/>
                <a:cs typeface="Tahoma"/>
              </a:rPr>
              <a:t>values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ahoma"/>
                <a:cs typeface="Tahoma"/>
              </a:rPr>
              <a:t>to.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Here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85D60"/>
                </a:solidFill>
                <a:latin typeface="Tahoma"/>
                <a:cs typeface="Tahoma"/>
              </a:rPr>
              <a:t>it’s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C2132D"/>
                </a:solidFill>
                <a:latin typeface="Courier New"/>
                <a:cs typeface="Courier New"/>
              </a:rPr>
              <a:t>cases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21614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00" spc="10"/>
              <a:t>pivot_longer()</a:t>
            </a:r>
            <a:r>
              <a:rPr dirty="0" sz="3900" spc="-1545"/>
              <a:t> </a:t>
            </a:r>
            <a:r>
              <a:rPr dirty="0" sz="4100" spc="-229">
                <a:latin typeface="Trebuchet MS"/>
                <a:cs typeface="Trebuchet MS"/>
              </a:rPr>
              <a:t>for </a:t>
            </a:r>
            <a:r>
              <a:rPr dirty="0" sz="4100" spc="-245">
                <a:latin typeface="Trebuchet MS"/>
                <a:cs typeface="Trebuchet MS"/>
              </a:rPr>
              <a:t>table4a </a:t>
            </a:r>
            <a:r>
              <a:rPr dirty="0" sz="4100" spc="-355">
                <a:latin typeface="Trebuchet MS"/>
                <a:cs typeface="Trebuchet MS"/>
              </a:rPr>
              <a:t>[2]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93087" y="2159508"/>
            <a:ext cx="5964326" cy="1963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771701" y="4730750"/>
            <a:ext cx="39820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585D60"/>
                </a:solidFill>
                <a:latin typeface="Tahoma"/>
                <a:cs typeface="Tahoma"/>
              </a:rPr>
              <a:t>Pivoting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table4a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into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a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ahoma"/>
                <a:cs typeface="Tahoma"/>
              </a:rPr>
              <a:t>longer,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ahoma"/>
                <a:cs typeface="Tahoma"/>
              </a:rPr>
              <a:t>tidy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form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205537"/>
            <a:ext cx="9134475" cy="0"/>
          </a:xfrm>
          <a:custGeom>
            <a:avLst/>
            <a:gdLst/>
            <a:ahLst/>
            <a:cxnLst/>
            <a:rect l="l" t="t" r="r" b="b"/>
            <a:pathLst>
              <a:path w="9134475" h="0">
                <a:moveTo>
                  <a:pt x="0" y="0"/>
                </a:moveTo>
                <a:lnTo>
                  <a:pt x="913447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6215062"/>
            <a:ext cx="9134475" cy="0"/>
          </a:xfrm>
          <a:custGeom>
            <a:avLst/>
            <a:gdLst/>
            <a:ahLst/>
            <a:cxnLst/>
            <a:rect l="l" t="t" r="r" b="b"/>
            <a:pathLst>
              <a:path w="9134475" h="0">
                <a:moveTo>
                  <a:pt x="0" y="0"/>
                </a:moveTo>
                <a:lnTo>
                  <a:pt x="913447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39349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18 </a:t>
            </a:r>
            <a:r>
              <a:rPr dirty="0" sz="1200" spc="35">
                <a:solidFill>
                  <a:srgbClr val="585D60"/>
                </a:solidFill>
                <a:latin typeface="Tahoma"/>
                <a:cs typeface="Tahoma"/>
              </a:rPr>
              <a:t>/</a:t>
            </a:r>
            <a:r>
              <a:rPr dirty="0" sz="1200" spc="-24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6287356"/>
            <a:ext cx="9157335" cy="21336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250" spc="-50" b="1">
                <a:solidFill>
                  <a:srgbClr val="C2132D"/>
                </a:solidFill>
                <a:latin typeface="Arial"/>
                <a:cs typeface="Arial"/>
              </a:rPr>
              <a:t>Source:</a:t>
            </a:r>
            <a:r>
              <a:rPr dirty="0" sz="1250" spc="-2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250" spc="20">
                <a:solidFill>
                  <a:srgbClr val="585D60"/>
                </a:solidFill>
                <a:latin typeface="Tahoma"/>
                <a:cs typeface="Tahoma"/>
              </a:rPr>
              <a:t>Slide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5">
                <a:solidFill>
                  <a:srgbClr val="585D60"/>
                </a:solidFill>
                <a:latin typeface="Tahoma"/>
                <a:cs typeface="Tahoma"/>
              </a:rPr>
              <a:t>is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30">
                <a:solidFill>
                  <a:srgbClr val="585D60"/>
                </a:solidFill>
                <a:latin typeface="Tahoma"/>
                <a:cs typeface="Tahoma"/>
              </a:rPr>
              <a:t>based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ahoma"/>
                <a:cs typeface="Tahoma"/>
              </a:rPr>
              <a:t>on</a:t>
            </a:r>
            <a:r>
              <a:rPr dirty="0" sz="1250" spc="-6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585D60"/>
                </a:solidFill>
                <a:latin typeface="Tahoma"/>
                <a:cs typeface="Tahoma"/>
              </a:rPr>
              <a:t>Wickham,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585D60"/>
                </a:solidFill>
                <a:latin typeface="Tahoma"/>
                <a:cs typeface="Tahoma"/>
              </a:rPr>
              <a:t>H.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5">
                <a:solidFill>
                  <a:srgbClr val="585D60"/>
                </a:solidFill>
                <a:latin typeface="Tahoma"/>
                <a:cs typeface="Tahoma"/>
              </a:rPr>
              <a:t>Grolemnund,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15">
                <a:solidFill>
                  <a:srgbClr val="585D60"/>
                </a:solidFill>
                <a:latin typeface="Tahoma"/>
                <a:cs typeface="Tahoma"/>
              </a:rPr>
              <a:t>G.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5">
                <a:solidFill>
                  <a:srgbClr val="585D60"/>
                </a:solidFill>
                <a:latin typeface="Tahoma"/>
                <a:cs typeface="Tahoma"/>
              </a:rPr>
              <a:t>(2017).</a:t>
            </a:r>
            <a:r>
              <a:rPr dirty="0" sz="1250" spc="-6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50">
                <a:solidFill>
                  <a:srgbClr val="585D60"/>
                </a:solidFill>
                <a:latin typeface="Tahoma"/>
                <a:cs typeface="Tahoma"/>
              </a:rPr>
              <a:t>"R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ahoma"/>
                <a:cs typeface="Tahoma"/>
              </a:rPr>
              <a:t>for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585D60"/>
                </a:solidFill>
                <a:latin typeface="Tahoma"/>
                <a:cs typeface="Tahoma"/>
              </a:rPr>
              <a:t>Data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585D60"/>
                </a:solidFill>
                <a:latin typeface="Tahoma"/>
                <a:cs typeface="Tahoma"/>
              </a:rPr>
              <a:t>Science",</a:t>
            </a:r>
            <a:r>
              <a:rPr dirty="0" sz="1250" spc="-6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20">
                <a:solidFill>
                  <a:srgbClr val="585D60"/>
                </a:solidFill>
                <a:latin typeface="Tahoma"/>
                <a:cs typeface="Tahoma"/>
              </a:rPr>
              <a:t>O'Reily.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https://r4ds.had.co.nz/tidy-data.html</a:t>
            </a:r>
            <a:r>
              <a:rPr dirty="0" sz="1250" spc="-35">
                <a:solidFill>
                  <a:srgbClr val="585D60"/>
                </a:solidFill>
                <a:latin typeface="Tahoma"/>
                <a:cs typeface="Tahoma"/>
              </a:rPr>
              <a:t>.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2181225"/>
            <a:ext cx="9696450" cy="2009775"/>
          </a:xfrm>
          <a:custGeom>
            <a:avLst/>
            <a:gdLst/>
            <a:ahLst/>
            <a:cxnLst/>
            <a:rect l="l" t="t" r="r" b="b"/>
            <a:pathLst>
              <a:path w="9696450" h="2009775">
                <a:moveTo>
                  <a:pt x="0" y="0"/>
                </a:moveTo>
                <a:lnTo>
                  <a:pt x="9696449" y="0"/>
                </a:lnTo>
                <a:lnTo>
                  <a:pt x="9696449" y="2009774"/>
                </a:lnTo>
                <a:lnTo>
                  <a:pt x="0" y="200977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21614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00" spc="10"/>
              <a:t>pivot_longer()</a:t>
            </a:r>
            <a:r>
              <a:rPr dirty="0" sz="3900" spc="-1545"/>
              <a:t> </a:t>
            </a:r>
            <a:r>
              <a:rPr dirty="0" sz="4100" spc="-229">
                <a:latin typeface="Trebuchet MS"/>
                <a:cs typeface="Trebuchet MS"/>
              </a:rPr>
              <a:t>for </a:t>
            </a:r>
            <a:r>
              <a:rPr dirty="0" sz="4100" spc="-245">
                <a:latin typeface="Trebuchet MS"/>
                <a:cs typeface="Trebuchet MS"/>
              </a:rPr>
              <a:t>table4a </a:t>
            </a:r>
            <a:r>
              <a:rPr dirty="0" sz="4100" spc="-355">
                <a:latin typeface="Trebuchet MS"/>
                <a:cs typeface="Trebuchet MS"/>
              </a:rPr>
              <a:t>[3]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19 </a:t>
            </a:r>
            <a:r>
              <a:rPr dirty="0" sz="1200" spc="35">
                <a:solidFill>
                  <a:srgbClr val="585D60"/>
                </a:solidFill>
                <a:latin typeface="Tahoma"/>
                <a:cs typeface="Tahoma"/>
              </a:rPr>
              <a:t>/</a:t>
            </a:r>
            <a:r>
              <a:rPr dirty="0" sz="1200" spc="-24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533525"/>
            <a:ext cx="9696450" cy="4191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75"/>
              </a:spcBef>
            </a:pPr>
            <a:r>
              <a:rPr dirty="0" sz="1350" spc="10">
                <a:latin typeface="Courier New"/>
                <a:cs typeface="Courier New"/>
              </a:rPr>
              <a:t>tidyr::pivot_longer(table4a, c(`1999`, `2000`), names_to =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"year"</a:t>
            </a:r>
            <a:r>
              <a:rPr dirty="0" sz="1350" spc="10">
                <a:latin typeface="Courier New"/>
                <a:cs typeface="Courier New"/>
              </a:rPr>
              <a:t>, values_to =</a:t>
            </a:r>
            <a:r>
              <a:rPr dirty="0" sz="1350" spc="-20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005400"/>
                </a:solidFill>
                <a:latin typeface="Courier New"/>
                <a:cs typeface="Courier New"/>
              </a:rPr>
              <a:t>"cases"</a:t>
            </a: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0195" y="2251964"/>
            <a:ext cx="2110740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# A tibble: 6 ×</a:t>
            </a:r>
            <a:r>
              <a:rPr dirty="0" sz="1350" spc="-8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3</a:t>
            </a:r>
            <a:endParaRPr sz="135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91145" y="2467468"/>
          <a:ext cx="3086735" cy="1618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1964"/>
                <a:gridCol w="625475"/>
                <a:gridCol w="709294"/>
              </a:tblGrid>
              <a:tr h="209205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  <a:tabLst>
                          <a:tab pos="55245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	country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year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cases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  <a:tabLst>
                          <a:tab pos="55245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	&lt;chr&gt;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&lt;chr&gt;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&lt;dbl&gt;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1</a:t>
                      </a:r>
                      <a:r>
                        <a:rPr dirty="0" sz="1350" spc="-6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Afghanistan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1999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745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2</a:t>
                      </a:r>
                      <a:r>
                        <a:rPr dirty="0" sz="1350" spc="-6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Afghanistan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2666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3</a:t>
                      </a:r>
                      <a:r>
                        <a:rPr dirty="0" sz="1350" spc="-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Brazil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1999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37737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4</a:t>
                      </a:r>
                      <a:r>
                        <a:rPr dirty="0" sz="1350" spc="-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Brazil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80488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5</a:t>
                      </a:r>
                      <a:r>
                        <a:rPr dirty="0" sz="1350" spc="-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China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1999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212258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9205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6</a:t>
                      </a:r>
                      <a:r>
                        <a:rPr dirty="0" sz="1350" spc="-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China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213766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15"/>
              <a:t>2</a:t>
            </a:fld>
            <a:r>
              <a:rPr dirty="0" spc="15"/>
              <a:t> </a:t>
            </a:r>
            <a:r>
              <a:rPr dirty="0" spc="35"/>
              <a:t>/</a:t>
            </a:r>
            <a:r>
              <a:rPr dirty="0" spc="-250"/>
              <a:t> </a:t>
            </a:r>
            <a:r>
              <a:rPr dirty="0" spc="15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677659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20">
                <a:latin typeface="Trebuchet MS"/>
                <a:cs typeface="Trebuchet MS"/>
              </a:rPr>
              <a:t>Quick </a:t>
            </a:r>
            <a:r>
              <a:rPr dirty="0" sz="4100" spc="-229">
                <a:latin typeface="Trebuchet MS"/>
                <a:cs typeface="Trebuchet MS"/>
              </a:rPr>
              <a:t>Refresher </a:t>
            </a:r>
            <a:r>
              <a:rPr dirty="0" sz="4100" spc="-254">
                <a:latin typeface="Trebuchet MS"/>
                <a:cs typeface="Trebuchet MS"/>
              </a:rPr>
              <a:t>from </a:t>
            </a:r>
            <a:r>
              <a:rPr dirty="0" sz="4100" spc="-120">
                <a:latin typeface="Trebuchet MS"/>
                <a:cs typeface="Trebuchet MS"/>
              </a:rPr>
              <a:t>Last</a:t>
            </a:r>
            <a:r>
              <a:rPr dirty="0" sz="4100" spc="-515">
                <a:latin typeface="Trebuchet MS"/>
                <a:cs typeface="Trebuchet MS"/>
              </a:rPr>
              <a:t> </a:t>
            </a:r>
            <a:r>
              <a:rPr dirty="0" sz="4100" spc="-25">
                <a:latin typeface="Trebuchet MS"/>
                <a:cs typeface="Trebuchet MS"/>
              </a:rPr>
              <a:t>Class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30126"/>
            <a:ext cx="3063875" cy="738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800" spc="-60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ahoma"/>
                <a:cs typeface="Tahoma"/>
              </a:rPr>
              <a:t>Describe</a:t>
            </a:r>
            <a:r>
              <a:rPr dirty="0" sz="1800" spc="-12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what</a:t>
            </a:r>
            <a:r>
              <a:rPr dirty="0" sz="1800" spc="-12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ahoma"/>
                <a:cs typeface="Tahoma"/>
              </a:rPr>
              <a:t>is</a:t>
            </a:r>
            <a:r>
              <a:rPr dirty="0" sz="1800" spc="-12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an</a:t>
            </a:r>
            <a:r>
              <a:rPr dirty="0" sz="1800" spc="-13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API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800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800" spc="-60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Download</a:t>
            </a:r>
            <a:r>
              <a:rPr dirty="0" sz="1800" spc="-13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data</a:t>
            </a:r>
            <a:r>
              <a:rPr dirty="0" sz="1800" spc="-12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ahoma"/>
                <a:cs typeface="Tahoma"/>
              </a:rPr>
              <a:t>using</a:t>
            </a:r>
            <a:r>
              <a:rPr dirty="0" sz="1800" spc="-13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ahoma"/>
                <a:cs typeface="Tahoma"/>
              </a:rPr>
              <a:t>APIs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70687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65">
                <a:latin typeface="Trebuchet MS"/>
                <a:cs typeface="Trebuchet MS"/>
              </a:rPr>
              <a:t>The </a:t>
            </a:r>
            <a:r>
              <a:rPr dirty="0" sz="3900" spc="10"/>
              <a:t>pivot_wider()</a:t>
            </a:r>
            <a:r>
              <a:rPr dirty="0" sz="3900" spc="-1480"/>
              <a:t> </a:t>
            </a:r>
            <a:r>
              <a:rPr dirty="0" sz="4100" spc="-229">
                <a:latin typeface="Trebuchet MS"/>
                <a:cs typeface="Trebuchet MS"/>
              </a:rPr>
              <a:t>Function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48187" y="1550495"/>
            <a:ext cx="2642615" cy="3149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205537"/>
            <a:ext cx="5800725" cy="0"/>
          </a:xfrm>
          <a:custGeom>
            <a:avLst/>
            <a:gdLst/>
            <a:ahLst/>
            <a:cxnLst/>
            <a:rect l="l" t="t" r="r" b="b"/>
            <a:pathLst>
              <a:path w="5800725" h="0">
                <a:moveTo>
                  <a:pt x="0" y="0"/>
                </a:moveTo>
                <a:lnTo>
                  <a:pt x="580072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215062"/>
            <a:ext cx="5800725" cy="0"/>
          </a:xfrm>
          <a:custGeom>
            <a:avLst/>
            <a:gdLst/>
            <a:ahLst/>
            <a:cxnLst/>
            <a:rect l="l" t="t" r="r" b="b"/>
            <a:pathLst>
              <a:path w="5800725" h="0">
                <a:moveTo>
                  <a:pt x="0" y="0"/>
                </a:moveTo>
                <a:lnTo>
                  <a:pt x="580072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05600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20 </a:t>
            </a:r>
            <a:r>
              <a:rPr dirty="0" sz="1200" spc="35">
                <a:solidFill>
                  <a:srgbClr val="585D60"/>
                </a:solidFill>
                <a:latin typeface="Tahoma"/>
                <a:cs typeface="Tahoma"/>
              </a:rPr>
              <a:t>/</a:t>
            </a:r>
            <a:r>
              <a:rPr dirty="0" sz="1200" spc="-24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6287356"/>
            <a:ext cx="5822315" cy="21336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250" spc="-50" b="1">
                <a:solidFill>
                  <a:srgbClr val="C2132D"/>
                </a:solidFill>
                <a:latin typeface="Arial"/>
                <a:cs typeface="Arial"/>
              </a:rPr>
              <a:t>Source:</a:t>
            </a:r>
            <a:r>
              <a:rPr dirty="0" sz="1250" spc="-3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250" spc="-5">
                <a:solidFill>
                  <a:srgbClr val="585D60"/>
                </a:solidFill>
                <a:latin typeface="Tahoma"/>
                <a:cs typeface="Tahoma"/>
              </a:rPr>
              <a:t>Image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5">
                <a:solidFill>
                  <a:srgbClr val="585D60"/>
                </a:solidFill>
                <a:latin typeface="Tahoma"/>
                <a:cs typeface="Tahoma"/>
              </a:rPr>
              <a:t>is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20">
                <a:solidFill>
                  <a:srgbClr val="585D60"/>
                </a:solidFill>
                <a:latin typeface="Tahoma"/>
                <a:cs typeface="Tahoma"/>
              </a:rPr>
              <a:t>from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ahoma"/>
                <a:cs typeface="Tahoma"/>
              </a:rPr>
              <a:t>Garrick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585D60"/>
                </a:solidFill>
                <a:latin typeface="Tahoma"/>
                <a:cs typeface="Tahoma"/>
              </a:rPr>
              <a:t>Aden-Buie's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ahoma"/>
                <a:cs typeface="Tahoma"/>
              </a:rPr>
              <a:t>excellent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tidyexplain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-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GitHub</a:t>
            </a:r>
            <a:r>
              <a:rPr dirty="0" sz="125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2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Repository</a:t>
            </a:r>
            <a:endParaRPr sz="12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3914775"/>
            <a:ext cx="9696450" cy="1419225"/>
          </a:xfrm>
          <a:custGeom>
            <a:avLst/>
            <a:gdLst/>
            <a:ahLst/>
            <a:cxnLst/>
            <a:rect l="l" t="t" r="r" b="b"/>
            <a:pathLst>
              <a:path w="9696450" h="1419225">
                <a:moveTo>
                  <a:pt x="0" y="0"/>
                </a:moveTo>
                <a:lnTo>
                  <a:pt x="9696449" y="0"/>
                </a:lnTo>
                <a:lnTo>
                  <a:pt x="9696449" y="1419224"/>
                </a:lnTo>
                <a:lnTo>
                  <a:pt x="0" y="141922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9175" y="4629150"/>
            <a:ext cx="9486900" cy="200025"/>
          </a:xfrm>
          <a:custGeom>
            <a:avLst/>
            <a:gdLst/>
            <a:ahLst/>
            <a:cxnLst/>
            <a:rect l="l" t="t" r="r" b="b"/>
            <a:pathLst>
              <a:path w="9486900" h="200025">
                <a:moveTo>
                  <a:pt x="0" y="0"/>
                </a:moveTo>
                <a:lnTo>
                  <a:pt x="9486899" y="0"/>
                </a:lnTo>
                <a:lnTo>
                  <a:pt x="9486899" y="200024"/>
                </a:lnTo>
                <a:lnTo>
                  <a:pt x="0" y="200024"/>
                </a:lnTo>
                <a:lnTo>
                  <a:pt x="0" y="0"/>
                </a:lnTo>
                <a:close/>
              </a:path>
            </a:pathLst>
          </a:custGeom>
          <a:solidFill>
            <a:srgbClr val="FFDE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9175" y="4829175"/>
            <a:ext cx="9486900" cy="200025"/>
          </a:xfrm>
          <a:custGeom>
            <a:avLst/>
            <a:gdLst/>
            <a:ahLst/>
            <a:cxnLst/>
            <a:rect l="l" t="t" r="r" b="b"/>
            <a:pathLst>
              <a:path w="9486900" h="200025">
                <a:moveTo>
                  <a:pt x="0" y="0"/>
                </a:moveTo>
                <a:lnTo>
                  <a:pt x="9486899" y="0"/>
                </a:lnTo>
                <a:lnTo>
                  <a:pt x="9486899" y="200024"/>
                </a:lnTo>
                <a:lnTo>
                  <a:pt x="0" y="200024"/>
                </a:lnTo>
                <a:lnTo>
                  <a:pt x="0" y="0"/>
                </a:lnTo>
                <a:close/>
              </a:path>
            </a:pathLst>
          </a:custGeom>
          <a:solidFill>
            <a:srgbClr val="FFDE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66623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00" spc="10"/>
              <a:t>pivot_wider()</a:t>
            </a:r>
            <a:r>
              <a:rPr dirty="0" sz="3900" spc="-1540"/>
              <a:t> </a:t>
            </a:r>
            <a:r>
              <a:rPr dirty="0" sz="4100" spc="-229">
                <a:latin typeface="Trebuchet MS"/>
                <a:cs typeface="Trebuchet MS"/>
              </a:rPr>
              <a:t>for </a:t>
            </a:r>
            <a:r>
              <a:rPr dirty="0" sz="4100" spc="-254">
                <a:latin typeface="Trebuchet MS"/>
                <a:cs typeface="Trebuchet MS"/>
              </a:rPr>
              <a:t>table2 </a:t>
            </a:r>
            <a:r>
              <a:rPr dirty="0" sz="4100" spc="-355">
                <a:latin typeface="Trebuchet MS"/>
                <a:cs typeface="Trebuchet MS"/>
              </a:rPr>
              <a:t>[1]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8754" y="1530350"/>
            <a:ext cx="8843645" cy="1490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SzPct val="105882"/>
              <a:buFont typeface="Trebuchet MS"/>
              <a:buChar char="•"/>
              <a:tabLst>
                <a:tab pos="146685" algn="l"/>
              </a:tabLst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pivot_wider()</a:t>
            </a:r>
            <a:r>
              <a:rPr dirty="0" sz="1700" spc="-58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ahoma"/>
                <a:cs typeface="Tahoma"/>
              </a:rPr>
              <a:t>is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opposite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ahoma"/>
                <a:cs typeface="Tahoma"/>
              </a:rPr>
              <a:t>of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C2132D"/>
                </a:solidFill>
                <a:latin typeface="Courier New"/>
                <a:cs typeface="Courier New"/>
              </a:rPr>
              <a:t>pivot_longer()</a:t>
            </a:r>
            <a:r>
              <a:rPr dirty="0" sz="1800">
                <a:solidFill>
                  <a:srgbClr val="585D60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You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ahoma"/>
                <a:cs typeface="Tahoma"/>
              </a:rPr>
              <a:t>use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it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85D60"/>
                </a:solidFill>
                <a:latin typeface="Tahoma"/>
                <a:cs typeface="Tahoma"/>
              </a:rPr>
              <a:t>when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an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ahoma"/>
                <a:cs typeface="Tahoma"/>
              </a:rPr>
              <a:t>observation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ahoma"/>
                <a:cs typeface="Tahoma"/>
              </a:rPr>
              <a:t>is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ahoma"/>
                <a:cs typeface="Tahoma"/>
              </a:rPr>
              <a:t>scattered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ahoma"/>
                <a:cs typeface="Tahoma"/>
              </a:rPr>
              <a:t>across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multiple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rows.</a:t>
            </a:r>
            <a:endParaRPr sz="1800">
              <a:latin typeface="Tahoma"/>
              <a:cs typeface="Tahoma"/>
            </a:endParaRPr>
          </a:p>
          <a:p>
            <a:pPr marL="146050" marR="5080" indent="-133985">
              <a:lnSpc>
                <a:spcPct val="118100"/>
              </a:lnSpc>
              <a:spcBef>
                <a:spcPts val="82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For</a:t>
            </a:r>
            <a:r>
              <a:rPr dirty="0" sz="1800" spc="-12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ahoma"/>
                <a:cs typeface="Tahoma"/>
              </a:rPr>
              <a:t>example,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take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ahoma"/>
                <a:cs typeface="Tahoma"/>
              </a:rPr>
              <a:t>table2: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an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ahoma"/>
                <a:cs typeface="Tahoma"/>
              </a:rPr>
              <a:t>observation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ahoma"/>
                <a:cs typeface="Tahoma"/>
              </a:rPr>
              <a:t>is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a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country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in</a:t>
            </a:r>
            <a:r>
              <a:rPr dirty="0" sz="1800" spc="-12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a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75">
                <a:solidFill>
                  <a:srgbClr val="585D60"/>
                </a:solidFill>
                <a:latin typeface="Tahoma"/>
                <a:cs typeface="Tahoma"/>
              </a:rPr>
              <a:t>year,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ahoma"/>
                <a:cs typeface="Tahoma"/>
              </a:rPr>
              <a:t>but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ahoma"/>
                <a:cs typeface="Tahoma"/>
              </a:rPr>
              <a:t>each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ahoma"/>
                <a:cs typeface="Tahoma"/>
              </a:rPr>
              <a:t>observation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ahoma"/>
                <a:cs typeface="Tahoma"/>
              </a:rPr>
              <a:t>is  </a:t>
            </a:r>
            <a:r>
              <a:rPr dirty="0" sz="1800" spc="20">
                <a:solidFill>
                  <a:srgbClr val="585D60"/>
                </a:solidFill>
                <a:latin typeface="Tahoma"/>
                <a:cs typeface="Tahoma"/>
              </a:rPr>
              <a:t>spread </a:t>
            </a:r>
            <a:r>
              <a:rPr dirty="0" sz="1800" spc="60">
                <a:solidFill>
                  <a:srgbClr val="585D60"/>
                </a:solidFill>
                <a:latin typeface="Tahoma"/>
                <a:cs typeface="Tahoma"/>
              </a:rPr>
              <a:t>across</a:t>
            </a:r>
            <a:r>
              <a:rPr dirty="0" sz="1800" spc="-40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two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rows.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3276600"/>
            <a:ext cx="9696450" cy="409575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75"/>
              </a:spcBef>
            </a:pPr>
            <a:r>
              <a:rPr dirty="0" sz="1350" spc="10">
                <a:latin typeface="Courier New"/>
                <a:cs typeface="Courier New"/>
              </a:rPr>
              <a:t>head(table2, n =</a:t>
            </a:r>
            <a:r>
              <a:rPr dirty="0" sz="1350" spc="5"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870000"/>
                </a:solidFill>
                <a:latin typeface="Courier New"/>
                <a:cs typeface="Courier New"/>
              </a:rPr>
              <a:t>3</a:t>
            </a:r>
            <a:r>
              <a:rPr dirty="0" sz="1350" spc="10"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10195" y="3995038"/>
            <a:ext cx="2110740" cy="2343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 # A tibble: 3 ×</a:t>
            </a:r>
            <a:r>
              <a:rPr dirty="0" sz="1350" spc="-80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4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0195" y="4195063"/>
            <a:ext cx="2944495" cy="434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14"/>
              </a:spcBef>
              <a:tabLst>
                <a:tab pos="533400" algn="l"/>
                <a:tab pos="1888489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	country	year</a:t>
            </a:r>
            <a:r>
              <a:rPr dirty="0" sz="1350" spc="-3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type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  <a:tabLst>
                <a:tab pos="533400" algn="l"/>
                <a:tab pos="1784350" algn="l"/>
              </a:tabLst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##	&lt;chr&gt;	&lt;dbl&gt;</a:t>
            </a:r>
            <a:r>
              <a:rPr dirty="0" sz="1350" spc="-75">
                <a:solidFill>
                  <a:srgbClr val="777777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&lt;chr&gt;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7134" y="4195063"/>
            <a:ext cx="546735" cy="4343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595"/>
              </a:lnSpc>
              <a:spcBef>
                <a:spcPts val="114"/>
              </a:spcBef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count</a:t>
            </a:r>
            <a:endParaRPr sz="1350">
              <a:latin typeface="Courier New"/>
              <a:cs typeface="Courier New"/>
            </a:endParaRPr>
          </a:p>
          <a:p>
            <a:pPr marL="12700">
              <a:lnSpc>
                <a:spcPts val="1595"/>
              </a:lnSpc>
            </a:pPr>
            <a:r>
              <a:rPr dirty="0" sz="1350" spc="10">
                <a:solidFill>
                  <a:srgbClr val="777777"/>
                </a:solidFill>
                <a:latin typeface="Courier New"/>
                <a:cs typeface="Courier New"/>
              </a:rPr>
              <a:t>&lt;dbl&gt;</a:t>
            </a:r>
            <a:endParaRPr sz="135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89285" y="4610593"/>
          <a:ext cx="6996430" cy="618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4005"/>
                <a:gridCol w="208279"/>
                <a:gridCol w="1303019"/>
                <a:gridCol w="573405"/>
                <a:gridCol w="1146809"/>
                <a:gridCol w="3470274"/>
              </a:tblGrid>
              <a:tr h="209205">
                <a:tc>
                  <a:txBody>
                    <a:bodyPr/>
                    <a:lstStyle/>
                    <a:p>
                      <a:pPr algn="ctr" marR="10795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Afghanistan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1999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cases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76195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745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algn="ctr" marR="10795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Afghanistan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1999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population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76195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19987071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</a:tr>
              <a:tr h="209205">
                <a:tc>
                  <a:txBody>
                    <a:bodyPr/>
                    <a:lstStyle/>
                    <a:p>
                      <a:pPr algn="ctr" marR="10795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Afghanistan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cases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76195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2666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21 </a:t>
            </a:r>
            <a:r>
              <a:rPr dirty="0" sz="1200" spc="35">
                <a:solidFill>
                  <a:srgbClr val="585D60"/>
                </a:solidFill>
                <a:latin typeface="Tahoma"/>
                <a:cs typeface="Tahoma"/>
              </a:rPr>
              <a:t>/</a:t>
            </a:r>
            <a:r>
              <a:rPr dirty="0" sz="1200" spc="-24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66623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00" spc="10"/>
              <a:t>pivot_wider()</a:t>
            </a:r>
            <a:r>
              <a:rPr dirty="0" sz="3900" spc="-1540"/>
              <a:t> </a:t>
            </a:r>
            <a:r>
              <a:rPr dirty="0" sz="4100" spc="-229">
                <a:latin typeface="Trebuchet MS"/>
                <a:cs typeface="Trebuchet MS"/>
              </a:rPr>
              <a:t>for </a:t>
            </a:r>
            <a:r>
              <a:rPr dirty="0" sz="4100" spc="-254">
                <a:latin typeface="Trebuchet MS"/>
                <a:cs typeface="Trebuchet MS"/>
              </a:rPr>
              <a:t>table2 </a:t>
            </a:r>
            <a:r>
              <a:rPr dirty="0" sz="4100" spc="-355">
                <a:latin typeface="Trebuchet MS"/>
                <a:cs typeface="Trebuchet MS"/>
              </a:rPr>
              <a:t>[2]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15324" y="1851604"/>
            <a:ext cx="6676409" cy="3872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205537"/>
            <a:ext cx="9134475" cy="0"/>
          </a:xfrm>
          <a:custGeom>
            <a:avLst/>
            <a:gdLst/>
            <a:ahLst/>
            <a:cxnLst/>
            <a:rect l="l" t="t" r="r" b="b"/>
            <a:pathLst>
              <a:path w="9134475" h="0">
                <a:moveTo>
                  <a:pt x="0" y="0"/>
                </a:moveTo>
                <a:lnTo>
                  <a:pt x="913447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215062"/>
            <a:ext cx="9134475" cy="0"/>
          </a:xfrm>
          <a:custGeom>
            <a:avLst/>
            <a:gdLst/>
            <a:ahLst/>
            <a:cxnLst/>
            <a:rect l="l" t="t" r="r" b="b"/>
            <a:pathLst>
              <a:path w="9134475" h="0">
                <a:moveTo>
                  <a:pt x="0" y="0"/>
                </a:moveTo>
                <a:lnTo>
                  <a:pt x="913447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039349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6275799"/>
            <a:ext cx="915733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50" b="1">
                <a:solidFill>
                  <a:srgbClr val="C2132D"/>
                </a:solidFill>
                <a:latin typeface="Arial"/>
                <a:cs typeface="Arial"/>
              </a:rPr>
              <a:t>Source:</a:t>
            </a:r>
            <a:r>
              <a:rPr dirty="0" sz="1250" spc="-2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250" spc="20">
                <a:solidFill>
                  <a:srgbClr val="585D60"/>
                </a:solidFill>
                <a:latin typeface="Tahoma"/>
                <a:cs typeface="Tahoma"/>
              </a:rPr>
              <a:t>Slide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5">
                <a:solidFill>
                  <a:srgbClr val="585D60"/>
                </a:solidFill>
                <a:latin typeface="Tahoma"/>
                <a:cs typeface="Tahoma"/>
              </a:rPr>
              <a:t>is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30">
                <a:solidFill>
                  <a:srgbClr val="585D60"/>
                </a:solidFill>
                <a:latin typeface="Tahoma"/>
                <a:cs typeface="Tahoma"/>
              </a:rPr>
              <a:t>based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ahoma"/>
                <a:cs typeface="Tahoma"/>
              </a:rPr>
              <a:t>on</a:t>
            </a:r>
            <a:r>
              <a:rPr dirty="0" sz="1250" spc="-6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585D60"/>
                </a:solidFill>
                <a:latin typeface="Tahoma"/>
                <a:cs typeface="Tahoma"/>
              </a:rPr>
              <a:t>Wickham,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585D60"/>
                </a:solidFill>
                <a:latin typeface="Tahoma"/>
                <a:cs typeface="Tahoma"/>
              </a:rPr>
              <a:t>H.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5">
                <a:solidFill>
                  <a:srgbClr val="585D60"/>
                </a:solidFill>
                <a:latin typeface="Tahoma"/>
                <a:cs typeface="Tahoma"/>
              </a:rPr>
              <a:t>Grolemnund,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15">
                <a:solidFill>
                  <a:srgbClr val="585D60"/>
                </a:solidFill>
                <a:latin typeface="Tahoma"/>
                <a:cs typeface="Tahoma"/>
              </a:rPr>
              <a:t>G.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5">
                <a:solidFill>
                  <a:srgbClr val="585D60"/>
                </a:solidFill>
                <a:latin typeface="Tahoma"/>
                <a:cs typeface="Tahoma"/>
              </a:rPr>
              <a:t>(2017).</a:t>
            </a:r>
            <a:r>
              <a:rPr dirty="0" sz="1250" spc="-6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50">
                <a:solidFill>
                  <a:srgbClr val="585D60"/>
                </a:solidFill>
                <a:latin typeface="Tahoma"/>
                <a:cs typeface="Tahoma"/>
              </a:rPr>
              <a:t>"R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ahoma"/>
                <a:cs typeface="Tahoma"/>
              </a:rPr>
              <a:t>for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585D60"/>
                </a:solidFill>
                <a:latin typeface="Tahoma"/>
                <a:cs typeface="Tahoma"/>
              </a:rPr>
              <a:t>Data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585D60"/>
                </a:solidFill>
                <a:latin typeface="Tahoma"/>
                <a:cs typeface="Tahoma"/>
              </a:rPr>
              <a:t>Science",</a:t>
            </a:r>
            <a:r>
              <a:rPr dirty="0" sz="1250" spc="-6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20">
                <a:solidFill>
                  <a:srgbClr val="585D60"/>
                </a:solidFill>
                <a:latin typeface="Tahoma"/>
                <a:cs typeface="Tahoma"/>
              </a:rPr>
              <a:t>O'Reily.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https://r4ds.had.co.nz/tidy-data.html</a:t>
            </a:r>
            <a:r>
              <a:rPr dirty="0" sz="1250" spc="-35">
                <a:solidFill>
                  <a:srgbClr val="585D60"/>
                </a:solidFill>
                <a:latin typeface="Tahoma"/>
                <a:cs typeface="Tahoma"/>
              </a:rPr>
              <a:t>.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22 </a:t>
            </a:r>
            <a:r>
              <a:rPr dirty="0" sz="1200" spc="35">
                <a:solidFill>
                  <a:srgbClr val="585D60"/>
                </a:solidFill>
                <a:latin typeface="Tahoma"/>
                <a:cs typeface="Tahoma"/>
              </a:rPr>
              <a:t>/</a:t>
            </a:r>
            <a:r>
              <a:rPr dirty="0" sz="1200" spc="-24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9175" y="2486025"/>
            <a:ext cx="9486900" cy="200025"/>
          </a:xfrm>
          <a:custGeom>
            <a:avLst/>
            <a:gdLst/>
            <a:ahLst/>
            <a:cxnLst/>
            <a:rect l="l" t="t" r="r" b="b"/>
            <a:pathLst>
              <a:path w="9486900" h="200025">
                <a:moveTo>
                  <a:pt x="0" y="0"/>
                </a:moveTo>
                <a:lnTo>
                  <a:pt x="9486899" y="0"/>
                </a:lnTo>
                <a:lnTo>
                  <a:pt x="9486899" y="200024"/>
                </a:lnTo>
                <a:lnTo>
                  <a:pt x="0" y="200024"/>
                </a:lnTo>
                <a:lnTo>
                  <a:pt x="0" y="0"/>
                </a:lnTo>
                <a:close/>
              </a:path>
            </a:pathLst>
          </a:custGeom>
          <a:solidFill>
            <a:srgbClr val="FFDE6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19175" y="2686050"/>
            <a:ext cx="9486900" cy="200025"/>
          </a:xfrm>
          <a:custGeom>
            <a:avLst/>
            <a:gdLst/>
            <a:ahLst/>
            <a:cxnLst/>
            <a:rect l="l" t="t" r="r" b="b"/>
            <a:pathLst>
              <a:path w="9486900" h="200025">
                <a:moveTo>
                  <a:pt x="0" y="0"/>
                </a:moveTo>
                <a:lnTo>
                  <a:pt x="9486899" y="0"/>
                </a:lnTo>
                <a:lnTo>
                  <a:pt x="9486899" y="200024"/>
                </a:lnTo>
                <a:lnTo>
                  <a:pt x="0" y="200024"/>
                </a:lnTo>
                <a:lnTo>
                  <a:pt x="0" y="0"/>
                </a:lnTo>
                <a:close/>
              </a:path>
            </a:pathLst>
          </a:custGeom>
          <a:solidFill>
            <a:srgbClr val="FFDE65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400" y="2181225"/>
          <a:ext cx="9696450" cy="2009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/>
                <a:gridCol w="2348865"/>
                <a:gridCol w="729614"/>
                <a:gridCol w="6407785"/>
                <a:gridCol w="104775"/>
              </a:tblGrid>
              <a:tr h="495449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44450">
                        <a:lnSpc>
                          <a:spcPts val="1580"/>
                        </a:lnSpc>
                        <a:spcBef>
                          <a:spcPts val="760"/>
                        </a:spcBef>
                        <a:tabLst>
                          <a:tab pos="524510" algn="l"/>
                          <a:tab pos="187960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# A tibble: 6 × 4  </a:t>
                      </a: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country</a:t>
                      </a: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year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9652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r" marR="44450">
                        <a:lnSpc>
                          <a:spcPts val="1550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cases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6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algn="r" marR="5410200">
                        <a:lnSpc>
                          <a:spcPts val="1550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population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63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976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475"/>
                        </a:lnSpc>
                        <a:tabLst>
                          <a:tab pos="524510" algn="l"/>
                          <a:tab pos="177546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	&lt;chr&gt;	&lt;dbl&gt;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&lt;dbl&gt;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1020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&lt;dbl&gt;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475"/>
                        </a:lnSpc>
                        <a:tabLst>
                          <a:tab pos="187960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1</a:t>
                      </a:r>
                      <a:r>
                        <a:rPr dirty="0" sz="135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Afghanistan	1999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745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1020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19987071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475"/>
                        </a:lnSpc>
                        <a:tabLst>
                          <a:tab pos="187960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2</a:t>
                      </a:r>
                      <a:r>
                        <a:rPr dirty="0" sz="135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Afghanistan	2000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2666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1020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20595360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475"/>
                        </a:lnSpc>
                        <a:tabLst>
                          <a:tab pos="187960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3 Brazil	1999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37737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1020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172006362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475"/>
                        </a:lnSpc>
                        <a:tabLst>
                          <a:tab pos="187960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4 Brazil	2000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80488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1020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174504898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475"/>
                        </a:lnSpc>
                        <a:tabLst>
                          <a:tab pos="187960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5 China	1999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212258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1020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1272915272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314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545"/>
                        </a:lnSpc>
                        <a:tabLst>
                          <a:tab pos="187960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6 China	2000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213766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1020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1280428583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15"/>
              <a:t>23</a:t>
            </a:fld>
            <a:r>
              <a:rPr dirty="0" spc="15"/>
              <a:t> </a:t>
            </a:r>
            <a:r>
              <a:rPr dirty="0" spc="35"/>
              <a:t>/</a:t>
            </a:r>
            <a:r>
              <a:rPr dirty="0" spc="-245"/>
              <a:t> </a:t>
            </a:r>
            <a:r>
              <a:rPr dirty="0" spc="15"/>
              <a:t>31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66623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00" spc="10"/>
              <a:t>pivot_wider()</a:t>
            </a:r>
            <a:r>
              <a:rPr dirty="0" sz="3900" spc="-1540"/>
              <a:t> </a:t>
            </a:r>
            <a:r>
              <a:rPr dirty="0" sz="4100" spc="-229">
                <a:latin typeface="Trebuchet MS"/>
                <a:cs typeface="Trebuchet MS"/>
              </a:rPr>
              <a:t>for </a:t>
            </a:r>
            <a:r>
              <a:rPr dirty="0" sz="4100" spc="-254">
                <a:latin typeface="Trebuchet MS"/>
                <a:cs typeface="Trebuchet MS"/>
              </a:rPr>
              <a:t>table2 </a:t>
            </a:r>
            <a:r>
              <a:rPr dirty="0" sz="4100" spc="-355">
                <a:latin typeface="Trebuchet MS"/>
                <a:cs typeface="Trebuchet MS"/>
              </a:rPr>
              <a:t>[3]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533525"/>
            <a:ext cx="9696450" cy="419100"/>
          </a:xfrm>
          <a:prstGeom prst="rect">
            <a:avLst/>
          </a:prstGeom>
          <a:solidFill>
            <a:srgbClr val="F4F4F4"/>
          </a:solidFill>
        </p:spPr>
        <p:txBody>
          <a:bodyPr wrap="square" lIns="0" tIns="85725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675"/>
              </a:spcBef>
            </a:pPr>
            <a:r>
              <a:rPr dirty="0" sz="1350" spc="10">
                <a:latin typeface="Courier New"/>
                <a:cs typeface="Courier New"/>
              </a:rPr>
              <a:t>tidyr::pivot_wider(table2, names_from = type, values_from =</a:t>
            </a:r>
            <a:r>
              <a:rPr dirty="0" sz="1350" spc="-5">
                <a:latin typeface="Courier New"/>
                <a:cs typeface="Courier New"/>
              </a:rPr>
              <a:t> </a:t>
            </a:r>
            <a:r>
              <a:rPr dirty="0" sz="1350" spc="10">
                <a:latin typeface="Courier New"/>
                <a:cs typeface="Courier New"/>
              </a:rPr>
              <a:t>count)</a:t>
            </a:r>
            <a:endParaRPr sz="13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533525"/>
            <a:ext cx="9696450" cy="2009775"/>
          </a:xfrm>
          <a:custGeom>
            <a:avLst/>
            <a:gdLst/>
            <a:ahLst/>
            <a:cxnLst/>
            <a:rect l="l" t="t" r="r" b="b"/>
            <a:pathLst>
              <a:path w="9696450" h="2009775">
                <a:moveTo>
                  <a:pt x="0" y="0"/>
                </a:moveTo>
                <a:lnTo>
                  <a:pt x="9696449" y="0"/>
                </a:lnTo>
                <a:lnTo>
                  <a:pt x="9696449" y="2009774"/>
                </a:lnTo>
                <a:lnTo>
                  <a:pt x="0" y="2009774"/>
                </a:lnTo>
                <a:lnTo>
                  <a:pt x="0" y="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77088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00" spc="10"/>
              <a:t>separate()</a:t>
            </a:r>
            <a:r>
              <a:rPr dirty="0" sz="3900" spc="-1545"/>
              <a:t> </a:t>
            </a:r>
            <a:r>
              <a:rPr dirty="0" sz="4100" spc="-229">
                <a:latin typeface="Trebuchet MS"/>
                <a:cs typeface="Trebuchet MS"/>
              </a:rPr>
              <a:t>for </a:t>
            </a:r>
            <a:r>
              <a:rPr dirty="0" sz="4100" spc="-254">
                <a:latin typeface="Trebuchet MS"/>
                <a:cs typeface="Trebuchet MS"/>
              </a:rPr>
              <a:t>table3 </a:t>
            </a:r>
            <a:r>
              <a:rPr dirty="0" sz="4100" spc="-355">
                <a:latin typeface="Trebuchet MS"/>
                <a:cs typeface="Trebuchet MS"/>
              </a:rPr>
              <a:t>[1]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15"/>
              <a:t>23</a:t>
            </a:fld>
            <a:r>
              <a:rPr dirty="0" spc="15"/>
              <a:t> </a:t>
            </a:r>
            <a:r>
              <a:rPr dirty="0" spc="35"/>
              <a:t>/</a:t>
            </a:r>
            <a:r>
              <a:rPr dirty="0" spc="-245"/>
              <a:t> </a:t>
            </a:r>
            <a:r>
              <a:rPr dirty="0" spc="15"/>
              <a:t>31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1145" y="1619743"/>
          <a:ext cx="4233545" cy="1818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  <a:gridCol w="228600"/>
                <a:gridCol w="1229995"/>
                <a:gridCol w="624840"/>
                <a:gridCol w="1855469"/>
              </a:tblGrid>
              <a:tr h="209205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 tibble:</a:t>
                      </a:r>
                      <a:r>
                        <a:rPr dirty="0" sz="1350" spc="-7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×</a:t>
                      </a:r>
                      <a:r>
                        <a:rPr dirty="0" sz="1350" spc="-2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190844"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0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country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0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year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0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rate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 gridSpan="3"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  <a:tabLst>
                          <a:tab pos="55245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	&lt;chr&gt;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&lt;dbl&gt;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&lt;chr&gt;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9205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Afghanistan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1999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745/19987071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Afghanistan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2666/20595360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Brazil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1999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37737/172006362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Brazil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80488/174504898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China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1999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212258/1272915272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9205"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China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213766/1280428583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1700" y="3768725"/>
            <a:ext cx="8736330" cy="1290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table3</a:t>
            </a:r>
            <a:r>
              <a:rPr dirty="0" sz="1700" spc="-580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ahoma"/>
                <a:cs typeface="Tahoma"/>
              </a:rPr>
              <a:t>has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a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different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problem: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ahoma"/>
              <a:cs typeface="Tahoma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we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have</a:t>
            </a:r>
            <a:r>
              <a:rPr dirty="0" sz="1800" spc="-11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one</a:t>
            </a:r>
            <a:r>
              <a:rPr dirty="0" sz="1800" spc="-11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ahoma"/>
                <a:cs typeface="Tahoma"/>
              </a:rPr>
              <a:t>column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ahoma"/>
                <a:cs typeface="Tahoma"/>
              </a:rPr>
              <a:t>(</a:t>
            </a: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rate</a:t>
            </a:r>
            <a:r>
              <a:rPr dirty="0" sz="1800" spc="-20">
                <a:solidFill>
                  <a:srgbClr val="585D60"/>
                </a:solidFill>
                <a:latin typeface="Tahoma"/>
                <a:cs typeface="Tahoma"/>
              </a:rPr>
              <a:t>)</a:t>
            </a:r>
            <a:r>
              <a:rPr dirty="0" sz="1800" spc="-11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ahoma"/>
                <a:cs typeface="Tahoma"/>
              </a:rPr>
              <a:t>that</a:t>
            </a:r>
            <a:r>
              <a:rPr dirty="0" sz="1800" spc="-11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ahoma"/>
                <a:cs typeface="Tahoma"/>
              </a:rPr>
              <a:t>contains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two</a:t>
            </a:r>
            <a:r>
              <a:rPr dirty="0" sz="1800" spc="-11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ahoma"/>
                <a:cs typeface="Tahoma"/>
              </a:rPr>
              <a:t>variables</a:t>
            </a:r>
            <a:r>
              <a:rPr dirty="0" sz="1800" spc="-11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(</a:t>
            </a:r>
            <a:r>
              <a:rPr dirty="0" sz="1700" spc="-10">
                <a:solidFill>
                  <a:srgbClr val="C2132D"/>
                </a:solidFill>
                <a:latin typeface="Courier New"/>
                <a:cs typeface="Courier New"/>
              </a:rPr>
              <a:t>cases</a:t>
            </a:r>
            <a:r>
              <a:rPr dirty="0" sz="1700" spc="-56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and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C2132D"/>
                </a:solidFill>
                <a:latin typeface="Courier New"/>
                <a:cs typeface="Courier New"/>
              </a:rPr>
              <a:t>population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).</a:t>
            </a:r>
            <a:endParaRPr sz="1800">
              <a:latin typeface="Tahoma"/>
              <a:cs typeface="Tahoma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To</a:t>
            </a:r>
            <a:r>
              <a:rPr dirty="0" sz="1800" spc="-12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fix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this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problem,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85D60"/>
                </a:solidFill>
                <a:latin typeface="Tahoma"/>
                <a:cs typeface="Tahoma"/>
              </a:rPr>
              <a:t>we’ll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need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separate()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function.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77088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00" spc="10"/>
              <a:t>separate()</a:t>
            </a:r>
            <a:r>
              <a:rPr dirty="0" sz="3900" spc="-1545"/>
              <a:t> </a:t>
            </a:r>
            <a:r>
              <a:rPr dirty="0" sz="4100" spc="-229">
                <a:latin typeface="Trebuchet MS"/>
                <a:cs typeface="Trebuchet MS"/>
              </a:rPr>
              <a:t>for </a:t>
            </a:r>
            <a:r>
              <a:rPr dirty="0" sz="4100" spc="-254">
                <a:latin typeface="Trebuchet MS"/>
                <a:cs typeface="Trebuchet MS"/>
              </a:rPr>
              <a:t>table3 </a:t>
            </a:r>
            <a:r>
              <a:rPr dirty="0" sz="4100" spc="-355">
                <a:latin typeface="Trebuchet MS"/>
                <a:cs typeface="Trebuchet MS"/>
              </a:rPr>
              <a:t>[2]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17867" y="1857825"/>
            <a:ext cx="8915971" cy="39379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205537"/>
            <a:ext cx="9134475" cy="0"/>
          </a:xfrm>
          <a:custGeom>
            <a:avLst/>
            <a:gdLst/>
            <a:ahLst/>
            <a:cxnLst/>
            <a:rect l="l" t="t" r="r" b="b"/>
            <a:pathLst>
              <a:path w="9134475" h="0">
                <a:moveTo>
                  <a:pt x="0" y="0"/>
                </a:moveTo>
                <a:lnTo>
                  <a:pt x="913447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215062"/>
            <a:ext cx="9134475" cy="0"/>
          </a:xfrm>
          <a:custGeom>
            <a:avLst/>
            <a:gdLst/>
            <a:ahLst/>
            <a:cxnLst/>
            <a:rect l="l" t="t" r="r" b="b"/>
            <a:pathLst>
              <a:path w="9134475" h="0">
                <a:moveTo>
                  <a:pt x="0" y="0"/>
                </a:moveTo>
                <a:lnTo>
                  <a:pt x="913447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039349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25 </a:t>
            </a:r>
            <a:r>
              <a:rPr dirty="0" sz="1200" spc="35">
                <a:solidFill>
                  <a:srgbClr val="585D60"/>
                </a:solidFill>
                <a:latin typeface="Tahoma"/>
                <a:cs typeface="Tahoma"/>
              </a:rPr>
              <a:t>/</a:t>
            </a:r>
            <a:r>
              <a:rPr dirty="0" sz="1200" spc="-24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6287356"/>
            <a:ext cx="9157335" cy="21336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250" spc="-50" b="1">
                <a:solidFill>
                  <a:srgbClr val="C2132D"/>
                </a:solidFill>
                <a:latin typeface="Arial"/>
                <a:cs typeface="Arial"/>
              </a:rPr>
              <a:t>Source:</a:t>
            </a:r>
            <a:r>
              <a:rPr dirty="0" sz="1250" spc="-2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250" spc="20">
                <a:solidFill>
                  <a:srgbClr val="585D60"/>
                </a:solidFill>
                <a:latin typeface="Tahoma"/>
                <a:cs typeface="Tahoma"/>
              </a:rPr>
              <a:t>Slide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5">
                <a:solidFill>
                  <a:srgbClr val="585D60"/>
                </a:solidFill>
                <a:latin typeface="Tahoma"/>
                <a:cs typeface="Tahoma"/>
              </a:rPr>
              <a:t>is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30">
                <a:solidFill>
                  <a:srgbClr val="585D60"/>
                </a:solidFill>
                <a:latin typeface="Tahoma"/>
                <a:cs typeface="Tahoma"/>
              </a:rPr>
              <a:t>based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ahoma"/>
                <a:cs typeface="Tahoma"/>
              </a:rPr>
              <a:t>on</a:t>
            </a:r>
            <a:r>
              <a:rPr dirty="0" sz="1250" spc="-6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585D60"/>
                </a:solidFill>
                <a:latin typeface="Tahoma"/>
                <a:cs typeface="Tahoma"/>
              </a:rPr>
              <a:t>Wickham,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585D60"/>
                </a:solidFill>
                <a:latin typeface="Tahoma"/>
                <a:cs typeface="Tahoma"/>
              </a:rPr>
              <a:t>H.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5">
                <a:solidFill>
                  <a:srgbClr val="585D60"/>
                </a:solidFill>
                <a:latin typeface="Tahoma"/>
                <a:cs typeface="Tahoma"/>
              </a:rPr>
              <a:t>Grolemnund,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15">
                <a:solidFill>
                  <a:srgbClr val="585D60"/>
                </a:solidFill>
                <a:latin typeface="Tahoma"/>
                <a:cs typeface="Tahoma"/>
              </a:rPr>
              <a:t>G.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5">
                <a:solidFill>
                  <a:srgbClr val="585D60"/>
                </a:solidFill>
                <a:latin typeface="Tahoma"/>
                <a:cs typeface="Tahoma"/>
              </a:rPr>
              <a:t>(2017).</a:t>
            </a:r>
            <a:r>
              <a:rPr dirty="0" sz="1250" spc="-6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50">
                <a:solidFill>
                  <a:srgbClr val="585D60"/>
                </a:solidFill>
                <a:latin typeface="Tahoma"/>
                <a:cs typeface="Tahoma"/>
              </a:rPr>
              <a:t>"R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ahoma"/>
                <a:cs typeface="Tahoma"/>
              </a:rPr>
              <a:t>for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585D60"/>
                </a:solidFill>
                <a:latin typeface="Tahoma"/>
                <a:cs typeface="Tahoma"/>
              </a:rPr>
              <a:t>Data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585D60"/>
                </a:solidFill>
                <a:latin typeface="Tahoma"/>
                <a:cs typeface="Tahoma"/>
              </a:rPr>
              <a:t>Science",</a:t>
            </a:r>
            <a:r>
              <a:rPr dirty="0" sz="1250" spc="-6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20">
                <a:solidFill>
                  <a:srgbClr val="585D60"/>
                </a:solidFill>
                <a:latin typeface="Tahoma"/>
                <a:cs typeface="Tahoma"/>
              </a:rPr>
              <a:t>O'Reily.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https://r4ds.had.co.nz/tidy-data.html</a:t>
            </a:r>
            <a:r>
              <a:rPr dirty="0" sz="1250" spc="-35">
                <a:solidFill>
                  <a:srgbClr val="585D60"/>
                </a:solidFill>
                <a:latin typeface="Tahoma"/>
                <a:cs typeface="Tahoma"/>
              </a:rPr>
              <a:t>.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15"/>
              <a:t>26</a:t>
            </a:fld>
            <a:r>
              <a:rPr dirty="0" spc="15"/>
              <a:t> </a:t>
            </a:r>
            <a:r>
              <a:rPr dirty="0" spc="35"/>
              <a:t>/</a:t>
            </a:r>
            <a:r>
              <a:rPr dirty="0" spc="-245"/>
              <a:t> </a:t>
            </a:r>
            <a:r>
              <a:rPr dirty="0" spc="15"/>
              <a:t>31</a:t>
            </a:r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4400" y="1533525"/>
          <a:ext cx="9696450" cy="2657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775"/>
                <a:gridCol w="2401570"/>
                <a:gridCol w="678180"/>
                <a:gridCol w="6408420"/>
                <a:gridCol w="105409"/>
              </a:tblGrid>
              <a:tr h="419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tidyr::separate(table3,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350">
                          <a:latin typeface="Courier New"/>
                          <a:cs typeface="Courier New"/>
                        </a:rPr>
                        <a:t>rate,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dirty="0" sz="1350" spc="10">
                          <a:latin typeface="Courier New"/>
                          <a:cs typeface="Courier New"/>
                        </a:rPr>
                        <a:t>into = c(</a:t>
                      </a:r>
                      <a:r>
                        <a:rPr dirty="0" sz="1350" spc="10">
                          <a:solidFill>
                            <a:srgbClr val="005400"/>
                          </a:solidFill>
                          <a:latin typeface="Courier New"/>
                          <a:cs typeface="Courier New"/>
                        </a:rPr>
                        <a:t>"cases"</a:t>
                      </a:r>
                      <a:r>
                        <a:rPr dirty="0" sz="1350" spc="10">
                          <a:latin typeface="Courier New"/>
                          <a:cs typeface="Courier New"/>
                        </a:rPr>
                        <a:t>, </a:t>
                      </a:r>
                      <a:r>
                        <a:rPr dirty="0" sz="1350" spc="10">
                          <a:solidFill>
                            <a:srgbClr val="005400"/>
                          </a:solidFill>
                          <a:latin typeface="Courier New"/>
                          <a:cs typeface="Courier New"/>
                        </a:rPr>
                        <a:t>"population"</a:t>
                      </a:r>
                      <a:r>
                        <a:rPr dirty="0" sz="1350" spc="10">
                          <a:latin typeface="Courier New"/>
                          <a:cs typeface="Courier New"/>
                        </a:rPr>
                        <a:t>), convert =</a:t>
                      </a:r>
                      <a:r>
                        <a:rPr dirty="0" sz="135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870000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r>
                        <a:rPr dirty="0" sz="1350" spc="10">
                          <a:latin typeface="Courier New"/>
                          <a:cs typeface="Courier New"/>
                        </a:rPr>
                        <a:t>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285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2954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550"/>
                        </a:lnSpc>
                        <a:spcBef>
                          <a:spcPts val="675"/>
                        </a:spcBef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# A tibble: 6 ×</a:t>
                      </a:r>
                      <a:r>
                        <a:rPr dirty="0" sz="1350" spc="-5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85725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4000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520"/>
                        </a:lnSpc>
                        <a:tabLst>
                          <a:tab pos="524510" algn="l"/>
                          <a:tab pos="187960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	country	year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3175">
                        <a:lnSpc>
                          <a:spcPts val="1530"/>
                        </a:lnSpc>
                        <a:tabLst>
                          <a:tab pos="524510" algn="l"/>
                          <a:tab pos="177546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	&lt;chr&gt;	&lt;dbl&gt;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1520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cases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104139">
                        <a:lnSpc>
                          <a:spcPts val="1530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&lt;int&gt;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410200">
                        <a:lnSpc>
                          <a:spcPts val="1520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population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algn="r" marR="5410200">
                        <a:lnSpc>
                          <a:spcPts val="1530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&lt;int&gt;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FDE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475"/>
                        </a:lnSpc>
                        <a:tabLst>
                          <a:tab pos="187960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1</a:t>
                      </a:r>
                      <a:r>
                        <a:rPr dirty="0" sz="135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Afghanistan	1999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745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19987071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475"/>
                        </a:lnSpc>
                        <a:tabLst>
                          <a:tab pos="187960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2</a:t>
                      </a:r>
                      <a:r>
                        <a:rPr dirty="0" sz="1350" spc="15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Afghanistan	2000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2666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20595360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475"/>
                        </a:lnSpc>
                        <a:tabLst>
                          <a:tab pos="187960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3 Brazil	1999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37737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172006362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475"/>
                        </a:lnSpc>
                        <a:tabLst>
                          <a:tab pos="187960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4 Brazil	2000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80488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174504898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2000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475"/>
                        </a:lnSpc>
                        <a:tabLst>
                          <a:tab pos="187960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5 China	1999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47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212258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47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1272915272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  <a:tr h="314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1545"/>
                        </a:lnSpc>
                        <a:tabLst>
                          <a:tab pos="1879600" algn="l"/>
                        </a:tabLst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## 6 China	2000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4450">
                        <a:lnSpc>
                          <a:spcPts val="1545"/>
                        </a:lnSpc>
                      </a:pPr>
                      <a:r>
                        <a:rPr dirty="0" sz="135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213766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545"/>
                        </a:lnSpc>
                      </a:pPr>
                      <a:r>
                        <a:rPr dirty="0" sz="1350" spc="10">
                          <a:solidFill>
                            <a:srgbClr val="777777"/>
                          </a:solidFill>
                          <a:latin typeface="Courier New"/>
                          <a:cs typeface="Courier New"/>
                        </a:rPr>
                        <a:t>1280428583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77088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900" spc="10"/>
              <a:t>separate()</a:t>
            </a:r>
            <a:r>
              <a:rPr dirty="0" sz="3900" spc="-1545"/>
              <a:t> </a:t>
            </a:r>
            <a:r>
              <a:rPr dirty="0" sz="4100" spc="-229">
                <a:latin typeface="Trebuchet MS"/>
                <a:cs typeface="Trebuchet MS"/>
              </a:rPr>
              <a:t>for </a:t>
            </a:r>
            <a:r>
              <a:rPr dirty="0" sz="4100" spc="-254">
                <a:latin typeface="Trebuchet MS"/>
                <a:cs typeface="Trebuchet MS"/>
              </a:rPr>
              <a:t>table3 </a:t>
            </a:r>
            <a:r>
              <a:rPr dirty="0" sz="4100" spc="-355">
                <a:latin typeface="Trebuchet MS"/>
                <a:cs typeface="Trebuchet MS"/>
              </a:rPr>
              <a:t>[3]</a:t>
            </a:r>
            <a:endParaRPr sz="4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534416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35">
                <a:solidFill>
                  <a:srgbClr val="C2132D"/>
                </a:solidFill>
                <a:latin typeface="Trebuchet MS"/>
                <a:cs typeface="Trebuchet MS"/>
              </a:rPr>
              <a:t>Non-graded </a:t>
            </a:r>
            <a:r>
              <a:rPr dirty="0" sz="4100" spc="-25">
                <a:solidFill>
                  <a:srgbClr val="C2132D"/>
                </a:solidFill>
                <a:latin typeface="Trebuchet MS"/>
                <a:cs typeface="Trebuchet MS"/>
              </a:rPr>
              <a:t>Class</a:t>
            </a:r>
            <a:r>
              <a:rPr dirty="0" sz="4100" spc="-36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250">
                <a:solidFill>
                  <a:srgbClr val="C2132D"/>
                </a:solidFill>
                <a:latin typeface="Trebuchet MS"/>
                <a:cs typeface="Trebuchet MS"/>
              </a:rPr>
              <a:t>Activity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228850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9212" y="2466975"/>
            <a:ext cx="0" cy="285750"/>
          </a:xfrm>
          <a:custGeom>
            <a:avLst/>
            <a:gdLst/>
            <a:ahLst/>
            <a:cxnLst/>
            <a:rect l="l" t="t" r="r" b="b"/>
            <a:pathLst>
              <a:path w="0" h="285750">
                <a:moveTo>
                  <a:pt x="0" y="0"/>
                </a:moveTo>
                <a:lnTo>
                  <a:pt x="0" y="285749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43024" y="2466975"/>
            <a:ext cx="8886825" cy="285750"/>
          </a:xfrm>
          <a:prstGeom prst="rect">
            <a:avLst/>
          </a:prstGeom>
          <a:solidFill>
            <a:srgbClr val="F9F9F9"/>
          </a:solidFill>
        </p:spPr>
        <p:txBody>
          <a:bodyPr wrap="square" lIns="0" tIns="9525" rIns="0" bIns="0" rtlCol="0" vert="horz">
            <a:spAutoFit/>
          </a:bodyPr>
          <a:lstStyle/>
          <a:p>
            <a:pPr marL="205104">
              <a:lnSpc>
                <a:spcPct val="100000"/>
              </a:lnSpc>
              <a:spcBef>
                <a:spcPts val="75"/>
              </a:spcBef>
            </a:pPr>
            <a:r>
              <a:rPr dirty="0" sz="1650" spc="-15" i="1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650" spc="-10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50" spc="-35" i="1">
                <a:solidFill>
                  <a:srgbClr val="585D60"/>
                </a:solidFill>
                <a:latin typeface="Trebuchet MS"/>
                <a:cs typeface="Trebuchet MS"/>
              </a:rPr>
              <a:t>this</a:t>
            </a:r>
            <a:r>
              <a:rPr dirty="0" sz="1650" spc="-10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50" spc="-85" i="1">
                <a:solidFill>
                  <a:srgbClr val="585D60"/>
                </a:solidFill>
                <a:latin typeface="Trebuchet MS"/>
                <a:cs typeface="Trebuchet MS"/>
              </a:rPr>
              <a:t>five</a:t>
            </a:r>
            <a:r>
              <a:rPr dirty="0" sz="1650" spc="-10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50" spc="-50" i="1">
                <a:solidFill>
                  <a:srgbClr val="585D60"/>
                </a:solidFill>
                <a:latin typeface="Trebuchet MS"/>
                <a:cs typeface="Trebuchet MS"/>
              </a:rPr>
              <a:t>minute</a:t>
            </a:r>
            <a:r>
              <a:rPr dirty="0" sz="1650" spc="-10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50" spc="-25" i="1">
                <a:solidFill>
                  <a:srgbClr val="585D60"/>
                </a:solidFill>
                <a:latin typeface="Trebuchet MS"/>
                <a:cs typeface="Trebuchet MS"/>
              </a:rPr>
              <a:t>non-graded</a:t>
            </a:r>
            <a:r>
              <a:rPr dirty="0" sz="1650" spc="-100" i="1">
                <a:solidFill>
                  <a:srgbClr val="585D60"/>
                </a:solidFill>
                <a:latin typeface="Trebuchet MS"/>
                <a:cs typeface="Trebuchet MS"/>
              </a:rPr>
              <a:t> activity, </a:t>
            </a:r>
            <a:r>
              <a:rPr dirty="0" sz="1650" spc="-5" i="1">
                <a:solidFill>
                  <a:srgbClr val="585D60"/>
                </a:solidFill>
                <a:latin typeface="Trebuchet MS"/>
                <a:cs typeface="Trebuchet MS"/>
              </a:rPr>
              <a:t>please</a:t>
            </a:r>
            <a:r>
              <a:rPr dirty="0" sz="1650" spc="-10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50" spc="15" i="1">
                <a:solidFill>
                  <a:srgbClr val="585D60"/>
                </a:solidFill>
                <a:latin typeface="Trebuchet MS"/>
                <a:cs typeface="Trebuchet MS"/>
              </a:rPr>
              <a:t>do</a:t>
            </a:r>
            <a:r>
              <a:rPr dirty="0" sz="1650" spc="-10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50" spc="-75" i="1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650" spc="-10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650" spc="-40" i="1">
                <a:solidFill>
                  <a:srgbClr val="585D60"/>
                </a:solidFill>
                <a:latin typeface="Trebuchet MS"/>
                <a:cs typeface="Trebuchet MS"/>
              </a:rPr>
              <a:t>following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2149" y="2809748"/>
            <a:ext cx="7066280" cy="1196975"/>
          </a:xfrm>
          <a:prstGeom prst="rect">
            <a:avLst/>
          </a:prstGeom>
        </p:spPr>
        <p:txBody>
          <a:bodyPr wrap="square" lIns="0" tIns="158750" rIns="0" bIns="0" rtlCol="0" vert="horz">
            <a:spAutoFit/>
          </a:bodyPr>
          <a:lstStyle/>
          <a:p>
            <a:pPr marL="132715" indent="-120650">
              <a:lnSpc>
                <a:spcPct val="100000"/>
              </a:lnSpc>
              <a:spcBef>
                <a:spcPts val="1250"/>
              </a:spcBef>
              <a:buClr>
                <a:srgbClr val="C2132D"/>
              </a:buClr>
              <a:buFont typeface="Trebuchet MS"/>
              <a:buChar char="•"/>
              <a:tabLst>
                <a:tab pos="133350" algn="l"/>
              </a:tabLst>
            </a:pPr>
            <a:r>
              <a:rPr dirty="0" sz="1600" spc="45">
                <a:solidFill>
                  <a:srgbClr val="585D60"/>
                </a:solidFill>
                <a:latin typeface="Tahoma"/>
                <a:cs typeface="Tahoma"/>
              </a:rPr>
              <a:t>Go </a:t>
            </a:r>
            <a:r>
              <a:rPr dirty="0" sz="1600" spc="15">
                <a:solidFill>
                  <a:srgbClr val="585D60"/>
                </a:solidFill>
                <a:latin typeface="Tahoma"/>
                <a:cs typeface="Tahoma"/>
              </a:rPr>
              <a:t>to</a:t>
            </a:r>
            <a:r>
              <a:rPr dirty="0" sz="1600" spc="-15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https://usafacts.org/visualizations/coronavirus-covid-19-spread-map/</a:t>
            </a:r>
            <a:endParaRPr sz="1600">
              <a:latin typeface="Trebuchet MS"/>
              <a:cs typeface="Trebuchet MS"/>
            </a:endParaRPr>
          </a:p>
          <a:p>
            <a:pPr marL="132715" indent="-120650">
              <a:lnSpc>
                <a:spcPct val="100000"/>
              </a:lnSpc>
              <a:spcBef>
                <a:spcPts val="1155"/>
              </a:spcBef>
              <a:buClr>
                <a:srgbClr val="C2132D"/>
              </a:buClr>
              <a:buFont typeface="Trebuchet MS"/>
              <a:buChar char="•"/>
              <a:tabLst>
                <a:tab pos="133350" algn="l"/>
              </a:tabLst>
            </a:pPr>
            <a:r>
              <a:rPr dirty="0" sz="1600" spc="25">
                <a:solidFill>
                  <a:srgbClr val="585D60"/>
                </a:solidFill>
                <a:latin typeface="Tahoma"/>
                <a:cs typeface="Tahoma"/>
              </a:rPr>
              <a:t>Download</a:t>
            </a:r>
            <a:r>
              <a:rPr dirty="0" sz="1600" spc="-9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1600" spc="-9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ahoma"/>
                <a:cs typeface="Tahoma"/>
              </a:rPr>
              <a:t>data</a:t>
            </a:r>
            <a:r>
              <a:rPr dirty="0" sz="1600" spc="-9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ahoma"/>
                <a:cs typeface="Tahoma"/>
              </a:rPr>
              <a:t>for</a:t>
            </a:r>
            <a:r>
              <a:rPr dirty="0" sz="1600" spc="-9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450">
                <a:solidFill>
                  <a:srgbClr val="C2132D"/>
                </a:solidFill>
                <a:latin typeface="Courier New"/>
                <a:cs typeface="Courier New"/>
              </a:rPr>
              <a:t>Deaths</a:t>
            </a:r>
            <a:r>
              <a:rPr dirty="0" sz="1450" spc="-46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solidFill>
                  <a:srgbClr val="585D60"/>
                </a:solidFill>
                <a:latin typeface="Tahoma"/>
                <a:cs typeface="Tahoma"/>
              </a:rPr>
              <a:t>by</a:t>
            </a:r>
            <a:r>
              <a:rPr dirty="0" sz="1600" spc="-9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600" spc="40">
                <a:solidFill>
                  <a:srgbClr val="585D60"/>
                </a:solidFill>
                <a:latin typeface="Tahoma"/>
                <a:cs typeface="Tahoma"/>
              </a:rPr>
              <a:t>clicking</a:t>
            </a:r>
            <a:r>
              <a:rPr dirty="0" sz="1600" spc="-9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600" spc="25">
                <a:solidFill>
                  <a:srgbClr val="585D60"/>
                </a:solidFill>
                <a:latin typeface="Tahoma"/>
                <a:cs typeface="Tahoma"/>
              </a:rPr>
              <a:t>on</a:t>
            </a:r>
            <a:r>
              <a:rPr dirty="0" sz="1600" spc="-9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1600" spc="-9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600" spc="20">
                <a:solidFill>
                  <a:srgbClr val="585D60"/>
                </a:solidFill>
                <a:latin typeface="Tahoma"/>
                <a:cs typeface="Tahoma"/>
              </a:rPr>
              <a:t>tab</a:t>
            </a:r>
            <a:r>
              <a:rPr dirty="0" sz="1600" spc="-9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600" spc="15">
                <a:solidFill>
                  <a:srgbClr val="585D60"/>
                </a:solidFill>
                <a:latin typeface="Tahoma"/>
                <a:cs typeface="Tahoma"/>
              </a:rPr>
              <a:t>to</a:t>
            </a:r>
            <a:r>
              <a:rPr dirty="0" sz="1600" spc="-9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1600" spc="-9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585D60"/>
                </a:solidFill>
                <a:latin typeface="Tahoma"/>
                <a:cs typeface="Tahoma"/>
              </a:rPr>
              <a:t>right</a:t>
            </a:r>
            <a:r>
              <a:rPr dirty="0" sz="1600" spc="-9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585D60"/>
                </a:solidFill>
                <a:latin typeface="Tahoma"/>
                <a:cs typeface="Tahoma"/>
              </a:rPr>
              <a:t>of</a:t>
            </a:r>
            <a:r>
              <a:rPr dirty="0" sz="1600" spc="-9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1600" spc="-9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585D60"/>
                </a:solidFill>
                <a:latin typeface="Tahoma"/>
                <a:cs typeface="Tahoma"/>
              </a:rPr>
              <a:t>page.</a:t>
            </a:r>
            <a:endParaRPr sz="1600">
              <a:latin typeface="Tahoma"/>
              <a:cs typeface="Tahoma"/>
            </a:endParaRPr>
          </a:p>
          <a:p>
            <a:pPr marL="132715" indent="-120650">
              <a:lnSpc>
                <a:spcPct val="100000"/>
              </a:lnSpc>
              <a:spcBef>
                <a:spcPts val="1155"/>
              </a:spcBef>
              <a:buFont typeface="Trebuchet MS"/>
              <a:buChar char="•"/>
              <a:tabLst>
                <a:tab pos="133350" algn="l"/>
              </a:tabLst>
            </a:pPr>
            <a:r>
              <a:rPr dirty="0" sz="1600" spc="-35" b="1">
                <a:solidFill>
                  <a:srgbClr val="C2132D"/>
                </a:solidFill>
                <a:latin typeface="Arial"/>
                <a:cs typeface="Arial"/>
              </a:rPr>
              <a:t>Tidy this </a:t>
            </a:r>
            <a:r>
              <a:rPr dirty="0" sz="1600" spc="-25" b="1">
                <a:solidFill>
                  <a:srgbClr val="C2132D"/>
                </a:solidFill>
                <a:latin typeface="Arial"/>
                <a:cs typeface="Arial"/>
              </a:rPr>
              <a:t>data </a:t>
            </a:r>
            <a:r>
              <a:rPr dirty="0" sz="1600" spc="-50" b="1">
                <a:solidFill>
                  <a:srgbClr val="C2132D"/>
                </a:solidFill>
                <a:latin typeface="Arial"/>
                <a:cs typeface="Arial"/>
              </a:rPr>
              <a:t>based </a:t>
            </a:r>
            <a:r>
              <a:rPr dirty="0" sz="1600" spc="-70" b="1">
                <a:solidFill>
                  <a:srgbClr val="C2132D"/>
                </a:solidFill>
                <a:latin typeface="Arial"/>
                <a:cs typeface="Arial"/>
              </a:rPr>
              <a:t>on </a:t>
            </a:r>
            <a:r>
              <a:rPr dirty="0" sz="1600" spc="-25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600" spc="-30" b="1">
                <a:solidFill>
                  <a:srgbClr val="C2132D"/>
                </a:solidFill>
                <a:latin typeface="Arial"/>
                <a:cs typeface="Arial"/>
              </a:rPr>
              <a:t>information </a:t>
            </a:r>
            <a:r>
              <a:rPr dirty="0" sz="1600" spc="-75" b="1">
                <a:solidFill>
                  <a:srgbClr val="C2132D"/>
                </a:solidFill>
                <a:latin typeface="Arial"/>
                <a:cs typeface="Arial"/>
              </a:rPr>
              <a:t>you </a:t>
            </a:r>
            <a:r>
              <a:rPr dirty="0" sz="1600" spc="-55" b="1">
                <a:solidFill>
                  <a:srgbClr val="C2132D"/>
                </a:solidFill>
                <a:latin typeface="Arial"/>
                <a:cs typeface="Arial"/>
              </a:rPr>
              <a:t>have </a:t>
            </a:r>
            <a:r>
              <a:rPr dirty="0" sz="1600" spc="-35" b="1">
                <a:solidFill>
                  <a:srgbClr val="C2132D"/>
                </a:solidFill>
                <a:latin typeface="Arial"/>
                <a:cs typeface="Arial"/>
              </a:rPr>
              <a:t>learned </a:t>
            </a:r>
            <a:r>
              <a:rPr dirty="0" sz="1600" spc="-45" b="1">
                <a:solidFill>
                  <a:srgbClr val="C2132D"/>
                </a:solidFill>
                <a:latin typeface="Arial"/>
                <a:cs typeface="Arial"/>
              </a:rPr>
              <a:t>in </a:t>
            </a:r>
            <a:r>
              <a:rPr dirty="0" sz="1600" spc="-70" b="1">
                <a:solidFill>
                  <a:srgbClr val="C2132D"/>
                </a:solidFill>
                <a:latin typeface="Arial"/>
                <a:cs typeface="Arial"/>
              </a:rPr>
              <a:t>today's</a:t>
            </a:r>
            <a:r>
              <a:rPr dirty="0" sz="1600" spc="-4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600" spc="-30" b="1">
                <a:solidFill>
                  <a:srgbClr val="C2132D"/>
                </a:solidFill>
                <a:latin typeface="Arial"/>
                <a:cs typeface="Arial"/>
              </a:rPr>
              <a:t>class.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1657350"/>
            <a:ext cx="1209675" cy="0"/>
          </a:xfrm>
          <a:custGeom>
            <a:avLst/>
            <a:gdLst/>
            <a:ahLst/>
            <a:cxnLst/>
            <a:rect l="l" t="t" r="r" b="b"/>
            <a:pathLst>
              <a:path w="1209675" h="0">
                <a:moveTo>
                  <a:pt x="0" y="0"/>
                </a:moveTo>
                <a:lnTo>
                  <a:pt x="12096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2228850"/>
            <a:ext cx="1209675" cy="0"/>
          </a:xfrm>
          <a:custGeom>
            <a:avLst/>
            <a:gdLst/>
            <a:ahLst/>
            <a:cxnLst/>
            <a:rect l="l" t="t" r="r" b="b"/>
            <a:pathLst>
              <a:path w="1209675" h="0">
                <a:moveTo>
                  <a:pt x="0" y="0"/>
                </a:moveTo>
                <a:lnTo>
                  <a:pt x="12096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30300" y="1778000"/>
            <a:ext cx="2586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7930" algn="l"/>
              </a:tabLst>
            </a:pPr>
            <a:r>
              <a:rPr dirty="0" sz="1800" spc="20">
                <a:solidFill>
                  <a:srgbClr val="585D60"/>
                </a:solidFill>
                <a:latin typeface="Tahoma"/>
                <a:cs typeface="Tahoma"/>
              </a:rPr>
              <a:t>Activity	</a:t>
            </a:r>
            <a:r>
              <a:rPr dirty="0" sz="1800" spc="-5">
                <a:solidFill>
                  <a:srgbClr val="585D60"/>
                </a:solidFill>
                <a:latin typeface="Tahoma"/>
                <a:cs typeface="Tahoma"/>
              </a:rPr>
              <a:t>Your</a:t>
            </a:r>
            <a:r>
              <a:rPr dirty="0" sz="1800" spc="-18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ahoma"/>
                <a:cs typeface="Tahoma"/>
              </a:rPr>
              <a:t>Solution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05:00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15"/>
              <a:t>26</a:t>
            </a:fld>
            <a:r>
              <a:rPr dirty="0" spc="15"/>
              <a:t> </a:t>
            </a:r>
            <a:r>
              <a:rPr dirty="0" spc="35"/>
              <a:t>/</a:t>
            </a:r>
            <a:r>
              <a:rPr dirty="0" spc="-245"/>
              <a:t> </a:t>
            </a:r>
            <a:r>
              <a:rPr dirty="0" spc="15"/>
              <a:t>31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8136" y="2779776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35"/>
              </a:spcBef>
            </a:pP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8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8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1009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10">
                <a:latin typeface="Trebuchet MS"/>
                <a:cs typeface="Trebuchet MS"/>
              </a:rPr>
              <a:t>Summary </a:t>
            </a:r>
            <a:r>
              <a:rPr dirty="0" sz="4100" spc="-170">
                <a:latin typeface="Trebuchet MS"/>
                <a:cs typeface="Trebuchet MS"/>
              </a:rPr>
              <a:t>of </a:t>
            </a:r>
            <a:r>
              <a:rPr dirty="0" sz="4100" spc="-110">
                <a:latin typeface="Trebuchet MS"/>
                <a:cs typeface="Trebuchet MS"/>
              </a:rPr>
              <a:t>Main</a:t>
            </a:r>
            <a:r>
              <a:rPr dirty="0" sz="4100" spc="-570">
                <a:latin typeface="Trebuchet MS"/>
                <a:cs typeface="Trebuchet MS"/>
              </a:rPr>
              <a:t> </a:t>
            </a:r>
            <a:r>
              <a:rPr dirty="0" sz="4100" spc="-135">
                <a:latin typeface="Trebuchet MS"/>
                <a:cs typeface="Trebuchet MS"/>
              </a:rPr>
              <a:t>Points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4798695" cy="1280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By</a:t>
            </a:r>
            <a:r>
              <a:rPr dirty="0" sz="1800" spc="-12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ahoma"/>
                <a:cs typeface="Tahoma"/>
              </a:rPr>
              <a:t>now,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you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should</a:t>
            </a:r>
            <a:r>
              <a:rPr dirty="0" sz="1800" spc="-12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be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ahoma"/>
                <a:cs typeface="Tahoma"/>
              </a:rPr>
              <a:t>able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to</a:t>
            </a:r>
            <a:r>
              <a:rPr dirty="0" sz="1800" spc="-12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do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following: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00">
              <a:latin typeface="Tahoma"/>
              <a:cs typeface="Tahoma"/>
            </a:endParaRPr>
          </a:p>
          <a:p>
            <a:pPr marL="393700" indent="-133985">
              <a:lnSpc>
                <a:spcPct val="100000"/>
              </a:lnSpc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5">
                <a:solidFill>
                  <a:srgbClr val="585D60"/>
                </a:solidFill>
                <a:latin typeface="Tahoma"/>
                <a:cs typeface="Tahoma"/>
              </a:rPr>
              <a:t>Define tidy</a:t>
            </a:r>
            <a:r>
              <a:rPr dirty="0" sz="1800" spc="-2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Perform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pivot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and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rectangling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ahoma"/>
                <a:cs typeface="Tahoma"/>
              </a:rPr>
              <a:t>operations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in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3574" y="2567446"/>
            <a:ext cx="258445" cy="199390"/>
          </a:xfrm>
          <a:custGeom>
            <a:avLst/>
            <a:gdLst/>
            <a:ahLst/>
            <a:cxnLst/>
            <a:rect l="l" t="t" r="r" b="b"/>
            <a:pathLst>
              <a:path w="258445" h="199389">
                <a:moveTo>
                  <a:pt x="150441" y="199106"/>
                </a:moveTo>
                <a:lnTo>
                  <a:pt x="106397" y="199106"/>
                </a:lnTo>
                <a:lnTo>
                  <a:pt x="106397" y="171596"/>
                </a:lnTo>
                <a:lnTo>
                  <a:pt x="64254" y="161266"/>
                </a:lnTo>
                <a:lnTo>
                  <a:pt x="30516" y="142324"/>
                </a:lnTo>
                <a:lnTo>
                  <a:pt x="8118" y="116741"/>
                </a:lnTo>
                <a:lnTo>
                  <a:pt x="0" y="86487"/>
                </a:lnTo>
                <a:lnTo>
                  <a:pt x="10148" y="52817"/>
                </a:lnTo>
                <a:lnTo>
                  <a:pt x="37821" y="25327"/>
                </a:lnTo>
                <a:lnTo>
                  <a:pt x="78860" y="6794"/>
                </a:lnTo>
                <a:lnTo>
                  <a:pt x="129108" y="0"/>
                </a:lnTo>
                <a:lnTo>
                  <a:pt x="179355" y="6794"/>
                </a:lnTo>
                <a:lnTo>
                  <a:pt x="220395" y="25327"/>
                </a:lnTo>
                <a:lnTo>
                  <a:pt x="228946" y="33821"/>
                </a:lnTo>
                <a:lnTo>
                  <a:pt x="148885" y="33821"/>
                </a:lnTo>
                <a:lnTo>
                  <a:pt x="110696" y="38463"/>
                </a:lnTo>
                <a:lnTo>
                  <a:pt x="79503" y="51126"/>
                </a:lnTo>
                <a:lnTo>
                  <a:pt x="58468" y="69914"/>
                </a:lnTo>
                <a:lnTo>
                  <a:pt x="50754" y="92931"/>
                </a:lnTo>
                <a:lnTo>
                  <a:pt x="54801" y="109747"/>
                </a:lnTo>
                <a:lnTo>
                  <a:pt x="54923" y="109953"/>
                </a:lnTo>
                <a:lnTo>
                  <a:pt x="66226" y="124791"/>
                </a:lnTo>
                <a:lnTo>
                  <a:pt x="83810" y="137161"/>
                </a:lnTo>
                <a:lnTo>
                  <a:pt x="106397" y="146219"/>
                </a:lnTo>
                <a:lnTo>
                  <a:pt x="150396" y="146219"/>
                </a:lnTo>
                <a:lnTo>
                  <a:pt x="150396" y="151996"/>
                </a:lnTo>
                <a:lnTo>
                  <a:pt x="220957" y="151996"/>
                </a:lnTo>
                <a:lnTo>
                  <a:pt x="229019" y="165596"/>
                </a:lnTo>
                <a:lnTo>
                  <a:pt x="181285" y="165596"/>
                </a:lnTo>
                <a:lnTo>
                  <a:pt x="173897" y="167611"/>
                </a:lnTo>
                <a:lnTo>
                  <a:pt x="166279" y="169318"/>
                </a:lnTo>
                <a:lnTo>
                  <a:pt x="158454" y="170708"/>
                </a:lnTo>
                <a:lnTo>
                  <a:pt x="150441" y="171774"/>
                </a:lnTo>
                <a:lnTo>
                  <a:pt x="150441" y="199106"/>
                </a:lnTo>
                <a:close/>
              </a:path>
              <a:path w="258445" h="199389">
                <a:moveTo>
                  <a:pt x="229512" y="140219"/>
                </a:moveTo>
                <a:lnTo>
                  <a:pt x="211817" y="140219"/>
                </a:lnTo>
                <a:lnTo>
                  <a:pt x="224911" y="131949"/>
                </a:lnTo>
                <a:lnTo>
                  <a:pt x="234739" y="121358"/>
                </a:lnTo>
                <a:lnTo>
                  <a:pt x="240917" y="108376"/>
                </a:lnTo>
                <a:lnTo>
                  <a:pt x="243061" y="92931"/>
                </a:lnTo>
                <a:lnTo>
                  <a:pt x="235965" y="66389"/>
                </a:lnTo>
                <a:lnTo>
                  <a:pt x="216289" y="47993"/>
                </a:lnTo>
                <a:lnTo>
                  <a:pt x="186456" y="37288"/>
                </a:lnTo>
                <a:lnTo>
                  <a:pt x="148885" y="33821"/>
                </a:lnTo>
                <a:lnTo>
                  <a:pt x="228946" y="33821"/>
                </a:lnTo>
                <a:lnTo>
                  <a:pt x="248068" y="52817"/>
                </a:lnTo>
                <a:lnTo>
                  <a:pt x="258216" y="86487"/>
                </a:lnTo>
                <a:lnTo>
                  <a:pt x="255484" y="104250"/>
                </a:lnTo>
                <a:lnTo>
                  <a:pt x="247655" y="120764"/>
                </a:lnTo>
                <a:lnTo>
                  <a:pt x="235285" y="135661"/>
                </a:lnTo>
                <a:lnTo>
                  <a:pt x="229512" y="140219"/>
                </a:lnTo>
                <a:close/>
              </a:path>
              <a:path w="258445" h="199389">
                <a:moveTo>
                  <a:pt x="150396" y="146219"/>
                </a:moveTo>
                <a:lnTo>
                  <a:pt x="106397" y="146219"/>
                </a:lnTo>
                <a:lnTo>
                  <a:pt x="106397" y="53643"/>
                </a:lnTo>
                <a:lnTo>
                  <a:pt x="194840" y="53643"/>
                </a:lnTo>
                <a:lnTo>
                  <a:pt x="201131" y="54353"/>
                </a:lnTo>
                <a:lnTo>
                  <a:pt x="214973" y="58793"/>
                </a:lnTo>
                <a:lnTo>
                  <a:pt x="228814" y="70424"/>
                </a:lnTo>
                <a:lnTo>
                  <a:pt x="232931" y="85007"/>
                </a:lnTo>
                <a:lnTo>
                  <a:pt x="167731" y="85007"/>
                </a:lnTo>
                <a:lnTo>
                  <a:pt x="150796" y="85242"/>
                </a:lnTo>
                <a:lnTo>
                  <a:pt x="150796" y="109953"/>
                </a:lnTo>
                <a:lnTo>
                  <a:pt x="166193" y="110269"/>
                </a:lnTo>
                <a:lnTo>
                  <a:pt x="230437" y="110269"/>
                </a:lnTo>
                <a:lnTo>
                  <a:pt x="229092" y="115327"/>
                </a:lnTo>
                <a:lnTo>
                  <a:pt x="215862" y="127691"/>
                </a:lnTo>
                <a:lnTo>
                  <a:pt x="202631" y="132864"/>
                </a:lnTo>
                <a:lnTo>
                  <a:pt x="196618" y="133908"/>
                </a:lnTo>
                <a:lnTo>
                  <a:pt x="204440" y="136263"/>
                </a:lnTo>
                <a:lnTo>
                  <a:pt x="208973" y="138574"/>
                </a:lnTo>
                <a:lnTo>
                  <a:pt x="209728" y="138930"/>
                </a:lnTo>
                <a:lnTo>
                  <a:pt x="210751" y="139508"/>
                </a:lnTo>
                <a:lnTo>
                  <a:pt x="211817" y="140219"/>
                </a:lnTo>
                <a:lnTo>
                  <a:pt x="229512" y="140219"/>
                </a:lnTo>
                <a:lnTo>
                  <a:pt x="227035" y="142174"/>
                </a:lnTo>
                <a:lnTo>
                  <a:pt x="150396" y="142174"/>
                </a:lnTo>
                <a:lnTo>
                  <a:pt x="150396" y="146219"/>
                </a:lnTo>
                <a:close/>
              </a:path>
              <a:path w="258445" h="199389">
                <a:moveTo>
                  <a:pt x="230437" y="110269"/>
                </a:moveTo>
                <a:lnTo>
                  <a:pt x="166193" y="110269"/>
                </a:lnTo>
                <a:lnTo>
                  <a:pt x="178574" y="109747"/>
                </a:lnTo>
                <a:lnTo>
                  <a:pt x="186821" y="106184"/>
                </a:lnTo>
                <a:lnTo>
                  <a:pt x="189818" y="97375"/>
                </a:lnTo>
                <a:lnTo>
                  <a:pt x="187333" y="89086"/>
                </a:lnTo>
                <a:lnTo>
                  <a:pt x="179940" y="85625"/>
                </a:lnTo>
                <a:lnTo>
                  <a:pt x="167731" y="85007"/>
                </a:lnTo>
                <a:lnTo>
                  <a:pt x="232931" y="85007"/>
                </a:lnTo>
                <a:lnTo>
                  <a:pt x="235106" y="92709"/>
                </a:lnTo>
                <a:lnTo>
                  <a:pt x="230437" y="110269"/>
                </a:lnTo>
                <a:close/>
              </a:path>
              <a:path w="258445" h="199389">
                <a:moveTo>
                  <a:pt x="220957" y="151996"/>
                </a:moveTo>
                <a:lnTo>
                  <a:pt x="150396" y="151996"/>
                </a:lnTo>
                <a:lnTo>
                  <a:pt x="158218" y="151952"/>
                </a:lnTo>
                <a:lnTo>
                  <a:pt x="165729" y="151552"/>
                </a:lnTo>
                <a:lnTo>
                  <a:pt x="172885" y="150707"/>
                </a:lnTo>
                <a:lnTo>
                  <a:pt x="170618" y="147374"/>
                </a:lnTo>
                <a:lnTo>
                  <a:pt x="167018" y="142174"/>
                </a:lnTo>
                <a:lnTo>
                  <a:pt x="227035" y="142174"/>
                </a:lnTo>
                <a:lnTo>
                  <a:pt x="218928" y="148574"/>
                </a:lnTo>
                <a:lnTo>
                  <a:pt x="220957" y="151996"/>
                </a:lnTo>
                <a:close/>
              </a:path>
              <a:path w="258445" h="199389">
                <a:moveTo>
                  <a:pt x="248883" y="199106"/>
                </a:moveTo>
                <a:lnTo>
                  <a:pt x="199106" y="199106"/>
                </a:lnTo>
                <a:lnTo>
                  <a:pt x="181285" y="165596"/>
                </a:lnTo>
                <a:lnTo>
                  <a:pt x="229019" y="165596"/>
                </a:lnTo>
                <a:lnTo>
                  <a:pt x="248883" y="199106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29 </a:t>
            </a:r>
            <a:r>
              <a:rPr dirty="0" sz="1200" spc="35">
                <a:solidFill>
                  <a:srgbClr val="585D60"/>
                </a:solidFill>
                <a:latin typeface="Tahoma"/>
                <a:cs typeface="Tahoma"/>
              </a:rPr>
              <a:t>/</a:t>
            </a:r>
            <a:r>
              <a:rPr dirty="0" sz="1200" spc="-24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7298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10">
                <a:latin typeface="Trebuchet MS"/>
                <a:cs typeface="Trebuchet MS"/>
              </a:rPr>
              <a:t>Learning </a:t>
            </a:r>
            <a:r>
              <a:rPr dirty="0" sz="4100" spc="-254">
                <a:latin typeface="Trebuchet MS"/>
                <a:cs typeface="Trebuchet MS"/>
              </a:rPr>
              <a:t>Objectives </a:t>
            </a:r>
            <a:r>
              <a:rPr dirty="0" sz="4100" spc="-229">
                <a:latin typeface="Trebuchet MS"/>
                <a:cs typeface="Trebuchet MS"/>
              </a:rPr>
              <a:t>for </a:t>
            </a:r>
            <a:r>
              <a:rPr dirty="0" sz="4100" spc="-170">
                <a:latin typeface="Trebuchet MS"/>
                <a:cs typeface="Trebuchet MS"/>
              </a:rPr>
              <a:t>Today's</a:t>
            </a:r>
            <a:r>
              <a:rPr dirty="0" sz="4100" spc="-550">
                <a:latin typeface="Trebuchet MS"/>
                <a:cs typeface="Trebuchet MS"/>
              </a:rPr>
              <a:t> </a:t>
            </a:r>
            <a:r>
              <a:rPr dirty="0" sz="4100" spc="-25">
                <a:latin typeface="Trebuchet MS"/>
                <a:cs typeface="Trebuchet MS"/>
              </a:rPr>
              <a:t>Class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4551680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-5">
                <a:solidFill>
                  <a:srgbClr val="585D60"/>
                </a:solidFill>
                <a:latin typeface="Tahoma"/>
                <a:cs typeface="Tahoma"/>
              </a:rPr>
              <a:t>Define tidy</a:t>
            </a:r>
            <a:r>
              <a:rPr dirty="0" sz="1800" spc="-2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data</a:t>
            </a:r>
            <a:endParaRPr sz="18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Perform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pivot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and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rectangling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ahoma"/>
                <a:cs typeface="Tahoma"/>
              </a:rPr>
              <a:t>operations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in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43574" y="2024521"/>
            <a:ext cx="258445" cy="199390"/>
          </a:xfrm>
          <a:custGeom>
            <a:avLst/>
            <a:gdLst/>
            <a:ahLst/>
            <a:cxnLst/>
            <a:rect l="l" t="t" r="r" b="b"/>
            <a:pathLst>
              <a:path w="258445" h="199389">
                <a:moveTo>
                  <a:pt x="150441" y="199106"/>
                </a:moveTo>
                <a:lnTo>
                  <a:pt x="106397" y="199106"/>
                </a:lnTo>
                <a:lnTo>
                  <a:pt x="106397" y="171596"/>
                </a:lnTo>
                <a:lnTo>
                  <a:pt x="64254" y="161266"/>
                </a:lnTo>
                <a:lnTo>
                  <a:pt x="30516" y="142324"/>
                </a:lnTo>
                <a:lnTo>
                  <a:pt x="8118" y="116741"/>
                </a:lnTo>
                <a:lnTo>
                  <a:pt x="0" y="86487"/>
                </a:lnTo>
                <a:lnTo>
                  <a:pt x="10148" y="52817"/>
                </a:lnTo>
                <a:lnTo>
                  <a:pt x="37821" y="25327"/>
                </a:lnTo>
                <a:lnTo>
                  <a:pt x="78860" y="6794"/>
                </a:lnTo>
                <a:lnTo>
                  <a:pt x="129108" y="0"/>
                </a:lnTo>
                <a:lnTo>
                  <a:pt x="179355" y="6794"/>
                </a:lnTo>
                <a:lnTo>
                  <a:pt x="220395" y="25327"/>
                </a:lnTo>
                <a:lnTo>
                  <a:pt x="228946" y="33821"/>
                </a:lnTo>
                <a:lnTo>
                  <a:pt x="148885" y="33821"/>
                </a:lnTo>
                <a:lnTo>
                  <a:pt x="110696" y="38463"/>
                </a:lnTo>
                <a:lnTo>
                  <a:pt x="79503" y="51126"/>
                </a:lnTo>
                <a:lnTo>
                  <a:pt x="58468" y="69914"/>
                </a:lnTo>
                <a:lnTo>
                  <a:pt x="50754" y="92931"/>
                </a:lnTo>
                <a:lnTo>
                  <a:pt x="54801" y="109747"/>
                </a:lnTo>
                <a:lnTo>
                  <a:pt x="54923" y="109953"/>
                </a:lnTo>
                <a:lnTo>
                  <a:pt x="66226" y="124791"/>
                </a:lnTo>
                <a:lnTo>
                  <a:pt x="83810" y="137161"/>
                </a:lnTo>
                <a:lnTo>
                  <a:pt x="106397" y="146219"/>
                </a:lnTo>
                <a:lnTo>
                  <a:pt x="150396" y="146219"/>
                </a:lnTo>
                <a:lnTo>
                  <a:pt x="150396" y="151996"/>
                </a:lnTo>
                <a:lnTo>
                  <a:pt x="220957" y="151996"/>
                </a:lnTo>
                <a:lnTo>
                  <a:pt x="229019" y="165596"/>
                </a:lnTo>
                <a:lnTo>
                  <a:pt x="181285" y="165596"/>
                </a:lnTo>
                <a:lnTo>
                  <a:pt x="173897" y="167611"/>
                </a:lnTo>
                <a:lnTo>
                  <a:pt x="166279" y="169318"/>
                </a:lnTo>
                <a:lnTo>
                  <a:pt x="158454" y="170708"/>
                </a:lnTo>
                <a:lnTo>
                  <a:pt x="150441" y="171774"/>
                </a:lnTo>
                <a:lnTo>
                  <a:pt x="150441" y="199106"/>
                </a:lnTo>
                <a:close/>
              </a:path>
              <a:path w="258445" h="199389">
                <a:moveTo>
                  <a:pt x="229512" y="140219"/>
                </a:moveTo>
                <a:lnTo>
                  <a:pt x="211817" y="140219"/>
                </a:lnTo>
                <a:lnTo>
                  <a:pt x="224911" y="131949"/>
                </a:lnTo>
                <a:lnTo>
                  <a:pt x="234739" y="121358"/>
                </a:lnTo>
                <a:lnTo>
                  <a:pt x="240917" y="108376"/>
                </a:lnTo>
                <a:lnTo>
                  <a:pt x="243061" y="92931"/>
                </a:lnTo>
                <a:lnTo>
                  <a:pt x="235965" y="66389"/>
                </a:lnTo>
                <a:lnTo>
                  <a:pt x="216289" y="47993"/>
                </a:lnTo>
                <a:lnTo>
                  <a:pt x="186456" y="37288"/>
                </a:lnTo>
                <a:lnTo>
                  <a:pt x="148885" y="33821"/>
                </a:lnTo>
                <a:lnTo>
                  <a:pt x="228946" y="33821"/>
                </a:lnTo>
                <a:lnTo>
                  <a:pt x="248068" y="52817"/>
                </a:lnTo>
                <a:lnTo>
                  <a:pt x="258216" y="86487"/>
                </a:lnTo>
                <a:lnTo>
                  <a:pt x="255484" y="104250"/>
                </a:lnTo>
                <a:lnTo>
                  <a:pt x="247655" y="120764"/>
                </a:lnTo>
                <a:lnTo>
                  <a:pt x="235285" y="135661"/>
                </a:lnTo>
                <a:lnTo>
                  <a:pt x="229512" y="140219"/>
                </a:lnTo>
                <a:close/>
              </a:path>
              <a:path w="258445" h="199389">
                <a:moveTo>
                  <a:pt x="150396" y="146219"/>
                </a:moveTo>
                <a:lnTo>
                  <a:pt x="106397" y="146219"/>
                </a:lnTo>
                <a:lnTo>
                  <a:pt x="106397" y="53643"/>
                </a:lnTo>
                <a:lnTo>
                  <a:pt x="194840" y="53643"/>
                </a:lnTo>
                <a:lnTo>
                  <a:pt x="201131" y="54353"/>
                </a:lnTo>
                <a:lnTo>
                  <a:pt x="214973" y="58793"/>
                </a:lnTo>
                <a:lnTo>
                  <a:pt x="228814" y="70424"/>
                </a:lnTo>
                <a:lnTo>
                  <a:pt x="232931" y="85007"/>
                </a:lnTo>
                <a:lnTo>
                  <a:pt x="167731" y="85007"/>
                </a:lnTo>
                <a:lnTo>
                  <a:pt x="150796" y="85242"/>
                </a:lnTo>
                <a:lnTo>
                  <a:pt x="150796" y="109953"/>
                </a:lnTo>
                <a:lnTo>
                  <a:pt x="166193" y="110269"/>
                </a:lnTo>
                <a:lnTo>
                  <a:pt x="230437" y="110269"/>
                </a:lnTo>
                <a:lnTo>
                  <a:pt x="229092" y="115327"/>
                </a:lnTo>
                <a:lnTo>
                  <a:pt x="215862" y="127691"/>
                </a:lnTo>
                <a:lnTo>
                  <a:pt x="202631" y="132864"/>
                </a:lnTo>
                <a:lnTo>
                  <a:pt x="196618" y="133908"/>
                </a:lnTo>
                <a:lnTo>
                  <a:pt x="204440" y="136263"/>
                </a:lnTo>
                <a:lnTo>
                  <a:pt x="208973" y="138574"/>
                </a:lnTo>
                <a:lnTo>
                  <a:pt x="209728" y="138930"/>
                </a:lnTo>
                <a:lnTo>
                  <a:pt x="210751" y="139508"/>
                </a:lnTo>
                <a:lnTo>
                  <a:pt x="211817" y="140219"/>
                </a:lnTo>
                <a:lnTo>
                  <a:pt x="229512" y="140219"/>
                </a:lnTo>
                <a:lnTo>
                  <a:pt x="227035" y="142174"/>
                </a:lnTo>
                <a:lnTo>
                  <a:pt x="150396" y="142174"/>
                </a:lnTo>
                <a:lnTo>
                  <a:pt x="150396" y="146219"/>
                </a:lnTo>
                <a:close/>
              </a:path>
              <a:path w="258445" h="199389">
                <a:moveTo>
                  <a:pt x="230437" y="110269"/>
                </a:moveTo>
                <a:lnTo>
                  <a:pt x="166193" y="110269"/>
                </a:lnTo>
                <a:lnTo>
                  <a:pt x="178574" y="109747"/>
                </a:lnTo>
                <a:lnTo>
                  <a:pt x="186821" y="106184"/>
                </a:lnTo>
                <a:lnTo>
                  <a:pt x="189818" y="97375"/>
                </a:lnTo>
                <a:lnTo>
                  <a:pt x="187333" y="89086"/>
                </a:lnTo>
                <a:lnTo>
                  <a:pt x="179940" y="85625"/>
                </a:lnTo>
                <a:lnTo>
                  <a:pt x="167731" y="85007"/>
                </a:lnTo>
                <a:lnTo>
                  <a:pt x="232931" y="85007"/>
                </a:lnTo>
                <a:lnTo>
                  <a:pt x="235106" y="92709"/>
                </a:lnTo>
                <a:lnTo>
                  <a:pt x="230437" y="110269"/>
                </a:lnTo>
                <a:close/>
              </a:path>
              <a:path w="258445" h="199389">
                <a:moveTo>
                  <a:pt x="220957" y="151996"/>
                </a:moveTo>
                <a:lnTo>
                  <a:pt x="150396" y="151996"/>
                </a:lnTo>
                <a:lnTo>
                  <a:pt x="158218" y="151952"/>
                </a:lnTo>
                <a:lnTo>
                  <a:pt x="165729" y="151552"/>
                </a:lnTo>
                <a:lnTo>
                  <a:pt x="172885" y="150707"/>
                </a:lnTo>
                <a:lnTo>
                  <a:pt x="170618" y="147374"/>
                </a:lnTo>
                <a:lnTo>
                  <a:pt x="167018" y="142174"/>
                </a:lnTo>
                <a:lnTo>
                  <a:pt x="227035" y="142174"/>
                </a:lnTo>
                <a:lnTo>
                  <a:pt x="218928" y="148574"/>
                </a:lnTo>
                <a:lnTo>
                  <a:pt x="220957" y="151996"/>
                </a:lnTo>
                <a:close/>
              </a:path>
              <a:path w="258445" h="199389">
                <a:moveTo>
                  <a:pt x="248883" y="199106"/>
                </a:moveTo>
                <a:lnTo>
                  <a:pt x="199106" y="199106"/>
                </a:lnTo>
                <a:lnTo>
                  <a:pt x="181285" y="165596"/>
                </a:lnTo>
                <a:lnTo>
                  <a:pt x="229019" y="165596"/>
                </a:lnTo>
                <a:lnTo>
                  <a:pt x="248883" y="199106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15"/>
              <a:t>2</a:t>
            </a:fld>
            <a:r>
              <a:rPr dirty="0" spc="15"/>
              <a:t> </a:t>
            </a:r>
            <a:r>
              <a:rPr dirty="0" spc="35"/>
              <a:t>/</a:t>
            </a:r>
            <a:r>
              <a:rPr dirty="0" spc="-250"/>
              <a:t> </a:t>
            </a:r>
            <a:r>
              <a:rPr dirty="0" spc="15"/>
              <a:t>31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69208" y="2204480"/>
            <a:ext cx="8780091" cy="3512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06730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70">
                <a:latin typeface="Trebuchet MS"/>
                <a:cs typeface="Trebuchet MS"/>
              </a:rPr>
              <a:t>Advantages of </a:t>
            </a:r>
            <a:r>
              <a:rPr dirty="0" sz="4100" spc="-250">
                <a:latin typeface="Trebuchet MS"/>
                <a:cs typeface="Trebuchet MS"/>
              </a:rPr>
              <a:t>Tidy</a:t>
            </a:r>
            <a:r>
              <a:rPr dirty="0" sz="4100" spc="-655">
                <a:latin typeface="Trebuchet MS"/>
                <a:cs typeface="Trebuchet MS"/>
              </a:rPr>
              <a:t> </a:t>
            </a:r>
            <a:r>
              <a:rPr dirty="0" sz="4100" spc="-235">
                <a:latin typeface="Trebuchet MS"/>
                <a:cs typeface="Trebuchet MS"/>
              </a:rPr>
              <a:t>Data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30 </a:t>
            </a:r>
            <a:r>
              <a:rPr dirty="0" sz="1200" spc="35">
                <a:solidFill>
                  <a:srgbClr val="585D60"/>
                </a:solidFill>
                <a:latin typeface="Tahoma"/>
                <a:cs typeface="Tahoma"/>
              </a:rPr>
              <a:t>/</a:t>
            </a:r>
            <a:r>
              <a:rPr dirty="0" sz="1200" spc="-24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1700" y="6274743"/>
            <a:ext cx="7011670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spc="-20" b="1">
                <a:solidFill>
                  <a:srgbClr val="C2132D"/>
                </a:solidFill>
                <a:latin typeface="Arial"/>
                <a:cs typeface="Arial"/>
              </a:rPr>
              <a:t>Source:</a:t>
            </a:r>
            <a:r>
              <a:rPr dirty="0" sz="850" spc="-1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ahoma"/>
                <a:cs typeface="Tahoma"/>
              </a:rPr>
              <a:t>Illustration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ahoma"/>
                <a:cs typeface="Tahoma"/>
              </a:rPr>
              <a:t>is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ahoma"/>
                <a:cs typeface="Tahoma"/>
              </a:rPr>
              <a:t>from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ahoma"/>
                <a:cs typeface="Tahoma"/>
              </a:rPr>
              <a:t>Openscapes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ahoma"/>
                <a:cs typeface="Tahoma"/>
              </a:rPr>
              <a:t>blog</a:t>
            </a:r>
            <a:r>
              <a:rPr dirty="0" sz="850" spc="-5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Tidy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Data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for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-2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reproducibility,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-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efficiency,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and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collaboration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ahoma"/>
                <a:cs typeface="Tahoma"/>
              </a:rPr>
              <a:t>by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ahoma"/>
                <a:cs typeface="Tahoma"/>
              </a:rPr>
              <a:t>Julia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ahoma"/>
                <a:cs typeface="Tahoma"/>
              </a:rPr>
              <a:t>Lowndes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ahoma"/>
                <a:cs typeface="Tahoma"/>
              </a:rPr>
              <a:t>and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ahoma"/>
                <a:cs typeface="Tahoma"/>
              </a:rPr>
              <a:t>Allison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ahoma"/>
                <a:cs typeface="Tahoma"/>
              </a:rPr>
              <a:t>Horst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754" y="1530350"/>
            <a:ext cx="5061585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one</a:t>
            </a:r>
            <a:r>
              <a:rPr dirty="0" sz="1800" spc="-13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ahoma"/>
                <a:cs typeface="Tahoma"/>
              </a:rPr>
              <a:t>set</a:t>
            </a:r>
            <a:r>
              <a:rPr dirty="0" sz="1800" spc="-12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ahoma"/>
                <a:cs typeface="Tahoma"/>
              </a:rPr>
              <a:t>of</a:t>
            </a:r>
            <a:r>
              <a:rPr dirty="0" sz="1800" spc="-12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ahoma"/>
                <a:cs typeface="Tahoma"/>
              </a:rPr>
              <a:t>consistent</a:t>
            </a:r>
            <a:r>
              <a:rPr dirty="0" sz="1800" spc="-13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ahoma"/>
                <a:cs typeface="Tahoma"/>
              </a:rPr>
              <a:t>tools</a:t>
            </a:r>
            <a:r>
              <a:rPr dirty="0" sz="1800" spc="-12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ahoma"/>
                <a:cs typeface="Tahoma"/>
              </a:rPr>
              <a:t>for</a:t>
            </a:r>
            <a:r>
              <a:rPr dirty="0" sz="1800" spc="-12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different</a:t>
            </a:r>
            <a:r>
              <a:rPr dirty="0" sz="1800" spc="-12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ahoma"/>
                <a:cs typeface="Tahoma"/>
              </a:rPr>
              <a:t>datasets</a:t>
            </a:r>
            <a:endParaRPr sz="1800">
              <a:latin typeface="Tahoma"/>
              <a:cs typeface="Tahoma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25">
                <a:solidFill>
                  <a:srgbClr val="585D60"/>
                </a:solidFill>
                <a:latin typeface="Tahoma"/>
                <a:cs typeface="Tahoma"/>
              </a:rPr>
              <a:t>easier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ahoma"/>
                <a:cs typeface="Tahoma"/>
              </a:rPr>
              <a:t>for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automation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and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>
                <a:solidFill>
                  <a:srgbClr val="585D60"/>
                </a:solidFill>
                <a:latin typeface="Tahoma"/>
                <a:cs typeface="Tahoma"/>
              </a:rPr>
              <a:t>iteration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8800" y="2400300"/>
            <a:ext cx="2533649" cy="3809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62559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25">
                <a:latin typeface="Trebuchet MS"/>
                <a:cs typeface="Trebuchet MS"/>
              </a:rPr>
              <a:t>Things </a:t>
            </a:r>
            <a:r>
              <a:rPr dirty="0" sz="4100" spc="-290">
                <a:latin typeface="Trebuchet MS"/>
                <a:cs typeface="Trebuchet MS"/>
              </a:rPr>
              <a:t>to </a:t>
            </a:r>
            <a:r>
              <a:rPr dirty="0" sz="4100" spc="-145">
                <a:latin typeface="Trebuchet MS"/>
                <a:cs typeface="Trebuchet MS"/>
              </a:rPr>
              <a:t>Do </a:t>
            </a:r>
            <a:r>
              <a:rPr dirty="0" sz="4100" spc="-210">
                <a:latin typeface="Trebuchet MS"/>
                <a:cs typeface="Trebuchet MS"/>
              </a:rPr>
              <a:t>Prior </a:t>
            </a:r>
            <a:r>
              <a:rPr dirty="0" sz="4100" spc="-290">
                <a:latin typeface="Trebuchet MS"/>
                <a:cs typeface="Trebuchet MS"/>
              </a:rPr>
              <a:t>to </a:t>
            </a:r>
            <a:r>
              <a:rPr dirty="0" sz="4100" spc="-254">
                <a:latin typeface="Trebuchet MS"/>
                <a:cs typeface="Trebuchet MS"/>
              </a:rPr>
              <a:t>Next</a:t>
            </a:r>
            <a:r>
              <a:rPr dirty="0" sz="4100" spc="-730">
                <a:latin typeface="Trebuchet MS"/>
                <a:cs typeface="Trebuchet MS"/>
              </a:rPr>
              <a:t> </a:t>
            </a:r>
            <a:r>
              <a:rPr dirty="0" sz="4100" spc="-25">
                <a:latin typeface="Trebuchet MS"/>
                <a:cs typeface="Trebuchet MS"/>
              </a:rPr>
              <a:t>Class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31 </a:t>
            </a:r>
            <a:r>
              <a:rPr dirty="0" sz="1200" spc="35">
                <a:solidFill>
                  <a:srgbClr val="585D60"/>
                </a:solidFill>
                <a:latin typeface="Tahoma"/>
                <a:cs typeface="Tahoma"/>
              </a:rPr>
              <a:t>/</a:t>
            </a:r>
            <a:r>
              <a:rPr dirty="0" sz="1200" spc="-24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480819"/>
            <a:ext cx="9662795" cy="1768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55">
                <a:solidFill>
                  <a:srgbClr val="585D60"/>
                </a:solidFill>
                <a:latin typeface="Tahoma"/>
                <a:cs typeface="Tahoma"/>
              </a:rPr>
              <a:t>Please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go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through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1800" spc="-11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ahoma"/>
                <a:cs typeface="Tahoma"/>
              </a:rPr>
              <a:t>following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two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supplementary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ahoma"/>
                <a:cs typeface="Tahoma"/>
              </a:rPr>
              <a:t>readings</a:t>
            </a:r>
            <a:r>
              <a:rPr dirty="0" sz="1800" spc="-11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and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complete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assignment</a:t>
            </a:r>
            <a:r>
              <a:rPr dirty="0" sz="1800" spc="-9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06:</a:t>
            </a:r>
            <a:r>
              <a:rPr dirty="0" sz="1800" spc="-9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tidy </a:t>
            </a:r>
            <a:r>
              <a:rPr dirty="0" sz="1800" spc="-60">
                <a:solidFill>
                  <a:srgbClr val="83D5D3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data</a:t>
            </a:r>
            <a:r>
              <a:rPr dirty="0" sz="1800" spc="-25">
                <a:solidFill>
                  <a:srgbClr val="585D60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50">
              <a:latin typeface="Tahoma"/>
              <a:cs typeface="Tahoma"/>
            </a:endParaRPr>
          </a:p>
          <a:p>
            <a:pPr marL="5726430" indent="-134620">
              <a:lnSpc>
                <a:spcPct val="100000"/>
              </a:lnSpc>
              <a:buClr>
                <a:srgbClr val="C2132D"/>
              </a:buClr>
              <a:buChar char="•"/>
              <a:tabLst>
                <a:tab pos="5727065" algn="l"/>
              </a:tabLst>
            </a:pPr>
            <a:r>
              <a:rPr dirty="0" sz="1800" spc="-2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Tidy</a:t>
            </a:r>
            <a:r>
              <a:rPr dirty="0" sz="1800" spc="-10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800" spc="-1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572643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727065" algn="l"/>
              </a:tabLst>
            </a:pPr>
            <a:r>
              <a:rPr dirty="0" sz="1800" spc="-60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{tidyr}</a:t>
            </a:r>
            <a:r>
              <a:rPr dirty="0" sz="1800" spc="-105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dirty="0" sz="1800" spc="-5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cheatsheet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17848" y="2758440"/>
            <a:ext cx="2438400" cy="1042669"/>
          </a:xfrm>
          <a:custGeom>
            <a:avLst/>
            <a:gdLst/>
            <a:ahLst/>
            <a:cxnLst/>
            <a:rect l="l" t="t" r="r" b="b"/>
            <a:pathLst>
              <a:path w="2438400" h="1042670">
                <a:moveTo>
                  <a:pt x="0" y="0"/>
                </a:moveTo>
                <a:lnTo>
                  <a:pt x="2438400" y="0"/>
                </a:lnTo>
                <a:lnTo>
                  <a:pt x="2438400" y="1042416"/>
                </a:lnTo>
                <a:lnTo>
                  <a:pt x="0" y="1042416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56447" y="2882388"/>
            <a:ext cx="2812415" cy="65468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100" spc="-111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1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1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1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110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11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11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dirty="0" sz="4100" spc="-1110">
                <a:solidFill>
                  <a:srgbClr val="FFFFFF"/>
                </a:solidFill>
                <a:latin typeface="Trebuchet MS"/>
                <a:cs typeface="Trebuchet MS"/>
              </a:rPr>
              <a:t>y 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7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245">
                <a:solidFill>
                  <a:srgbClr val="000000"/>
                </a:solidFill>
                <a:latin typeface="Arial"/>
                <a:cs typeface="Arial"/>
              </a:rPr>
              <a:t>🧹</a:t>
            </a:r>
            <a:r>
              <a:rPr dirty="0" sz="4100" spc="-245">
                <a:solidFill>
                  <a:srgbClr val="FFFFFF"/>
                </a:solidFill>
                <a:latin typeface="Arial"/>
                <a:cs typeface="Arial"/>
              </a:rPr>
              <a:t>🧹</a:t>
            </a:r>
            <a:endParaRPr sz="4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13719" y="5995415"/>
            <a:ext cx="811530" cy="491490"/>
          </a:xfrm>
          <a:custGeom>
            <a:avLst/>
            <a:gdLst/>
            <a:ahLst/>
            <a:cxnLst/>
            <a:rect l="l" t="t" r="r" b="b"/>
            <a:pathLst>
              <a:path w="811529" h="491489">
                <a:moveTo>
                  <a:pt x="0" y="0"/>
                </a:moveTo>
                <a:lnTo>
                  <a:pt x="811529" y="0"/>
                </a:lnTo>
                <a:lnTo>
                  <a:pt x="8115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4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81025" y="323850"/>
            <a:ext cx="10372724" cy="5838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18744" y="1456690"/>
            <a:ext cx="19685" cy="1270"/>
          </a:xfrm>
          <a:custGeom>
            <a:avLst/>
            <a:gdLst/>
            <a:ahLst/>
            <a:cxnLst/>
            <a:rect l="l" t="t" r="r" b="b"/>
            <a:pathLst>
              <a:path w="19684" h="1269">
                <a:moveTo>
                  <a:pt x="0" y="0"/>
                </a:moveTo>
                <a:lnTo>
                  <a:pt x="19430" y="0"/>
                </a:lnTo>
                <a:lnTo>
                  <a:pt x="19430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8459" y="1457960"/>
            <a:ext cx="0" cy="3456940"/>
          </a:xfrm>
          <a:custGeom>
            <a:avLst/>
            <a:gdLst/>
            <a:ahLst/>
            <a:cxnLst/>
            <a:rect l="l" t="t" r="r" b="b"/>
            <a:pathLst>
              <a:path w="0" h="3456940">
                <a:moveTo>
                  <a:pt x="0" y="0"/>
                </a:moveTo>
                <a:lnTo>
                  <a:pt x="0" y="3456940"/>
                </a:lnTo>
              </a:path>
            </a:pathLst>
          </a:custGeom>
          <a:ln w="19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8744" y="4914900"/>
            <a:ext cx="5279390" cy="96520"/>
          </a:xfrm>
          <a:custGeom>
            <a:avLst/>
            <a:gdLst/>
            <a:ahLst/>
            <a:cxnLst/>
            <a:rect l="l" t="t" r="r" b="b"/>
            <a:pathLst>
              <a:path w="5279390" h="96520">
                <a:moveTo>
                  <a:pt x="0" y="0"/>
                </a:moveTo>
                <a:lnTo>
                  <a:pt x="5279136" y="0"/>
                </a:lnTo>
                <a:lnTo>
                  <a:pt x="5279136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58827" y="1457325"/>
            <a:ext cx="0" cy="3457575"/>
          </a:xfrm>
          <a:custGeom>
            <a:avLst/>
            <a:gdLst/>
            <a:ahLst/>
            <a:cxnLst/>
            <a:rect l="l" t="t" r="r" b="b"/>
            <a:pathLst>
              <a:path w="0" h="3457575">
                <a:moveTo>
                  <a:pt x="0" y="0"/>
                </a:moveTo>
                <a:lnTo>
                  <a:pt x="0" y="3457574"/>
                </a:lnTo>
              </a:path>
            </a:pathLst>
          </a:custGeom>
          <a:ln w="781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38174" y="1457325"/>
            <a:ext cx="5181599" cy="34575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28944" y="1456690"/>
            <a:ext cx="19685" cy="1270"/>
          </a:xfrm>
          <a:custGeom>
            <a:avLst/>
            <a:gdLst/>
            <a:ahLst/>
            <a:cxnLst/>
            <a:rect l="l" t="t" r="r" b="b"/>
            <a:pathLst>
              <a:path w="19685" h="1269">
                <a:moveTo>
                  <a:pt x="0" y="0"/>
                </a:moveTo>
                <a:lnTo>
                  <a:pt x="19430" y="0"/>
                </a:lnTo>
                <a:lnTo>
                  <a:pt x="19430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38659" y="1457960"/>
            <a:ext cx="0" cy="3456940"/>
          </a:xfrm>
          <a:custGeom>
            <a:avLst/>
            <a:gdLst/>
            <a:ahLst/>
            <a:cxnLst/>
            <a:rect l="l" t="t" r="r" b="b"/>
            <a:pathLst>
              <a:path w="0" h="3456940">
                <a:moveTo>
                  <a:pt x="0" y="0"/>
                </a:moveTo>
                <a:lnTo>
                  <a:pt x="0" y="3456940"/>
                </a:lnTo>
              </a:path>
            </a:pathLst>
          </a:custGeom>
          <a:ln w="19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028944" y="4914900"/>
            <a:ext cx="5288280" cy="96520"/>
          </a:xfrm>
          <a:custGeom>
            <a:avLst/>
            <a:gdLst/>
            <a:ahLst/>
            <a:cxnLst/>
            <a:rect l="l" t="t" r="r" b="b"/>
            <a:pathLst>
              <a:path w="5288280" h="96520">
                <a:moveTo>
                  <a:pt x="0" y="0"/>
                </a:moveTo>
                <a:lnTo>
                  <a:pt x="5288280" y="0"/>
                </a:lnTo>
                <a:lnTo>
                  <a:pt x="5288280" y="96520"/>
                </a:lnTo>
                <a:lnTo>
                  <a:pt x="0" y="965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1278361" y="1457325"/>
            <a:ext cx="0" cy="3457575"/>
          </a:xfrm>
          <a:custGeom>
            <a:avLst/>
            <a:gdLst/>
            <a:ahLst/>
            <a:cxnLst/>
            <a:rect l="l" t="t" r="r" b="b"/>
            <a:pathLst>
              <a:path w="0" h="3457575">
                <a:moveTo>
                  <a:pt x="0" y="0"/>
                </a:moveTo>
                <a:lnTo>
                  <a:pt x="0" y="3457574"/>
                </a:lnTo>
              </a:path>
            </a:pathLst>
          </a:custGeom>
          <a:ln w="777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048374" y="1457325"/>
            <a:ext cx="5191124" cy="3457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6205537"/>
            <a:ext cx="3829050" cy="0"/>
          </a:xfrm>
          <a:custGeom>
            <a:avLst/>
            <a:gdLst/>
            <a:ahLst/>
            <a:cxnLst/>
            <a:rect l="l" t="t" r="r" b="b"/>
            <a:pathLst>
              <a:path w="3829050" h="0">
                <a:moveTo>
                  <a:pt x="0" y="0"/>
                </a:moveTo>
                <a:lnTo>
                  <a:pt x="38290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14400" y="6215062"/>
            <a:ext cx="3829050" cy="0"/>
          </a:xfrm>
          <a:custGeom>
            <a:avLst/>
            <a:gdLst/>
            <a:ahLst/>
            <a:cxnLst/>
            <a:rect l="l" t="t" r="r" b="b"/>
            <a:pathLst>
              <a:path w="3829050" h="0">
                <a:moveTo>
                  <a:pt x="0" y="0"/>
                </a:moveTo>
                <a:lnTo>
                  <a:pt x="38290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33925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4400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01700" y="6275799"/>
            <a:ext cx="3853179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50" b="1">
                <a:solidFill>
                  <a:srgbClr val="C2132D"/>
                </a:solidFill>
                <a:latin typeface="Arial"/>
                <a:cs typeface="Arial"/>
              </a:rPr>
              <a:t>Sources:</a:t>
            </a:r>
            <a:r>
              <a:rPr dirty="0" sz="1250" spc="-3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250" spc="35">
                <a:solidFill>
                  <a:srgbClr val="585D60"/>
                </a:solidFill>
                <a:latin typeface="Tahoma"/>
                <a:cs typeface="Tahoma"/>
              </a:rPr>
              <a:t>All</a:t>
            </a:r>
            <a:r>
              <a:rPr dirty="0" sz="1250" spc="-8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10">
                <a:solidFill>
                  <a:srgbClr val="585D60"/>
                </a:solidFill>
                <a:latin typeface="Tahoma"/>
                <a:cs typeface="Tahoma"/>
              </a:rPr>
              <a:t>three</a:t>
            </a:r>
            <a:r>
              <a:rPr dirty="0" sz="1250" spc="-8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35">
                <a:solidFill>
                  <a:srgbClr val="585D60"/>
                </a:solidFill>
                <a:latin typeface="Tahoma"/>
                <a:cs typeface="Tahoma"/>
              </a:rPr>
              <a:t>images</a:t>
            </a:r>
            <a:r>
              <a:rPr dirty="0" sz="1250" spc="-8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585D60"/>
                </a:solidFill>
                <a:latin typeface="Tahoma"/>
                <a:cs typeface="Tahoma"/>
              </a:rPr>
              <a:t>are</a:t>
            </a:r>
            <a:r>
              <a:rPr dirty="0" sz="1250" spc="-7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ahoma"/>
                <a:cs typeface="Tahoma"/>
              </a:rPr>
              <a:t>obtained</a:t>
            </a:r>
            <a:r>
              <a:rPr dirty="0" sz="1250" spc="-8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20">
                <a:solidFill>
                  <a:srgbClr val="585D60"/>
                </a:solidFill>
                <a:latin typeface="Tahoma"/>
                <a:cs typeface="Tahoma"/>
              </a:rPr>
              <a:t>from</a:t>
            </a:r>
            <a:r>
              <a:rPr dirty="0" sz="1250" spc="-8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30">
                <a:solidFill>
                  <a:srgbClr val="585D60"/>
                </a:solidFill>
                <a:latin typeface="Tahoma"/>
                <a:cs typeface="Tahoma"/>
              </a:rPr>
              <a:t>Upsplash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5 </a:t>
            </a:r>
            <a:r>
              <a:rPr dirty="0" sz="1200" spc="35">
                <a:solidFill>
                  <a:srgbClr val="585D60"/>
                </a:solidFill>
                <a:latin typeface="Tahoma"/>
                <a:cs typeface="Tahoma"/>
              </a:rPr>
              <a:t>/</a:t>
            </a:r>
            <a:r>
              <a:rPr dirty="0" sz="1200" spc="-25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75830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65">
                <a:latin typeface="Trebuchet MS"/>
                <a:cs typeface="Trebuchet MS"/>
              </a:rPr>
              <a:t>The </a:t>
            </a:r>
            <a:r>
              <a:rPr dirty="0" sz="4100" spc="-200">
                <a:latin typeface="Trebuchet MS"/>
                <a:cs typeface="Trebuchet MS"/>
              </a:rPr>
              <a:t>R </a:t>
            </a:r>
            <a:r>
              <a:rPr dirty="0" sz="4100" spc="-229">
                <a:latin typeface="Trebuchet MS"/>
                <a:cs typeface="Trebuchet MS"/>
              </a:rPr>
              <a:t>for </a:t>
            </a:r>
            <a:r>
              <a:rPr dirty="0" sz="4100" spc="-235">
                <a:latin typeface="Trebuchet MS"/>
                <a:cs typeface="Trebuchet MS"/>
              </a:rPr>
              <a:t>Data </a:t>
            </a:r>
            <a:r>
              <a:rPr dirty="0" sz="4100" spc="-165">
                <a:latin typeface="Trebuchet MS"/>
                <a:cs typeface="Trebuchet MS"/>
              </a:rPr>
              <a:t>Science</a:t>
            </a:r>
            <a:r>
              <a:rPr dirty="0" sz="4100" spc="-565">
                <a:latin typeface="Trebuchet MS"/>
                <a:cs typeface="Trebuchet MS"/>
              </a:rPr>
              <a:t> </a:t>
            </a:r>
            <a:r>
              <a:rPr dirty="0" sz="4100" spc="-280">
                <a:latin typeface="Trebuchet MS"/>
                <a:cs typeface="Trebuchet MS"/>
              </a:rPr>
              <a:t>Workflow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3155" y="1552274"/>
            <a:ext cx="9658938" cy="35248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205537"/>
            <a:ext cx="9115425" cy="0"/>
          </a:xfrm>
          <a:custGeom>
            <a:avLst/>
            <a:gdLst/>
            <a:ahLst/>
            <a:cxnLst/>
            <a:rect l="l" t="t" r="r" b="b"/>
            <a:pathLst>
              <a:path w="9115425" h="0">
                <a:moveTo>
                  <a:pt x="0" y="0"/>
                </a:moveTo>
                <a:lnTo>
                  <a:pt x="911542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215062"/>
            <a:ext cx="9115425" cy="0"/>
          </a:xfrm>
          <a:custGeom>
            <a:avLst/>
            <a:gdLst/>
            <a:ahLst/>
            <a:cxnLst/>
            <a:rect l="l" t="t" r="r" b="b"/>
            <a:pathLst>
              <a:path w="9115425" h="0">
                <a:moveTo>
                  <a:pt x="0" y="0"/>
                </a:moveTo>
                <a:lnTo>
                  <a:pt x="911542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020299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6275799"/>
            <a:ext cx="9137650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50" b="1">
                <a:solidFill>
                  <a:srgbClr val="C2132D"/>
                </a:solidFill>
                <a:latin typeface="Arial"/>
                <a:cs typeface="Arial"/>
              </a:rPr>
              <a:t>Source:</a:t>
            </a:r>
            <a:r>
              <a:rPr dirty="0" sz="1250" spc="-2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250" spc="-5">
                <a:solidFill>
                  <a:srgbClr val="585D60"/>
                </a:solidFill>
                <a:latin typeface="Tahoma"/>
                <a:cs typeface="Tahoma"/>
              </a:rPr>
              <a:t>Image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5">
                <a:solidFill>
                  <a:srgbClr val="585D60"/>
                </a:solidFill>
                <a:latin typeface="Tahoma"/>
                <a:cs typeface="Tahoma"/>
              </a:rPr>
              <a:t>is</a:t>
            </a:r>
            <a:r>
              <a:rPr dirty="0" sz="1250" spc="-6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20">
                <a:solidFill>
                  <a:srgbClr val="585D60"/>
                </a:solidFill>
                <a:latin typeface="Tahoma"/>
                <a:cs typeface="Tahoma"/>
              </a:rPr>
              <a:t>from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585D60"/>
                </a:solidFill>
                <a:latin typeface="Tahoma"/>
                <a:cs typeface="Tahoma"/>
              </a:rPr>
              <a:t>Wickham,</a:t>
            </a:r>
            <a:r>
              <a:rPr dirty="0" sz="1250" spc="-6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585D60"/>
                </a:solidFill>
                <a:latin typeface="Tahoma"/>
                <a:cs typeface="Tahoma"/>
              </a:rPr>
              <a:t>H.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5">
                <a:solidFill>
                  <a:srgbClr val="585D60"/>
                </a:solidFill>
                <a:latin typeface="Tahoma"/>
                <a:cs typeface="Tahoma"/>
              </a:rPr>
              <a:t>Grolemnund,</a:t>
            </a:r>
            <a:r>
              <a:rPr dirty="0" sz="1250" spc="-6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15">
                <a:solidFill>
                  <a:srgbClr val="585D60"/>
                </a:solidFill>
                <a:latin typeface="Tahoma"/>
                <a:cs typeface="Tahoma"/>
              </a:rPr>
              <a:t>G.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5">
                <a:solidFill>
                  <a:srgbClr val="585D60"/>
                </a:solidFill>
                <a:latin typeface="Tahoma"/>
                <a:cs typeface="Tahoma"/>
              </a:rPr>
              <a:t>(2017).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50">
                <a:solidFill>
                  <a:srgbClr val="585D60"/>
                </a:solidFill>
                <a:latin typeface="Tahoma"/>
                <a:cs typeface="Tahoma"/>
              </a:rPr>
              <a:t>"R</a:t>
            </a:r>
            <a:r>
              <a:rPr dirty="0" sz="1250" spc="-6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ahoma"/>
                <a:cs typeface="Tahoma"/>
              </a:rPr>
              <a:t>for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585D60"/>
                </a:solidFill>
                <a:latin typeface="Tahoma"/>
                <a:cs typeface="Tahoma"/>
              </a:rPr>
              <a:t>Data</a:t>
            </a:r>
            <a:r>
              <a:rPr dirty="0" sz="1250" spc="-6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585D60"/>
                </a:solidFill>
                <a:latin typeface="Tahoma"/>
                <a:cs typeface="Tahoma"/>
              </a:rPr>
              <a:t>Science",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20">
                <a:solidFill>
                  <a:srgbClr val="585D60"/>
                </a:solidFill>
                <a:latin typeface="Tahoma"/>
                <a:cs typeface="Tahoma"/>
              </a:rPr>
              <a:t>O'Reily.</a:t>
            </a:r>
            <a:r>
              <a:rPr dirty="0" sz="1250" spc="-6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https://r4ds.had.co.nz/introduction.html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6 </a:t>
            </a:r>
            <a:r>
              <a:rPr dirty="0" sz="1200" spc="35">
                <a:solidFill>
                  <a:srgbClr val="585D60"/>
                </a:solidFill>
                <a:latin typeface="Tahoma"/>
                <a:cs typeface="Tahoma"/>
              </a:rPr>
              <a:t>/</a:t>
            </a:r>
            <a:r>
              <a:rPr dirty="0" sz="1200" spc="-25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62038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65">
                <a:latin typeface="Trebuchet MS"/>
                <a:cs typeface="Trebuchet MS"/>
              </a:rPr>
              <a:t>The </a:t>
            </a:r>
            <a:r>
              <a:rPr dirty="0" sz="4100" spc="-240">
                <a:latin typeface="Trebuchet MS"/>
                <a:cs typeface="Trebuchet MS"/>
              </a:rPr>
              <a:t>Rationale </a:t>
            </a:r>
            <a:r>
              <a:rPr dirty="0" sz="4100" spc="-229">
                <a:latin typeface="Trebuchet MS"/>
                <a:cs typeface="Trebuchet MS"/>
              </a:rPr>
              <a:t>for </a:t>
            </a:r>
            <a:r>
              <a:rPr dirty="0" sz="4100" spc="-250">
                <a:latin typeface="Trebuchet MS"/>
                <a:cs typeface="Trebuchet MS"/>
              </a:rPr>
              <a:t>Tidy</a:t>
            </a:r>
            <a:r>
              <a:rPr dirty="0" sz="4100" spc="-520">
                <a:latin typeface="Trebuchet MS"/>
                <a:cs typeface="Trebuchet MS"/>
              </a:rPr>
              <a:t> </a:t>
            </a:r>
            <a:r>
              <a:rPr dirty="0" sz="4100" spc="-235">
                <a:latin typeface="Trebuchet MS"/>
                <a:cs typeface="Trebuchet MS"/>
              </a:rPr>
              <a:t>Data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9382125" cy="2128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  <a:tab pos="7612380" algn="l"/>
              </a:tabLst>
            </a:pP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The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tidy </a:t>
            </a:r>
            <a:r>
              <a:rPr dirty="0" sz="1800" spc="-45" b="1">
                <a:solidFill>
                  <a:srgbClr val="C2132D"/>
                </a:solidFill>
                <a:latin typeface="Arial"/>
                <a:cs typeface="Arial"/>
              </a:rPr>
              <a:t>framework </a:t>
            </a: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provides </a:t>
            </a: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a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consistent </a:t>
            </a:r>
            <a:r>
              <a:rPr dirty="0" sz="1800" spc="-80" b="1">
                <a:solidFill>
                  <a:srgbClr val="C2132D"/>
                </a:solidFill>
                <a:latin typeface="Arial"/>
                <a:cs typeface="Arial"/>
              </a:rPr>
              <a:t>way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to organize </a:t>
            </a:r>
            <a:r>
              <a:rPr dirty="0" sz="1800" spc="-85" b="1">
                <a:solidFill>
                  <a:srgbClr val="C2132D"/>
                </a:solidFill>
                <a:latin typeface="Arial"/>
                <a:cs typeface="Arial"/>
              </a:rPr>
              <a:t>your</a:t>
            </a:r>
            <a:r>
              <a:rPr dirty="0" sz="1800" spc="-33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data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in	</a:t>
            </a:r>
            <a:r>
              <a:rPr dirty="0" sz="1800" spc="-75">
                <a:solidFill>
                  <a:srgbClr val="585D60"/>
                </a:solidFill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146050" marR="5080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Getting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ahoma"/>
                <a:cs typeface="Tahoma"/>
              </a:rPr>
              <a:t>your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data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into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this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ahoma"/>
                <a:cs typeface="Tahoma"/>
              </a:rPr>
              <a:t>format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requires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ahoma"/>
                <a:cs typeface="Tahoma"/>
              </a:rPr>
              <a:t>some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upfront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work,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but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Arial"/>
                <a:cs typeface="Arial"/>
              </a:rPr>
              <a:t>that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work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Arial"/>
                <a:cs typeface="Arial"/>
              </a:rPr>
              <a:t>pays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C2132D"/>
                </a:solidFill>
                <a:latin typeface="Arial"/>
                <a:cs typeface="Arial"/>
              </a:rPr>
              <a:t>off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in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long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Arial"/>
                <a:cs typeface="Arial"/>
              </a:rPr>
              <a:t>term.</a:t>
            </a:r>
            <a:endParaRPr sz="1800">
              <a:latin typeface="Arial"/>
              <a:cs typeface="Arial"/>
            </a:endParaRPr>
          </a:p>
          <a:p>
            <a:pPr marL="146050" marR="41910" indent="-133985">
              <a:lnSpc>
                <a:spcPct val="116300"/>
              </a:lnSpc>
              <a:spcBef>
                <a:spcPts val="935"/>
              </a:spcBef>
              <a:buClr>
                <a:srgbClr val="C2132D"/>
              </a:buClr>
              <a:buFont typeface="Trebuchet MS"/>
              <a:buChar char="•"/>
              <a:tabLst>
                <a:tab pos="146685" algn="l"/>
              </a:tabLst>
            </a:pP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Once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you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have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ahoma"/>
                <a:cs typeface="Tahoma"/>
              </a:rPr>
              <a:t>tidy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ahoma"/>
                <a:cs typeface="Tahoma"/>
              </a:rPr>
              <a:t>data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ahoma"/>
                <a:cs typeface="Tahoma"/>
              </a:rPr>
              <a:t>and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ahoma"/>
                <a:cs typeface="Tahoma"/>
              </a:rPr>
              <a:t>tidy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ahoma"/>
                <a:cs typeface="Tahoma"/>
              </a:rPr>
              <a:t>tools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provided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ahoma"/>
                <a:cs typeface="Tahoma"/>
              </a:rPr>
              <a:t>by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ahoma"/>
                <a:cs typeface="Tahoma"/>
              </a:rPr>
              <a:t>packages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ahoma"/>
                <a:cs typeface="Tahoma"/>
              </a:rPr>
              <a:t>in</a:t>
            </a:r>
            <a:r>
              <a:rPr dirty="0" sz="1800" spc="-12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tidyverse</a:t>
            </a:r>
            <a:r>
              <a:rPr dirty="0" sz="1800" spc="-15">
                <a:solidFill>
                  <a:srgbClr val="585D60"/>
                </a:solidFill>
                <a:latin typeface="Tahoma"/>
                <a:cs typeface="Tahoma"/>
              </a:rPr>
              <a:t>,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ahoma"/>
                <a:cs typeface="Tahoma"/>
              </a:rPr>
              <a:t>you</a:t>
            </a:r>
            <a:r>
              <a:rPr dirty="0" sz="1800" spc="-114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ahoma"/>
                <a:cs typeface="Tahoma"/>
              </a:rPr>
              <a:t>will  </a:t>
            </a:r>
            <a:r>
              <a:rPr dirty="0" sz="1800" spc="30">
                <a:solidFill>
                  <a:srgbClr val="585D60"/>
                </a:solidFill>
                <a:latin typeface="Tahoma"/>
                <a:cs typeface="Tahoma"/>
              </a:rPr>
              <a:t>spend </a:t>
            </a:r>
            <a:r>
              <a:rPr dirty="0" sz="1800" spc="-75" b="1">
                <a:solidFill>
                  <a:srgbClr val="C2132D"/>
                </a:solidFill>
                <a:latin typeface="Arial"/>
                <a:cs typeface="Arial"/>
              </a:rPr>
              <a:t>much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less </a:t>
            </a:r>
            <a:r>
              <a:rPr dirty="0" sz="1800" spc="-25" b="1">
                <a:solidFill>
                  <a:srgbClr val="C2132D"/>
                </a:solidFill>
                <a:latin typeface="Arial"/>
                <a:cs typeface="Arial"/>
              </a:rPr>
              <a:t>time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munging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data from </a:t>
            </a:r>
            <a:r>
              <a:rPr dirty="0" sz="1800" spc="-70" b="1">
                <a:solidFill>
                  <a:srgbClr val="C2132D"/>
                </a:solidFill>
                <a:latin typeface="Arial"/>
                <a:cs typeface="Arial"/>
              </a:rPr>
              <a:t>one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representation to </a:t>
            </a:r>
            <a:r>
              <a:rPr dirty="0" sz="1800" spc="-75" b="1">
                <a:solidFill>
                  <a:srgbClr val="C2132D"/>
                </a:solidFill>
                <a:latin typeface="Arial"/>
                <a:cs typeface="Arial"/>
              </a:rPr>
              <a:t>another,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allowing </a:t>
            </a:r>
            <a:r>
              <a:rPr dirty="0" sz="1800" spc="-95" b="1">
                <a:solidFill>
                  <a:srgbClr val="C2132D"/>
                </a:solidFill>
                <a:latin typeface="Arial"/>
                <a:cs typeface="Arial"/>
              </a:rPr>
              <a:t>you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to  </a:t>
            </a:r>
            <a:r>
              <a:rPr dirty="0" sz="1800" spc="-75" b="1">
                <a:solidFill>
                  <a:srgbClr val="C2132D"/>
                </a:solidFill>
                <a:latin typeface="Arial"/>
                <a:cs typeface="Arial"/>
              </a:rPr>
              <a:t>spend </a:t>
            </a:r>
            <a:r>
              <a:rPr dirty="0" sz="1800" spc="-55" b="1">
                <a:solidFill>
                  <a:srgbClr val="C2132D"/>
                </a:solidFill>
                <a:latin typeface="Arial"/>
                <a:cs typeface="Arial"/>
              </a:rPr>
              <a:t>more </a:t>
            </a:r>
            <a:r>
              <a:rPr dirty="0" sz="1800" spc="-25" b="1">
                <a:solidFill>
                  <a:srgbClr val="C2132D"/>
                </a:solidFill>
                <a:latin typeface="Arial"/>
                <a:cs typeface="Arial"/>
              </a:rPr>
              <a:t>time </a:t>
            </a:r>
            <a:r>
              <a:rPr dirty="0" sz="1800" spc="-90" b="1">
                <a:solidFill>
                  <a:srgbClr val="C2132D"/>
                </a:solidFill>
                <a:latin typeface="Arial"/>
                <a:cs typeface="Arial"/>
              </a:rPr>
              <a:t>on 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00" spc="-50" b="1">
                <a:solidFill>
                  <a:srgbClr val="C2132D"/>
                </a:solidFill>
                <a:latin typeface="Arial"/>
                <a:cs typeface="Arial"/>
              </a:rPr>
              <a:t>analytic </a:t>
            </a:r>
            <a:r>
              <a:rPr dirty="0" sz="1800" spc="-65" b="1">
                <a:solidFill>
                  <a:srgbClr val="C2132D"/>
                </a:solidFill>
                <a:latin typeface="Arial"/>
                <a:cs typeface="Arial"/>
              </a:rPr>
              <a:t>questions </a:t>
            </a:r>
            <a:r>
              <a:rPr dirty="0" sz="1800" spc="-15" b="1">
                <a:solidFill>
                  <a:srgbClr val="C2132D"/>
                </a:solidFill>
                <a:latin typeface="Arial"/>
                <a:cs typeface="Arial"/>
              </a:rPr>
              <a:t>at</a:t>
            </a:r>
            <a:r>
              <a:rPr dirty="0" sz="1800" spc="-4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Arial"/>
                <a:cs typeface="Arial"/>
              </a:rPr>
              <a:t>hand.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05825" y="1586371"/>
            <a:ext cx="258445" cy="199390"/>
          </a:xfrm>
          <a:custGeom>
            <a:avLst/>
            <a:gdLst/>
            <a:ahLst/>
            <a:cxnLst/>
            <a:rect l="l" t="t" r="r" b="b"/>
            <a:pathLst>
              <a:path w="258445" h="199389">
                <a:moveTo>
                  <a:pt x="150441" y="199106"/>
                </a:moveTo>
                <a:lnTo>
                  <a:pt x="106397" y="199106"/>
                </a:lnTo>
                <a:lnTo>
                  <a:pt x="106397" y="171596"/>
                </a:lnTo>
                <a:lnTo>
                  <a:pt x="64254" y="161266"/>
                </a:lnTo>
                <a:lnTo>
                  <a:pt x="30516" y="142324"/>
                </a:lnTo>
                <a:lnTo>
                  <a:pt x="8118" y="116741"/>
                </a:lnTo>
                <a:lnTo>
                  <a:pt x="0" y="86487"/>
                </a:lnTo>
                <a:lnTo>
                  <a:pt x="10148" y="52817"/>
                </a:lnTo>
                <a:lnTo>
                  <a:pt x="37821" y="25327"/>
                </a:lnTo>
                <a:lnTo>
                  <a:pt x="78860" y="6794"/>
                </a:lnTo>
                <a:lnTo>
                  <a:pt x="129108" y="0"/>
                </a:lnTo>
                <a:lnTo>
                  <a:pt x="179355" y="6794"/>
                </a:lnTo>
                <a:lnTo>
                  <a:pt x="220395" y="25327"/>
                </a:lnTo>
                <a:lnTo>
                  <a:pt x="228946" y="33821"/>
                </a:lnTo>
                <a:lnTo>
                  <a:pt x="148885" y="33821"/>
                </a:lnTo>
                <a:lnTo>
                  <a:pt x="110696" y="38463"/>
                </a:lnTo>
                <a:lnTo>
                  <a:pt x="79503" y="51126"/>
                </a:lnTo>
                <a:lnTo>
                  <a:pt x="58468" y="69914"/>
                </a:lnTo>
                <a:lnTo>
                  <a:pt x="50754" y="92931"/>
                </a:lnTo>
                <a:lnTo>
                  <a:pt x="54801" y="109747"/>
                </a:lnTo>
                <a:lnTo>
                  <a:pt x="54923" y="109953"/>
                </a:lnTo>
                <a:lnTo>
                  <a:pt x="66226" y="124791"/>
                </a:lnTo>
                <a:lnTo>
                  <a:pt x="83810" y="137161"/>
                </a:lnTo>
                <a:lnTo>
                  <a:pt x="106397" y="146219"/>
                </a:lnTo>
                <a:lnTo>
                  <a:pt x="150396" y="146219"/>
                </a:lnTo>
                <a:lnTo>
                  <a:pt x="150396" y="151996"/>
                </a:lnTo>
                <a:lnTo>
                  <a:pt x="220957" y="151996"/>
                </a:lnTo>
                <a:lnTo>
                  <a:pt x="229019" y="165596"/>
                </a:lnTo>
                <a:lnTo>
                  <a:pt x="181285" y="165596"/>
                </a:lnTo>
                <a:lnTo>
                  <a:pt x="173897" y="167611"/>
                </a:lnTo>
                <a:lnTo>
                  <a:pt x="166279" y="169318"/>
                </a:lnTo>
                <a:lnTo>
                  <a:pt x="158454" y="170708"/>
                </a:lnTo>
                <a:lnTo>
                  <a:pt x="150441" y="171774"/>
                </a:lnTo>
                <a:lnTo>
                  <a:pt x="150441" y="199106"/>
                </a:lnTo>
                <a:close/>
              </a:path>
              <a:path w="258445" h="199389">
                <a:moveTo>
                  <a:pt x="229512" y="140219"/>
                </a:moveTo>
                <a:lnTo>
                  <a:pt x="211817" y="140219"/>
                </a:lnTo>
                <a:lnTo>
                  <a:pt x="224911" y="131949"/>
                </a:lnTo>
                <a:lnTo>
                  <a:pt x="234739" y="121358"/>
                </a:lnTo>
                <a:lnTo>
                  <a:pt x="240917" y="108376"/>
                </a:lnTo>
                <a:lnTo>
                  <a:pt x="243061" y="92931"/>
                </a:lnTo>
                <a:lnTo>
                  <a:pt x="235965" y="66389"/>
                </a:lnTo>
                <a:lnTo>
                  <a:pt x="216289" y="47993"/>
                </a:lnTo>
                <a:lnTo>
                  <a:pt x="186456" y="37288"/>
                </a:lnTo>
                <a:lnTo>
                  <a:pt x="148885" y="33821"/>
                </a:lnTo>
                <a:lnTo>
                  <a:pt x="228946" y="33821"/>
                </a:lnTo>
                <a:lnTo>
                  <a:pt x="248068" y="52817"/>
                </a:lnTo>
                <a:lnTo>
                  <a:pt x="258216" y="86487"/>
                </a:lnTo>
                <a:lnTo>
                  <a:pt x="255484" y="104250"/>
                </a:lnTo>
                <a:lnTo>
                  <a:pt x="247655" y="120764"/>
                </a:lnTo>
                <a:lnTo>
                  <a:pt x="235285" y="135661"/>
                </a:lnTo>
                <a:lnTo>
                  <a:pt x="229512" y="140219"/>
                </a:lnTo>
                <a:close/>
              </a:path>
              <a:path w="258445" h="199389">
                <a:moveTo>
                  <a:pt x="150396" y="146219"/>
                </a:moveTo>
                <a:lnTo>
                  <a:pt x="106397" y="146219"/>
                </a:lnTo>
                <a:lnTo>
                  <a:pt x="106397" y="53643"/>
                </a:lnTo>
                <a:lnTo>
                  <a:pt x="194840" y="53643"/>
                </a:lnTo>
                <a:lnTo>
                  <a:pt x="201131" y="54353"/>
                </a:lnTo>
                <a:lnTo>
                  <a:pt x="214973" y="58793"/>
                </a:lnTo>
                <a:lnTo>
                  <a:pt x="228814" y="70424"/>
                </a:lnTo>
                <a:lnTo>
                  <a:pt x="232931" y="85007"/>
                </a:lnTo>
                <a:lnTo>
                  <a:pt x="167731" y="85007"/>
                </a:lnTo>
                <a:lnTo>
                  <a:pt x="150796" y="85242"/>
                </a:lnTo>
                <a:lnTo>
                  <a:pt x="150796" y="109953"/>
                </a:lnTo>
                <a:lnTo>
                  <a:pt x="166193" y="110269"/>
                </a:lnTo>
                <a:lnTo>
                  <a:pt x="230437" y="110269"/>
                </a:lnTo>
                <a:lnTo>
                  <a:pt x="229092" y="115327"/>
                </a:lnTo>
                <a:lnTo>
                  <a:pt x="215862" y="127691"/>
                </a:lnTo>
                <a:lnTo>
                  <a:pt x="202631" y="132864"/>
                </a:lnTo>
                <a:lnTo>
                  <a:pt x="196618" y="133908"/>
                </a:lnTo>
                <a:lnTo>
                  <a:pt x="204440" y="136263"/>
                </a:lnTo>
                <a:lnTo>
                  <a:pt x="208973" y="138574"/>
                </a:lnTo>
                <a:lnTo>
                  <a:pt x="209728" y="138930"/>
                </a:lnTo>
                <a:lnTo>
                  <a:pt x="210751" y="139508"/>
                </a:lnTo>
                <a:lnTo>
                  <a:pt x="211817" y="140219"/>
                </a:lnTo>
                <a:lnTo>
                  <a:pt x="229512" y="140219"/>
                </a:lnTo>
                <a:lnTo>
                  <a:pt x="227035" y="142174"/>
                </a:lnTo>
                <a:lnTo>
                  <a:pt x="150396" y="142174"/>
                </a:lnTo>
                <a:lnTo>
                  <a:pt x="150396" y="146219"/>
                </a:lnTo>
                <a:close/>
              </a:path>
              <a:path w="258445" h="199389">
                <a:moveTo>
                  <a:pt x="230437" y="110269"/>
                </a:moveTo>
                <a:lnTo>
                  <a:pt x="166193" y="110269"/>
                </a:lnTo>
                <a:lnTo>
                  <a:pt x="178574" y="109747"/>
                </a:lnTo>
                <a:lnTo>
                  <a:pt x="186821" y="106184"/>
                </a:lnTo>
                <a:lnTo>
                  <a:pt x="189818" y="97375"/>
                </a:lnTo>
                <a:lnTo>
                  <a:pt x="187333" y="89086"/>
                </a:lnTo>
                <a:lnTo>
                  <a:pt x="179940" y="85625"/>
                </a:lnTo>
                <a:lnTo>
                  <a:pt x="167731" y="85007"/>
                </a:lnTo>
                <a:lnTo>
                  <a:pt x="232931" y="85007"/>
                </a:lnTo>
                <a:lnTo>
                  <a:pt x="235106" y="92709"/>
                </a:lnTo>
                <a:lnTo>
                  <a:pt x="230437" y="110269"/>
                </a:lnTo>
                <a:close/>
              </a:path>
              <a:path w="258445" h="199389">
                <a:moveTo>
                  <a:pt x="220957" y="151996"/>
                </a:moveTo>
                <a:lnTo>
                  <a:pt x="150396" y="151996"/>
                </a:lnTo>
                <a:lnTo>
                  <a:pt x="158218" y="151952"/>
                </a:lnTo>
                <a:lnTo>
                  <a:pt x="165729" y="151552"/>
                </a:lnTo>
                <a:lnTo>
                  <a:pt x="172885" y="150707"/>
                </a:lnTo>
                <a:lnTo>
                  <a:pt x="170618" y="147374"/>
                </a:lnTo>
                <a:lnTo>
                  <a:pt x="167018" y="142174"/>
                </a:lnTo>
                <a:lnTo>
                  <a:pt x="227035" y="142174"/>
                </a:lnTo>
                <a:lnTo>
                  <a:pt x="218928" y="148574"/>
                </a:lnTo>
                <a:lnTo>
                  <a:pt x="220957" y="151996"/>
                </a:lnTo>
                <a:close/>
              </a:path>
              <a:path w="258445" h="199389">
                <a:moveTo>
                  <a:pt x="248883" y="199106"/>
                </a:moveTo>
                <a:lnTo>
                  <a:pt x="199106" y="199106"/>
                </a:lnTo>
                <a:lnTo>
                  <a:pt x="181285" y="165596"/>
                </a:lnTo>
                <a:lnTo>
                  <a:pt x="229019" y="165596"/>
                </a:lnTo>
                <a:lnTo>
                  <a:pt x="248883" y="199106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205537"/>
            <a:ext cx="9134475" cy="0"/>
          </a:xfrm>
          <a:custGeom>
            <a:avLst/>
            <a:gdLst/>
            <a:ahLst/>
            <a:cxnLst/>
            <a:rect l="l" t="t" r="r" b="b"/>
            <a:pathLst>
              <a:path w="9134475" h="0">
                <a:moveTo>
                  <a:pt x="0" y="0"/>
                </a:moveTo>
                <a:lnTo>
                  <a:pt x="913447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6215062"/>
            <a:ext cx="9134475" cy="0"/>
          </a:xfrm>
          <a:custGeom>
            <a:avLst/>
            <a:gdLst/>
            <a:ahLst/>
            <a:cxnLst/>
            <a:rect l="l" t="t" r="r" b="b"/>
            <a:pathLst>
              <a:path w="9134475" h="0">
                <a:moveTo>
                  <a:pt x="0" y="0"/>
                </a:moveTo>
                <a:lnTo>
                  <a:pt x="913447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039349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6200774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1700" y="6275799"/>
            <a:ext cx="915733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50" b="1">
                <a:solidFill>
                  <a:srgbClr val="C2132D"/>
                </a:solidFill>
                <a:latin typeface="Arial"/>
                <a:cs typeface="Arial"/>
              </a:rPr>
              <a:t>Source:</a:t>
            </a:r>
            <a:r>
              <a:rPr dirty="0" sz="1250" spc="-25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250" spc="20">
                <a:solidFill>
                  <a:srgbClr val="585D60"/>
                </a:solidFill>
                <a:latin typeface="Tahoma"/>
                <a:cs typeface="Tahoma"/>
              </a:rPr>
              <a:t>Slide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5">
                <a:solidFill>
                  <a:srgbClr val="585D60"/>
                </a:solidFill>
                <a:latin typeface="Tahoma"/>
                <a:cs typeface="Tahoma"/>
              </a:rPr>
              <a:t>is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30">
                <a:solidFill>
                  <a:srgbClr val="585D60"/>
                </a:solidFill>
                <a:latin typeface="Tahoma"/>
                <a:cs typeface="Tahoma"/>
              </a:rPr>
              <a:t>based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ahoma"/>
                <a:cs typeface="Tahoma"/>
              </a:rPr>
              <a:t>on</a:t>
            </a:r>
            <a:r>
              <a:rPr dirty="0" sz="1250" spc="-6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585D60"/>
                </a:solidFill>
                <a:latin typeface="Tahoma"/>
                <a:cs typeface="Tahoma"/>
              </a:rPr>
              <a:t>Wickham,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585D60"/>
                </a:solidFill>
                <a:latin typeface="Tahoma"/>
                <a:cs typeface="Tahoma"/>
              </a:rPr>
              <a:t>H.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5">
                <a:solidFill>
                  <a:srgbClr val="585D60"/>
                </a:solidFill>
                <a:latin typeface="Tahoma"/>
                <a:cs typeface="Tahoma"/>
              </a:rPr>
              <a:t>Grolemnund,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15">
                <a:solidFill>
                  <a:srgbClr val="585D60"/>
                </a:solidFill>
                <a:latin typeface="Tahoma"/>
                <a:cs typeface="Tahoma"/>
              </a:rPr>
              <a:t>G.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5">
                <a:solidFill>
                  <a:srgbClr val="585D60"/>
                </a:solidFill>
                <a:latin typeface="Tahoma"/>
                <a:cs typeface="Tahoma"/>
              </a:rPr>
              <a:t>(2017).</a:t>
            </a:r>
            <a:r>
              <a:rPr dirty="0" sz="1250" spc="-6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50">
                <a:solidFill>
                  <a:srgbClr val="585D60"/>
                </a:solidFill>
                <a:latin typeface="Tahoma"/>
                <a:cs typeface="Tahoma"/>
              </a:rPr>
              <a:t>"R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ahoma"/>
                <a:cs typeface="Tahoma"/>
              </a:rPr>
              <a:t>for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5">
                <a:solidFill>
                  <a:srgbClr val="585D60"/>
                </a:solidFill>
                <a:latin typeface="Tahoma"/>
                <a:cs typeface="Tahoma"/>
              </a:rPr>
              <a:t>Data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>
                <a:solidFill>
                  <a:srgbClr val="585D60"/>
                </a:solidFill>
                <a:latin typeface="Tahoma"/>
                <a:cs typeface="Tahoma"/>
              </a:rPr>
              <a:t>Science",</a:t>
            </a:r>
            <a:r>
              <a:rPr dirty="0" sz="1250" spc="-6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20">
                <a:solidFill>
                  <a:srgbClr val="585D60"/>
                </a:solidFill>
                <a:latin typeface="Tahoma"/>
                <a:cs typeface="Tahoma"/>
              </a:rPr>
              <a:t>O'Reily.</a:t>
            </a:r>
            <a:r>
              <a:rPr dirty="0" sz="1250" spc="-7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50" spc="-3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https://r4ds.had.co.nz/tidy-data.html</a:t>
            </a:r>
            <a:r>
              <a:rPr dirty="0" sz="1250" spc="-35">
                <a:solidFill>
                  <a:srgbClr val="585D60"/>
                </a:solidFill>
                <a:latin typeface="Tahoma"/>
                <a:cs typeface="Tahoma"/>
              </a:rPr>
              <a:t>.</a:t>
            </a:r>
            <a:endParaRPr sz="12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7 </a:t>
            </a:r>
            <a:r>
              <a:rPr dirty="0" sz="1200" spc="35">
                <a:solidFill>
                  <a:srgbClr val="585D60"/>
                </a:solidFill>
                <a:latin typeface="Tahoma"/>
                <a:cs typeface="Tahoma"/>
              </a:rPr>
              <a:t>/</a:t>
            </a:r>
            <a:r>
              <a:rPr dirty="0" sz="1200" spc="-25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1200" spc="15">
                <a:solidFill>
                  <a:srgbClr val="585D60"/>
                </a:solidFill>
                <a:latin typeface="Tahoma"/>
                <a:cs typeface="Tahoma"/>
              </a:rPr>
              <a:t>31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8668" y="508860"/>
            <a:ext cx="10241755" cy="5660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15"/>
              <a:t>8</a:t>
            </a:fld>
            <a:r>
              <a:rPr dirty="0" spc="15"/>
              <a:t> </a:t>
            </a:r>
            <a:r>
              <a:rPr dirty="0" spc="35"/>
              <a:t>/</a:t>
            </a:r>
            <a:r>
              <a:rPr dirty="0" spc="-250"/>
              <a:t> </a:t>
            </a:r>
            <a:r>
              <a:rPr dirty="0" spc="15"/>
              <a:t>31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1700" y="6274743"/>
            <a:ext cx="7011670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spc="-20" b="1">
                <a:solidFill>
                  <a:srgbClr val="C2132D"/>
                </a:solidFill>
                <a:latin typeface="Arial"/>
                <a:cs typeface="Arial"/>
              </a:rPr>
              <a:t>Source:</a:t>
            </a:r>
            <a:r>
              <a:rPr dirty="0" sz="850" spc="-1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ahoma"/>
                <a:cs typeface="Tahoma"/>
              </a:rPr>
              <a:t>Illustration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ahoma"/>
                <a:cs typeface="Tahoma"/>
              </a:rPr>
              <a:t>is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ahoma"/>
                <a:cs typeface="Tahoma"/>
              </a:rPr>
              <a:t>from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ahoma"/>
                <a:cs typeface="Tahoma"/>
              </a:rPr>
              <a:t>Openscapes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ahoma"/>
                <a:cs typeface="Tahoma"/>
              </a:rPr>
              <a:t>blog</a:t>
            </a:r>
            <a:r>
              <a:rPr dirty="0" sz="850" spc="-5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Tidy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Data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for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-2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reproducibility,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-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efficiency,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and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collaboration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ahoma"/>
                <a:cs typeface="Tahoma"/>
              </a:rPr>
              <a:t>by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ahoma"/>
                <a:cs typeface="Tahoma"/>
              </a:rPr>
              <a:t>Julia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ahoma"/>
                <a:cs typeface="Tahoma"/>
              </a:rPr>
              <a:t>Lowndes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ahoma"/>
                <a:cs typeface="Tahoma"/>
              </a:rPr>
              <a:t>and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ahoma"/>
                <a:cs typeface="Tahoma"/>
              </a:rPr>
              <a:t>Allison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ahoma"/>
                <a:cs typeface="Tahoma"/>
              </a:rPr>
              <a:t>Horst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2087" y="103303"/>
            <a:ext cx="11193898" cy="6181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15"/>
              <a:t>8</a:t>
            </a:fld>
            <a:r>
              <a:rPr dirty="0" spc="15"/>
              <a:t> </a:t>
            </a:r>
            <a:r>
              <a:rPr dirty="0" spc="35"/>
              <a:t>/</a:t>
            </a:r>
            <a:r>
              <a:rPr dirty="0" spc="-250"/>
              <a:t> </a:t>
            </a:r>
            <a:r>
              <a:rPr dirty="0" spc="15"/>
              <a:t>31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1700" y="6274743"/>
            <a:ext cx="7011670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spc="-20" b="1">
                <a:solidFill>
                  <a:srgbClr val="C2132D"/>
                </a:solidFill>
                <a:latin typeface="Arial"/>
                <a:cs typeface="Arial"/>
              </a:rPr>
              <a:t>Source:</a:t>
            </a:r>
            <a:r>
              <a:rPr dirty="0" sz="850" spc="-10" b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ahoma"/>
                <a:cs typeface="Tahoma"/>
              </a:rPr>
              <a:t>Illustration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ahoma"/>
                <a:cs typeface="Tahoma"/>
              </a:rPr>
              <a:t>is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ahoma"/>
                <a:cs typeface="Tahoma"/>
              </a:rPr>
              <a:t>from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ahoma"/>
                <a:cs typeface="Tahoma"/>
              </a:rPr>
              <a:t>the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ahoma"/>
                <a:cs typeface="Tahoma"/>
              </a:rPr>
              <a:t>Openscapes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ahoma"/>
                <a:cs typeface="Tahoma"/>
              </a:rPr>
              <a:t>blog</a:t>
            </a:r>
            <a:r>
              <a:rPr dirty="0" sz="850" spc="-55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Tidy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Data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for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-2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reproducibility,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-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efficiency,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and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collaboration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ahoma"/>
                <a:cs typeface="Tahoma"/>
              </a:rPr>
              <a:t>by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ahoma"/>
                <a:cs typeface="Tahoma"/>
              </a:rPr>
              <a:t>Julia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ahoma"/>
                <a:cs typeface="Tahoma"/>
              </a:rPr>
              <a:t>Lowndes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ahoma"/>
                <a:cs typeface="Tahoma"/>
              </a:rPr>
              <a:t>and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ahoma"/>
                <a:cs typeface="Tahoma"/>
              </a:rPr>
              <a:t>Allison</a:t>
            </a:r>
            <a:r>
              <a:rPr dirty="0" sz="850" spc="-40">
                <a:solidFill>
                  <a:srgbClr val="585D60"/>
                </a:solidFill>
                <a:latin typeface="Tahoma"/>
                <a:cs typeface="Tahoma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ahoma"/>
                <a:cs typeface="Tahoma"/>
              </a:rPr>
              <a:t>Horst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D5D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401: Business Intelligence &amp; Data Visualization</dc:title>
  <dcterms:created xsi:type="dcterms:W3CDTF">2025-09-25T16:16:36Z</dcterms:created>
  <dcterms:modified xsi:type="dcterms:W3CDTF">2025-09-25T16:16:36Z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2025-09-25T00:00:00Z</vt:filetime>
  </property>
  <property fmtid="{D5CDD505-2E9C-101B-9397-08002B2CF9AE}" pid="3" name="Creator">
    <vt:lpwstr>Mozilla/5.0 (Windows NT 10.0; Win64; x64) AppleWebKit/537.36 (KHTML, like Gecko) Chrome/140.0.0.0 Safari/537.36</vt:lpwstr>
  </property>
  <property fmtid="{D5CDD505-2E9C-101B-9397-08002B2CF9AE}" pid="4" name="LastSaved">
    <vt:filetime>2025-09-25T00:00:00Z</vt:filetime>
  </property>
</Properties>
</file>