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20700"/>
            <a:ext cx="9728200" cy="125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2440" y="520700"/>
            <a:ext cx="8646719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145" y="2867518"/>
            <a:ext cx="6631305" cy="2618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Calibri"/>
                <a:cs typeface="Calibri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#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doc/contrib/de_Jonge%2Bvan_der_Loo-Introduction_to_data_cleaning_with_R.pdf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ich-iannone.github.io/pointblank/" TargetMode="External"/><Relationship Id="rId3" Type="http://schemas.openxmlformats.org/officeDocument/2006/relationships/hyperlink" Target="https://cran.r-project.org/web/packages/editrules/index.html" TargetMode="External"/><Relationship Id="rId4" Type="http://schemas.openxmlformats.org/officeDocument/2006/relationships/hyperlink" Target="https://cran.r-project.org/web/packages/deducorrect/index.html" TargetMode="External"/><Relationship Id="rId5" Type="http://schemas.openxmlformats.org/officeDocument/2006/relationships/image" Target="../media/image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fmegahed/isa401/main/data/bike_sharing_data.csv" TargetMode="External"/><Relationship Id="rId3" Type="http://schemas.openxmlformats.org/officeDocument/2006/relationships/hyperlink" Target="https://www.kaggle.com/c/bike-sharing-demand/data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cran.r-project.org/doc/contrib/de_Jonge%2Bvan_der_Loo-Introduction_to_data_cleaning_with_R.pdf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s://cran.r-project.org/web/packages/funModeling/vignettes/funModeling_quickstart.html" TargetMode="External"/><Relationship Id="rId6" Type="http://schemas.openxmlformats.org/officeDocument/2006/relationships/hyperlink" Target="https://livebook.datascienceheroes.com/data-preparation.html" TargetMode="External"/><Relationship Id="rId7" Type="http://schemas.openxmlformats.org/officeDocument/2006/relationships/hyperlink" Target="https://miamioh.instructure.com/courses/240893/quizzes/748607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Data_analysis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hyperlink" Target="https://cran.r-project.org/doc/contrib/de_Jonge%2Bvan_der_Loo-Introduction_to_data_cleaning_with_R.pdf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ran.r-project.org/doc/contrib/de_Jonge%2Bvan_der_Loo-Introduction_to_data_cleaning_with_R.pdf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8618220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</a:rPr>
              <a:t>ISA </a:t>
            </a:r>
            <a:r>
              <a:rPr dirty="0" sz="3350" spc="-180">
                <a:solidFill>
                  <a:srgbClr val="FFFFFF"/>
                </a:solidFill>
              </a:rPr>
              <a:t>401: </a:t>
            </a:r>
            <a:r>
              <a:rPr dirty="0" sz="3350" spc="-45">
                <a:solidFill>
                  <a:srgbClr val="FFFFFF"/>
                </a:solidFill>
              </a:rPr>
              <a:t>Business </a:t>
            </a:r>
            <a:r>
              <a:rPr dirty="0" sz="3350" spc="-190">
                <a:solidFill>
                  <a:srgbClr val="FFFFFF"/>
                </a:solidFill>
              </a:rPr>
              <a:t>Intelligence </a:t>
            </a:r>
            <a:r>
              <a:rPr dirty="0" sz="3350" spc="-530">
                <a:solidFill>
                  <a:srgbClr val="FFFFFF"/>
                </a:solidFill>
              </a:rPr>
              <a:t>&amp; </a:t>
            </a:r>
            <a:r>
              <a:rPr dirty="0" sz="3350" spc="-190">
                <a:solidFill>
                  <a:srgbClr val="FFFFFF"/>
                </a:solidFill>
              </a:rPr>
              <a:t>Data</a:t>
            </a:r>
            <a:r>
              <a:rPr dirty="0" sz="3350" spc="-484">
                <a:solidFill>
                  <a:srgbClr val="FFFFFF"/>
                </a:solidFill>
              </a:rPr>
              <a:t> </a:t>
            </a:r>
            <a:r>
              <a:rPr dirty="0" sz="3350" spc="-145">
                <a:solidFill>
                  <a:srgbClr val="FFFFFF"/>
                </a:solidFill>
              </a:rPr>
              <a:t>Visualization</a:t>
            </a:r>
            <a:endParaRPr sz="335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10: </a:t>
            </a:r>
            <a:r>
              <a:rPr dirty="0" sz="3000" spc="-30">
                <a:solidFill>
                  <a:srgbClr val="FFFFFF"/>
                </a:solidFill>
                <a:latin typeface="Times New Roman"/>
                <a:cs typeface="Times New Roman"/>
              </a:rPr>
              <a:t>Towards </a:t>
            </a:r>
            <a:r>
              <a:rPr dirty="0" sz="3000" spc="-20">
                <a:solidFill>
                  <a:srgbClr val="FFFFFF"/>
                </a:solidFill>
                <a:latin typeface="Times New Roman"/>
                <a:cs typeface="Times New Roman"/>
              </a:rPr>
              <a:t>Technically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Correct and Consistent</a:t>
            </a:r>
            <a:r>
              <a:rPr dirty="0" sz="30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20320">
              <a:lnSpc>
                <a:spcPts val="210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3656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45"/>
              <a:t>An </a:t>
            </a:r>
            <a:r>
              <a:rPr dirty="0" spc="-240"/>
              <a:t>Example </a:t>
            </a:r>
            <a:r>
              <a:rPr dirty="0" spc="-229"/>
              <a:t>for </a:t>
            </a:r>
            <a:r>
              <a:rPr dirty="0" spc="-215"/>
              <a:t>Renaming </a:t>
            </a:r>
            <a:r>
              <a:rPr dirty="0" spc="-204"/>
              <a:t>Columns: </a:t>
            </a:r>
            <a:r>
              <a:rPr dirty="0" spc="-265"/>
              <a:t>The</a:t>
            </a:r>
            <a:r>
              <a:rPr dirty="0" spc="-795"/>
              <a:t> </a:t>
            </a:r>
            <a:r>
              <a:rPr dirty="0" spc="-235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533525"/>
            <a:ext cx="9696450" cy="819150"/>
          </a:xfrm>
          <a:custGeom>
            <a:avLst/>
            <a:gdLst/>
            <a:ahLst/>
            <a:cxnLst/>
            <a:rect l="l" t="t" r="r" b="b"/>
            <a:pathLst>
              <a:path w="9696450" h="819150">
                <a:moveTo>
                  <a:pt x="0" y="0"/>
                </a:moveTo>
                <a:lnTo>
                  <a:pt x="9696449" y="0"/>
                </a:lnTo>
                <a:lnTo>
                  <a:pt x="9696449" y="819149"/>
                </a:lnTo>
                <a:lnTo>
                  <a:pt x="0" y="81914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2581275"/>
            <a:ext cx="9696450" cy="3009900"/>
          </a:xfrm>
          <a:custGeom>
            <a:avLst/>
            <a:gdLst/>
            <a:ahLst/>
            <a:cxnLst/>
            <a:rect l="l" t="t" r="r" b="b"/>
            <a:pathLst>
              <a:path w="9696450" h="3009900">
                <a:moveTo>
                  <a:pt x="0" y="0"/>
                </a:moveTo>
                <a:lnTo>
                  <a:pt x="9696449" y="0"/>
                </a:lnTo>
                <a:lnTo>
                  <a:pt x="9696449" y="3009899"/>
                </a:lnTo>
                <a:lnTo>
                  <a:pt x="0" y="30098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0195" y="1604263"/>
            <a:ext cx="5342255" cy="12820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00"/>
              </a:spcBef>
            </a:pPr>
            <a:r>
              <a:rPr dirty="0" sz="1350" spc="10">
                <a:latin typeface="Courier New"/>
                <a:cs typeface="Courier New"/>
              </a:rPr>
              <a:t>iris_tbl = tibble::tibble(iris)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convert to</a:t>
            </a:r>
            <a:r>
              <a:rPr dirty="0" sz="1350" spc="-6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tibble  </a:t>
            </a:r>
            <a:r>
              <a:rPr dirty="0" sz="1350" spc="10">
                <a:latin typeface="Courier New"/>
                <a:cs typeface="Courier New"/>
              </a:rPr>
              <a:t>print(iris_tbl,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printing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it</a:t>
            </a:r>
            <a:endParaRPr sz="1350">
              <a:latin typeface="Courier New"/>
              <a:cs typeface="Courier New"/>
            </a:endParaRPr>
          </a:p>
          <a:p>
            <a:pPr marL="637540">
              <a:lnSpc>
                <a:spcPts val="1525"/>
              </a:lnSpc>
            </a:pPr>
            <a:r>
              <a:rPr dirty="0" sz="1350" spc="10">
                <a:latin typeface="Courier New"/>
                <a:cs typeface="Courier New"/>
              </a:rPr>
              <a:t>width=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80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make it</a:t>
            </a:r>
            <a:r>
              <a:rPr dirty="0" sz="135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wider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# A tibble: 150 ×</a:t>
            </a:r>
            <a:r>
              <a:rPr dirty="0" sz="1350" spc="-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5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11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1145" y="2867518"/>
          <a:ext cx="6631305" cy="2618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340995"/>
                <a:gridCol w="1326515"/>
                <a:gridCol w="1250950"/>
                <a:gridCol w="1355089"/>
                <a:gridCol w="1250950"/>
                <a:gridCol w="813434"/>
              </a:tblGrid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Sepal.Length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Sepal.Width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Petal.Length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Petal.Width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Species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&lt;fct&gt;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5.1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3.5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272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4.7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3.2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4.6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3.1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272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3.6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3.9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4.6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272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2.9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90844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0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4.9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0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3.1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0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1.5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0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0.1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setosa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18386">
                <a:tc>
                  <a:txBody>
                    <a:bodyPr/>
                    <a:lstStyle/>
                    <a:p>
                      <a:pPr marL="31750">
                        <a:lnSpc>
                          <a:spcPts val="1614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60350" indent="-208915">
                        <a:lnSpc>
                          <a:spcPts val="1614"/>
                        </a:lnSpc>
                        <a:buFont typeface="Courier New"/>
                        <a:buChar char="❖"/>
                        <a:tabLst>
                          <a:tab pos="260985" algn="l"/>
                        </a:tabLst>
                      </a:pPr>
                      <a:r>
                        <a:rPr dirty="0" sz="1350" spc="-409">
                          <a:solidFill>
                            <a:srgbClr val="777777"/>
                          </a:solidFill>
                          <a:latin typeface="Times New Roman"/>
                          <a:cs typeface="Times New Roman"/>
                        </a:rPr>
                        <a:t>ℹ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80010">
                        <a:lnSpc>
                          <a:spcPts val="1614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140 more</a:t>
                      </a:r>
                      <a:r>
                        <a:rPr dirty="0" sz="1350" spc="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rows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5940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45"/>
              <a:t>An </a:t>
            </a:r>
            <a:r>
              <a:rPr dirty="0" spc="-240"/>
              <a:t>Example </a:t>
            </a:r>
            <a:r>
              <a:rPr dirty="0" spc="-229"/>
              <a:t>for </a:t>
            </a:r>
            <a:r>
              <a:rPr dirty="0" spc="-215"/>
              <a:t>Renaming </a:t>
            </a:r>
            <a:r>
              <a:rPr dirty="0" spc="-204"/>
              <a:t>Columns:</a:t>
            </a:r>
            <a:r>
              <a:rPr dirty="0" spc="-645"/>
              <a:t> </a:t>
            </a:r>
            <a:r>
              <a:rPr dirty="0" spc="-20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33525"/>
            <a:ext cx="9696450" cy="61912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107950" marR="2074545">
              <a:lnSpc>
                <a:spcPts val="1580"/>
              </a:lnSpc>
              <a:spcBef>
                <a:spcPts val="760"/>
              </a:spcBef>
            </a:pPr>
            <a:r>
              <a:rPr dirty="0" sz="1350" spc="10">
                <a:latin typeface="Courier New"/>
                <a:cs typeface="Courier New"/>
              </a:rPr>
              <a:t>iris_tbl = janitor::clean_names(iris_tbl)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#&lt;&lt; # overwrite w/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clean_names  </a:t>
            </a:r>
            <a:r>
              <a:rPr dirty="0" sz="1350" spc="10">
                <a:latin typeface="Courier New"/>
                <a:cs typeface="Courier New"/>
              </a:rPr>
              <a:t>names(iris_tbl)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seeing new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names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2381250"/>
            <a:ext cx="9696450" cy="4095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  <a:tabLst>
                <a:tab pos="3964940" algn="l"/>
                <a:tab pos="70923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[1]</a:t>
            </a:r>
            <a:r>
              <a:rPr dirty="0" sz="1350" spc="2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"sepal_length"</a:t>
            </a:r>
            <a:r>
              <a:rPr dirty="0" sz="1350" spc="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"sepal_width"	"petal_length"</a:t>
            </a:r>
            <a:r>
              <a:rPr dirty="0" sz="1350" spc="2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"petal_width"	"species"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019424"/>
            <a:ext cx="9696450" cy="619125"/>
          </a:xfrm>
          <a:custGeom>
            <a:avLst/>
            <a:gdLst/>
            <a:ahLst/>
            <a:cxnLst/>
            <a:rect l="l" t="t" r="r" b="b"/>
            <a:pathLst>
              <a:path w="9696450" h="619125">
                <a:moveTo>
                  <a:pt x="0" y="0"/>
                </a:moveTo>
                <a:lnTo>
                  <a:pt x="9696449" y="0"/>
                </a:lnTo>
                <a:lnTo>
                  <a:pt x="9696449" y="619124"/>
                </a:lnTo>
                <a:lnTo>
                  <a:pt x="0" y="6191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19175" y="3133724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4400" y="3099688"/>
            <a:ext cx="9696450" cy="43434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07950" marR="4159250">
              <a:lnSpc>
                <a:spcPts val="1580"/>
              </a:lnSpc>
              <a:spcBef>
                <a:spcPts val="200"/>
              </a:spcBef>
            </a:pPr>
            <a:r>
              <a:rPr dirty="0" sz="1350" spc="10">
                <a:latin typeface="Courier New"/>
                <a:cs typeface="Courier New"/>
              </a:rPr>
              <a:t>names(iris_tbl)[names(iris_tbl)==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'species'</a:t>
            </a:r>
            <a:r>
              <a:rPr dirty="0" sz="1350" spc="10">
                <a:latin typeface="Courier New"/>
                <a:cs typeface="Courier New"/>
              </a:rPr>
              <a:t>] =</a:t>
            </a:r>
            <a:r>
              <a:rPr dirty="0" sz="1350" spc="-6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'type'  </a:t>
            </a:r>
            <a:r>
              <a:rPr dirty="0" sz="1350" spc="10">
                <a:latin typeface="Courier New"/>
                <a:cs typeface="Courier New"/>
              </a:rPr>
              <a:t>names(iris_tbl)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3867150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  <a:tabLst>
                <a:tab pos="3964940" algn="l"/>
                <a:tab pos="70923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[1]</a:t>
            </a:r>
            <a:r>
              <a:rPr dirty="0" sz="1350" spc="2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"sepal_length"</a:t>
            </a:r>
            <a:r>
              <a:rPr dirty="0" sz="1350" spc="1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"sepal_width"	"petal_length"</a:t>
            </a:r>
            <a:r>
              <a:rPr dirty="0" sz="1350" spc="2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"petal_width"	"type"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4514850"/>
            <a:ext cx="9696450" cy="1219200"/>
          </a:xfrm>
          <a:custGeom>
            <a:avLst/>
            <a:gdLst/>
            <a:ahLst/>
            <a:cxnLst/>
            <a:rect l="l" t="t" r="r" b="b"/>
            <a:pathLst>
              <a:path w="9696450" h="1219200">
                <a:moveTo>
                  <a:pt x="0" y="0"/>
                </a:moveTo>
                <a:lnTo>
                  <a:pt x="9696449" y="0"/>
                </a:lnTo>
                <a:lnTo>
                  <a:pt x="9696449" y="1219199"/>
                </a:lnTo>
                <a:lnTo>
                  <a:pt x="0" y="1219199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19175" y="5019675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22895" y="4585588"/>
            <a:ext cx="6254750" cy="10344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R="3640454">
              <a:lnSpc>
                <a:spcPts val="1580"/>
              </a:lnSpc>
              <a:spcBef>
                <a:spcPts val="200"/>
              </a:spcBef>
              <a:buChar char="❖"/>
              <a:tabLst>
                <a:tab pos="2089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renaming with rename </a:t>
            </a:r>
            <a:r>
              <a:rPr dirty="0" sz="1350" spc="10">
                <a:latin typeface="Courier New"/>
                <a:cs typeface="Courier New"/>
              </a:rPr>
              <a:t> iris_tbl =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dplyr::rename(</a:t>
            </a:r>
            <a:endParaRPr sz="1350">
              <a:latin typeface="Courier New"/>
              <a:cs typeface="Courier New"/>
            </a:endParaRPr>
          </a:p>
          <a:p>
            <a:pPr marL="208279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iris_tbl, c(sepal_l = sepal_length, sepal_w =</a:t>
            </a:r>
            <a:r>
              <a:rPr dirty="0" sz="1350" spc="-6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sepal_width)</a:t>
            </a:r>
            <a:endParaRPr sz="1350">
              <a:latin typeface="Courier New"/>
              <a:cs typeface="Courier New"/>
            </a:endParaRPr>
          </a:p>
          <a:p>
            <a:pPr marL="208279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ts val="1600"/>
              </a:lnSpc>
            </a:pPr>
            <a:r>
              <a:rPr dirty="0" sz="1350" spc="10">
                <a:latin typeface="Courier New"/>
                <a:cs typeface="Courier New"/>
              </a:rPr>
              <a:t>names(iris_tbl)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5962649"/>
            <a:ext cx="9696450" cy="409575"/>
          </a:xfrm>
          <a:custGeom>
            <a:avLst/>
            <a:gdLst/>
            <a:ahLst/>
            <a:cxnLst/>
            <a:rect l="l" t="t" r="r" b="b"/>
            <a:pathLst>
              <a:path w="9696450" h="409575">
                <a:moveTo>
                  <a:pt x="0" y="0"/>
                </a:moveTo>
                <a:lnTo>
                  <a:pt x="9696449" y="0"/>
                </a:lnTo>
                <a:lnTo>
                  <a:pt x="9696449" y="409574"/>
                </a:lnTo>
                <a:lnTo>
                  <a:pt x="0" y="4095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10195" y="6033388"/>
            <a:ext cx="169354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[1]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"sepal_l"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11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03510" y="6033388"/>
            <a:ext cx="96393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"sepal_w"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7134" y="6033388"/>
            <a:ext cx="294449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"petal_length"</a:t>
            </a:r>
            <a:r>
              <a:rPr dirty="0" sz="1350" spc="-6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"petal_width"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4383" y="6033388"/>
            <a:ext cx="650875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"type"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1628775"/>
          <a:ext cx="9696450" cy="328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7580"/>
                <a:gridCol w="1858645"/>
                <a:gridCol w="6880225"/>
              </a:tblGrid>
              <a:tr h="3238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base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class(iris_tbl$sepal_length)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Will return the class of the column titled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‘sepal_length’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base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sapply(iris_tbl,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Will apply the class() function to all columns in the</a:t>
                      </a:r>
                      <a:r>
                        <a:rPr dirty="0" sz="1200" spc="-1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iris_tbl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base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str(iris_tbl)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542290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Will return the internal structure of the iris_tbl, which includes the dimensions of the</a:t>
                      </a:r>
                      <a:r>
                        <a:rPr dirty="0" sz="1200" spc="-1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df/tibble,  column names, column types and first few observation</a:t>
                      </a:r>
                      <a:r>
                        <a:rPr dirty="0" sz="1200" spc="-1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values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purrr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map_chr(iris_tbl,</a:t>
                      </a:r>
                      <a:r>
                        <a:rPr dirty="0" sz="1200" spc="-1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class)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The tidyverse equivalent to</a:t>
                      </a:r>
                      <a:r>
                        <a:rPr dirty="0" sz="1200" spc="-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sapply()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dplyr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glimpse(iris_tbl)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317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40005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glimpse() is like a transposed version of print(): columns run down the page, and data runs across.</a:t>
                      </a:r>
                      <a:r>
                        <a:rPr dirty="0" sz="1200" spc="-1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It’s  a little like str() but shows you as much data as</a:t>
                      </a:r>
                      <a:r>
                        <a:rPr dirty="0" sz="1200" spc="-1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possible.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skimr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skim(iris_tbl)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returns variable types, names, statistical summaries &amp; histograms of numeric</a:t>
                      </a:r>
                      <a:r>
                        <a:rPr dirty="0" sz="1200" spc="-3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variables.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DataExplorer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plot_str(iris_tbl)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while more useful for lists, returns a plot of the internal structure of your</a:t>
                      </a:r>
                      <a:r>
                        <a:rPr dirty="0" sz="1200" spc="-3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data.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25"/>
              </a:spcBef>
            </a:pPr>
            <a:r>
              <a:rPr dirty="0" spc="-180"/>
              <a:t>Functions </a:t>
            </a:r>
            <a:r>
              <a:rPr dirty="0" spc="-229"/>
              <a:t>for </a:t>
            </a:r>
            <a:r>
              <a:rPr dirty="0" spc="-204"/>
              <a:t>Examining </a:t>
            </a:r>
            <a:r>
              <a:rPr dirty="0" spc="-220"/>
              <a:t>Column</a:t>
            </a:r>
            <a:r>
              <a:rPr dirty="0" spc="-545"/>
              <a:t> </a:t>
            </a:r>
            <a:r>
              <a:rPr dirty="0" spc="-3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633814"/>
            <a:ext cx="592455" cy="456565"/>
          </a:xfrm>
          <a:custGeom>
            <a:avLst/>
            <a:gdLst/>
            <a:ahLst/>
            <a:cxnLst/>
            <a:rect l="l" t="t" r="r" b="b"/>
            <a:pathLst>
              <a:path w="592455" h="456565">
                <a:moveTo>
                  <a:pt x="344844" y="456396"/>
                </a:moveTo>
                <a:lnTo>
                  <a:pt x="243886" y="456396"/>
                </a:lnTo>
                <a:lnTo>
                  <a:pt x="243886" y="393336"/>
                </a:lnTo>
                <a:lnTo>
                  <a:pt x="186720" y="382487"/>
                </a:lnTo>
                <a:lnTo>
                  <a:pt x="134901" y="364559"/>
                </a:lnTo>
                <a:lnTo>
                  <a:pt x="89687" y="340396"/>
                </a:lnTo>
                <a:lnTo>
                  <a:pt x="52333" y="310840"/>
                </a:lnTo>
                <a:lnTo>
                  <a:pt x="24096" y="276735"/>
                </a:lnTo>
                <a:lnTo>
                  <a:pt x="6233" y="238923"/>
                </a:lnTo>
                <a:lnTo>
                  <a:pt x="0" y="198247"/>
                </a:lnTo>
                <a:lnTo>
                  <a:pt x="4769" y="162605"/>
                </a:lnTo>
                <a:lnTo>
                  <a:pt x="40413" y="98176"/>
                </a:lnTo>
                <a:lnTo>
                  <a:pt x="69615" y="70508"/>
                </a:lnTo>
                <a:lnTo>
                  <a:pt x="105287" y="46616"/>
                </a:lnTo>
                <a:lnTo>
                  <a:pt x="146593" y="27060"/>
                </a:lnTo>
                <a:lnTo>
                  <a:pt x="192695" y="12399"/>
                </a:lnTo>
                <a:lnTo>
                  <a:pt x="242758" y="3193"/>
                </a:lnTo>
                <a:lnTo>
                  <a:pt x="295944" y="0"/>
                </a:lnTo>
                <a:lnTo>
                  <a:pt x="349130" y="3193"/>
                </a:lnTo>
                <a:lnTo>
                  <a:pt x="399193" y="12399"/>
                </a:lnTo>
                <a:lnTo>
                  <a:pt x="445296" y="27060"/>
                </a:lnTo>
                <a:lnTo>
                  <a:pt x="486601" y="46616"/>
                </a:lnTo>
                <a:lnTo>
                  <a:pt x="522273" y="70508"/>
                </a:lnTo>
                <a:lnTo>
                  <a:pt x="529680" y="77526"/>
                </a:lnTo>
                <a:lnTo>
                  <a:pt x="341278" y="77526"/>
                </a:lnTo>
                <a:lnTo>
                  <a:pt x="281496" y="82362"/>
                </a:lnTo>
                <a:lnTo>
                  <a:pt x="227768" y="96014"/>
                </a:lnTo>
                <a:lnTo>
                  <a:pt x="182240" y="117193"/>
                </a:lnTo>
                <a:lnTo>
                  <a:pt x="147061" y="144612"/>
                </a:lnTo>
                <a:lnTo>
                  <a:pt x="124378" y="176983"/>
                </a:lnTo>
                <a:lnTo>
                  <a:pt x="116340" y="213019"/>
                </a:lnTo>
                <a:lnTo>
                  <a:pt x="125653" y="251716"/>
                </a:lnTo>
                <a:lnTo>
                  <a:pt x="151805" y="286050"/>
                </a:lnTo>
                <a:lnTo>
                  <a:pt x="192111" y="314404"/>
                </a:lnTo>
                <a:lnTo>
                  <a:pt x="243887" y="335166"/>
                </a:lnTo>
                <a:lnTo>
                  <a:pt x="344742" y="335166"/>
                </a:lnTo>
                <a:lnTo>
                  <a:pt x="344742" y="348409"/>
                </a:lnTo>
                <a:lnTo>
                  <a:pt x="506482" y="348409"/>
                </a:lnTo>
                <a:lnTo>
                  <a:pt x="524961" y="379583"/>
                </a:lnTo>
                <a:lnTo>
                  <a:pt x="415545" y="379583"/>
                </a:lnTo>
                <a:lnTo>
                  <a:pt x="398610" y="384202"/>
                </a:lnTo>
                <a:lnTo>
                  <a:pt x="381149" y="388115"/>
                </a:lnTo>
                <a:lnTo>
                  <a:pt x="363211" y="391302"/>
                </a:lnTo>
                <a:lnTo>
                  <a:pt x="344844" y="393743"/>
                </a:lnTo>
                <a:lnTo>
                  <a:pt x="344844" y="456396"/>
                </a:lnTo>
                <a:close/>
              </a:path>
              <a:path w="592455" h="456565">
                <a:moveTo>
                  <a:pt x="526092" y="321413"/>
                </a:moveTo>
                <a:lnTo>
                  <a:pt x="485532" y="321413"/>
                </a:lnTo>
                <a:lnTo>
                  <a:pt x="515547" y="302456"/>
                </a:lnTo>
                <a:lnTo>
                  <a:pt x="538074" y="278180"/>
                </a:lnTo>
                <a:lnTo>
                  <a:pt x="552234" y="248421"/>
                </a:lnTo>
                <a:lnTo>
                  <a:pt x="557150" y="213019"/>
                </a:lnTo>
                <a:lnTo>
                  <a:pt x="549783" y="170333"/>
                </a:lnTo>
                <a:lnTo>
                  <a:pt x="528780" y="136100"/>
                </a:lnTo>
                <a:lnTo>
                  <a:pt x="495783" y="110011"/>
                </a:lnTo>
                <a:lnTo>
                  <a:pt x="452438" y="91758"/>
                </a:lnTo>
                <a:lnTo>
                  <a:pt x="400388" y="81032"/>
                </a:lnTo>
                <a:lnTo>
                  <a:pt x="341278" y="77526"/>
                </a:lnTo>
                <a:lnTo>
                  <a:pt x="529680" y="77526"/>
                </a:lnTo>
                <a:lnTo>
                  <a:pt x="551475" y="98176"/>
                </a:lnTo>
                <a:lnTo>
                  <a:pt x="573369" y="129061"/>
                </a:lnTo>
                <a:lnTo>
                  <a:pt x="587120" y="162605"/>
                </a:lnTo>
                <a:lnTo>
                  <a:pt x="591889" y="198247"/>
                </a:lnTo>
                <a:lnTo>
                  <a:pt x="585625" y="238965"/>
                </a:lnTo>
                <a:lnTo>
                  <a:pt x="567681" y="276817"/>
                </a:lnTo>
                <a:lnTo>
                  <a:pt x="539327" y="310964"/>
                </a:lnTo>
                <a:lnTo>
                  <a:pt x="526092" y="321413"/>
                </a:lnTo>
                <a:close/>
              </a:path>
              <a:path w="592455" h="456565">
                <a:moveTo>
                  <a:pt x="344742" y="335166"/>
                </a:moveTo>
                <a:lnTo>
                  <a:pt x="243887" y="335166"/>
                </a:lnTo>
                <a:lnTo>
                  <a:pt x="243887" y="122962"/>
                </a:lnTo>
                <a:lnTo>
                  <a:pt x="446616" y="122962"/>
                </a:lnTo>
                <a:lnTo>
                  <a:pt x="461038" y="124590"/>
                </a:lnTo>
                <a:lnTo>
                  <a:pt x="492765" y="134766"/>
                </a:lnTo>
                <a:lnTo>
                  <a:pt x="524493" y="161427"/>
                </a:lnTo>
                <a:lnTo>
                  <a:pt x="533930" y="194855"/>
                </a:lnTo>
                <a:lnTo>
                  <a:pt x="384476" y="194855"/>
                </a:lnTo>
                <a:lnTo>
                  <a:pt x="345659" y="195394"/>
                </a:lnTo>
                <a:lnTo>
                  <a:pt x="345659" y="252036"/>
                </a:lnTo>
                <a:lnTo>
                  <a:pt x="380952" y="252761"/>
                </a:lnTo>
                <a:lnTo>
                  <a:pt x="528212" y="252761"/>
                </a:lnTo>
                <a:lnTo>
                  <a:pt x="525129" y="264355"/>
                </a:lnTo>
                <a:lnTo>
                  <a:pt x="494803" y="292697"/>
                </a:lnTo>
                <a:lnTo>
                  <a:pt x="464476" y="304554"/>
                </a:lnTo>
                <a:lnTo>
                  <a:pt x="450691" y="306947"/>
                </a:lnTo>
                <a:lnTo>
                  <a:pt x="453655" y="307873"/>
                </a:lnTo>
                <a:lnTo>
                  <a:pt x="485532" y="321413"/>
                </a:lnTo>
                <a:lnTo>
                  <a:pt x="526092" y="321413"/>
                </a:lnTo>
                <a:lnTo>
                  <a:pt x="520414" y="325895"/>
                </a:lnTo>
                <a:lnTo>
                  <a:pt x="344742" y="325895"/>
                </a:lnTo>
                <a:lnTo>
                  <a:pt x="344742" y="335166"/>
                </a:lnTo>
                <a:close/>
              </a:path>
              <a:path w="592455" h="456565">
                <a:moveTo>
                  <a:pt x="528212" y="252761"/>
                </a:moveTo>
                <a:lnTo>
                  <a:pt x="380952" y="252761"/>
                </a:lnTo>
                <a:lnTo>
                  <a:pt x="409330" y="251565"/>
                </a:lnTo>
                <a:lnTo>
                  <a:pt x="428234" y="243398"/>
                </a:lnTo>
                <a:lnTo>
                  <a:pt x="435104" y="223206"/>
                </a:lnTo>
                <a:lnTo>
                  <a:pt x="429409" y="204205"/>
                </a:lnTo>
                <a:lnTo>
                  <a:pt x="412463" y="196273"/>
                </a:lnTo>
                <a:lnTo>
                  <a:pt x="384476" y="194855"/>
                </a:lnTo>
                <a:lnTo>
                  <a:pt x="533930" y="194855"/>
                </a:lnTo>
                <a:lnTo>
                  <a:pt x="538914" y="212509"/>
                </a:lnTo>
                <a:lnTo>
                  <a:pt x="528212" y="252761"/>
                </a:lnTo>
                <a:close/>
              </a:path>
              <a:path w="592455" h="456565">
                <a:moveTo>
                  <a:pt x="506482" y="348409"/>
                </a:moveTo>
                <a:lnTo>
                  <a:pt x="344742" y="348409"/>
                </a:lnTo>
                <a:lnTo>
                  <a:pt x="358054" y="348177"/>
                </a:lnTo>
                <a:lnTo>
                  <a:pt x="371089" y="347620"/>
                </a:lnTo>
                <a:lnTo>
                  <a:pt x="383838" y="346719"/>
                </a:lnTo>
                <a:lnTo>
                  <a:pt x="396290" y="345455"/>
                </a:lnTo>
                <a:lnTo>
                  <a:pt x="391825" y="339176"/>
                </a:lnTo>
                <a:lnTo>
                  <a:pt x="386243" y="332810"/>
                </a:lnTo>
                <a:lnTo>
                  <a:pt x="379572" y="327877"/>
                </a:lnTo>
                <a:lnTo>
                  <a:pt x="371841" y="325895"/>
                </a:lnTo>
                <a:lnTo>
                  <a:pt x="520414" y="325895"/>
                </a:lnTo>
                <a:lnTo>
                  <a:pt x="501832" y="340565"/>
                </a:lnTo>
                <a:lnTo>
                  <a:pt x="506482" y="348409"/>
                </a:lnTo>
                <a:close/>
              </a:path>
              <a:path w="592455" h="456565">
                <a:moveTo>
                  <a:pt x="570495" y="456396"/>
                </a:moveTo>
                <a:lnTo>
                  <a:pt x="456396" y="456396"/>
                </a:lnTo>
                <a:lnTo>
                  <a:pt x="415545" y="379583"/>
                </a:lnTo>
                <a:lnTo>
                  <a:pt x="524961" y="379583"/>
                </a:lnTo>
                <a:lnTo>
                  <a:pt x="570495" y="45639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11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814" y="520700"/>
            <a:ext cx="827849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80"/>
              <a:t>Functions </a:t>
            </a:r>
            <a:r>
              <a:rPr dirty="0" spc="-229"/>
              <a:t>for </a:t>
            </a:r>
            <a:r>
              <a:rPr dirty="0" spc="-165"/>
              <a:t>Changing </a:t>
            </a:r>
            <a:r>
              <a:rPr dirty="0" spc="-220"/>
              <a:t>Column</a:t>
            </a:r>
            <a:r>
              <a:rPr dirty="0" spc="-585"/>
              <a:t> </a:t>
            </a:r>
            <a:r>
              <a:rPr dirty="0" spc="-3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9464040" cy="3881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Convert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Factor:</a:t>
            </a:r>
            <a:endParaRPr sz="1800">
              <a:latin typeface="Arial"/>
              <a:cs typeface="Arial"/>
            </a:endParaRPr>
          </a:p>
          <a:p>
            <a:pPr lvl="1" marL="527050" marR="348615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convert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numeric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vector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factors,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we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will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typically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use</a:t>
            </a:r>
            <a:r>
              <a:rPr dirty="0" sz="1800" spc="-26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chain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as_factor(  as_character()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700" spc="10">
                <a:solidFill>
                  <a:srgbClr val="C2132D"/>
                </a:solidFill>
                <a:latin typeface="Courier New"/>
                <a:cs typeface="Courier New"/>
              </a:rPr>
              <a:t>)</a:t>
            </a:r>
            <a:r>
              <a:rPr dirty="0" sz="1800" spc="1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convert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character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vector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factors,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we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will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simply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use</a:t>
            </a:r>
            <a:r>
              <a:rPr dirty="0" sz="1800" spc="-2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as_factor()</a:t>
            </a:r>
            <a:r>
              <a:rPr dirty="0" sz="1800" spc="5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Convert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Date:</a:t>
            </a:r>
            <a:endParaRPr sz="1800">
              <a:latin typeface="Arial"/>
              <a:cs typeface="Arial"/>
            </a:endParaRPr>
          </a:p>
          <a:p>
            <a:pPr lvl="1" marL="527050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  <a:tab pos="3891915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convert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character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vector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date,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you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should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use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an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appropriate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function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chain</a:t>
            </a:r>
            <a:r>
              <a:rPr dirty="0" sz="1800" spc="-26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 functions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from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lubridate	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change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multiple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columns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at once,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we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will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resort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mutate_at()</a:t>
            </a:r>
            <a:r>
              <a:rPr dirty="0" sz="1700" spc="-80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mutate_if</a:t>
            </a:r>
            <a:endParaRPr sz="1700">
              <a:latin typeface="Courier New"/>
              <a:cs typeface="Courier New"/>
            </a:endParaRPr>
          </a:p>
          <a:p>
            <a:pPr marL="146050">
              <a:lnSpc>
                <a:spcPct val="100000"/>
              </a:lnSpc>
              <a:spcBef>
                <a:spcPts val="390"/>
              </a:spcBef>
              <a:tabLst>
                <a:tab pos="2989580" algn="l"/>
              </a:tabLst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functions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from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dplyr	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90" b="1">
                <a:solidFill>
                  <a:srgbClr val="C2132D"/>
                </a:solidFill>
                <a:latin typeface="Arial"/>
                <a:cs typeface="Arial"/>
              </a:rPr>
              <a:t>For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any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above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operations,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we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will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need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overwrite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original </a:t>
            </a:r>
            <a:r>
              <a:rPr dirty="0" sz="1800" spc="-100" b="1">
                <a:solidFill>
                  <a:srgbClr val="C2132D"/>
                </a:solidFill>
                <a:latin typeface="Arial"/>
                <a:cs typeface="Arial"/>
              </a:rPr>
              <a:t>column's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data.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33814"/>
            <a:ext cx="592455" cy="456565"/>
          </a:xfrm>
          <a:custGeom>
            <a:avLst/>
            <a:gdLst/>
            <a:ahLst/>
            <a:cxnLst/>
            <a:rect l="l" t="t" r="r" b="b"/>
            <a:pathLst>
              <a:path w="592455" h="456565">
                <a:moveTo>
                  <a:pt x="344844" y="456396"/>
                </a:moveTo>
                <a:lnTo>
                  <a:pt x="243886" y="456396"/>
                </a:lnTo>
                <a:lnTo>
                  <a:pt x="243886" y="393336"/>
                </a:lnTo>
                <a:lnTo>
                  <a:pt x="186720" y="382487"/>
                </a:lnTo>
                <a:lnTo>
                  <a:pt x="134901" y="364559"/>
                </a:lnTo>
                <a:lnTo>
                  <a:pt x="89687" y="340396"/>
                </a:lnTo>
                <a:lnTo>
                  <a:pt x="52333" y="310840"/>
                </a:lnTo>
                <a:lnTo>
                  <a:pt x="24096" y="276735"/>
                </a:lnTo>
                <a:lnTo>
                  <a:pt x="6233" y="238923"/>
                </a:lnTo>
                <a:lnTo>
                  <a:pt x="0" y="198247"/>
                </a:lnTo>
                <a:lnTo>
                  <a:pt x="4769" y="162605"/>
                </a:lnTo>
                <a:lnTo>
                  <a:pt x="40413" y="98176"/>
                </a:lnTo>
                <a:lnTo>
                  <a:pt x="69615" y="70508"/>
                </a:lnTo>
                <a:lnTo>
                  <a:pt x="105287" y="46616"/>
                </a:lnTo>
                <a:lnTo>
                  <a:pt x="146593" y="27060"/>
                </a:lnTo>
                <a:lnTo>
                  <a:pt x="192695" y="12399"/>
                </a:lnTo>
                <a:lnTo>
                  <a:pt x="242758" y="3193"/>
                </a:lnTo>
                <a:lnTo>
                  <a:pt x="295944" y="0"/>
                </a:lnTo>
                <a:lnTo>
                  <a:pt x="349130" y="3193"/>
                </a:lnTo>
                <a:lnTo>
                  <a:pt x="399193" y="12399"/>
                </a:lnTo>
                <a:lnTo>
                  <a:pt x="445296" y="27060"/>
                </a:lnTo>
                <a:lnTo>
                  <a:pt x="486601" y="46616"/>
                </a:lnTo>
                <a:lnTo>
                  <a:pt x="522273" y="70508"/>
                </a:lnTo>
                <a:lnTo>
                  <a:pt x="529680" y="77526"/>
                </a:lnTo>
                <a:lnTo>
                  <a:pt x="341278" y="77526"/>
                </a:lnTo>
                <a:lnTo>
                  <a:pt x="281496" y="82362"/>
                </a:lnTo>
                <a:lnTo>
                  <a:pt x="227768" y="96014"/>
                </a:lnTo>
                <a:lnTo>
                  <a:pt x="182240" y="117193"/>
                </a:lnTo>
                <a:lnTo>
                  <a:pt x="147061" y="144612"/>
                </a:lnTo>
                <a:lnTo>
                  <a:pt x="124378" y="176983"/>
                </a:lnTo>
                <a:lnTo>
                  <a:pt x="116340" y="213019"/>
                </a:lnTo>
                <a:lnTo>
                  <a:pt x="125653" y="251716"/>
                </a:lnTo>
                <a:lnTo>
                  <a:pt x="151805" y="286050"/>
                </a:lnTo>
                <a:lnTo>
                  <a:pt x="192111" y="314404"/>
                </a:lnTo>
                <a:lnTo>
                  <a:pt x="243887" y="335166"/>
                </a:lnTo>
                <a:lnTo>
                  <a:pt x="344742" y="335166"/>
                </a:lnTo>
                <a:lnTo>
                  <a:pt x="344742" y="348409"/>
                </a:lnTo>
                <a:lnTo>
                  <a:pt x="506482" y="348409"/>
                </a:lnTo>
                <a:lnTo>
                  <a:pt x="524961" y="379583"/>
                </a:lnTo>
                <a:lnTo>
                  <a:pt x="415545" y="379583"/>
                </a:lnTo>
                <a:lnTo>
                  <a:pt x="398610" y="384202"/>
                </a:lnTo>
                <a:lnTo>
                  <a:pt x="381149" y="388115"/>
                </a:lnTo>
                <a:lnTo>
                  <a:pt x="363211" y="391302"/>
                </a:lnTo>
                <a:lnTo>
                  <a:pt x="344844" y="393743"/>
                </a:lnTo>
                <a:lnTo>
                  <a:pt x="344844" y="456396"/>
                </a:lnTo>
                <a:close/>
              </a:path>
              <a:path w="592455" h="456565">
                <a:moveTo>
                  <a:pt x="526092" y="321413"/>
                </a:moveTo>
                <a:lnTo>
                  <a:pt x="485532" y="321413"/>
                </a:lnTo>
                <a:lnTo>
                  <a:pt x="515547" y="302456"/>
                </a:lnTo>
                <a:lnTo>
                  <a:pt x="538074" y="278180"/>
                </a:lnTo>
                <a:lnTo>
                  <a:pt x="552234" y="248421"/>
                </a:lnTo>
                <a:lnTo>
                  <a:pt x="557150" y="213019"/>
                </a:lnTo>
                <a:lnTo>
                  <a:pt x="549783" y="170333"/>
                </a:lnTo>
                <a:lnTo>
                  <a:pt x="528780" y="136100"/>
                </a:lnTo>
                <a:lnTo>
                  <a:pt x="495783" y="110011"/>
                </a:lnTo>
                <a:lnTo>
                  <a:pt x="452438" y="91758"/>
                </a:lnTo>
                <a:lnTo>
                  <a:pt x="400388" y="81032"/>
                </a:lnTo>
                <a:lnTo>
                  <a:pt x="341278" y="77526"/>
                </a:lnTo>
                <a:lnTo>
                  <a:pt x="529680" y="77526"/>
                </a:lnTo>
                <a:lnTo>
                  <a:pt x="551475" y="98176"/>
                </a:lnTo>
                <a:lnTo>
                  <a:pt x="573369" y="129061"/>
                </a:lnTo>
                <a:lnTo>
                  <a:pt x="587120" y="162605"/>
                </a:lnTo>
                <a:lnTo>
                  <a:pt x="591889" y="198247"/>
                </a:lnTo>
                <a:lnTo>
                  <a:pt x="585625" y="238965"/>
                </a:lnTo>
                <a:lnTo>
                  <a:pt x="567681" y="276817"/>
                </a:lnTo>
                <a:lnTo>
                  <a:pt x="539327" y="310964"/>
                </a:lnTo>
                <a:lnTo>
                  <a:pt x="526092" y="321413"/>
                </a:lnTo>
                <a:close/>
              </a:path>
              <a:path w="592455" h="456565">
                <a:moveTo>
                  <a:pt x="344742" y="335166"/>
                </a:moveTo>
                <a:lnTo>
                  <a:pt x="243887" y="335166"/>
                </a:lnTo>
                <a:lnTo>
                  <a:pt x="243887" y="122962"/>
                </a:lnTo>
                <a:lnTo>
                  <a:pt x="446616" y="122962"/>
                </a:lnTo>
                <a:lnTo>
                  <a:pt x="461038" y="124590"/>
                </a:lnTo>
                <a:lnTo>
                  <a:pt x="492765" y="134766"/>
                </a:lnTo>
                <a:lnTo>
                  <a:pt x="524493" y="161427"/>
                </a:lnTo>
                <a:lnTo>
                  <a:pt x="533930" y="194855"/>
                </a:lnTo>
                <a:lnTo>
                  <a:pt x="384476" y="194855"/>
                </a:lnTo>
                <a:lnTo>
                  <a:pt x="345659" y="195394"/>
                </a:lnTo>
                <a:lnTo>
                  <a:pt x="345659" y="252036"/>
                </a:lnTo>
                <a:lnTo>
                  <a:pt x="380952" y="252761"/>
                </a:lnTo>
                <a:lnTo>
                  <a:pt x="528212" y="252761"/>
                </a:lnTo>
                <a:lnTo>
                  <a:pt x="525129" y="264355"/>
                </a:lnTo>
                <a:lnTo>
                  <a:pt x="494803" y="292697"/>
                </a:lnTo>
                <a:lnTo>
                  <a:pt x="464476" y="304554"/>
                </a:lnTo>
                <a:lnTo>
                  <a:pt x="450691" y="306947"/>
                </a:lnTo>
                <a:lnTo>
                  <a:pt x="453655" y="307873"/>
                </a:lnTo>
                <a:lnTo>
                  <a:pt x="485532" y="321413"/>
                </a:lnTo>
                <a:lnTo>
                  <a:pt x="526092" y="321413"/>
                </a:lnTo>
                <a:lnTo>
                  <a:pt x="520414" y="325895"/>
                </a:lnTo>
                <a:lnTo>
                  <a:pt x="344742" y="325895"/>
                </a:lnTo>
                <a:lnTo>
                  <a:pt x="344742" y="335166"/>
                </a:lnTo>
                <a:close/>
              </a:path>
              <a:path w="592455" h="456565">
                <a:moveTo>
                  <a:pt x="528212" y="252761"/>
                </a:moveTo>
                <a:lnTo>
                  <a:pt x="380952" y="252761"/>
                </a:lnTo>
                <a:lnTo>
                  <a:pt x="409330" y="251565"/>
                </a:lnTo>
                <a:lnTo>
                  <a:pt x="428234" y="243398"/>
                </a:lnTo>
                <a:lnTo>
                  <a:pt x="435104" y="223206"/>
                </a:lnTo>
                <a:lnTo>
                  <a:pt x="429409" y="204205"/>
                </a:lnTo>
                <a:lnTo>
                  <a:pt x="412463" y="196273"/>
                </a:lnTo>
                <a:lnTo>
                  <a:pt x="384476" y="194855"/>
                </a:lnTo>
                <a:lnTo>
                  <a:pt x="533930" y="194855"/>
                </a:lnTo>
                <a:lnTo>
                  <a:pt x="538914" y="212509"/>
                </a:lnTo>
                <a:lnTo>
                  <a:pt x="528212" y="252761"/>
                </a:lnTo>
                <a:close/>
              </a:path>
              <a:path w="592455" h="456565">
                <a:moveTo>
                  <a:pt x="506482" y="348409"/>
                </a:moveTo>
                <a:lnTo>
                  <a:pt x="344742" y="348409"/>
                </a:lnTo>
                <a:lnTo>
                  <a:pt x="358054" y="348177"/>
                </a:lnTo>
                <a:lnTo>
                  <a:pt x="371089" y="347620"/>
                </a:lnTo>
                <a:lnTo>
                  <a:pt x="383838" y="346719"/>
                </a:lnTo>
                <a:lnTo>
                  <a:pt x="396290" y="345455"/>
                </a:lnTo>
                <a:lnTo>
                  <a:pt x="391825" y="339176"/>
                </a:lnTo>
                <a:lnTo>
                  <a:pt x="386243" y="332810"/>
                </a:lnTo>
                <a:lnTo>
                  <a:pt x="379572" y="327877"/>
                </a:lnTo>
                <a:lnTo>
                  <a:pt x="371841" y="325895"/>
                </a:lnTo>
                <a:lnTo>
                  <a:pt x="520414" y="325895"/>
                </a:lnTo>
                <a:lnTo>
                  <a:pt x="501832" y="340565"/>
                </a:lnTo>
                <a:lnTo>
                  <a:pt x="506482" y="348409"/>
                </a:lnTo>
                <a:close/>
              </a:path>
              <a:path w="592455" h="456565">
                <a:moveTo>
                  <a:pt x="570495" y="456396"/>
                </a:moveTo>
                <a:lnTo>
                  <a:pt x="456396" y="456396"/>
                </a:lnTo>
                <a:lnTo>
                  <a:pt x="415545" y="379583"/>
                </a:lnTo>
                <a:lnTo>
                  <a:pt x="524961" y="379583"/>
                </a:lnTo>
                <a:lnTo>
                  <a:pt x="570495" y="45639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9220" y="3967162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34345" y="4729162"/>
            <a:ext cx="200025" cy="200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11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533650"/>
            <a:ext cx="704850" cy="581025"/>
          </a:xfrm>
          <a:custGeom>
            <a:avLst/>
            <a:gdLst/>
            <a:ahLst/>
            <a:cxnLst/>
            <a:rect l="l" t="t" r="r" b="b"/>
            <a:pathLst>
              <a:path w="704850" h="581025">
                <a:moveTo>
                  <a:pt x="0" y="0"/>
                </a:moveTo>
                <a:lnTo>
                  <a:pt x="704849" y="0"/>
                </a:lnTo>
                <a:lnTo>
                  <a:pt x="704849" y="581024"/>
                </a:lnTo>
                <a:lnTo>
                  <a:pt x="0" y="581024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19249" y="2533650"/>
            <a:ext cx="2914650" cy="581025"/>
          </a:xfrm>
          <a:custGeom>
            <a:avLst/>
            <a:gdLst/>
            <a:ahLst/>
            <a:cxnLst/>
            <a:rect l="l" t="t" r="r" b="b"/>
            <a:pathLst>
              <a:path w="2914650" h="581025">
                <a:moveTo>
                  <a:pt x="0" y="0"/>
                </a:moveTo>
                <a:lnTo>
                  <a:pt x="2914649" y="0"/>
                </a:lnTo>
                <a:lnTo>
                  <a:pt x="2914649" y="581024"/>
                </a:lnTo>
                <a:lnTo>
                  <a:pt x="0" y="581024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33900" y="2533650"/>
            <a:ext cx="6076950" cy="581025"/>
          </a:xfrm>
          <a:custGeom>
            <a:avLst/>
            <a:gdLst/>
            <a:ahLst/>
            <a:cxnLst/>
            <a:rect l="l" t="t" r="r" b="b"/>
            <a:pathLst>
              <a:path w="6076950" h="581025">
                <a:moveTo>
                  <a:pt x="0" y="0"/>
                </a:moveTo>
                <a:lnTo>
                  <a:pt x="6076949" y="0"/>
                </a:lnTo>
                <a:lnTo>
                  <a:pt x="6076949" y="581024"/>
                </a:lnTo>
                <a:lnTo>
                  <a:pt x="0" y="581024"/>
                </a:lnTo>
                <a:lnTo>
                  <a:pt x="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2528887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 h="0">
                <a:moveTo>
                  <a:pt x="0" y="0"/>
                </a:moveTo>
                <a:lnTo>
                  <a:pt x="70484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9249" y="2528887"/>
            <a:ext cx="2914650" cy="0"/>
          </a:xfrm>
          <a:custGeom>
            <a:avLst/>
            <a:gdLst/>
            <a:ahLst/>
            <a:cxnLst/>
            <a:rect l="l" t="t" r="r" b="b"/>
            <a:pathLst>
              <a:path w="2914650" h="0">
                <a:moveTo>
                  <a:pt x="0" y="0"/>
                </a:moveTo>
                <a:lnTo>
                  <a:pt x="291464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3900" y="2528887"/>
            <a:ext cx="6076950" cy="0"/>
          </a:xfrm>
          <a:custGeom>
            <a:avLst/>
            <a:gdLst/>
            <a:ahLst/>
            <a:cxnLst/>
            <a:rect l="l" t="t" r="r" b="b"/>
            <a:pathLst>
              <a:path w="6076950" h="0">
                <a:moveTo>
                  <a:pt x="0" y="0"/>
                </a:moveTo>
                <a:lnTo>
                  <a:pt x="607694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3114674"/>
            <a:ext cx="704850" cy="19050"/>
          </a:xfrm>
          <a:custGeom>
            <a:avLst/>
            <a:gdLst/>
            <a:ahLst/>
            <a:cxnLst/>
            <a:rect l="l" t="t" r="r" b="b"/>
            <a:pathLst>
              <a:path w="704850" h="19050">
                <a:moveTo>
                  <a:pt x="0" y="19049"/>
                </a:moveTo>
                <a:lnTo>
                  <a:pt x="704849" y="19049"/>
                </a:lnTo>
                <a:lnTo>
                  <a:pt x="70484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19249" y="3114674"/>
            <a:ext cx="2914650" cy="19050"/>
          </a:xfrm>
          <a:custGeom>
            <a:avLst/>
            <a:gdLst/>
            <a:ahLst/>
            <a:cxnLst/>
            <a:rect l="l" t="t" r="r" b="b"/>
            <a:pathLst>
              <a:path w="2914650" h="19050">
                <a:moveTo>
                  <a:pt x="0" y="19049"/>
                </a:moveTo>
                <a:lnTo>
                  <a:pt x="2914649" y="19049"/>
                </a:lnTo>
                <a:lnTo>
                  <a:pt x="291464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33900" y="3114674"/>
            <a:ext cx="6076950" cy="19050"/>
          </a:xfrm>
          <a:custGeom>
            <a:avLst/>
            <a:gdLst/>
            <a:ahLst/>
            <a:cxnLst/>
            <a:rect l="l" t="t" r="r" b="b"/>
            <a:pathLst>
              <a:path w="6076950" h="19050">
                <a:moveTo>
                  <a:pt x="0" y="19049"/>
                </a:moveTo>
                <a:lnTo>
                  <a:pt x="6076949" y="19049"/>
                </a:lnTo>
                <a:lnTo>
                  <a:pt x="607694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4400" y="1628775"/>
          <a:ext cx="9696450" cy="819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/>
                <a:gridCol w="2367280"/>
                <a:gridCol w="6626225"/>
              </a:tblGrid>
              <a:tr h="3238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499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4859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base</a:t>
                      </a:r>
                      <a:r>
                        <a:rPr dirty="0" sz="1200" spc="-2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levels(df$fct_column)=</a:t>
                      </a: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4995" marR="214629">
                        <a:lnSpc>
                          <a:spcPct val="109400"/>
                        </a:lnSpc>
                        <a:spcBef>
                          <a:spcPts val="615"/>
                        </a:spcBef>
                      </a:pPr>
                      <a:r>
                        <a:rPr dirty="0" sz="1200" spc="-1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Passing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a character vector to recode the levels of a factor column. </a:t>
                      </a: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Order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matters</a:t>
                      </a:r>
                      <a:r>
                        <a:rPr dirty="0" sz="1200" spc="-2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here 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so </a:t>
                      </a: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you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need </a:t>
                      </a: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to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check the </a:t>
                      </a: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order </a:t>
                      </a:r>
                      <a:r>
                        <a:rPr dirty="0" sz="1200" spc="-1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both the </a:t>
                      </a: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levels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and the inputs </a:t>
                      </a: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1200" spc="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c()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8105">
                    <a:lnT w="19050">
                      <a:solidFill>
                        <a:srgbClr val="D3D3D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13814" y="520700"/>
            <a:ext cx="63049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80"/>
              <a:t>Functions </a:t>
            </a:r>
            <a:r>
              <a:rPr dirty="0" spc="-229"/>
              <a:t>for </a:t>
            </a:r>
            <a:r>
              <a:rPr dirty="0" spc="-200"/>
              <a:t>Labeling</a:t>
            </a:r>
            <a:r>
              <a:rPr dirty="0" spc="-500"/>
              <a:t> </a:t>
            </a:r>
            <a:r>
              <a:rPr dirty="0" spc="-180"/>
              <a:t>Factors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2025" y="2720975"/>
            <a:ext cx="4673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forcats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9887" y="2608579"/>
            <a:ext cx="567817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9400"/>
              </a:lnSpc>
              <a:spcBef>
                <a:spcPts val="100"/>
              </a:spcBef>
            </a:pP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If the factor colum contained a level called apple, it will be renamed to fruit.</a:t>
            </a:r>
            <a:r>
              <a:rPr dirty="0" sz="1200" spc="-10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Multiple  levels can be changed per</a:t>
            </a:r>
            <a:r>
              <a:rPr dirty="0" sz="1200" spc="-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1100" spc="20">
                <a:solidFill>
                  <a:srgbClr val="C2132D"/>
                </a:solidFill>
                <a:latin typeface="Courier New"/>
                <a:cs typeface="Courier New"/>
              </a:rPr>
              <a:t>?fct_recode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633814"/>
            <a:ext cx="592455" cy="456565"/>
          </a:xfrm>
          <a:custGeom>
            <a:avLst/>
            <a:gdLst/>
            <a:ahLst/>
            <a:cxnLst/>
            <a:rect l="l" t="t" r="r" b="b"/>
            <a:pathLst>
              <a:path w="592455" h="456565">
                <a:moveTo>
                  <a:pt x="344844" y="456396"/>
                </a:moveTo>
                <a:lnTo>
                  <a:pt x="243886" y="456396"/>
                </a:lnTo>
                <a:lnTo>
                  <a:pt x="243886" y="393336"/>
                </a:lnTo>
                <a:lnTo>
                  <a:pt x="186720" y="382487"/>
                </a:lnTo>
                <a:lnTo>
                  <a:pt x="134901" y="364559"/>
                </a:lnTo>
                <a:lnTo>
                  <a:pt x="89687" y="340396"/>
                </a:lnTo>
                <a:lnTo>
                  <a:pt x="52333" y="310840"/>
                </a:lnTo>
                <a:lnTo>
                  <a:pt x="24096" y="276735"/>
                </a:lnTo>
                <a:lnTo>
                  <a:pt x="6233" y="238923"/>
                </a:lnTo>
                <a:lnTo>
                  <a:pt x="0" y="198247"/>
                </a:lnTo>
                <a:lnTo>
                  <a:pt x="4769" y="162605"/>
                </a:lnTo>
                <a:lnTo>
                  <a:pt x="40413" y="98176"/>
                </a:lnTo>
                <a:lnTo>
                  <a:pt x="69615" y="70508"/>
                </a:lnTo>
                <a:lnTo>
                  <a:pt x="105287" y="46616"/>
                </a:lnTo>
                <a:lnTo>
                  <a:pt x="146593" y="27060"/>
                </a:lnTo>
                <a:lnTo>
                  <a:pt x="192695" y="12399"/>
                </a:lnTo>
                <a:lnTo>
                  <a:pt x="242758" y="3193"/>
                </a:lnTo>
                <a:lnTo>
                  <a:pt x="295944" y="0"/>
                </a:lnTo>
                <a:lnTo>
                  <a:pt x="349130" y="3193"/>
                </a:lnTo>
                <a:lnTo>
                  <a:pt x="399193" y="12399"/>
                </a:lnTo>
                <a:lnTo>
                  <a:pt x="445296" y="27060"/>
                </a:lnTo>
                <a:lnTo>
                  <a:pt x="486601" y="46616"/>
                </a:lnTo>
                <a:lnTo>
                  <a:pt x="522273" y="70508"/>
                </a:lnTo>
                <a:lnTo>
                  <a:pt x="529680" y="77526"/>
                </a:lnTo>
                <a:lnTo>
                  <a:pt x="341278" y="77526"/>
                </a:lnTo>
                <a:lnTo>
                  <a:pt x="281496" y="82362"/>
                </a:lnTo>
                <a:lnTo>
                  <a:pt x="227768" y="96014"/>
                </a:lnTo>
                <a:lnTo>
                  <a:pt x="182240" y="117193"/>
                </a:lnTo>
                <a:lnTo>
                  <a:pt x="147061" y="144612"/>
                </a:lnTo>
                <a:lnTo>
                  <a:pt x="124378" y="176983"/>
                </a:lnTo>
                <a:lnTo>
                  <a:pt x="116340" y="213019"/>
                </a:lnTo>
                <a:lnTo>
                  <a:pt x="125653" y="251716"/>
                </a:lnTo>
                <a:lnTo>
                  <a:pt x="151805" y="286050"/>
                </a:lnTo>
                <a:lnTo>
                  <a:pt x="192111" y="314404"/>
                </a:lnTo>
                <a:lnTo>
                  <a:pt x="243887" y="335166"/>
                </a:lnTo>
                <a:lnTo>
                  <a:pt x="344742" y="335166"/>
                </a:lnTo>
                <a:lnTo>
                  <a:pt x="344742" y="348409"/>
                </a:lnTo>
                <a:lnTo>
                  <a:pt x="506482" y="348409"/>
                </a:lnTo>
                <a:lnTo>
                  <a:pt x="524961" y="379583"/>
                </a:lnTo>
                <a:lnTo>
                  <a:pt x="415545" y="379583"/>
                </a:lnTo>
                <a:lnTo>
                  <a:pt x="398610" y="384202"/>
                </a:lnTo>
                <a:lnTo>
                  <a:pt x="381149" y="388115"/>
                </a:lnTo>
                <a:lnTo>
                  <a:pt x="363211" y="391302"/>
                </a:lnTo>
                <a:lnTo>
                  <a:pt x="344844" y="393743"/>
                </a:lnTo>
                <a:lnTo>
                  <a:pt x="344844" y="456396"/>
                </a:lnTo>
                <a:close/>
              </a:path>
              <a:path w="592455" h="456565">
                <a:moveTo>
                  <a:pt x="526092" y="321413"/>
                </a:moveTo>
                <a:lnTo>
                  <a:pt x="485532" y="321413"/>
                </a:lnTo>
                <a:lnTo>
                  <a:pt x="515547" y="302456"/>
                </a:lnTo>
                <a:lnTo>
                  <a:pt x="538074" y="278180"/>
                </a:lnTo>
                <a:lnTo>
                  <a:pt x="552234" y="248421"/>
                </a:lnTo>
                <a:lnTo>
                  <a:pt x="557150" y="213019"/>
                </a:lnTo>
                <a:lnTo>
                  <a:pt x="549783" y="170333"/>
                </a:lnTo>
                <a:lnTo>
                  <a:pt x="528780" y="136100"/>
                </a:lnTo>
                <a:lnTo>
                  <a:pt x="495783" y="110011"/>
                </a:lnTo>
                <a:lnTo>
                  <a:pt x="452438" y="91758"/>
                </a:lnTo>
                <a:lnTo>
                  <a:pt x="400388" y="81032"/>
                </a:lnTo>
                <a:lnTo>
                  <a:pt x="341278" y="77526"/>
                </a:lnTo>
                <a:lnTo>
                  <a:pt x="529680" y="77526"/>
                </a:lnTo>
                <a:lnTo>
                  <a:pt x="551475" y="98176"/>
                </a:lnTo>
                <a:lnTo>
                  <a:pt x="573369" y="129061"/>
                </a:lnTo>
                <a:lnTo>
                  <a:pt x="587120" y="162605"/>
                </a:lnTo>
                <a:lnTo>
                  <a:pt x="591889" y="198247"/>
                </a:lnTo>
                <a:lnTo>
                  <a:pt x="585625" y="238965"/>
                </a:lnTo>
                <a:lnTo>
                  <a:pt x="567681" y="276817"/>
                </a:lnTo>
                <a:lnTo>
                  <a:pt x="539327" y="310964"/>
                </a:lnTo>
                <a:lnTo>
                  <a:pt x="526092" y="321413"/>
                </a:lnTo>
                <a:close/>
              </a:path>
              <a:path w="592455" h="456565">
                <a:moveTo>
                  <a:pt x="344742" y="335166"/>
                </a:moveTo>
                <a:lnTo>
                  <a:pt x="243887" y="335166"/>
                </a:lnTo>
                <a:lnTo>
                  <a:pt x="243887" y="122962"/>
                </a:lnTo>
                <a:lnTo>
                  <a:pt x="446616" y="122962"/>
                </a:lnTo>
                <a:lnTo>
                  <a:pt x="461038" y="124590"/>
                </a:lnTo>
                <a:lnTo>
                  <a:pt x="492765" y="134766"/>
                </a:lnTo>
                <a:lnTo>
                  <a:pt x="524493" y="161427"/>
                </a:lnTo>
                <a:lnTo>
                  <a:pt x="533930" y="194855"/>
                </a:lnTo>
                <a:lnTo>
                  <a:pt x="384476" y="194855"/>
                </a:lnTo>
                <a:lnTo>
                  <a:pt x="345659" y="195394"/>
                </a:lnTo>
                <a:lnTo>
                  <a:pt x="345659" y="252036"/>
                </a:lnTo>
                <a:lnTo>
                  <a:pt x="380952" y="252761"/>
                </a:lnTo>
                <a:lnTo>
                  <a:pt x="528212" y="252761"/>
                </a:lnTo>
                <a:lnTo>
                  <a:pt x="525129" y="264355"/>
                </a:lnTo>
                <a:lnTo>
                  <a:pt x="494803" y="292697"/>
                </a:lnTo>
                <a:lnTo>
                  <a:pt x="464476" y="304554"/>
                </a:lnTo>
                <a:lnTo>
                  <a:pt x="450691" y="306947"/>
                </a:lnTo>
                <a:lnTo>
                  <a:pt x="453655" y="307873"/>
                </a:lnTo>
                <a:lnTo>
                  <a:pt x="485532" y="321413"/>
                </a:lnTo>
                <a:lnTo>
                  <a:pt x="526092" y="321413"/>
                </a:lnTo>
                <a:lnTo>
                  <a:pt x="520414" y="325895"/>
                </a:lnTo>
                <a:lnTo>
                  <a:pt x="344742" y="325895"/>
                </a:lnTo>
                <a:lnTo>
                  <a:pt x="344742" y="335166"/>
                </a:lnTo>
                <a:close/>
              </a:path>
              <a:path w="592455" h="456565">
                <a:moveTo>
                  <a:pt x="528212" y="252761"/>
                </a:moveTo>
                <a:lnTo>
                  <a:pt x="380952" y="252761"/>
                </a:lnTo>
                <a:lnTo>
                  <a:pt x="409330" y="251565"/>
                </a:lnTo>
                <a:lnTo>
                  <a:pt x="428234" y="243398"/>
                </a:lnTo>
                <a:lnTo>
                  <a:pt x="435104" y="223206"/>
                </a:lnTo>
                <a:lnTo>
                  <a:pt x="429409" y="204205"/>
                </a:lnTo>
                <a:lnTo>
                  <a:pt x="412463" y="196273"/>
                </a:lnTo>
                <a:lnTo>
                  <a:pt x="384476" y="194855"/>
                </a:lnTo>
                <a:lnTo>
                  <a:pt x="533930" y="194855"/>
                </a:lnTo>
                <a:lnTo>
                  <a:pt x="538914" y="212509"/>
                </a:lnTo>
                <a:lnTo>
                  <a:pt x="528212" y="252761"/>
                </a:lnTo>
                <a:close/>
              </a:path>
              <a:path w="592455" h="456565">
                <a:moveTo>
                  <a:pt x="506482" y="348409"/>
                </a:moveTo>
                <a:lnTo>
                  <a:pt x="344742" y="348409"/>
                </a:lnTo>
                <a:lnTo>
                  <a:pt x="358054" y="348177"/>
                </a:lnTo>
                <a:lnTo>
                  <a:pt x="371089" y="347620"/>
                </a:lnTo>
                <a:lnTo>
                  <a:pt x="383838" y="346719"/>
                </a:lnTo>
                <a:lnTo>
                  <a:pt x="396290" y="345455"/>
                </a:lnTo>
                <a:lnTo>
                  <a:pt x="391825" y="339176"/>
                </a:lnTo>
                <a:lnTo>
                  <a:pt x="386243" y="332810"/>
                </a:lnTo>
                <a:lnTo>
                  <a:pt x="379572" y="327877"/>
                </a:lnTo>
                <a:lnTo>
                  <a:pt x="371841" y="325895"/>
                </a:lnTo>
                <a:lnTo>
                  <a:pt x="520414" y="325895"/>
                </a:lnTo>
                <a:lnTo>
                  <a:pt x="501832" y="340565"/>
                </a:lnTo>
                <a:lnTo>
                  <a:pt x="506482" y="348409"/>
                </a:lnTo>
                <a:close/>
              </a:path>
              <a:path w="592455" h="456565">
                <a:moveTo>
                  <a:pt x="570495" y="456396"/>
                </a:moveTo>
                <a:lnTo>
                  <a:pt x="456396" y="456396"/>
                </a:lnTo>
                <a:lnTo>
                  <a:pt x="415545" y="379583"/>
                </a:lnTo>
                <a:lnTo>
                  <a:pt x="524961" y="379583"/>
                </a:lnTo>
                <a:lnTo>
                  <a:pt x="570495" y="45639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639986" y="2527094"/>
            <a:ext cx="2360295" cy="51689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75"/>
              </a:spcBef>
            </a:pP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df </a:t>
            </a:r>
            <a:r>
              <a:rPr dirty="0" sz="1450" spc="125" i="1">
                <a:solidFill>
                  <a:srgbClr val="333333"/>
                </a:solidFill>
                <a:latin typeface="Times New Roman"/>
                <a:cs typeface="Times New Roman"/>
              </a:rPr>
              <a:t>fct</a:t>
            </a:r>
            <a:r>
              <a:rPr dirty="0" baseline="-13888" sz="1500" spc="187" i="1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1450" spc="125" i="1">
                <a:solidFill>
                  <a:srgbClr val="333333"/>
                </a:solidFill>
                <a:latin typeface="Times New Roman"/>
                <a:cs typeface="Times New Roman"/>
              </a:rPr>
              <a:t>olumn </a:t>
            </a:r>
            <a:r>
              <a:rPr dirty="0" sz="1450" spc="70">
                <a:solidFill>
                  <a:srgbClr val="333333"/>
                </a:solidFill>
                <a:latin typeface="Tahoma"/>
                <a:cs typeface="Tahoma"/>
              </a:rPr>
              <a:t>=</a:t>
            </a:r>
            <a:r>
              <a:rPr dirty="0" sz="1450" spc="-1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450" spc="95" i="1">
                <a:solidFill>
                  <a:srgbClr val="333333"/>
                </a:solidFill>
                <a:latin typeface="Times New Roman"/>
                <a:cs typeface="Times New Roman"/>
              </a:rPr>
              <a:t>fct</a:t>
            </a:r>
            <a:r>
              <a:rPr dirty="0" baseline="-13888" sz="1500" spc="142" i="1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dirty="0" sz="1450" spc="95" i="1">
                <a:solidFill>
                  <a:srgbClr val="333333"/>
                </a:solidFill>
                <a:latin typeface="Times New Roman"/>
                <a:cs typeface="Times New Roman"/>
              </a:rPr>
              <a:t>ecode</a:t>
            </a:r>
            <a:r>
              <a:rPr dirty="0" sz="1450" spc="95">
                <a:solidFill>
                  <a:srgbClr val="333333"/>
                </a:solidFill>
                <a:latin typeface="Tahoma"/>
                <a:cs typeface="Tahoma"/>
              </a:rPr>
              <a:t>(</a:t>
            </a:r>
            <a:r>
              <a:rPr dirty="0" sz="1450" spc="95" i="1">
                <a:solidFill>
                  <a:srgbClr val="333333"/>
                </a:solidFill>
                <a:latin typeface="Times New Roman"/>
                <a:cs typeface="Times New Roman"/>
              </a:rPr>
              <a:t>df</a:t>
            </a:r>
            <a:endParaRPr sz="14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fct_column, fruit =</a:t>
            </a:r>
            <a:r>
              <a:rPr dirty="0" sz="1200" spc="-2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‘apple’)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11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032" y="2758440"/>
            <a:ext cx="5666740" cy="935990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105"/>
              </a:spcBef>
            </a:pPr>
            <a:r>
              <a:rPr dirty="0" spc="-1205">
                <a:solidFill>
                  <a:srgbClr val="000000"/>
                </a:solidFill>
              </a:rPr>
              <a:t>T</a:t>
            </a:r>
            <a:r>
              <a:rPr dirty="0" spc="-1205">
                <a:solidFill>
                  <a:srgbClr val="FFFFFF"/>
                </a:solidFill>
              </a:rPr>
              <a:t>T</a:t>
            </a:r>
            <a:r>
              <a:rPr dirty="0" spc="-1205">
                <a:solidFill>
                  <a:srgbClr val="000000"/>
                </a:solidFill>
              </a:rPr>
              <a:t>o</a:t>
            </a:r>
            <a:r>
              <a:rPr dirty="0" spc="-1205">
                <a:solidFill>
                  <a:srgbClr val="FFFFFF"/>
                </a:solidFill>
              </a:rPr>
              <a:t>o</a:t>
            </a:r>
            <a:r>
              <a:rPr dirty="0" spc="-1205">
                <a:solidFill>
                  <a:srgbClr val="000000"/>
                </a:solidFill>
              </a:rPr>
              <a:t>w</a:t>
            </a:r>
            <a:r>
              <a:rPr dirty="0" spc="-1205">
                <a:solidFill>
                  <a:srgbClr val="FFFFFF"/>
                </a:solidFill>
              </a:rPr>
              <a:t>w</a:t>
            </a:r>
            <a:r>
              <a:rPr dirty="0" spc="-1205">
                <a:solidFill>
                  <a:srgbClr val="000000"/>
                </a:solidFill>
              </a:rPr>
              <a:t>a</a:t>
            </a:r>
            <a:r>
              <a:rPr dirty="0" spc="-1205">
                <a:solidFill>
                  <a:srgbClr val="FFFFFF"/>
                </a:solidFill>
              </a:rPr>
              <a:t>a</a:t>
            </a:r>
            <a:r>
              <a:rPr dirty="0" spc="-1205">
                <a:solidFill>
                  <a:srgbClr val="000000"/>
                </a:solidFill>
              </a:rPr>
              <a:t>r</a:t>
            </a:r>
            <a:r>
              <a:rPr dirty="0" spc="-1205">
                <a:solidFill>
                  <a:srgbClr val="FFFFFF"/>
                </a:solidFill>
              </a:rPr>
              <a:t>r</a:t>
            </a:r>
            <a:r>
              <a:rPr dirty="0" spc="-1205">
                <a:solidFill>
                  <a:srgbClr val="000000"/>
                </a:solidFill>
              </a:rPr>
              <a:t>d</a:t>
            </a:r>
            <a:r>
              <a:rPr dirty="0" spc="-1205">
                <a:solidFill>
                  <a:srgbClr val="FFFFFF"/>
                </a:solidFill>
              </a:rPr>
              <a:t>d</a:t>
            </a:r>
            <a:r>
              <a:rPr dirty="0" spc="-1205">
                <a:solidFill>
                  <a:srgbClr val="000000"/>
                </a:solidFill>
              </a:rPr>
              <a:t>s</a:t>
            </a:r>
            <a:r>
              <a:rPr dirty="0" spc="-1205">
                <a:solidFill>
                  <a:srgbClr val="FFFFFF"/>
                </a:solidFill>
              </a:rPr>
              <a:t>s </a:t>
            </a:r>
            <a:r>
              <a:rPr dirty="0" spc="-1040">
                <a:solidFill>
                  <a:srgbClr val="000000"/>
                </a:solidFill>
              </a:rPr>
              <a:t>C</a:t>
            </a:r>
            <a:r>
              <a:rPr dirty="0" spc="-1040">
                <a:solidFill>
                  <a:srgbClr val="FFFFFF"/>
                </a:solidFill>
              </a:rPr>
              <a:t>C</a:t>
            </a:r>
            <a:r>
              <a:rPr dirty="0" spc="-1040">
                <a:solidFill>
                  <a:srgbClr val="000000"/>
                </a:solidFill>
              </a:rPr>
              <a:t>o</a:t>
            </a:r>
            <a:r>
              <a:rPr dirty="0" spc="-1040">
                <a:solidFill>
                  <a:srgbClr val="FFFFFF"/>
                </a:solidFill>
              </a:rPr>
              <a:t>o</a:t>
            </a:r>
            <a:r>
              <a:rPr dirty="0" spc="-1040">
                <a:solidFill>
                  <a:srgbClr val="000000"/>
                </a:solidFill>
              </a:rPr>
              <a:t>n</a:t>
            </a:r>
            <a:r>
              <a:rPr dirty="0" spc="-1040">
                <a:solidFill>
                  <a:srgbClr val="FFFFFF"/>
                </a:solidFill>
              </a:rPr>
              <a:t>n</a:t>
            </a:r>
            <a:r>
              <a:rPr dirty="0" spc="-1040">
                <a:solidFill>
                  <a:srgbClr val="000000"/>
                </a:solidFill>
              </a:rPr>
              <a:t>s</a:t>
            </a:r>
            <a:r>
              <a:rPr dirty="0" spc="-1040">
                <a:solidFill>
                  <a:srgbClr val="FFFFFF"/>
                </a:solidFill>
              </a:rPr>
              <a:t>s</a:t>
            </a:r>
            <a:r>
              <a:rPr dirty="0" spc="-1040">
                <a:solidFill>
                  <a:srgbClr val="000000"/>
                </a:solidFill>
              </a:rPr>
              <a:t>i</a:t>
            </a:r>
            <a:r>
              <a:rPr dirty="0" spc="-1040">
                <a:solidFill>
                  <a:srgbClr val="FFFFFF"/>
                </a:solidFill>
              </a:rPr>
              <a:t>i</a:t>
            </a:r>
            <a:r>
              <a:rPr dirty="0" spc="-1040">
                <a:solidFill>
                  <a:srgbClr val="000000"/>
                </a:solidFill>
              </a:rPr>
              <a:t>s</a:t>
            </a:r>
            <a:r>
              <a:rPr dirty="0" spc="-1040">
                <a:solidFill>
                  <a:srgbClr val="FFFFFF"/>
                </a:solidFill>
              </a:rPr>
              <a:t>s</a:t>
            </a:r>
            <a:r>
              <a:rPr dirty="0" spc="-1040">
                <a:solidFill>
                  <a:srgbClr val="000000"/>
                </a:solidFill>
              </a:rPr>
              <a:t>t</a:t>
            </a:r>
            <a:r>
              <a:rPr dirty="0" spc="-1040">
                <a:solidFill>
                  <a:srgbClr val="FFFFFF"/>
                </a:solidFill>
              </a:rPr>
              <a:t>t</a:t>
            </a:r>
            <a:r>
              <a:rPr dirty="0" spc="-1040">
                <a:solidFill>
                  <a:srgbClr val="000000"/>
                </a:solidFill>
              </a:rPr>
              <a:t>e</a:t>
            </a:r>
            <a:r>
              <a:rPr dirty="0" spc="-1040">
                <a:solidFill>
                  <a:srgbClr val="FFFFFF"/>
                </a:solidFill>
              </a:rPr>
              <a:t>e</a:t>
            </a:r>
            <a:r>
              <a:rPr dirty="0" spc="-1040">
                <a:solidFill>
                  <a:srgbClr val="000000"/>
                </a:solidFill>
              </a:rPr>
              <a:t>n</a:t>
            </a:r>
            <a:r>
              <a:rPr dirty="0" spc="-1040">
                <a:solidFill>
                  <a:srgbClr val="FFFFFF"/>
                </a:solidFill>
              </a:rPr>
              <a:t>n</a:t>
            </a:r>
            <a:r>
              <a:rPr dirty="0" spc="-1040">
                <a:solidFill>
                  <a:srgbClr val="000000"/>
                </a:solidFill>
              </a:rPr>
              <a:t>t</a:t>
            </a:r>
            <a:r>
              <a:rPr dirty="0" spc="-1040">
                <a:solidFill>
                  <a:srgbClr val="FFFFFF"/>
                </a:solidFill>
              </a:rPr>
              <a:t>t</a:t>
            </a:r>
            <a:r>
              <a:rPr dirty="0" spc="-875">
                <a:solidFill>
                  <a:srgbClr val="FFFFFF"/>
                </a:solidFill>
              </a:rPr>
              <a:t> </a:t>
            </a:r>
            <a:r>
              <a:rPr dirty="0" spc="-1175">
                <a:solidFill>
                  <a:srgbClr val="000000"/>
                </a:solidFill>
              </a:rPr>
              <a:t>D</a:t>
            </a:r>
            <a:r>
              <a:rPr dirty="0" spc="-1175">
                <a:solidFill>
                  <a:srgbClr val="FFFFFF"/>
                </a:solidFill>
              </a:rPr>
              <a:t>D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>
                <a:solidFill>
                  <a:srgbClr val="FFFFFF"/>
                </a:solidFill>
              </a:rPr>
              <a:t>a</a:t>
            </a:r>
            <a:r>
              <a:rPr dirty="0" spc="-1175">
                <a:solidFill>
                  <a:srgbClr val="000000"/>
                </a:solidFill>
              </a:rPr>
              <a:t>t</a:t>
            </a:r>
            <a:r>
              <a:rPr dirty="0" spc="-1175">
                <a:solidFill>
                  <a:srgbClr val="FFFFFF"/>
                </a:solidFill>
              </a:rPr>
              <a:t>t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533525"/>
            <a:ext cx="0" cy="1924050"/>
          </a:xfrm>
          <a:custGeom>
            <a:avLst/>
            <a:gdLst/>
            <a:ahLst/>
            <a:cxnLst/>
            <a:rect l="l" t="t" r="r" b="b"/>
            <a:pathLst>
              <a:path w="0" h="1924050">
                <a:moveTo>
                  <a:pt x="0" y="0"/>
                </a:moveTo>
                <a:lnTo>
                  <a:pt x="0" y="19240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32295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65"/>
              <a:t>Consistent</a:t>
            </a:r>
            <a:r>
              <a:rPr dirty="0" spc="-340"/>
              <a:t> </a:t>
            </a:r>
            <a:r>
              <a:rPr dirty="0" spc="-235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3024" y="1533525"/>
            <a:ext cx="8886825" cy="19240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5"/>
              </a:spcBef>
            </a:pP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Consistent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stage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where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ready for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statistical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inference. </a:t>
            </a:r>
            <a:r>
              <a:rPr dirty="0" sz="1800" spc="10">
                <a:solidFill>
                  <a:srgbClr val="585D60"/>
                </a:solidFill>
                <a:latin typeface="Calibri"/>
                <a:cs typeface="Calibri"/>
              </a:rPr>
              <a:t>It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</a:t>
            </a:r>
            <a:r>
              <a:rPr dirty="0" sz="1800" spc="-25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227965" marR="7620">
              <a:lnSpc>
                <a:spcPct val="116300"/>
              </a:lnSpc>
              <a:spcBef>
                <a:spcPts val="35"/>
              </a:spcBef>
            </a:pP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most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statistical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theories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use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70">
                <a:solidFill>
                  <a:srgbClr val="585D60"/>
                </a:solidFill>
                <a:latin typeface="Calibri"/>
                <a:cs typeface="Calibri"/>
              </a:rPr>
              <a:t>as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starting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point.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Ideally,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such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theories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can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still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 applied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without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taking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previous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cleaning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steps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into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account.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practice</a:t>
            </a:r>
            <a:r>
              <a:rPr dirty="0" sz="1800" spc="-1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Calibri"/>
                <a:cs typeface="Calibri"/>
              </a:rPr>
              <a:t>however, 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cleaning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methods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like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imputation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values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will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influence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statistical 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results and </a:t>
            </a:r>
            <a:r>
              <a:rPr dirty="0" sz="1800" spc="150">
                <a:solidFill>
                  <a:srgbClr val="585D60"/>
                </a:solidFill>
                <a:latin typeface="Calibri"/>
                <a:cs typeface="Calibri"/>
              </a:rPr>
              <a:t>so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must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accounted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following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analyses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interpretation 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thereof.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Calibri"/>
                <a:cs typeface="Calibri"/>
              </a:rPr>
              <a:t>---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Jonge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and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Van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Der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Loo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(2013)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749675"/>
            <a:ext cx="7860665" cy="1918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40">
                <a:solidFill>
                  <a:srgbClr val="C2132D"/>
                </a:solidFill>
                <a:latin typeface="Trebuchet MS"/>
                <a:cs typeface="Trebuchet MS"/>
              </a:rPr>
              <a:t>Features </a:t>
            </a:r>
            <a:r>
              <a:rPr dirty="0" sz="2600" spc="-105">
                <a:solidFill>
                  <a:srgbClr val="C2132D"/>
                </a:solidFill>
                <a:latin typeface="Trebuchet MS"/>
                <a:cs typeface="Trebuchet MS"/>
              </a:rPr>
              <a:t>of </a:t>
            </a:r>
            <a:r>
              <a:rPr dirty="0" sz="2600" spc="-100">
                <a:solidFill>
                  <a:srgbClr val="C2132D"/>
                </a:solidFill>
                <a:latin typeface="Trebuchet MS"/>
                <a:cs typeface="Trebuchet MS"/>
              </a:rPr>
              <a:t>Consistent</a:t>
            </a:r>
            <a:r>
              <a:rPr dirty="0" sz="2600" spc="-31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2600" spc="-145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endParaRPr sz="26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278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[Usually]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no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missing</a:t>
            </a:r>
            <a:r>
              <a:rPr dirty="0" sz="1800" spc="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Values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within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130">
                <a:solidFill>
                  <a:srgbClr val="585D60"/>
                </a:solidFill>
                <a:latin typeface="Calibri"/>
                <a:cs typeface="Calibri"/>
              </a:rPr>
              <a:t>across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columns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meet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your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expected </a:t>
            </a:r>
            <a:r>
              <a:rPr dirty="0" sz="1800" spc="5">
                <a:solidFill>
                  <a:srgbClr val="585D60"/>
                </a:solidFill>
                <a:latin typeface="Calibri"/>
                <a:cs typeface="Calibri"/>
              </a:rPr>
              <a:t>"rules"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-2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10">
                <a:solidFill>
                  <a:srgbClr val="585D60"/>
                </a:solidFill>
                <a:latin typeface="Calibri"/>
                <a:cs typeface="Calibri"/>
              </a:rPr>
              <a:t>It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what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we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will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colloquially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refer to </a:t>
            </a:r>
            <a:r>
              <a:rPr dirty="0" sz="1800" spc="170">
                <a:solidFill>
                  <a:srgbClr val="585D60"/>
                </a:solidFill>
                <a:latin typeface="Calibri"/>
                <a:cs typeface="Calibri"/>
              </a:rPr>
              <a:t>as </a:t>
            </a:r>
            <a:r>
              <a:rPr dirty="0" sz="1800" spc="-5">
                <a:solidFill>
                  <a:srgbClr val="585D60"/>
                </a:solidFill>
                <a:latin typeface="Calibri"/>
                <a:cs typeface="Calibri"/>
              </a:rPr>
              <a:t>"clean"</a:t>
            </a:r>
            <a:r>
              <a:rPr dirty="0" sz="1800" spc="-19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16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9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22210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5"/>
              <a:t>Considerations </a:t>
            </a:r>
            <a:r>
              <a:rPr dirty="0" spc="-290"/>
              <a:t>to </a:t>
            </a:r>
            <a:r>
              <a:rPr dirty="0" spc="-190"/>
              <a:t>Achieving </a:t>
            </a:r>
            <a:r>
              <a:rPr dirty="0" spc="-165"/>
              <a:t>Consistent</a:t>
            </a:r>
            <a:r>
              <a:rPr dirty="0" spc="-500"/>
              <a:t> </a:t>
            </a:r>
            <a:r>
              <a:rPr dirty="0" spc="-235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9665335" cy="4481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Do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you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have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missing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values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any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variables?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values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for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each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variable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reasonable?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e.g.,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do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you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have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negative</a:t>
            </a:r>
            <a:r>
              <a:rPr dirty="0" sz="1800" spc="-15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age?</a:t>
            </a:r>
            <a:endParaRPr sz="1800">
              <a:latin typeface="Calibri"/>
              <a:cs typeface="Calibri"/>
            </a:endParaRPr>
          </a:p>
          <a:p>
            <a:pPr marL="393065" marR="508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Are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values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across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columns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for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given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observation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reasonable</a:t>
            </a:r>
            <a:r>
              <a:rPr dirty="0" sz="1800" spc="-50">
                <a:solidFill>
                  <a:srgbClr val="585D60"/>
                </a:solidFill>
                <a:latin typeface="Calibri"/>
                <a:cs typeface="Calibri"/>
              </a:rPr>
              <a:t>?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e.g.,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does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count 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registered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casual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riders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add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up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total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number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-229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riders?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C2132D"/>
              </a:buClr>
              <a:buFont typeface="Trebuchet MS"/>
              <a:buChar char="•"/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85">
                <a:solidFill>
                  <a:srgbClr val="C2132D"/>
                </a:solidFill>
                <a:latin typeface="Trebuchet MS"/>
                <a:cs typeface="Trebuchet MS"/>
              </a:rPr>
              <a:t>Some </a:t>
            </a:r>
            <a:r>
              <a:rPr dirty="0" sz="2600" spc="-120">
                <a:solidFill>
                  <a:srgbClr val="C2132D"/>
                </a:solidFill>
                <a:latin typeface="Trebuchet MS"/>
                <a:cs typeface="Trebuchet MS"/>
              </a:rPr>
              <a:t>Useful </a:t>
            </a:r>
            <a:r>
              <a:rPr dirty="0" sz="2600" spc="-65">
                <a:solidFill>
                  <a:srgbClr val="C2132D"/>
                </a:solidFill>
                <a:latin typeface="Trebuchet MS"/>
                <a:cs typeface="Trebuchet MS"/>
              </a:rPr>
              <a:t>Packages</a:t>
            </a:r>
            <a:r>
              <a:rPr dirty="0" sz="2600" spc="-35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2600" spc="-145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  <a:tab pos="2213610" algn="l"/>
              </a:tabLst>
            </a:pP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pointblank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</a:rPr>
              <a:t>	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validation.</a:t>
            </a:r>
            <a:endParaRPr sz="1800">
              <a:latin typeface="Calibri"/>
              <a:cs typeface="Calibri"/>
            </a:endParaRPr>
          </a:p>
          <a:p>
            <a:pPr marL="393065" marR="109855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  <a:tab pos="3743325" algn="l"/>
              </a:tabLst>
            </a:pP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editrules</a:t>
            </a:r>
            <a:r>
              <a:rPr dirty="0" sz="1800" spc="-1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deducorrect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</a:rPr>
              <a:t>	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localizing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errors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performing </a:t>
            </a:r>
            <a:r>
              <a:rPr dirty="0" sz="1800" spc="125">
                <a:solidFill>
                  <a:srgbClr val="585D60"/>
                </a:solidFill>
                <a:latin typeface="Calibri"/>
                <a:cs typeface="Calibri"/>
              </a:rPr>
              <a:t>some</a:t>
            </a:r>
            <a:r>
              <a:rPr dirty="0" sz="1800" spc="-1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basic 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imputations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Note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any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efforts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achieve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consistent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will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have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</a:t>
            </a:r>
            <a:r>
              <a:rPr dirty="0" sz="1800" spc="-24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be:</a:t>
            </a:r>
            <a:endParaRPr sz="1800">
              <a:latin typeface="Arial"/>
              <a:cs typeface="Arial"/>
            </a:endParaRPr>
          </a:p>
          <a:p>
            <a:pPr lvl="1" marL="774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774700" algn="l"/>
              </a:tabLst>
            </a:pP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Dataset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dependent;</a:t>
            </a:r>
            <a:r>
              <a:rPr dirty="0" sz="1800" spc="-1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754" y="6149974"/>
            <a:ext cx="3178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Research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question</a:t>
            </a:r>
            <a:r>
              <a:rPr dirty="0" sz="1800" spc="-6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24350" y="3412359"/>
            <a:ext cx="377190" cy="290830"/>
          </a:xfrm>
          <a:custGeom>
            <a:avLst/>
            <a:gdLst/>
            <a:ahLst/>
            <a:cxnLst/>
            <a:rect l="l" t="t" r="r" b="b"/>
            <a:pathLst>
              <a:path w="377189" h="290829">
                <a:moveTo>
                  <a:pt x="219462" y="290455"/>
                </a:moveTo>
                <a:lnTo>
                  <a:pt x="155211" y="290455"/>
                </a:lnTo>
                <a:lnTo>
                  <a:pt x="155211" y="250323"/>
                </a:lnTo>
                <a:lnTo>
                  <a:pt x="105186" y="239365"/>
                </a:lnTo>
                <a:lnTo>
                  <a:pt x="62458" y="219998"/>
                </a:lnTo>
                <a:lnTo>
                  <a:pt x="29221" y="193695"/>
                </a:lnTo>
                <a:lnTo>
                  <a:pt x="7671" y="161927"/>
                </a:lnTo>
                <a:lnTo>
                  <a:pt x="0" y="126166"/>
                </a:lnTo>
                <a:lnTo>
                  <a:pt x="9604" y="86281"/>
                </a:lnTo>
                <a:lnTo>
                  <a:pt x="36346" y="51647"/>
                </a:lnTo>
                <a:lnTo>
                  <a:pt x="77120" y="24338"/>
                </a:lnTo>
                <a:lnTo>
                  <a:pt x="128820" y="6430"/>
                </a:lnTo>
                <a:lnTo>
                  <a:pt x="188341" y="0"/>
                </a:lnTo>
                <a:lnTo>
                  <a:pt x="247862" y="6430"/>
                </a:lnTo>
                <a:lnTo>
                  <a:pt x="299563" y="24338"/>
                </a:lnTo>
                <a:lnTo>
                  <a:pt x="336890" y="49338"/>
                </a:lnTo>
                <a:lnTo>
                  <a:pt x="217192" y="49338"/>
                </a:lnTo>
                <a:lnTo>
                  <a:pt x="161483" y="56110"/>
                </a:lnTo>
                <a:lnTo>
                  <a:pt x="115979" y="74583"/>
                </a:lnTo>
                <a:lnTo>
                  <a:pt x="85293" y="101990"/>
                </a:lnTo>
                <a:lnTo>
                  <a:pt x="74040" y="135567"/>
                </a:lnTo>
                <a:lnTo>
                  <a:pt x="79967" y="160195"/>
                </a:lnTo>
                <a:lnTo>
                  <a:pt x="96610" y="182045"/>
                </a:lnTo>
                <a:lnTo>
                  <a:pt x="122261" y="200090"/>
                </a:lnTo>
                <a:lnTo>
                  <a:pt x="155211" y="213302"/>
                </a:lnTo>
                <a:lnTo>
                  <a:pt x="219397" y="213302"/>
                </a:lnTo>
                <a:lnTo>
                  <a:pt x="219397" y="221731"/>
                </a:lnTo>
                <a:lnTo>
                  <a:pt x="322330" y="221731"/>
                </a:lnTo>
                <a:lnTo>
                  <a:pt x="334090" y="241570"/>
                </a:lnTo>
                <a:lnTo>
                  <a:pt x="264456" y="241570"/>
                </a:lnTo>
                <a:lnTo>
                  <a:pt x="253679" y="244510"/>
                </a:lnTo>
                <a:lnTo>
                  <a:pt x="242567" y="247000"/>
                </a:lnTo>
                <a:lnTo>
                  <a:pt x="231151" y="249028"/>
                </a:lnTo>
                <a:lnTo>
                  <a:pt x="219462" y="250582"/>
                </a:lnTo>
                <a:lnTo>
                  <a:pt x="219462" y="290455"/>
                </a:lnTo>
                <a:close/>
              </a:path>
              <a:path w="377189" h="290829">
                <a:moveTo>
                  <a:pt x="334810" y="204550"/>
                </a:moveTo>
                <a:lnTo>
                  <a:pt x="308997" y="204550"/>
                </a:lnTo>
                <a:lnTo>
                  <a:pt x="328099" y="192486"/>
                </a:lnTo>
                <a:lnTo>
                  <a:pt x="342435" y="177036"/>
                </a:lnTo>
                <a:lnTo>
                  <a:pt x="351447" y="158098"/>
                </a:lnTo>
                <a:lnTo>
                  <a:pt x="354575" y="135567"/>
                </a:lnTo>
                <a:lnTo>
                  <a:pt x="344223" y="96848"/>
                </a:lnTo>
                <a:lnTo>
                  <a:pt x="315521" y="70012"/>
                </a:lnTo>
                <a:lnTo>
                  <a:pt x="272000" y="54396"/>
                </a:lnTo>
                <a:lnTo>
                  <a:pt x="217192" y="49338"/>
                </a:lnTo>
                <a:lnTo>
                  <a:pt x="336890" y="49338"/>
                </a:lnTo>
                <a:lnTo>
                  <a:pt x="340337" y="51647"/>
                </a:lnTo>
                <a:lnTo>
                  <a:pt x="367079" y="86281"/>
                </a:lnTo>
                <a:lnTo>
                  <a:pt x="376683" y="126166"/>
                </a:lnTo>
                <a:lnTo>
                  <a:pt x="372697" y="152079"/>
                </a:lnTo>
                <a:lnTo>
                  <a:pt x="361277" y="176169"/>
                </a:lnTo>
                <a:lnTo>
                  <a:pt x="343232" y="197900"/>
                </a:lnTo>
                <a:lnTo>
                  <a:pt x="334810" y="204550"/>
                </a:lnTo>
                <a:close/>
              </a:path>
              <a:path w="377189" h="290829">
                <a:moveTo>
                  <a:pt x="219397" y="213302"/>
                </a:moveTo>
                <a:lnTo>
                  <a:pt x="155211" y="213302"/>
                </a:lnTo>
                <a:lnTo>
                  <a:pt x="155211" y="78254"/>
                </a:lnTo>
                <a:lnTo>
                  <a:pt x="284231" y="78254"/>
                </a:lnTo>
                <a:lnTo>
                  <a:pt x="293409" y="79290"/>
                </a:lnTo>
                <a:lnTo>
                  <a:pt x="313600" y="85766"/>
                </a:lnTo>
                <a:lnTo>
                  <a:pt x="333792" y="102734"/>
                </a:lnTo>
                <a:lnTo>
                  <a:pt x="339798" y="124007"/>
                </a:lnTo>
                <a:lnTo>
                  <a:pt x="244684" y="124007"/>
                </a:lnTo>
                <a:lnTo>
                  <a:pt x="219980" y="124351"/>
                </a:lnTo>
                <a:lnTo>
                  <a:pt x="219980" y="160398"/>
                </a:lnTo>
                <a:lnTo>
                  <a:pt x="242441" y="160859"/>
                </a:lnTo>
                <a:lnTo>
                  <a:pt x="336159" y="160859"/>
                </a:lnTo>
                <a:lnTo>
                  <a:pt x="334197" y="168238"/>
                </a:lnTo>
                <a:lnTo>
                  <a:pt x="314897" y="186275"/>
                </a:lnTo>
                <a:lnTo>
                  <a:pt x="295597" y="193821"/>
                </a:lnTo>
                <a:lnTo>
                  <a:pt x="286824" y="195344"/>
                </a:lnTo>
                <a:lnTo>
                  <a:pt x="298235" y="198780"/>
                </a:lnTo>
                <a:lnTo>
                  <a:pt x="304848" y="202151"/>
                </a:lnTo>
                <a:lnTo>
                  <a:pt x="305950" y="202670"/>
                </a:lnTo>
                <a:lnTo>
                  <a:pt x="307441" y="203513"/>
                </a:lnTo>
                <a:lnTo>
                  <a:pt x="308997" y="204550"/>
                </a:lnTo>
                <a:lnTo>
                  <a:pt x="334810" y="204550"/>
                </a:lnTo>
                <a:lnTo>
                  <a:pt x="331196" y="207403"/>
                </a:lnTo>
                <a:lnTo>
                  <a:pt x="219397" y="207403"/>
                </a:lnTo>
                <a:lnTo>
                  <a:pt x="219397" y="213302"/>
                </a:lnTo>
                <a:close/>
              </a:path>
              <a:path w="377189" h="290829">
                <a:moveTo>
                  <a:pt x="336159" y="160859"/>
                </a:moveTo>
                <a:lnTo>
                  <a:pt x="242441" y="160859"/>
                </a:lnTo>
                <a:lnTo>
                  <a:pt x="260501" y="160098"/>
                </a:lnTo>
                <a:lnTo>
                  <a:pt x="272532" y="154900"/>
                </a:lnTo>
                <a:lnTo>
                  <a:pt x="276904" y="142050"/>
                </a:lnTo>
                <a:lnTo>
                  <a:pt x="273280" y="129958"/>
                </a:lnTo>
                <a:lnTo>
                  <a:pt x="262495" y="124910"/>
                </a:lnTo>
                <a:lnTo>
                  <a:pt x="244684" y="124007"/>
                </a:lnTo>
                <a:lnTo>
                  <a:pt x="339798" y="124007"/>
                </a:lnTo>
                <a:lnTo>
                  <a:pt x="342970" y="135243"/>
                </a:lnTo>
                <a:lnTo>
                  <a:pt x="336159" y="160859"/>
                </a:lnTo>
                <a:close/>
              </a:path>
              <a:path w="377189" h="290829">
                <a:moveTo>
                  <a:pt x="322330" y="221731"/>
                </a:moveTo>
                <a:lnTo>
                  <a:pt x="219397" y="221731"/>
                </a:lnTo>
                <a:lnTo>
                  <a:pt x="227869" y="221583"/>
                </a:lnTo>
                <a:lnTo>
                  <a:pt x="236164" y="221228"/>
                </a:lnTo>
                <a:lnTo>
                  <a:pt x="244278" y="220655"/>
                </a:lnTo>
                <a:lnTo>
                  <a:pt x="252203" y="219851"/>
                </a:lnTo>
                <a:lnTo>
                  <a:pt x="248896" y="214988"/>
                </a:lnTo>
                <a:lnTo>
                  <a:pt x="243645" y="207403"/>
                </a:lnTo>
                <a:lnTo>
                  <a:pt x="331196" y="207403"/>
                </a:lnTo>
                <a:lnTo>
                  <a:pt x="319370" y="216739"/>
                </a:lnTo>
                <a:lnTo>
                  <a:pt x="322330" y="221731"/>
                </a:lnTo>
                <a:close/>
              </a:path>
              <a:path w="377189" h="290829">
                <a:moveTo>
                  <a:pt x="363068" y="290455"/>
                </a:moveTo>
                <a:lnTo>
                  <a:pt x="290455" y="290455"/>
                </a:lnTo>
                <a:lnTo>
                  <a:pt x="264456" y="241570"/>
                </a:lnTo>
                <a:lnTo>
                  <a:pt x="334090" y="241570"/>
                </a:lnTo>
                <a:lnTo>
                  <a:pt x="363068" y="290455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8020" y="4148137"/>
            <a:ext cx="200025" cy="200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91545" y="4576762"/>
            <a:ext cx="200025" cy="200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17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9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872" y="2758440"/>
            <a:ext cx="9753600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57810">
              <a:lnSpc>
                <a:spcPct val="100000"/>
              </a:lnSpc>
              <a:spcBef>
                <a:spcPts val="1105"/>
              </a:spcBef>
            </a:pPr>
            <a:r>
              <a:rPr dirty="0" spc="-1230">
                <a:solidFill>
                  <a:srgbClr val="000000"/>
                </a:solidFill>
              </a:rPr>
              <a:t>A</a:t>
            </a:r>
            <a:r>
              <a:rPr dirty="0" spc="-1230">
                <a:solidFill>
                  <a:srgbClr val="FFFFFF"/>
                </a:solidFill>
              </a:rPr>
              <a:t>A </a:t>
            </a:r>
            <a:r>
              <a:rPr dirty="0" spc="-1410">
                <a:solidFill>
                  <a:srgbClr val="000000"/>
                </a:solidFill>
              </a:rPr>
              <a:t>D</a:t>
            </a:r>
            <a:r>
              <a:rPr dirty="0" spc="-1410">
                <a:solidFill>
                  <a:srgbClr val="FFFFFF"/>
                </a:solidFill>
              </a:rPr>
              <a:t>D</a:t>
            </a:r>
            <a:r>
              <a:rPr dirty="0" spc="-1410">
                <a:solidFill>
                  <a:srgbClr val="000000"/>
                </a:solidFill>
              </a:rPr>
              <a:t>e</a:t>
            </a:r>
            <a:r>
              <a:rPr dirty="0" spc="-1410">
                <a:solidFill>
                  <a:srgbClr val="FFFFFF"/>
                </a:solidFill>
              </a:rPr>
              <a:t>e</a:t>
            </a:r>
            <a:r>
              <a:rPr dirty="0" spc="-1410">
                <a:solidFill>
                  <a:srgbClr val="000000"/>
                </a:solidFill>
              </a:rPr>
              <a:t>m</a:t>
            </a:r>
            <a:r>
              <a:rPr dirty="0" spc="-1410">
                <a:solidFill>
                  <a:srgbClr val="FFFFFF"/>
                </a:solidFill>
              </a:rPr>
              <a:t>m</a:t>
            </a:r>
            <a:r>
              <a:rPr dirty="0" spc="-1410">
                <a:solidFill>
                  <a:srgbClr val="000000"/>
                </a:solidFill>
              </a:rPr>
              <a:t>o</a:t>
            </a:r>
            <a:r>
              <a:rPr dirty="0" spc="-1410">
                <a:solidFill>
                  <a:srgbClr val="FFFFFF"/>
                </a:solidFill>
              </a:rPr>
              <a:t>o</a:t>
            </a:r>
            <a:r>
              <a:rPr dirty="0" spc="-270">
                <a:solidFill>
                  <a:srgbClr val="FFFFFF"/>
                </a:solidFill>
              </a:rPr>
              <a:t> </a:t>
            </a:r>
            <a:r>
              <a:rPr dirty="0" spc="-1045">
                <a:solidFill>
                  <a:srgbClr val="000000"/>
                </a:solidFill>
              </a:rPr>
              <a:t>U</a:t>
            </a:r>
            <a:r>
              <a:rPr dirty="0" spc="-1045">
                <a:solidFill>
                  <a:srgbClr val="FFFFFF"/>
                </a:solidFill>
              </a:rPr>
              <a:t>U</a:t>
            </a:r>
            <a:r>
              <a:rPr dirty="0" spc="-1045">
                <a:solidFill>
                  <a:srgbClr val="000000"/>
                </a:solidFill>
              </a:rPr>
              <a:t>s</a:t>
            </a:r>
            <a:r>
              <a:rPr dirty="0" spc="-1045">
                <a:solidFill>
                  <a:srgbClr val="FFFFFF"/>
                </a:solidFill>
              </a:rPr>
              <a:t>s</a:t>
            </a:r>
            <a:r>
              <a:rPr dirty="0" spc="-1045">
                <a:solidFill>
                  <a:srgbClr val="000000"/>
                </a:solidFill>
              </a:rPr>
              <a:t>i</a:t>
            </a:r>
            <a:r>
              <a:rPr dirty="0" spc="-1045">
                <a:solidFill>
                  <a:srgbClr val="FFFFFF"/>
                </a:solidFill>
              </a:rPr>
              <a:t>i</a:t>
            </a:r>
            <a:r>
              <a:rPr dirty="0" spc="-1045">
                <a:solidFill>
                  <a:srgbClr val="000000"/>
                </a:solidFill>
              </a:rPr>
              <a:t>n</a:t>
            </a:r>
            <a:r>
              <a:rPr dirty="0" spc="-1045">
                <a:solidFill>
                  <a:srgbClr val="FFFFFF"/>
                </a:solidFill>
              </a:rPr>
              <a:t>n</a:t>
            </a:r>
            <a:r>
              <a:rPr dirty="0" spc="-1045">
                <a:solidFill>
                  <a:srgbClr val="000000"/>
                </a:solidFill>
              </a:rPr>
              <a:t>g</a:t>
            </a:r>
            <a:r>
              <a:rPr dirty="0" spc="-1045">
                <a:solidFill>
                  <a:srgbClr val="FFFFFF"/>
                </a:solidFill>
              </a:rPr>
              <a:t>g </a:t>
            </a:r>
            <a:r>
              <a:rPr dirty="0" spc="-1170">
                <a:solidFill>
                  <a:srgbClr val="000000"/>
                </a:solidFill>
              </a:rPr>
              <a:t>a</a:t>
            </a:r>
            <a:r>
              <a:rPr dirty="0" spc="-1170">
                <a:solidFill>
                  <a:srgbClr val="FFFFFF"/>
                </a:solidFill>
              </a:rPr>
              <a:t>a </a:t>
            </a:r>
            <a:r>
              <a:rPr dirty="0" spc="-1105">
                <a:solidFill>
                  <a:srgbClr val="000000"/>
                </a:solidFill>
              </a:rPr>
              <a:t>P</a:t>
            </a:r>
            <a:r>
              <a:rPr dirty="0" spc="-1105">
                <a:solidFill>
                  <a:srgbClr val="FFFFFF"/>
                </a:solidFill>
              </a:rPr>
              <a:t>P</a:t>
            </a:r>
            <a:r>
              <a:rPr dirty="0" spc="-1105">
                <a:solidFill>
                  <a:srgbClr val="000000"/>
                </a:solidFill>
              </a:rPr>
              <a:t>o</a:t>
            </a:r>
            <a:r>
              <a:rPr dirty="0" spc="-1105">
                <a:solidFill>
                  <a:srgbClr val="FFFFFF"/>
                </a:solidFill>
              </a:rPr>
              <a:t>o</a:t>
            </a:r>
            <a:r>
              <a:rPr dirty="0" spc="-1105">
                <a:solidFill>
                  <a:srgbClr val="000000"/>
                </a:solidFill>
              </a:rPr>
              <a:t>p</a:t>
            </a:r>
            <a:r>
              <a:rPr dirty="0" spc="-1105">
                <a:solidFill>
                  <a:srgbClr val="FFFFFF"/>
                </a:solidFill>
              </a:rPr>
              <a:t>p</a:t>
            </a:r>
            <a:r>
              <a:rPr dirty="0" spc="-1105">
                <a:solidFill>
                  <a:srgbClr val="000000"/>
                </a:solidFill>
              </a:rPr>
              <a:t>u</a:t>
            </a:r>
            <a:r>
              <a:rPr dirty="0" spc="-1105">
                <a:solidFill>
                  <a:srgbClr val="FFFFFF"/>
                </a:solidFill>
              </a:rPr>
              <a:t>u</a:t>
            </a:r>
            <a:r>
              <a:rPr dirty="0" spc="-1105">
                <a:solidFill>
                  <a:srgbClr val="000000"/>
                </a:solidFill>
              </a:rPr>
              <a:t>l</a:t>
            </a:r>
            <a:r>
              <a:rPr dirty="0" spc="-1105">
                <a:solidFill>
                  <a:srgbClr val="FFFFFF"/>
                </a:solidFill>
              </a:rPr>
              <a:t>l</a:t>
            </a:r>
            <a:r>
              <a:rPr dirty="0" spc="-1105">
                <a:solidFill>
                  <a:srgbClr val="000000"/>
                </a:solidFill>
              </a:rPr>
              <a:t>a</a:t>
            </a:r>
            <a:r>
              <a:rPr dirty="0" spc="-1105">
                <a:solidFill>
                  <a:srgbClr val="FFFFFF"/>
                </a:solidFill>
              </a:rPr>
              <a:t>a</a:t>
            </a:r>
            <a:r>
              <a:rPr dirty="0" spc="-1105">
                <a:solidFill>
                  <a:srgbClr val="000000"/>
                </a:solidFill>
              </a:rPr>
              <a:t>r</a:t>
            </a:r>
            <a:r>
              <a:rPr dirty="0" spc="-1105">
                <a:solidFill>
                  <a:srgbClr val="FFFFFF"/>
                </a:solidFill>
              </a:rPr>
              <a:t>r </a:t>
            </a:r>
            <a:r>
              <a:rPr dirty="0" spc="-1040">
                <a:solidFill>
                  <a:srgbClr val="000000"/>
                </a:solidFill>
              </a:rPr>
              <a:t>B</a:t>
            </a:r>
            <a:r>
              <a:rPr dirty="0" spc="-1040">
                <a:solidFill>
                  <a:srgbClr val="FFFFFF"/>
                </a:solidFill>
              </a:rPr>
              <a:t>B</a:t>
            </a:r>
            <a:r>
              <a:rPr dirty="0" spc="-1040">
                <a:solidFill>
                  <a:srgbClr val="000000"/>
                </a:solidFill>
              </a:rPr>
              <a:t>i</a:t>
            </a:r>
            <a:r>
              <a:rPr dirty="0" spc="-1040">
                <a:solidFill>
                  <a:srgbClr val="FFFFFF"/>
                </a:solidFill>
              </a:rPr>
              <a:t>i</a:t>
            </a:r>
            <a:r>
              <a:rPr dirty="0" spc="-1040">
                <a:solidFill>
                  <a:srgbClr val="000000"/>
                </a:solidFill>
              </a:rPr>
              <a:t>k</a:t>
            </a:r>
            <a:r>
              <a:rPr dirty="0" spc="-1040">
                <a:solidFill>
                  <a:srgbClr val="FFFFFF"/>
                </a:solidFill>
              </a:rPr>
              <a:t>k</a:t>
            </a:r>
            <a:r>
              <a:rPr dirty="0" spc="-1040">
                <a:solidFill>
                  <a:srgbClr val="000000"/>
                </a:solidFill>
              </a:rPr>
              <a:t>e</a:t>
            </a:r>
            <a:r>
              <a:rPr dirty="0" spc="-1040">
                <a:solidFill>
                  <a:srgbClr val="FFFFFF"/>
                </a:solidFill>
              </a:rPr>
              <a:t>e</a:t>
            </a:r>
            <a:r>
              <a:rPr dirty="0" spc="-1040">
                <a:solidFill>
                  <a:srgbClr val="000000"/>
                </a:solidFill>
              </a:rPr>
              <a:t>s</a:t>
            </a:r>
            <a:r>
              <a:rPr dirty="0" spc="-1040">
                <a:solidFill>
                  <a:srgbClr val="FFFFFF"/>
                </a:solidFill>
              </a:rPr>
              <a:t>s</a:t>
            </a:r>
            <a:r>
              <a:rPr dirty="0" spc="-1040">
                <a:solidFill>
                  <a:srgbClr val="000000"/>
                </a:solidFill>
              </a:rPr>
              <a:t>h</a:t>
            </a:r>
            <a:r>
              <a:rPr dirty="0" spc="-1040">
                <a:solidFill>
                  <a:srgbClr val="FFFFFF"/>
                </a:solidFill>
              </a:rPr>
              <a:t>h</a:t>
            </a:r>
            <a:r>
              <a:rPr dirty="0" spc="-1040">
                <a:solidFill>
                  <a:srgbClr val="000000"/>
                </a:solidFill>
              </a:rPr>
              <a:t>a</a:t>
            </a:r>
            <a:r>
              <a:rPr dirty="0" spc="-1040">
                <a:solidFill>
                  <a:srgbClr val="FFFFFF"/>
                </a:solidFill>
              </a:rPr>
              <a:t>a</a:t>
            </a:r>
            <a:r>
              <a:rPr dirty="0" spc="-1040">
                <a:solidFill>
                  <a:srgbClr val="000000"/>
                </a:solidFill>
              </a:rPr>
              <a:t>r</a:t>
            </a:r>
            <a:r>
              <a:rPr dirty="0" spc="-1040">
                <a:solidFill>
                  <a:srgbClr val="FFFFFF"/>
                </a:solidFill>
              </a:rPr>
              <a:t>r</a:t>
            </a:r>
            <a:r>
              <a:rPr dirty="0" spc="-1040">
                <a:solidFill>
                  <a:srgbClr val="000000"/>
                </a:solidFill>
              </a:rPr>
              <a:t>i</a:t>
            </a:r>
            <a:r>
              <a:rPr dirty="0" spc="-1040">
                <a:solidFill>
                  <a:srgbClr val="FFFFFF"/>
                </a:solidFill>
              </a:rPr>
              <a:t>i</a:t>
            </a:r>
            <a:r>
              <a:rPr dirty="0" spc="-1040">
                <a:solidFill>
                  <a:srgbClr val="000000"/>
                </a:solidFill>
              </a:rPr>
              <a:t>n</a:t>
            </a:r>
            <a:r>
              <a:rPr dirty="0" spc="-1040">
                <a:solidFill>
                  <a:srgbClr val="FFFFFF"/>
                </a:solidFill>
              </a:rPr>
              <a:t>n</a:t>
            </a:r>
            <a:r>
              <a:rPr dirty="0" spc="-1040">
                <a:solidFill>
                  <a:srgbClr val="000000"/>
                </a:solidFill>
              </a:rPr>
              <a:t>g</a:t>
            </a:r>
            <a:r>
              <a:rPr dirty="0" spc="-1040">
                <a:solidFill>
                  <a:srgbClr val="FFFFFF"/>
                </a:solidFill>
              </a:rPr>
              <a:t>g</a:t>
            </a:r>
            <a:r>
              <a:rPr dirty="0" spc="-915">
                <a:solidFill>
                  <a:srgbClr val="FFFFFF"/>
                </a:solidFill>
              </a:rPr>
              <a:t> </a:t>
            </a:r>
            <a:r>
              <a:rPr dirty="0" spc="-1100">
                <a:solidFill>
                  <a:srgbClr val="000000"/>
                </a:solidFill>
              </a:rPr>
              <a:t>D</a:t>
            </a:r>
            <a:r>
              <a:rPr dirty="0" spc="-1100">
                <a:solidFill>
                  <a:srgbClr val="FFFFFF"/>
                </a:solidFill>
              </a:rPr>
              <a:t>D</a:t>
            </a:r>
            <a:r>
              <a:rPr dirty="0" spc="-1100">
                <a:solidFill>
                  <a:srgbClr val="000000"/>
                </a:solidFill>
              </a:rPr>
              <a:t>a</a:t>
            </a:r>
            <a:r>
              <a:rPr dirty="0" spc="-1100">
                <a:solidFill>
                  <a:srgbClr val="FFFFFF"/>
                </a:solidFill>
              </a:rPr>
              <a:t>a</a:t>
            </a:r>
            <a:r>
              <a:rPr dirty="0" spc="-1100">
                <a:solidFill>
                  <a:srgbClr val="000000"/>
                </a:solidFill>
              </a:rPr>
              <a:t>t</a:t>
            </a:r>
            <a:r>
              <a:rPr dirty="0" spc="-1100">
                <a:solidFill>
                  <a:srgbClr val="FFFFFF"/>
                </a:solidFill>
              </a:rPr>
              <a:t>t</a:t>
            </a:r>
            <a:r>
              <a:rPr dirty="0" spc="-1100">
                <a:solidFill>
                  <a:srgbClr val="000000"/>
                </a:solidFill>
              </a:rPr>
              <a:t>a</a:t>
            </a:r>
            <a:r>
              <a:rPr dirty="0" spc="-1100">
                <a:solidFill>
                  <a:srgbClr val="FFFFFF"/>
                </a:solidFill>
              </a:rPr>
              <a:t>a</a:t>
            </a:r>
            <a:r>
              <a:rPr dirty="0" spc="-1100">
                <a:solidFill>
                  <a:srgbClr val="000000"/>
                </a:solidFill>
              </a:rPr>
              <a:t>s</a:t>
            </a:r>
            <a:r>
              <a:rPr dirty="0" spc="-1100">
                <a:solidFill>
                  <a:srgbClr val="FFFFFF"/>
                </a:solidFill>
              </a:rPr>
              <a:t>s</a:t>
            </a:r>
            <a:r>
              <a:rPr dirty="0" spc="-1100">
                <a:solidFill>
                  <a:srgbClr val="000000"/>
                </a:solidFill>
              </a:rPr>
              <a:t>e</a:t>
            </a:r>
            <a:r>
              <a:rPr dirty="0" spc="-1100">
                <a:solidFill>
                  <a:srgbClr val="FFFFFF"/>
                </a:solidFill>
              </a:rPr>
              <a:t>e</a:t>
            </a:r>
            <a:r>
              <a:rPr dirty="0" spc="-1100">
                <a:solidFill>
                  <a:srgbClr val="000000"/>
                </a:solidFill>
              </a:rPr>
              <a:t>t</a:t>
            </a:r>
            <a:r>
              <a:rPr dirty="0" spc="-1100">
                <a:solidFill>
                  <a:srgbClr val="FFFFFF"/>
                </a:solidFill>
              </a:rPr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19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12344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65"/>
              <a:t>T</a:t>
            </a:r>
            <a:r>
              <a:rPr dirty="0" spc="10"/>
              <a:t>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9595485" cy="3109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this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in-class,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demo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we</a:t>
            </a:r>
            <a:r>
              <a:rPr dirty="0" sz="1800" spc="-1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will: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Read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bike_sharing_data.csv</a:t>
            </a:r>
            <a:r>
              <a:rPr dirty="0" sz="1800" spc="-409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data.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description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all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fields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(with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exception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  <a:spcBef>
                <a:spcPts val="315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sources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column)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can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found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at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Kaggle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dataset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description</a:t>
            </a:r>
            <a:r>
              <a:rPr dirty="0" sz="1800" spc="-5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93065" marR="200660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Check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whether the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dataset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technically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correct</a:t>
            </a:r>
            <a:r>
              <a:rPr dirty="0" sz="1800" spc="-55">
                <a:solidFill>
                  <a:srgbClr val="585D60"/>
                </a:solidFill>
                <a:latin typeface="Calibri"/>
                <a:cs typeface="Calibri"/>
              </a:rPr>
              <a:t>,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generate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report </a:t>
            </a:r>
            <a:r>
              <a:rPr dirty="0" sz="1800" spc="-90" b="1">
                <a:solidFill>
                  <a:srgbClr val="C2132D"/>
                </a:solidFill>
                <a:latin typeface="Arial"/>
                <a:cs typeface="Arial"/>
              </a:rPr>
              <a:t>on </a:t>
            </a:r>
            <a:r>
              <a:rPr dirty="0" sz="1800" spc="-85" b="1">
                <a:solidFill>
                  <a:srgbClr val="C2132D"/>
                </a:solidFill>
                <a:latin typeface="Arial"/>
                <a:cs typeface="Arial"/>
              </a:rPr>
              <a:t>how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each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variable 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meets/contradicts its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expected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 type/class</a:t>
            </a:r>
            <a:r>
              <a:rPr dirty="0" sz="1800" spc="-40">
                <a:solidFill>
                  <a:srgbClr val="585D60"/>
                </a:solidFill>
                <a:latin typeface="Calibri"/>
                <a:cs typeface="Calibri"/>
              </a:rPr>
              <a:t>,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fix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any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observed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issue(s)</a:t>
            </a:r>
            <a:r>
              <a:rPr dirty="0" sz="1800" spc="-35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93065" marR="305435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10">
                <a:solidFill>
                  <a:srgbClr val="585D60"/>
                </a:solidFill>
                <a:latin typeface="Calibri"/>
                <a:cs typeface="Calibri"/>
              </a:rPr>
              <a:t>We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will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create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set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consistency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rules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for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variables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examine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instances</a:t>
            </a:r>
            <a:r>
              <a:rPr dirty="0" sz="1800" spc="-19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(rows) 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when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any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rules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are</a:t>
            </a:r>
            <a:r>
              <a:rPr dirty="0" sz="1800" spc="-8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violated.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10">
                <a:solidFill>
                  <a:srgbClr val="585D60"/>
                </a:solidFill>
                <a:latin typeface="Calibri"/>
                <a:cs typeface="Calibri"/>
              </a:rPr>
              <a:t>We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will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generate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an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additional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report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on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status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our </a:t>
            </a:r>
            <a:r>
              <a:rPr dirty="0" sz="1800" spc="-80" b="1">
                <a:solidFill>
                  <a:srgbClr val="C2132D"/>
                </a:solidFill>
                <a:latin typeface="Arial"/>
                <a:cs typeface="Arial"/>
              </a:rPr>
              <a:t>data's</a:t>
            </a:r>
            <a:r>
              <a:rPr dirty="0" sz="1800" spc="-19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consistency</a:t>
            </a:r>
            <a:r>
              <a:rPr dirty="0" sz="1800" spc="-6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77659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0"/>
              <a:t>Quick </a:t>
            </a:r>
            <a:r>
              <a:rPr dirty="0" spc="-229"/>
              <a:t>Refresher </a:t>
            </a:r>
            <a:r>
              <a:rPr dirty="0" spc="-254"/>
              <a:t>from </a:t>
            </a:r>
            <a:r>
              <a:rPr dirty="0" spc="-120"/>
              <a:t>Last</a:t>
            </a:r>
            <a:r>
              <a:rPr dirty="0" spc="-515"/>
              <a:t> </a:t>
            </a:r>
            <a:r>
              <a:rPr dirty="0" spc="-2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126"/>
            <a:ext cx="4788535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Define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tidy</a:t>
            </a:r>
            <a:r>
              <a:rPr dirty="0" sz="1800" spc="-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Perform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pivot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rectangling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operations</a:t>
            </a:r>
            <a:r>
              <a:rPr dirty="0" sz="1800" spc="-1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4049" y="202452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2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1813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35"/>
              <a:t>Data </a:t>
            </a:r>
            <a:r>
              <a:rPr dirty="0" spc="-229"/>
              <a:t>Validation </a:t>
            </a:r>
            <a:r>
              <a:rPr dirty="0" spc="-265"/>
              <a:t>Pipeline:</a:t>
            </a:r>
            <a:r>
              <a:rPr dirty="0" spc="-409"/>
              <a:t> </a:t>
            </a:r>
            <a:r>
              <a:rPr dirty="0" sz="3900" spc="10">
                <a:latin typeface="Courier New"/>
                <a:cs typeface="Courier New"/>
              </a:rPr>
              <a:t>pointblank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92889" y="63281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12824" y="130968"/>
                </a:moveTo>
                <a:lnTo>
                  <a:pt x="0" y="130968"/>
                </a:lnTo>
                <a:lnTo>
                  <a:pt x="51875" y="27114"/>
                </a:lnTo>
                <a:lnTo>
                  <a:pt x="59671" y="15885"/>
                </a:lnTo>
                <a:lnTo>
                  <a:pt x="70037" y="7341"/>
                </a:lnTo>
                <a:lnTo>
                  <a:pt x="82322" y="1905"/>
                </a:lnTo>
                <a:lnTo>
                  <a:pt x="95873" y="0"/>
                </a:lnTo>
                <a:lnTo>
                  <a:pt x="212824" y="0"/>
                </a:lnTo>
                <a:lnTo>
                  <a:pt x="212824" y="130968"/>
                </a:lnTo>
                <a:close/>
              </a:path>
              <a:path w="458470" h="458469">
                <a:moveTo>
                  <a:pt x="458390" y="130968"/>
                </a:moveTo>
                <a:lnTo>
                  <a:pt x="245566" y="130968"/>
                </a:lnTo>
                <a:lnTo>
                  <a:pt x="245566" y="0"/>
                </a:lnTo>
                <a:lnTo>
                  <a:pt x="362517" y="0"/>
                </a:lnTo>
                <a:lnTo>
                  <a:pt x="376068" y="1905"/>
                </a:lnTo>
                <a:lnTo>
                  <a:pt x="388353" y="7341"/>
                </a:lnTo>
                <a:lnTo>
                  <a:pt x="398719" y="15885"/>
                </a:lnTo>
                <a:lnTo>
                  <a:pt x="406514" y="27114"/>
                </a:lnTo>
                <a:lnTo>
                  <a:pt x="458390" y="130968"/>
                </a:lnTo>
                <a:close/>
              </a:path>
              <a:path w="458470" h="458469">
                <a:moveTo>
                  <a:pt x="392906" y="458390"/>
                </a:moveTo>
                <a:lnTo>
                  <a:pt x="65484" y="458390"/>
                </a:lnTo>
                <a:lnTo>
                  <a:pt x="40014" y="453237"/>
                </a:lnTo>
                <a:lnTo>
                  <a:pt x="19197" y="439192"/>
                </a:lnTo>
                <a:lnTo>
                  <a:pt x="5152" y="418375"/>
                </a:lnTo>
                <a:lnTo>
                  <a:pt x="0" y="392906"/>
                </a:lnTo>
                <a:lnTo>
                  <a:pt x="0" y="163710"/>
                </a:lnTo>
                <a:lnTo>
                  <a:pt x="458390" y="163710"/>
                </a:lnTo>
                <a:lnTo>
                  <a:pt x="458390" y="392906"/>
                </a:lnTo>
                <a:lnTo>
                  <a:pt x="453237" y="418375"/>
                </a:lnTo>
                <a:lnTo>
                  <a:pt x="439192" y="439192"/>
                </a:lnTo>
                <a:lnTo>
                  <a:pt x="418375" y="453237"/>
                </a:lnTo>
                <a:lnTo>
                  <a:pt x="392906" y="45839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1533525"/>
            <a:ext cx="9696450" cy="4505325"/>
          </a:xfrm>
          <a:custGeom>
            <a:avLst/>
            <a:gdLst/>
            <a:ahLst/>
            <a:cxnLst/>
            <a:rect l="l" t="t" r="r" b="b"/>
            <a:pathLst>
              <a:path w="9696450" h="4505325">
                <a:moveTo>
                  <a:pt x="0" y="0"/>
                </a:moveTo>
                <a:lnTo>
                  <a:pt x="9696449" y="0"/>
                </a:lnTo>
                <a:lnTo>
                  <a:pt x="9696449" y="4505324"/>
                </a:lnTo>
                <a:lnTo>
                  <a:pt x="0" y="45053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10195" y="1604263"/>
            <a:ext cx="8469630" cy="43300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14"/>
              </a:spcBef>
            </a:pPr>
            <a:r>
              <a:rPr dirty="0" sz="1350" spc="10">
                <a:latin typeface="Courier New"/>
                <a:cs typeface="Courier New"/>
              </a:rPr>
              <a:t>bike_tbl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=</a:t>
            </a:r>
            <a:endParaRPr sz="1350">
              <a:latin typeface="Courier New"/>
              <a:cs typeface="Courier New"/>
            </a:endParaRPr>
          </a:p>
          <a:p>
            <a:pPr marL="220979">
              <a:lnSpc>
                <a:spcPts val="1595"/>
              </a:lnSpc>
            </a:pPr>
            <a:r>
              <a:rPr dirty="0" sz="1350" spc="10">
                <a:latin typeface="Courier New"/>
                <a:cs typeface="Courier New"/>
              </a:rPr>
              <a:t>readr::read_csv(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'../../data/bike_sharing_data.csv'</a:t>
            </a:r>
            <a:r>
              <a:rPr dirty="0" sz="1350" spc="10">
                <a:latin typeface="Courier New"/>
                <a:cs typeface="Courier New"/>
              </a:rPr>
              <a:t>) |&gt;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janitor::clean_names()</a:t>
            </a:r>
            <a:endParaRPr sz="1350">
              <a:latin typeface="Courier New"/>
              <a:cs typeface="Courier New"/>
            </a:endParaRPr>
          </a:p>
          <a:p>
            <a:pPr marL="12700" marR="5080">
              <a:lnSpc>
                <a:spcPct val="180600"/>
              </a:lnSpc>
              <a:spcBef>
                <a:spcPts val="75"/>
              </a:spcBef>
            </a:pPr>
            <a:r>
              <a:rPr dirty="0" sz="1350" spc="10">
                <a:latin typeface="Courier New"/>
                <a:cs typeface="Courier New"/>
              </a:rPr>
              <a:t>act = pointblank::action_levels(warn_at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0.01</a:t>
            </a:r>
            <a:r>
              <a:rPr dirty="0" sz="1350" spc="10">
                <a:latin typeface="Courier New"/>
                <a:cs typeface="Courier New"/>
              </a:rPr>
              <a:t>, notify_at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0.01</a:t>
            </a:r>
            <a:r>
              <a:rPr dirty="0" sz="1350" spc="10">
                <a:latin typeface="Courier New"/>
                <a:cs typeface="Courier New"/>
              </a:rPr>
              <a:t>, stop_at =</a:t>
            </a:r>
            <a:r>
              <a:rPr dirty="0" sz="1350" spc="-4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NULL</a:t>
            </a:r>
            <a:r>
              <a:rPr dirty="0" sz="1350" spc="10">
                <a:latin typeface="Courier New"/>
                <a:cs typeface="Courier New"/>
              </a:rPr>
              <a:t>)  agent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=</a:t>
            </a:r>
            <a:endParaRPr sz="1350">
              <a:latin typeface="Courier New"/>
              <a:cs typeface="Courier New"/>
            </a:endParaRPr>
          </a:p>
          <a:p>
            <a:pPr marL="220979" marR="1568450">
              <a:lnSpc>
                <a:spcPts val="1570"/>
              </a:lnSpc>
              <a:spcBef>
                <a:spcPts val="50"/>
              </a:spcBef>
            </a:pPr>
            <a:r>
              <a:rPr dirty="0" sz="1350" spc="10">
                <a:latin typeface="Courier New"/>
                <a:cs typeface="Courier New"/>
              </a:rPr>
              <a:t>pointblank::create_agent(bike_tbl, actions = act) |&gt;  pointblank::col_is_date(columns = pointblank::vars(datetime))</a:t>
            </a:r>
            <a:r>
              <a:rPr dirty="0" sz="1350" spc="-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  pointblank::col_is_factor(</a:t>
            </a:r>
            <a:endParaRPr sz="1350">
              <a:latin typeface="Courier New"/>
              <a:cs typeface="Courier New"/>
            </a:endParaRPr>
          </a:p>
          <a:p>
            <a:pPr marL="429259">
              <a:lnSpc>
                <a:spcPts val="1520"/>
              </a:lnSpc>
            </a:pPr>
            <a:r>
              <a:rPr dirty="0" sz="1350" spc="10">
                <a:latin typeface="Courier New"/>
                <a:cs typeface="Courier New"/>
              </a:rPr>
              <a:t>columns = pointblank::vars(season, holiday, workingday,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weather)</a:t>
            </a:r>
            <a:endParaRPr sz="1350">
              <a:latin typeface="Courier New"/>
              <a:cs typeface="Courier New"/>
            </a:endParaRPr>
          </a:p>
          <a:p>
            <a:pPr marL="220979" marR="5425440" indent="208279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latin typeface="Courier New"/>
                <a:cs typeface="Courier New"/>
              </a:rPr>
              <a:t>) |&gt;  </a:t>
            </a:r>
            <a:r>
              <a:rPr dirty="0" sz="1350" spc="10">
                <a:latin typeface="Courier New"/>
                <a:cs typeface="Courier New"/>
              </a:rPr>
              <a:t>pointblank::col_is_numeric(</a:t>
            </a:r>
            <a:endParaRPr sz="1350">
              <a:latin typeface="Courier New"/>
              <a:cs typeface="Courier New"/>
            </a:endParaRPr>
          </a:p>
          <a:p>
            <a:pPr marL="429259">
              <a:lnSpc>
                <a:spcPts val="1425"/>
              </a:lnSpc>
            </a:pPr>
            <a:r>
              <a:rPr dirty="0" sz="1350" spc="10">
                <a:latin typeface="Courier New"/>
                <a:cs typeface="Courier New"/>
              </a:rPr>
              <a:t>columns = pointblank::vars(temp, atemp, humidity,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windspeed)</a:t>
            </a:r>
            <a:endParaRPr sz="1350">
              <a:latin typeface="Courier New"/>
              <a:cs typeface="Courier New"/>
            </a:endParaRPr>
          </a:p>
          <a:p>
            <a:pPr marL="220979" marR="5425440" indent="208279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) |&gt;  </a:t>
            </a:r>
            <a:r>
              <a:rPr dirty="0" sz="1350" spc="10">
                <a:latin typeface="Courier New"/>
                <a:cs typeface="Courier New"/>
              </a:rPr>
              <a:t>pointblank::col_is_integer(</a:t>
            </a:r>
            <a:endParaRPr sz="1350">
              <a:latin typeface="Courier New"/>
              <a:cs typeface="Courier New"/>
            </a:endParaRPr>
          </a:p>
          <a:p>
            <a:pPr marL="429259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columns = pointblank::vars(casual, registered,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count)</a:t>
            </a:r>
            <a:endParaRPr sz="1350">
              <a:latin typeface="Courier New"/>
              <a:cs typeface="Courier New"/>
            </a:endParaRPr>
          </a:p>
          <a:p>
            <a:pPr marL="429259">
              <a:lnSpc>
                <a:spcPts val="1575"/>
              </a:lnSpc>
            </a:pPr>
            <a:r>
              <a:rPr dirty="0" sz="1350" spc="10">
                <a:latin typeface="Courier New"/>
                <a:cs typeface="Courier New"/>
              </a:rPr>
              <a:t>)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</a:t>
            </a:r>
            <a:endParaRPr sz="1350">
              <a:latin typeface="Courier New"/>
              <a:cs typeface="Courier New"/>
            </a:endParaRPr>
          </a:p>
          <a:p>
            <a:pPr marL="220979">
              <a:lnSpc>
                <a:spcPts val="1600"/>
              </a:lnSpc>
            </a:pPr>
            <a:r>
              <a:rPr dirty="0" sz="1350" spc="10">
                <a:latin typeface="Courier New"/>
                <a:cs typeface="Courier New"/>
              </a:rPr>
              <a:t>pointblank::col_is_character(columns =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pointblank::vars(sources))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Courier New"/>
              <a:cs typeface="Courier New"/>
            </a:endParaRPr>
          </a:p>
          <a:p>
            <a:pPr marL="12700" marR="1464310">
              <a:lnSpc>
                <a:spcPts val="1580"/>
              </a:lnSpc>
            </a:pPr>
            <a:r>
              <a:rPr dirty="0" sz="1350" spc="10">
                <a:latin typeface="Courier New"/>
                <a:cs typeface="Courier New"/>
              </a:rPr>
              <a:t>res = pointblank::interrogate(agent, sample_limit =</a:t>
            </a:r>
            <a:r>
              <a:rPr dirty="0" sz="1350" spc="-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nrow(bike_tbl))  res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19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1813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35"/>
              <a:t>Data </a:t>
            </a:r>
            <a:r>
              <a:rPr dirty="0" spc="-229"/>
              <a:t>Validation </a:t>
            </a:r>
            <a:r>
              <a:rPr dirty="0" spc="-265"/>
              <a:t>Pipeline:</a:t>
            </a:r>
            <a:r>
              <a:rPr dirty="0" spc="-409"/>
              <a:t> </a:t>
            </a:r>
            <a:r>
              <a:rPr dirty="0" sz="3900" spc="10">
                <a:latin typeface="Courier New"/>
                <a:cs typeface="Courier New"/>
              </a:rPr>
              <a:t>pointblank</a:t>
            </a:r>
            <a:endParaRPr sz="39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3524" y="1724025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0"/>
                </a:moveTo>
                <a:lnTo>
                  <a:pt x="57149" y="0"/>
                </a:lnTo>
                <a:lnTo>
                  <a:pt x="57149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90674" y="1733550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374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24050" y="1733550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0" y="0"/>
                </a:moveTo>
                <a:lnTo>
                  <a:pt x="18097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3800" y="173355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6799" y="173355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9799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96049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72300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48550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4800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01050" y="173355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86800" y="173355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72550" y="173355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58300" y="1733550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 h="0">
                <a:moveTo>
                  <a:pt x="0" y="0"/>
                </a:moveTo>
                <a:lnTo>
                  <a:pt x="6286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3524" y="2724150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0"/>
                </a:moveTo>
                <a:lnTo>
                  <a:pt x="57149" y="0"/>
                </a:lnTo>
                <a:lnTo>
                  <a:pt x="57149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90674" y="2733675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374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24050" y="273367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0" y="0"/>
                </a:moveTo>
                <a:lnTo>
                  <a:pt x="18097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33800" y="273367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76799" y="273367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19799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96049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72300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48550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24800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1050" y="27336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86800" y="27336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72550" y="27336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8300" y="273367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 h="0">
                <a:moveTo>
                  <a:pt x="0" y="0"/>
                </a:moveTo>
                <a:lnTo>
                  <a:pt x="6286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23565" y="2347912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 h="0">
                <a:moveTo>
                  <a:pt x="0" y="0"/>
                </a:moveTo>
                <a:lnTo>
                  <a:pt x="1226492" y="0"/>
                </a:lnTo>
              </a:path>
            </a:pathLst>
          </a:custGeom>
          <a:ln w="9524">
            <a:solidFill>
              <a:srgbClr val="ACD8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33537" y="2433637"/>
            <a:ext cx="628650" cy="171450"/>
          </a:xfrm>
          <a:custGeom>
            <a:avLst/>
            <a:gdLst/>
            <a:ahLst/>
            <a:cxnLst/>
            <a:rect l="l" t="t" r="r" b="b"/>
            <a:pathLst>
              <a:path w="628650" h="171450">
                <a:moveTo>
                  <a:pt x="0" y="0"/>
                </a:moveTo>
                <a:lnTo>
                  <a:pt x="628649" y="0"/>
                </a:lnTo>
                <a:lnTo>
                  <a:pt x="6286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3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62187" y="2433637"/>
            <a:ext cx="647700" cy="171450"/>
          </a:xfrm>
          <a:custGeom>
            <a:avLst/>
            <a:gdLst/>
            <a:ahLst/>
            <a:cxnLst/>
            <a:rect l="l" t="t" r="r" b="b"/>
            <a:pathLst>
              <a:path w="647700" h="171450">
                <a:moveTo>
                  <a:pt x="0" y="0"/>
                </a:moveTo>
                <a:lnTo>
                  <a:pt x="647699" y="0"/>
                </a:lnTo>
                <a:lnTo>
                  <a:pt x="64769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35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057524" y="2428874"/>
          <a:ext cx="3234055" cy="18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/>
                <a:gridCol w="519430"/>
                <a:gridCol w="557530"/>
                <a:gridCol w="391160"/>
                <a:gridCol w="667385"/>
                <a:gridCol w="495935"/>
              </a:tblGrid>
              <a:tr h="171449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85" b="1">
                          <a:solidFill>
                            <a:srgbClr val="ABABAB"/>
                          </a:solidFill>
                          <a:latin typeface="Tahoma"/>
                          <a:cs typeface="Tahoma"/>
                        </a:rPr>
                        <a:t>WARN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E4AB00"/>
                      </a:solidFill>
                      <a:prstDash val="solid"/>
                    </a:lnL>
                    <a:lnR w="9525">
                      <a:solidFill>
                        <a:srgbClr val="E4AB00"/>
                      </a:solidFill>
                      <a:prstDash val="solid"/>
                    </a:lnR>
                    <a:lnT w="9525">
                      <a:solidFill>
                        <a:srgbClr val="E4AB00"/>
                      </a:solidFill>
                      <a:prstDash val="solid"/>
                    </a:lnT>
                    <a:lnB w="9525">
                      <a:solidFill>
                        <a:srgbClr val="E4A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700" spc="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E4AB00"/>
                      </a:solidFill>
                      <a:prstDash val="solid"/>
                    </a:lnL>
                    <a:lnR w="9525">
                      <a:solidFill>
                        <a:srgbClr val="D0172E"/>
                      </a:solidFill>
                      <a:prstDash val="solid"/>
                    </a:lnR>
                    <a:lnT w="9525">
                      <a:solidFill>
                        <a:srgbClr val="E4AB00"/>
                      </a:solidFill>
                      <a:prstDash val="solid"/>
                    </a:lnT>
                    <a:lnB w="9525">
                      <a:solidFill>
                        <a:srgbClr val="E4A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70" b="1">
                          <a:solidFill>
                            <a:srgbClr val="ABABAB"/>
                          </a:solidFill>
                          <a:latin typeface="Tahoma"/>
                          <a:cs typeface="Tahoma"/>
                        </a:rPr>
                        <a:t>STOP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D0172E"/>
                      </a:solidFill>
                      <a:prstDash val="solid"/>
                    </a:lnL>
                    <a:lnR w="9525">
                      <a:solidFill>
                        <a:srgbClr val="D0172E"/>
                      </a:solidFill>
                      <a:prstDash val="solid"/>
                    </a:lnR>
                    <a:lnT w="9525">
                      <a:solidFill>
                        <a:srgbClr val="D0172E"/>
                      </a:solidFill>
                      <a:prstDash val="solid"/>
                    </a:lnT>
                    <a:lnB w="9525">
                      <a:solidFill>
                        <a:srgbClr val="D017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700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—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D0172E"/>
                      </a:solidFill>
                      <a:prstDash val="solid"/>
                    </a:lnL>
                    <a:lnR w="9525">
                      <a:solidFill>
                        <a:srgbClr val="499EFE"/>
                      </a:solidFill>
                      <a:prstDash val="solid"/>
                    </a:lnR>
                    <a:lnT w="9525">
                      <a:solidFill>
                        <a:srgbClr val="D0172E"/>
                      </a:solidFill>
                      <a:prstDash val="solid"/>
                    </a:lnT>
                    <a:lnB w="9525">
                      <a:solidFill>
                        <a:srgbClr val="D017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65" b="1">
                          <a:solidFill>
                            <a:srgbClr val="ABABAB"/>
                          </a:solidFill>
                          <a:latin typeface="Tahoma"/>
                          <a:cs typeface="Tahoma"/>
                        </a:rPr>
                        <a:t>NOTIFY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499EFE"/>
                      </a:solidFill>
                      <a:prstDash val="solid"/>
                    </a:lnL>
                    <a:lnR w="9525">
                      <a:solidFill>
                        <a:srgbClr val="499EFE"/>
                      </a:solidFill>
                      <a:prstDash val="solid"/>
                    </a:lnR>
                    <a:lnT w="9525">
                      <a:solidFill>
                        <a:srgbClr val="499EFE"/>
                      </a:solidFill>
                      <a:prstDash val="solid"/>
                    </a:lnT>
                    <a:lnB w="9525">
                      <a:solidFill>
                        <a:srgbClr val="499E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700" spc="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499EFE"/>
                      </a:solidFill>
                      <a:prstDash val="solid"/>
                    </a:lnL>
                    <a:lnR w="9525">
                      <a:solidFill>
                        <a:srgbClr val="499EFE"/>
                      </a:solidFill>
                      <a:prstDash val="solid"/>
                    </a:lnR>
                    <a:lnT w="9525">
                      <a:solidFill>
                        <a:srgbClr val="499EFE"/>
                      </a:solidFill>
                      <a:prstDash val="solid"/>
                    </a:lnT>
                    <a:lnB w="9525">
                      <a:solidFill>
                        <a:srgbClr val="499EF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1978977" y="317777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66406" y="3224684"/>
            <a:ext cx="0" cy="179705"/>
          </a:xfrm>
          <a:custGeom>
            <a:avLst/>
            <a:gdLst/>
            <a:ahLst/>
            <a:cxnLst/>
            <a:rect l="l" t="t" r="r" b="b"/>
            <a:pathLst>
              <a:path w="0" h="179704">
                <a:moveTo>
                  <a:pt x="0" y="0"/>
                </a:moveTo>
                <a:lnTo>
                  <a:pt x="0" y="179126"/>
                </a:lnTo>
              </a:path>
            </a:pathLst>
          </a:custGeom>
          <a:ln w="852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45338" y="3276763"/>
            <a:ext cx="67085" cy="801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68568" y="3283763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78977" y="3720548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66406" y="3767462"/>
            <a:ext cx="0" cy="179705"/>
          </a:xfrm>
          <a:custGeom>
            <a:avLst/>
            <a:gdLst/>
            <a:ahLst/>
            <a:cxnLst/>
            <a:rect l="l" t="t" r="r" b="b"/>
            <a:pathLst>
              <a:path w="0" h="179704">
                <a:moveTo>
                  <a:pt x="0" y="0"/>
                </a:moveTo>
                <a:lnTo>
                  <a:pt x="0" y="179126"/>
                </a:lnTo>
              </a:path>
            </a:pathLst>
          </a:custGeom>
          <a:ln w="852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54487" y="3812826"/>
            <a:ext cx="40005" cy="86995"/>
          </a:xfrm>
          <a:custGeom>
            <a:avLst/>
            <a:gdLst/>
            <a:ahLst/>
            <a:cxnLst/>
            <a:rect l="l" t="t" r="r" b="b"/>
            <a:pathLst>
              <a:path w="40005" h="86995">
                <a:moveTo>
                  <a:pt x="19058" y="28046"/>
                </a:moveTo>
                <a:lnTo>
                  <a:pt x="8338" y="28046"/>
                </a:lnTo>
                <a:lnTo>
                  <a:pt x="8338" y="21008"/>
                </a:lnTo>
                <a:lnTo>
                  <a:pt x="9536" y="11817"/>
                </a:lnTo>
                <a:lnTo>
                  <a:pt x="13130" y="5251"/>
                </a:lnTo>
                <a:lnTo>
                  <a:pt x="19119" y="1312"/>
                </a:lnTo>
                <a:lnTo>
                  <a:pt x="27505" y="0"/>
                </a:lnTo>
                <a:lnTo>
                  <a:pt x="31078" y="0"/>
                </a:lnTo>
                <a:lnTo>
                  <a:pt x="35139" y="595"/>
                </a:lnTo>
                <a:lnTo>
                  <a:pt x="39687" y="1786"/>
                </a:lnTo>
                <a:lnTo>
                  <a:pt x="39687" y="8013"/>
                </a:lnTo>
                <a:lnTo>
                  <a:pt x="24653" y="8013"/>
                </a:lnTo>
                <a:lnTo>
                  <a:pt x="22262" y="8852"/>
                </a:lnTo>
                <a:lnTo>
                  <a:pt x="19699" y="12209"/>
                </a:lnTo>
                <a:lnTo>
                  <a:pt x="19058" y="15322"/>
                </a:lnTo>
                <a:lnTo>
                  <a:pt x="19058" y="28046"/>
                </a:lnTo>
                <a:close/>
              </a:path>
              <a:path w="40005" h="86995">
                <a:moveTo>
                  <a:pt x="39687" y="10233"/>
                </a:moveTo>
                <a:lnTo>
                  <a:pt x="34887" y="8753"/>
                </a:lnTo>
                <a:lnTo>
                  <a:pt x="31042" y="8013"/>
                </a:lnTo>
                <a:lnTo>
                  <a:pt x="39687" y="8013"/>
                </a:lnTo>
                <a:lnTo>
                  <a:pt x="39687" y="10233"/>
                </a:lnTo>
                <a:close/>
              </a:path>
              <a:path w="40005" h="86995">
                <a:moveTo>
                  <a:pt x="33732" y="36060"/>
                </a:moveTo>
                <a:lnTo>
                  <a:pt x="0" y="36060"/>
                </a:lnTo>
                <a:lnTo>
                  <a:pt x="0" y="28046"/>
                </a:lnTo>
                <a:lnTo>
                  <a:pt x="33732" y="28046"/>
                </a:lnTo>
                <a:lnTo>
                  <a:pt x="33732" y="36060"/>
                </a:lnTo>
                <a:close/>
              </a:path>
              <a:path w="40005" h="86995">
                <a:moveTo>
                  <a:pt x="19058" y="86847"/>
                </a:moveTo>
                <a:lnTo>
                  <a:pt x="8338" y="86847"/>
                </a:lnTo>
                <a:lnTo>
                  <a:pt x="8338" y="36060"/>
                </a:lnTo>
                <a:lnTo>
                  <a:pt x="19058" y="36060"/>
                </a:lnTo>
                <a:lnTo>
                  <a:pt x="19058" y="86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68568" y="3826688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78977" y="4263473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66406" y="4310387"/>
            <a:ext cx="0" cy="179705"/>
          </a:xfrm>
          <a:custGeom>
            <a:avLst/>
            <a:gdLst/>
            <a:ahLst/>
            <a:cxnLst/>
            <a:rect l="l" t="t" r="r" b="b"/>
            <a:pathLst>
              <a:path w="0" h="179704">
                <a:moveTo>
                  <a:pt x="0" y="0"/>
                </a:moveTo>
                <a:lnTo>
                  <a:pt x="0" y="179126"/>
                </a:lnTo>
              </a:path>
            </a:pathLst>
          </a:custGeom>
          <a:ln w="852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54487" y="4355751"/>
            <a:ext cx="40005" cy="86995"/>
          </a:xfrm>
          <a:custGeom>
            <a:avLst/>
            <a:gdLst/>
            <a:ahLst/>
            <a:cxnLst/>
            <a:rect l="l" t="t" r="r" b="b"/>
            <a:pathLst>
              <a:path w="40005" h="86995">
                <a:moveTo>
                  <a:pt x="19058" y="28046"/>
                </a:moveTo>
                <a:lnTo>
                  <a:pt x="8338" y="28046"/>
                </a:lnTo>
                <a:lnTo>
                  <a:pt x="8338" y="21008"/>
                </a:lnTo>
                <a:lnTo>
                  <a:pt x="9536" y="11817"/>
                </a:lnTo>
                <a:lnTo>
                  <a:pt x="13130" y="5251"/>
                </a:lnTo>
                <a:lnTo>
                  <a:pt x="19119" y="1312"/>
                </a:lnTo>
                <a:lnTo>
                  <a:pt x="27505" y="0"/>
                </a:lnTo>
                <a:lnTo>
                  <a:pt x="31078" y="0"/>
                </a:lnTo>
                <a:lnTo>
                  <a:pt x="35139" y="595"/>
                </a:lnTo>
                <a:lnTo>
                  <a:pt x="39687" y="1786"/>
                </a:lnTo>
                <a:lnTo>
                  <a:pt x="39687" y="8013"/>
                </a:lnTo>
                <a:lnTo>
                  <a:pt x="24653" y="8013"/>
                </a:lnTo>
                <a:lnTo>
                  <a:pt x="22262" y="8852"/>
                </a:lnTo>
                <a:lnTo>
                  <a:pt x="19699" y="12209"/>
                </a:lnTo>
                <a:lnTo>
                  <a:pt x="19058" y="15322"/>
                </a:lnTo>
                <a:lnTo>
                  <a:pt x="19058" y="28046"/>
                </a:lnTo>
                <a:close/>
              </a:path>
              <a:path w="40005" h="86995">
                <a:moveTo>
                  <a:pt x="39687" y="10233"/>
                </a:moveTo>
                <a:lnTo>
                  <a:pt x="34887" y="8753"/>
                </a:lnTo>
                <a:lnTo>
                  <a:pt x="31042" y="8013"/>
                </a:lnTo>
                <a:lnTo>
                  <a:pt x="39687" y="8013"/>
                </a:lnTo>
                <a:lnTo>
                  <a:pt x="39687" y="10233"/>
                </a:lnTo>
                <a:close/>
              </a:path>
              <a:path w="40005" h="86995">
                <a:moveTo>
                  <a:pt x="33732" y="36060"/>
                </a:moveTo>
                <a:lnTo>
                  <a:pt x="0" y="36060"/>
                </a:lnTo>
                <a:lnTo>
                  <a:pt x="0" y="28046"/>
                </a:lnTo>
                <a:lnTo>
                  <a:pt x="33732" y="28046"/>
                </a:lnTo>
                <a:lnTo>
                  <a:pt x="33732" y="36060"/>
                </a:lnTo>
                <a:close/>
              </a:path>
              <a:path w="40005" h="86995">
                <a:moveTo>
                  <a:pt x="19058" y="86847"/>
                </a:moveTo>
                <a:lnTo>
                  <a:pt x="8338" y="86847"/>
                </a:lnTo>
                <a:lnTo>
                  <a:pt x="8338" y="36060"/>
                </a:lnTo>
                <a:lnTo>
                  <a:pt x="19058" y="36060"/>
                </a:lnTo>
                <a:lnTo>
                  <a:pt x="19058" y="86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68568" y="4369613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78977" y="4806398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66406" y="4853312"/>
            <a:ext cx="0" cy="179705"/>
          </a:xfrm>
          <a:custGeom>
            <a:avLst/>
            <a:gdLst/>
            <a:ahLst/>
            <a:cxnLst/>
            <a:rect l="l" t="t" r="r" b="b"/>
            <a:pathLst>
              <a:path w="0" h="179704">
                <a:moveTo>
                  <a:pt x="0" y="0"/>
                </a:moveTo>
                <a:lnTo>
                  <a:pt x="0" y="179126"/>
                </a:lnTo>
              </a:path>
            </a:pathLst>
          </a:custGeom>
          <a:ln w="852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154487" y="4898676"/>
            <a:ext cx="40005" cy="86995"/>
          </a:xfrm>
          <a:custGeom>
            <a:avLst/>
            <a:gdLst/>
            <a:ahLst/>
            <a:cxnLst/>
            <a:rect l="l" t="t" r="r" b="b"/>
            <a:pathLst>
              <a:path w="40005" h="86995">
                <a:moveTo>
                  <a:pt x="19058" y="28046"/>
                </a:moveTo>
                <a:lnTo>
                  <a:pt x="8338" y="28046"/>
                </a:lnTo>
                <a:lnTo>
                  <a:pt x="8338" y="21008"/>
                </a:lnTo>
                <a:lnTo>
                  <a:pt x="9536" y="11817"/>
                </a:lnTo>
                <a:lnTo>
                  <a:pt x="13130" y="5251"/>
                </a:lnTo>
                <a:lnTo>
                  <a:pt x="19119" y="1312"/>
                </a:lnTo>
                <a:lnTo>
                  <a:pt x="27505" y="0"/>
                </a:lnTo>
                <a:lnTo>
                  <a:pt x="31078" y="0"/>
                </a:lnTo>
                <a:lnTo>
                  <a:pt x="35139" y="595"/>
                </a:lnTo>
                <a:lnTo>
                  <a:pt x="39687" y="1786"/>
                </a:lnTo>
                <a:lnTo>
                  <a:pt x="39687" y="8013"/>
                </a:lnTo>
                <a:lnTo>
                  <a:pt x="24653" y="8013"/>
                </a:lnTo>
                <a:lnTo>
                  <a:pt x="22262" y="8852"/>
                </a:lnTo>
                <a:lnTo>
                  <a:pt x="19699" y="12209"/>
                </a:lnTo>
                <a:lnTo>
                  <a:pt x="19058" y="15322"/>
                </a:lnTo>
                <a:lnTo>
                  <a:pt x="19058" y="28046"/>
                </a:lnTo>
                <a:close/>
              </a:path>
              <a:path w="40005" h="86995">
                <a:moveTo>
                  <a:pt x="39687" y="10233"/>
                </a:moveTo>
                <a:lnTo>
                  <a:pt x="34887" y="8753"/>
                </a:lnTo>
                <a:lnTo>
                  <a:pt x="31042" y="8013"/>
                </a:lnTo>
                <a:lnTo>
                  <a:pt x="39687" y="8013"/>
                </a:lnTo>
                <a:lnTo>
                  <a:pt x="39687" y="10233"/>
                </a:lnTo>
                <a:close/>
              </a:path>
              <a:path w="40005" h="86995">
                <a:moveTo>
                  <a:pt x="33732" y="36060"/>
                </a:moveTo>
                <a:lnTo>
                  <a:pt x="0" y="36060"/>
                </a:lnTo>
                <a:lnTo>
                  <a:pt x="0" y="28046"/>
                </a:lnTo>
                <a:lnTo>
                  <a:pt x="33732" y="28046"/>
                </a:lnTo>
                <a:lnTo>
                  <a:pt x="33732" y="36060"/>
                </a:lnTo>
                <a:close/>
              </a:path>
              <a:path w="40005" h="86995">
                <a:moveTo>
                  <a:pt x="19058" y="86847"/>
                </a:moveTo>
                <a:lnTo>
                  <a:pt x="8338" y="86847"/>
                </a:lnTo>
                <a:lnTo>
                  <a:pt x="8338" y="36060"/>
                </a:lnTo>
                <a:lnTo>
                  <a:pt x="19058" y="36060"/>
                </a:lnTo>
                <a:lnTo>
                  <a:pt x="19058" y="86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68568" y="4912538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978977" y="5349323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66406" y="5396237"/>
            <a:ext cx="0" cy="179705"/>
          </a:xfrm>
          <a:custGeom>
            <a:avLst/>
            <a:gdLst/>
            <a:ahLst/>
            <a:cxnLst/>
            <a:rect l="l" t="t" r="r" b="b"/>
            <a:pathLst>
              <a:path w="0" h="179704">
                <a:moveTo>
                  <a:pt x="0" y="0"/>
                </a:moveTo>
                <a:lnTo>
                  <a:pt x="0" y="179126"/>
                </a:lnTo>
              </a:path>
            </a:pathLst>
          </a:custGeom>
          <a:ln w="852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54487" y="5441601"/>
            <a:ext cx="40005" cy="86995"/>
          </a:xfrm>
          <a:custGeom>
            <a:avLst/>
            <a:gdLst/>
            <a:ahLst/>
            <a:cxnLst/>
            <a:rect l="l" t="t" r="r" b="b"/>
            <a:pathLst>
              <a:path w="40005" h="86995">
                <a:moveTo>
                  <a:pt x="19058" y="28046"/>
                </a:moveTo>
                <a:lnTo>
                  <a:pt x="8338" y="28046"/>
                </a:lnTo>
                <a:lnTo>
                  <a:pt x="8338" y="21008"/>
                </a:lnTo>
                <a:lnTo>
                  <a:pt x="9536" y="11817"/>
                </a:lnTo>
                <a:lnTo>
                  <a:pt x="13130" y="5251"/>
                </a:lnTo>
                <a:lnTo>
                  <a:pt x="19119" y="1312"/>
                </a:lnTo>
                <a:lnTo>
                  <a:pt x="27505" y="0"/>
                </a:lnTo>
                <a:lnTo>
                  <a:pt x="31078" y="0"/>
                </a:lnTo>
                <a:lnTo>
                  <a:pt x="35139" y="595"/>
                </a:lnTo>
                <a:lnTo>
                  <a:pt x="39687" y="1786"/>
                </a:lnTo>
                <a:lnTo>
                  <a:pt x="39687" y="8013"/>
                </a:lnTo>
                <a:lnTo>
                  <a:pt x="24653" y="8013"/>
                </a:lnTo>
                <a:lnTo>
                  <a:pt x="22262" y="8852"/>
                </a:lnTo>
                <a:lnTo>
                  <a:pt x="19699" y="12209"/>
                </a:lnTo>
                <a:lnTo>
                  <a:pt x="19058" y="15322"/>
                </a:lnTo>
                <a:lnTo>
                  <a:pt x="19058" y="28046"/>
                </a:lnTo>
                <a:close/>
              </a:path>
              <a:path w="40005" h="86995">
                <a:moveTo>
                  <a:pt x="39687" y="10233"/>
                </a:moveTo>
                <a:lnTo>
                  <a:pt x="34887" y="8753"/>
                </a:lnTo>
                <a:lnTo>
                  <a:pt x="31042" y="8013"/>
                </a:lnTo>
                <a:lnTo>
                  <a:pt x="39687" y="8013"/>
                </a:lnTo>
                <a:lnTo>
                  <a:pt x="39687" y="10233"/>
                </a:lnTo>
                <a:close/>
              </a:path>
              <a:path w="40005" h="86995">
                <a:moveTo>
                  <a:pt x="33732" y="36060"/>
                </a:moveTo>
                <a:lnTo>
                  <a:pt x="0" y="36060"/>
                </a:lnTo>
                <a:lnTo>
                  <a:pt x="0" y="28046"/>
                </a:lnTo>
                <a:lnTo>
                  <a:pt x="33732" y="28046"/>
                </a:lnTo>
                <a:lnTo>
                  <a:pt x="33732" y="36060"/>
                </a:lnTo>
                <a:close/>
              </a:path>
              <a:path w="40005" h="86995">
                <a:moveTo>
                  <a:pt x="19058" y="86847"/>
                </a:moveTo>
                <a:lnTo>
                  <a:pt x="8338" y="86847"/>
                </a:lnTo>
                <a:lnTo>
                  <a:pt x="8338" y="36060"/>
                </a:lnTo>
                <a:lnTo>
                  <a:pt x="19058" y="36060"/>
                </a:lnTo>
                <a:lnTo>
                  <a:pt x="19058" y="868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68568" y="5455463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974712" y="5890483"/>
            <a:ext cx="281485" cy="190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68568" y="5998388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0487024" y="1724025"/>
            <a:ext cx="142875" cy="4181475"/>
          </a:xfrm>
          <a:custGeom>
            <a:avLst/>
            <a:gdLst/>
            <a:ahLst/>
            <a:cxnLst/>
            <a:rect l="l" t="t" r="r" b="b"/>
            <a:pathLst>
              <a:path w="142875" h="4181475">
                <a:moveTo>
                  <a:pt x="0" y="0"/>
                </a:moveTo>
                <a:lnTo>
                  <a:pt x="142874" y="0"/>
                </a:lnTo>
                <a:lnTo>
                  <a:pt x="142874" y="4181474"/>
                </a:lnTo>
                <a:lnTo>
                  <a:pt x="0" y="41814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914400" y="1533525"/>
          <a:ext cx="9744075" cy="456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2204720"/>
                <a:gridCol w="1143000"/>
                <a:gridCol w="1143000"/>
                <a:gridCol w="454025"/>
                <a:gridCol w="498475"/>
                <a:gridCol w="476250"/>
                <a:gridCol w="476250"/>
                <a:gridCol w="476250"/>
                <a:gridCol w="567054"/>
                <a:gridCol w="290195"/>
                <a:gridCol w="623570"/>
                <a:gridCol w="600075"/>
                <a:gridCol w="152400"/>
              </a:tblGrid>
              <a:tr h="217455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rowSpan="11"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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9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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3825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650" spc="170">
                          <a:solidFill>
                            <a:srgbClr val="444444"/>
                          </a:solidFill>
                          <a:latin typeface="Verdana"/>
                          <a:cs typeface="Verdana"/>
                        </a:rPr>
                        <a:t>Pointblank</a:t>
                      </a:r>
                      <a:r>
                        <a:rPr dirty="0" sz="1650" spc="-95">
                          <a:solidFill>
                            <a:srgbClr val="44444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50" spc="145">
                          <a:solidFill>
                            <a:srgbClr val="444444"/>
                          </a:solidFill>
                          <a:latin typeface="Verdana"/>
                          <a:cs typeface="Verdana"/>
                        </a:rPr>
                        <a:t>Validation</a:t>
                      </a:r>
                      <a:endParaRPr sz="1650">
                        <a:latin typeface="Verdana"/>
                        <a:cs typeface="Verdana"/>
                      </a:endParaRPr>
                    </a:p>
                  </a:txBody>
                  <a:tcPr marL="0" marR="0" marB="0" marT="869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613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800" spc="8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[2025-09-25|12:09:19]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98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943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877569" algn="l"/>
                        </a:tabLst>
                      </a:pPr>
                      <a:r>
                        <a:rPr dirty="0" sz="700" spc="5" b="1">
                          <a:solidFill>
                            <a:srgbClr val="212121"/>
                          </a:solidFill>
                          <a:latin typeface="Tahoma"/>
                          <a:cs typeface="Tahoma"/>
                        </a:rPr>
                        <a:t>TIBBLE	</a:t>
                      </a:r>
                      <a:r>
                        <a:rPr dirty="0" sz="700" spc="-15" b="1">
                          <a:solidFill>
                            <a:srgbClr val="212121"/>
                          </a:solidFill>
                          <a:latin typeface="Tahoma"/>
                          <a:cs typeface="Tahoma"/>
                        </a:rPr>
                        <a:t>bike_tbl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5905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3397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tabLst>
                          <a:tab pos="2251710" algn="l"/>
                        </a:tabLst>
                      </a:pPr>
                      <a:r>
                        <a:rPr dirty="0" sz="850" spc="12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STEP	</a:t>
                      </a:r>
                      <a:r>
                        <a:rPr dirty="0" sz="850" spc="11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COLUMNS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850" spc="11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VALUES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dirty="0" sz="850" spc="11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TBL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850" spc="11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EVAL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3810">
                        <a:lnSpc>
                          <a:spcPct val="100000"/>
                        </a:lnSpc>
                      </a:pP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dirty="0" sz="850" spc="-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850" spc="-1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40005">
                        <a:lnSpc>
                          <a:spcPct val="100000"/>
                        </a:lnSpc>
                      </a:pPr>
                      <a:r>
                        <a:rPr dirty="0" sz="850" spc="-8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850" spc="-2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40005">
                        <a:lnSpc>
                          <a:spcPct val="100000"/>
                        </a:lnSpc>
                      </a:pPr>
                      <a:r>
                        <a:rPr dirty="0" sz="850" spc="-9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L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12700">
                        <a:lnSpc>
                          <a:spcPct val="100000"/>
                        </a:lnSpc>
                        <a:tabLst>
                          <a:tab pos="309245" algn="l"/>
                        </a:tabLst>
                      </a:pPr>
                      <a:r>
                        <a:rPr dirty="0" sz="850" spc="17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W	</a:t>
                      </a:r>
                      <a:r>
                        <a:rPr dirty="0" sz="850" spc="13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 spc="12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EXT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768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715"/>
                        </a:spcBef>
                        <a:tabLst>
                          <a:tab pos="81788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col_is_date()</a:t>
                      </a:r>
                      <a:endParaRPr baseline="6944" sz="12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800" spc="10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datetime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571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●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D3D3D3"/>
                      </a:solidFill>
                      <a:prstDash val="solid"/>
                    </a:lnL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●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R w="9525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29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81788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col_is_factor()</a:t>
                      </a:r>
                      <a:endParaRPr baseline="6944" sz="12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5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5">
                          <a:latin typeface="Consolas"/>
                          <a:cs typeface="Consolas"/>
                        </a:rPr>
                        <a:t>season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●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●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29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81788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3	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col_is_factor()</a:t>
                      </a:r>
                      <a:endParaRPr baseline="6944" sz="12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5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5">
                          <a:latin typeface="Consolas"/>
                          <a:cs typeface="Consolas"/>
                        </a:rPr>
                        <a:t>holiday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●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●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29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81788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4	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col_is_factor()</a:t>
                      </a:r>
                      <a:endParaRPr baseline="6944" sz="12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0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workingday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●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●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29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81788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5	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col_is_factor()</a:t>
                      </a:r>
                      <a:endParaRPr baseline="6944" sz="12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5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5">
                          <a:latin typeface="Consolas"/>
                          <a:cs typeface="Consolas"/>
                        </a:rPr>
                        <a:t>weather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●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●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3286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ts val="775"/>
                        </a:lnSpc>
                        <a:spcBef>
                          <a:spcPts val="675"/>
                        </a:spcBef>
                        <a:tabLst>
                          <a:tab pos="81788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6	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col is</a:t>
                      </a:r>
                      <a:r>
                        <a:rPr dirty="0" baseline="6944" sz="120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numeric()</a:t>
                      </a:r>
                      <a:endParaRPr baseline="6944" sz="12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ts val="850"/>
                        </a:lnSpc>
                        <a:spcBef>
                          <a:spcPts val="715"/>
                        </a:spcBef>
                      </a:pPr>
                      <a:r>
                        <a:rPr dirty="0" sz="800" spc="15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5">
                          <a:latin typeface="Consolas"/>
                          <a:cs typeface="Consolas"/>
                        </a:rPr>
                        <a:t>temp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ts val="75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ts val="925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ts val="85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ts val="75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○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95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○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10515599" y="1724025"/>
            <a:ext cx="85725" cy="2085975"/>
          </a:xfrm>
          <a:custGeom>
            <a:avLst/>
            <a:gdLst/>
            <a:ahLst/>
            <a:cxnLst/>
            <a:rect l="l" t="t" r="r" b="b"/>
            <a:pathLst>
              <a:path w="85725" h="2085975">
                <a:moveTo>
                  <a:pt x="48545" y="2085974"/>
                </a:moveTo>
                <a:lnTo>
                  <a:pt x="37178" y="2085974"/>
                </a:lnTo>
                <a:lnTo>
                  <a:pt x="31710" y="2084886"/>
                </a:lnTo>
                <a:lnTo>
                  <a:pt x="1086" y="2054263"/>
                </a:lnTo>
                <a:lnTo>
                  <a:pt x="0" y="2048796"/>
                </a:lnTo>
                <a:lnTo>
                  <a:pt x="0" y="37178"/>
                </a:lnTo>
                <a:lnTo>
                  <a:pt x="21207" y="5437"/>
                </a:lnTo>
                <a:lnTo>
                  <a:pt x="37178" y="0"/>
                </a:lnTo>
                <a:lnTo>
                  <a:pt x="48545" y="0"/>
                </a:lnTo>
                <a:lnTo>
                  <a:pt x="80286" y="21208"/>
                </a:lnTo>
                <a:lnTo>
                  <a:pt x="85724" y="37178"/>
                </a:lnTo>
                <a:lnTo>
                  <a:pt x="85724" y="2048796"/>
                </a:lnTo>
                <a:lnTo>
                  <a:pt x="64516" y="2080536"/>
                </a:lnTo>
                <a:lnTo>
                  <a:pt x="48545" y="208597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192889" y="63281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12824" y="130968"/>
                </a:moveTo>
                <a:lnTo>
                  <a:pt x="0" y="130968"/>
                </a:lnTo>
                <a:lnTo>
                  <a:pt x="51875" y="27114"/>
                </a:lnTo>
                <a:lnTo>
                  <a:pt x="59671" y="15885"/>
                </a:lnTo>
                <a:lnTo>
                  <a:pt x="70037" y="7341"/>
                </a:lnTo>
                <a:lnTo>
                  <a:pt x="82322" y="1905"/>
                </a:lnTo>
                <a:lnTo>
                  <a:pt x="95873" y="0"/>
                </a:lnTo>
                <a:lnTo>
                  <a:pt x="212824" y="0"/>
                </a:lnTo>
                <a:lnTo>
                  <a:pt x="212824" y="130968"/>
                </a:lnTo>
                <a:close/>
              </a:path>
              <a:path w="458470" h="458469">
                <a:moveTo>
                  <a:pt x="458390" y="130968"/>
                </a:moveTo>
                <a:lnTo>
                  <a:pt x="245566" y="130968"/>
                </a:lnTo>
                <a:lnTo>
                  <a:pt x="245566" y="0"/>
                </a:lnTo>
                <a:lnTo>
                  <a:pt x="362517" y="0"/>
                </a:lnTo>
                <a:lnTo>
                  <a:pt x="376068" y="1905"/>
                </a:lnTo>
                <a:lnTo>
                  <a:pt x="388353" y="7341"/>
                </a:lnTo>
                <a:lnTo>
                  <a:pt x="398719" y="15885"/>
                </a:lnTo>
                <a:lnTo>
                  <a:pt x="406514" y="27114"/>
                </a:lnTo>
                <a:lnTo>
                  <a:pt x="458390" y="130968"/>
                </a:lnTo>
                <a:close/>
              </a:path>
              <a:path w="458470" h="458469">
                <a:moveTo>
                  <a:pt x="392906" y="458390"/>
                </a:moveTo>
                <a:lnTo>
                  <a:pt x="65484" y="458390"/>
                </a:lnTo>
                <a:lnTo>
                  <a:pt x="40014" y="453237"/>
                </a:lnTo>
                <a:lnTo>
                  <a:pt x="19197" y="439192"/>
                </a:lnTo>
                <a:lnTo>
                  <a:pt x="5152" y="418375"/>
                </a:lnTo>
                <a:lnTo>
                  <a:pt x="0" y="392906"/>
                </a:lnTo>
                <a:lnTo>
                  <a:pt x="0" y="163710"/>
                </a:lnTo>
                <a:lnTo>
                  <a:pt x="458390" y="163710"/>
                </a:lnTo>
                <a:lnTo>
                  <a:pt x="458390" y="392906"/>
                </a:lnTo>
                <a:lnTo>
                  <a:pt x="453237" y="418375"/>
                </a:lnTo>
                <a:lnTo>
                  <a:pt x="439192" y="439192"/>
                </a:lnTo>
                <a:lnTo>
                  <a:pt x="418375" y="453237"/>
                </a:lnTo>
                <a:lnTo>
                  <a:pt x="392906" y="45839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19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19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520700"/>
            <a:ext cx="959231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65">
                <a:solidFill>
                  <a:srgbClr val="C2132D"/>
                </a:solidFill>
                <a:latin typeface="Trebuchet MS"/>
                <a:cs typeface="Trebuchet MS"/>
              </a:rPr>
              <a:t>Changing </a:t>
            </a:r>
            <a:r>
              <a:rPr dirty="0" sz="4100" spc="-320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4100" spc="-220">
                <a:solidFill>
                  <a:srgbClr val="C2132D"/>
                </a:solidFill>
                <a:latin typeface="Trebuchet MS"/>
                <a:cs typeface="Trebuchet MS"/>
              </a:rPr>
              <a:t>Column </a:t>
            </a:r>
            <a:r>
              <a:rPr dirty="0" sz="4100" spc="-204">
                <a:solidFill>
                  <a:srgbClr val="C2132D"/>
                </a:solidFill>
                <a:latin typeface="Trebuchet MS"/>
                <a:cs typeface="Trebuchet MS"/>
              </a:rPr>
              <a:t>Types </a:t>
            </a:r>
            <a:r>
              <a:rPr dirty="0" sz="4100" spc="-310">
                <a:solidFill>
                  <a:srgbClr val="C2132D"/>
                </a:solidFill>
                <a:latin typeface="Trebuchet MS"/>
                <a:cs typeface="Trebuchet MS"/>
              </a:rPr>
              <a:t>that </a:t>
            </a:r>
            <a:r>
              <a:rPr dirty="0" sz="4100" spc="-229">
                <a:solidFill>
                  <a:srgbClr val="C2132D"/>
                </a:solidFill>
                <a:latin typeface="Trebuchet MS"/>
                <a:cs typeface="Trebuchet MS"/>
              </a:rPr>
              <a:t>Need</a:t>
            </a:r>
            <a:r>
              <a:rPr dirty="0" sz="4100" spc="-59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45">
                <a:solidFill>
                  <a:srgbClr val="C2132D"/>
                </a:solidFill>
                <a:latin typeface="Trebuchet MS"/>
                <a:cs typeface="Trebuchet MS"/>
              </a:rPr>
              <a:t>"Fixing"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3343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Please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refer to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our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in-class</a:t>
            </a:r>
            <a:r>
              <a:rPr dirty="0" sz="1800" spc="-6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98703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4"/>
              <a:t>Examining </a:t>
            </a:r>
            <a:r>
              <a:rPr dirty="0" spc="-320"/>
              <a:t>the </a:t>
            </a:r>
            <a:r>
              <a:rPr dirty="0" spc="-150"/>
              <a:t>Consistency </a:t>
            </a:r>
            <a:r>
              <a:rPr dirty="0" spc="-170"/>
              <a:t>of </a:t>
            </a:r>
            <a:r>
              <a:rPr dirty="0" spc="-320"/>
              <a:t>the</a:t>
            </a:r>
            <a:r>
              <a:rPr dirty="0" spc="-645"/>
              <a:t> </a:t>
            </a:r>
            <a:r>
              <a:rPr dirty="0" spc="-235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533525"/>
            <a:ext cx="9696450" cy="3933825"/>
          </a:xfrm>
          <a:custGeom>
            <a:avLst/>
            <a:gdLst/>
            <a:ahLst/>
            <a:cxnLst/>
            <a:rect l="l" t="t" r="r" b="b"/>
            <a:pathLst>
              <a:path w="9696450" h="3933825">
                <a:moveTo>
                  <a:pt x="0" y="0"/>
                </a:moveTo>
                <a:lnTo>
                  <a:pt x="9696449" y="0"/>
                </a:lnTo>
                <a:lnTo>
                  <a:pt x="9696449" y="3933824"/>
                </a:lnTo>
                <a:lnTo>
                  <a:pt x="0" y="39338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10195" y="1604263"/>
            <a:ext cx="8261350" cy="3758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library</a:t>
            </a:r>
            <a:r>
              <a:rPr dirty="0" sz="1350" spc="10">
                <a:latin typeface="Courier New"/>
                <a:cs typeface="Courier New"/>
              </a:rPr>
              <a:t>(pointblank)</a:t>
            </a:r>
            <a:endParaRPr sz="1350">
              <a:latin typeface="Courier New"/>
              <a:cs typeface="Courier New"/>
            </a:endParaRPr>
          </a:p>
          <a:p>
            <a:pPr marL="12700" marR="942975">
              <a:lnSpc>
                <a:spcPct val="180600"/>
              </a:lnSpc>
              <a:spcBef>
                <a:spcPts val="75"/>
              </a:spcBef>
            </a:pPr>
            <a:r>
              <a:rPr dirty="0" sz="1350" spc="10">
                <a:latin typeface="Courier New"/>
                <a:cs typeface="Courier New"/>
              </a:rPr>
              <a:t>act &lt;- action_levels(warn_at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0.01</a:t>
            </a:r>
            <a:r>
              <a:rPr dirty="0" sz="1350" spc="10">
                <a:latin typeface="Courier New"/>
                <a:cs typeface="Courier New"/>
              </a:rPr>
              <a:t>, notify_at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0.01</a:t>
            </a:r>
            <a:r>
              <a:rPr dirty="0" sz="1350" spc="10">
                <a:latin typeface="Courier New"/>
                <a:cs typeface="Courier New"/>
              </a:rPr>
              <a:t>, stop_at =</a:t>
            </a:r>
            <a:r>
              <a:rPr dirty="0" sz="1350" spc="-5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NULL</a:t>
            </a:r>
            <a:r>
              <a:rPr dirty="0" sz="1350" spc="10">
                <a:latin typeface="Courier New"/>
                <a:cs typeface="Courier New"/>
              </a:rPr>
              <a:t>)  agent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&lt;-</a:t>
            </a:r>
            <a:endParaRPr sz="1350">
              <a:latin typeface="Courier New"/>
              <a:cs typeface="Courier New"/>
            </a:endParaRPr>
          </a:p>
          <a:p>
            <a:pPr marL="220979">
              <a:lnSpc>
                <a:spcPts val="1555"/>
              </a:lnSpc>
            </a:pPr>
            <a:r>
              <a:rPr dirty="0" sz="1350" spc="10">
                <a:latin typeface="Courier New"/>
                <a:cs typeface="Courier New"/>
              </a:rPr>
              <a:t>create_agent(bike_tbl, actions = act)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</a:t>
            </a:r>
            <a:endParaRPr sz="1350">
              <a:latin typeface="Courier New"/>
              <a:cs typeface="Courier New"/>
            </a:endParaRPr>
          </a:p>
          <a:p>
            <a:pPr marL="220979" marR="5080">
              <a:lnSpc>
                <a:spcPts val="1580"/>
              </a:lnSpc>
              <a:spcBef>
                <a:spcPts val="65"/>
              </a:spcBef>
            </a:pPr>
            <a:r>
              <a:rPr dirty="0" sz="1350" spc="10">
                <a:latin typeface="Courier New"/>
                <a:cs typeface="Courier New"/>
              </a:rPr>
              <a:t>col_vals_between(columns = vars(temp, atemp, humidity, windspeed),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100</a:t>
            </a:r>
            <a:r>
              <a:rPr dirty="0" sz="1350" spc="10">
                <a:latin typeface="Courier New"/>
                <a:cs typeface="Courier New"/>
              </a:rPr>
              <a:t>)</a:t>
            </a:r>
            <a:r>
              <a:rPr dirty="0" sz="1350" spc="-4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  col_vals_gte(columns = vars(casual, registered),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</a:t>
            </a:r>
            <a:r>
              <a:rPr dirty="0" sz="1350" spc="10">
                <a:latin typeface="Courier New"/>
                <a:cs typeface="Courier New"/>
              </a:rPr>
              <a:t>)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</a:t>
            </a:r>
            <a:endParaRPr sz="1350">
              <a:latin typeface="Courier New"/>
              <a:cs typeface="Courier New"/>
            </a:endParaRPr>
          </a:p>
          <a:p>
            <a:pPr marL="220979">
              <a:lnSpc>
                <a:spcPts val="1500"/>
              </a:lnSpc>
            </a:pPr>
            <a:r>
              <a:rPr dirty="0" sz="1350" spc="10">
                <a:latin typeface="Courier New"/>
                <a:cs typeface="Courier New"/>
              </a:rPr>
              <a:t>col_vals_gt(columns = vars(count),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</a:t>
            </a:r>
            <a:r>
              <a:rPr dirty="0" sz="1350" spc="10">
                <a:latin typeface="Courier New"/>
                <a:cs typeface="Courier New"/>
              </a:rPr>
              <a:t>)</a:t>
            </a:r>
            <a:r>
              <a:rPr dirty="0" sz="13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</a:t>
            </a:r>
            <a:endParaRPr sz="1350">
              <a:latin typeface="Courier New"/>
              <a:cs typeface="Courier New"/>
            </a:endParaRPr>
          </a:p>
          <a:p>
            <a:pPr marL="220979" marR="734695">
              <a:lnSpc>
                <a:spcPct val="95700"/>
              </a:lnSpc>
              <a:spcBef>
                <a:spcPts val="45"/>
              </a:spcBef>
            </a:pPr>
            <a:r>
              <a:rPr dirty="0" sz="1350" spc="10">
                <a:latin typeface="Courier New"/>
                <a:cs typeface="Courier New"/>
              </a:rPr>
              <a:t>col_is_factor(columns = vars(season, holiday, workingday, weather))</a:t>
            </a:r>
            <a:r>
              <a:rPr dirty="0" sz="1350" spc="-5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  col_vals_in_set(columns = vars(hour), set = seq(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0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23</a:t>
            </a:r>
            <a:r>
              <a:rPr dirty="0" sz="1350" spc="10">
                <a:latin typeface="Courier New"/>
                <a:cs typeface="Courier New"/>
              </a:rPr>
              <a:t>, by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1</a:t>
            </a:r>
            <a:r>
              <a:rPr dirty="0" sz="1350" spc="10">
                <a:latin typeface="Courier New"/>
                <a:cs typeface="Courier New"/>
              </a:rPr>
              <a:t>)) |&gt;  col_vals_not_null(columns = names(bike_tbl)) |&gt;  col_vals_expr(expr(count == casual + registered) )</a:t>
            </a:r>
            <a:r>
              <a:rPr dirty="0" sz="1350" spc="-10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</a:t>
            </a:r>
            <a:endParaRPr sz="1350">
              <a:latin typeface="Courier New"/>
              <a:cs typeface="Courier New"/>
            </a:endParaRPr>
          </a:p>
          <a:p>
            <a:pPr marL="220979" marR="213360">
              <a:lnSpc>
                <a:spcPts val="1580"/>
              </a:lnSpc>
              <a:spcBef>
                <a:spcPts val="40"/>
              </a:spcBef>
            </a:pPr>
            <a:r>
              <a:rPr dirty="0" sz="1350" spc="10">
                <a:latin typeface="Courier New"/>
                <a:cs typeface="Courier New"/>
              </a:rPr>
              <a:t>col_vals_expr(expr = expr(sources %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in</a:t>
            </a:r>
            <a:r>
              <a:rPr dirty="0" sz="1350" spc="10">
                <a:latin typeface="Courier New"/>
                <a:cs typeface="Courier New"/>
              </a:rPr>
              <a:t>% c(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'AD campaign'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'ad campaign'</a:t>
            </a:r>
            <a:r>
              <a:rPr dirty="0" sz="1350" spc="10">
                <a:latin typeface="Courier New"/>
                <a:cs typeface="Courier New"/>
              </a:rPr>
              <a:t>)))</a:t>
            </a:r>
            <a:r>
              <a:rPr dirty="0" sz="1350" spc="-4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  col_vals_expr(expr = ~ str_detect(sources, pattern =</a:t>
            </a:r>
            <a:r>
              <a:rPr dirty="0" sz="1350" spc="-1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'google'</a:t>
            </a:r>
            <a:r>
              <a:rPr dirty="0" sz="1350" spc="10">
                <a:latin typeface="Courier New"/>
                <a:cs typeface="Courier New"/>
              </a:rPr>
              <a:t>),</a:t>
            </a:r>
            <a:endParaRPr sz="1350">
              <a:latin typeface="Courier New"/>
              <a:cs typeface="Courier New"/>
            </a:endParaRPr>
          </a:p>
          <a:p>
            <a:pPr marL="1680210">
              <a:lnSpc>
                <a:spcPts val="1525"/>
              </a:lnSpc>
            </a:pPr>
            <a:r>
              <a:rPr dirty="0" sz="1350" spc="10">
                <a:latin typeface="Courier New"/>
                <a:cs typeface="Courier New"/>
              </a:rPr>
              <a:t>label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'non google</a:t>
            </a:r>
            <a:r>
              <a:rPr dirty="0" sz="1350">
                <a:solidFill>
                  <a:srgbClr val="005400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sources'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2700" marR="2193925">
              <a:lnSpc>
                <a:spcPts val="1580"/>
              </a:lnSpc>
              <a:spcBef>
                <a:spcPts val="1470"/>
              </a:spcBef>
            </a:pPr>
            <a:r>
              <a:rPr dirty="0" sz="1350" spc="10">
                <a:latin typeface="Courier New"/>
                <a:cs typeface="Courier New"/>
              </a:rPr>
              <a:t>res &lt;- interrogate(agent, sample_limit = nrow(bike_tbl))  res |&gt; export_report(filename =</a:t>
            </a:r>
            <a:r>
              <a:rPr dirty="0" sz="1350" spc="-5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'report_consistency.html'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19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98703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4"/>
              <a:t>Examining </a:t>
            </a:r>
            <a:r>
              <a:rPr dirty="0" spc="-320"/>
              <a:t>the </a:t>
            </a:r>
            <a:r>
              <a:rPr dirty="0" spc="-150"/>
              <a:t>Consistency </a:t>
            </a:r>
            <a:r>
              <a:rPr dirty="0" spc="-170"/>
              <a:t>of </a:t>
            </a:r>
            <a:r>
              <a:rPr dirty="0" spc="-320"/>
              <a:t>the</a:t>
            </a:r>
            <a:r>
              <a:rPr dirty="0" spc="-645"/>
              <a:t> </a:t>
            </a:r>
            <a:r>
              <a:rPr dirty="0" spc="-235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1533524" y="1724025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0"/>
                </a:moveTo>
                <a:lnTo>
                  <a:pt x="57149" y="0"/>
                </a:lnTo>
                <a:lnTo>
                  <a:pt x="57149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90674" y="1733550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374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24050" y="1733550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0" y="0"/>
                </a:moveTo>
                <a:lnTo>
                  <a:pt x="18097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33800" y="173355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6799" y="173355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9799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96049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72300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48550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4800" y="1733550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01050" y="173355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686800" y="173355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972550" y="1733550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58300" y="1733550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 h="0">
                <a:moveTo>
                  <a:pt x="0" y="0"/>
                </a:moveTo>
                <a:lnTo>
                  <a:pt x="628649" y="0"/>
                </a:lnTo>
              </a:path>
            </a:pathLst>
          </a:custGeom>
          <a:ln w="19049">
            <a:solidFill>
              <a:srgbClr val="A7A7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533524" y="2724150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0" y="0"/>
                </a:moveTo>
                <a:lnTo>
                  <a:pt x="57149" y="0"/>
                </a:lnTo>
                <a:lnTo>
                  <a:pt x="57149" y="19049"/>
                </a:lnTo>
                <a:lnTo>
                  <a:pt x="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590674" y="2733675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374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24050" y="2733675"/>
            <a:ext cx="1809750" cy="0"/>
          </a:xfrm>
          <a:custGeom>
            <a:avLst/>
            <a:gdLst/>
            <a:ahLst/>
            <a:cxnLst/>
            <a:rect l="l" t="t" r="r" b="b"/>
            <a:pathLst>
              <a:path w="1809750" h="0">
                <a:moveTo>
                  <a:pt x="0" y="0"/>
                </a:moveTo>
                <a:lnTo>
                  <a:pt x="18097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33800" y="273367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76799" y="2733675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 h="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19799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96049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72300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48550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24800" y="2733675"/>
            <a:ext cx="476250" cy="0"/>
          </a:xfrm>
          <a:custGeom>
            <a:avLst/>
            <a:gdLst/>
            <a:ahLst/>
            <a:cxnLst/>
            <a:rect l="l" t="t" r="r" b="b"/>
            <a:pathLst>
              <a:path w="476250" h="0">
                <a:moveTo>
                  <a:pt x="0" y="0"/>
                </a:moveTo>
                <a:lnTo>
                  <a:pt x="4762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401050" y="27336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86800" y="27336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72550" y="2733675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258300" y="2733675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 h="0">
                <a:moveTo>
                  <a:pt x="0" y="0"/>
                </a:moveTo>
                <a:lnTo>
                  <a:pt x="628649" y="0"/>
                </a:lnTo>
              </a:path>
            </a:pathLst>
          </a:custGeom>
          <a:ln w="19049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623565" y="2347912"/>
            <a:ext cx="1226820" cy="0"/>
          </a:xfrm>
          <a:custGeom>
            <a:avLst/>
            <a:gdLst/>
            <a:ahLst/>
            <a:cxnLst/>
            <a:rect l="l" t="t" r="r" b="b"/>
            <a:pathLst>
              <a:path w="1226820" h="0">
                <a:moveTo>
                  <a:pt x="0" y="0"/>
                </a:moveTo>
                <a:lnTo>
                  <a:pt x="1226492" y="0"/>
                </a:lnTo>
              </a:path>
            </a:pathLst>
          </a:custGeom>
          <a:ln w="9524">
            <a:solidFill>
              <a:srgbClr val="ACD8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33537" y="2433637"/>
            <a:ext cx="628650" cy="171450"/>
          </a:xfrm>
          <a:custGeom>
            <a:avLst/>
            <a:gdLst/>
            <a:ahLst/>
            <a:cxnLst/>
            <a:rect l="l" t="t" r="r" b="b"/>
            <a:pathLst>
              <a:path w="628650" h="171450">
                <a:moveTo>
                  <a:pt x="0" y="0"/>
                </a:moveTo>
                <a:lnTo>
                  <a:pt x="628649" y="0"/>
                </a:lnTo>
                <a:lnTo>
                  <a:pt x="6286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3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62187" y="2433637"/>
            <a:ext cx="647700" cy="171450"/>
          </a:xfrm>
          <a:custGeom>
            <a:avLst/>
            <a:gdLst/>
            <a:ahLst/>
            <a:cxnLst/>
            <a:rect l="l" t="t" r="r" b="b"/>
            <a:pathLst>
              <a:path w="647700" h="171450">
                <a:moveTo>
                  <a:pt x="0" y="0"/>
                </a:moveTo>
                <a:lnTo>
                  <a:pt x="647699" y="0"/>
                </a:lnTo>
                <a:lnTo>
                  <a:pt x="64769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1D359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057524" y="2428874"/>
          <a:ext cx="3234055" cy="180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/>
                <a:gridCol w="519430"/>
                <a:gridCol w="557530"/>
                <a:gridCol w="391160"/>
                <a:gridCol w="667385"/>
                <a:gridCol w="495935"/>
              </a:tblGrid>
              <a:tr h="171449"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85" b="1">
                          <a:solidFill>
                            <a:srgbClr val="ABABAB"/>
                          </a:solidFill>
                          <a:latin typeface="Tahoma"/>
                          <a:cs typeface="Tahoma"/>
                        </a:rPr>
                        <a:t>WARN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E4AB00"/>
                      </a:solidFill>
                      <a:prstDash val="solid"/>
                    </a:lnL>
                    <a:lnR w="9525">
                      <a:solidFill>
                        <a:srgbClr val="E4AB00"/>
                      </a:solidFill>
                      <a:prstDash val="solid"/>
                    </a:lnR>
                    <a:lnT w="9525">
                      <a:solidFill>
                        <a:srgbClr val="E4AB00"/>
                      </a:solidFill>
                      <a:prstDash val="solid"/>
                    </a:lnT>
                    <a:lnB w="9525">
                      <a:solidFill>
                        <a:srgbClr val="E4A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700" spc="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E4AB00"/>
                      </a:solidFill>
                      <a:prstDash val="solid"/>
                    </a:lnL>
                    <a:lnR w="9525">
                      <a:solidFill>
                        <a:srgbClr val="D0172E"/>
                      </a:solidFill>
                      <a:prstDash val="solid"/>
                    </a:lnR>
                    <a:lnT w="9525">
                      <a:solidFill>
                        <a:srgbClr val="E4AB00"/>
                      </a:solidFill>
                      <a:prstDash val="solid"/>
                    </a:lnT>
                    <a:lnB w="9525">
                      <a:solidFill>
                        <a:srgbClr val="E4A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70" b="1">
                          <a:solidFill>
                            <a:srgbClr val="ABABAB"/>
                          </a:solidFill>
                          <a:latin typeface="Tahoma"/>
                          <a:cs typeface="Tahoma"/>
                        </a:rPr>
                        <a:t>STOP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D0172E"/>
                      </a:solidFill>
                      <a:prstDash val="solid"/>
                    </a:lnL>
                    <a:lnR w="9525">
                      <a:solidFill>
                        <a:srgbClr val="D0172E"/>
                      </a:solidFill>
                      <a:prstDash val="solid"/>
                    </a:lnR>
                    <a:lnT w="9525">
                      <a:solidFill>
                        <a:srgbClr val="D0172E"/>
                      </a:solidFill>
                      <a:prstDash val="solid"/>
                    </a:lnT>
                    <a:lnB w="9525">
                      <a:solidFill>
                        <a:srgbClr val="D017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700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—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D0172E"/>
                      </a:solidFill>
                      <a:prstDash val="solid"/>
                    </a:lnL>
                    <a:lnR w="9525">
                      <a:solidFill>
                        <a:srgbClr val="499EFE"/>
                      </a:solidFill>
                      <a:prstDash val="solid"/>
                    </a:lnR>
                    <a:lnT w="9525">
                      <a:solidFill>
                        <a:srgbClr val="D0172E"/>
                      </a:solidFill>
                      <a:prstDash val="solid"/>
                    </a:lnT>
                    <a:lnB w="9525">
                      <a:solidFill>
                        <a:srgbClr val="D017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600" spc="65" b="1">
                          <a:solidFill>
                            <a:srgbClr val="ABABAB"/>
                          </a:solidFill>
                          <a:latin typeface="Tahoma"/>
                          <a:cs typeface="Tahoma"/>
                        </a:rPr>
                        <a:t>NOTIFY</a:t>
                      </a:r>
                      <a:endParaRPr sz="600">
                        <a:latin typeface="Tahoma"/>
                        <a:cs typeface="Tahoma"/>
                      </a:endParaRPr>
                    </a:p>
                  </a:txBody>
                  <a:tcPr marL="0" marR="0" marB="0" marT="42545">
                    <a:lnL w="9525">
                      <a:solidFill>
                        <a:srgbClr val="499EFE"/>
                      </a:solidFill>
                      <a:prstDash val="solid"/>
                    </a:lnL>
                    <a:lnR w="9525">
                      <a:solidFill>
                        <a:srgbClr val="499EFE"/>
                      </a:solidFill>
                      <a:prstDash val="solid"/>
                    </a:lnR>
                    <a:lnT w="9525">
                      <a:solidFill>
                        <a:srgbClr val="499EFE"/>
                      </a:solidFill>
                      <a:prstDash val="solid"/>
                    </a:lnT>
                    <a:lnB w="9525">
                      <a:solidFill>
                        <a:srgbClr val="499EF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700" spc="5" b="1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0.01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29845">
                    <a:lnL w="9525">
                      <a:solidFill>
                        <a:srgbClr val="499EFE"/>
                      </a:solidFill>
                      <a:prstDash val="solid"/>
                    </a:lnL>
                    <a:lnR w="9525">
                      <a:solidFill>
                        <a:srgbClr val="499EFE"/>
                      </a:solidFill>
                      <a:prstDash val="solid"/>
                    </a:lnR>
                    <a:lnT w="9525">
                      <a:solidFill>
                        <a:srgbClr val="499EFE"/>
                      </a:solidFill>
                      <a:prstDash val="solid"/>
                    </a:lnT>
                    <a:lnB w="9525">
                      <a:solidFill>
                        <a:srgbClr val="499EF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1978977" y="317697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015179" y="3266369"/>
            <a:ext cx="204816" cy="94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68568" y="3283763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78977" y="371989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15179" y="3809294"/>
            <a:ext cx="204816" cy="94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168568" y="3826688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78977" y="4262822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15179" y="4352219"/>
            <a:ext cx="204816" cy="94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68568" y="4369613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978977" y="480574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15179" y="4895144"/>
            <a:ext cx="204816" cy="94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68568" y="4912538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78977" y="5348819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34570" y="0"/>
                </a:moveTo>
                <a:lnTo>
                  <a:pt x="269938" y="23443"/>
                </a:lnTo>
                <a:lnTo>
                  <a:pt x="272955" y="38384"/>
                </a:lnTo>
                <a:lnTo>
                  <a:pt x="272955" y="272955"/>
                </a:lnTo>
                <a:lnTo>
                  <a:pt x="38384" y="272955"/>
                </a:lnTo>
                <a:lnTo>
                  <a:pt x="30648" y="272175"/>
                </a:lnTo>
                <a:lnTo>
                  <a:pt x="779" y="242306"/>
                </a:lnTo>
                <a:lnTo>
                  <a:pt x="0" y="234570"/>
                </a:lnTo>
                <a:lnTo>
                  <a:pt x="0" y="38384"/>
                </a:lnTo>
                <a:lnTo>
                  <a:pt x="23443" y="3016"/>
                </a:lnTo>
                <a:lnTo>
                  <a:pt x="38384" y="0"/>
                </a:lnTo>
                <a:lnTo>
                  <a:pt x="234570" y="0"/>
                </a:lnTo>
                <a:close/>
              </a:path>
            </a:pathLst>
          </a:custGeom>
          <a:ln w="85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25891" y="5395733"/>
            <a:ext cx="179126" cy="179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68568" y="5455463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974712" y="5887479"/>
            <a:ext cx="281485" cy="1937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168568" y="5998388"/>
            <a:ext cx="188237" cy="70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0487024" y="1724025"/>
            <a:ext cx="142875" cy="4181475"/>
          </a:xfrm>
          <a:custGeom>
            <a:avLst/>
            <a:gdLst/>
            <a:ahLst/>
            <a:cxnLst/>
            <a:rect l="l" t="t" r="r" b="b"/>
            <a:pathLst>
              <a:path w="142875" h="4181475">
                <a:moveTo>
                  <a:pt x="0" y="0"/>
                </a:moveTo>
                <a:lnTo>
                  <a:pt x="142874" y="0"/>
                </a:lnTo>
                <a:lnTo>
                  <a:pt x="142874" y="4181474"/>
                </a:lnTo>
                <a:lnTo>
                  <a:pt x="0" y="41814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914400" y="1533525"/>
          <a:ext cx="9744075" cy="456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2204720"/>
                <a:gridCol w="1143000"/>
                <a:gridCol w="1143000"/>
                <a:gridCol w="454025"/>
                <a:gridCol w="498475"/>
                <a:gridCol w="476250"/>
                <a:gridCol w="476250"/>
                <a:gridCol w="476250"/>
                <a:gridCol w="567054"/>
                <a:gridCol w="290195"/>
                <a:gridCol w="623570"/>
                <a:gridCol w="600075"/>
                <a:gridCol w="152400"/>
              </a:tblGrid>
              <a:tr h="217455"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</a:tcPr>
                </a:tc>
                <a:tc rowSpan="1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rowSpan="11"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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79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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3825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650" spc="170">
                          <a:solidFill>
                            <a:srgbClr val="444444"/>
                          </a:solidFill>
                          <a:latin typeface="Verdana"/>
                          <a:cs typeface="Verdana"/>
                        </a:rPr>
                        <a:t>Pointblank</a:t>
                      </a:r>
                      <a:r>
                        <a:rPr dirty="0" sz="1650" spc="-95">
                          <a:solidFill>
                            <a:srgbClr val="444444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650" spc="145">
                          <a:solidFill>
                            <a:srgbClr val="444444"/>
                          </a:solidFill>
                          <a:latin typeface="Verdana"/>
                          <a:cs typeface="Verdana"/>
                        </a:rPr>
                        <a:t>Validation</a:t>
                      </a:r>
                      <a:endParaRPr sz="1650">
                        <a:latin typeface="Verdana"/>
                        <a:cs typeface="Verdana"/>
                      </a:endParaRPr>
                    </a:p>
                  </a:txBody>
                  <a:tcPr marL="0" marR="0" marB="0" marT="8699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613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800" spc="8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[2025-09-25|12:09:20]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6985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29437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877569" algn="l"/>
                        </a:tabLst>
                      </a:pPr>
                      <a:r>
                        <a:rPr dirty="0" sz="700" spc="5" b="1">
                          <a:solidFill>
                            <a:srgbClr val="212121"/>
                          </a:solidFill>
                          <a:latin typeface="Tahoma"/>
                          <a:cs typeface="Tahoma"/>
                        </a:rPr>
                        <a:t>TIBBLE	</a:t>
                      </a:r>
                      <a:r>
                        <a:rPr dirty="0" sz="700" spc="-15" b="1">
                          <a:solidFill>
                            <a:srgbClr val="212121"/>
                          </a:solidFill>
                          <a:latin typeface="Tahoma"/>
                          <a:cs typeface="Tahoma"/>
                        </a:rPr>
                        <a:t>bike_tbl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B="0" marT="5905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339718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41959">
                        <a:lnSpc>
                          <a:spcPct val="100000"/>
                        </a:lnSpc>
                        <a:tabLst>
                          <a:tab pos="2251710" algn="l"/>
                        </a:tabLst>
                      </a:pPr>
                      <a:r>
                        <a:rPr dirty="0" sz="850" spc="12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STEP	</a:t>
                      </a:r>
                      <a:r>
                        <a:rPr dirty="0" sz="850" spc="11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COLUMNS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850" spc="11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VALUES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14935">
                        <a:lnSpc>
                          <a:spcPct val="100000"/>
                        </a:lnSpc>
                      </a:pPr>
                      <a:r>
                        <a:rPr dirty="0" sz="850" spc="11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TBL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z="850" spc="11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EVAL </a:t>
                      </a:r>
                      <a:r>
                        <a:rPr dirty="0" sz="850" spc="10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UNITS</a:t>
                      </a:r>
                      <a:r>
                        <a:rPr dirty="0" sz="850" spc="31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50" spc="114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PASS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tabLst>
                          <a:tab pos="861060" algn="l"/>
                        </a:tabLst>
                      </a:pPr>
                      <a:r>
                        <a:rPr dirty="0" sz="850" spc="8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FAIL </a:t>
                      </a:r>
                      <a:r>
                        <a:rPr dirty="0" sz="850" spc="39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850" spc="17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W	</a:t>
                      </a:r>
                      <a:r>
                        <a:rPr dirty="0" sz="850" spc="13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S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97155">
                        <a:lnSpc>
                          <a:spcPct val="100000"/>
                        </a:lnSpc>
                      </a:pPr>
                      <a:r>
                        <a:rPr dirty="0" sz="850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N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 spc="125" b="1">
                          <a:solidFill>
                            <a:srgbClr val="666666"/>
                          </a:solidFill>
                          <a:latin typeface="Tahoma"/>
                          <a:cs typeface="Tahoma"/>
                        </a:rPr>
                        <a:t>EXT</a:t>
                      </a:r>
                      <a:endParaRPr sz="850">
                        <a:latin typeface="Tahoma"/>
                        <a:cs typeface="Tahoma"/>
                      </a:endParaRPr>
                    </a:p>
                  </a:txBody>
                  <a:tcPr marL="0" marR="0" marB="0" marT="2540"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768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tabLst>
                          <a:tab pos="81280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dirty="0" baseline="7407" sz="1125">
                          <a:latin typeface="Consolas"/>
                          <a:cs typeface="Consolas"/>
                        </a:rPr>
                        <a:t>col_vals_between()</a:t>
                      </a:r>
                      <a:endParaRPr baseline="7407" sz="1125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800" spc="15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5">
                          <a:latin typeface="Consolas"/>
                          <a:cs typeface="Consolas"/>
                        </a:rPr>
                        <a:t>temp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[0,</a:t>
                      </a:r>
                      <a:r>
                        <a:rPr dirty="0" sz="80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100]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5715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○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6350">
                    <a:lnL w="9525">
                      <a:solidFill>
                        <a:srgbClr val="D3D3D3"/>
                      </a:solidFill>
                      <a:prstDash val="solid"/>
                    </a:lnL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○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2540">
                    <a:lnR w="9525">
                      <a:solidFill>
                        <a:srgbClr val="D3D3D3"/>
                      </a:solidFill>
                      <a:prstDash val="solid"/>
                    </a:lnR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29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tabLst>
                          <a:tab pos="81280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2	</a:t>
                      </a:r>
                      <a:r>
                        <a:rPr dirty="0" baseline="7407" sz="1125">
                          <a:latin typeface="Consolas"/>
                          <a:cs typeface="Consolas"/>
                        </a:rPr>
                        <a:t>col_vals_between()</a:t>
                      </a:r>
                      <a:endParaRPr baseline="7407" sz="1125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5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5">
                          <a:latin typeface="Consolas"/>
                          <a:cs typeface="Consolas"/>
                        </a:rPr>
                        <a:t>atemp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[0,</a:t>
                      </a:r>
                      <a:r>
                        <a:rPr dirty="0" sz="80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100]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○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○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29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tabLst>
                          <a:tab pos="81280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3	</a:t>
                      </a:r>
                      <a:r>
                        <a:rPr dirty="0" baseline="7407" sz="1125">
                          <a:latin typeface="Consolas"/>
                          <a:cs typeface="Consolas"/>
                        </a:rPr>
                        <a:t>col_vals_between()</a:t>
                      </a:r>
                      <a:endParaRPr baseline="7407" sz="1125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0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humidity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[0,</a:t>
                      </a:r>
                      <a:r>
                        <a:rPr dirty="0" sz="80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100]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0.99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0.01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○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○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b="1">
                          <a:solidFill>
                            <a:srgbClr val="ABABAB"/>
                          </a:solidFill>
                          <a:latin typeface="Arial"/>
                          <a:cs typeface="Arial"/>
                        </a:rPr>
                        <a:t>CSV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1905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29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tabLst>
                          <a:tab pos="81280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4	</a:t>
                      </a:r>
                      <a:r>
                        <a:rPr dirty="0" baseline="7407" sz="1125">
                          <a:latin typeface="Consolas"/>
                          <a:cs typeface="Consolas"/>
                        </a:rPr>
                        <a:t>col_vals_between()</a:t>
                      </a:r>
                      <a:endParaRPr baseline="7407" sz="1125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0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windspeed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[0,</a:t>
                      </a:r>
                      <a:r>
                        <a:rPr dirty="0" sz="80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100]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○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○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5429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81788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5	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col_vals_gte()</a:t>
                      </a:r>
                      <a:endParaRPr baseline="6944" sz="12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 spc="15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5">
                          <a:latin typeface="Consolas"/>
                          <a:cs typeface="Consolas"/>
                        </a:rPr>
                        <a:t>casual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marL="1924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0.00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ct val="10000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○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○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  <a:tr h="3286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999999"/>
                      </a:solidFill>
                      <a:prstDash val="solid"/>
                    </a:lnL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ts val="775"/>
                        </a:lnSpc>
                        <a:spcBef>
                          <a:spcPts val="675"/>
                        </a:spcBef>
                        <a:tabLst>
                          <a:tab pos="817880" algn="l"/>
                        </a:tabLst>
                      </a:pPr>
                      <a:r>
                        <a:rPr dirty="0" sz="750" spc="130" b="1">
                          <a:solidFill>
                            <a:srgbClr val="666666"/>
                          </a:solidFill>
                          <a:latin typeface="Courier New"/>
                          <a:cs typeface="Courier New"/>
                        </a:rPr>
                        <a:t>6	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col vals</a:t>
                      </a:r>
                      <a:r>
                        <a:rPr dirty="0" baseline="6944" sz="120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baseline="6944" sz="1200" spc="15">
                          <a:latin typeface="Consolas"/>
                          <a:cs typeface="Consolas"/>
                        </a:rPr>
                        <a:t>gte()</a:t>
                      </a:r>
                      <a:endParaRPr baseline="6944" sz="12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ts val="850"/>
                        </a:lnSpc>
                        <a:spcBef>
                          <a:spcPts val="715"/>
                        </a:spcBef>
                      </a:pPr>
                      <a:r>
                        <a:rPr dirty="0" sz="800" spc="10">
                          <a:solidFill>
                            <a:srgbClr val="800080"/>
                          </a:solidFill>
                          <a:latin typeface="Cambria Math"/>
                          <a:cs typeface="Cambria Math"/>
                        </a:rPr>
                        <a:t>▮</a:t>
                      </a:r>
                      <a:r>
                        <a:rPr dirty="0" sz="800" spc="10">
                          <a:latin typeface="Consolas"/>
                          <a:cs typeface="Consolas"/>
                        </a:rPr>
                        <a:t>registered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ts val="85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179705">
                        <a:lnSpc>
                          <a:spcPts val="925"/>
                        </a:lnSpc>
                      </a:pPr>
                      <a:r>
                        <a:rPr dirty="0" sz="1100">
                          <a:solidFill>
                            <a:srgbClr val="4BA64B"/>
                          </a:solidFill>
                          <a:latin typeface="Segoe UI Emoji"/>
                          <a:cs typeface="Segoe UI Emoji"/>
                        </a:rPr>
                        <a:t>✓</a:t>
                      </a:r>
                      <a:endParaRPr sz="1100">
                        <a:latin typeface="Segoe UI Emoji"/>
                        <a:cs typeface="Segoe UI Emoji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ts val="850"/>
                        </a:lnSpc>
                        <a:spcBef>
                          <a:spcPts val="715"/>
                        </a:spcBef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dirty="0" sz="800" spc="10">
                          <a:latin typeface="Consolas"/>
                          <a:cs typeface="Consolas"/>
                        </a:rPr>
                        <a:t>17K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E4E4E4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45085">
                        <a:lnSpc>
                          <a:spcPct val="100000"/>
                        </a:lnSpc>
                      </a:pPr>
                      <a:r>
                        <a:rPr dirty="0" sz="800">
                          <a:latin typeface="Consolas"/>
                          <a:cs typeface="Consolas"/>
                        </a:rPr>
                        <a:t>0</a:t>
                      </a:r>
                      <a:endParaRPr sz="800">
                        <a:latin typeface="Consolas"/>
                        <a:cs typeface="Consolas"/>
                      </a:endParaRPr>
                    </a:p>
                  </a:txBody>
                  <a:tcPr marL="0" marR="0" marB="0" marT="2540">
                    <a:lnL w="9525">
                      <a:solidFill>
                        <a:srgbClr val="E4E4E4"/>
                      </a:solidFill>
                      <a:prstDash val="solid"/>
                    </a:lnL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8925" indent="-288925">
                        <a:lnSpc>
                          <a:spcPts val="750"/>
                        </a:lnSpc>
                        <a:buClr>
                          <a:srgbClr val="E4AB00"/>
                        </a:buClr>
                        <a:buSzPct val="123529"/>
                        <a:buFont typeface="Segoe UI"/>
                        <a:buChar char="○"/>
                        <a:tabLst>
                          <a:tab pos="288925" algn="l"/>
                          <a:tab pos="374650" algn="l"/>
                        </a:tabLst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127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ts val="950"/>
                        </a:lnSpc>
                      </a:pPr>
                      <a:r>
                        <a:rPr dirty="0" sz="1050">
                          <a:solidFill>
                            <a:srgbClr val="2B67AA"/>
                          </a:solidFill>
                          <a:latin typeface="Segoe UI"/>
                          <a:cs typeface="Segoe UI"/>
                        </a:rPr>
                        <a:t>○</a:t>
                      </a:r>
                      <a:endParaRPr sz="1050">
                        <a:latin typeface="Segoe UI"/>
                        <a:cs typeface="Segoe UI"/>
                      </a:endParaRPr>
                    </a:p>
                  </a:txBody>
                  <a:tcPr marL="0" marR="0" marB="0" marT="5080">
                    <a:lnR w="9525">
                      <a:solidFill>
                        <a:srgbClr val="D3D3D3"/>
                      </a:solidFill>
                      <a:prstDash val="solid"/>
                    </a:lnR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50"/>
                        </a:lnSpc>
                      </a:pPr>
                      <a:r>
                        <a:rPr dirty="0" sz="85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—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D3D3D3"/>
                      </a:solidFill>
                      <a:prstDash val="solid"/>
                    </a:lnL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45720">
                    <a:lnR w="19050">
                      <a:solidFill>
                        <a:srgbClr val="EDEDED"/>
                      </a:solidFill>
                      <a:prstDash val="solid"/>
                    </a:lnR>
                    <a:lnT w="19050">
                      <a:solidFill>
                        <a:srgbClr val="999999"/>
                      </a:solidFill>
                      <a:prstDash val="solid"/>
                    </a:lnT>
                    <a:lnB w="19050">
                      <a:solidFill>
                        <a:srgbClr val="EDEDE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10515599" y="1724025"/>
            <a:ext cx="85725" cy="1028700"/>
          </a:xfrm>
          <a:custGeom>
            <a:avLst/>
            <a:gdLst/>
            <a:ahLst/>
            <a:cxnLst/>
            <a:rect l="l" t="t" r="r" b="b"/>
            <a:pathLst>
              <a:path w="85725" h="1028700">
                <a:moveTo>
                  <a:pt x="48545" y="1028699"/>
                </a:moveTo>
                <a:lnTo>
                  <a:pt x="37178" y="1028699"/>
                </a:lnTo>
                <a:lnTo>
                  <a:pt x="31710" y="1027612"/>
                </a:lnTo>
                <a:lnTo>
                  <a:pt x="1086" y="996988"/>
                </a:lnTo>
                <a:lnTo>
                  <a:pt x="0" y="991521"/>
                </a:lnTo>
                <a:lnTo>
                  <a:pt x="0" y="37178"/>
                </a:lnTo>
                <a:lnTo>
                  <a:pt x="21207" y="5437"/>
                </a:lnTo>
                <a:lnTo>
                  <a:pt x="37178" y="0"/>
                </a:lnTo>
                <a:lnTo>
                  <a:pt x="48545" y="0"/>
                </a:lnTo>
                <a:lnTo>
                  <a:pt x="80286" y="21208"/>
                </a:lnTo>
                <a:lnTo>
                  <a:pt x="85724" y="37178"/>
                </a:lnTo>
                <a:lnTo>
                  <a:pt x="85724" y="991521"/>
                </a:lnTo>
                <a:lnTo>
                  <a:pt x="64516" y="1023261"/>
                </a:lnTo>
                <a:lnTo>
                  <a:pt x="48545" y="1028699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19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19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1700" y="520700"/>
            <a:ext cx="8087995" cy="125412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440"/>
              </a:spcBef>
            </a:pPr>
            <a:r>
              <a:rPr dirty="0" sz="4100" spc="-165">
                <a:solidFill>
                  <a:srgbClr val="C2132D"/>
                </a:solidFill>
                <a:latin typeface="Trebuchet MS"/>
                <a:cs typeface="Trebuchet MS"/>
              </a:rPr>
              <a:t>Changing </a:t>
            </a:r>
            <a:r>
              <a:rPr dirty="0" sz="4100" spc="-320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4100" spc="-220">
                <a:solidFill>
                  <a:srgbClr val="C2132D"/>
                </a:solidFill>
                <a:latin typeface="Trebuchet MS"/>
                <a:cs typeface="Trebuchet MS"/>
              </a:rPr>
              <a:t>Column </a:t>
            </a:r>
            <a:r>
              <a:rPr dirty="0" sz="4100" spc="-160">
                <a:solidFill>
                  <a:srgbClr val="C2132D"/>
                </a:solidFill>
                <a:latin typeface="Trebuchet MS"/>
                <a:cs typeface="Trebuchet MS"/>
              </a:rPr>
              <a:t>Values </a:t>
            </a:r>
            <a:r>
              <a:rPr dirty="0" sz="4100" spc="-310">
                <a:solidFill>
                  <a:srgbClr val="C2132D"/>
                </a:solidFill>
                <a:latin typeface="Trebuchet MS"/>
                <a:cs typeface="Trebuchet MS"/>
              </a:rPr>
              <a:t>that</a:t>
            </a:r>
            <a:r>
              <a:rPr dirty="0" sz="4100" spc="-61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29">
                <a:solidFill>
                  <a:srgbClr val="C2132D"/>
                </a:solidFill>
                <a:latin typeface="Trebuchet MS"/>
                <a:cs typeface="Trebuchet MS"/>
              </a:rPr>
              <a:t>Need  </a:t>
            </a:r>
            <a:r>
              <a:rPr dirty="0" sz="4100" spc="-145">
                <a:solidFill>
                  <a:srgbClr val="C2132D"/>
                </a:solidFill>
                <a:latin typeface="Trebuchet MS"/>
                <a:cs typeface="Trebuchet MS"/>
              </a:rPr>
              <a:t>"Fixing"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130425"/>
            <a:ext cx="3343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Please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refer to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our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in-class</a:t>
            </a:r>
            <a:r>
              <a:rPr dirty="0" sz="1800" spc="-6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pc="-1220">
                <a:solidFill>
                  <a:srgbClr val="000000"/>
                </a:solidFill>
              </a:rPr>
              <a:t>R</a:t>
            </a:r>
            <a:r>
              <a:rPr dirty="0" spc="-1220">
                <a:solidFill>
                  <a:srgbClr val="FFFFFF"/>
                </a:solidFill>
              </a:rPr>
              <a:t>R</a:t>
            </a:r>
            <a:r>
              <a:rPr dirty="0" spc="-1220">
                <a:solidFill>
                  <a:srgbClr val="000000"/>
                </a:solidFill>
              </a:rPr>
              <a:t>e</a:t>
            </a:r>
            <a:r>
              <a:rPr dirty="0" spc="-1220">
                <a:solidFill>
                  <a:srgbClr val="FFFFFF"/>
                </a:solidFill>
              </a:rPr>
              <a:t>e</a:t>
            </a:r>
            <a:r>
              <a:rPr dirty="0" spc="-1220">
                <a:solidFill>
                  <a:srgbClr val="000000"/>
                </a:solidFill>
              </a:rPr>
              <a:t>c</a:t>
            </a:r>
            <a:r>
              <a:rPr dirty="0" spc="-1220">
                <a:solidFill>
                  <a:srgbClr val="FFFFFF"/>
                </a:solidFill>
              </a:rPr>
              <a:t>c</a:t>
            </a:r>
            <a:r>
              <a:rPr dirty="0" spc="-1220">
                <a:solidFill>
                  <a:srgbClr val="000000"/>
                </a:solidFill>
              </a:rPr>
              <a:t>a</a:t>
            </a:r>
            <a:r>
              <a:rPr dirty="0" spc="-1220">
                <a:solidFill>
                  <a:srgbClr val="FFFFFF"/>
                </a:solidFill>
              </a:rPr>
              <a:t>a</a:t>
            </a:r>
            <a:r>
              <a:rPr dirty="0" spc="-1220">
                <a:solidFill>
                  <a:srgbClr val="000000"/>
                </a:solidFill>
              </a:rPr>
              <a:t>p</a:t>
            </a:r>
            <a:r>
              <a:rPr dirty="0" spc="-122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6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6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27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/>
              <a:t>Summary </a:t>
            </a:r>
            <a:r>
              <a:rPr dirty="0" spc="-170"/>
              <a:t>of </a:t>
            </a:r>
            <a:r>
              <a:rPr dirty="0" spc="-110"/>
              <a:t>Main</a:t>
            </a:r>
            <a:r>
              <a:rPr dirty="0" spc="-570"/>
              <a:t> </a:t>
            </a:r>
            <a:r>
              <a:rPr dirty="0" spc="-135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614108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By </a:t>
            </a:r>
            <a:r>
              <a:rPr dirty="0" sz="1800" spc="-5">
                <a:solidFill>
                  <a:srgbClr val="585D60"/>
                </a:solidFill>
                <a:latin typeface="Calibri"/>
                <a:cs typeface="Calibri"/>
              </a:rPr>
              <a:t>now,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you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should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able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do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800" spc="-1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following: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Explain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concept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"technically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correct"</a:t>
            </a:r>
            <a:r>
              <a:rPr dirty="0" sz="1800" spc="-1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Examine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different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column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types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their</a:t>
            </a:r>
            <a:r>
              <a:rPr dirty="0" sz="1800" spc="-1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summaries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Recode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factors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convert</a:t>
            </a:r>
            <a:r>
              <a:rPr dirty="0" sz="1800" spc="-12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dates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Manipulate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characters</a:t>
            </a:r>
            <a:endParaRPr sz="1800">
              <a:latin typeface="Calibri"/>
              <a:cs typeface="Calibri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Explain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concept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"consistent"</a:t>
            </a:r>
            <a:r>
              <a:rPr dirty="0" sz="1800" spc="-1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6481" y="2085975"/>
            <a:ext cx="1597343" cy="2381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8754" y="4719319"/>
            <a:ext cx="3989070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191135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From</a:t>
            </a:r>
            <a:r>
              <a:rPr dirty="0" sz="1800" spc="-4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raw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 </a:t>
            </a:r>
            <a:r>
              <a:rPr dirty="0" sz="180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technically correct </a:t>
            </a:r>
            <a:r>
              <a:rPr dirty="0" sz="180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From </a:t>
            </a:r>
            <a:r>
              <a:rPr dirty="0" sz="180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technically correct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</a:t>
            </a:r>
            <a:r>
              <a:rPr dirty="0" sz="1800" spc="-36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consistent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39000" y="2085975"/>
            <a:ext cx="2381249" cy="2381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81861" y="4719319"/>
            <a:ext cx="3688715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6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An</a:t>
            </a:r>
            <a:r>
              <a:rPr dirty="0" sz="1800" spc="-36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introduction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to </a:t>
            </a:r>
            <a:r>
              <a:rPr dirty="0" sz="1800" spc="-5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the </a:t>
            </a:r>
            <a:r>
              <a:rPr dirty="0" sz="1800" spc="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funmodeling </a:t>
            </a:r>
            <a:r>
              <a:rPr dirty="0" sz="1800" spc="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package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Data </a:t>
            </a:r>
            <a:r>
              <a:rPr dirty="0" sz="1800" spc="-35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preperation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with</a:t>
            </a:r>
            <a:r>
              <a:rPr dirty="0" sz="1800" spc="-320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1800" spc="5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funmodeling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27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255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25"/>
              <a:t>Things </a:t>
            </a:r>
            <a:r>
              <a:rPr dirty="0" spc="-290"/>
              <a:t>to </a:t>
            </a:r>
            <a:r>
              <a:rPr dirty="0" spc="-145"/>
              <a:t>Do </a:t>
            </a:r>
            <a:r>
              <a:rPr dirty="0" spc="-210"/>
              <a:t>Prior </a:t>
            </a:r>
            <a:r>
              <a:rPr dirty="0" spc="-290"/>
              <a:t>to </a:t>
            </a:r>
            <a:r>
              <a:rPr dirty="0" spc="-254"/>
              <a:t>Next</a:t>
            </a:r>
            <a:r>
              <a:rPr dirty="0" spc="-730"/>
              <a:t> </a:t>
            </a:r>
            <a:r>
              <a:rPr dirty="0" spc="-25"/>
              <a:t>Class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700" y="1530350"/>
            <a:ext cx="9243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Please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go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through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following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two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supplementary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readings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complete </a:t>
            </a:r>
            <a:r>
              <a:rPr dirty="0" sz="1800" spc="40">
                <a:solidFill>
                  <a:srgbClr val="83D5D3"/>
                </a:solidFill>
                <a:latin typeface="Trebuchet MS"/>
                <a:cs typeface="Trebuchet MS"/>
                <a:hlinkClick r:id="rId7"/>
              </a:rPr>
              <a:t>assignment</a:t>
            </a:r>
            <a:r>
              <a:rPr dirty="0" sz="1800" spc="-370">
                <a:solidFill>
                  <a:srgbClr val="83D5D3"/>
                </a:solidFill>
                <a:latin typeface="Trebuchet MS"/>
                <a:cs typeface="Trebuchet MS"/>
                <a:hlinkClick r:id="rId7"/>
              </a:rPr>
              <a:t> </a:t>
            </a:r>
            <a:r>
              <a:rPr dirty="0" sz="1800" spc="50">
                <a:solidFill>
                  <a:srgbClr val="83D5D3"/>
                </a:solidFill>
                <a:latin typeface="Trebuchet MS"/>
                <a:cs typeface="Trebuchet MS"/>
                <a:hlinkClick r:id="rId7"/>
              </a:rPr>
              <a:t>07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2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100"/>
              <a:t> </a:t>
            </a:r>
            <a:r>
              <a:rPr dirty="0" spc="65"/>
              <a:t>28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/>
              <a:t>Learning </a:t>
            </a:r>
            <a:r>
              <a:rPr dirty="0" spc="-254"/>
              <a:t>Objectives </a:t>
            </a:r>
            <a:r>
              <a:rPr dirty="0" spc="-229"/>
              <a:t>for </a:t>
            </a:r>
            <a:r>
              <a:rPr dirty="0" spc="-170"/>
              <a:t>Today's</a:t>
            </a:r>
            <a:r>
              <a:rPr dirty="0" spc="-550"/>
              <a:t> </a:t>
            </a:r>
            <a:r>
              <a:rPr dirty="0" spc="-2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5894070" cy="203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Explain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concept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"technically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correct"</a:t>
            </a:r>
            <a:r>
              <a:rPr dirty="0" sz="1800" spc="-11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Examine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different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column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types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15">
                <a:solidFill>
                  <a:srgbClr val="585D60"/>
                </a:solidFill>
                <a:latin typeface="Calibri"/>
                <a:cs typeface="Calibri"/>
              </a:rPr>
              <a:t>their</a:t>
            </a:r>
            <a:r>
              <a:rPr dirty="0" sz="1800" spc="-12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summaries</a:t>
            </a:r>
            <a:endParaRPr sz="1800">
              <a:latin typeface="Calibri"/>
              <a:cs typeface="Calibri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Recode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factors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convert</a:t>
            </a:r>
            <a:r>
              <a:rPr dirty="0" sz="1800" spc="-12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dates</a:t>
            </a:r>
            <a:endParaRPr sz="1800">
              <a:latin typeface="Calibri"/>
              <a:cs typeface="Calibri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Manipulate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characters</a:t>
            </a:r>
            <a:endParaRPr sz="1800">
              <a:latin typeface="Calibri"/>
              <a:cs typeface="Calibri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Explain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concept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"consistent"</a:t>
            </a:r>
            <a:r>
              <a:rPr dirty="0" sz="1800" spc="-1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4104" y="2496312"/>
            <a:ext cx="9162415" cy="1039494"/>
          </a:xfrm>
          <a:custGeom>
            <a:avLst/>
            <a:gdLst/>
            <a:ahLst/>
            <a:cxnLst/>
            <a:rect l="l" t="t" r="r" b="b"/>
            <a:pathLst>
              <a:path w="9162415" h="1039495">
                <a:moveTo>
                  <a:pt x="0" y="0"/>
                </a:moveTo>
                <a:lnTo>
                  <a:pt x="9162288" y="0"/>
                </a:lnTo>
                <a:lnTo>
                  <a:pt x="9162288" y="1039368"/>
                </a:lnTo>
                <a:lnTo>
                  <a:pt x="0" y="1039368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32960" y="3023616"/>
            <a:ext cx="2243455" cy="1042669"/>
          </a:xfrm>
          <a:custGeom>
            <a:avLst/>
            <a:gdLst/>
            <a:ahLst/>
            <a:cxnLst/>
            <a:rect l="l" t="t" r="r" b="b"/>
            <a:pathLst>
              <a:path w="2243454" h="1042670">
                <a:moveTo>
                  <a:pt x="0" y="0"/>
                </a:moveTo>
                <a:lnTo>
                  <a:pt x="2243328" y="0"/>
                </a:lnTo>
                <a:lnTo>
                  <a:pt x="2243328" y="1042416"/>
                </a:lnTo>
                <a:lnTo>
                  <a:pt x="0" y="104241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7842" y="2625213"/>
            <a:ext cx="9767570" cy="1178560"/>
          </a:xfrm>
          <a:prstGeom prst="rect"/>
        </p:spPr>
        <p:txBody>
          <a:bodyPr wrap="square" lIns="0" tIns="118110" rIns="0" bIns="0" rtlCol="0" vert="horz">
            <a:spAutoFit/>
          </a:bodyPr>
          <a:lstStyle/>
          <a:p>
            <a:pPr marL="3892550" marR="243204" indent="-3880485">
              <a:lnSpc>
                <a:spcPts val="4120"/>
              </a:lnSpc>
              <a:spcBef>
                <a:spcPts val="930"/>
              </a:spcBef>
            </a:pPr>
            <a:r>
              <a:rPr dirty="0" spc="-245">
                <a:solidFill>
                  <a:srgbClr val="000000"/>
                </a:solidFill>
                <a:latin typeface="Arial"/>
                <a:cs typeface="Arial"/>
              </a:rPr>
              <a:t>🔍</a:t>
            </a:r>
            <a:r>
              <a:rPr dirty="0" spc="-245">
                <a:solidFill>
                  <a:srgbClr val="FFFFFF"/>
                </a:solidFill>
                <a:latin typeface="Arial"/>
                <a:cs typeface="Arial"/>
              </a:rPr>
              <a:t>🔍 </a:t>
            </a:r>
            <a:r>
              <a:rPr dirty="0" spc="-1240">
                <a:solidFill>
                  <a:srgbClr val="000000"/>
                </a:solidFill>
              </a:rPr>
              <a:t>A</a:t>
            </a:r>
            <a:r>
              <a:rPr dirty="0" spc="-1240">
                <a:solidFill>
                  <a:srgbClr val="FFFFFF"/>
                </a:solidFill>
              </a:rPr>
              <a:t>A</a:t>
            </a:r>
            <a:r>
              <a:rPr dirty="0" spc="-1240">
                <a:solidFill>
                  <a:srgbClr val="000000"/>
                </a:solidFill>
              </a:rPr>
              <a:t>n</a:t>
            </a:r>
            <a:r>
              <a:rPr dirty="0" spc="-1240">
                <a:solidFill>
                  <a:srgbClr val="FFFFFF"/>
                </a:solidFill>
              </a:rPr>
              <a:t>n</a:t>
            </a:r>
            <a:r>
              <a:rPr dirty="0" spc="-270">
                <a:solidFill>
                  <a:srgbClr val="FFFFFF"/>
                </a:solidFill>
              </a:rPr>
              <a:t> </a:t>
            </a:r>
            <a:r>
              <a:rPr dirty="0" spc="-1070">
                <a:solidFill>
                  <a:srgbClr val="000000"/>
                </a:solidFill>
              </a:rPr>
              <a:t>A</a:t>
            </a:r>
            <a:r>
              <a:rPr dirty="0" spc="-1070">
                <a:solidFill>
                  <a:srgbClr val="FFFFFF"/>
                </a:solidFill>
              </a:rPr>
              <a:t>A</a:t>
            </a:r>
            <a:r>
              <a:rPr dirty="0" spc="-1070">
                <a:solidFill>
                  <a:srgbClr val="000000"/>
                </a:solidFill>
              </a:rPr>
              <a:t>l</a:t>
            </a:r>
            <a:r>
              <a:rPr dirty="0" spc="-1070">
                <a:solidFill>
                  <a:srgbClr val="FFFFFF"/>
                </a:solidFill>
              </a:rPr>
              <a:t>l</a:t>
            </a:r>
            <a:r>
              <a:rPr dirty="0" spc="-1070">
                <a:solidFill>
                  <a:srgbClr val="000000"/>
                </a:solidFill>
              </a:rPr>
              <a:t>t</a:t>
            </a:r>
            <a:r>
              <a:rPr dirty="0" spc="-1070">
                <a:solidFill>
                  <a:srgbClr val="FFFFFF"/>
                </a:solidFill>
              </a:rPr>
              <a:t>t</a:t>
            </a:r>
            <a:r>
              <a:rPr dirty="0" spc="-1070">
                <a:solidFill>
                  <a:srgbClr val="000000"/>
                </a:solidFill>
              </a:rPr>
              <a:t>e</a:t>
            </a:r>
            <a:r>
              <a:rPr dirty="0" spc="-1070">
                <a:solidFill>
                  <a:srgbClr val="FFFFFF"/>
                </a:solidFill>
              </a:rPr>
              <a:t>e</a:t>
            </a:r>
            <a:r>
              <a:rPr dirty="0" spc="-1070">
                <a:solidFill>
                  <a:srgbClr val="000000"/>
                </a:solidFill>
              </a:rPr>
              <a:t>r</a:t>
            </a:r>
            <a:r>
              <a:rPr dirty="0" spc="-1070">
                <a:solidFill>
                  <a:srgbClr val="FFFFFF"/>
                </a:solidFill>
              </a:rPr>
              <a:t>r</a:t>
            </a:r>
            <a:r>
              <a:rPr dirty="0" spc="-1070">
                <a:solidFill>
                  <a:srgbClr val="000000"/>
                </a:solidFill>
              </a:rPr>
              <a:t>n</a:t>
            </a:r>
            <a:r>
              <a:rPr dirty="0" spc="-1070">
                <a:solidFill>
                  <a:srgbClr val="FFFFFF"/>
                </a:solidFill>
              </a:rPr>
              <a:t>n</a:t>
            </a:r>
            <a:r>
              <a:rPr dirty="0" spc="-1070">
                <a:solidFill>
                  <a:srgbClr val="000000"/>
                </a:solidFill>
              </a:rPr>
              <a:t>a</a:t>
            </a:r>
            <a:r>
              <a:rPr dirty="0" spc="-1070">
                <a:solidFill>
                  <a:srgbClr val="FFFFFF"/>
                </a:solidFill>
              </a:rPr>
              <a:t>a</a:t>
            </a:r>
            <a:r>
              <a:rPr dirty="0" spc="-1070">
                <a:solidFill>
                  <a:srgbClr val="000000"/>
                </a:solidFill>
              </a:rPr>
              <a:t>t</a:t>
            </a:r>
            <a:r>
              <a:rPr dirty="0" spc="-1070">
                <a:solidFill>
                  <a:srgbClr val="FFFFFF"/>
                </a:solidFill>
              </a:rPr>
              <a:t>t</a:t>
            </a:r>
            <a:r>
              <a:rPr dirty="0" spc="-1070">
                <a:solidFill>
                  <a:srgbClr val="000000"/>
                </a:solidFill>
              </a:rPr>
              <a:t>i</a:t>
            </a:r>
            <a:r>
              <a:rPr dirty="0" spc="-1070">
                <a:solidFill>
                  <a:srgbClr val="FFFFFF"/>
                </a:solidFill>
              </a:rPr>
              <a:t>i</a:t>
            </a:r>
            <a:r>
              <a:rPr dirty="0" spc="-1070">
                <a:solidFill>
                  <a:srgbClr val="000000"/>
                </a:solidFill>
              </a:rPr>
              <a:t>v</a:t>
            </a:r>
            <a:r>
              <a:rPr dirty="0" spc="-1070">
                <a:solidFill>
                  <a:srgbClr val="FFFFFF"/>
                </a:solidFill>
              </a:rPr>
              <a:t>v</a:t>
            </a:r>
            <a:r>
              <a:rPr dirty="0" spc="-1070">
                <a:solidFill>
                  <a:srgbClr val="000000"/>
                </a:solidFill>
              </a:rPr>
              <a:t>e</a:t>
            </a:r>
            <a:r>
              <a:rPr dirty="0" spc="-1070">
                <a:solidFill>
                  <a:srgbClr val="FFFFFF"/>
                </a:solidFill>
              </a:rPr>
              <a:t>e </a:t>
            </a:r>
            <a:r>
              <a:rPr dirty="0" spc="-1045">
                <a:solidFill>
                  <a:srgbClr val="000000"/>
                </a:solidFill>
              </a:rPr>
              <a:t>P</a:t>
            </a:r>
            <a:r>
              <a:rPr dirty="0" spc="-1045">
                <a:solidFill>
                  <a:srgbClr val="FFFFFF"/>
                </a:solidFill>
              </a:rPr>
              <a:t>P</a:t>
            </a:r>
            <a:r>
              <a:rPr dirty="0" spc="-1045">
                <a:solidFill>
                  <a:srgbClr val="000000"/>
                </a:solidFill>
              </a:rPr>
              <a:t>i</a:t>
            </a:r>
            <a:r>
              <a:rPr dirty="0" spc="-1045">
                <a:solidFill>
                  <a:srgbClr val="FFFFFF"/>
                </a:solidFill>
              </a:rPr>
              <a:t>i</a:t>
            </a:r>
            <a:r>
              <a:rPr dirty="0" spc="-1045">
                <a:solidFill>
                  <a:srgbClr val="000000"/>
                </a:solidFill>
              </a:rPr>
              <a:t>p</a:t>
            </a:r>
            <a:r>
              <a:rPr dirty="0" spc="-1045">
                <a:solidFill>
                  <a:srgbClr val="FFFFFF"/>
                </a:solidFill>
              </a:rPr>
              <a:t>p</a:t>
            </a:r>
            <a:r>
              <a:rPr dirty="0" spc="-1045">
                <a:solidFill>
                  <a:srgbClr val="000000"/>
                </a:solidFill>
              </a:rPr>
              <a:t>e</a:t>
            </a:r>
            <a:r>
              <a:rPr dirty="0" spc="-1045">
                <a:solidFill>
                  <a:srgbClr val="FFFFFF"/>
                </a:solidFill>
              </a:rPr>
              <a:t>e</a:t>
            </a:r>
            <a:r>
              <a:rPr dirty="0" spc="-1045">
                <a:solidFill>
                  <a:srgbClr val="000000"/>
                </a:solidFill>
              </a:rPr>
              <a:t>l</a:t>
            </a:r>
            <a:r>
              <a:rPr dirty="0" spc="-1045">
                <a:solidFill>
                  <a:srgbClr val="FFFFFF"/>
                </a:solidFill>
              </a:rPr>
              <a:t>l</a:t>
            </a:r>
            <a:r>
              <a:rPr dirty="0" spc="-1045">
                <a:solidFill>
                  <a:srgbClr val="000000"/>
                </a:solidFill>
              </a:rPr>
              <a:t>i</a:t>
            </a:r>
            <a:r>
              <a:rPr dirty="0" spc="-1045">
                <a:solidFill>
                  <a:srgbClr val="FFFFFF"/>
                </a:solidFill>
              </a:rPr>
              <a:t>i</a:t>
            </a:r>
            <a:r>
              <a:rPr dirty="0" spc="-1045">
                <a:solidFill>
                  <a:srgbClr val="000000"/>
                </a:solidFill>
              </a:rPr>
              <a:t>n</a:t>
            </a:r>
            <a:r>
              <a:rPr dirty="0" spc="-1045">
                <a:solidFill>
                  <a:srgbClr val="FFFFFF"/>
                </a:solidFill>
              </a:rPr>
              <a:t>n</a:t>
            </a:r>
            <a:r>
              <a:rPr dirty="0" spc="-1045">
                <a:solidFill>
                  <a:srgbClr val="000000"/>
                </a:solidFill>
              </a:rPr>
              <a:t>e</a:t>
            </a:r>
            <a:r>
              <a:rPr dirty="0" spc="-1045">
                <a:solidFill>
                  <a:srgbClr val="FFFFFF"/>
                </a:solidFill>
              </a:rPr>
              <a:t>e </a:t>
            </a:r>
            <a:r>
              <a:rPr dirty="0" spc="-1000">
                <a:solidFill>
                  <a:srgbClr val="000000"/>
                </a:solidFill>
              </a:rPr>
              <a:t>f</a:t>
            </a:r>
            <a:r>
              <a:rPr dirty="0" spc="-1000">
                <a:solidFill>
                  <a:srgbClr val="FFFFFF"/>
                </a:solidFill>
              </a:rPr>
              <a:t>f</a:t>
            </a:r>
            <a:r>
              <a:rPr dirty="0" spc="-1000">
                <a:solidFill>
                  <a:srgbClr val="000000"/>
                </a:solidFill>
              </a:rPr>
              <a:t>o</a:t>
            </a:r>
            <a:r>
              <a:rPr dirty="0" spc="-1000">
                <a:solidFill>
                  <a:srgbClr val="FFFFFF"/>
                </a:solidFill>
              </a:rPr>
              <a:t>or</a:t>
            </a:r>
            <a:r>
              <a:rPr dirty="0" spc="-1000">
                <a:solidFill>
                  <a:srgbClr val="000000"/>
                </a:solidFill>
              </a:rPr>
              <a:t>r </a:t>
            </a:r>
            <a:r>
              <a:rPr dirty="0" spc="-930">
                <a:solidFill>
                  <a:srgbClr val="000000"/>
                </a:solidFill>
              </a:rPr>
              <a:t>S</a:t>
            </a:r>
            <a:r>
              <a:rPr dirty="0" spc="-930">
                <a:solidFill>
                  <a:srgbClr val="FFFFFF"/>
                </a:solidFill>
              </a:rPr>
              <a:t>S</a:t>
            </a:r>
            <a:r>
              <a:rPr dirty="0" spc="-930">
                <a:solidFill>
                  <a:srgbClr val="000000"/>
                </a:solidFill>
              </a:rPr>
              <a:t>t</a:t>
            </a:r>
            <a:r>
              <a:rPr dirty="0" spc="-930">
                <a:solidFill>
                  <a:srgbClr val="FFFFFF"/>
                </a:solidFill>
              </a:rPr>
              <a:t>t</a:t>
            </a:r>
            <a:r>
              <a:rPr dirty="0" spc="-930">
                <a:solidFill>
                  <a:srgbClr val="000000"/>
                </a:solidFill>
              </a:rPr>
              <a:t>a</a:t>
            </a:r>
            <a:r>
              <a:rPr dirty="0" spc="-930">
                <a:solidFill>
                  <a:srgbClr val="FFFFFF"/>
                </a:solidFill>
              </a:rPr>
              <a:t>a</a:t>
            </a:r>
            <a:r>
              <a:rPr dirty="0" spc="-930">
                <a:solidFill>
                  <a:srgbClr val="000000"/>
                </a:solidFill>
              </a:rPr>
              <a:t>t</a:t>
            </a:r>
            <a:r>
              <a:rPr dirty="0" spc="-930">
                <a:solidFill>
                  <a:srgbClr val="FFFFFF"/>
                </a:solidFill>
              </a:rPr>
              <a:t>t</a:t>
            </a:r>
            <a:r>
              <a:rPr dirty="0" spc="-930">
                <a:solidFill>
                  <a:srgbClr val="000000"/>
                </a:solidFill>
              </a:rPr>
              <a:t>i</a:t>
            </a:r>
            <a:r>
              <a:rPr dirty="0" spc="-930">
                <a:solidFill>
                  <a:srgbClr val="FFFFFF"/>
                </a:solidFill>
              </a:rPr>
              <a:t>i</a:t>
            </a:r>
            <a:r>
              <a:rPr dirty="0" spc="-930">
                <a:solidFill>
                  <a:srgbClr val="000000"/>
                </a:solidFill>
              </a:rPr>
              <a:t>s</a:t>
            </a:r>
            <a:r>
              <a:rPr dirty="0" spc="-930">
                <a:solidFill>
                  <a:srgbClr val="FFFFFF"/>
                </a:solidFill>
              </a:rPr>
              <a:t>s</a:t>
            </a:r>
            <a:r>
              <a:rPr dirty="0" spc="-930">
                <a:solidFill>
                  <a:srgbClr val="000000"/>
                </a:solidFill>
              </a:rPr>
              <a:t>t</a:t>
            </a:r>
            <a:r>
              <a:rPr dirty="0" spc="-930">
                <a:solidFill>
                  <a:srgbClr val="FFFFFF"/>
                </a:solidFill>
              </a:rPr>
              <a:t>t</a:t>
            </a:r>
            <a:r>
              <a:rPr dirty="0" spc="-930">
                <a:solidFill>
                  <a:srgbClr val="000000"/>
                </a:solidFill>
              </a:rPr>
              <a:t>i</a:t>
            </a:r>
            <a:r>
              <a:rPr dirty="0" spc="-930">
                <a:solidFill>
                  <a:srgbClr val="FFFFFF"/>
                </a:solidFill>
              </a:rPr>
              <a:t>i</a:t>
            </a:r>
            <a:r>
              <a:rPr dirty="0" spc="-930">
                <a:solidFill>
                  <a:srgbClr val="000000"/>
                </a:solidFill>
              </a:rPr>
              <a:t>c</a:t>
            </a:r>
            <a:r>
              <a:rPr dirty="0" spc="-930">
                <a:solidFill>
                  <a:srgbClr val="FFFFFF"/>
                </a:solidFill>
              </a:rPr>
              <a:t>c</a:t>
            </a:r>
            <a:r>
              <a:rPr dirty="0" spc="-930">
                <a:solidFill>
                  <a:srgbClr val="000000"/>
                </a:solidFill>
              </a:rPr>
              <a:t>a</a:t>
            </a:r>
            <a:r>
              <a:rPr dirty="0" spc="-930">
                <a:solidFill>
                  <a:srgbClr val="FFFFFF"/>
                </a:solidFill>
              </a:rPr>
              <a:t>al</a:t>
            </a:r>
            <a:r>
              <a:rPr dirty="0" spc="-930">
                <a:solidFill>
                  <a:srgbClr val="000000"/>
                </a:solidFill>
              </a:rPr>
              <a:t>l </a:t>
            </a:r>
            <a:r>
              <a:rPr dirty="0" spc="-1425">
                <a:solidFill>
                  <a:srgbClr val="FFFFFF"/>
                </a:solidFill>
              </a:rPr>
              <a:t>D</a:t>
            </a:r>
            <a:r>
              <a:rPr dirty="0" spc="-1425">
                <a:solidFill>
                  <a:srgbClr val="000000"/>
                </a:solidFill>
              </a:rPr>
              <a:t>D</a:t>
            </a:r>
            <a:r>
              <a:rPr dirty="0" spc="-1425">
                <a:solidFill>
                  <a:srgbClr val="FFFFFF"/>
                </a:solidFill>
              </a:rPr>
              <a:t>a</a:t>
            </a:r>
            <a:r>
              <a:rPr dirty="0" spc="-1425">
                <a:solidFill>
                  <a:srgbClr val="000000"/>
                </a:solidFill>
              </a:rPr>
              <a:t>at</a:t>
            </a:r>
            <a:r>
              <a:rPr dirty="0" spc="-1425">
                <a:solidFill>
                  <a:srgbClr val="FFFFFF"/>
                </a:solidFill>
              </a:rPr>
              <a:t>ta</a:t>
            </a:r>
            <a:r>
              <a:rPr dirty="0" spc="-1425">
                <a:solidFill>
                  <a:srgbClr val="000000"/>
                </a:solidFill>
              </a:rPr>
              <a:t>a </a:t>
            </a:r>
            <a:r>
              <a:rPr dirty="0" spc="-1080">
                <a:solidFill>
                  <a:srgbClr val="000000"/>
                </a:solidFill>
              </a:rPr>
              <a:t> </a:t>
            </a:r>
            <a:r>
              <a:rPr dirty="0" spc="-1080">
                <a:solidFill>
                  <a:srgbClr val="FFFFFF"/>
                </a:solidFill>
              </a:rPr>
              <a:t>A</a:t>
            </a:r>
            <a:r>
              <a:rPr dirty="0" spc="-1080">
                <a:solidFill>
                  <a:srgbClr val="000000"/>
                </a:solidFill>
              </a:rPr>
              <a:t>An</a:t>
            </a:r>
            <a:r>
              <a:rPr dirty="0" spc="-1080">
                <a:solidFill>
                  <a:srgbClr val="FFFFFF"/>
                </a:solidFill>
              </a:rPr>
              <a:t>n</a:t>
            </a:r>
            <a:r>
              <a:rPr dirty="0" spc="-1080">
                <a:solidFill>
                  <a:srgbClr val="000000"/>
                </a:solidFill>
              </a:rPr>
              <a:t>a</a:t>
            </a:r>
            <a:r>
              <a:rPr dirty="0" spc="-1080">
                <a:solidFill>
                  <a:srgbClr val="FFFFFF"/>
                </a:solidFill>
              </a:rPr>
              <a:t>a</a:t>
            </a:r>
            <a:r>
              <a:rPr dirty="0" spc="-1080">
                <a:solidFill>
                  <a:srgbClr val="000000"/>
                </a:solidFill>
              </a:rPr>
              <a:t>l</a:t>
            </a:r>
            <a:r>
              <a:rPr dirty="0" spc="-1080">
                <a:solidFill>
                  <a:srgbClr val="FFFFFF"/>
                </a:solidFill>
              </a:rPr>
              <a:t>l</a:t>
            </a:r>
            <a:r>
              <a:rPr dirty="0" spc="-1080">
                <a:solidFill>
                  <a:srgbClr val="000000"/>
                </a:solidFill>
              </a:rPr>
              <a:t>y</a:t>
            </a:r>
            <a:r>
              <a:rPr dirty="0" spc="-1080">
                <a:solidFill>
                  <a:srgbClr val="FFFFFF"/>
                </a:solidFill>
              </a:rPr>
              <a:t>y</a:t>
            </a:r>
            <a:r>
              <a:rPr dirty="0" spc="-1080">
                <a:solidFill>
                  <a:srgbClr val="000000"/>
                </a:solidFill>
              </a:rPr>
              <a:t>s</a:t>
            </a:r>
            <a:r>
              <a:rPr dirty="0" spc="-1080">
                <a:solidFill>
                  <a:srgbClr val="FFFFFF"/>
                </a:solidFill>
              </a:rPr>
              <a:t>si</a:t>
            </a:r>
            <a:r>
              <a:rPr dirty="0" spc="-1080">
                <a:solidFill>
                  <a:srgbClr val="000000"/>
                </a:solidFill>
              </a:rPr>
              <a:t>i</a:t>
            </a:r>
            <a:r>
              <a:rPr dirty="0" spc="-1080">
                <a:solidFill>
                  <a:srgbClr val="FFFFFF"/>
                </a:solidFill>
              </a:rPr>
              <a:t>s</a:t>
            </a:r>
            <a:r>
              <a:rPr dirty="0" spc="-108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2085975"/>
            <a:ext cx="0" cy="1600200"/>
          </a:xfrm>
          <a:custGeom>
            <a:avLst/>
            <a:gdLst/>
            <a:ahLst/>
            <a:cxnLst/>
            <a:rect l="l" t="t" r="r" b="b"/>
            <a:pathLst>
              <a:path w="0" h="1600200">
                <a:moveTo>
                  <a:pt x="0" y="0"/>
                </a:moveTo>
                <a:lnTo>
                  <a:pt x="0" y="160019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73252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35"/>
              <a:t>Data </a:t>
            </a:r>
            <a:r>
              <a:rPr dirty="0" spc="-150"/>
              <a:t>Analysis: </a:t>
            </a:r>
            <a:r>
              <a:rPr dirty="0" spc="-40"/>
              <a:t>A </a:t>
            </a:r>
            <a:r>
              <a:rPr dirty="0" spc="-229"/>
              <a:t>Crowd-Sourced</a:t>
            </a:r>
            <a:r>
              <a:rPr dirty="0" spc="-780"/>
              <a:t> </a:t>
            </a:r>
            <a:r>
              <a:rPr dirty="0" spc="-260"/>
              <a:t>Definition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5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1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530350"/>
            <a:ext cx="6367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Wikipedia's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data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analysis </a:t>
            </a:r>
            <a:r>
              <a:rPr dirty="0" sz="1800" spc="-4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article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defines </a:t>
            </a:r>
            <a:r>
              <a:rPr dirty="0" sz="1800" spc="5">
                <a:solidFill>
                  <a:srgbClr val="585D60"/>
                </a:solidFill>
                <a:latin typeface="Calibri"/>
                <a:cs typeface="Calibri"/>
              </a:rPr>
              <a:t>it </a:t>
            </a:r>
            <a:r>
              <a:rPr dirty="0" sz="1800" spc="20">
                <a:solidFill>
                  <a:srgbClr val="585D60"/>
                </a:solidFill>
                <a:latin typeface="Calibri"/>
                <a:cs typeface="Calibri"/>
              </a:rPr>
              <a:t>to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process</a:t>
            </a:r>
            <a:r>
              <a:rPr dirty="0" sz="1800" spc="-30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of: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024" y="2085975"/>
            <a:ext cx="8886825" cy="160020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5"/>
              </a:spcBef>
            </a:pP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inspecting,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cleansing,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transforming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modeling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with the </a:t>
            </a:r>
            <a:r>
              <a:rPr dirty="0" sz="1800" spc="95">
                <a:solidFill>
                  <a:srgbClr val="585D60"/>
                </a:solidFill>
                <a:latin typeface="Calibri"/>
                <a:cs typeface="Calibri"/>
              </a:rPr>
              <a:t>goal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</a:t>
            </a:r>
            <a:r>
              <a:rPr dirty="0" sz="1800" spc="-2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discovering</a:t>
            </a:r>
            <a:endParaRPr sz="1800">
              <a:latin typeface="Calibri"/>
              <a:cs typeface="Calibri"/>
            </a:endParaRPr>
          </a:p>
          <a:p>
            <a:pPr marL="227965">
              <a:lnSpc>
                <a:spcPct val="100000"/>
              </a:lnSpc>
              <a:spcBef>
                <a:spcPts val="315"/>
              </a:spcBef>
            </a:pP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useful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information,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informing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conclusion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supporting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decision-making.</a:t>
            </a:r>
            <a:r>
              <a:rPr dirty="0" sz="1800" spc="-1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227965" marR="575945">
              <a:lnSpc>
                <a:spcPct val="116300"/>
              </a:lnSpc>
              <a:spcBef>
                <a:spcPts val="35"/>
              </a:spcBef>
            </a:pP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analysis </a:t>
            </a:r>
            <a:r>
              <a:rPr dirty="0" sz="1800" spc="125">
                <a:solidFill>
                  <a:srgbClr val="585D60"/>
                </a:solidFill>
                <a:latin typeface="Calibri"/>
                <a:cs typeface="Calibri"/>
              </a:rPr>
              <a:t>has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multiple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facets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approaches,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encompassing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diverse</a:t>
            </a:r>
            <a:r>
              <a:rPr dirty="0" sz="1800" spc="-27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techniques  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under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a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variety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of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names,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used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in different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business, </a:t>
            </a:r>
            <a:r>
              <a:rPr dirty="0" sz="1800" spc="85">
                <a:solidFill>
                  <a:srgbClr val="585D60"/>
                </a:solidFill>
                <a:latin typeface="Calibri"/>
                <a:cs typeface="Calibri"/>
              </a:rPr>
              <a:t>science,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105">
                <a:solidFill>
                  <a:srgbClr val="585D60"/>
                </a:solidFill>
                <a:latin typeface="Calibri"/>
                <a:cs typeface="Calibri"/>
              </a:rPr>
              <a:t>social  </a:t>
            </a:r>
            <a:r>
              <a:rPr dirty="0" sz="1800" spc="110">
                <a:solidFill>
                  <a:srgbClr val="585D60"/>
                </a:solidFill>
                <a:latin typeface="Calibri"/>
                <a:cs typeface="Calibri"/>
              </a:rPr>
              <a:t>science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domains.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5370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90"/>
              <a:t>Post </a:t>
            </a:r>
            <a:r>
              <a:rPr dirty="0" spc="-250"/>
              <a:t>Tidy </a:t>
            </a:r>
            <a:r>
              <a:rPr dirty="0" spc="-295"/>
              <a:t>Data: </a:t>
            </a:r>
            <a:r>
              <a:rPr dirty="0" spc="-265"/>
              <a:t>The </a:t>
            </a:r>
            <a:r>
              <a:rPr dirty="0" spc="-235"/>
              <a:t>Data </a:t>
            </a:r>
            <a:r>
              <a:rPr dirty="0" spc="-105"/>
              <a:t>Analysis </a:t>
            </a:r>
            <a:r>
              <a:rPr dirty="0" spc="-240"/>
              <a:t>Value</a:t>
            </a:r>
            <a:r>
              <a:rPr dirty="0" spc="-919"/>
              <a:t> </a:t>
            </a:r>
            <a:r>
              <a:rPr dirty="0" spc="-204"/>
              <a:t>Chain</a:t>
            </a:r>
          </a:p>
        </p:txBody>
      </p:sp>
      <p:sp>
        <p:nvSpPr>
          <p:cNvPr id="3" name="object 3"/>
          <p:cNvSpPr/>
          <p:nvPr/>
        </p:nvSpPr>
        <p:spPr>
          <a:xfrm>
            <a:off x="3849510" y="1557444"/>
            <a:ext cx="3790243" cy="4449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8629650" cy="0"/>
          </a:xfrm>
          <a:custGeom>
            <a:avLst/>
            <a:gdLst/>
            <a:ahLst/>
            <a:cxnLst/>
            <a:rect l="l" t="t" r="r" b="b"/>
            <a:pathLst>
              <a:path w="8629650" h="0">
                <a:moveTo>
                  <a:pt x="0" y="0"/>
                </a:moveTo>
                <a:lnTo>
                  <a:pt x="86296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8629650" cy="0"/>
          </a:xfrm>
          <a:custGeom>
            <a:avLst/>
            <a:gdLst/>
            <a:ahLst/>
            <a:cxnLst/>
            <a:rect l="l" t="t" r="r" b="b"/>
            <a:pathLst>
              <a:path w="8629650" h="0">
                <a:moveTo>
                  <a:pt x="0" y="0"/>
                </a:moveTo>
                <a:lnTo>
                  <a:pt x="86296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534525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6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1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87356"/>
            <a:ext cx="8656320" cy="2133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3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De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Jonge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and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Van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Der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Loo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(2013),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introduction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12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cleaning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with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</a:t>
            </a:r>
            <a:r>
              <a:rPr dirty="0" sz="1250" spc="30">
                <a:solidFill>
                  <a:srgbClr val="585D60"/>
                </a:solidFill>
                <a:latin typeface="Calibri"/>
                <a:cs typeface="Calibri"/>
              </a:rPr>
              <a:t>. </a:t>
            </a:r>
            <a:r>
              <a:rPr dirty="0" sz="1250" spc="80">
                <a:solidFill>
                  <a:srgbClr val="585D60"/>
                </a:solidFill>
                <a:latin typeface="Calibri"/>
                <a:cs typeface="Calibri"/>
              </a:rPr>
              <a:t>Please</a:t>
            </a:r>
            <a:r>
              <a:rPr dirty="0" sz="125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50" spc="70">
                <a:solidFill>
                  <a:srgbClr val="585D60"/>
                </a:solidFill>
                <a:latin typeface="Calibri"/>
                <a:cs typeface="Calibri"/>
              </a:rPr>
              <a:t>click</a:t>
            </a:r>
            <a:r>
              <a:rPr dirty="0" sz="12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50" spc="45">
                <a:solidFill>
                  <a:srgbClr val="585D60"/>
                </a:solidFill>
                <a:latin typeface="Calibri"/>
                <a:cs typeface="Calibri"/>
              </a:rPr>
              <a:t>on</a:t>
            </a:r>
            <a:r>
              <a:rPr dirty="0" sz="12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50" spc="25">
                <a:solidFill>
                  <a:srgbClr val="585D60"/>
                </a:solidFill>
                <a:latin typeface="Calibri"/>
                <a:cs typeface="Calibri"/>
              </a:rPr>
              <a:t>the</a:t>
            </a:r>
            <a:r>
              <a:rPr dirty="0" sz="1250" spc="35">
                <a:solidFill>
                  <a:srgbClr val="585D60"/>
                </a:solidFill>
                <a:latin typeface="Calibri"/>
                <a:cs typeface="Calibri"/>
              </a:rPr>
              <a:t> link</a:t>
            </a:r>
            <a:r>
              <a:rPr dirty="0" sz="12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r>
              <a:rPr dirty="0" sz="1250" spc="3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50" spc="40">
                <a:solidFill>
                  <a:srgbClr val="585D60"/>
                </a:solidFill>
                <a:latin typeface="Calibri"/>
                <a:cs typeface="Calibri"/>
              </a:rPr>
              <a:t>read</a:t>
            </a:r>
            <a:r>
              <a:rPr dirty="0" sz="1250" spc="3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Calibri"/>
                <a:cs typeface="Calibri"/>
              </a:rPr>
              <a:t>p. 7-8.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533525"/>
            <a:ext cx="0" cy="2038350"/>
          </a:xfrm>
          <a:custGeom>
            <a:avLst/>
            <a:gdLst/>
            <a:ahLst/>
            <a:cxnLst/>
            <a:rect l="l" t="t" r="r" b="b"/>
            <a:pathLst>
              <a:path w="0" h="2038350">
                <a:moveTo>
                  <a:pt x="0" y="0"/>
                </a:moveTo>
                <a:lnTo>
                  <a:pt x="0" y="20383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05269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0"/>
              <a:t>Technically </a:t>
            </a:r>
            <a:r>
              <a:rPr dirty="0" spc="-260"/>
              <a:t>Correct</a:t>
            </a:r>
            <a:r>
              <a:rPr dirty="0" spc="-340"/>
              <a:t> </a:t>
            </a:r>
            <a:r>
              <a:rPr dirty="0" spc="-235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7 </a:t>
            </a:r>
            <a:r>
              <a:rPr dirty="0" sz="1200" spc="30">
                <a:solidFill>
                  <a:srgbClr val="585D60"/>
                </a:solidFill>
                <a:latin typeface="Calibri"/>
                <a:cs typeface="Calibri"/>
              </a:rPr>
              <a:t>/</a:t>
            </a:r>
            <a:r>
              <a:rPr dirty="0" sz="1200" spc="-10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585D60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024" y="1533525"/>
            <a:ext cx="8886825" cy="20383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5"/>
              </a:spcBef>
            </a:pP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Raw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files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Calibri"/>
                <a:cs typeface="Calibri"/>
              </a:rPr>
              <a:t>may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585D60"/>
                </a:solidFill>
                <a:latin typeface="Calibri"/>
                <a:cs typeface="Calibri"/>
              </a:rPr>
              <a:t>lack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headers,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contain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wrong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data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types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(e.g.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numbers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Calibri"/>
                <a:cs typeface="Calibri"/>
              </a:rPr>
              <a:t>stored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70">
                <a:solidFill>
                  <a:srgbClr val="585D60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227965" marR="257175">
              <a:lnSpc>
                <a:spcPct val="114599"/>
              </a:lnSpc>
              <a:spcBef>
                <a:spcPts val="75"/>
              </a:spcBef>
            </a:pP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strings),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wrong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category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labels, unknown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or </a:t>
            </a:r>
            <a:r>
              <a:rPr dirty="0" sz="1800" spc="65">
                <a:solidFill>
                  <a:srgbClr val="585D60"/>
                </a:solidFill>
                <a:latin typeface="Calibri"/>
                <a:cs typeface="Calibri"/>
              </a:rPr>
              <a:t>unexpected character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encoding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</a:t>
            </a:r>
            <a:r>
              <a:rPr dirty="0" sz="1800" spc="-1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150">
                <a:solidFill>
                  <a:srgbClr val="585D60"/>
                </a:solidFill>
                <a:latin typeface="Calibri"/>
                <a:cs typeface="Calibri"/>
              </a:rPr>
              <a:t>so  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 marL="227965">
              <a:lnSpc>
                <a:spcPct val="116300"/>
              </a:lnSpc>
              <a:spcBef>
                <a:spcPts val="935"/>
              </a:spcBef>
            </a:pP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Technically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correct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 </a:t>
            </a:r>
            <a:r>
              <a:rPr dirty="0" sz="1800" spc="120">
                <a:solidFill>
                  <a:srgbClr val="585D60"/>
                </a:solidFill>
                <a:latin typeface="Calibri"/>
                <a:cs typeface="Calibri"/>
              </a:rPr>
              <a:t>is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the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state </a:t>
            </a:r>
            <a:r>
              <a:rPr dirty="0" sz="1800" spc="35">
                <a:solidFill>
                  <a:srgbClr val="585D60"/>
                </a:solidFill>
                <a:latin typeface="Calibri"/>
                <a:cs typeface="Calibri"/>
              </a:rPr>
              <a:t>in </a:t>
            </a:r>
            <a:r>
              <a:rPr dirty="0" sz="1800" spc="70">
                <a:solidFill>
                  <a:srgbClr val="585D60"/>
                </a:solidFill>
                <a:latin typeface="Calibri"/>
                <a:cs typeface="Calibri"/>
              </a:rPr>
              <a:t>which data </a:t>
            </a:r>
            <a:r>
              <a:rPr dirty="0" sz="1800" spc="114">
                <a:solidFill>
                  <a:srgbClr val="585D60"/>
                </a:solidFill>
                <a:latin typeface="Calibri"/>
                <a:cs typeface="Calibri"/>
              </a:rPr>
              <a:t>can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be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read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into </a:t>
            </a:r>
            <a:r>
              <a:rPr dirty="0" sz="1800" spc="80">
                <a:solidFill>
                  <a:srgbClr val="585D60"/>
                </a:solidFill>
                <a:latin typeface="Calibri"/>
                <a:cs typeface="Calibri"/>
              </a:rPr>
              <a:t>an </a:t>
            </a:r>
            <a:r>
              <a:rPr dirty="0" sz="1800" spc="130">
                <a:solidFill>
                  <a:srgbClr val="585D60"/>
                </a:solidFill>
                <a:latin typeface="Calibri"/>
                <a:cs typeface="Calibri"/>
              </a:rPr>
              <a:t>R </a:t>
            </a:r>
            <a:r>
              <a:rPr dirty="0" sz="1800" spc="50">
                <a:solidFill>
                  <a:srgbClr val="585D60"/>
                </a:solidFill>
                <a:latin typeface="Calibri"/>
                <a:cs typeface="Calibri"/>
              </a:rPr>
              <a:t>data.frame, 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with </a:t>
            </a:r>
            <a:r>
              <a:rPr dirty="0" sz="1800" spc="60">
                <a:solidFill>
                  <a:srgbClr val="585D60"/>
                </a:solidFill>
                <a:latin typeface="Calibri"/>
                <a:cs typeface="Calibri"/>
              </a:rPr>
              <a:t>correct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name</a:t>
            </a:r>
            <a:r>
              <a:rPr dirty="0" sz="1800" spc="-60">
                <a:solidFill>
                  <a:srgbClr val="585D60"/>
                </a:solidFill>
                <a:latin typeface="Calibri"/>
                <a:cs typeface="Calibri"/>
              </a:rPr>
              <a:t>,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types </a:t>
            </a:r>
            <a:r>
              <a:rPr dirty="0" sz="1800" spc="75">
                <a:solidFill>
                  <a:srgbClr val="585D60"/>
                </a:solidFill>
                <a:latin typeface="Calibri"/>
                <a:cs typeface="Calibri"/>
              </a:rPr>
              <a:t>and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labels</a:t>
            </a:r>
            <a:r>
              <a:rPr dirty="0" sz="1800" spc="-55">
                <a:solidFill>
                  <a:srgbClr val="585D60"/>
                </a:solidFill>
                <a:latin typeface="Calibri"/>
                <a:cs typeface="Calibri"/>
              </a:rPr>
              <a:t>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without further trouble. </a:t>
            </a:r>
            <a:r>
              <a:rPr dirty="0" sz="1800" spc="25">
                <a:solidFill>
                  <a:srgbClr val="585D60"/>
                </a:solidFill>
                <a:latin typeface="Calibri"/>
                <a:cs typeface="Calibri"/>
              </a:rPr>
              <a:t>However, </a:t>
            </a:r>
            <a:r>
              <a:rPr dirty="0" sz="1800" spc="30">
                <a:solidFill>
                  <a:srgbClr val="585D60"/>
                </a:solidFill>
                <a:latin typeface="Calibri"/>
                <a:cs typeface="Calibri"/>
              </a:rPr>
              <a:t>that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does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not 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mean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that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values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are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error-free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or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complete</a:t>
            </a:r>
            <a:r>
              <a:rPr dirty="0" sz="1800" spc="-40">
                <a:solidFill>
                  <a:srgbClr val="585D60"/>
                </a:solidFill>
                <a:latin typeface="Calibri"/>
                <a:cs typeface="Calibri"/>
              </a:rPr>
              <a:t>.</a:t>
            </a:r>
            <a:r>
              <a:rPr dirty="0" sz="1800" spc="40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Calibri"/>
                <a:cs typeface="Calibri"/>
              </a:rPr>
              <a:t>---</a:t>
            </a:r>
            <a:r>
              <a:rPr dirty="0" sz="1800" spc="45">
                <a:solidFill>
                  <a:srgbClr val="585D60"/>
                </a:solidFill>
                <a:latin typeface="Calibri"/>
                <a:cs typeface="Calibri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Jonge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and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Van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Der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Loo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(2013)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184" y="2758440"/>
            <a:ext cx="5520055" cy="104266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1105"/>
              </a:spcBef>
            </a:pPr>
            <a:r>
              <a:rPr dirty="0" spc="-1080">
                <a:solidFill>
                  <a:srgbClr val="000000"/>
                </a:solidFill>
              </a:rPr>
              <a:t>T</a:t>
            </a:r>
            <a:r>
              <a:rPr dirty="0" spc="-1080">
                <a:solidFill>
                  <a:srgbClr val="FFFFFF"/>
                </a:solidFill>
              </a:rPr>
              <a:t>T</a:t>
            </a:r>
            <a:r>
              <a:rPr dirty="0" spc="-1080">
                <a:solidFill>
                  <a:srgbClr val="000000"/>
                </a:solidFill>
              </a:rPr>
              <a:t>e</a:t>
            </a:r>
            <a:r>
              <a:rPr dirty="0" spc="-1080">
                <a:solidFill>
                  <a:srgbClr val="FFFFFF"/>
                </a:solidFill>
              </a:rPr>
              <a:t>e</a:t>
            </a:r>
            <a:r>
              <a:rPr dirty="0" spc="-1080">
                <a:solidFill>
                  <a:srgbClr val="000000"/>
                </a:solidFill>
              </a:rPr>
              <a:t>c</a:t>
            </a:r>
            <a:r>
              <a:rPr dirty="0" spc="-1080">
                <a:solidFill>
                  <a:srgbClr val="FFFFFF"/>
                </a:solidFill>
              </a:rPr>
              <a:t>c</a:t>
            </a:r>
            <a:r>
              <a:rPr dirty="0" spc="-1080">
                <a:solidFill>
                  <a:srgbClr val="000000"/>
                </a:solidFill>
              </a:rPr>
              <a:t>h</a:t>
            </a:r>
            <a:r>
              <a:rPr dirty="0" spc="-1080">
                <a:solidFill>
                  <a:srgbClr val="FFFFFF"/>
                </a:solidFill>
              </a:rPr>
              <a:t>h</a:t>
            </a:r>
            <a:r>
              <a:rPr dirty="0" spc="-1080">
                <a:solidFill>
                  <a:srgbClr val="000000"/>
                </a:solidFill>
              </a:rPr>
              <a:t>n</a:t>
            </a:r>
            <a:r>
              <a:rPr dirty="0" spc="-1080">
                <a:solidFill>
                  <a:srgbClr val="FFFFFF"/>
                </a:solidFill>
              </a:rPr>
              <a:t>n</a:t>
            </a:r>
            <a:r>
              <a:rPr dirty="0" spc="-1080">
                <a:solidFill>
                  <a:srgbClr val="000000"/>
                </a:solidFill>
              </a:rPr>
              <a:t>i</a:t>
            </a:r>
            <a:r>
              <a:rPr dirty="0" spc="-1080">
                <a:solidFill>
                  <a:srgbClr val="FFFFFF"/>
                </a:solidFill>
              </a:rPr>
              <a:t>i</a:t>
            </a:r>
            <a:r>
              <a:rPr dirty="0" spc="-1080">
                <a:solidFill>
                  <a:srgbClr val="000000"/>
                </a:solidFill>
              </a:rPr>
              <a:t>c</a:t>
            </a:r>
            <a:r>
              <a:rPr dirty="0" spc="-1080">
                <a:solidFill>
                  <a:srgbClr val="FFFFFF"/>
                </a:solidFill>
              </a:rPr>
              <a:t>c</a:t>
            </a:r>
            <a:r>
              <a:rPr dirty="0" spc="-1080">
                <a:solidFill>
                  <a:srgbClr val="000000"/>
                </a:solidFill>
              </a:rPr>
              <a:t>a</a:t>
            </a:r>
            <a:r>
              <a:rPr dirty="0" spc="-1080">
                <a:solidFill>
                  <a:srgbClr val="FFFFFF"/>
                </a:solidFill>
              </a:rPr>
              <a:t>a</a:t>
            </a:r>
            <a:r>
              <a:rPr dirty="0" spc="-1080">
                <a:solidFill>
                  <a:srgbClr val="000000"/>
                </a:solidFill>
              </a:rPr>
              <a:t>l</a:t>
            </a:r>
            <a:r>
              <a:rPr dirty="0" spc="-1080">
                <a:solidFill>
                  <a:srgbClr val="FFFFFF"/>
                </a:solidFill>
              </a:rPr>
              <a:t>l</a:t>
            </a:r>
            <a:r>
              <a:rPr dirty="0" spc="-1080">
                <a:solidFill>
                  <a:srgbClr val="000000"/>
                </a:solidFill>
              </a:rPr>
              <a:t>l</a:t>
            </a:r>
            <a:r>
              <a:rPr dirty="0" spc="-1080">
                <a:solidFill>
                  <a:srgbClr val="FFFFFF"/>
                </a:solidFill>
              </a:rPr>
              <a:t>l</a:t>
            </a:r>
            <a:r>
              <a:rPr dirty="0" spc="-1080">
                <a:solidFill>
                  <a:srgbClr val="000000"/>
                </a:solidFill>
              </a:rPr>
              <a:t>y</a:t>
            </a:r>
            <a:r>
              <a:rPr dirty="0" spc="-1080">
                <a:solidFill>
                  <a:srgbClr val="FFFFFF"/>
                </a:solidFill>
              </a:rPr>
              <a:t>y </a:t>
            </a:r>
            <a:r>
              <a:rPr dirty="0" spc="-1115">
                <a:solidFill>
                  <a:srgbClr val="000000"/>
                </a:solidFill>
              </a:rPr>
              <a:t>C</a:t>
            </a:r>
            <a:r>
              <a:rPr dirty="0" spc="-1115">
                <a:solidFill>
                  <a:srgbClr val="FFFFFF"/>
                </a:solidFill>
              </a:rPr>
              <a:t>C</a:t>
            </a:r>
            <a:r>
              <a:rPr dirty="0" spc="-1115">
                <a:solidFill>
                  <a:srgbClr val="000000"/>
                </a:solidFill>
              </a:rPr>
              <a:t>o</a:t>
            </a:r>
            <a:r>
              <a:rPr dirty="0" spc="-1115">
                <a:solidFill>
                  <a:srgbClr val="FFFFFF"/>
                </a:solidFill>
              </a:rPr>
              <a:t>o</a:t>
            </a:r>
            <a:r>
              <a:rPr dirty="0" spc="-1115">
                <a:solidFill>
                  <a:srgbClr val="000000"/>
                </a:solidFill>
              </a:rPr>
              <a:t>r</a:t>
            </a:r>
            <a:r>
              <a:rPr dirty="0" spc="-1115">
                <a:solidFill>
                  <a:srgbClr val="FFFFFF"/>
                </a:solidFill>
              </a:rPr>
              <a:t>r</a:t>
            </a:r>
            <a:r>
              <a:rPr dirty="0" spc="-1115">
                <a:solidFill>
                  <a:srgbClr val="000000"/>
                </a:solidFill>
              </a:rPr>
              <a:t>r</a:t>
            </a:r>
            <a:r>
              <a:rPr dirty="0" spc="-1115">
                <a:solidFill>
                  <a:srgbClr val="FFFFFF"/>
                </a:solidFill>
              </a:rPr>
              <a:t>r</a:t>
            </a:r>
            <a:r>
              <a:rPr dirty="0" spc="-1115">
                <a:solidFill>
                  <a:srgbClr val="000000"/>
                </a:solidFill>
              </a:rPr>
              <a:t>e</a:t>
            </a:r>
            <a:r>
              <a:rPr dirty="0" spc="-1115">
                <a:solidFill>
                  <a:srgbClr val="FFFFFF"/>
                </a:solidFill>
              </a:rPr>
              <a:t>e</a:t>
            </a:r>
            <a:r>
              <a:rPr dirty="0" spc="-1115">
                <a:solidFill>
                  <a:srgbClr val="000000"/>
                </a:solidFill>
              </a:rPr>
              <a:t>c</a:t>
            </a:r>
            <a:r>
              <a:rPr dirty="0" spc="-1115">
                <a:solidFill>
                  <a:srgbClr val="FFFFFF"/>
                </a:solidFill>
              </a:rPr>
              <a:t>c</a:t>
            </a:r>
            <a:r>
              <a:rPr dirty="0" spc="-1115">
                <a:solidFill>
                  <a:srgbClr val="000000"/>
                </a:solidFill>
              </a:rPr>
              <a:t>t</a:t>
            </a:r>
            <a:r>
              <a:rPr dirty="0" spc="-1115">
                <a:solidFill>
                  <a:srgbClr val="FFFFFF"/>
                </a:solidFill>
              </a:rPr>
              <a:t>t</a:t>
            </a:r>
            <a:r>
              <a:rPr dirty="0" spc="-1080">
                <a:solidFill>
                  <a:srgbClr val="FFFFFF"/>
                </a:solidFill>
              </a:rPr>
              <a:t> </a:t>
            </a:r>
            <a:r>
              <a:rPr dirty="0" spc="-1175">
                <a:solidFill>
                  <a:srgbClr val="000000"/>
                </a:solidFill>
              </a:rPr>
              <a:t>D</a:t>
            </a:r>
            <a:r>
              <a:rPr dirty="0" spc="-1175">
                <a:solidFill>
                  <a:srgbClr val="FFFFFF"/>
                </a:solidFill>
              </a:rPr>
              <a:t>D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>
                <a:solidFill>
                  <a:srgbClr val="FFFFFF"/>
                </a:solidFill>
              </a:rPr>
              <a:t>a</a:t>
            </a:r>
            <a:r>
              <a:rPr dirty="0" spc="-1175">
                <a:solidFill>
                  <a:srgbClr val="000000"/>
                </a:solidFill>
              </a:rPr>
              <a:t>t</a:t>
            </a:r>
            <a:r>
              <a:rPr dirty="0" spc="-1175">
                <a:solidFill>
                  <a:srgbClr val="FFFFFF"/>
                </a:solidFill>
              </a:rPr>
              <a:t>t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10716767" y="5995415"/>
            <a:ext cx="808990" cy="491490"/>
          </a:xfrm>
          <a:custGeom>
            <a:avLst/>
            <a:gdLst/>
            <a:ahLst/>
            <a:cxnLst/>
            <a:rect l="l" t="t" r="r" b="b"/>
            <a:pathLst>
              <a:path w="808990" h="491489">
                <a:moveTo>
                  <a:pt x="0" y="0"/>
                </a:moveTo>
                <a:lnTo>
                  <a:pt x="808481" y="0"/>
                </a:lnTo>
                <a:lnTo>
                  <a:pt x="808481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85874" y="1628775"/>
          <a:ext cx="89535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/>
                <a:gridCol w="702944"/>
                <a:gridCol w="2462530"/>
                <a:gridCol w="4584065"/>
              </a:tblGrid>
              <a:tr h="3238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type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description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566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cleaning</a:t>
                      </a:r>
                      <a:r>
                        <a:rPr dirty="0" sz="1200" spc="-5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names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janitor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clean_names()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35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1590040">
                        <a:lnSpc>
                          <a:spcPct val="109400"/>
                        </a:lnSpc>
                        <a:spcBef>
                          <a:spcPts val="615"/>
                        </a:spcBef>
                      </a:pPr>
                      <a:r>
                        <a:rPr dirty="0" sz="1200" spc="-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Resulting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names are unique, consisting</a:t>
                      </a:r>
                      <a:r>
                        <a:rPr dirty="0" sz="1200" spc="-9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only  of the _ character, numbers, and</a:t>
                      </a:r>
                      <a:r>
                        <a:rPr dirty="0" sz="1200" spc="-4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letters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8105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renaming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base</a:t>
                      </a:r>
                      <a:r>
                        <a:rPr dirty="0" sz="1200" spc="-2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names()[colNum(s)]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6990" marR="1753870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Will rename a column by its number,</a:t>
                      </a:r>
                      <a:r>
                        <a:rPr dirty="0" sz="1200" spc="-1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e.g.,  names(df)[1] = ‘new_name’</a:t>
                      </a:r>
                      <a:r>
                        <a:rPr dirty="0" sz="1200" spc="-2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will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rename the first column in df to</a:t>
                      </a:r>
                      <a:r>
                        <a:rPr dirty="0" sz="1200" spc="-2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‘new_name’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7667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renaming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dplyr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rename(df, new_name =</a:t>
                      </a:r>
                      <a:r>
                        <a:rPr dirty="0" sz="1200" spc="-7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old_name)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5715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461009">
                        <a:lnSpc>
                          <a:spcPct val="109400"/>
                        </a:lnSpc>
                        <a:spcBef>
                          <a:spcPts val="57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Will rename a the column titled ‘old_name’ to ‘new_name’  </a:t>
                      </a:r>
                      <a:r>
                        <a:rPr dirty="0" sz="1200" spc="-4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You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can pass a vector of names to rename multiple cols,</a:t>
                      </a:r>
                      <a:r>
                        <a:rPr dirty="0" sz="1200" spc="-5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e.g.,</a:t>
                      </a:r>
                      <a:endParaRPr sz="1200">
                        <a:latin typeface="Segoe UI"/>
                        <a:cs typeface="Segoe UI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rename(df, c(new_name1 = old_name1, new_name2 =</a:t>
                      </a:r>
                      <a:r>
                        <a:rPr dirty="0" sz="1200" spc="-85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old_name2))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73025">
                    <a:lnT w="9525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3814" y="520700"/>
            <a:ext cx="897699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80"/>
              <a:t>Functions </a:t>
            </a:r>
            <a:r>
              <a:rPr dirty="0" spc="-229"/>
              <a:t>for </a:t>
            </a:r>
            <a:r>
              <a:rPr dirty="0" spc="-235"/>
              <a:t>Cleaning/Renaming</a:t>
            </a:r>
            <a:r>
              <a:rPr dirty="0" spc="-440"/>
              <a:t> </a:t>
            </a:r>
            <a:r>
              <a:rPr dirty="0" spc="-19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914400" y="633814"/>
            <a:ext cx="592455" cy="456565"/>
          </a:xfrm>
          <a:custGeom>
            <a:avLst/>
            <a:gdLst/>
            <a:ahLst/>
            <a:cxnLst/>
            <a:rect l="l" t="t" r="r" b="b"/>
            <a:pathLst>
              <a:path w="592455" h="456565">
                <a:moveTo>
                  <a:pt x="344844" y="456396"/>
                </a:moveTo>
                <a:lnTo>
                  <a:pt x="243886" y="456396"/>
                </a:lnTo>
                <a:lnTo>
                  <a:pt x="243886" y="393336"/>
                </a:lnTo>
                <a:lnTo>
                  <a:pt x="186720" y="382487"/>
                </a:lnTo>
                <a:lnTo>
                  <a:pt x="134901" y="364559"/>
                </a:lnTo>
                <a:lnTo>
                  <a:pt x="89687" y="340396"/>
                </a:lnTo>
                <a:lnTo>
                  <a:pt x="52333" y="310840"/>
                </a:lnTo>
                <a:lnTo>
                  <a:pt x="24096" y="276735"/>
                </a:lnTo>
                <a:lnTo>
                  <a:pt x="6233" y="238923"/>
                </a:lnTo>
                <a:lnTo>
                  <a:pt x="0" y="198247"/>
                </a:lnTo>
                <a:lnTo>
                  <a:pt x="4769" y="162605"/>
                </a:lnTo>
                <a:lnTo>
                  <a:pt x="40413" y="98176"/>
                </a:lnTo>
                <a:lnTo>
                  <a:pt x="69615" y="70508"/>
                </a:lnTo>
                <a:lnTo>
                  <a:pt x="105287" y="46616"/>
                </a:lnTo>
                <a:lnTo>
                  <a:pt x="146593" y="27060"/>
                </a:lnTo>
                <a:lnTo>
                  <a:pt x="192695" y="12399"/>
                </a:lnTo>
                <a:lnTo>
                  <a:pt x="242758" y="3193"/>
                </a:lnTo>
                <a:lnTo>
                  <a:pt x="295944" y="0"/>
                </a:lnTo>
                <a:lnTo>
                  <a:pt x="349130" y="3193"/>
                </a:lnTo>
                <a:lnTo>
                  <a:pt x="399193" y="12399"/>
                </a:lnTo>
                <a:lnTo>
                  <a:pt x="445296" y="27060"/>
                </a:lnTo>
                <a:lnTo>
                  <a:pt x="486601" y="46616"/>
                </a:lnTo>
                <a:lnTo>
                  <a:pt x="522273" y="70508"/>
                </a:lnTo>
                <a:lnTo>
                  <a:pt x="529680" y="77526"/>
                </a:lnTo>
                <a:lnTo>
                  <a:pt x="341278" y="77526"/>
                </a:lnTo>
                <a:lnTo>
                  <a:pt x="281496" y="82362"/>
                </a:lnTo>
                <a:lnTo>
                  <a:pt x="227768" y="96014"/>
                </a:lnTo>
                <a:lnTo>
                  <a:pt x="182240" y="117193"/>
                </a:lnTo>
                <a:lnTo>
                  <a:pt x="147061" y="144612"/>
                </a:lnTo>
                <a:lnTo>
                  <a:pt x="124378" y="176983"/>
                </a:lnTo>
                <a:lnTo>
                  <a:pt x="116340" y="213019"/>
                </a:lnTo>
                <a:lnTo>
                  <a:pt x="125653" y="251716"/>
                </a:lnTo>
                <a:lnTo>
                  <a:pt x="151805" y="286050"/>
                </a:lnTo>
                <a:lnTo>
                  <a:pt x="192111" y="314404"/>
                </a:lnTo>
                <a:lnTo>
                  <a:pt x="243887" y="335166"/>
                </a:lnTo>
                <a:lnTo>
                  <a:pt x="344742" y="335166"/>
                </a:lnTo>
                <a:lnTo>
                  <a:pt x="344742" y="348409"/>
                </a:lnTo>
                <a:lnTo>
                  <a:pt x="506482" y="348409"/>
                </a:lnTo>
                <a:lnTo>
                  <a:pt x="524961" y="379583"/>
                </a:lnTo>
                <a:lnTo>
                  <a:pt x="415545" y="379583"/>
                </a:lnTo>
                <a:lnTo>
                  <a:pt x="398610" y="384202"/>
                </a:lnTo>
                <a:lnTo>
                  <a:pt x="381149" y="388115"/>
                </a:lnTo>
                <a:lnTo>
                  <a:pt x="363211" y="391302"/>
                </a:lnTo>
                <a:lnTo>
                  <a:pt x="344844" y="393743"/>
                </a:lnTo>
                <a:lnTo>
                  <a:pt x="344844" y="456396"/>
                </a:lnTo>
                <a:close/>
              </a:path>
              <a:path w="592455" h="456565">
                <a:moveTo>
                  <a:pt x="526092" y="321413"/>
                </a:moveTo>
                <a:lnTo>
                  <a:pt x="485532" y="321413"/>
                </a:lnTo>
                <a:lnTo>
                  <a:pt x="515547" y="302456"/>
                </a:lnTo>
                <a:lnTo>
                  <a:pt x="538074" y="278180"/>
                </a:lnTo>
                <a:lnTo>
                  <a:pt x="552234" y="248421"/>
                </a:lnTo>
                <a:lnTo>
                  <a:pt x="557150" y="213019"/>
                </a:lnTo>
                <a:lnTo>
                  <a:pt x="549783" y="170333"/>
                </a:lnTo>
                <a:lnTo>
                  <a:pt x="528780" y="136100"/>
                </a:lnTo>
                <a:lnTo>
                  <a:pt x="495783" y="110011"/>
                </a:lnTo>
                <a:lnTo>
                  <a:pt x="452438" y="91758"/>
                </a:lnTo>
                <a:lnTo>
                  <a:pt x="400388" y="81032"/>
                </a:lnTo>
                <a:lnTo>
                  <a:pt x="341278" y="77526"/>
                </a:lnTo>
                <a:lnTo>
                  <a:pt x="529680" y="77526"/>
                </a:lnTo>
                <a:lnTo>
                  <a:pt x="551475" y="98176"/>
                </a:lnTo>
                <a:lnTo>
                  <a:pt x="573369" y="129061"/>
                </a:lnTo>
                <a:lnTo>
                  <a:pt x="587120" y="162605"/>
                </a:lnTo>
                <a:lnTo>
                  <a:pt x="591889" y="198247"/>
                </a:lnTo>
                <a:lnTo>
                  <a:pt x="585625" y="238965"/>
                </a:lnTo>
                <a:lnTo>
                  <a:pt x="567681" y="276817"/>
                </a:lnTo>
                <a:lnTo>
                  <a:pt x="539327" y="310964"/>
                </a:lnTo>
                <a:lnTo>
                  <a:pt x="526092" y="321413"/>
                </a:lnTo>
                <a:close/>
              </a:path>
              <a:path w="592455" h="456565">
                <a:moveTo>
                  <a:pt x="344742" y="335166"/>
                </a:moveTo>
                <a:lnTo>
                  <a:pt x="243887" y="335166"/>
                </a:lnTo>
                <a:lnTo>
                  <a:pt x="243887" y="122962"/>
                </a:lnTo>
                <a:lnTo>
                  <a:pt x="446616" y="122962"/>
                </a:lnTo>
                <a:lnTo>
                  <a:pt x="461038" y="124590"/>
                </a:lnTo>
                <a:lnTo>
                  <a:pt x="492765" y="134766"/>
                </a:lnTo>
                <a:lnTo>
                  <a:pt x="524493" y="161427"/>
                </a:lnTo>
                <a:lnTo>
                  <a:pt x="533930" y="194855"/>
                </a:lnTo>
                <a:lnTo>
                  <a:pt x="384476" y="194855"/>
                </a:lnTo>
                <a:lnTo>
                  <a:pt x="345659" y="195394"/>
                </a:lnTo>
                <a:lnTo>
                  <a:pt x="345659" y="252036"/>
                </a:lnTo>
                <a:lnTo>
                  <a:pt x="380952" y="252761"/>
                </a:lnTo>
                <a:lnTo>
                  <a:pt x="528212" y="252761"/>
                </a:lnTo>
                <a:lnTo>
                  <a:pt x="525129" y="264355"/>
                </a:lnTo>
                <a:lnTo>
                  <a:pt x="494803" y="292697"/>
                </a:lnTo>
                <a:lnTo>
                  <a:pt x="464476" y="304554"/>
                </a:lnTo>
                <a:lnTo>
                  <a:pt x="450691" y="306947"/>
                </a:lnTo>
                <a:lnTo>
                  <a:pt x="453655" y="307873"/>
                </a:lnTo>
                <a:lnTo>
                  <a:pt x="485532" y="321413"/>
                </a:lnTo>
                <a:lnTo>
                  <a:pt x="526092" y="321413"/>
                </a:lnTo>
                <a:lnTo>
                  <a:pt x="520414" y="325895"/>
                </a:lnTo>
                <a:lnTo>
                  <a:pt x="344742" y="325895"/>
                </a:lnTo>
                <a:lnTo>
                  <a:pt x="344742" y="335166"/>
                </a:lnTo>
                <a:close/>
              </a:path>
              <a:path w="592455" h="456565">
                <a:moveTo>
                  <a:pt x="528212" y="252761"/>
                </a:moveTo>
                <a:lnTo>
                  <a:pt x="380952" y="252761"/>
                </a:lnTo>
                <a:lnTo>
                  <a:pt x="409330" y="251565"/>
                </a:lnTo>
                <a:lnTo>
                  <a:pt x="428234" y="243398"/>
                </a:lnTo>
                <a:lnTo>
                  <a:pt x="435104" y="223206"/>
                </a:lnTo>
                <a:lnTo>
                  <a:pt x="429409" y="204205"/>
                </a:lnTo>
                <a:lnTo>
                  <a:pt x="412463" y="196273"/>
                </a:lnTo>
                <a:lnTo>
                  <a:pt x="384476" y="194855"/>
                </a:lnTo>
                <a:lnTo>
                  <a:pt x="533930" y="194855"/>
                </a:lnTo>
                <a:lnTo>
                  <a:pt x="538914" y="212509"/>
                </a:lnTo>
                <a:lnTo>
                  <a:pt x="528212" y="252761"/>
                </a:lnTo>
                <a:close/>
              </a:path>
              <a:path w="592455" h="456565">
                <a:moveTo>
                  <a:pt x="506482" y="348409"/>
                </a:moveTo>
                <a:lnTo>
                  <a:pt x="344742" y="348409"/>
                </a:lnTo>
                <a:lnTo>
                  <a:pt x="358054" y="348177"/>
                </a:lnTo>
                <a:lnTo>
                  <a:pt x="371089" y="347620"/>
                </a:lnTo>
                <a:lnTo>
                  <a:pt x="383838" y="346719"/>
                </a:lnTo>
                <a:lnTo>
                  <a:pt x="396290" y="345455"/>
                </a:lnTo>
                <a:lnTo>
                  <a:pt x="391825" y="339176"/>
                </a:lnTo>
                <a:lnTo>
                  <a:pt x="386243" y="332810"/>
                </a:lnTo>
                <a:lnTo>
                  <a:pt x="379572" y="327877"/>
                </a:lnTo>
                <a:lnTo>
                  <a:pt x="371841" y="325895"/>
                </a:lnTo>
                <a:lnTo>
                  <a:pt x="520414" y="325895"/>
                </a:lnTo>
                <a:lnTo>
                  <a:pt x="501832" y="340565"/>
                </a:lnTo>
                <a:lnTo>
                  <a:pt x="506482" y="348409"/>
                </a:lnTo>
                <a:close/>
              </a:path>
              <a:path w="592455" h="456565">
                <a:moveTo>
                  <a:pt x="570495" y="456396"/>
                </a:moveTo>
                <a:lnTo>
                  <a:pt x="456396" y="456396"/>
                </a:lnTo>
                <a:lnTo>
                  <a:pt x="415545" y="379583"/>
                </a:lnTo>
                <a:lnTo>
                  <a:pt x="524961" y="379583"/>
                </a:lnTo>
                <a:lnTo>
                  <a:pt x="570495" y="45639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65"/>
              <a:t>11</a:t>
            </a:fld>
            <a:r>
              <a:rPr dirty="0" spc="65"/>
              <a:t> </a:t>
            </a:r>
            <a:r>
              <a:rPr dirty="0" spc="30"/>
              <a:t>/</a:t>
            </a:r>
            <a:r>
              <a:rPr dirty="0" spc="-95"/>
              <a:t> </a:t>
            </a:r>
            <a:r>
              <a:rPr dirty="0" spc="65"/>
              <a:t>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2025-09-25T16:14:45Z</dcterms:created>
  <dcterms:modified xsi:type="dcterms:W3CDTF">2025-09-25T16:14:45Z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2025-09-25T00:00:00Z</vt:filetime>
  </property>
  <property fmtid="{D5CDD505-2E9C-101B-9397-08002B2CF9AE}" pid="3" name="Creator">
    <vt:lpwstr>Mozilla/5.0 (Windows NT 10.0; Win64; x64) AppleWebKit/537.36 (KHTML, like Gecko) Chrome/140.0.0.0 Safari/537.36</vt:lpwstr>
  </property>
  <property fmtid="{D5CDD505-2E9C-101B-9397-08002B2CF9AE}" pid="4" name="LastSaved">
    <vt:filetime>2025-09-25T00:00:00Z</vt:filetime>
  </property>
</Properties>
</file>