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Default Extension="jpg" ContentType="image/jpg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1531600" cy="6489700"/>
  <p:notesSz cx="11531600" cy="6489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1700" y="520700"/>
            <a:ext cx="9728200" cy="654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29740" y="3634232"/>
            <a:ext cx="8072120" cy="1622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Trebuchet MS"/>
                <a:cs typeface="Trebuchet MS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#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25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Trebuchet MS"/>
                <a:cs typeface="Trebuchet MS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#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76580" y="1492631"/>
            <a:ext cx="5016246" cy="42832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938774" y="1492631"/>
            <a:ext cx="5016246" cy="42832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Trebuchet MS"/>
                <a:cs typeface="Trebuchet MS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#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25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Trebuchet MS"/>
                <a:cs typeface="Trebuchet MS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#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25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Trebuchet MS"/>
                <a:cs typeface="Trebuchet MS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#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25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10381" y="2625725"/>
            <a:ext cx="8910836" cy="1177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01750" y="1533525"/>
            <a:ext cx="8928099" cy="1924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920744" y="6035421"/>
            <a:ext cx="3690112" cy="324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76580" y="6035421"/>
            <a:ext cx="2652268" cy="324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853587" y="6218137"/>
            <a:ext cx="532129" cy="204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585D60"/>
                </a:solidFill>
                <a:latin typeface="Trebuchet MS"/>
                <a:cs typeface="Trebuchet MS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#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25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tter.com/FadelMegahed" TargetMode="External"/><Relationship Id="rId3" Type="http://schemas.openxmlformats.org/officeDocument/2006/relationships/hyperlink" Target="https://github.com/fmegahed/" TargetMode="External"/><Relationship Id="rId4" Type="http://schemas.openxmlformats.org/officeDocument/2006/relationships/hyperlink" Target="mailto:fmegahed@miamioh.edu" TargetMode="External"/><Relationship Id="rId5" Type="http://schemas.openxmlformats.org/officeDocument/2006/relationships/hyperlink" Target="https://calendly.com/fmegahed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image" Target="../media/image4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oogle.com/books/edition/Information_Visualization_in_Data_Mining/rYFvnyPRwkgC?hl=en&amp;gbpv=1&amp;dq=Grinstein%2C%20Georges%20G%2C%20and%20Matthew%20O%20Ward.%202001.%20%E2%80%9CIntroduction%20to%20Data%20Visualization.%E2%80%9D%20In%20Information%20Visualization%20in%20Data%20Mining%20and%20Knowledge%20Discovery%2C%20edited%20by%20Usama%20Fayyad%2C%20Georges%20G%20Grinstein%2C%20and%20Andreas%20Wierse%2C%2021%E2%80%9345.%20San%20Francisco%2C%20CA%3A%20Morg&amp;pg=PA22&amp;printsec=frontcover" TargetMode="Externa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hyperlink" Target="https://h1bdata.info/index.php?em=Netflix%2BInc&amp;job=Senior%2BData%2BScientist&amp;city=LOS%2BGATOS&amp;year=All%2BYears" TargetMode="External"/><Relationship Id="rId4" Type="http://schemas.openxmlformats.org/officeDocument/2006/relationships/hyperlink" Target="https://cran.r-project.org/web/packages/rvest/rvest.pdf" TargetMode="External"/><Relationship Id="rId5" Type="http://schemas.openxmlformats.org/officeDocument/2006/relationships/image" Target="../media/image6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hyperlink" Target="https://www.basketball-reference.com/leagues/NBA_2026_per_game.html" TargetMode="External"/><Relationship Id="rId4" Type="http://schemas.openxmlformats.org/officeDocument/2006/relationships/hyperlink" Target="https://cran.r-project.org/web/packages/rvest/rvest.pdf" TargetMode="External"/><Relationship Id="rId5" Type="http://schemas.openxmlformats.org/officeDocument/2006/relationships/image" Target="../media/image6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hyperlink" Target="https://datacatalog.worldbank.org/" TargetMode="External"/><Relationship Id="rId4" Type="http://schemas.openxmlformats.org/officeDocument/2006/relationships/hyperlink" Target="https://cran.r-project.org/web/packages/wbstats/wbstats.pdf" TargetMode="External"/><Relationship Id="rId5" Type="http://schemas.openxmlformats.org/officeDocument/2006/relationships/image" Target="../media/image6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525250" cy="6486525"/>
          </a:xfrm>
          <a:custGeom>
            <a:avLst/>
            <a:gdLst/>
            <a:ahLst/>
            <a:cxnLst/>
            <a:rect l="l" t="t" r="r" b="b"/>
            <a:pathLst>
              <a:path w="11525250" h="6486525">
                <a:moveTo>
                  <a:pt x="0" y="0"/>
                </a:moveTo>
                <a:lnTo>
                  <a:pt x="11525249" y="0"/>
                </a:lnTo>
                <a:lnTo>
                  <a:pt x="11525249" y="6486524"/>
                </a:lnTo>
                <a:lnTo>
                  <a:pt x="0" y="6486524"/>
                </a:lnTo>
                <a:lnTo>
                  <a:pt x="0" y="0"/>
                </a:lnTo>
                <a:close/>
              </a:path>
            </a:pathLst>
          </a:custGeom>
          <a:solidFill>
            <a:srgbClr val="C213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1700" y="1198165"/>
            <a:ext cx="8618220" cy="1139190"/>
          </a:xfrm>
          <a:prstGeom prst="rect"/>
        </p:spPr>
        <p:txBody>
          <a:bodyPr wrap="square" lIns="0" tIns="908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dirty="0" sz="3350" spc="5"/>
              <a:t>ISA </a:t>
            </a:r>
            <a:r>
              <a:rPr dirty="0" sz="3350" spc="-180"/>
              <a:t>401: </a:t>
            </a:r>
            <a:r>
              <a:rPr dirty="0" sz="3350" spc="-45"/>
              <a:t>Business </a:t>
            </a:r>
            <a:r>
              <a:rPr dirty="0" sz="3350" spc="-190"/>
              <a:t>Intelligence </a:t>
            </a:r>
            <a:r>
              <a:rPr dirty="0" sz="3350" spc="-530"/>
              <a:t>&amp; </a:t>
            </a:r>
            <a:r>
              <a:rPr dirty="0" sz="3350" spc="-190"/>
              <a:t>Data</a:t>
            </a:r>
            <a:r>
              <a:rPr dirty="0" sz="3350" spc="-484"/>
              <a:t> </a:t>
            </a:r>
            <a:r>
              <a:rPr dirty="0" sz="3350" spc="-145"/>
              <a:t>Visualization</a:t>
            </a:r>
            <a:endParaRPr sz="3350"/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3000">
                <a:latin typeface="Times New Roman"/>
                <a:cs typeface="Times New Roman"/>
              </a:rPr>
              <a:t>19: Charts Used for </a:t>
            </a:r>
            <a:r>
              <a:rPr dirty="0" sz="3000" spc="-10">
                <a:latin typeface="Times New Roman"/>
                <a:cs typeface="Times New Roman"/>
              </a:rPr>
              <a:t>Time-Series</a:t>
            </a:r>
            <a:r>
              <a:rPr dirty="0" sz="3000" spc="-70">
                <a:latin typeface="Times New Roman"/>
                <a:cs typeface="Times New Roman"/>
              </a:rPr>
              <a:t> </a:t>
            </a:r>
            <a:r>
              <a:rPr dirty="0" sz="3000">
                <a:latin typeface="Times New Roman"/>
                <a:cs typeface="Times New Roman"/>
              </a:rPr>
              <a:t>Data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2873375"/>
            <a:ext cx="4276725" cy="3311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Fadel M. Megahed,</a:t>
            </a:r>
            <a:r>
              <a:rPr dirty="0" sz="185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15">
                <a:solidFill>
                  <a:srgbClr val="FFFFFF"/>
                </a:solidFill>
                <a:latin typeface="Arial"/>
                <a:cs typeface="Arial"/>
              </a:rPr>
              <a:t>PhD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Arial"/>
              <a:cs typeface="Arial"/>
            </a:endParaRPr>
          </a:p>
          <a:p>
            <a:pPr marL="12700" marR="20320">
              <a:lnSpc>
                <a:spcPts val="2100"/>
              </a:lnSpc>
            </a:pPr>
            <a:r>
              <a:rPr dirty="0" sz="1850" spc="15">
                <a:solidFill>
                  <a:srgbClr val="FFFFFF"/>
                </a:solidFill>
                <a:latin typeface="Arial"/>
                <a:cs typeface="Arial"/>
              </a:rPr>
              <a:t>Raymond </a:t>
            </a: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E. Glos Professor </a:t>
            </a:r>
            <a:r>
              <a:rPr dirty="0" sz="1850" spc="5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185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Business  Farmer School of</a:t>
            </a:r>
            <a:r>
              <a:rPr dirty="0" sz="185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Business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ts val="1975"/>
              </a:lnSpc>
            </a:pP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Miami</a:t>
            </a:r>
            <a:r>
              <a:rPr dirty="0" sz="18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University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Arial"/>
              <a:cs typeface="Arial"/>
            </a:endParaRPr>
          </a:p>
          <a:p>
            <a:pPr marL="309245" marR="1287145" indent="6985">
              <a:lnSpc>
                <a:spcPct val="103000"/>
              </a:lnSpc>
            </a:pP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2"/>
              </a:rPr>
              <a:t>@FadelMegahed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3"/>
              </a:rPr>
              <a:t>fmegahed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4"/>
              </a:rPr>
              <a:t>fmegahed@miamioh.edu</a:t>
            </a:r>
            <a:endParaRPr sz="1850">
              <a:latin typeface="Arial"/>
              <a:cs typeface="Arial"/>
            </a:endParaRPr>
          </a:p>
          <a:p>
            <a:pPr marL="243840">
              <a:lnSpc>
                <a:spcPct val="100000"/>
              </a:lnSpc>
              <a:spcBef>
                <a:spcPts val="105"/>
              </a:spcBef>
            </a:pP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5"/>
              </a:rPr>
              <a:t>Automated Scheduler </a:t>
            </a:r>
            <a:r>
              <a:rPr dirty="0" sz="1850" spc="5">
                <a:solidFill>
                  <a:srgbClr val="83D5D3"/>
                </a:solidFill>
                <a:latin typeface="Arial"/>
                <a:cs typeface="Arial"/>
                <a:hlinkClick r:id="rId5"/>
              </a:rPr>
              <a:t>for Office</a:t>
            </a:r>
            <a:r>
              <a:rPr dirty="0" sz="1850" spc="-20">
                <a:solidFill>
                  <a:srgbClr val="83D5D3"/>
                </a:solidFill>
                <a:latin typeface="Arial"/>
                <a:cs typeface="Arial"/>
                <a:hlinkClick r:id="rId5"/>
              </a:rPr>
              <a:t>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5"/>
              </a:rPr>
              <a:t>Hours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Fall</a:t>
            </a:r>
            <a:r>
              <a:rPr dirty="0" sz="18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2025</a:t>
            </a:r>
            <a:endParaRPr sz="185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4537212"/>
            <a:ext cx="238124" cy="193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4400" y="4804320"/>
            <a:ext cx="230683" cy="225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4429" y="5095881"/>
            <a:ext cx="237909" cy="23782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24888" y="5381624"/>
            <a:ext cx="165083" cy="2381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520700"/>
            <a:ext cx="1193165" cy="6540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-390">
                <a:solidFill>
                  <a:srgbClr val="C2132D"/>
                </a:solidFill>
                <a:latin typeface="Trebuchet MS"/>
                <a:cs typeface="Trebuchet MS"/>
              </a:rPr>
              <a:t>T</a:t>
            </a:r>
            <a:r>
              <a:rPr dirty="0" sz="4100" spc="-380">
                <a:solidFill>
                  <a:srgbClr val="C2132D"/>
                </a:solidFill>
                <a:latin typeface="Trebuchet MS"/>
                <a:cs typeface="Trebuchet MS"/>
              </a:rPr>
              <a:t>r</a:t>
            </a:r>
            <a:r>
              <a:rPr dirty="0" sz="4100" spc="-265">
                <a:solidFill>
                  <a:srgbClr val="C2132D"/>
                </a:solidFill>
                <a:latin typeface="Trebuchet MS"/>
                <a:cs typeface="Trebuchet MS"/>
              </a:rPr>
              <a:t>end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530350"/>
            <a:ext cx="57023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1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80" b="1">
                <a:solidFill>
                  <a:srgbClr val="C2132D"/>
                </a:solidFill>
                <a:latin typeface="Trebuchet MS"/>
                <a:cs typeface="Trebuchet MS"/>
              </a:rPr>
              <a:t>trend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Trebuchet MS"/>
                <a:cs typeface="Trebuchet MS"/>
              </a:rPr>
              <a:t>is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an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increasing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or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decreasing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pattern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over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70">
                <a:solidFill>
                  <a:srgbClr val="585D60"/>
                </a:solidFill>
                <a:latin typeface="Trebuchet MS"/>
                <a:cs typeface="Trebuchet MS"/>
              </a:rPr>
              <a:t>time.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11364" y="2068487"/>
            <a:ext cx="9497903" cy="3213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10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520700"/>
            <a:ext cx="2414270" cy="6540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-170">
                <a:solidFill>
                  <a:srgbClr val="C2132D"/>
                </a:solidFill>
                <a:latin typeface="Trebuchet MS"/>
                <a:cs typeface="Trebuchet MS"/>
              </a:rPr>
              <a:t>Seasonality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489124"/>
            <a:ext cx="9493885" cy="66675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85"/>
              </a:spcBef>
            </a:pPr>
            <a:r>
              <a:rPr dirty="0" sz="1800" spc="-5" b="1">
                <a:solidFill>
                  <a:srgbClr val="C2132D"/>
                </a:solidFill>
                <a:latin typeface="Trebuchet MS"/>
                <a:cs typeface="Trebuchet MS"/>
              </a:rPr>
              <a:t>Seasonality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refers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property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time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series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5">
                <a:solidFill>
                  <a:srgbClr val="585D60"/>
                </a:solidFill>
                <a:latin typeface="Trebuchet MS"/>
                <a:cs typeface="Trebuchet MS"/>
              </a:rPr>
              <a:t>that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Trebuchet MS"/>
                <a:cs typeface="Trebuchet MS"/>
              </a:rPr>
              <a:t>displays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585D60"/>
                </a:solidFill>
                <a:latin typeface="Trebuchet MS"/>
                <a:cs typeface="Trebuchet MS"/>
              </a:rPr>
              <a:t>REGULAR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patterns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5">
                <a:solidFill>
                  <a:srgbClr val="585D60"/>
                </a:solidFill>
                <a:latin typeface="Trebuchet MS"/>
                <a:cs typeface="Trebuchet MS"/>
              </a:rPr>
              <a:t>that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repeat 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at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a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constant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frequency</a:t>
            </a:r>
            <a:r>
              <a:rPr dirty="0" sz="1800" spc="-3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60">
                <a:solidFill>
                  <a:srgbClr val="585D60"/>
                </a:solidFill>
                <a:latin typeface="Trebuchet MS"/>
                <a:cs typeface="Trebuchet MS"/>
              </a:rPr>
              <a:t>(</a:t>
            </a:r>
            <a:r>
              <a:rPr dirty="0" sz="1850" spc="-60" i="1">
                <a:solidFill>
                  <a:srgbClr val="585D60"/>
                </a:solidFill>
                <a:latin typeface="Trebuchet MS"/>
                <a:cs typeface="Trebuchet MS"/>
              </a:rPr>
              <a:t>m</a:t>
            </a:r>
            <a:r>
              <a:rPr dirty="0" sz="1800" spc="-60">
                <a:solidFill>
                  <a:srgbClr val="585D60"/>
                </a:solidFill>
                <a:latin typeface="Trebuchet MS"/>
                <a:cs typeface="Trebuchet MS"/>
              </a:rPr>
              <a:t>).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56084" y="2383078"/>
            <a:ext cx="9253183" cy="32683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10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520700"/>
            <a:ext cx="1145540" cy="6540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-229">
                <a:solidFill>
                  <a:srgbClr val="C2132D"/>
                </a:solidFill>
                <a:latin typeface="Trebuchet MS"/>
                <a:cs typeface="Trebuchet MS"/>
              </a:rPr>
              <a:t>C</a:t>
            </a:r>
            <a:r>
              <a:rPr dirty="0" sz="4100" spc="-220">
                <a:solidFill>
                  <a:srgbClr val="C2132D"/>
                </a:solidFill>
                <a:latin typeface="Trebuchet MS"/>
                <a:cs typeface="Trebuchet MS"/>
              </a:rPr>
              <a:t>y</a:t>
            </a:r>
            <a:r>
              <a:rPr dirty="0" sz="4100" spc="-229">
                <a:solidFill>
                  <a:srgbClr val="C2132D"/>
                </a:solidFill>
                <a:latin typeface="Trebuchet MS"/>
                <a:cs typeface="Trebuchet MS"/>
              </a:rPr>
              <a:t>cle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1530350"/>
            <a:ext cx="660780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 b="1">
                <a:solidFill>
                  <a:srgbClr val="C2132D"/>
                </a:solidFill>
                <a:latin typeface="Trebuchet MS"/>
                <a:cs typeface="Trebuchet MS"/>
              </a:rPr>
              <a:t>Cyclical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30" b="1">
                <a:solidFill>
                  <a:srgbClr val="C2132D"/>
                </a:solidFill>
                <a:latin typeface="Trebuchet MS"/>
                <a:cs typeface="Trebuchet MS"/>
              </a:rPr>
              <a:t>fluctuations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are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somewhat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irregular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(unknown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duration).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6747" y="2068487"/>
            <a:ext cx="9502520" cy="32593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10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525250" cy="6486525"/>
          </a:xfrm>
          <a:custGeom>
            <a:avLst/>
            <a:gdLst/>
            <a:ahLst/>
            <a:cxnLst/>
            <a:rect l="l" t="t" r="r" b="b"/>
            <a:pathLst>
              <a:path w="11525250" h="6486525">
                <a:moveTo>
                  <a:pt x="0" y="0"/>
                </a:moveTo>
                <a:lnTo>
                  <a:pt x="11525249" y="0"/>
                </a:lnTo>
                <a:lnTo>
                  <a:pt x="11525249" y="6486524"/>
                </a:lnTo>
                <a:lnTo>
                  <a:pt x="0" y="6486524"/>
                </a:lnTo>
                <a:lnTo>
                  <a:pt x="0" y="0"/>
                </a:lnTo>
                <a:close/>
              </a:path>
            </a:pathLst>
          </a:custGeom>
          <a:solidFill>
            <a:srgbClr val="C213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69848" y="2474976"/>
            <a:ext cx="9363710" cy="1076325"/>
          </a:xfrm>
          <a:custGeom>
            <a:avLst/>
            <a:gdLst/>
            <a:ahLst/>
            <a:cxnLst/>
            <a:rect l="l" t="t" r="r" b="b"/>
            <a:pathLst>
              <a:path w="9363710" h="1076325">
                <a:moveTo>
                  <a:pt x="0" y="0"/>
                </a:moveTo>
                <a:lnTo>
                  <a:pt x="9363456" y="0"/>
                </a:lnTo>
                <a:lnTo>
                  <a:pt x="9363456" y="1075944"/>
                </a:lnTo>
                <a:lnTo>
                  <a:pt x="0" y="1075944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056632" y="3044952"/>
            <a:ext cx="1423670" cy="914400"/>
          </a:xfrm>
          <a:custGeom>
            <a:avLst/>
            <a:gdLst/>
            <a:ahLst/>
            <a:cxnLst/>
            <a:rect l="l" t="t" r="r" b="b"/>
            <a:pathLst>
              <a:path w="1423670" h="914400">
                <a:moveTo>
                  <a:pt x="0" y="0"/>
                </a:moveTo>
                <a:lnTo>
                  <a:pt x="1423416" y="0"/>
                </a:lnTo>
                <a:lnTo>
                  <a:pt x="1423416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7475" rIns="0" bIns="0" rtlCol="0" vert="horz">
            <a:spAutoFit/>
          </a:bodyPr>
          <a:lstStyle/>
          <a:p>
            <a:pPr marL="3973829" marR="5080" indent="-3961765">
              <a:lnSpc>
                <a:spcPts val="4120"/>
              </a:lnSpc>
              <a:spcBef>
                <a:spcPts val="925"/>
              </a:spcBef>
            </a:pPr>
            <a:r>
              <a:rPr dirty="0" spc="-1275">
                <a:solidFill>
                  <a:srgbClr val="000000"/>
                </a:solidFill>
              </a:rPr>
              <a:t>T</a:t>
            </a:r>
            <a:r>
              <a:rPr dirty="0" spc="-1275"/>
              <a:t>T</a:t>
            </a:r>
            <a:r>
              <a:rPr dirty="0" spc="-1275">
                <a:solidFill>
                  <a:srgbClr val="000000"/>
                </a:solidFill>
              </a:rPr>
              <a:t>h</a:t>
            </a:r>
            <a:r>
              <a:rPr dirty="0" spc="-1275"/>
              <a:t>h</a:t>
            </a:r>
            <a:r>
              <a:rPr dirty="0" spc="-1275">
                <a:solidFill>
                  <a:srgbClr val="000000"/>
                </a:solidFill>
              </a:rPr>
              <a:t>e</a:t>
            </a:r>
            <a:r>
              <a:rPr dirty="0" spc="-1275"/>
              <a:t>e</a:t>
            </a:r>
            <a:r>
              <a:rPr dirty="0" spc="-270"/>
              <a:t> </a:t>
            </a:r>
            <a:r>
              <a:rPr dirty="0" spc="-1070">
                <a:solidFill>
                  <a:srgbClr val="000000"/>
                </a:solidFill>
              </a:rPr>
              <a:t>G</a:t>
            </a:r>
            <a:r>
              <a:rPr dirty="0" spc="-1070"/>
              <a:t>G</a:t>
            </a:r>
            <a:r>
              <a:rPr dirty="0" spc="-1070">
                <a:solidFill>
                  <a:srgbClr val="000000"/>
                </a:solidFill>
              </a:rPr>
              <a:t>o</a:t>
            </a:r>
            <a:r>
              <a:rPr dirty="0" spc="-1070"/>
              <a:t>o</a:t>
            </a:r>
            <a:r>
              <a:rPr dirty="0" spc="-1070">
                <a:solidFill>
                  <a:srgbClr val="000000"/>
                </a:solidFill>
              </a:rPr>
              <a:t>a</a:t>
            </a:r>
            <a:r>
              <a:rPr dirty="0" spc="-1070"/>
              <a:t>a</a:t>
            </a:r>
            <a:r>
              <a:rPr dirty="0" spc="-1070">
                <a:solidFill>
                  <a:srgbClr val="000000"/>
                </a:solidFill>
              </a:rPr>
              <a:t>l</a:t>
            </a:r>
            <a:r>
              <a:rPr dirty="0" spc="-1070"/>
              <a:t>l</a:t>
            </a:r>
            <a:r>
              <a:rPr dirty="0" spc="-1070">
                <a:solidFill>
                  <a:srgbClr val="000000"/>
                </a:solidFill>
              </a:rPr>
              <a:t>s</a:t>
            </a:r>
            <a:r>
              <a:rPr dirty="0" spc="-1070"/>
              <a:t>s </a:t>
            </a:r>
            <a:r>
              <a:rPr dirty="0" spc="-1155">
                <a:solidFill>
                  <a:srgbClr val="000000"/>
                </a:solidFill>
              </a:rPr>
              <a:t>B</a:t>
            </a:r>
            <a:r>
              <a:rPr dirty="0" spc="-1155"/>
              <a:t>B</a:t>
            </a:r>
            <a:r>
              <a:rPr dirty="0" spc="-1155">
                <a:solidFill>
                  <a:srgbClr val="000000"/>
                </a:solidFill>
              </a:rPr>
              <a:t>e</a:t>
            </a:r>
            <a:r>
              <a:rPr dirty="0" spc="-1155"/>
              <a:t>e</a:t>
            </a:r>
            <a:r>
              <a:rPr dirty="0" spc="-1155">
                <a:solidFill>
                  <a:srgbClr val="000000"/>
                </a:solidFill>
              </a:rPr>
              <a:t>h</a:t>
            </a:r>
            <a:r>
              <a:rPr dirty="0" spc="-1155"/>
              <a:t>h</a:t>
            </a:r>
            <a:r>
              <a:rPr dirty="0" spc="-1155">
                <a:solidFill>
                  <a:srgbClr val="000000"/>
                </a:solidFill>
              </a:rPr>
              <a:t>i</a:t>
            </a:r>
            <a:r>
              <a:rPr dirty="0" spc="-1155"/>
              <a:t>i</a:t>
            </a:r>
            <a:r>
              <a:rPr dirty="0" spc="-1155">
                <a:solidFill>
                  <a:srgbClr val="000000"/>
                </a:solidFill>
              </a:rPr>
              <a:t>n</a:t>
            </a:r>
            <a:r>
              <a:rPr dirty="0" spc="-1155"/>
              <a:t>n</a:t>
            </a:r>
            <a:r>
              <a:rPr dirty="0" spc="-1155">
                <a:solidFill>
                  <a:srgbClr val="000000"/>
                </a:solidFill>
              </a:rPr>
              <a:t>d</a:t>
            </a:r>
            <a:r>
              <a:rPr dirty="0" spc="-1155"/>
              <a:t>d </a:t>
            </a:r>
            <a:r>
              <a:rPr dirty="0" spc="-960">
                <a:solidFill>
                  <a:srgbClr val="000000"/>
                </a:solidFill>
              </a:rPr>
              <a:t>V</a:t>
            </a:r>
            <a:r>
              <a:rPr dirty="0" spc="-960"/>
              <a:t>V</a:t>
            </a:r>
            <a:r>
              <a:rPr dirty="0" spc="-960">
                <a:solidFill>
                  <a:srgbClr val="000000"/>
                </a:solidFill>
              </a:rPr>
              <a:t>i</a:t>
            </a:r>
            <a:r>
              <a:rPr dirty="0" spc="-960"/>
              <a:t>i</a:t>
            </a:r>
            <a:r>
              <a:rPr dirty="0" spc="-960">
                <a:solidFill>
                  <a:srgbClr val="000000"/>
                </a:solidFill>
              </a:rPr>
              <a:t>s</a:t>
            </a:r>
            <a:r>
              <a:rPr dirty="0" spc="-960"/>
              <a:t>s</a:t>
            </a:r>
            <a:r>
              <a:rPr dirty="0" spc="-960">
                <a:solidFill>
                  <a:srgbClr val="000000"/>
                </a:solidFill>
              </a:rPr>
              <a:t>u</a:t>
            </a:r>
            <a:r>
              <a:rPr dirty="0" spc="-960"/>
              <a:t>u</a:t>
            </a:r>
            <a:r>
              <a:rPr dirty="0" spc="-960">
                <a:solidFill>
                  <a:srgbClr val="000000"/>
                </a:solidFill>
              </a:rPr>
              <a:t>a</a:t>
            </a:r>
            <a:r>
              <a:rPr dirty="0" spc="-960"/>
              <a:t>a</a:t>
            </a:r>
            <a:r>
              <a:rPr dirty="0" spc="-960">
                <a:solidFill>
                  <a:srgbClr val="000000"/>
                </a:solidFill>
              </a:rPr>
              <a:t>l</a:t>
            </a:r>
            <a:r>
              <a:rPr dirty="0" spc="-960"/>
              <a:t>l</a:t>
            </a:r>
            <a:r>
              <a:rPr dirty="0" spc="-960">
                <a:solidFill>
                  <a:srgbClr val="000000"/>
                </a:solidFill>
              </a:rPr>
              <a:t>i</a:t>
            </a:r>
            <a:r>
              <a:rPr dirty="0" spc="-960"/>
              <a:t>i</a:t>
            </a:r>
            <a:r>
              <a:rPr dirty="0" spc="-960">
                <a:solidFill>
                  <a:srgbClr val="000000"/>
                </a:solidFill>
              </a:rPr>
              <a:t>z</a:t>
            </a:r>
            <a:r>
              <a:rPr dirty="0" spc="-960"/>
              <a:t>z</a:t>
            </a:r>
            <a:r>
              <a:rPr dirty="0" spc="-960">
                <a:solidFill>
                  <a:srgbClr val="000000"/>
                </a:solidFill>
              </a:rPr>
              <a:t>i</a:t>
            </a:r>
            <a:r>
              <a:rPr dirty="0" spc="-960"/>
              <a:t>i</a:t>
            </a:r>
            <a:r>
              <a:rPr dirty="0" spc="-960">
                <a:solidFill>
                  <a:srgbClr val="000000"/>
                </a:solidFill>
              </a:rPr>
              <a:t>n</a:t>
            </a:r>
            <a:r>
              <a:rPr dirty="0" spc="-960"/>
              <a:t>n</a:t>
            </a:r>
            <a:r>
              <a:rPr dirty="0" spc="-960">
                <a:solidFill>
                  <a:srgbClr val="000000"/>
                </a:solidFill>
              </a:rPr>
              <a:t>g</a:t>
            </a:r>
            <a:r>
              <a:rPr dirty="0" spc="-960"/>
              <a:t>g </a:t>
            </a:r>
            <a:r>
              <a:rPr dirty="0" spc="-1200">
                <a:solidFill>
                  <a:srgbClr val="000000"/>
                </a:solidFill>
              </a:rPr>
              <a:t>(</a:t>
            </a:r>
            <a:r>
              <a:rPr dirty="0" spc="-1200"/>
              <a:t>(</a:t>
            </a:r>
            <a:r>
              <a:rPr dirty="0" spc="-1200">
                <a:solidFill>
                  <a:srgbClr val="000000"/>
                </a:solidFill>
              </a:rPr>
              <a:t>T</a:t>
            </a:r>
            <a:r>
              <a:rPr dirty="0" spc="-1200"/>
              <a:t>T</a:t>
            </a:r>
            <a:r>
              <a:rPr dirty="0" spc="-1200">
                <a:solidFill>
                  <a:srgbClr val="000000"/>
                </a:solidFill>
              </a:rPr>
              <a:t>i</a:t>
            </a:r>
            <a:r>
              <a:rPr dirty="0" spc="-1200"/>
              <a:t>i</a:t>
            </a:r>
            <a:r>
              <a:rPr dirty="0" spc="-1200">
                <a:solidFill>
                  <a:srgbClr val="000000"/>
                </a:solidFill>
              </a:rPr>
              <a:t>m</a:t>
            </a:r>
            <a:r>
              <a:rPr dirty="0" spc="-1200"/>
              <a:t>m</a:t>
            </a:r>
            <a:r>
              <a:rPr dirty="0" spc="-1200">
                <a:solidFill>
                  <a:srgbClr val="000000"/>
                </a:solidFill>
              </a:rPr>
              <a:t>e</a:t>
            </a:r>
            <a:r>
              <a:rPr dirty="0" spc="-1200"/>
              <a:t>e </a:t>
            </a:r>
            <a:r>
              <a:rPr dirty="0" spc="-955">
                <a:solidFill>
                  <a:srgbClr val="000000"/>
                </a:solidFill>
              </a:rPr>
              <a:t>S</a:t>
            </a:r>
            <a:r>
              <a:rPr dirty="0" spc="-955"/>
              <a:t>S</a:t>
            </a:r>
            <a:r>
              <a:rPr dirty="0" spc="-955">
                <a:solidFill>
                  <a:srgbClr val="000000"/>
                </a:solidFill>
              </a:rPr>
              <a:t>e</a:t>
            </a:r>
            <a:r>
              <a:rPr dirty="0" spc="-955"/>
              <a:t>e</a:t>
            </a:r>
            <a:r>
              <a:rPr dirty="0" spc="-955">
                <a:solidFill>
                  <a:srgbClr val="000000"/>
                </a:solidFill>
              </a:rPr>
              <a:t>r</a:t>
            </a:r>
            <a:r>
              <a:rPr dirty="0" spc="-955"/>
              <a:t>r</a:t>
            </a:r>
            <a:r>
              <a:rPr dirty="0" spc="-955">
                <a:solidFill>
                  <a:srgbClr val="000000"/>
                </a:solidFill>
              </a:rPr>
              <a:t>i</a:t>
            </a:r>
            <a:r>
              <a:rPr dirty="0" spc="-955"/>
              <a:t>i</a:t>
            </a:r>
            <a:r>
              <a:rPr dirty="0" spc="-955">
                <a:solidFill>
                  <a:srgbClr val="000000"/>
                </a:solidFill>
              </a:rPr>
              <a:t>e</a:t>
            </a:r>
            <a:r>
              <a:rPr dirty="0" spc="-955"/>
              <a:t>e</a:t>
            </a:r>
            <a:r>
              <a:rPr dirty="0" spc="-955">
                <a:solidFill>
                  <a:srgbClr val="000000"/>
                </a:solidFill>
              </a:rPr>
              <a:t>s</a:t>
            </a:r>
            <a:r>
              <a:rPr dirty="0" spc="-955"/>
              <a:t>s</a:t>
            </a:r>
            <a:r>
              <a:rPr dirty="0" spc="-955">
                <a:solidFill>
                  <a:srgbClr val="000000"/>
                </a:solidFill>
              </a:rPr>
              <a:t>)</a:t>
            </a:r>
            <a:r>
              <a:rPr dirty="0" spc="-955"/>
              <a:t>)  </a:t>
            </a:r>
            <a:r>
              <a:rPr dirty="0" spc="-1425">
                <a:solidFill>
                  <a:srgbClr val="000000"/>
                </a:solidFill>
              </a:rPr>
              <a:t>D</a:t>
            </a:r>
            <a:r>
              <a:rPr dirty="0" spc="-1425"/>
              <a:t>D</a:t>
            </a:r>
            <a:r>
              <a:rPr dirty="0" spc="-1425">
                <a:solidFill>
                  <a:srgbClr val="000000"/>
                </a:solidFill>
              </a:rPr>
              <a:t>a</a:t>
            </a:r>
            <a:r>
              <a:rPr dirty="0" spc="-1425"/>
              <a:t>a</a:t>
            </a:r>
            <a:r>
              <a:rPr dirty="0" spc="-1425">
                <a:solidFill>
                  <a:srgbClr val="000000"/>
                </a:solidFill>
              </a:rPr>
              <a:t>t</a:t>
            </a:r>
            <a:r>
              <a:rPr dirty="0" spc="-1425"/>
              <a:t>ta</a:t>
            </a:r>
            <a:r>
              <a:rPr dirty="0" spc="-1425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6" name="object 6"/>
          <p:cNvSpPr/>
          <p:nvPr/>
        </p:nvSpPr>
        <p:spPr>
          <a:xfrm>
            <a:off x="10637519" y="5995415"/>
            <a:ext cx="887730" cy="491490"/>
          </a:xfrm>
          <a:custGeom>
            <a:avLst/>
            <a:gdLst/>
            <a:ahLst/>
            <a:cxnLst/>
            <a:rect l="l" t="t" r="r" b="b"/>
            <a:pathLst>
              <a:path w="887729" h="491489">
                <a:moveTo>
                  <a:pt x="0" y="0"/>
                </a:moveTo>
                <a:lnTo>
                  <a:pt x="887729" y="0"/>
                </a:lnTo>
                <a:lnTo>
                  <a:pt x="887729" y="491109"/>
                </a:lnTo>
                <a:lnTo>
                  <a:pt x="0" y="491109"/>
                </a:lnTo>
                <a:lnTo>
                  <a:pt x="0" y="0"/>
                </a:lnTo>
                <a:close/>
              </a:path>
            </a:pathLst>
          </a:custGeom>
          <a:solidFill>
            <a:srgbClr val="333333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878987" y="6218137"/>
            <a:ext cx="506730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 spc="-295">
                <a:latin typeface="Trebuchet MS"/>
                <a:cs typeface="Trebuchet MS"/>
              </a:rPr>
              <a:t>1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dirty="0" sz="1200" spc="-295">
                <a:latin typeface="Trebuchet MS"/>
                <a:cs typeface="Trebuchet MS"/>
              </a:rPr>
              <a:t>3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3 </a:t>
            </a:r>
            <a:r>
              <a:rPr dirty="0" sz="1200" spc="-385">
                <a:latin typeface="Trebuchet MS"/>
                <a:cs typeface="Trebuchet MS"/>
              </a:rPr>
              <a:t>/</a:t>
            </a:r>
            <a:r>
              <a:rPr dirty="0" sz="1200" spc="-385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12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95">
                <a:latin typeface="Trebuchet MS"/>
                <a:cs typeface="Trebuchet MS"/>
              </a:rPr>
              <a:t>2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dirty="0" sz="1200" spc="-295">
                <a:latin typeface="Trebuchet MS"/>
                <a:cs typeface="Trebuchet MS"/>
              </a:rPr>
              <a:t>5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9212" y="1533525"/>
            <a:ext cx="0" cy="1924050"/>
          </a:xfrm>
          <a:custGeom>
            <a:avLst/>
            <a:gdLst/>
            <a:ahLst/>
            <a:cxnLst/>
            <a:rect l="l" t="t" r="r" b="b"/>
            <a:pathLst>
              <a:path w="0" h="1924050">
                <a:moveTo>
                  <a:pt x="0" y="0"/>
                </a:moveTo>
                <a:lnTo>
                  <a:pt x="0" y="1924049"/>
                </a:lnTo>
              </a:path>
            </a:pathLst>
          </a:custGeom>
          <a:ln w="47624">
            <a:solidFill>
              <a:srgbClr val="C2132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7793990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60">
                <a:solidFill>
                  <a:srgbClr val="C2132D"/>
                </a:solidFill>
              </a:rPr>
              <a:t>Exploratory </a:t>
            </a:r>
            <a:r>
              <a:rPr dirty="0" spc="-15">
                <a:solidFill>
                  <a:srgbClr val="C2132D"/>
                </a:solidFill>
              </a:rPr>
              <a:t>vs </a:t>
            </a:r>
            <a:r>
              <a:rPr dirty="0" spc="-265">
                <a:solidFill>
                  <a:srgbClr val="C2132D"/>
                </a:solidFill>
              </a:rPr>
              <a:t>Confirmatory </a:t>
            </a:r>
            <a:r>
              <a:rPr dirty="0" spc="-155">
                <a:solidFill>
                  <a:srgbClr val="C2132D"/>
                </a:solidFill>
              </a:rPr>
              <a:t>Viz</a:t>
            </a:r>
            <a:r>
              <a:rPr dirty="0" spc="-610">
                <a:solidFill>
                  <a:srgbClr val="C2132D"/>
                </a:solidFill>
              </a:rPr>
              <a:t> </a:t>
            </a:r>
            <a:r>
              <a:rPr dirty="0" spc="-140">
                <a:solidFill>
                  <a:srgbClr val="C2132D"/>
                </a:solidFill>
              </a:rPr>
              <a:t>Goals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878987" y="6218137"/>
            <a:ext cx="506730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 spc="45">
                <a:solidFill>
                  <a:srgbClr val="585D60"/>
                </a:solidFill>
                <a:latin typeface="Trebuchet MS"/>
                <a:cs typeface="Trebuchet MS"/>
              </a:rPr>
              <a:t>14 </a:t>
            </a:r>
            <a:r>
              <a:rPr dirty="0" sz="1200" spc="-135">
                <a:solidFill>
                  <a:srgbClr val="585D60"/>
                </a:solidFill>
                <a:latin typeface="Trebuchet MS"/>
                <a:cs typeface="Trebuchet MS"/>
              </a:rPr>
              <a:t>/</a:t>
            </a:r>
            <a:r>
              <a:rPr dirty="0" sz="1200" spc="-26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585D60"/>
                </a:solidFill>
                <a:latin typeface="Trebuchet MS"/>
                <a:cs typeface="Trebuchet MS"/>
              </a:rPr>
              <a:t>25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3024" y="1533525"/>
            <a:ext cx="8886825" cy="1924050"/>
          </a:xfrm>
          <a:prstGeom prst="rect">
            <a:avLst/>
          </a:prstGeom>
          <a:solidFill>
            <a:srgbClr val="F9F9F9"/>
          </a:solidFill>
        </p:spPr>
        <p:txBody>
          <a:bodyPr wrap="square" lIns="0" tIns="3175" rIns="0" bIns="0" rtlCol="0" vert="horz">
            <a:spAutoFit/>
          </a:bodyPr>
          <a:lstStyle/>
          <a:p>
            <a:pPr marL="227965">
              <a:lnSpc>
                <a:spcPct val="100000"/>
              </a:lnSpc>
              <a:spcBef>
                <a:spcPts val="25"/>
              </a:spcBef>
            </a:pPr>
            <a:r>
              <a:rPr dirty="0" sz="1850" spc="-25" i="1">
                <a:solidFill>
                  <a:srgbClr val="585D60"/>
                </a:solidFill>
                <a:latin typeface="Trebuchet MS"/>
                <a:cs typeface="Trebuchet MS"/>
              </a:rPr>
              <a:t>Visualizations</a:t>
            </a:r>
            <a:r>
              <a:rPr dirty="0" sz="1850" spc="-110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25" i="1">
                <a:solidFill>
                  <a:srgbClr val="585D60"/>
                </a:solidFill>
                <a:latin typeface="Trebuchet MS"/>
                <a:cs typeface="Trebuchet MS"/>
              </a:rPr>
              <a:t>can</a:t>
            </a:r>
            <a:r>
              <a:rPr dirty="0" sz="1850" spc="-110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30" i="1">
                <a:solidFill>
                  <a:srgbClr val="585D60"/>
                </a:solidFill>
                <a:latin typeface="Trebuchet MS"/>
                <a:cs typeface="Trebuchet MS"/>
              </a:rPr>
              <a:t>be</a:t>
            </a:r>
            <a:r>
              <a:rPr dirty="0" sz="1850" spc="-105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20" i="1">
                <a:solidFill>
                  <a:srgbClr val="585D60"/>
                </a:solidFill>
                <a:latin typeface="Trebuchet MS"/>
                <a:cs typeface="Trebuchet MS"/>
              </a:rPr>
              <a:t>used</a:t>
            </a:r>
            <a:r>
              <a:rPr dirty="0" sz="1850" spc="-110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90" i="1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50" spc="-105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65" i="1">
                <a:solidFill>
                  <a:srgbClr val="585D60"/>
                </a:solidFill>
                <a:latin typeface="Trebuchet MS"/>
                <a:cs typeface="Trebuchet MS"/>
              </a:rPr>
              <a:t>explore</a:t>
            </a:r>
            <a:r>
              <a:rPr dirty="0" sz="1850" spc="-110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105" i="1">
                <a:solidFill>
                  <a:srgbClr val="585D60"/>
                </a:solidFill>
                <a:latin typeface="Trebuchet MS"/>
                <a:cs typeface="Trebuchet MS"/>
              </a:rPr>
              <a:t>data, </a:t>
            </a:r>
            <a:r>
              <a:rPr dirty="0" sz="1850" spc="-90" i="1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50" spc="-110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50" i="1">
                <a:solidFill>
                  <a:srgbClr val="585D60"/>
                </a:solidFill>
                <a:latin typeface="Trebuchet MS"/>
                <a:cs typeface="Trebuchet MS"/>
              </a:rPr>
              <a:t>confirm</a:t>
            </a:r>
            <a:r>
              <a:rPr dirty="0" sz="1850" spc="-105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5" i="1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50" spc="-110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45" i="1">
                <a:solidFill>
                  <a:srgbClr val="585D60"/>
                </a:solidFill>
                <a:latin typeface="Trebuchet MS"/>
                <a:cs typeface="Trebuchet MS"/>
              </a:rPr>
              <a:t>hypothesis,</a:t>
            </a:r>
            <a:r>
              <a:rPr dirty="0" sz="1850" spc="-105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65" i="1">
                <a:solidFill>
                  <a:srgbClr val="585D60"/>
                </a:solidFill>
                <a:latin typeface="Trebuchet MS"/>
                <a:cs typeface="Trebuchet MS"/>
              </a:rPr>
              <a:t>or</a:t>
            </a:r>
            <a:r>
              <a:rPr dirty="0" sz="1850" spc="-110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90" i="1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50" spc="-105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55" i="1">
                <a:solidFill>
                  <a:srgbClr val="585D60"/>
                </a:solidFill>
                <a:latin typeface="Trebuchet MS"/>
                <a:cs typeface="Trebuchet MS"/>
              </a:rPr>
              <a:t>manipulate</a:t>
            </a:r>
            <a:endParaRPr sz="1850">
              <a:latin typeface="Trebuchet MS"/>
              <a:cs typeface="Trebuchet MS"/>
            </a:endParaRPr>
          </a:p>
          <a:p>
            <a:pPr marL="227965">
              <a:lnSpc>
                <a:spcPct val="112599"/>
              </a:lnSpc>
              <a:spcBef>
                <a:spcPts val="50"/>
              </a:spcBef>
            </a:pPr>
            <a:r>
              <a:rPr dirty="0" sz="1850" spc="5" i="1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50" spc="-114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110" i="1">
                <a:solidFill>
                  <a:srgbClr val="585D60"/>
                </a:solidFill>
                <a:latin typeface="Trebuchet MS"/>
                <a:cs typeface="Trebuchet MS"/>
              </a:rPr>
              <a:t>viewer. </a:t>
            </a:r>
            <a:r>
              <a:rPr dirty="0" sz="1850" spc="-204" i="1">
                <a:solidFill>
                  <a:srgbClr val="585D60"/>
                </a:solidFill>
                <a:latin typeface="Trebuchet MS"/>
                <a:cs typeface="Trebuchet MS"/>
              </a:rPr>
              <a:t>.</a:t>
            </a:r>
            <a:r>
              <a:rPr dirty="0" sz="1850" spc="-110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204" i="1">
                <a:solidFill>
                  <a:srgbClr val="585D60"/>
                </a:solidFill>
                <a:latin typeface="Trebuchet MS"/>
                <a:cs typeface="Trebuchet MS"/>
              </a:rPr>
              <a:t>.</a:t>
            </a:r>
            <a:r>
              <a:rPr dirty="0" sz="1850" spc="-110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25" i="1">
                <a:solidFill>
                  <a:srgbClr val="585D60"/>
                </a:solidFill>
                <a:latin typeface="Trebuchet MS"/>
                <a:cs typeface="Trebuchet MS"/>
              </a:rPr>
              <a:t>In</a:t>
            </a:r>
            <a:r>
              <a:rPr dirty="0" sz="1850" spc="-110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75" i="1">
                <a:solidFill>
                  <a:srgbClr val="585D60"/>
                </a:solidFill>
                <a:latin typeface="Trebuchet MS"/>
                <a:cs typeface="Trebuchet MS"/>
              </a:rPr>
              <a:t>exploratory</a:t>
            </a:r>
            <a:r>
              <a:rPr dirty="0" sz="1850" spc="-110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45" i="1">
                <a:solidFill>
                  <a:srgbClr val="585D60"/>
                </a:solidFill>
                <a:latin typeface="Trebuchet MS"/>
                <a:cs typeface="Trebuchet MS"/>
              </a:rPr>
              <a:t>visualization</a:t>
            </a:r>
            <a:r>
              <a:rPr dirty="0" sz="1850" spc="-110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90" i="1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50" spc="-110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15" i="1">
                <a:solidFill>
                  <a:srgbClr val="585D60"/>
                </a:solidFill>
                <a:latin typeface="Trebuchet MS"/>
                <a:cs typeface="Trebuchet MS"/>
              </a:rPr>
              <a:t>user</a:t>
            </a:r>
            <a:r>
              <a:rPr dirty="0" sz="1850" spc="-110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35" i="1">
                <a:solidFill>
                  <a:srgbClr val="585D60"/>
                </a:solidFill>
                <a:latin typeface="Trebuchet MS"/>
                <a:cs typeface="Trebuchet MS"/>
              </a:rPr>
              <a:t>does</a:t>
            </a:r>
            <a:r>
              <a:rPr dirty="0" sz="1850" spc="-114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60" i="1">
                <a:solidFill>
                  <a:srgbClr val="585D60"/>
                </a:solidFill>
                <a:latin typeface="Trebuchet MS"/>
                <a:cs typeface="Trebuchet MS"/>
              </a:rPr>
              <a:t>not</a:t>
            </a:r>
            <a:r>
              <a:rPr dirty="0" sz="1850" spc="-110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15" i="1">
                <a:solidFill>
                  <a:srgbClr val="585D60"/>
                </a:solidFill>
                <a:latin typeface="Trebuchet MS"/>
                <a:cs typeface="Trebuchet MS"/>
              </a:rPr>
              <a:t>necessarily</a:t>
            </a:r>
            <a:r>
              <a:rPr dirty="0" sz="1850" spc="-110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10" i="1">
                <a:solidFill>
                  <a:srgbClr val="585D60"/>
                </a:solidFill>
                <a:latin typeface="Trebuchet MS"/>
                <a:cs typeface="Trebuchet MS"/>
              </a:rPr>
              <a:t>know</a:t>
            </a:r>
            <a:r>
              <a:rPr dirty="0" sz="1850" spc="-110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65" i="1">
                <a:solidFill>
                  <a:srgbClr val="585D60"/>
                </a:solidFill>
                <a:latin typeface="Trebuchet MS"/>
                <a:cs typeface="Trebuchet MS"/>
              </a:rPr>
              <a:t>what</a:t>
            </a:r>
            <a:r>
              <a:rPr dirty="0" sz="1850" spc="-110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40" i="1">
                <a:solidFill>
                  <a:srgbClr val="585D60"/>
                </a:solidFill>
                <a:latin typeface="Trebuchet MS"/>
                <a:cs typeface="Trebuchet MS"/>
              </a:rPr>
              <a:t>he</a:t>
            </a:r>
            <a:r>
              <a:rPr dirty="0" sz="1850" spc="-110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25" i="1">
                <a:solidFill>
                  <a:srgbClr val="585D60"/>
                </a:solidFill>
                <a:latin typeface="Trebuchet MS"/>
                <a:cs typeface="Trebuchet MS"/>
              </a:rPr>
              <a:t>is  </a:t>
            </a:r>
            <a:r>
              <a:rPr dirty="0" sz="1850" spc="-25" i="1">
                <a:solidFill>
                  <a:srgbClr val="585D60"/>
                </a:solidFill>
                <a:latin typeface="Trebuchet MS"/>
                <a:cs typeface="Trebuchet MS"/>
              </a:rPr>
              <a:t>looking </a:t>
            </a:r>
            <a:r>
              <a:rPr dirty="0" sz="1850" spc="-140" i="1">
                <a:solidFill>
                  <a:srgbClr val="585D60"/>
                </a:solidFill>
                <a:latin typeface="Trebuchet MS"/>
                <a:cs typeface="Trebuchet MS"/>
              </a:rPr>
              <a:t>for. </a:t>
            </a:r>
            <a:r>
              <a:rPr dirty="0" sz="1850" i="1">
                <a:solidFill>
                  <a:srgbClr val="585D60"/>
                </a:solidFill>
                <a:latin typeface="Trebuchet MS"/>
                <a:cs typeface="Trebuchet MS"/>
              </a:rPr>
              <a:t>This </a:t>
            </a:r>
            <a:r>
              <a:rPr dirty="0" sz="1850" spc="-25" i="1">
                <a:solidFill>
                  <a:srgbClr val="585D60"/>
                </a:solidFill>
                <a:latin typeface="Trebuchet MS"/>
                <a:cs typeface="Trebuchet MS"/>
              </a:rPr>
              <a:t>creates </a:t>
            </a:r>
            <a:r>
              <a:rPr dirty="0" sz="1850" spc="5" i="1">
                <a:solidFill>
                  <a:srgbClr val="585D60"/>
                </a:solidFill>
                <a:latin typeface="Trebuchet MS"/>
                <a:cs typeface="Trebuchet MS"/>
              </a:rPr>
              <a:t>a </a:t>
            </a:r>
            <a:r>
              <a:rPr dirty="0" sz="1850" spc="-15" i="1">
                <a:solidFill>
                  <a:srgbClr val="585D60"/>
                </a:solidFill>
                <a:latin typeface="Trebuchet MS"/>
                <a:cs typeface="Trebuchet MS"/>
              </a:rPr>
              <a:t>dynamic </a:t>
            </a:r>
            <a:r>
              <a:rPr dirty="0" sz="1850" spc="-5" i="1">
                <a:solidFill>
                  <a:srgbClr val="585D60"/>
                </a:solidFill>
                <a:latin typeface="Trebuchet MS"/>
                <a:cs typeface="Trebuchet MS"/>
              </a:rPr>
              <a:t>scenario </a:t>
            </a:r>
            <a:r>
              <a:rPr dirty="0" sz="1850" spc="-75" i="1">
                <a:solidFill>
                  <a:srgbClr val="585D60"/>
                </a:solidFill>
                <a:latin typeface="Trebuchet MS"/>
                <a:cs typeface="Trebuchet MS"/>
              </a:rPr>
              <a:t>in </a:t>
            </a:r>
            <a:r>
              <a:rPr dirty="0" sz="1850" spc="-30" i="1">
                <a:solidFill>
                  <a:srgbClr val="585D60"/>
                </a:solidFill>
                <a:latin typeface="Trebuchet MS"/>
                <a:cs typeface="Trebuchet MS"/>
              </a:rPr>
              <a:t>which </a:t>
            </a:r>
            <a:r>
              <a:rPr dirty="0" sz="1850" spc="-75" i="1">
                <a:solidFill>
                  <a:srgbClr val="585D60"/>
                </a:solidFill>
                <a:latin typeface="Trebuchet MS"/>
                <a:cs typeface="Trebuchet MS"/>
              </a:rPr>
              <a:t>interaction </a:t>
            </a:r>
            <a:r>
              <a:rPr dirty="0" sz="1850" spc="25" i="1">
                <a:solidFill>
                  <a:srgbClr val="585D60"/>
                </a:solidFill>
                <a:latin typeface="Trebuchet MS"/>
                <a:cs typeface="Trebuchet MS"/>
              </a:rPr>
              <a:t>is </a:t>
            </a:r>
            <a:r>
              <a:rPr dirty="0" sz="1850" spc="-90" i="1">
                <a:solidFill>
                  <a:srgbClr val="585D60"/>
                </a:solidFill>
                <a:latin typeface="Trebuchet MS"/>
                <a:cs typeface="Trebuchet MS"/>
              </a:rPr>
              <a:t>critical. </a:t>
            </a:r>
            <a:r>
              <a:rPr dirty="0" sz="1850" spc="-204" i="1">
                <a:solidFill>
                  <a:srgbClr val="585D60"/>
                </a:solidFill>
                <a:latin typeface="Trebuchet MS"/>
                <a:cs typeface="Trebuchet MS"/>
              </a:rPr>
              <a:t>. . </a:t>
            </a:r>
            <a:r>
              <a:rPr dirty="0" sz="1850" spc="-25" i="1">
                <a:solidFill>
                  <a:srgbClr val="585D60"/>
                </a:solidFill>
                <a:latin typeface="Trebuchet MS"/>
                <a:cs typeface="Trebuchet MS"/>
              </a:rPr>
              <a:t>In </a:t>
            </a:r>
            <a:r>
              <a:rPr dirty="0" sz="1850" spc="5" i="1">
                <a:solidFill>
                  <a:srgbClr val="585D60"/>
                </a:solidFill>
                <a:latin typeface="Trebuchet MS"/>
                <a:cs typeface="Trebuchet MS"/>
              </a:rPr>
              <a:t>a  </a:t>
            </a:r>
            <a:r>
              <a:rPr dirty="0" sz="1850" spc="-60" i="1">
                <a:solidFill>
                  <a:srgbClr val="585D60"/>
                </a:solidFill>
                <a:latin typeface="Trebuchet MS"/>
                <a:cs typeface="Trebuchet MS"/>
              </a:rPr>
              <a:t>confirmatory </a:t>
            </a:r>
            <a:r>
              <a:rPr dirty="0" sz="1850" spc="-65" i="1">
                <a:solidFill>
                  <a:srgbClr val="585D60"/>
                </a:solidFill>
                <a:latin typeface="Trebuchet MS"/>
                <a:cs typeface="Trebuchet MS"/>
              </a:rPr>
              <a:t>visualization, </a:t>
            </a:r>
            <a:r>
              <a:rPr dirty="0" sz="1850" spc="-90" i="1">
                <a:solidFill>
                  <a:srgbClr val="585D60"/>
                </a:solidFill>
                <a:latin typeface="Trebuchet MS"/>
                <a:cs typeface="Trebuchet MS"/>
              </a:rPr>
              <a:t>the </a:t>
            </a:r>
            <a:r>
              <a:rPr dirty="0" sz="1850" spc="-15" i="1">
                <a:solidFill>
                  <a:srgbClr val="585D60"/>
                </a:solidFill>
                <a:latin typeface="Trebuchet MS"/>
                <a:cs typeface="Trebuchet MS"/>
              </a:rPr>
              <a:t>user </a:t>
            </a:r>
            <a:r>
              <a:rPr dirty="0" sz="1850" spc="45" i="1">
                <a:solidFill>
                  <a:srgbClr val="585D60"/>
                </a:solidFill>
                <a:latin typeface="Trebuchet MS"/>
                <a:cs typeface="Trebuchet MS"/>
              </a:rPr>
              <a:t>has </a:t>
            </a:r>
            <a:r>
              <a:rPr dirty="0" sz="1850" spc="5" i="1">
                <a:solidFill>
                  <a:srgbClr val="585D60"/>
                </a:solidFill>
                <a:latin typeface="Trebuchet MS"/>
                <a:cs typeface="Trebuchet MS"/>
              </a:rPr>
              <a:t>a </a:t>
            </a:r>
            <a:r>
              <a:rPr dirty="0" sz="1850" spc="-15" i="1">
                <a:solidFill>
                  <a:srgbClr val="585D60"/>
                </a:solidFill>
                <a:latin typeface="Trebuchet MS"/>
                <a:cs typeface="Trebuchet MS"/>
              </a:rPr>
              <a:t>hypothesis </a:t>
            </a:r>
            <a:r>
              <a:rPr dirty="0" sz="1850" spc="-105" i="1">
                <a:solidFill>
                  <a:srgbClr val="585D60"/>
                </a:solidFill>
                <a:latin typeface="Trebuchet MS"/>
                <a:cs typeface="Trebuchet MS"/>
              </a:rPr>
              <a:t>that </a:t>
            </a:r>
            <a:r>
              <a:rPr dirty="0" sz="1850" spc="10" i="1">
                <a:solidFill>
                  <a:srgbClr val="585D60"/>
                </a:solidFill>
                <a:latin typeface="Trebuchet MS"/>
                <a:cs typeface="Trebuchet MS"/>
              </a:rPr>
              <a:t>needs </a:t>
            </a:r>
            <a:r>
              <a:rPr dirty="0" sz="1850" spc="-90" i="1">
                <a:solidFill>
                  <a:srgbClr val="585D60"/>
                </a:solidFill>
                <a:latin typeface="Trebuchet MS"/>
                <a:cs typeface="Trebuchet MS"/>
              </a:rPr>
              <a:t>to </a:t>
            </a:r>
            <a:r>
              <a:rPr dirty="0" sz="1850" spc="-30" i="1">
                <a:solidFill>
                  <a:srgbClr val="585D60"/>
                </a:solidFill>
                <a:latin typeface="Trebuchet MS"/>
                <a:cs typeface="Trebuchet MS"/>
              </a:rPr>
              <a:t>be </a:t>
            </a:r>
            <a:r>
              <a:rPr dirty="0" sz="1850" spc="-75" i="1">
                <a:solidFill>
                  <a:srgbClr val="585D60"/>
                </a:solidFill>
                <a:latin typeface="Trebuchet MS"/>
                <a:cs typeface="Trebuchet MS"/>
              </a:rPr>
              <a:t>tested. </a:t>
            </a:r>
            <a:r>
              <a:rPr dirty="0" sz="1850" i="1">
                <a:solidFill>
                  <a:srgbClr val="585D60"/>
                </a:solidFill>
                <a:latin typeface="Trebuchet MS"/>
                <a:cs typeface="Trebuchet MS"/>
              </a:rPr>
              <a:t>This  </a:t>
            </a:r>
            <a:r>
              <a:rPr dirty="0" sz="1850" spc="-5" i="1">
                <a:solidFill>
                  <a:srgbClr val="585D60"/>
                </a:solidFill>
                <a:latin typeface="Trebuchet MS"/>
                <a:cs typeface="Trebuchet MS"/>
              </a:rPr>
              <a:t>scenario</a:t>
            </a:r>
            <a:r>
              <a:rPr dirty="0" sz="1850" spc="-110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25" i="1">
                <a:solidFill>
                  <a:srgbClr val="585D60"/>
                </a:solidFill>
                <a:latin typeface="Trebuchet MS"/>
                <a:cs typeface="Trebuchet MS"/>
              </a:rPr>
              <a:t>is</a:t>
            </a:r>
            <a:r>
              <a:rPr dirty="0" sz="1850" spc="-110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40" i="1">
                <a:solidFill>
                  <a:srgbClr val="585D60"/>
                </a:solidFill>
                <a:latin typeface="Trebuchet MS"/>
                <a:cs typeface="Trebuchet MS"/>
              </a:rPr>
              <a:t>more</a:t>
            </a:r>
            <a:r>
              <a:rPr dirty="0" sz="1850" spc="-110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40" i="1">
                <a:solidFill>
                  <a:srgbClr val="585D60"/>
                </a:solidFill>
                <a:latin typeface="Trebuchet MS"/>
                <a:cs typeface="Trebuchet MS"/>
              </a:rPr>
              <a:t>stable</a:t>
            </a:r>
            <a:r>
              <a:rPr dirty="0" sz="1850" spc="-105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10" i="1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1850" spc="-110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75" i="1">
                <a:solidFill>
                  <a:srgbClr val="585D60"/>
                </a:solidFill>
                <a:latin typeface="Trebuchet MS"/>
                <a:cs typeface="Trebuchet MS"/>
              </a:rPr>
              <a:t>predictable.</a:t>
            </a:r>
            <a:r>
              <a:rPr dirty="0" sz="1850" spc="-110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15" i="1">
                <a:solidFill>
                  <a:srgbClr val="585D60"/>
                </a:solidFill>
                <a:latin typeface="Trebuchet MS"/>
                <a:cs typeface="Trebuchet MS"/>
              </a:rPr>
              <a:t>System</a:t>
            </a:r>
            <a:r>
              <a:rPr dirty="0" sz="1850" spc="-110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45" i="1">
                <a:solidFill>
                  <a:srgbClr val="585D60"/>
                </a:solidFill>
                <a:latin typeface="Trebuchet MS"/>
                <a:cs typeface="Trebuchet MS"/>
              </a:rPr>
              <a:t>parameters</a:t>
            </a:r>
            <a:r>
              <a:rPr dirty="0" sz="1850" spc="-105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75" i="1">
                <a:solidFill>
                  <a:srgbClr val="585D60"/>
                </a:solidFill>
                <a:latin typeface="Trebuchet MS"/>
                <a:cs typeface="Trebuchet MS"/>
              </a:rPr>
              <a:t>are</a:t>
            </a:r>
            <a:r>
              <a:rPr dirty="0" sz="1850" spc="-110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70" i="1">
                <a:solidFill>
                  <a:srgbClr val="585D60"/>
                </a:solidFill>
                <a:latin typeface="Trebuchet MS"/>
                <a:cs typeface="Trebuchet MS"/>
              </a:rPr>
              <a:t>often</a:t>
            </a:r>
            <a:r>
              <a:rPr dirty="0" sz="1850" spc="-110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75" i="1">
                <a:solidFill>
                  <a:srgbClr val="585D60"/>
                </a:solidFill>
                <a:latin typeface="Trebuchet MS"/>
                <a:cs typeface="Trebuchet MS"/>
              </a:rPr>
              <a:t>predetermined.</a:t>
            </a:r>
            <a:endParaRPr sz="1850">
              <a:latin typeface="Trebuchet MS"/>
              <a:cs typeface="Trebuchet MS"/>
            </a:endParaRPr>
          </a:p>
          <a:p>
            <a:pPr marL="227965">
              <a:lnSpc>
                <a:spcPct val="100000"/>
              </a:lnSpc>
              <a:spcBef>
                <a:spcPts val="380"/>
              </a:spcBef>
            </a:pPr>
            <a:r>
              <a:rPr dirty="0" sz="1800" spc="-165">
                <a:solidFill>
                  <a:srgbClr val="585D60"/>
                </a:solidFill>
                <a:latin typeface="Trebuchet MS"/>
                <a:cs typeface="Trebuchet MS"/>
              </a:rPr>
              <a:t>-- </a:t>
            </a:r>
            <a:r>
              <a:rPr dirty="0" sz="1800" spc="-2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(Grinstein </a:t>
            </a:r>
            <a:r>
              <a:rPr dirty="0" sz="1800" spc="15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and </a:t>
            </a:r>
            <a:r>
              <a:rPr dirty="0" sz="1800" spc="-1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Ward 2001,</a:t>
            </a:r>
            <a:r>
              <a:rPr dirty="0" sz="1800" spc="-32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 </a:t>
            </a:r>
            <a:r>
              <a:rPr dirty="0" sz="1800" spc="30">
                <a:solidFill>
                  <a:srgbClr val="83D5D3"/>
                </a:solidFill>
                <a:latin typeface="Trebuchet MS"/>
                <a:cs typeface="Trebuchet MS"/>
                <a:hlinkClick r:id="rId2"/>
              </a:rPr>
              <a:t>22)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8717915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40">
                <a:solidFill>
                  <a:srgbClr val="C2132D"/>
                </a:solidFill>
              </a:rPr>
              <a:t>A </a:t>
            </a:r>
            <a:r>
              <a:rPr dirty="0" spc="-254">
                <a:solidFill>
                  <a:srgbClr val="C2132D"/>
                </a:solidFill>
              </a:rPr>
              <a:t>Structured </a:t>
            </a:r>
            <a:r>
              <a:rPr dirty="0" spc="-204">
                <a:solidFill>
                  <a:srgbClr val="C2132D"/>
                </a:solidFill>
              </a:rPr>
              <a:t>Approach </a:t>
            </a:r>
            <a:r>
              <a:rPr dirty="0" spc="-229">
                <a:solidFill>
                  <a:srgbClr val="C2132D"/>
                </a:solidFill>
              </a:rPr>
              <a:t>for </a:t>
            </a:r>
            <a:r>
              <a:rPr dirty="0" spc="-265">
                <a:solidFill>
                  <a:srgbClr val="C2132D"/>
                </a:solidFill>
              </a:rPr>
              <a:t>Time </a:t>
            </a:r>
            <a:r>
              <a:rPr dirty="0" spc="-130">
                <a:solidFill>
                  <a:srgbClr val="C2132D"/>
                </a:solidFill>
              </a:rPr>
              <a:t>Series</a:t>
            </a:r>
            <a:r>
              <a:rPr dirty="0" spc="-819">
                <a:solidFill>
                  <a:srgbClr val="C2132D"/>
                </a:solidFill>
              </a:rPr>
              <a:t> </a:t>
            </a:r>
            <a:r>
              <a:rPr dirty="0" spc="-155">
                <a:solidFill>
                  <a:srgbClr val="C2132D"/>
                </a:solidFill>
              </a:rPr>
              <a:t>Viz</a:t>
            </a:r>
          </a:p>
        </p:txBody>
      </p:sp>
      <p:sp>
        <p:nvSpPr>
          <p:cNvPr id="3" name="object 3"/>
          <p:cNvSpPr/>
          <p:nvPr/>
        </p:nvSpPr>
        <p:spPr>
          <a:xfrm>
            <a:off x="1179400" y="1798607"/>
            <a:ext cx="9166449" cy="32512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117750" y="5473699"/>
            <a:ext cx="52901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1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Potential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Framework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for</a:t>
            </a:r>
            <a:r>
              <a:rPr dirty="0" sz="1800" spc="-1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Time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Series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Visualization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6024562"/>
            <a:ext cx="9334500" cy="0"/>
          </a:xfrm>
          <a:custGeom>
            <a:avLst/>
            <a:gdLst/>
            <a:ahLst/>
            <a:cxnLst/>
            <a:rect l="l" t="t" r="r" b="b"/>
            <a:pathLst>
              <a:path w="9334500" h="0">
                <a:moveTo>
                  <a:pt x="0" y="0"/>
                </a:moveTo>
                <a:lnTo>
                  <a:pt x="9334499" y="0"/>
                </a:lnTo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4400" y="6034087"/>
            <a:ext cx="9334500" cy="0"/>
          </a:xfrm>
          <a:custGeom>
            <a:avLst/>
            <a:gdLst/>
            <a:ahLst/>
            <a:cxnLst/>
            <a:rect l="l" t="t" r="r" b="b"/>
            <a:pathLst>
              <a:path w="9334500" h="0">
                <a:moveTo>
                  <a:pt x="0" y="0"/>
                </a:moveTo>
                <a:lnTo>
                  <a:pt x="9334499" y="0"/>
                </a:lnTo>
              </a:path>
            </a:pathLst>
          </a:custGeom>
          <a:ln w="9524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239374" y="60197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14400" y="60197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01700" y="6077108"/>
            <a:ext cx="8576945" cy="3492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0"/>
              </a:spcBef>
            </a:pPr>
            <a:r>
              <a:rPr dirty="0" sz="850" spc="30">
                <a:solidFill>
                  <a:srgbClr val="585D60"/>
                </a:solidFill>
                <a:latin typeface="Trebuchet MS"/>
                <a:cs typeface="Trebuchet MS"/>
              </a:rPr>
              <a:t>This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40">
                <a:solidFill>
                  <a:srgbClr val="585D60"/>
                </a:solidFill>
                <a:latin typeface="Trebuchet MS"/>
                <a:cs typeface="Trebuchet MS"/>
              </a:rPr>
              <a:t>is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30">
                <a:solidFill>
                  <a:srgbClr val="585D60"/>
                </a:solidFill>
                <a:latin typeface="Trebuchet MS"/>
                <a:cs typeface="Trebuchet MS"/>
              </a:rPr>
              <a:t>my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20">
                <a:solidFill>
                  <a:srgbClr val="585D60"/>
                </a:solidFill>
                <a:latin typeface="Trebuchet MS"/>
                <a:cs typeface="Trebuchet MS"/>
              </a:rPr>
              <a:t>best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5">
                <a:solidFill>
                  <a:srgbClr val="585D60"/>
                </a:solidFill>
                <a:latin typeface="Trebuchet MS"/>
                <a:cs typeface="Trebuchet MS"/>
              </a:rPr>
              <a:t>attempt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0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5">
                <a:solidFill>
                  <a:srgbClr val="585D60"/>
                </a:solidFill>
                <a:latin typeface="Trebuchet MS"/>
                <a:cs typeface="Trebuchet MS"/>
              </a:rPr>
              <a:t>improve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30">
                <a:solidFill>
                  <a:srgbClr val="585D60"/>
                </a:solidFill>
                <a:latin typeface="Trebuchet MS"/>
                <a:cs typeface="Trebuchet MS"/>
              </a:rPr>
              <a:t>on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5">
                <a:solidFill>
                  <a:srgbClr val="585D60"/>
                </a:solidFill>
                <a:latin typeface="Trebuchet MS"/>
                <a:cs typeface="Trebuchet MS"/>
              </a:rPr>
              <a:t>general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Trebuchet MS"/>
                <a:cs typeface="Trebuchet MS"/>
              </a:rPr>
              <a:t>advice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5">
                <a:solidFill>
                  <a:srgbClr val="585D60"/>
                </a:solidFill>
                <a:latin typeface="Trebuchet MS"/>
                <a:cs typeface="Trebuchet MS"/>
              </a:rPr>
              <a:t>provided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5">
                <a:solidFill>
                  <a:srgbClr val="585D60"/>
                </a:solidFill>
                <a:latin typeface="Trebuchet MS"/>
                <a:cs typeface="Trebuchet MS"/>
              </a:rPr>
              <a:t>in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Trebuchet MS"/>
                <a:cs typeface="Trebuchet MS"/>
              </a:rPr>
              <a:t>previous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5">
                <a:solidFill>
                  <a:srgbClr val="585D60"/>
                </a:solidFill>
                <a:latin typeface="Trebuchet MS"/>
                <a:cs typeface="Trebuchet MS"/>
              </a:rPr>
              <a:t>slide.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50">
                <a:solidFill>
                  <a:srgbClr val="585D60"/>
                </a:solidFill>
                <a:latin typeface="Trebuchet MS"/>
                <a:cs typeface="Trebuchet MS"/>
              </a:rPr>
              <a:t>Many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25">
                <a:solidFill>
                  <a:srgbClr val="585D60"/>
                </a:solidFill>
                <a:latin typeface="Trebuchet MS"/>
                <a:cs typeface="Trebuchet MS"/>
              </a:rPr>
              <a:t>suggestions,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Trebuchet MS"/>
                <a:cs typeface="Trebuchet MS"/>
              </a:rPr>
              <a:t>presented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5">
                <a:solidFill>
                  <a:srgbClr val="585D60"/>
                </a:solidFill>
                <a:latin typeface="Trebuchet MS"/>
                <a:cs typeface="Trebuchet MS"/>
              </a:rPr>
              <a:t>in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Trebuchet MS"/>
                <a:cs typeface="Trebuchet MS"/>
              </a:rPr>
              <a:t>this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>
                <a:solidFill>
                  <a:srgbClr val="585D60"/>
                </a:solidFill>
                <a:latin typeface="Trebuchet MS"/>
                <a:cs typeface="Trebuchet MS"/>
              </a:rPr>
              <a:t>flow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20">
                <a:solidFill>
                  <a:srgbClr val="585D60"/>
                </a:solidFill>
                <a:latin typeface="Trebuchet MS"/>
                <a:cs typeface="Trebuchet MS"/>
              </a:rPr>
              <a:t>chart,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30">
                <a:solidFill>
                  <a:srgbClr val="585D60"/>
                </a:solidFill>
                <a:latin typeface="Trebuchet MS"/>
                <a:cs typeface="Trebuchet MS"/>
              </a:rPr>
              <a:t>stem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Trebuchet MS"/>
                <a:cs typeface="Trebuchet MS"/>
              </a:rPr>
              <a:t>from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30">
                <a:solidFill>
                  <a:srgbClr val="585D60"/>
                </a:solidFill>
                <a:latin typeface="Trebuchet MS"/>
                <a:cs typeface="Trebuchet MS"/>
              </a:rPr>
              <a:t>my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25">
                <a:solidFill>
                  <a:srgbClr val="585D60"/>
                </a:solidFill>
                <a:latin typeface="Trebuchet MS"/>
                <a:cs typeface="Trebuchet MS"/>
              </a:rPr>
              <a:t>past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2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5">
                <a:solidFill>
                  <a:srgbClr val="585D60"/>
                </a:solidFill>
                <a:latin typeface="Trebuchet MS"/>
                <a:cs typeface="Trebuchet MS"/>
              </a:rPr>
              <a:t>current  </a:t>
            </a:r>
            <a:r>
              <a:rPr dirty="0" sz="850" spc="10">
                <a:solidFill>
                  <a:srgbClr val="585D60"/>
                </a:solidFill>
                <a:latin typeface="Trebuchet MS"/>
                <a:cs typeface="Trebuchet MS"/>
              </a:rPr>
              <a:t>research/consulting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5">
                <a:solidFill>
                  <a:srgbClr val="585D60"/>
                </a:solidFill>
                <a:latin typeface="Trebuchet MS"/>
                <a:cs typeface="Trebuchet MS"/>
              </a:rPr>
              <a:t>collaborations.</a:t>
            </a:r>
            <a:r>
              <a:rPr dirty="0" sz="850" spc="-5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Trebuchet MS"/>
                <a:cs typeface="Trebuchet MS"/>
              </a:rPr>
              <a:t>They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5">
                <a:solidFill>
                  <a:srgbClr val="585D60"/>
                </a:solidFill>
                <a:latin typeface="Trebuchet MS"/>
                <a:cs typeface="Trebuchet MS"/>
              </a:rPr>
              <a:t>are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5">
                <a:solidFill>
                  <a:srgbClr val="585D60"/>
                </a:solidFill>
                <a:latin typeface="Trebuchet MS"/>
                <a:cs typeface="Trebuchet MS"/>
              </a:rPr>
              <a:t>by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30">
                <a:solidFill>
                  <a:srgbClr val="585D60"/>
                </a:solidFill>
                <a:latin typeface="Trebuchet MS"/>
                <a:cs typeface="Trebuchet MS"/>
              </a:rPr>
              <a:t>no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45">
                <a:solidFill>
                  <a:srgbClr val="585D60"/>
                </a:solidFill>
                <a:latin typeface="Trebuchet MS"/>
                <a:cs typeface="Trebuchet MS"/>
              </a:rPr>
              <a:t>means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20">
                <a:solidFill>
                  <a:srgbClr val="585D60"/>
                </a:solidFill>
                <a:latin typeface="Trebuchet MS"/>
                <a:cs typeface="Trebuchet MS"/>
              </a:rPr>
              <a:t>comprehensive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5">
                <a:solidFill>
                  <a:srgbClr val="585D60"/>
                </a:solidFill>
                <a:latin typeface="Trebuchet MS"/>
                <a:cs typeface="Trebuchet MS"/>
              </a:rPr>
              <a:t>list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>
                <a:solidFill>
                  <a:srgbClr val="585D60"/>
                </a:solidFill>
                <a:latin typeface="Trebuchet MS"/>
                <a:cs typeface="Trebuchet MS"/>
              </a:rPr>
              <a:t>everything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5">
                <a:solidFill>
                  <a:srgbClr val="585D60"/>
                </a:solidFill>
                <a:latin typeface="Trebuchet MS"/>
                <a:cs typeface="Trebuchet MS"/>
              </a:rPr>
              <a:t>that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Trebuchet MS"/>
                <a:cs typeface="Trebuchet MS"/>
              </a:rPr>
              <a:t>you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30">
                <a:solidFill>
                  <a:srgbClr val="585D60"/>
                </a:solidFill>
                <a:latin typeface="Trebuchet MS"/>
                <a:cs typeface="Trebuchet MS"/>
              </a:rPr>
              <a:t>can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5">
                <a:solidFill>
                  <a:srgbClr val="585D60"/>
                </a:solidFill>
                <a:latin typeface="Trebuchet MS"/>
                <a:cs typeface="Trebuchet MS"/>
              </a:rPr>
              <a:t>do.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78987" y="6207124"/>
            <a:ext cx="506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45">
                <a:solidFill>
                  <a:srgbClr val="585D60"/>
                </a:solidFill>
                <a:latin typeface="Trebuchet MS"/>
                <a:cs typeface="Trebuchet MS"/>
              </a:rPr>
              <a:t>15 </a:t>
            </a:r>
            <a:r>
              <a:rPr dirty="0" sz="1200" spc="-135">
                <a:solidFill>
                  <a:srgbClr val="585D60"/>
                </a:solidFill>
                <a:latin typeface="Trebuchet MS"/>
                <a:cs typeface="Trebuchet MS"/>
              </a:rPr>
              <a:t>/</a:t>
            </a:r>
            <a:r>
              <a:rPr dirty="0" sz="1200" spc="-26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585D60"/>
                </a:solidFill>
                <a:latin typeface="Trebuchet MS"/>
                <a:cs typeface="Trebuchet MS"/>
              </a:rPr>
              <a:t>25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2364105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70">
                <a:solidFill>
                  <a:srgbClr val="C2132D"/>
                </a:solidFill>
              </a:rPr>
              <a:t>Singular</a:t>
            </a:r>
            <a:r>
              <a:rPr dirty="0" spc="-440">
                <a:solidFill>
                  <a:srgbClr val="C2132D"/>
                </a:solidFill>
              </a:rPr>
              <a:t> </a:t>
            </a:r>
            <a:r>
              <a:rPr dirty="0" spc="-55">
                <a:solidFill>
                  <a:srgbClr val="C2132D"/>
                </a:solidFill>
              </a:rPr>
              <a:t>TS</a:t>
            </a:r>
          </a:p>
        </p:txBody>
      </p:sp>
      <p:sp>
        <p:nvSpPr>
          <p:cNvPr id="3" name="object 3"/>
          <p:cNvSpPr/>
          <p:nvPr/>
        </p:nvSpPr>
        <p:spPr>
          <a:xfrm>
            <a:off x="1011364" y="1630603"/>
            <a:ext cx="9497903" cy="3222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16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3894454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55">
                <a:solidFill>
                  <a:srgbClr val="C2132D"/>
                </a:solidFill>
              </a:rPr>
              <a:t>Looking </a:t>
            </a:r>
            <a:r>
              <a:rPr dirty="0" spc="-229">
                <a:solidFill>
                  <a:srgbClr val="C2132D"/>
                </a:solidFill>
              </a:rPr>
              <a:t>for</a:t>
            </a:r>
            <a:r>
              <a:rPr dirty="0" spc="-555">
                <a:solidFill>
                  <a:srgbClr val="C2132D"/>
                </a:solidFill>
              </a:rPr>
              <a:t> </a:t>
            </a:r>
            <a:r>
              <a:rPr dirty="0" spc="-225">
                <a:solidFill>
                  <a:srgbClr val="C2132D"/>
                </a:solidFill>
              </a:rPr>
              <a:t>Trends</a:t>
            </a:r>
          </a:p>
        </p:txBody>
      </p:sp>
      <p:sp>
        <p:nvSpPr>
          <p:cNvPr id="3" name="object 3"/>
          <p:cNvSpPr/>
          <p:nvPr/>
        </p:nvSpPr>
        <p:spPr>
          <a:xfrm>
            <a:off x="1011364" y="1630603"/>
            <a:ext cx="9497903" cy="32220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16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25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4886325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55">
                <a:solidFill>
                  <a:srgbClr val="C2132D"/>
                </a:solidFill>
              </a:rPr>
              <a:t>Looking </a:t>
            </a:r>
            <a:r>
              <a:rPr dirty="0" spc="-229">
                <a:solidFill>
                  <a:srgbClr val="C2132D"/>
                </a:solidFill>
              </a:rPr>
              <a:t>for</a:t>
            </a:r>
            <a:r>
              <a:rPr dirty="0" spc="-465">
                <a:solidFill>
                  <a:srgbClr val="C2132D"/>
                </a:solidFill>
              </a:rPr>
              <a:t> </a:t>
            </a:r>
            <a:r>
              <a:rPr dirty="0" spc="-170">
                <a:solidFill>
                  <a:srgbClr val="C2132D"/>
                </a:solidFill>
              </a:rPr>
              <a:t>Seasonality</a:t>
            </a:r>
          </a:p>
        </p:txBody>
      </p:sp>
      <p:sp>
        <p:nvSpPr>
          <p:cNvPr id="3" name="object 3"/>
          <p:cNvSpPr/>
          <p:nvPr/>
        </p:nvSpPr>
        <p:spPr>
          <a:xfrm>
            <a:off x="988277" y="1607489"/>
            <a:ext cx="9548694" cy="31573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16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25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5102225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20">
                <a:solidFill>
                  <a:srgbClr val="C2132D"/>
                </a:solidFill>
              </a:rPr>
              <a:t>Multiple </a:t>
            </a:r>
            <a:r>
              <a:rPr dirty="0" spc="-215">
                <a:solidFill>
                  <a:srgbClr val="C2132D"/>
                </a:solidFill>
              </a:rPr>
              <a:t>TS:</a:t>
            </a:r>
            <a:r>
              <a:rPr dirty="0" spc="-475">
                <a:solidFill>
                  <a:srgbClr val="C2132D"/>
                </a:solidFill>
              </a:rPr>
              <a:t> </a:t>
            </a:r>
            <a:r>
              <a:rPr dirty="0" spc="-204">
                <a:solidFill>
                  <a:srgbClr val="C2132D"/>
                </a:solidFill>
              </a:rPr>
              <a:t>Scatterplots</a:t>
            </a:r>
          </a:p>
        </p:txBody>
      </p:sp>
      <p:sp>
        <p:nvSpPr>
          <p:cNvPr id="3" name="object 3"/>
          <p:cNvSpPr/>
          <p:nvPr/>
        </p:nvSpPr>
        <p:spPr>
          <a:xfrm>
            <a:off x="1015981" y="1630603"/>
            <a:ext cx="9493285" cy="32683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16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520700"/>
            <a:ext cx="9535160" cy="32524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-260">
                <a:solidFill>
                  <a:srgbClr val="C2132D"/>
                </a:solidFill>
                <a:latin typeface="Trebuchet MS"/>
                <a:cs typeface="Trebuchet MS"/>
              </a:rPr>
              <a:t>Non-graded: </a:t>
            </a:r>
            <a:r>
              <a:rPr dirty="0" sz="4100" spc="-150">
                <a:solidFill>
                  <a:srgbClr val="C2132D"/>
                </a:solidFill>
                <a:latin typeface="Trebuchet MS"/>
                <a:cs typeface="Trebuchet MS"/>
              </a:rPr>
              <a:t>COVID19 </a:t>
            </a:r>
            <a:r>
              <a:rPr dirty="0" sz="4100" spc="-235">
                <a:solidFill>
                  <a:srgbClr val="C2132D"/>
                </a:solidFill>
                <a:latin typeface="Trebuchet MS"/>
                <a:cs typeface="Trebuchet MS"/>
              </a:rPr>
              <a:t>Data</a:t>
            </a:r>
            <a:r>
              <a:rPr dirty="0" sz="4100" spc="-47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4100" spc="-155">
                <a:solidFill>
                  <a:srgbClr val="C2132D"/>
                </a:solidFill>
                <a:latin typeface="Trebuchet MS"/>
                <a:cs typeface="Trebuchet MS"/>
              </a:rPr>
              <a:t>Viz</a:t>
            </a:r>
            <a:endParaRPr sz="4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005"/>
              </a:spcBef>
            </a:pPr>
            <a:r>
              <a:rPr dirty="0" sz="1800" spc="-30">
                <a:solidFill>
                  <a:srgbClr val="585D60"/>
                </a:solidFill>
                <a:latin typeface="Trebuchet MS"/>
                <a:cs typeface="Trebuchet MS"/>
              </a:rPr>
              <a:t>Over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next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65">
                <a:solidFill>
                  <a:srgbClr val="585D60"/>
                </a:solidFill>
                <a:latin typeface="Trebuchet MS"/>
                <a:cs typeface="Trebuchet MS"/>
              </a:rPr>
              <a:t>10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Trebuchet MS"/>
                <a:cs typeface="Trebuchet MS"/>
              </a:rPr>
              <a:t>minutes,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Trebuchet MS"/>
                <a:cs typeface="Trebuchet MS"/>
              </a:rPr>
              <a:t>use</a:t>
            </a:r>
            <a:r>
              <a:rPr dirty="0" sz="1800" spc="-1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Tableau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answer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following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questions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Trebuchet MS"/>
                <a:cs typeface="Trebuchet MS"/>
              </a:rPr>
              <a:t>based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Trebuchet MS"/>
                <a:cs typeface="Trebuchet MS"/>
              </a:rPr>
              <a:t>on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dirty="0" sz="1700" spc="5">
                <a:solidFill>
                  <a:srgbClr val="C2132D"/>
                </a:solidFill>
                <a:latin typeface="Courier New"/>
                <a:cs typeface="Courier New"/>
              </a:rPr>
              <a:t>covid_cases_county.csv</a:t>
            </a:r>
            <a:r>
              <a:rPr dirty="0" sz="1700" spc="-575">
                <a:solidFill>
                  <a:srgbClr val="C2132D"/>
                </a:solidFill>
                <a:latin typeface="Courier New"/>
                <a:cs typeface="Courier New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(which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can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be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downloaded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from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Canvas):</a:t>
            </a:r>
            <a:endParaRPr sz="1800">
              <a:latin typeface="Trebuchet MS"/>
              <a:cs typeface="Trebuchet MS"/>
            </a:endParaRPr>
          </a:p>
          <a:p>
            <a:pPr marL="393065" marR="802005" indent="-133985">
              <a:lnSpc>
                <a:spcPct val="118100"/>
              </a:lnSpc>
              <a:spcBef>
                <a:spcPts val="1725"/>
              </a:spcBef>
              <a:buFont typeface="Trebuchet MS"/>
              <a:buChar char="•"/>
              <a:tabLst>
                <a:tab pos="393700" algn="l"/>
              </a:tabLst>
            </a:pPr>
            <a:r>
              <a:rPr dirty="0" sz="1800" spc="-45" b="1">
                <a:solidFill>
                  <a:srgbClr val="C2132D"/>
                </a:solidFill>
                <a:latin typeface="Trebuchet MS"/>
                <a:cs typeface="Trebuchet MS"/>
              </a:rPr>
              <a:t>What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65" b="1">
                <a:solidFill>
                  <a:srgbClr val="C2132D"/>
                </a:solidFill>
                <a:latin typeface="Trebuchet MS"/>
                <a:cs typeface="Trebuchet MS"/>
              </a:rPr>
              <a:t>are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80" b="1">
                <a:solidFill>
                  <a:srgbClr val="C2132D"/>
                </a:solidFill>
                <a:latin typeface="Trebuchet MS"/>
                <a:cs typeface="Trebuchet MS"/>
              </a:rPr>
              <a:t>the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60" b="1">
                <a:solidFill>
                  <a:srgbClr val="C2132D"/>
                </a:solidFill>
                <a:latin typeface="Trebuchet MS"/>
                <a:cs typeface="Trebuchet MS"/>
              </a:rPr>
              <a:t>total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55" b="1">
                <a:solidFill>
                  <a:srgbClr val="C2132D"/>
                </a:solidFill>
                <a:latin typeface="Trebuchet MS"/>
                <a:cs typeface="Trebuchet MS"/>
              </a:rPr>
              <a:t>number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15" b="1">
                <a:solidFill>
                  <a:srgbClr val="C2132D"/>
                </a:solidFill>
                <a:latin typeface="Trebuchet MS"/>
                <a:cs typeface="Trebuchet MS"/>
              </a:rPr>
              <a:t>of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50" b="1">
                <a:solidFill>
                  <a:srgbClr val="C2132D"/>
                </a:solidFill>
                <a:latin typeface="Trebuchet MS"/>
                <a:cs typeface="Trebuchet MS"/>
              </a:rPr>
              <a:t>cases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70" b="1">
                <a:solidFill>
                  <a:srgbClr val="C2132D"/>
                </a:solidFill>
                <a:latin typeface="Trebuchet MS"/>
                <a:cs typeface="Trebuchet MS"/>
              </a:rPr>
              <a:t>per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25" b="1">
                <a:solidFill>
                  <a:srgbClr val="C2132D"/>
                </a:solidFill>
                <a:latin typeface="Trebuchet MS"/>
                <a:cs typeface="Trebuchet MS"/>
              </a:rPr>
              <a:t>county?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55">
                <a:solidFill>
                  <a:srgbClr val="585D60"/>
                </a:solidFill>
                <a:latin typeface="Trebuchet MS"/>
                <a:cs typeface="Trebuchet MS"/>
              </a:rPr>
              <a:t>Use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suitable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585D60"/>
                </a:solidFill>
                <a:latin typeface="Trebuchet MS"/>
                <a:cs typeface="Trebuchet MS"/>
              </a:rPr>
              <a:t>map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answer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this 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question.</a:t>
            </a:r>
            <a:endParaRPr sz="1800">
              <a:latin typeface="Trebuchet MS"/>
              <a:cs typeface="Trebuchet MS"/>
            </a:endParaRPr>
          </a:p>
          <a:p>
            <a:pPr marL="393065" marR="5080" indent="-133985">
              <a:lnSpc>
                <a:spcPct val="114599"/>
              </a:lnSpc>
              <a:spcBef>
                <a:spcPts val="969"/>
              </a:spcBef>
              <a:buFont typeface="Trebuchet MS"/>
              <a:buChar char="•"/>
              <a:tabLst>
                <a:tab pos="393700" algn="l"/>
              </a:tabLst>
            </a:pPr>
            <a:r>
              <a:rPr dirty="0" sz="1800" spc="-45" b="1">
                <a:solidFill>
                  <a:srgbClr val="C2132D"/>
                </a:solidFill>
                <a:latin typeface="Trebuchet MS"/>
                <a:cs typeface="Trebuchet MS"/>
              </a:rPr>
              <a:t>What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65" b="1">
                <a:solidFill>
                  <a:srgbClr val="C2132D"/>
                </a:solidFill>
                <a:latin typeface="Trebuchet MS"/>
                <a:cs typeface="Trebuchet MS"/>
              </a:rPr>
              <a:t>are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80" b="1">
                <a:solidFill>
                  <a:srgbClr val="C2132D"/>
                </a:solidFill>
                <a:latin typeface="Trebuchet MS"/>
                <a:cs typeface="Trebuchet MS"/>
              </a:rPr>
              <a:t>the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60" b="1">
                <a:solidFill>
                  <a:srgbClr val="C2132D"/>
                </a:solidFill>
                <a:latin typeface="Trebuchet MS"/>
                <a:cs typeface="Trebuchet MS"/>
              </a:rPr>
              <a:t>total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55" b="1">
                <a:solidFill>
                  <a:srgbClr val="C2132D"/>
                </a:solidFill>
                <a:latin typeface="Trebuchet MS"/>
                <a:cs typeface="Trebuchet MS"/>
              </a:rPr>
              <a:t>number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15" b="1">
                <a:solidFill>
                  <a:srgbClr val="C2132D"/>
                </a:solidFill>
                <a:latin typeface="Trebuchet MS"/>
                <a:cs typeface="Trebuchet MS"/>
              </a:rPr>
              <a:t>of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20" b="1">
                <a:solidFill>
                  <a:srgbClr val="C2132D"/>
                </a:solidFill>
                <a:latin typeface="Trebuchet MS"/>
                <a:cs typeface="Trebuchet MS"/>
              </a:rPr>
              <a:t>deaths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70" b="1">
                <a:solidFill>
                  <a:srgbClr val="C2132D"/>
                </a:solidFill>
                <a:latin typeface="Trebuchet MS"/>
                <a:cs typeface="Trebuchet MS"/>
              </a:rPr>
              <a:t>per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C2132D"/>
                </a:solidFill>
                <a:latin typeface="Trebuchet MS"/>
                <a:cs typeface="Trebuchet MS"/>
              </a:rPr>
              <a:t>state?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You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can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70">
                <a:solidFill>
                  <a:srgbClr val="585D60"/>
                </a:solidFill>
                <a:latin typeface="Trebuchet MS"/>
                <a:cs typeface="Trebuchet MS"/>
              </a:rPr>
              <a:t>show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5">
                <a:solidFill>
                  <a:srgbClr val="585D60"/>
                </a:solidFill>
                <a:latin typeface="Trebuchet MS"/>
                <a:cs typeface="Trebuchet MS"/>
              </a:rPr>
              <a:t>that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585D60"/>
                </a:solidFill>
                <a:latin typeface="Trebuchet MS"/>
                <a:cs typeface="Trebuchet MS"/>
              </a:rPr>
              <a:t>using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60">
                <a:solidFill>
                  <a:srgbClr val="585D60"/>
                </a:solidFill>
                <a:latin typeface="Trebuchet MS"/>
                <a:cs typeface="Trebuchet MS"/>
              </a:rPr>
              <a:t>either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table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or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a 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map.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In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Trebuchet MS"/>
                <a:cs typeface="Trebuchet MS"/>
              </a:rPr>
              <a:t>case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map,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please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70">
                <a:solidFill>
                  <a:srgbClr val="585D60"/>
                </a:solidFill>
                <a:latin typeface="Trebuchet MS"/>
                <a:cs typeface="Trebuchet MS"/>
              </a:rPr>
              <a:t>show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Trebuchet MS"/>
                <a:cs typeface="Trebuchet MS"/>
              </a:rPr>
              <a:t>numbers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for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each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state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Trebuchet MS"/>
                <a:cs typeface="Trebuchet MS"/>
              </a:rPr>
              <a:t>on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585D60"/>
                </a:solidFill>
                <a:latin typeface="Trebuchet MS"/>
                <a:cs typeface="Trebuchet MS"/>
              </a:rPr>
              <a:t>map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14">
                <a:solidFill>
                  <a:srgbClr val="585D60"/>
                </a:solidFill>
                <a:latin typeface="Trebuchet MS"/>
                <a:cs typeface="Trebuchet MS"/>
              </a:rPr>
              <a:t>as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80">
                <a:solidFill>
                  <a:srgbClr val="585D60"/>
                </a:solidFill>
                <a:latin typeface="Trebuchet MS"/>
                <a:cs typeface="Trebuchet MS"/>
              </a:rPr>
              <a:t>well.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403080" y="182880"/>
            <a:ext cx="1978660" cy="966469"/>
          </a:xfrm>
          <a:custGeom>
            <a:avLst/>
            <a:gdLst/>
            <a:ahLst/>
            <a:cxnLst/>
            <a:rect l="l" t="t" r="r" b="b"/>
            <a:pathLst>
              <a:path w="1978659" h="966469">
                <a:moveTo>
                  <a:pt x="1978152" y="966216"/>
                </a:moveTo>
                <a:lnTo>
                  <a:pt x="0" y="966216"/>
                </a:lnTo>
                <a:lnTo>
                  <a:pt x="0" y="0"/>
                </a:lnTo>
                <a:lnTo>
                  <a:pt x="1978152" y="0"/>
                </a:lnTo>
                <a:lnTo>
                  <a:pt x="1978152" y="102870"/>
                </a:lnTo>
                <a:lnTo>
                  <a:pt x="274319" y="102870"/>
                </a:lnTo>
                <a:lnTo>
                  <a:pt x="261182" y="103504"/>
                </a:lnTo>
                <a:lnTo>
                  <a:pt x="223287" y="113020"/>
                </a:lnTo>
                <a:lnTo>
                  <a:pt x="189762" y="133087"/>
                </a:lnTo>
                <a:lnTo>
                  <a:pt x="163420" y="162120"/>
                </a:lnTo>
                <a:lnTo>
                  <a:pt x="146677" y="197568"/>
                </a:lnTo>
                <a:lnTo>
                  <a:pt x="140969" y="236220"/>
                </a:lnTo>
                <a:lnTo>
                  <a:pt x="140969" y="655320"/>
                </a:lnTo>
                <a:lnTo>
                  <a:pt x="146677" y="693971"/>
                </a:lnTo>
                <a:lnTo>
                  <a:pt x="163420" y="729419"/>
                </a:lnTo>
                <a:lnTo>
                  <a:pt x="189762" y="758452"/>
                </a:lnTo>
                <a:lnTo>
                  <a:pt x="223287" y="778519"/>
                </a:lnTo>
                <a:lnTo>
                  <a:pt x="261182" y="788035"/>
                </a:lnTo>
                <a:lnTo>
                  <a:pt x="274319" y="788670"/>
                </a:lnTo>
                <a:lnTo>
                  <a:pt x="1978152" y="788670"/>
                </a:lnTo>
                <a:lnTo>
                  <a:pt x="1978152" y="966216"/>
                </a:lnTo>
                <a:close/>
              </a:path>
              <a:path w="1978659" h="966469">
                <a:moveTo>
                  <a:pt x="1978152" y="788670"/>
                </a:moveTo>
                <a:lnTo>
                  <a:pt x="1703069" y="788670"/>
                </a:lnTo>
                <a:lnTo>
                  <a:pt x="1716205" y="788035"/>
                </a:lnTo>
                <a:lnTo>
                  <a:pt x="1729088" y="786132"/>
                </a:lnTo>
                <a:lnTo>
                  <a:pt x="1765992" y="772906"/>
                </a:lnTo>
                <a:lnTo>
                  <a:pt x="1797360" y="749612"/>
                </a:lnTo>
                <a:lnTo>
                  <a:pt x="1820653" y="718244"/>
                </a:lnTo>
                <a:lnTo>
                  <a:pt x="1833880" y="681340"/>
                </a:lnTo>
                <a:lnTo>
                  <a:pt x="1836419" y="655320"/>
                </a:lnTo>
                <a:lnTo>
                  <a:pt x="1836419" y="236220"/>
                </a:lnTo>
                <a:lnTo>
                  <a:pt x="1830708" y="197568"/>
                </a:lnTo>
                <a:lnTo>
                  <a:pt x="1813965" y="162120"/>
                </a:lnTo>
                <a:lnTo>
                  <a:pt x="1787623" y="133087"/>
                </a:lnTo>
                <a:lnTo>
                  <a:pt x="1754098" y="113020"/>
                </a:lnTo>
                <a:lnTo>
                  <a:pt x="1716205" y="103504"/>
                </a:lnTo>
                <a:lnTo>
                  <a:pt x="1703069" y="102870"/>
                </a:lnTo>
                <a:lnTo>
                  <a:pt x="1978152" y="102870"/>
                </a:lnTo>
                <a:lnTo>
                  <a:pt x="1978152" y="788670"/>
                </a:lnTo>
                <a:close/>
              </a:path>
            </a:pathLst>
          </a:custGeom>
          <a:solidFill>
            <a:srgbClr val="323232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548811" y="290512"/>
            <a:ext cx="1685925" cy="676275"/>
          </a:xfrm>
          <a:custGeom>
            <a:avLst/>
            <a:gdLst/>
            <a:ahLst/>
            <a:cxnLst/>
            <a:rect l="l" t="t" r="r" b="b"/>
            <a:pathLst>
              <a:path w="1685925" h="676275">
                <a:moveTo>
                  <a:pt x="1565780" y="676274"/>
                </a:moveTo>
                <a:lnTo>
                  <a:pt x="120144" y="676274"/>
                </a:lnTo>
                <a:lnTo>
                  <a:pt x="111782" y="675451"/>
                </a:lnTo>
                <a:lnTo>
                  <a:pt x="71578" y="663255"/>
                </a:lnTo>
                <a:lnTo>
                  <a:pt x="31692" y="632642"/>
                </a:lnTo>
                <a:lnTo>
                  <a:pt x="6556" y="589095"/>
                </a:lnTo>
                <a:lnTo>
                  <a:pt x="0" y="556130"/>
                </a:lnTo>
                <a:lnTo>
                  <a:pt x="0" y="120144"/>
                </a:lnTo>
                <a:lnTo>
                  <a:pt x="13018" y="71578"/>
                </a:lnTo>
                <a:lnTo>
                  <a:pt x="43632" y="31692"/>
                </a:lnTo>
                <a:lnTo>
                  <a:pt x="87178" y="6557"/>
                </a:lnTo>
                <a:lnTo>
                  <a:pt x="120144" y="0"/>
                </a:lnTo>
                <a:lnTo>
                  <a:pt x="1565780" y="0"/>
                </a:lnTo>
                <a:lnTo>
                  <a:pt x="1614345" y="13019"/>
                </a:lnTo>
                <a:lnTo>
                  <a:pt x="1654232" y="43632"/>
                </a:lnTo>
                <a:lnTo>
                  <a:pt x="1679366" y="87179"/>
                </a:lnTo>
                <a:lnTo>
                  <a:pt x="1685925" y="120144"/>
                </a:lnTo>
                <a:lnTo>
                  <a:pt x="1685925" y="556130"/>
                </a:lnTo>
                <a:lnTo>
                  <a:pt x="1672904" y="604696"/>
                </a:lnTo>
                <a:lnTo>
                  <a:pt x="1642292" y="644582"/>
                </a:lnTo>
                <a:lnTo>
                  <a:pt x="1598743" y="669717"/>
                </a:lnTo>
                <a:lnTo>
                  <a:pt x="1565780" y="6762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548810" y="290512"/>
            <a:ext cx="1685925" cy="676275"/>
          </a:xfrm>
          <a:custGeom>
            <a:avLst/>
            <a:gdLst/>
            <a:ahLst/>
            <a:cxnLst/>
            <a:rect l="l" t="t" r="r" b="b"/>
            <a:pathLst>
              <a:path w="1685925" h="676275">
                <a:moveTo>
                  <a:pt x="0" y="547687"/>
                </a:moveTo>
                <a:lnTo>
                  <a:pt x="0" y="128587"/>
                </a:lnTo>
                <a:lnTo>
                  <a:pt x="0" y="120144"/>
                </a:lnTo>
                <a:lnTo>
                  <a:pt x="823" y="111782"/>
                </a:lnTo>
                <a:lnTo>
                  <a:pt x="2470" y="103501"/>
                </a:lnTo>
                <a:lnTo>
                  <a:pt x="4117" y="95220"/>
                </a:lnTo>
                <a:lnTo>
                  <a:pt x="6556" y="87179"/>
                </a:lnTo>
                <a:lnTo>
                  <a:pt x="9787" y="79379"/>
                </a:lnTo>
                <a:lnTo>
                  <a:pt x="13018" y="71578"/>
                </a:lnTo>
                <a:lnTo>
                  <a:pt x="37662" y="37662"/>
                </a:lnTo>
                <a:lnTo>
                  <a:pt x="43632" y="31692"/>
                </a:lnTo>
                <a:lnTo>
                  <a:pt x="50127" y="26361"/>
                </a:lnTo>
                <a:lnTo>
                  <a:pt x="57147" y="21670"/>
                </a:lnTo>
                <a:lnTo>
                  <a:pt x="64167" y="16980"/>
                </a:lnTo>
                <a:lnTo>
                  <a:pt x="71577" y="13019"/>
                </a:lnTo>
                <a:lnTo>
                  <a:pt x="79378" y="9788"/>
                </a:lnTo>
                <a:lnTo>
                  <a:pt x="87178" y="6557"/>
                </a:lnTo>
                <a:lnTo>
                  <a:pt x="95219" y="4117"/>
                </a:lnTo>
                <a:lnTo>
                  <a:pt x="103501" y="2470"/>
                </a:lnTo>
                <a:lnTo>
                  <a:pt x="111782" y="823"/>
                </a:lnTo>
                <a:lnTo>
                  <a:pt x="120144" y="0"/>
                </a:lnTo>
                <a:lnTo>
                  <a:pt x="128588" y="0"/>
                </a:lnTo>
                <a:lnTo>
                  <a:pt x="1557337" y="0"/>
                </a:lnTo>
                <a:lnTo>
                  <a:pt x="1565780" y="0"/>
                </a:lnTo>
                <a:lnTo>
                  <a:pt x="1574142" y="823"/>
                </a:lnTo>
                <a:lnTo>
                  <a:pt x="1582422" y="2470"/>
                </a:lnTo>
                <a:lnTo>
                  <a:pt x="1590703" y="4117"/>
                </a:lnTo>
                <a:lnTo>
                  <a:pt x="1598743" y="6557"/>
                </a:lnTo>
                <a:lnTo>
                  <a:pt x="1606544" y="9788"/>
                </a:lnTo>
                <a:lnTo>
                  <a:pt x="1614344" y="13019"/>
                </a:lnTo>
                <a:lnTo>
                  <a:pt x="1648262" y="37662"/>
                </a:lnTo>
                <a:lnTo>
                  <a:pt x="1672904" y="71578"/>
                </a:lnTo>
                <a:lnTo>
                  <a:pt x="1685101" y="111782"/>
                </a:lnTo>
                <a:lnTo>
                  <a:pt x="1685925" y="120144"/>
                </a:lnTo>
                <a:lnTo>
                  <a:pt x="1685925" y="128587"/>
                </a:lnTo>
                <a:lnTo>
                  <a:pt x="1685925" y="547687"/>
                </a:lnTo>
                <a:lnTo>
                  <a:pt x="1685925" y="556130"/>
                </a:lnTo>
                <a:lnTo>
                  <a:pt x="1685101" y="564492"/>
                </a:lnTo>
                <a:lnTo>
                  <a:pt x="1672904" y="604696"/>
                </a:lnTo>
                <a:lnTo>
                  <a:pt x="1648262" y="638612"/>
                </a:lnTo>
                <a:lnTo>
                  <a:pt x="1628775" y="654603"/>
                </a:lnTo>
                <a:lnTo>
                  <a:pt x="1621754" y="659294"/>
                </a:lnTo>
                <a:lnTo>
                  <a:pt x="1614344" y="663255"/>
                </a:lnTo>
                <a:lnTo>
                  <a:pt x="1606544" y="666486"/>
                </a:lnTo>
                <a:lnTo>
                  <a:pt x="1598743" y="669717"/>
                </a:lnTo>
                <a:lnTo>
                  <a:pt x="1590703" y="672156"/>
                </a:lnTo>
                <a:lnTo>
                  <a:pt x="1582422" y="673804"/>
                </a:lnTo>
                <a:lnTo>
                  <a:pt x="1574142" y="675451"/>
                </a:lnTo>
                <a:lnTo>
                  <a:pt x="1565780" y="676274"/>
                </a:lnTo>
                <a:lnTo>
                  <a:pt x="1557337" y="676274"/>
                </a:lnTo>
                <a:lnTo>
                  <a:pt x="128588" y="676274"/>
                </a:lnTo>
                <a:lnTo>
                  <a:pt x="120144" y="676274"/>
                </a:lnTo>
                <a:lnTo>
                  <a:pt x="111782" y="675451"/>
                </a:lnTo>
                <a:lnTo>
                  <a:pt x="103501" y="673804"/>
                </a:lnTo>
                <a:lnTo>
                  <a:pt x="95219" y="672156"/>
                </a:lnTo>
                <a:lnTo>
                  <a:pt x="87178" y="669717"/>
                </a:lnTo>
                <a:lnTo>
                  <a:pt x="79378" y="666486"/>
                </a:lnTo>
                <a:lnTo>
                  <a:pt x="71578" y="663255"/>
                </a:lnTo>
                <a:lnTo>
                  <a:pt x="64167" y="659294"/>
                </a:lnTo>
                <a:lnTo>
                  <a:pt x="57147" y="654603"/>
                </a:lnTo>
                <a:lnTo>
                  <a:pt x="50127" y="649913"/>
                </a:lnTo>
                <a:lnTo>
                  <a:pt x="21670" y="619126"/>
                </a:lnTo>
                <a:lnTo>
                  <a:pt x="16979" y="612106"/>
                </a:lnTo>
                <a:lnTo>
                  <a:pt x="13018" y="604696"/>
                </a:lnTo>
                <a:lnTo>
                  <a:pt x="9787" y="596895"/>
                </a:lnTo>
                <a:lnTo>
                  <a:pt x="6556" y="589095"/>
                </a:lnTo>
                <a:lnTo>
                  <a:pt x="4117" y="581054"/>
                </a:lnTo>
                <a:lnTo>
                  <a:pt x="2470" y="572773"/>
                </a:lnTo>
                <a:lnTo>
                  <a:pt x="823" y="564492"/>
                </a:lnTo>
                <a:lnTo>
                  <a:pt x="0" y="556130"/>
                </a:lnTo>
                <a:lnTo>
                  <a:pt x="0" y="547687"/>
                </a:lnTo>
                <a:close/>
              </a:path>
            </a:pathLst>
          </a:custGeom>
          <a:ln w="28574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694912" y="320675"/>
            <a:ext cx="139763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C2132D"/>
                </a:solidFill>
                <a:latin typeface="Courier New"/>
                <a:cs typeface="Courier New"/>
              </a:rPr>
              <a:t>10:00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2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25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6295390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20">
                <a:solidFill>
                  <a:srgbClr val="C2132D"/>
                </a:solidFill>
              </a:rPr>
              <a:t>Multiple </a:t>
            </a:r>
            <a:r>
              <a:rPr dirty="0" spc="-215">
                <a:solidFill>
                  <a:srgbClr val="C2132D"/>
                </a:solidFill>
              </a:rPr>
              <a:t>TS: </a:t>
            </a:r>
            <a:r>
              <a:rPr dirty="0" spc="-240">
                <a:solidFill>
                  <a:srgbClr val="C2132D"/>
                </a:solidFill>
              </a:rPr>
              <a:t>Scatterplot</a:t>
            </a:r>
            <a:r>
              <a:rPr dirty="0" spc="-570">
                <a:solidFill>
                  <a:srgbClr val="C2132D"/>
                </a:solidFill>
              </a:rPr>
              <a:t> </a:t>
            </a:r>
            <a:r>
              <a:rPr dirty="0" spc="-200">
                <a:solidFill>
                  <a:srgbClr val="C2132D"/>
                </a:solidFill>
              </a:rPr>
              <a:t>Matrix</a:t>
            </a:r>
          </a:p>
        </p:txBody>
      </p:sp>
      <p:sp>
        <p:nvSpPr>
          <p:cNvPr id="3" name="object 3"/>
          <p:cNvSpPr/>
          <p:nvPr/>
        </p:nvSpPr>
        <p:spPr>
          <a:xfrm>
            <a:off x="992895" y="1602866"/>
            <a:ext cx="9544076" cy="33237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16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25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4932680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20">
                <a:solidFill>
                  <a:srgbClr val="C2132D"/>
                </a:solidFill>
              </a:rPr>
              <a:t>Multiple </a:t>
            </a:r>
            <a:r>
              <a:rPr dirty="0" spc="-215">
                <a:solidFill>
                  <a:srgbClr val="C2132D"/>
                </a:solidFill>
              </a:rPr>
              <a:t>TS: </a:t>
            </a:r>
            <a:r>
              <a:rPr dirty="0" spc="-204">
                <a:solidFill>
                  <a:srgbClr val="C2132D"/>
                </a:solidFill>
              </a:rPr>
              <a:t>Panel</a:t>
            </a:r>
            <a:r>
              <a:rPr dirty="0" spc="-560">
                <a:solidFill>
                  <a:srgbClr val="C2132D"/>
                </a:solidFill>
              </a:rPr>
              <a:t> </a:t>
            </a:r>
            <a:r>
              <a:rPr dirty="0" spc="-120">
                <a:solidFill>
                  <a:srgbClr val="C2132D"/>
                </a:solidFill>
              </a:rPr>
              <a:t>Plots</a:t>
            </a:r>
          </a:p>
        </p:txBody>
      </p:sp>
      <p:sp>
        <p:nvSpPr>
          <p:cNvPr id="3" name="object 3"/>
          <p:cNvSpPr/>
          <p:nvPr/>
        </p:nvSpPr>
        <p:spPr>
          <a:xfrm>
            <a:off x="999581" y="1611580"/>
            <a:ext cx="9533185" cy="48678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16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25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7645400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10">
                <a:solidFill>
                  <a:srgbClr val="C2132D"/>
                </a:solidFill>
              </a:rPr>
              <a:t>Spaghetti </a:t>
            </a:r>
            <a:r>
              <a:rPr dirty="0" spc="-120">
                <a:solidFill>
                  <a:srgbClr val="C2132D"/>
                </a:solidFill>
              </a:rPr>
              <a:t>Plots </a:t>
            </a:r>
            <a:r>
              <a:rPr dirty="0" spc="-280">
                <a:solidFill>
                  <a:srgbClr val="C2132D"/>
                </a:solidFill>
              </a:rPr>
              <a:t>(Often </a:t>
            </a:r>
            <a:r>
              <a:rPr dirty="0" spc="-495">
                <a:solidFill>
                  <a:srgbClr val="C2132D"/>
                </a:solidFill>
              </a:rPr>
              <a:t>w/</a:t>
            </a:r>
            <a:r>
              <a:rPr dirty="0" spc="-560">
                <a:solidFill>
                  <a:srgbClr val="C2132D"/>
                </a:solidFill>
              </a:rPr>
              <a:t> </a:t>
            </a:r>
            <a:r>
              <a:rPr dirty="0" spc="-195">
                <a:solidFill>
                  <a:srgbClr val="C2132D"/>
                </a:solidFill>
              </a:rPr>
              <a:t>Clustering)</a:t>
            </a:r>
          </a:p>
        </p:txBody>
      </p:sp>
      <p:sp>
        <p:nvSpPr>
          <p:cNvPr id="3" name="object 3"/>
          <p:cNvSpPr/>
          <p:nvPr/>
        </p:nvSpPr>
        <p:spPr>
          <a:xfrm>
            <a:off x="1929331" y="2160849"/>
            <a:ext cx="7673970" cy="4283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16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25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7624445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10">
                <a:solidFill>
                  <a:srgbClr val="C2132D"/>
                </a:solidFill>
              </a:rPr>
              <a:t>Summary </a:t>
            </a:r>
            <a:r>
              <a:rPr dirty="0" spc="-120">
                <a:solidFill>
                  <a:srgbClr val="C2132D"/>
                </a:solidFill>
              </a:rPr>
              <a:t>Plots </a:t>
            </a:r>
            <a:r>
              <a:rPr dirty="0" spc="-280">
                <a:solidFill>
                  <a:srgbClr val="C2132D"/>
                </a:solidFill>
              </a:rPr>
              <a:t>(Often </a:t>
            </a:r>
            <a:r>
              <a:rPr dirty="0" spc="-495">
                <a:solidFill>
                  <a:srgbClr val="C2132D"/>
                </a:solidFill>
              </a:rPr>
              <a:t>w/</a:t>
            </a:r>
            <a:r>
              <a:rPr dirty="0" spc="-570">
                <a:solidFill>
                  <a:srgbClr val="C2132D"/>
                </a:solidFill>
              </a:rPr>
              <a:t> </a:t>
            </a:r>
            <a:r>
              <a:rPr dirty="0" spc="-195">
                <a:solidFill>
                  <a:srgbClr val="C2132D"/>
                </a:solidFill>
              </a:rPr>
              <a:t>Clustering)</a:t>
            </a:r>
          </a:p>
        </p:txBody>
      </p:sp>
      <p:sp>
        <p:nvSpPr>
          <p:cNvPr id="3" name="object 3"/>
          <p:cNvSpPr/>
          <p:nvPr/>
        </p:nvSpPr>
        <p:spPr>
          <a:xfrm>
            <a:off x="1929331" y="2245847"/>
            <a:ext cx="7673970" cy="41981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16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25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525250" cy="6486525"/>
          </a:xfrm>
          <a:custGeom>
            <a:avLst/>
            <a:gdLst/>
            <a:ahLst/>
            <a:cxnLst/>
            <a:rect l="l" t="t" r="r" b="b"/>
            <a:pathLst>
              <a:path w="11525250" h="6486525">
                <a:moveTo>
                  <a:pt x="0" y="0"/>
                </a:moveTo>
                <a:lnTo>
                  <a:pt x="11525249" y="0"/>
                </a:lnTo>
                <a:lnTo>
                  <a:pt x="11525249" y="6486524"/>
                </a:lnTo>
                <a:lnTo>
                  <a:pt x="0" y="6486524"/>
                </a:lnTo>
                <a:lnTo>
                  <a:pt x="0" y="0"/>
                </a:lnTo>
                <a:close/>
              </a:path>
            </a:pathLst>
          </a:custGeom>
          <a:solidFill>
            <a:srgbClr val="C213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8136" y="2779776"/>
            <a:ext cx="1746885" cy="1015365"/>
          </a:xfrm>
          <a:prstGeom prst="rect"/>
          <a:solidFill>
            <a:srgbClr val="333333"/>
          </a:solidFill>
        </p:spPr>
        <p:txBody>
          <a:bodyPr wrap="square" lIns="0" tIns="118745" rIns="0" bIns="0" rtlCol="0" vert="horz">
            <a:spAutoFit/>
          </a:bodyPr>
          <a:lstStyle/>
          <a:p>
            <a:pPr marL="226695">
              <a:lnSpc>
                <a:spcPct val="100000"/>
              </a:lnSpc>
              <a:spcBef>
                <a:spcPts val="935"/>
              </a:spcBef>
            </a:pPr>
            <a:r>
              <a:rPr dirty="0" spc="-1220">
                <a:solidFill>
                  <a:srgbClr val="000000"/>
                </a:solidFill>
              </a:rPr>
              <a:t>R</a:t>
            </a:r>
            <a:r>
              <a:rPr dirty="0" spc="-1220"/>
              <a:t>R</a:t>
            </a:r>
            <a:r>
              <a:rPr dirty="0" spc="-1220">
                <a:solidFill>
                  <a:srgbClr val="000000"/>
                </a:solidFill>
              </a:rPr>
              <a:t>e</a:t>
            </a:r>
            <a:r>
              <a:rPr dirty="0" spc="-1220"/>
              <a:t>e</a:t>
            </a:r>
            <a:r>
              <a:rPr dirty="0" spc="-1220">
                <a:solidFill>
                  <a:srgbClr val="000000"/>
                </a:solidFill>
              </a:rPr>
              <a:t>c</a:t>
            </a:r>
            <a:r>
              <a:rPr dirty="0" spc="-1220"/>
              <a:t>c</a:t>
            </a:r>
            <a:r>
              <a:rPr dirty="0" spc="-1220">
                <a:solidFill>
                  <a:srgbClr val="000000"/>
                </a:solidFill>
              </a:rPr>
              <a:t>a</a:t>
            </a:r>
            <a:r>
              <a:rPr dirty="0" spc="-1220"/>
              <a:t>a</a:t>
            </a:r>
            <a:r>
              <a:rPr dirty="0" spc="-1220">
                <a:solidFill>
                  <a:srgbClr val="000000"/>
                </a:solidFill>
              </a:rPr>
              <a:t>p</a:t>
            </a:r>
            <a:r>
              <a:rPr dirty="0" spc="-1220"/>
              <a:t>p</a:t>
            </a:r>
          </a:p>
        </p:txBody>
      </p:sp>
      <p:sp>
        <p:nvSpPr>
          <p:cNvPr id="4" name="object 4"/>
          <p:cNvSpPr/>
          <p:nvPr/>
        </p:nvSpPr>
        <p:spPr>
          <a:xfrm>
            <a:off x="10631423" y="5995415"/>
            <a:ext cx="894080" cy="491490"/>
          </a:xfrm>
          <a:custGeom>
            <a:avLst/>
            <a:gdLst/>
            <a:ahLst/>
            <a:cxnLst/>
            <a:rect l="l" t="t" r="r" b="b"/>
            <a:pathLst>
              <a:path w="894079" h="491489">
                <a:moveTo>
                  <a:pt x="0" y="0"/>
                </a:moveTo>
                <a:lnTo>
                  <a:pt x="893825" y="0"/>
                </a:lnTo>
                <a:lnTo>
                  <a:pt x="893825" y="491109"/>
                </a:lnTo>
                <a:lnTo>
                  <a:pt x="0" y="491109"/>
                </a:lnTo>
                <a:lnTo>
                  <a:pt x="0" y="0"/>
                </a:lnTo>
                <a:close/>
              </a:path>
            </a:pathLst>
          </a:custGeom>
          <a:solidFill>
            <a:srgbClr val="333333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878987" y="6218137"/>
            <a:ext cx="506730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 spc="-295">
                <a:latin typeface="Trebuchet MS"/>
                <a:cs typeface="Trebuchet MS"/>
              </a:rPr>
              <a:t>2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dirty="0" sz="1200" spc="-295">
                <a:latin typeface="Trebuchet MS"/>
                <a:cs typeface="Trebuchet MS"/>
              </a:rPr>
              <a:t>4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4 </a:t>
            </a:r>
            <a:r>
              <a:rPr dirty="0" sz="1200" spc="-385">
                <a:latin typeface="Trebuchet MS"/>
                <a:cs typeface="Trebuchet MS"/>
              </a:rPr>
              <a:t>/</a:t>
            </a:r>
            <a:r>
              <a:rPr dirty="0" sz="1200" spc="-385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12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95">
                <a:latin typeface="Trebuchet MS"/>
                <a:cs typeface="Trebuchet MS"/>
              </a:rPr>
              <a:t>2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dirty="0" sz="1200" spc="-295">
                <a:latin typeface="Trebuchet MS"/>
                <a:cs typeface="Trebuchet MS"/>
              </a:rPr>
              <a:t>5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0878987" y="6218137"/>
            <a:ext cx="506730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 spc="45">
                <a:solidFill>
                  <a:srgbClr val="585D60"/>
                </a:solidFill>
                <a:latin typeface="Trebuchet MS"/>
                <a:cs typeface="Trebuchet MS"/>
              </a:rPr>
              <a:t>25 </a:t>
            </a:r>
            <a:r>
              <a:rPr dirty="0" sz="1200" spc="-135">
                <a:solidFill>
                  <a:srgbClr val="585D60"/>
                </a:solidFill>
                <a:latin typeface="Trebuchet MS"/>
                <a:cs typeface="Trebuchet MS"/>
              </a:rPr>
              <a:t>/</a:t>
            </a:r>
            <a:r>
              <a:rPr dirty="0" sz="1200" spc="-26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585D60"/>
                </a:solidFill>
                <a:latin typeface="Trebuchet MS"/>
                <a:cs typeface="Trebuchet MS"/>
              </a:rPr>
              <a:t>25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5100955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10">
                <a:solidFill>
                  <a:srgbClr val="C2132D"/>
                </a:solidFill>
              </a:rPr>
              <a:t>Summary </a:t>
            </a:r>
            <a:r>
              <a:rPr dirty="0" spc="-170">
                <a:solidFill>
                  <a:srgbClr val="C2132D"/>
                </a:solidFill>
              </a:rPr>
              <a:t>of </a:t>
            </a:r>
            <a:r>
              <a:rPr dirty="0" spc="-110">
                <a:solidFill>
                  <a:srgbClr val="C2132D"/>
                </a:solidFill>
              </a:rPr>
              <a:t>Main</a:t>
            </a:r>
            <a:r>
              <a:rPr dirty="0" spc="-570">
                <a:solidFill>
                  <a:srgbClr val="C2132D"/>
                </a:solidFill>
              </a:rPr>
              <a:t> </a:t>
            </a:r>
            <a:r>
              <a:rPr dirty="0" spc="-135">
                <a:solidFill>
                  <a:srgbClr val="C2132D"/>
                </a:solidFill>
              </a:rPr>
              <a:t>Points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8754" y="1530350"/>
            <a:ext cx="8035290" cy="737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0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Understand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main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Trebuchet MS"/>
                <a:cs typeface="Trebuchet MS"/>
              </a:rPr>
              <a:t>goals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behind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visualizing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time-series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data</a:t>
            </a:r>
            <a:endParaRPr sz="1800">
              <a:latin typeface="Trebuchet MS"/>
              <a:cs typeface="Trebuchet MS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Explain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different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types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charts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for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univariate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multivariate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time-series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2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25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7729855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10">
                <a:solidFill>
                  <a:srgbClr val="C2132D"/>
                </a:solidFill>
              </a:rPr>
              <a:t>Learning </a:t>
            </a:r>
            <a:r>
              <a:rPr dirty="0" spc="-254">
                <a:solidFill>
                  <a:srgbClr val="C2132D"/>
                </a:solidFill>
              </a:rPr>
              <a:t>Objectives </a:t>
            </a:r>
            <a:r>
              <a:rPr dirty="0" spc="-229">
                <a:solidFill>
                  <a:srgbClr val="C2132D"/>
                </a:solidFill>
              </a:rPr>
              <a:t>for </a:t>
            </a:r>
            <a:r>
              <a:rPr dirty="0" spc="-170">
                <a:solidFill>
                  <a:srgbClr val="C2132D"/>
                </a:solidFill>
              </a:rPr>
              <a:t>Today's</a:t>
            </a:r>
            <a:r>
              <a:rPr dirty="0" spc="-550">
                <a:solidFill>
                  <a:srgbClr val="C2132D"/>
                </a:solidFill>
              </a:rPr>
              <a:t> </a:t>
            </a:r>
            <a:r>
              <a:rPr dirty="0" spc="-25">
                <a:solidFill>
                  <a:srgbClr val="C2132D"/>
                </a:solidFill>
              </a:rPr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8754" y="1530350"/>
            <a:ext cx="8035290" cy="737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0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Understand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main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Trebuchet MS"/>
                <a:cs typeface="Trebuchet MS"/>
              </a:rPr>
              <a:t>goals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behind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visualizing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time-series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data</a:t>
            </a:r>
            <a:endParaRPr sz="1800">
              <a:latin typeface="Trebuchet MS"/>
              <a:cs typeface="Trebuchet MS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Explain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different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types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charts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for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univariate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multivariate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time-series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525250" cy="6486525"/>
          </a:xfrm>
          <a:custGeom>
            <a:avLst/>
            <a:gdLst/>
            <a:ahLst/>
            <a:cxnLst/>
            <a:rect l="l" t="t" r="r" b="b"/>
            <a:pathLst>
              <a:path w="11525250" h="6486525">
                <a:moveTo>
                  <a:pt x="0" y="0"/>
                </a:moveTo>
                <a:lnTo>
                  <a:pt x="11525249" y="0"/>
                </a:lnTo>
                <a:lnTo>
                  <a:pt x="11525249" y="6486524"/>
                </a:lnTo>
                <a:lnTo>
                  <a:pt x="0" y="6486524"/>
                </a:lnTo>
                <a:lnTo>
                  <a:pt x="0" y="0"/>
                </a:lnTo>
                <a:close/>
              </a:path>
            </a:pathLst>
          </a:custGeom>
          <a:solidFill>
            <a:srgbClr val="C213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87040" y="2752344"/>
            <a:ext cx="5544820" cy="1049020"/>
          </a:xfrm>
          <a:prstGeom prst="rect"/>
          <a:solidFill>
            <a:srgbClr val="333333"/>
          </a:solidFill>
        </p:spPr>
        <p:txBody>
          <a:bodyPr wrap="square" lIns="0" tIns="146050" rIns="0" bIns="0" rtlCol="0" vert="horz">
            <a:spAutoFit/>
          </a:bodyPr>
          <a:lstStyle/>
          <a:p>
            <a:pPr marL="253365">
              <a:lnSpc>
                <a:spcPct val="100000"/>
              </a:lnSpc>
              <a:spcBef>
                <a:spcPts val="1150"/>
              </a:spcBef>
            </a:pPr>
            <a:r>
              <a:rPr dirty="0" spc="-1165">
                <a:solidFill>
                  <a:srgbClr val="000000"/>
                </a:solidFill>
              </a:rPr>
              <a:t>T</a:t>
            </a:r>
            <a:r>
              <a:rPr dirty="0" spc="-1165"/>
              <a:t>T</a:t>
            </a:r>
            <a:r>
              <a:rPr dirty="0" spc="-1165">
                <a:solidFill>
                  <a:srgbClr val="000000"/>
                </a:solidFill>
              </a:rPr>
              <a:t>y</a:t>
            </a:r>
            <a:r>
              <a:rPr dirty="0" spc="-1165"/>
              <a:t>y</a:t>
            </a:r>
            <a:r>
              <a:rPr dirty="0" spc="-1165">
                <a:solidFill>
                  <a:srgbClr val="000000"/>
                </a:solidFill>
              </a:rPr>
              <a:t>p</a:t>
            </a:r>
            <a:r>
              <a:rPr dirty="0" spc="-1165"/>
              <a:t>p</a:t>
            </a:r>
            <a:r>
              <a:rPr dirty="0" spc="-1165">
                <a:solidFill>
                  <a:srgbClr val="000000"/>
                </a:solidFill>
              </a:rPr>
              <a:t>e</a:t>
            </a:r>
            <a:r>
              <a:rPr dirty="0" spc="-1165"/>
              <a:t>e</a:t>
            </a:r>
            <a:r>
              <a:rPr dirty="0" spc="-1165">
                <a:solidFill>
                  <a:srgbClr val="000000"/>
                </a:solidFill>
              </a:rPr>
              <a:t>s</a:t>
            </a:r>
            <a:r>
              <a:rPr dirty="0" spc="-1165"/>
              <a:t>s </a:t>
            </a:r>
            <a:r>
              <a:rPr dirty="0" spc="-1019">
                <a:solidFill>
                  <a:srgbClr val="000000"/>
                </a:solidFill>
              </a:rPr>
              <a:t>o</a:t>
            </a:r>
            <a:r>
              <a:rPr dirty="0" spc="-1019"/>
              <a:t>o</a:t>
            </a:r>
            <a:r>
              <a:rPr dirty="0" spc="-1019">
                <a:solidFill>
                  <a:srgbClr val="000000"/>
                </a:solidFill>
              </a:rPr>
              <a:t>f</a:t>
            </a:r>
            <a:r>
              <a:rPr dirty="0" spc="-1019"/>
              <a:t>f </a:t>
            </a:r>
            <a:r>
              <a:rPr dirty="0" spc="-1175">
                <a:solidFill>
                  <a:srgbClr val="000000"/>
                </a:solidFill>
              </a:rPr>
              <a:t>D</a:t>
            </a:r>
            <a:r>
              <a:rPr dirty="0" spc="-1175"/>
              <a:t>D</a:t>
            </a:r>
            <a:r>
              <a:rPr dirty="0" spc="-1175">
                <a:solidFill>
                  <a:srgbClr val="000000"/>
                </a:solidFill>
              </a:rPr>
              <a:t>a</a:t>
            </a:r>
            <a:r>
              <a:rPr dirty="0" spc="-1175"/>
              <a:t>a</a:t>
            </a:r>
            <a:r>
              <a:rPr dirty="0" spc="-1175">
                <a:solidFill>
                  <a:srgbClr val="000000"/>
                </a:solidFill>
              </a:rPr>
              <a:t>t</a:t>
            </a:r>
            <a:r>
              <a:rPr dirty="0" spc="-1175"/>
              <a:t>t</a:t>
            </a:r>
            <a:r>
              <a:rPr dirty="0" spc="-1175">
                <a:solidFill>
                  <a:srgbClr val="000000"/>
                </a:solidFill>
              </a:rPr>
              <a:t>a</a:t>
            </a:r>
            <a:r>
              <a:rPr dirty="0" spc="-1175"/>
              <a:t>a </a:t>
            </a:r>
            <a:r>
              <a:rPr dirty="0" spc="-1230">
                <a:solidFill>
                  <a:srgbClr val="000000"/>
                </a:solidFill>
              </a:rPr>
              <a:t>O</a:t>
            </a:r>
            <a:r>
              <a:rPr dirty="0" spc="-1230"/>
              <a:t>O</a:t>
            </a:r>
            <a:r>
              <a:rPr dirty="0" spc="-1230">
                <a:solidFill>
                  <a:srgbClr val="000000"/>
                </a:solidFill>
              </a:rPr>
              <a:t>v</a:t>
            </a:r>
            <a:r>
              <a:rPr dirty="0" spc="-1230"/>
              <a:t>v</a:t>
            </a:r>
            <a:r>
              <a:rPr dirty="0" spc="-1230">
                <a:solidFill>
                  <a:srgbClr val="000000"/>
                </a:solidFill>
              </a:rPr>
              <a:t>e</a:t>
            </a:r>
            <a:r>
              <a:rPr dirty="0" spc="-1230"/>
              <a:t>e</a:t>
            </a:r>
            <a:r>
              <a:rPr dirty="0" spc="-1230">
                <a:solidFill>
                  <a:srgbClr val="000000"/>
                </a:solidFill>
              </a:rPr>
              <a:t>r</a:t>
            </a:r>
            <a:r>
              <a:rPr dirty="0" spc="-1230"/>
              <a:t>r </a:t>
            </a:r>
            <a:r>
              <a:rPr dirty="0" spc="-1285">
                <a:solidFill>
                  <a:srgbClr val="000000"/>
                </a:solidFill>
              </a:rPr>
              <a:t>T</a:t>
            </a:r>
            <a:r>
              <a:rPr dirty="0" spc="-1285"/>
              <a:t>T</a:t>
            </a:r>
            <a:r>
              <a:rPr dirty="0" spc="-1285">
                <a:solidFill>
                  <a:srgbClr val="000000"/>
                </a:solidFill>
              </a:rPr>
              <a:t>i</a:t>
            </a:r>
            <a:r>
              <a:rPr dirty="0" spc="-1285"/>
              <a:t>i</a:t>
            </a:r>
            <a:r>
              <a:rPr dirty="0" spc="-1285">
                <a:solidFill>
                  <a:srgbClr val="000000"/>
                </a:solidFill>
              </a:rPr>
              <a:t>m</a:t>
            </a:r>
            <a:r>
              <a:rPr dirty="0" spc="-1285"/>
              <a:t>m</a:t>
            </a:r>
            <a:r>
              <a:rPr dirty="0" spc="-1285">
                <a:solidFill>
                  <a:srgbClr val="000000"/>
                </a:solidFill>
              </a:rPr>
              <a:t>e</a:t>
            </a:r>
            <a:r>
              <a:rPr dirty="0" spc="-1285"/>
              <a:t>e</a:t>
            </a:r>
          </a:p>
        </p:txBody>
      </p:sp>
      <p:sp>
        <p:nvSpPr>
          <p:cNvPr id="4" name="object 4"/>
          <p:cNvSpPr/>
          <p:nvPr/>
        </p:nvSpPr>
        <p:spPr>
          <a:xfrm>
            <a:off x="10713719" y="5995415"/>
            <a:ext cx="811530" cy="491490"/>
          </a:xfrm>
          <a:custGeom>
            <a:avLst/>
            <a:gdLst/>
            <a:ahLst/>
            <a:cxnLst/>
            <a:rect l="l" t="t" r="r" b="b"/>
            <a:pathLst>
              <a:path w="811529" h="491489">
                <a:moveTo>
                  <a:pt x="0" y="0"/>
                </a:moveTo>
                <a:lnTo>
                  <a:pt x="811529" y="0"/>
                </a:lnTo>
                <a:lnTo>
                  <a:pt x="811529" y="491109"/>
                </a:lnTo>
                <a:lnTo>
                  <a:pt x="0" y="491109"/>
                </a:lnTo>
                <a:lnTo>
                  <a:pt x="0" y="0"/>
                </a:lnTo>
                <a:close/>
              </a:path>
            </a:pathLst>
          </a:custGeom>
          <a:solidFill>
            <a:srgbClr val="333333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964712" y="6218137"/>
            <a:ext cx="421005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 spc="-295">
                <a:latin typeface="Trebuchet MS"/>
                <a:cs typeface="Trebuchet MS"/>
              </a:rPr>
              <a:t>4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r>
              <a:rPr dirty="0" sz="1200" spc="-2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385">
                <a:latin typeface="Trebuchet MS"/>
                <a:cs typeface="Trebuchet MS"/>
              </a:rPr>
              <a:t>/</a:t>
            </a:r>
            <a:r>
              <a:rPr dirty="0" sz="1200" spc="-385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12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95">
                <a:latin typeface="Trebuchet MS"/>
                <a:cs typeface="Trebuchet MS"/>
              </a:rPr>
              <a:t>2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dirty="0" sz="1200" spc="-295">
                <a:latin typeface="Trebuchet MS"/>
                <a:cs typeface="Trebuchet MS"/>
              </a:rPr>
              <a:t>5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4336415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40">
                <a:solidFill>
                  <a:srgbClr val="C2132D"/>
                </a:solidFill>
              </a:rPr>
              <a:t>Cross </a:t>
            </a:r>
            <a:r>
              <a:rPr dirty="0" spc="-190">
                <a:solidFill>
                  <a:srgbClr val="C2132D"/>
                </a:solidFill>
              </a:rPr>
              <a:t>Sectional</a:t>
            </a:r>
            <a:r>
              <a:rPr dirty="0" spc="-595">
                <a:solidFill>
                  <a:srgbClr val="C2132D"/>
                </a:solidFill>
              </a:rPr>
              <a:t> </a:t>
            </a:r>
            <a:r>
              <a:rPr dirty="0" spc="-235">
                <a:solidFill>
                  <a:srgbClr val="C2132D"/>
                </a:solidFill>
              </a:rPr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700" y="1530350"/>
            <a:ext cx="8909050" cy="737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45" b="1">
                <a:solidFill>
                  <a:srgbClr val="C2132D"/>
                </a:solidFill>
                <a:latin typeface="Trebuchet MS"/>
                <a:cs typeface="Trebuchet MS"/>
              </a:rPr>
              <a:t>Cross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15" b="1">
                <a:solidFill>
                  <a:srgbClr val="C2132D"/>
                </a:solidFill>
                <a:latin typeface="Trebuchet MS"/>
                <a:cs typeface="Trebuchet MS"/>
              </a:rPr>
              <a:t>Sectional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50" b="1">
                <a:solidFill>
                  <a:srgbClr val="C2132D"/>
                </a:solidFill>
                <a:latin typeface="Trebuchet MS"/>
                <a:cs typeface="Trebuchet MS"/>
              </a:rPr>
              <a:t>Data: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585D60"/>
                </a:solidFill>
                <a:latin typeface="Trebuchet MS"/>
                <a:cs typeface="Trebuchet MS"/>
              </a:rPr>
              <a:t>Measurements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Trebuchet MS"/>
                <a:cs typeface="Trebuchet MS"/>
              </a:rPr>
              <a:t>on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multiple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units,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recorded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in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single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time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period.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dirty="0" sz="1800" spc="-35" b="1">
                <a:solidFill>
                  <a:srgbClr val="C2132D"/>
                </a:solidFill>
                <a:latin typeface="Trebuchet MS"/>
                <a:cs typeface="Trebuchet MS"/>
              </a:rPr>
              <a:t>Example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1:</a:t>
            </a:r>
            <a:r>
              <a:rPr dirty="0" sz="1800" spc="-10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90">
                <a:solidFill>
                  <a:srgbClr val="585D60"/>
                </a:solidFill>
                <a:latin typeface="Trebuchet MS"/>
                <a:cs typeface="Trebuchet MS"/>
              </a:rPr>
              <a:t>H1B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585D60"/>
                </a:solidFill>
                <a:latin typeface="Trebuchet MS"/>
                <a:cs typeface="Trebuchet MS"/>
              </a:rPr>
              <a:t>2020-2025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Data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for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Senior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Data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Scientists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at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Netflix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5140325"/>
            <a:ext cx="28613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45">
                <a:solidFill>
                  <a:srgbClr val="333333"/>
                </a:solidFill>
                <a:latin typeface="Trebuchet MS"/>
                <a:cs typeface="Trebuchet MS"/>
              </a:rPr>
              <a:t>Showing</a:t>
            </a:r>
            <a:r>
              <a:rPr dirty="0" sz="1800" spc="-114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800" spc="65">
                <a:solidFill>
                  <a:srgbClr val="333333"/>
                </a:solidFill>
                <a:latin typeface="Trebuchet MS"/>
                <a:cs typeface="Trebuchet MS"/>
              </a:rPr>
              <a:t>1</a:t>
            </a:r>
            <a:r>
              <a:rPr dirty="0" sz="1800" spc="-11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dirty="0" sz="1800" spc="-11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800" spc="65">
                <a:solidFill>
                  <a:srgbClr val="333333"/>
                </a:solidFill>
                <a:latin typeface="Trebuchet MS"/>
                <a:cs typeface="Trebuchet MS"/>
              </a:rPr>
              <a:t>5</a:t>
            </a:r>
            <a:r>
              <a:rPr dirty="0" sz="1800" spc="-11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dirty="0" sz="1800" spc="-11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800" spc="65">
                <a:solidFill>
                  <a:srgbClr val="333333"/>
                </a:solidFill>
                <a:latin typeface="Trebuchet MS"/>
                <a:cs typeface="Trebuchet MS"/>
              </a:rPr>
              <a:t>24</a:t>
            </a:r>
            <a:r>
              <a:rPr dirty="0" sz="1800" spc="-11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333333"/>
                </a:solidFill>
                <a:latin typeface="Trebuchet MS"/>
                <a:cs typeface="Trebuchet MS"/>
              </a:rPr>
              <a:t>entries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92737" y="5149850"/>
            <a:ext cx="9055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20">
                <a:solidFill>
                  <a:srgbClr val="666666"/>
                </a:solidFill>
                <a:latin typeface="Trebuchet MS"/>
                <a:cs typeface="Trebuchet MS"/>
              </a:rPr>
              <a:t>P</a:t>
            </a:r>
            <a:r>
              <a:rPr dirty="0" sz="1800" spc="-5">
                <a:solidFill>
                  <a:srgbClr val="666666"/>
                </a:solidFill>
                <a:latin typeface="Trebuchet MS"/>
                <a:cs typeface="Trebuchet MS"/>
              </a:rPr>
              <a:t>r</a:t>
            </a:r>
            <a:r>
              <a:rPr dirty="0" sz="1800" spc="-45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dirty="0" sz="1800" spc="35">
                <a:solidFill>
                  <a:srgbClr val="666666"/>
                </a:solidFill>
                <a:latin typeface="Trebuchet MS"/>
                <a:cs typeface="Trebuchet MS"/>
              </a:rPr>
              <a:t>vious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543675" y="5057775"/>
            <a:ext cx="600073" cy="5048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543674" y="5057775"/>
            <a:ext cx="600075" cy="504825"/>
          </a:xfrm>
          <a:custGeom>
            <a:avLst/>
            <a:gdLst/>
            <a:ahLst/>
            <a:cxnLst/>
            <a:rect l="l" t="t" r="r" b="b"/>
            <a:pathLst>
              <a:path w="600075" h="504825">
                <a:moveTo>
                  <a:pt x="586285" y="504824"/>
                </a:moveTo>
                <a:lnTo>
                  <a:pt x="13789" y="504824"/>
                </a:lnTo>
                <a:lnTo>
                  <a:pt x="9299" y="502964"/>
                </a:lnTo>
                <a:lnTo>
                  <a:pt x="1859" y="495525"/>
                </a:lnTo>
                <a:lnTo>
                  <a:pt x="0" y="491034"/>
                </a:lnTo>
                <a:lnTo>
                  <a:pt x="0" y="13789"/>
                </a:lnTo>
                <a:lnTo>
                  <a:pt x="1859" y="9299"/>
                </a:lnTo>
                <a:lnTo>
                  <a:pt x="9299" y="1859"/>
                </a:lnTo>
                <a:lnTo>
                  <a:pt x="13789" y="0"/>
                </a:lnTo>
                <a:lnTo>
                  <a:pt x="586285" y="0"/>
                </a:lnTo>
                <a:lnTo>
                  <a:pt x="590775" y="1859"/>
                </a:lnTo>
                <a:lnTo>
                  <a:pt x="598215" y="9299"/>
                </a:lnTo>
                <a:lnTo>
                  <a:pt x="598308" y="9524"/>
                </a:lnTo>
                <a:lnTo>
                  <a:pt x="16420" y="9524"/>
                </a:lnTo>
                <a:lnTo>
                  <a:pt x="14175" y="10454"/>
                </a:lnTo>
                <a:lnTo>
                  <a:pt x="10455" y="14174"/>
                </a:lnTo>
                <a:lnTo>
                  <a:pt x="9525" y="16419"/>
                </a:lnTo>
                <a:lnTo>
                  <a:pt x="9525" y="488405"/>
                </a:lnTo>
                <a:lnTo>
                  <a:pt x="10455" y="490650"/>
                </a:lnTo>
                <a:lnTo>
                  <a:pt x="14175" y="494369"/>
                </a:lnTo>
                <a:lnTo>
                  <a:pt x="16420" y="495299"/>
                </a:lnTo>
                <a:lnTo>
                  <a:pt x="598308" y="495299"/>
                </a:lnTo>
                <a:lnTo>
                  <a:pt x="598215" y="495525"/>
                </a:lnTo>
                <a:lnTo>
                  <a:pt x="590775" y="502964"/>
                </a:lnTo>
                <a:lnTo>
                  <a:pt x="586285" y="504824"/>
                </a:lnTo>
                <a:close/>
              </a:path>
              <a:path w="600075" h="504825">
                <a:moveTo>
                  <a:pt x="598308" y="495299"/>
                </a:moveTo>
                <a:lnTo>
                  <a:pt x="583655" y="495299"/>
                </a:lnTo>
                <a:lnTo>
                  <a:pt x="585900" y="494369"/>
                </a:lnTo>
                <a:lnTo>
                  <a:pt x="589620" y="490650"/>
                </a:lnTo>
                <a:lnTo>
                  <a:pt x="590550" y="488405"/>
                </a:lnTo>
                <a:lnTo>
                  <a:pt x="590550" y="16419"/>
                </a:lnTo>
                <a:lnTo>
                  <a:pt x="589620" y="14174"/>
                </a:lnTo>
                <a:lnTo>
                  <a:pt x="585900" y="10454"/>
                </a:lnTo>
                <a:lnTo>
                  <a:pt x="583655" y="9524"/>
                </a:lnTo>
                <a:lnTo>
                  <a:pt x="598308" y="9524"/>
                </a:lnTo>
                <a:lnTo>
                  <a:pt x="600074" y="13789"/>
                </a:lnTo>
                <a:lnTo>
                  <a:pt x="600074" y="491034"/>
                </a:lnTo>
                <a:lnTo>
                  <a:pt x="598308" y="495299"/>
                </a:lnTo>
                <a:close/>
              </a:path>
            </a:pathLst>
          </a:custGeom>
          <a:solidFill>
            <a:srgbClr val="000000">
              <a:alpha val="30198"/>
            </a:srgbClr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914400" y="2400300"/>
          <a:ext cx="9696450" cy="2600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5440"/>
                <a:gridCol w="1741170"/>
                <a:gridCol w="3197224"/>
                <a:gridCol w="2124075"/>
                <a:gridCol w="2288540"/>
              </a:tblGrid>
              <a:tr h="4667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635"/>
                        </a:spcBef>
                        <a:tabLst>
                          <a:tab pos="1676400" algn="l"/>
                        </a:tabLst>
                      </a:pPr>
                      <a:r>
                        <a:rPr dirty="0" sz="1800" spc="35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START</a:t>
                      </a:r>
                      <a:r>
                        <a:rPr dirty="0" sz="1800" spc="-140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15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DATE	</a:t>
                      </a:r>
                      <a:r>
                        <a:rPr dirty="0" baseline="17241" sz="2175" spc="-216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▲</a:t>
                      </a:r>
                      <a:endParaRPr baseline="17241" sz="2175">
                        <a:latin typeface="Arial"/>
                        <a:cs typeface="Arial"/>
                      </a:endParaRPr>
                    </a:p>
                  </a:txBody>
                  <a:tcPr marL="0" marR="0" marB="0" marT="80645"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35"/>
                        </a:spcBef>
                        <a:tabLst>
                          <a:tab pos="306705" algn="l"/>
                          <a:tab pos="3146425" algn="l"/>
                        </a:tabLst>
                      </a:pPr>
                      <a:r>
                        <a:rPr dirty="0" baseline="-9578" sz="2175" spc="-1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▼	</a:t>
                      </a:r>
                      <a:r>
                        <a:rPr dirty="0" sz="1800" spc="30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JOB</a:t>
                      </a:r>
                      <a:r>
                        <a:rPr dirty="0" sz="1800" spc="-140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TITLE	</a:t>
                      </a:r>
                      <a:r>
                        <a:rPr dirty="0" baseline="17241" sz="2175" spc="-216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▲</a:t>
                      </a:r>
                      <a:endParaRPr baseline="17241" sz="2175">
                        <a:latin typeface="Arial"/>
                        <a:cs typeface="Arial"/>
                      </a:endParaRPr>
                    </a:p>
                  </a:txBody>
                  <a:tcPr marL="0" marR="0" marB="0" marT="80645"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35"/>
                        </a:spcBef>
                        <a:tabLst>
                          <a:tab pos="320675" algn="l"/>
                          <a:tab pos="2073275" algn="l"/>
                        </a:tabLst>
                      </a:pPr>
                      <a:r>
                        <a:rPr dirty="0" baseline="-9578" sz="2175" spc="-1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▼	</a:t>
                      </a:r>
                      <a:r>
                        <a:rPr dirty="0" sz="1800" spc="80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BASE</a:t>
                      </a:r>
                      <a:r>
                        <a:rPr dirty="0" sz="1800" spc="-95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55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SALARY	</a:t>
                      </a:r>
                      <a:r>
                        <a:rPr dirty="0" baseline="17241" sz="2175" spc="-216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▲</a:t>
                      </a:r>
                      <a:endParaRPr baseline="17241" sz="2175">
                        <a:latin typeface="Arial"/>
                        <a:cs typeface="Arial"/>
                      </a:endParaRPr>
                    </a:p>
                  </a:txBody>
                  <a:tcPr marL="0" marR="0" marB="0" marT="80645"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35"/>
                        </a:spcBef>
                        <a:tabLst>
                          <a:tab pos="320675" algn="l"/>
                          <a:tab pos="2012314" algn="l"/>
                        </a:tabLst>
                      </a:pPr>
                      <a:r>
                        <a:rPr dirty="0" baseline="-9578" sz="2175" spc="-1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▼	</a:t>
                      </a:r>
                      <a:r>
                        <a:rPr dirty="0" sz="1800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LOCATION	</a:t>
                      </a:r>
                      <a:r>
                        <a:rPr dirty="0" baseline="17241" sz="2175" spc="-1087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▲</a:t>
                      </a:r>
                      <a:r>
                        <a:rPr dirty="0" baseline="-9578" sz="2175" spc="-1087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▼</a:t>
                      </a:r>
                      <a:endParaRPr baseline="-9578" sz="2175">
                        <a:latin typeface="Arial"/>
                        <a:cs typeface="Arial"/>
                      </a:endParaRPr>
                    </a:p>
                  </a:txBody>
                  <a:tcPr marL="0" marR="0" marB="0" marT="80645">
                    <a:lnT w="9525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</a:tr>
              <a:tr h="419099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 spc="2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2021-08-11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670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 spc="7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SENIOR </a:t>
                      </a:r>
                      <a:r>
                        <a:rPr dirty="0" sz="1800" spc="3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DATA</a:t>
                      </a:r>
                      <a:r>
                        <a:rPr dirty="0" sz="1800" spc="-29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7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SCIENTIST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2131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 spc="1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118,955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2067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 spc="7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LOS </a:t>
                      </a:r>
                      <a:r>
                        <a:rPr dirty="0" sz="1800" spc="-1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GATOS,</a:t>
                      </a:r>
                      <a:r>
                        <a:rPr dirty="0" sz="1800" spc="-29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1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CA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</a:tr>
              <a:tr h="428624">
                <a:tc gridSpan="5"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84"/>
                        </a:spcBef>
                        <a:tabLst>
                          <a:tab pos="466090" algn="l"/>
                          <a:tab pos="2392680" algn="l"/>
                          <a:tab pos="5604510" algn="l"/>
                          <a:tab pos="7728584" algn="l"/>
                        </a:tabLst>
                      </a:pPr>
                      <a:r>
                        <a:rPr dirty="0" sz="1800" spc="6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2	</a:t>
                      </a:r>
                      <a:r>
                        <a:rPr dirty="0" sz="1800" spc="2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2021-06-14	</a:t>
                      </a:r>
                      <a:r>
                        <a:rPr dirty="0" sz="1800" spc="7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SENIOR</a:t>
                      </a:r>
                      <a:r>
                        <a:rPr dirty="0" sz="1800" spc="-9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3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DATA</a:t>
                      </a:r>
                      <a:r>
                        <a:rPr dirty="0" sz="1800" spc="-8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7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SCIENTIST	</a:t>
                      </a:r>
                      <a:r>
                        <a:rPr dirty="0" sz="1800" spc="1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143,291	</a:t>
                      </a:r>
                      <a:r>
                        <a:rPr dirty="0" sz="1800" spc="7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LOS </a:t>
                      </a:r>
                      <a:r>
                        <a:rPr dirty="0" sz="1800" spc="-1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GATOS,</a:t>
                      </a:r>
                      <a:r>
                        <a:rPr dirty="0" sz="1800" spc="-29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1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CA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28624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 spc="2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2021-06-14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670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 spc="7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SENIOR </a:t>
                      </a:r>
                      <a:r>
                        <a:rPr dirty="0" sz="1800" spc="3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DATA</a:t>
                      </a:r>
                      <a:r>
                        <a:rPr dirty="0" sz="1800" spc="-29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7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SCIENTIST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2131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 spc="1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143,291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2067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 spc="7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LOS </a:t>
                      </a:r>
                      <a:r>
                        <a:rPr dirty="0" sz="1800" spc="-1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GATOS,</a:t>
                      </a:r>
                      <a:r>
                        <a:rPr dirty="0" sz="1800" spc="-29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1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CA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</a:tr>
              <a:tr h="419099">
                <a:tc gridSpan="5"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84"/>
                        </a:spcBef>
                        <a:tabLst>
                          <a:tab pos="466090" algn="l"/>
                          <a:tab pos="2392680" algn="l"/>
                          <a:tab pos="5604510" algn="l"/>
                          <a:tab pos="7728584" algn="l"/>
                        </a:tabLst>
                      </a:pPr>
                      <a:r>
                        <a:rPr dirty="0" sz="1800" spc="6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4	</a:t>
                      </a:r>
                      <a:r>
                        <a:rPr dirty="0" sz="1800" spc="2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2021-06-14	</a:t>
                      </a:r>
                      <a:r>
                        <a:rPr dirty="0" sz="1800" spc="7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SENIOR</a:t>
                      </a:r>
                      <a:r>
                        <a:rPr dirty="0" sz="1800" spc="-9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3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DATA</a:t>
                      </a:r>
                      <a:r>
                        <a:rPr dirty="0" sz="1800" spc="-8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7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SCIENTIST	</a:t>
                      </a:r>
                      <a:r>
                        <a:rPr dirty="0" sz="1800" spc="1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143,291	</a:t>
                      </a:r>
                      <a:r>
                        <a:rPr dirty="0" sz="1800" spc="7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LOS </a:t>
                      </a:r>
                      <a:r>
                        <a:rPr dirty="0" sz="1800" spc="-1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GATOS,</a:t>
                      </a:r>
                      <a:r>
                        <a:rPr dirty="0" sz="1800" spc="-29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1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CA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28624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 spc="2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2021-09-09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0670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 spc="7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SENIOR </a:t>
                      </a:r>
                      <a:r>
                        <a:rPr dirty="0" sz="1800" spc="3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DATA</a:t>
                      </a:r>
                      <a:r>
                        <a:rPr dirty="0" sz="1800" spc="-29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7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SCIENTIST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2131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 spc="1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143,291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2067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 spc="7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LOS </a:t>
                      </a:r>
                      <a:r>
                        <a:rPr dirty="0" sz="1800" spc="-1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GATOS,</a:t>
                      </a:r>
                      <a:r>
                        <a:rPr dirty="0" sz="1800" spc="-29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1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CA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6768058" y="5149850"/>
            <a:ext cx="1543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65">
                <a:solidFill>
                  <a:srgbClr val="333333"/>
                </a:solidFill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91945" y="5149850"/>
            <a:ext cx="1543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65">
                <a:solidFill>
                  <a:srgbClr val="333333"/>
                </a:solidFill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15833" y="5149850"/>
            <a:ext cx="1543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65">
                <a:solidFill>
                  <a:srgbClr val="333333"/>
                </a:solidFill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639720" y="5149850"/>
            <a:ext cx="1543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65">
                <a:solidFill>
                  <a:srgbClr val="333333"/>
                </a:solidFill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263608" y="5149850"/>
            <a:ext cx="1543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65">
                <a:solidFill>
                  <a:srgbClr val="333333"/>
                </a:solidFill>
                <a:latin typeface="Trebuchet MS"/>
                <a:cs typeface="Trebuchet MS"/>
              </a:rPr>
              <a:t>5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887495" y="5149850"/>
            <a:ext cx="4984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333333"/>
                </a:solidFill>
                <a:latin typeface="Trebuchet MS"/>
                <a:cs typeface="Trebuchet MS"/>
              </a:rPr>
              <a:t>Next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14400" y="6024562"/>
            <a:ext cx="9334500" cy="0"/>
          </a:xfrm>
          <a:custGeom>
            <a:avLst/>
            <a:gdLst/>
            <a:ahLst/>
            <a:cxnLst/>
            <a:rect l="l" t="t" r="r" b="b"/>
            <a:pathLst>
              <a:path w="9334500" h="0">
                <a:moveTo>
                  <a:pt x="0" y="0"/>
                </a:moveTo>
                <a:lnTo>
                  <a:pt x="9334499" y="0"/>
                </a:lnTo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14400" y="6034087"/>
            <a:ext cx="9334500" cy="0"/>
          </a:xfrm>
          <a:custGeom>
            <a:avLst/>
            <a:gdLst/>
            <a:ahLst/>
            <a:cxnLst/>
            <a:rect l="l" t="t" r="r" b="b"/>
            <a:pathLst>
              <a:path w="9334500" h="0">
                <a:moveTo>
                  <a:pt x="0" y="0"/>
                </a:moveTo>
                <a:lnTo>
                  <a:pt x="9334499" y="0"/>
                </a:lnTo>
              </a:path>
            </a:pathLst>
          </a:custGeom>
          <a:ln w="9524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239374" y="60197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14400" y="60197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901700" y="6077108"/>
            <a:ext cx="9227820" cy="3492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0"/>
              </a:spcBef>
            </a:pPr>
            <a:r>
              <a:rPr dirty="0" sz="850" spc="15">
                <a:solidFill>
                  <a:srgbClr val="585D60"/>
                </a:solidFill>
                <a:latin typeface="Trebuchet MS"/>
                <a:cs typeface="Trebuchet MS"/>
              </a:rPr>
              <a:t>Data </a:t>
            </a:r>
            <a:r>
              <a:rPr dirty="0" sz="850" spc="25">
                <a:solidFill>
                  <a:srgbClr val="585D60"/>
                </a:solidFill>
                <a:latin typeface="Trebuchet MS"/>
                <a:cs typeface="Trebuchet MS"/>
              </a:rPr>
              <a:t>scraped </a:t>
            </a:r>
            <a:r>
              <a:rPr dirty="0" sz="850" spc="15">
                <a:solidFill>
                  <a:srgbClr val="585D60"/>
                </a:solidFill>
                <a:latin typeface="Trebuchet MS"/>
                <a:cs typeface="Trebuchet MS"/>
              </a:rPr>
              <a:t>from </a:t>
            </a:r>
            <a:r>
              <a:rPr dirty="0" sz="850" spc="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https://h1bdata.info/index.php?em=Netflix+Inc&amp;job=Senior+Data+Scientist&amp;city=LOS+GATOS&amp;year=All+Years </a:t>
            </a:r>
            <a:r>
              <a:rPr dirty="0" sz="850" spc="30">
                <a:solidFill>
                  <a:srgbClr val="585D60"/>
                </a:solidFill>
                <a:latin typeface="Trebuchet MS"/>
                <a:cs typeface="Trebuchet MS"/>
              </a:rPr>
              <a:t>on </a:t>
            </a:r>
            <a:r>
              <a:rPr dirty="0" sz="850" spc="5">
                <a:solidFill>
                  <a:srgbClr val="585D60"/>
                </a:solidFill>
                <a:latin typeface="Trebuchet MS"/>
                <a:cs typeface="Trebuchet MS"/>
              </a:rPr>
              <a:t>October </a:t>
            </a:r>
            <a:r>
              <a:rPr dirty="0" sz="850" spc="-15">
                <a:solidFill>
                  <a:srgbClr val="585D60"/>
                </a:solidFill>
                <a:latin typeface="Trebuchet MS"/>
                <a:cs typeface="Trebuchet MS"/>
              </a:rPr>
              <a:t>28, </a:t>
            </a:r>
            <a:r>
              <a:rPr dirty="0" sz="850" spc="45">
                <a:solidFill>
                  <a:srgbClr val="585D60"/>
                </a:solidFill>
                <a:latin typeface="Trebuchet MS"/>
                <a:cs typeface="Trebuchet MS"/>
              </a:rPr>
              <a:t>2025 </a:t>
            </a:r>
            <a:r>
              <a:rPr dirty="0" sz="850" spc="35">
                <a:solidFill>
                  <a:srgbClr val="585D60"/>
                </a:solidFill>
                <a:latin typeface="Trebuchet MS"/>
                <a:cs typeface="Trebuchet MS"/>
              </a:rPr>
              <a:t>using </a:t>
            </a:r>
            <a:r>
              <a:rPr dirty="0" sz="850" spc="-10">
                <a:solidFill>
                  <a:srgbClr val="585D60"/>
                </a:solidFill>
                <a:latin typeface="Trebuchet MS"/>
                <a:cs typeface="Trebuchet MS"/>
              </a:rPr>
              <a:t>the </a:t>
            </a:r>
            <a:r>
              <a:rPr dirty="0" sz="850" spc="5">
                <a:solidFill>
                  <a:srgbClr val="83D5D3"/>
                </a:solidFill>
                <a:latin typeface="Trebuchet MS"/>
                <a:cs typeface="Trebuchet MS"/>
                <a:hlinkClick r:id="rId4"/>
              </a:rPr>
              <a:t>rvest</a:t>
            </a:r>
            <a:r>
              <a:rPr dirty="0" sz="850" spc="5">
                <a:solidFill>
                  <a:srgbClr val="83D5D3"/>
                </a:solidFill>
                <a:latin typeface="Trebuchet MS"/>
                <a:cs typeface="Trebuchet MS"/>
              </a:rPr>
              <a:t> </a:t>
            </a:r>
            <a:r>
              <a:rPr dirty="0" sz="850" spc="-80">
                <a:solidFill>
                  <a:srgbClr val="585D60"/>
                </a:solidFill>
                <a:latin typeface="Trebuchet MS"/>
                <a:cs typeface="Trebuchet MS"/>
              </a:rPr>
              <a:t>. </a:t>
            </a:r>
            <a:r>
              <a:rPr dirty="0" sz="850" spc="15">
                <a:solidFill>
                  <a:srgbClr val="585D60"/>
                </a:solidFill>
                <a:latin typeface="Trebuchet MS"/>
                <a:cs typeface="Trebuchet MS"/>
              </a:rPr>
              <a:t>The </a:t>
            </a:r>
            <a:r>
              <a:rPr dirty="0" sz="850" spc="-5">
                <a:solidFill>
                  <a:srgbClr val="585D60"/>
                </a:solidFill>
                <a:latin typeface="Trebuchet MS"/>
                <a:cs typeface="Trebuchet MS"/>
              </a:rPr>
              <a:t>printing</a:t>
            </a:r>
            <a:r>
              <a:rPr dirty="0" sz="850" spc="-17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55">
                <a:solidFill>
                  <a:srgbClr val="585D60"/>
                </a:solidFill>
                <a:latin typeface="Trebuchet MS"/>
                <a:cs typeface="Trebuchet MS"/>
              </a:rPr>
              <a:t>was  </a:t>
            </a:r>
            <a:r>
              <a:rPr dirty="0" sz="850" spc="-10">
                <a:solidFill>
                  <a:srgbClr val="585D60"/>
                </a:solidFill>
                <a:latin typeface="Trebuchet MS"/>
                <a:cs typeface="Trebuchet MS"/>
              </a:rPr>
              <a:t>limited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0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25">
                <a:solidFill>
                  <a:srgbClr val="585D60"/>
                </a:solidFill>
                <a:latin typeface="Trebuchet MS"/>
                <a:cs typeface="Trebuchet MS"/>
              </a:rPr>
              <a:t>those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Trebuchet MS"/>
                <a:cs typeface="Trebuchet MS"/>
              </a:rPr>
              <a:t>individuals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30">
                <a:solidFill>
                  <a:srgbClr val="585D60"/>
                </a:solidFill>
                <a:latin typeface="Trebuchet MS"/>
                <a:cs typeface="Trebuchet MS"/>
              </a:rPr>
              <a:t>who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5">
                <a:solidFill>
                  <a:srgbClr val="585D60"/>
                </a:solidFill>
                <a:latin typeface="Trebuchet MS"/>
                <a:cs typeface="Trebuchet MS"/>
              </a:rPr>
              <a:t>started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0">
                <a:solidFill>
                  <a:srgbClr val="585D60"/>
                </a:solidFill>
                <a:latin typeface="Trebuchet MS"/>
                <a:cs typeface="Trebuchet MS"/>
              </a:rPr>
              <a:t>on/after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20">
                <a:solidFill>
                  <a:srgbClr val="585D60"/>
                </a:solidFill>
                <a:latin typeface="Trebuchet MS"/>
                <a:cs typeface="Trebuchet MS"/>
              </a:rPr>
              <a:t>January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5">
                <a:solidFill>
                  <a:srgbClr val="585D60"/>
                </a:solidFill>
                <a:latin typeface="Trebuchet MS"/>
                <a:cs typeface="Trebuchet MS"/>
              </a:rPr>
              <a:t>01,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Trebuchet MS"/>
                <a:cs typeface="Trebuchet MS"/>
              </a:rPr>
              <a:t>2020,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0">
                <a:solidFill>
                  <a:srgbClr val="585D60"/>
                </a:solidFill>
                <a:latin typeface="Trebuchet MS"/>
                <a:cs typeface="Trebuchet MS"/>
              </a:rPr>
              <a:t>with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5">
                <a:solidFill>
                  <a:srgbClr val="585D60"/>
                </a:solidFill>
                <a:latin typeface="Trebuchet MS"/>
                <a:cs typeface="Trebuchet MS"/>
              </a:rPr>
              <a:t>filters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Trebuchet MS"/>
                <a:cs typeface="Trebuchet MS"/>
              </a:rPr>
              <a:t>specified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5">
                <a:solidFill>
                  <a:srgbClr val="585D60"/>
                </a:solidFill>
                <a:latin typeface="Trebuchet MS"/>
                <a:cs typeface="Trebuchet MS"/>
              </a:rPr>
              <a:t>in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5">
                <a:solidFill>
                  <a:srgbClr val="585D60"/>
                </a:solidFill>
                <a:latin typeface="Trebuchet MS"/>
                <a:cs typeface="Trebuchet MS"/>
              </a:rPr>
              <a:t>URL.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134772" y="6141094"/>
            <a:ext cx="97928" cy="979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0964712" y="6207124"/>
            <a:ext cx="4210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45">
                <a:solidFill>
                  <a:srgbClr val="585D60"/>
                </a:solidFill>
                <a:latin typeface="Trebuchet MS"/>
                <a:cs typeface="Trebuchet MS"/>
              </a:rPr>
              <a:t>5 </a:t>
            </a:r>
            <a:r>
              <a:rPr dirty="0" sz="1200" spc="-135">
                <a:solidFill>
                  <a:srgbClr val="585D60"/>
                </a:solidFill>
                <a:latin typeface="Trebuchet MS"/>
                <a:cs typeface="Trebuchet MS"/>
              </a:rPr>
              <a:t>/</a:t>
            </a:r>
            <a:r>
              <a:rPr dirty="0" sz="1200" spc="-26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585D60"/>
                </a:solidFill>
                <a:latin typeface="Trebuchet MS"/>
                <a:cs typeface="Trebuchet MS"/>
              </a:rPr>
              <a:t>25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4336415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40">
                <a:solidFill>
                  <a:srgbClr val="C2132D"/>
                </a:solidFill>
              </a:rPr>
              <a:t>Cross </a:t>
            </a:r>
            <a:r>
              <a:rPr dirty="0" spc="-190">
                <a:solidFill>
                  <a:srgbClr val="C2132D"/>
                </a:solidFill>
              </a:rPr>
              <a:t>Sectional</a:t>
            </a:r>
            <a:r>
              <a:rPr dirty="0" spc="-595">
                <a:solidFill>
                  <a:srgbClr val="C2132D"/>
                </a:solidFill>
              </a:rPr>
              <a:t> </a:t>
            </a:r>
            <a:r>
              <a:rPr dirty="0" spc="-235">
                <a:solidFill>
                  <a:srgbClr val="C2132D"/>
                </a:solidFill>
              </a:rPr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700" y="1530350"/>
            <a:ext cx="8909050" cy="737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45" b="1">
                <a:solidFill>
                  <a:srgbClr val="C2132D"/>
                </a:solidFill>
                <a:latin typeface="Trebuchet MS"/>
                <a:cs typeface="Trebuchet MS"/>
              </a:rPr>
              <a:t>Cross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15" b="1">
                <a:solidFill>
                  <a:srgbClr val="C2132D"/>
                </a:solidFill>
                <a:latin typeface="Trebuchet MS"/>
                <a:cs typeface="Trebuchet MS"/>
              </a:rPr>
              <a:t>Sectional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50" b="1">
                <a:solidFill>
                  <a:srgbClr val="C2132D"/>
                </a:solidFill>
                <a:latin typeface="Trebuchet MS"/>
                <a:cs typeface="Trebuchet MS"/>
              </a:rPr>
              <a:t>Data: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585D60"/>
                </a:solidFill>
                <a:latin typeface="Trebuchet MS"/>
                <a:cs typeface="Trebuchet MS"/>
              </a:rPr>
              <a:t>Measurements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Trebuchet MS"/>
                <a:cs typeface="Trebuchet MS"/>
              </a:rPr>
              <a:t>on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multiple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units,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recorded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in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single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time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period.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dirty="0" sz="1800" spc="-35" b="1">
                <a:solidFill>
                  <a:srgbClr val="C2132D"/>
                </a:solidFill>
                <a:latin typeface="Trebuchet MS"/>
                <a:cs typeface="Trebuchet MS"/>
              </a:rPr>
              <a:t>Example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2:</a:t>
            </a:r>
            <a:r>
              <a:rPr dirty="0" sz="1800" spc="-10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114">
                <a:solidFill>
                  <a:srgbClr val="585D60"/>
                </a:solidFill>
                <a:latin typeface="Trebuchet MS"/>
                <a:cs typeface="Trebuchet MS"/>
              </a:rPr>
              <a:t>NBA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585D60"/>
                </a:solidFill>
                <a:latin typeface="Trebuchet MS"/>
                <a:cs typeface="Trebuchet MS"/>
              </a:rPr>
              <a:t>2025-2026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Leaders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65">
                <a:solidFill>
                  <a:srgbClr val="585D60"/>
                </a:solidFill>
                <a:latin typeface="Trebuchet MS"/>
                <a:cs typeface="Trebuchet MS"/>
              </a:rPr>
              <a:t>-</a:t>
            </a:r>
            <a:r>
              <a:rPr dirty="0" sz="1800" spc="-1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Top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Players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in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PTS/Game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5149850"/>
            <a:ext cx="29895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45">
                <a:solidFill>
                  <a:srgbClr val="333333"/>
                </a:solidFill>
                <a:latin typeface="Trebuchet MS"/>
                <a:cs typeface="Trebuchet MS"/>
              </a:rPr>
              <a:t>Showing</a:t>
            </a:r>
            <a:r>
              <a:rPr dirty="0" sz="1800" spc="-11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800" spc="65">
                <a:solidFill>
                  <a:srgbClr val="333333"/>
                </a:solidFill>
                <a:latin typeface="Trebuchet MS"/>
                <a:cs typeface="Trebuchet MS"/>
              </a:rPr>
              <a:t>1</a:t>
            </a:r>
            <a:r>
              <a:rPr dirty="0" sz="1800" spc="-11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dirty="0" sz="1800" spc="-11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800" spc="65">
                <a:solidFill>
                  <a:srgbClr val="333333"/>
                </a:solidFill>
                <a:latin typeface="Trebuchet MS"/>
                <a:cs typeface="Trebuchet MS"/>
              </a:rPr>
              <a:t>5</a:t>
            </a:r>
            <a:r>
              <a:rPr dirty="0" sz="1800" spc="-11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dirty="0" sz="1800" spc="-11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800" spc="65">
                <a:solidFill>
                  <a:srgbClr val="333333"/>
                </a:solidFill>
                <a:latin typeface="Trebuchet MS"/>
                <a:cs typeface="Trebuchet MS"/>
              </a:rPr>
              <a:t>415</a:t>
            </a:r>
            <a:r>
              <a:rPr dirty="0" sz="1800" spc="-11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333333"/>
                </a:solidFill>
                <a:latin typeface="Trebuchet MS"/>
                <a:cs typeface="Trebuchet MS"/>
              </a:rPr>
              <a:t>entries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81599" y="5495925"/>
            <a:ext cx="600074" cy="51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81599" y="5495925"/>
            <a:ext cx="600075" cy="514350"/>
          </a:xfrm>
          <a:custGeom>
            <a:avLst/>
            <a:gdLst/>
            <a:ahLst/>
            <a:cxnLst/>
            <a:rect l="l" t="t" r="r" b="b"/>
            <a:pathLst>
              <a:path w="600075" h="514350">
                <a:moveTo>
                  <a:pt x="586285" y="514349"/>
                </a:moveTo>
                <a:lnTo>
                  <a:pt x="13789" y="514349"/>
                </a:lnTo>
                <a:lnTo>
                  <a:pt x="9298" y="512489"/>
                </a:lnTo>
                <a:lnTo>
                  <a:pt x="1859" y="505050"/>
                </a:lnTo>
                <a:lnTo>
                  <a:pt x="0" y="500560"/>
                </a:lnTo>
                <a:lnTo>
                  <a:pt x="0" y="13788"/>
                </a:lnTo>
                <a:lnTo>
                  <a:pt x="1859" y="9299"/>
                </a:lnTo>
                <a:lnTo>
                  <a:pt x="9298" y="1859"/>
                </a:lnTo>
                <a:lnTo>
                  <a:pt x="13789" y="0"/>
                </a:lnTo>
                <a:lnTo>
                  <a:pt x="586285" y="0"/>
                </a:lnTo>
                <a:lnTo>
                  <a:pt x="590775" y="1859"/>
                </a:lnTo>
                <a:lnTo>
                  <a:pt x="598214" y="9299"/>
                </a:lnTo>
                <a:lnTo>
                  <a:pt x="598308" y="9524"/>
                </a:lnTo>
                <a:lnTo>
                  <a:pt x="16419" y="9524"/>
                </a:lnTo>
                <a:lnTo>
                  <a:pt x="14174" y="10454"/>
                </a:lnTo>
                <a:lnTo>
                  <a:pt x="10454" y="14174"/>
                </a:lnTo>
                <a:lnTo>
                  <a:pt x="9524" y="16419"/>
                </a:lnTo>
                <a:lnTo>
                  <a:pt x="9524" y="497930"/>
                </a:lnTo>
                <a:lnTo>
                  <a:pt x="10454" y="500175"/>
                </a:lnTo>
                <a:lnTo>
                  <a:pt x="14174" y="503894"/>
                </a:lnTo>
                <a:lnTo>
                  <a:pt x="16419" y="504824"/>
                </a:lnTo>
                <a:lnTo>
                  <a:pt x="598308" y="504824"/>
                </a:lnTo>
                <a:lnTo>
                  <a:pt x="598214" y="505050"/>
                </a:lnTo>
                <a:lnTo>
                  <a:pt x="590775" y="512489"/>
                </a:lnTo>
                <a:lnTo>
                  <a:pt x="586285" y="514349"/>
                </a:lnTo>
                <a:close/>
              </a:path>
              <a:path w="600075" h="514350">
                <a:moveTo>
                  <a:pt x="598308" y="504824"/>
                </a:moveTo>
                <a:lnTo>
                  <a:pt x="583655" y="504824"/>
                </a:lnTo>
                <a:lnTo>
                  <a:pt x="585900" y="503894"/>
                </a:lnTo>
                <a:lnTo>
                  <a:pt x="589620" y="500175"/>
                </a:lnTo>
                <a:lnTo>
                  <a:pt x="590550" y="497930"/>
                </a:lnTo>
                <a:lnTo>
                  <a:pt x="590550" y="16419"/>
                </a:lnTo>
                <a:lnTo>
                  <a:pt x="589620" y="14174"/>
                </a:lnTo>
                <a:lnTo>
                  <a:pt x="585900" y="10454"/>
                </a:lnTo>
                <a:lnTo>
                  <a:pt x="583655" y="9524"/>
                </a:lnTo>
                <a:lnTo>
                  <a:pt x="598308" y="9524"/>
                </a:lnTo>
                <a:lnTo>
                  <a:pt x="600074" y="13788"/>
                </a:lnTo>
                <a:lnTo>
                  <a:pt x="600074" y="500560"/>
                </a:lnTo>
                <a:lnTo>
                  <a:pt x="598308" y="504824"/>
                </a:lnTo>
                <a:close/>
              </a:path>
            </a:pathLst>
          </a:custGeom>
          <a:solidFill>
            <a:srgbClr val="000000">
              <a:alpha val="3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901086" y="5587999"/>
            <a:ext cx="7740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7695" algn="l"/>
              </a:tabLst>
            </a:pPr>
            <a:r>
              <a:rPr dirty="0" sz="1800" spc="65">
                <a:solidFill>
                  <a:srgbClr val="333333"/>
                </a:solidFill>
                <a:latin typeface="Trebuchet MS"/>
                <a:cs typeface="Trebuchet MS"/>
              </a:rPr>
              <a:t>5</a:t>
            </a:r>
            <a:r>
              <a:rPr dirty="0" sz="1800" spc="65">
                <a:solidFill>
                  <a:srgbClr val="333333"/>
                </a:solidFill>
                <a:latin typeface="Trebuchet MS"/>
                <a:cs typeface="Trebuchet MS"/>
              </a:rPr>
              <a:t>	</a:t>
            </a:r>
            <a:r>
              <a:rPr dirty="0" sz="1800" spc="-120">
                <a:solidFill>
                  <a:srgbClr val="333333"/>
                </a:solidFill>
                <a:latin typeface="Trebuchet MS"/>
                <a:cs typeface="Trebuchet MS"/>
              </a:rPr>
              <a:t>…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35169" y="5587999"/>
            <a:ext cx="2825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65">
                <a:solidFill>
                  <a:srgbClr val="333333"/>
                </a:solidFill>
                <a:latin typeface="Trebuchet MS"/>
                <a:cs typeface="Trebuchet MS"/>
              </a:rPr>
              <a:t>83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87495" y="5587999"/>
            <a:ext cx="4984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333333"/>
                </a:solidFill>
                <a:latin typeface="Trebuchet MS"/>
                <a:cs typeface="Trebuchet MS"/>
              </a:rPr>
              <a:t>Next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14400" y="6176962"/>
            <a:ext cx="6838950" cy="0"/>
          </a:xfrm>
          <a:custGeom>
            <a:avLst/>
            <a:gdLst/>
            <a:ahLst/>
            <a:cxnLst/>
            <a:rect l="l" t="t" r="r" b="b"/>
            <a:pathLst>
              <a:path w="6838950" h="0">
                <a:moveTo>
                  <a:pt x="0" y="0"/>
                </a:moveTo>
                <a:lnTo>
                  <a:pt x="6838949" y="0"/>
                </a:lnTo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14400" y="6186487"/>
            <a:ext cx="6838950" cy="0"/>
          </a:xfrm>
          <a:custGeom>
            <a:avLst/>
            <a:gdLst/>
            <a:ahLst/>
            <a:cxnLst/>
            <a:rect l="l" t="t" r="r" b="b"/>
            <a:pathLst>
              <a:path w="6838950" h="0">
                <a:moveTo>
                  <a:pt x="0" y="0"/>
                </a:moveTo>
                <a:lnTo>
                  <a:pt x="6838949" y="0"/>
                </a:lnTo>
              </a:path>
            </a:pathLst>
          </a:custGeom>
          <a:ln w="9524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743825" y="61721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14400" y="61721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901700" y="5587999"/>
            <a:ext cx="6868159" cy="838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40710">
              <a:lnSpc>
                <a:spcPct val="100000"/>
              </a:lnSpc>
              <a:spcBef>
                <a:spcPts val="100"/>
              </a:spcBef>
              <a:tabLst>
                <a:tab pos="4516120" algn="l"/>
                <a:tab pos="5140325" algn="l"/>
                <a:tab pos="5763895" algn="l"/>
                <a:tab pos="6388100" algn="l"/>
              </a:tabLst>
            </a:pPr>
            <a:r>
              <a:rPr dirty="0" sz="1800" spc="20">
                <a:solidFill>
                  <a:srgbClr val="666666"/>
                </a:solidFill>
                <a:latin typeface="Trebuchet MS"/>
                <a:cs typeface="Trebuchet MS"/>
              </a:rPr>
              <a:t>Previous	</a:t>
            </a:r>
            <a:r>
              <a:rPr dirty="0" sz="1800" spc="65">
                <a:solidFill>
                  <a:srgbClr val="333333"/>
                </a:solidFill>
                <a:latin typeface="Trebuchet MS"/>
                <a:cs typeface="Trebuchet MS"/>
              </a:rPr>
              <a:t>1	2	3	4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850" b="1">
                <a:solidFill>
                  <a:srgbClr val="C2132D"/>
                </a:solidFill>
                <a:latin typeface="Trebuchet MS"/>
                <a:cs typeface="Trebuchet MS"/>
              </a:rPr>
              <a:t>Source: </a:t>
            </a:r>
            <a:r>
              <a:rPr dirty="0" sz="850" spc="15">
                <a:solidFill>
                  <a:srgbClr val="585D60"/>
                </a:solidFill>
                <a:latin typeface="Trebuchet MS"/>
                <a:cs typeface="Trebuchet MS"/>
              </a:rPr>
              <a:t>Data </a:t>
            </a:r>
            <a:r>
              <a:rPr dirty="0" sz="850" spc="25">
                <a:solidFill>
                  <a:srgbClr val="585D60"/>
                </a:solidFill>
                <a:latin typeface="Trebuchet MS"/>
                <a:cs typeface="Trebuchet MS"/>
              </a:rPr>
              <a:t>scraped </a:t>
            </a:r>
            <a:r>
              <a:rPr dirty="0" sz="850" spc="15">
                <a:solidFill>
                  <a:srgbClr val="585D60"/>
                </a:solidFill>
                <a:latin typeface="Trebuchet MS"/>
                <a:cs typeface="Trebuchet MS"/>
              </a:rPr>
              <a:t>from </a:t>
            </a:r>
            <a:r>
              <a:rPr dirty="0" sz="850" spc="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Basketball-Reference </a:t>
            </a:r>
            <a:r>
              <a:rPr dirty="0" sz="850" spc="30">
                <a:solidFill>
                  <a:srgbClr val="585D60"/>
                </a:solidFill>
                <a:latin typeface="Trebuchet MS"/>
                <a:cs typeface="Trebuchet MS"/>
              </a:rPr>
              <a:t>on </a:t>
            </a:r>
            <a:r>
              <a:rPr dirty="0" sz="850" spc="5">
                <a:solidFill>
                  <a:srgbClr val="585D60"/>
                </a:solidFill>
                <a:latin typeface="Trebuchet MS"/>
                <a:cs typeface="Trebuchet MS"/>
              </a:rPr>
              <a:t>October </a:t>
            </a:r>
            <a:r>
              <a:rPr dirty="0" sz="850" spc="-15">
                <a:solidFill>
                  <a:srgbClr val="585D60"/>
                </a:solidFill>
                <a:latin typeface="Trebuchet MS"/>
                <a:cs typeface="Trebuchet MS"/>
              </a:rPr>
              <a:t>28, </a:t>
            </a:r>
            <a:r>
              <a:rPr dirty="0" sz="850" spc="45">
                <a:solidFill>
                  <a:srgbClr val="585D60"/>
                </a:solidFill>
                <a:latin typeface="Trebuchet MS"/>
                <a:cs typeface="Trebuchet MS"/>
              </a:rPr>
              <a:t>2025 </a:t>
            </a:r>
            <a:r>
              <a:rPr dirty="0" sz="850" spc="35">
                <a:solidFill>
                  <a:srgbClr val="585D60"/>
                </a:solidFill>
                <a:latin typeface="Trebuchet MS"/>
                <a:cs typeface="Trebuchet MS"/>
              </a:rPr>
              <a:t>using </a:t>
            </a:r>
            <a:r>
              <a:rPr dirty="0" sz="850" spc="-10">
                <a:solidFill>
                  <a:srgbClr val="585D60"/>
                </a:solidFill>
                <a:latin typeface="Trebuchet MS"/>
                <a:cs typeface="Trebuchet MS"/>
              </a:rPr>
              <a:t>the </a:t>
            </a:r>
            <a:r>
              <a:rPr dirty="0" sz="850" spc="5">
                <a:solidFill>
                  <a:srgbClr val="83D5D3"/>
                </a:solidFill>
                <a:latin typeface="Trebuchet MS"/>
                <a:cs typeface="Trebuchet MS"/>
                <a:hlinkClick r:id="rId4"/>
              </a:rPr>
              <a:t>rvest</a:t>
            </a:r>
            <a:r>
              <a:rPr dirty="0" sz="850" spc="55">
                <a:solidFill>
                  <a:srgbClr val="83D5D3"/>
                </a:solidFill>
                <a:latin typeface="Trebuchet MS"/>
                <a:cs typeface="Trebuchet MS"/>
              </a:rPr>
              <a:t> </a:t>
            </a:r>
            <a:r>
              <a:rPr dirty="0" sz="850" spc="-80">
                <a:solidFill>
                  <a:srgbClr val="585D60"/>
                </a:solidFill>
                <a:latin typeface="Trebuchet MS"/>
                <a:cs typeface="Trebuchet MS"/>
              </a:rPr>
              <a:t>. </a:t>
            </a:r>
            <a:r>
              <a:rPr dirty="0" sz="850" spc="15">
                <a:solidFill>
                  <a:srgbClr val="585D60"/>
                </a:solidFill>
                <a:latin typeface="Trebuchet MS"/>
                <a:cs typeface="Trebuchet MS"/>
              </a:rPr>
              <a:t>The </a:t>
            </a:r>
            <a:r>
              <a:rPr dirty="0" sz="850" spc="-5">
                <a:solidFill>
                  <a:srgbClr val="585D60"/>
                </a:solidFill>
                <a:latin typeface="Trebuchet MS"/>
                <a:cs typeface="Trebuchet MS"/>
              </a:rPr>
              <a:t>printing </a:t>
            </a:r>
            <a:r>
              <a:rPr dirty="0" sz="850" spc="55">
                <a:solidFill>
                  <a:srgbClr val="585D60"/>
                </a:solidFill>
                <a:latin typeface="Trebuchet MS"/>
                <a:cs typeface="Trebuchet MS"/>
              </a:rPr>
              <a:t>was </a:t>
            </a:r>
            <a:r>
              <a:rPr dirty="0" sz="850" spc="-10">
                <a:solidFill>
                  <a:srgbClr val="585D60"/>
                </a:solidFill>
                <a:latin typeface="Trebuchet MS"/>
                <a:cs typeface="Trebuchet MS"/>
              </a:rPr>
              <a:t>limited to the </a:t>
            </a:r>
            <a:r>
              <a:rPr dirty="0" sz="850" spc="10">
                <a:solidFill>
                  <a:srgbClr val="585D60"/>
                </a:solidFill>
                <a:latin typeface="Trebuchet MS"/>
                <a:cs typeface="Trebuchet MS"/>
              </a:rPr>
              <a:t>selected </a:t>
            </a:r>
            <a:r>
              <a:rPr dirty="0" sz="850">
                <a:solidFill>
                  <a:srgbClr val="585D60"/>
                </a:solidFill>
                <a:latin typeface="Trebuchet MS"/>
                <a:cs typeface="Trebuchet MS"/>
              </a:rPr>
              <a:t>variables.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143797" y="6293494"/>
            <a:ext cx="97928" cy="979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914400" y="2400300"/>
          <a:ext cx="9701530" cy="2609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155"/>
                <a:gridCol w="3221355"/>
                <a:gridCol w="810895"/>
                <a:gridCol w="1025525"/>
                <a:gridCol w="612775"/>
                <a:gridCol w="779780"/>
                <a:gridCol w="965200"/>
                <a:gridCol w="1087120"/>
                <a:gridCol w="845184"/>
              </a:tblGrid>
              <a:tr h="471487">
                <a:tc gridSpan="2">
                  <a:txBody>
                    <a:bodyPr/>
                    <a:lstStyle/>
                    <a:p>
                      <a:pPr algn="ctr" marL="385445">
                        <a:lnSpc>
                          <a:spcPct val="100000"/>
                        </a:lnSpc>
                        <a:spcBef>
                          <a:spcPts val="635"/>
                        </a:spcBef>
                        <a:tabLst>
                          <a:tab pos="3205480" algn="l"/>
                        </a:tabLst>
                      </a:pPr>
                      <a:r>
                        <a:rPr dirty="0" sz="1800" spc="-35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Player	</a:t>
                      </a:r>
                      <a:r>
                        <a:rPr dirty="0" baseline="17241" sz="2175" spc="-1087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▲</a:t>
                      </a:r>
                      <a:r>
                        <a:rPr dirty="0" baseline="-9578" sz="2175" spc="-1087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▼</a:t>
                      </a:r>
                      <a:endParaRPr baseline="-9578" sz="2175">
                        <a:latin typeface="Arial"/>
                        <a:cs typeface="Arial"/>
                      </a:endParaRPr>
                    </a:p>
                  </a:txBody>
                  <a:tcPr marL="0" marR="0" marB="0" marT="80645">
                    <a:lnT w="9525">
                      <a:solidFill>
                        <a:srgbClr val="666666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1800" spc="75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Pos</a:t>
                      </a:r>
                      <a:r>
                        <a:rPr dirty="0" sz="1800" spc="315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baseline="17241" sz="2175" spc="-1087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▲</a:t>
                      </a:r>
                      <a:r>
                        <a:rPr dirty="0" baseline="-9578" sz="2175" spc="-1087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▼</a:t>
                      </a:r>
                      <a:endParaRPr baseline="-9578" sz="2175">
                        <a:latin typeface="Arial"/>
                        <a:cs typeface="Arial"/>
                      </a:endParaRPr>
                    </a:p>
                  </a:txBody>
                  <a:tcPr marL="0" marR="0" marB="0" marT="80645">
                    <a:lnT w="952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3716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Ag</a:t>
                      </a:r>
                      <a:r>
                        <a:rPr dirty="0" sz="1800" spc="-229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baseline="17241" sz="2175" spc="-214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▲</a:t>
                      </a:r>
                      <a:r>
                        <a:rPr dirty="0" baseline="-9578" sz="217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▼</a:t>
                      </a:r>
                      <a:endParaRPr baseline="-9578" sz="2175">
                        <a:latin typeface="Arial"/>
                        <a:cs typeface="Arial"/>
                      </a:endParaRPr>
                    </a:p>
                  </a:txBody>
                  <a:tcPr marL="0" marR="0" marB="0" marT="80645">
                    <a:lnT w="952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5113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dirty="0" baseline="-13888" sz="2700" spc="-345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sz="1450" spc="-143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▲</a:t>
                      </a:r>
                      <a:r>
                        <a:rPr dirty="0" baseline="-26819" sz="217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▼</a:t>
                      </a:r>
                      <a:endParaRPr baseline="-26819" sz="2175">
                        <a:latin typeface="Arial"/>
                        <a:cs typeface="Arial"/>
                      </a:endParaRPr>
                    </a:p>
                  </a:txBody>
                  <a:tcPr marL="0" marR="0" marB="0" marT="23495">
                    <a:lnT w="952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1800" spc="-434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FG</a:t>
                      </a:r>
                      <a:r>
                        <a:rPr dirty="0" baseline="17241" sz="2175" spc="-652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▲</a:t>
                      </a:r>
                      <a:r>
                        <a:rPr dirty="0" baseline="-9578" sz="2175" spc="-652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▼</a:t>
                      </a:r>
                      <a:endParaRPr baseline="-9578" sz="2175">
                        <a:latin typeface="Arial"/>
                        <a:cs typeface="Arial"/>
                      </a:endParaRPr>
                    </a:p>
                  </a:txBody>
                  <a:tcPr marL="0" marR="0" marB="0" marT="80645">
                    <a:lnT w="952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7907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FG</a:t>
                      </a:r>
                      <a:r>
                        <a:rPr dirty="0" sz="1800" spc="-229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%</a:t>
                      </a:r>
                      <a:r>
                        <a:rPr dirty="0" baseline="17241" sz="2175" spc="-214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▲</a:t>
                      </a:r>
                      <a:r>
                        <a:rPr dirty="0" baseline="-9578" sz="217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▼</a:t>
                      </a:r>
                      <a:endParaRPr baseline="-9578" sz="2175">
                        <a:latin typeface="Arial"/>
                        <a:cs typeface="Arial"/>
                      </a:endParaRPr>
                    </a:p>
                  </a:txBody>
                  <a:tcPr marL="0" marR="0" marB="0" marT="80645">
                    <a:lnT w="952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16510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eFG</a:t>
                      </a:r>
                      <a:r>
                        <a:rPr dirty="0" sz="1800" spc="-229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%</a:t>
                      </a:r>
                      <a:r>
                        <a:rPr dirty="0" baseline="17241" sz="2175" spc="-214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▲</a:t>
                      </a:r>
                      <a:r>
                        <a:rPr dirty="0" baseline="-9578" sz="217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▼</a:t>
                      </a:r>
                      <a:endParaRPr baseline="-9578" sz="2175">
                        <a:latin typeface="Arial"/>
                        <a:cs typeface="Arial"/>
                      </a:endParaRPr>
                    </a:p>
                  </a:txBody>
                  <a:tcPr marL="0" marR="0" marB="0" marT="80645">
                    <a:lnT w="952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255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800" spc="-15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sz="1800" spc="-229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baseline="17241" sz="2175" spc="-214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▲</a:t>
                      </a:r>
                      <a:r>
                        <a:rPr dirty="0" baseline="-9578" sz="217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▼</a:t>
                      </a:r>
                      <a:endParaRPr baseline="-9578" sz="2175">
                        <a:latin typeface="Arial"/>
                        <a:cs typeface="Arial"/>
                      </a:endParaRPr>
                    </a:p>
                  </a:txBody>
                  <a:tcPr marL="0" marR="0" marB="0" marT="80645"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</a:tr>
              <a:tr h="423862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6675"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1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Luka</a:t>
                      </a:r>
                      <a:r>
                        <a:rPr dirty="0" sz="1800" spc="-10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2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Don</a:t>
                      </a:r>
                      <a:r>
                        <a:rPr dirty="0" sz="1800" spc="2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č</a:t>
                      </a:r>
                      <a:r>
                        <a:rPr dirty="0" sz="1800" spc="2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ić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6675">
                    <a:lnT w="2857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7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PG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6675">
                    <a:lnT w="19050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R="13716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26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6675">
                    <a:lnT w="19050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R="15113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6675">
                    <a:lnT w="19050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15.5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6675">
                    <a:lnT w="19050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R="17907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0.62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6675">
                    <a:lnT w="19050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R="16510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0.69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6675">
                    <a:lnT w="19050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R="8255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46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6675">
                    <a:lnT w="19050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</a:tr>
              <a:tr h="428624">
                <a:tc gridSpan="2"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84"/>
                        </a:spcBef>
                        <a:tabLst>
                          <a:tab pos="477520" algn="l"/>
                        </a:tabLst>
                      </a:pPr>
                      <a:r>
                        <a:rPr dirty="0" sz="1800" spc="6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2	</a:t>
                      </a:r>
                      <a:r>
                        <a:rPr dirty="0" sz="1800" spc="-1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Tyrese</a:t>
                      </a:r>
                      <a:r>
                        <a:rPr dirty="0" sz="1800" spc="-10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4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Maxey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7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484"/>
                        </a:spcBef>
                        <a:tabLst>
                          <a:tab pos="1432560" algn="l"/>
                          <a:tab pos="2159635" algn="l"/>
                          <a:tab pos="2605405" algn="l"/>
                          <a:tab pos="3429000" algn="l"/>
                          <a:tab pos="4528820" algn="l"/>
                          <a:tab pos="5772150" algn="l"/>
                        </a:tabLst>
                      </a:pPr>
                      <a:r>
                        <a:rPr dirty="0" sz="1800" spc="7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PG	</a:t>
                      </a:r>
                      <a:r>
                        <a:rPr dirty="0" sz="1800" spc="6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25	3	</a:t>
                      </a: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11.7	</a:t>
                      </a:r>
                      <a:r>
                        <a:rPr dirty="0" sz="1800" spc="1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0.461	0.559	</a:t>
                      </a:r>
                      <a:r>
                        <a:rPr dirty="0" sz="1800" spc="6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37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28624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 spc="1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Giannis</a:t>
                      </a:r>
                      <a:r>
                        <a:rPr dirty="0" sz="1800" spc="-10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Antetokounmpo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 spc="9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PF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R="13716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31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R="15113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13.7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R="17907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0.683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R="16510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0.717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R="8255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36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</a:tr>
              <a:tr h="419099">
                <a:tc gridSpan="2"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84"/>
                        </a:spcBef>
                        <a:tabLst>
                          <a:tab pos="477520" algn="l"/>
                        </a:tabLst>
                      </a:pPr>
                      <a:r>
                        <a:rPr dirty="0" sz="1800" spc="6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4	</a:t>
                      </a:r>
                      <a:r>
                        <a:rPr dirty="0" sz="1800" spc="4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Shai</a:t>
                      </a:r>
                      <a:r>
                        <a:rPr dirty="0" sz="1800" spc="-10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-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Gilgeous-Alexander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7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484"/>
                        </a:spcBef>
                        <a:tabLst>
                          <a:tab pos="1432560" algn="l"/>
                          <a:tab pos="2159635" algn="l"/>
                          <a:tab pos="2605405" algn="l"/>
                          <a:tab pos="3557270" algn="l"/>
                          <a:tab pos="4528820" algn="l"/>
                          <a:tab pos="5582920" algn="l"/>
                        </a:tabLst>
                      </a:pPr>
                      <a:r>
                        <a:rPr dirty="0" sz="1800" spc="7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PG	</a:t>
                      </a:r>
                      <a:r>
                        <a:rPr dirty="0" sz="1800" spc="6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27	4	</a:t>
                      </a: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12.3	0.51	</a:t>
                      </a:r>
                      <a:r>
                        <a:rPr dirty="0" sz="1800" spc="1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0.542	</a:t>
                      </a: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35.8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28624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 spc="2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Austin</a:t>
                      </a:r>
                      <a:r>
                        <a:rPr dirty="0" sz="1800" spc="-10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800" spc="3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Reaves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 spc="105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SG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R="13716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27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R="15113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R="762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10.8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R="17907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0.573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R="16510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0.653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R="8255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35.8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10964712" y="6207124"/>
            <a:ext cx="4210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45">
                <a:solidFill>
                  <a:srgbClr val="585D60"/>
                </a:solidFill>
                <a:latin typeface="Trebuchet MS"/>
                <a:cs typeface="Trebuchet MS"/>
              </a:rPr>
              <a:t>6 </a:t>
            </a:r>
            <a:r>
              <a:rPr dirty="0" sz="1200" spc="-135">
                <a:solidFill>
                  <a:srgbClr val="585D60"/>
                </a:solidFill>
                <a:latin typeface="Trebuchet MS"/>
                <a:cs typeface="Trebuchet MS"/>
              </a:rPr>
              <a:t>/</a:t>
            </a:r>
            <a:r>
              <a:rPr dirty="0" sz="1200" spc="-26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585D60"/>
                </a:solidFill>
                <a:latin typeface="Trebuchet MS"/>
                <a:cs typeface="Trebuchet MS"/>
              </a:rPr>
              <a:t>25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3536315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65">
                <a:solidFill>
                  <a:srgbClr val="C2132D"/>
                </a:solidFill>
              </a:rPr>
              <a:t>Time </a:t>
            </a:r>
            <a:r>
              <a:rPr dirty="0" spc="-130">
                <a:solidFill>
                  <a:srgbClr val="C2132D"/>
                </a:solidFill>
              </a:rPr>
              <a:t>Series</a:t>
            </a:r>
            <a:r>
              <a:rPr dirty="0" spc="-385">
                <a:solidFill>
                  <a:srgbClr val="C2132D"/>
                </a:solidFill>
              </a:rPr>
              <a:t> </a:t>
            </a:r>
            <a:r>
              <a:rPr dirty="0" spc="-235">
                <a:solidFill>
                  <a:srgbClr val="C2132D"/>
                </a:solidFill>
              </a:rPr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700" y="1480819"/>
            <a:ext cx="9330690" cy="1101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8100"/>
              </a:lnSpc>
              <a:spcBef>
                <a:spcPts val="100"/>
              </a:spcBef>
            </a:pPr>
            <a:r>
              <a:rPr dirty="0" sz="1800" spc="-25" b="1">
                <a:solidFill>
                  <a:srgbClr val="C2132D"/>
                </a:solidFill>
                <a:latin typeface="Trebuchet MS"/>
                <a:cs typeface="Trebuchet MS"/>
              </a:rPr>
              <a:t>Time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5" b="1">
                <a:solidFill>
                  <a:srgbClr val="C2132D"/>
                </a:solidFill>
                <a:latin typeface="Trebuchet MS"/>
                <a:cs typeface="Trebuchet MS"/>
              </a:rPr>
              <a:t>Series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50" b="1">
                <a:solidFill>
                  <a:srgbClr val="C2132D"/>
                </a:solidFill>
                <a:latin typeface="Trebuchet MS"/>
                <a:cs typeface="Trebuchet MS"/>
              </a:rPr>
              <a:t>Data:</a:t>
            </a:r>
            <a:r>
              <a:rPr dirty="0" sz="1800" spc="-9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Comparable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Trebuchet MS"/>
                <a:cs typeface="Trebuchet MS"/>
              </a:rPr>
              <a:t>measurements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recorded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Trebuchet MS"/>
                <a:cs typeface="Trebuchet MS"/>
              </a:rPr>
              <a:t>on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single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(or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Trebuchet MS"/>
                <a:cs typeface="Trebuchet MS"/>
              </a:rPr>
              <a:t>few)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variables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over  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time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(usually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long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period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65">
                <a:solidFill>
                  <a:srgbClr val="585D60"/>
                </a:solidFill>
                <a:latin typeface="Trebuchet MS"/>
                <a:cs typeface="Trebuchet MS"/>
              </a:rPr>
              <a:t>time).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dirty="0" sz="1800" spc="-35" b="1">
                <a:solidFill>
                  <a:srgbClr val="C2132D"/>
                </a:solidFill>
                <a:latin typeface="Trebuchet MS"/>
                <a:cs typeface="Trebuchet MS"/>
              </a:rPr>
              <a:t>Example</a:t>
            </a:r>
            <a:r>
              <a:rPr dirty="0" sz="1800" spc="-10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2:</a:t>
            </a:r>
            <a:r>
              <a:rPr dirty="0" sz="1800" spc="-10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Stock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prices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U.S.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Airlines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11364" y="2835853"/>
            <a:ext cx="9599485" cy="35338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964712" y="6207124"/>
            <a:ext cx="4210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45">
                <a:solidFill>
                  <a:srgbClr val="585D60"/>
                </a:solidFill>
                <a:latin typeface="Trebuchet MS"/>
                <a:cs typeface="Trebuchet MS"/>
              </a:rPr>
              <a:t>7 </a:t>
            </a:r>
            <a:r>
              <a:rPr dirty="0" sz="1200" spc="-135">
                <a:solidFill>
                  <a:srgbClr val="585D60"/>
                </a:solidFill>
                <a:latin typeface="Trebuchet MS"/>
                <a:cs typeface="Trebuchet MS"/>
              </a:rPr>
              <a:t>/</a:t>
            </a:r>
            <a:r>
              <a:rPr dirty="0" sz="1200" spc="-26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585D60"/>
                </a:solidFill>
                <a:latin typeface="Trebuchet MS"/>
                <a:cs typeface="Trebuchet MS"/>
              </a:rPr>
              <a:t>25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2259965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204">
                <a:solidFill>
                  <a:srgbClr val="C2132D"/>
                </a:solidFill>
              </a:rPr>
              <a:t>Panel</a:t>
            </a:r>
            <a:r>
              <a:rPr dirty="0" spc="-355">
                <a:solidFill>
                  <a:srgbClr val="C2132D"/>
                </a:solidFill>
              </a:rPr>
              <a:t> </a:t>
            </a:r>
            <a:r>
              <a:rPr dirty="0" spc="-235">
                <a:solidFill>
                  <a:srgbClr val="C2132D"/>
                </a:solidFill>
              </a:rPr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700" y="1480819"/>
            <a:ext cx="8881110" cy="1101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8100"/>
              </a:lnSpc>
              <a:spcBef>
                <a:spcPts val="100"/>
              </a:spcBef>
            </a:pPr>
            <a:r>
              <a:rPr dirty="0" sz="1800" spc="-15" b="1">
                <a:solidFill>
                  <a:srgbClr val="C2132D"/>
                </a:solidFill>
                <a:latin typeface="Trebuchet MS"/>
                <a:cs typeface="Trebuchet MS"/>
              </a:rPr>
              <a:t>Panel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50" b="1">
                <a:solidFill>
                  <a:srgbClr val="C2132D"/>
                </a:solidFill>
                <a:latin typeface="Trebuchet MS"/>
                <a:cs typeface="Trebuchet MS"/>
              </a:rPr>
              <a:t>Data:</a:t>
            </a:r>
            <a:r>
              <a:rPr dirty="0" sz="1800" spc="-8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85">
                <a:solidFill>
                  <a:srgbClr val="585D60"/>
                </a:solidFill>
                <a:latin typeface="Trebuchet MS"/>
                <a:cs typeface="Trebuchet MS"/>
              </a:rPr>
              <a:t>Cross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sectional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Trebuchet MS"/>
                <a:cs typeface="Trebuchet MS"/>
              </a:rPr>
              <a:t>measurements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(usually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many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variables)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repeated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over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time 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(usually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over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00" spc="-4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Trebuchet MS"/>
                <a:cs typeface="Trebuchet MS"/>
              </a:rPr>
              <a:t>few 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time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periods).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dirty="0" sz="1800" spc="-50" b="1">
                <a:solidFill>
                  <a:srgbClr val="C2132D"/>
                </a:solidFill>
                <a:latin typeface="Trebuchet MS"/>
                <a:cs typeface="Trebuchet MS"/>
              </a:rPr>
              <a:t>Example: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World </a:t>
            </a:r>
            <a:r>
              <a:rPr dirty="0" sz="1800" spc="50">
                <a:solidFill>
                  <a:srgbClr val="585D60"/>
                </a:solidFill>
                <a:latin typeface="Trebuchet MS"/>
                <a:cs typeface="Trebuchet MS"/>
              </a:rPr>
              <a:t>Bank's</a:t>
            </a:r>
            <a:r>
              <a:rPr dirty="0" sz="1800" spc="-2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Data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5607049"/>
            <a:ext cx="27324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45">
                <a:solidFill>
                  <a:srgbClr val="333333"/>
                </a:solidFill>
                <a:latin typeface="Trebuchet MS"/>
                <a:cs typeface="Trebuchet MS"/>
              </a:rPr>
              <a:t>Showing</a:t>
            </a:r>
            <a:r>
              <a:rPr dirty="0" sz="1800" spc="-114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800" spc="65">
                <a:solidFill>
                  <a:srgbClr val="333333"/>
                </a:solidFill>
                <a:latin typeface="Trebuchet MS"/>
                <a:cs typeface="Trebuchet MS"/>
              </a:rPr>
              <a:t>1</a:t>
            </a:r>
            <a:r>
              <a:rPr dirty="0" sz="1800" spc="-11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333333"/>
                </a:solidFill>
                <a:latin typeface="Trebuchet MS"/>
                <a:cs typeface="Trebuchet MS"/>
              </a:rPr>
              <a:t>to</a:t>
            </a:r>
            <a:r>
              <a:rPr dirty="0" sz="1800" spc="-11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800" spc="65">
                <a:solidFill>
                  <a:srgbClr val="333333"/>
                </a:solidFill>
                <a:latin typeface="Trebuchet MS"/>
                <a:cs typeface="Trebuchet MS"/>
              </a:rPr>
              <a:t>5</a:t>
            </a:r>
            <a:r>
              <a:rPr dirty="0" sz="1800" spc="-11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333333"/>
                </a:solidFill>
                <a:latin typeface="Trebuchet MS"/>
                <a:cs typeface="Trebuchet MS"/>
              </a:rPr>
              <a:t>of</a:t>
            </a:r>
            <a:r>
              <a:rPr dirty="0" sz="1800" spc="-11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800" spc="65">
                <a:solidFill>
                  <a:srgbClr val="333333"/>
                </a:solidFill>
                <a:latin typeface="Trebuchet MS"/>
                <a:cs typeface="Trebuchet MS"/>
              </a:rPr>
              <a:t>9</a:t>
            </a:r>
            <a:r>
              <a:rPr dirty="0" sz="1800" spc="-110">
                <a:solidFill>
                  <a:srgbClr val="333333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333333"/>
                </a:solidFill>
                <a:latin typeface="Trebuchet MS"/>
                <a:cs typeface="Trebuchet MS"/>
              </a:rPr>
              <a:t>entries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410575" y="5524500"/>
            <a:ext cx="609599" cy="51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410574" y="5524500"/>
            <a:ext cx="609600" cy="514350"/>
          </a:xfrm>
          <a:custGeom>
            <a:avLst/>
            <a:gdLst/>
            <a:ahLst/>
            <a:cxnLst/>
            <a:rect l="l" t="t" r="r" b="b"/>
            <a:pathLst>
              <a:path w="609600" h="514350">
                <a:moveTo>
                  <a:pt x="595809" y="514349"/>
                </a:moveTo>
                <a:lnTo>
                  <a:pt x="13789" y="514349"/>
                </a:lnTo>
                <a:lnTo>
                  <a:pt x="9299" y="512489"/>
                </a:lnTo>
                <a:lnTo>
                  <a:pt x="1859" y="505050"/>
                </a:lnTo>
                <a:lnTo>
                  <a:pt x="0" y="500560"/>
                </a:lnTo>
                <a:lnTo>
                  <a:pt x="0" y="13788"/>
                </a:lnTo>
                <a:lnTo>
                  <a:pt x="1859" y="9298"/>
                </a:lnTo>
                <a:lnTo>
                  <a:pt x="9299" y="1859"/>
                </a:lnTo>
                <a:lnTo>
                  <a:pt x="13789" y="0"/>
                </a:lnTo>
                <a:lnTo>
                  <a:pt x="595809" y="0"/>
                </a:lnTo>
                <a:lnTo>
                  <a:pt x="600299" y="1859"/>
                </a:lnTo>
                <a:lnTo>
                  <a:pt x="607738" y="9298"/>
                </a:lnTo>
                <a:lnTo>
                  <a:pt x="607832" y="9524"/>
                </a:lnTo>
                <a:lnTo>
                  <a:pt x="16420" y="9524"/>
                </a:lnTo>
                <a:lnTo>
                  <a:pt x="14175" y="10454"/>
                </a:lnTo>
                <a:lnTo>
                  <a:pt x="10455" y="14174"/>
                </a:lnTo>
                <a:lnTo>
                  <a:pt x="9525" y="16419"/>
                </a:lnTo>
                <a:lnTo>
                  <a:pt x="9525" y="497930"/>
                </a:lnTo>
                <a:lnTo>
                  <a:pt x="10455" y="500175"/>
                </a:lnTo>
                <a:lnTo>
                  <a:pt x="14175" y="503894"/>
                </a:lnTo>
                <a:lnTo>
                  <a:pt x="16420" y="504824"/>
                </a:lnTo>
                <a:lnTo>
                  <a:pt x="607832" y="504824"/>
                </a:lnTo>
                <a:lnTo>
                  <a:pt x="607738" y="505050"/>
                </a:lnTo>
                <a:lnTo>
                  <a:pt x="600299" y="512489"/>
                </a:lnTo>
                <a:lnTo>
                  <a:pt x="595809" y="514349"/>
                </a:lnTo>
                <a:close/>
              </a:path>
              <a:path w="609600" h="514350">
                <a:moveTo>
                  <a:pt x="607832" y="504824"/>
                </a:moveTo>
                <a:lnTo>
                  <a:pt x="593180" y="504824"/>
                </a:lnTo>
                <a:lnTo>
                  <a:pt x="595425" y="503894"/>
                </a:lnTo>
                <a:lnTo>
                  <a:pt x="599145" y="500175"/>
                </a:lnTo>
                <a:lnTo>
                  <a:pt x="600075" y="497930"/>
                </a:lnTo>
                <a:lnTo>
                  <a:pt x="600075" y="16419"/>
                </a:lnTo>
                <a:lnTo>
                  <a:pt x="599145" y="14174"/>
                </a:lnTo>
                <a:lnTo>
                  <a:pt x="595425" y="10454"/>
                </a:lnTo>
                <a:lnTo>
                  <a:pt x="593180" y="9524"/>
                </a:lnTo>
                <a:lnTo>
                  <a:pt x="607832" y="9524"/>
                </a:lnTo>
                <a:lnTo>
                  <a:pt x="609599" y="13788"/>
                </a:lnTo>
                <a:lnTo>
                  <a:pt x="609599" y="500560"/>
                </a:lnTo>
                <a:lnTo>
                  <a:pt x="607832" y="504824"/>
                </a:lnTo>
                <a:close/>
              </a:path>
            </a:pathLst>
          </a:custGeom>
          <a:solidFill>
            <a:srgbClr val="000000">
              <a:alpha val="301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85850" y="5314949"/>
            <a:ext cx="9353550" cy="142875"/>
          </a:xfrm>
          <a:custGeom>
            <a:avLst/>
            <a:gdLst/>
            <a:ahLst/>
            <a:cxnLst/>
            <a:rect l="l" t="t" r="r" b="b"/>
            <a:pathLst>
              <a:path w="9353550" h="142875">
                <a:moveTo>
                  <a:pt x="0" y="0"/>
                </a:moveTo>
                <a:lnTo>
                  <a:pt x="9353549" y="0"/>
                </a:lnTo>
                <a:lnTo>
                  <a:pt x="9353549" y="142874"/>
                </a:lnTo>
                <a:lnTo>
                  <a:pt x="0" y="142874"/>
                </a:lnTo>
                <a:lnTo>
                  <a:pt x="0" y="0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85849" y="5343524"/>
            <a:ext cx="4886325" cy="85725"/>
          </a:xfrm>
          <a:custGeom>
            <a:avLst/>
            <a:gdLst/>
            <a:ahLst/>
            <a:cxnLst/>
            <a:rect l="l" t="t" r="r" b="b"/>
            <a:pathLst>
              <a:path w="4886325" h="85725">
                <a:moveTo>
                  <a:pt x="4849146" y="85724"/>
                </a:moveTo>
                <a:lnTo>
                  <a:pt x="37178" y="85724"/>
                </a:lnTo>
                <a:lnTo>
                  <a:pt x="31710" y="84637"/>
                </a:lnTo>
                <a:lnTo>
                  <a:pt x="1087" y="54013"/>
                </a:lnTo>
                <a:lnTo>
                  <a:pt x="0" y="48546"/>
                </a:lnTo>
                <a:lnTo>
                  <a:pt x="0" y="37178"/>
                </a:lnTo>
                <a:lnTo>
                  <a:pt x="21208" y="5437"/>
                </a:lnTo>
                <a:lnTo>
                  <a:pt x="37178" y="0"/>
                </a:lnTo>
                <a:lnTo>
                  <a:pt x="4849146" y="0"/>
                </a:lnTo>
                <a:lnTo>
                  <a:pt x="4880886" y="21208"/>
                </a:lnTo>
                <a:lnTo>
                  <a:pt x="4886324" y="37178"/>
                </a:lnTo>
                <a:lnTo>
                  <a:pt x="4886324" y="48546"/>
                </a:lnTo>
                <a:lnTo>
                  <a:pt x="4865115" y="80286"/>
                </a:lnTo>
                <a:lnTo>
                  <a:pt x="4849146" y="85724"/>
                </a:lnTo>
                <a:close/>
              </a:path>
            </a:pathLst>
          </a:custGeom>
          <a:solidFill>
            <a:srgbClr val="8B8B8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14400" y="6024562"/>
            <a:ext cx="9334500" cy="0"/>
          </a:xfrm>
          <a:custGeom>
            <a:avLst/>
            <a:gdLst/>
            <a:ahLst/>
            <a:cxnLst/>
            <a:rect l="l" t="t" r="r" b="b"/>
            <a:pathLst>
              <a:path w="9334500" h="0">
                <a:moveTo>
                  <a:pt x="0" y="0"/>
                </a:moveTo>
                <a:lnTo>
                  <a:pt x="9334499" y="0"/>
                </a:lnTo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14400" y="6034087"/>
            <a:ext cx="9334500" cy="0"/>
          </a:xfrm>
          <a:custGeom>
            <a:avLst/>
            <a:gdLst/>
            <a:ahLst/>
            <a:cxnLst/>
            <a:rect l="l" t="t" r="r" b="b"/>
            <a:pathLst>
              <a:path w="9334500" h="0">
                <a:moveTo>
                  <a:pt x="0" y="0"/>
                </a:moveTo>
                <a:lnTo>
                  <a:pt x="9334499" y="0"/>
                </a:lnTo>
              </a:path>
            </a:pathLst>
          </a:custGeom>
          <a:ln w="9524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0239374" y="60197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14400" y="60197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901700" y="6104730"/>
            <a:ext cx="3284220" cy="1600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850" b="1">
                <a:solidFill>
                  <a:srgbClr val="C2132D"/>
                </a:solidFill>
                <a:latin typeface="Trebuchet MS"/>
                <a:cs typeface="Trebuchet MS"/>
              </a:rPr>
              <a:t>Source:</a:t>
            </a:r>
            <a:r>
              <a:rPr dirty="0" sz="850" spc="-4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Trebuchet MS"/>
                <a:cs typeface="Trebuchet MS"/>
              </a:rPr>
              <a:t>Data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>
                <a:solidFill>
                  <a:srgbClr val="585D60"/>
                </a:solidFill>
                <a:latin typeface="Trebuchet MS"/>
                <a:cs typeface="Trebuchet MS"/>
              </a:rPr>
              <a:t>queried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Trebuchet MS"/>
                <a:cs typeface="Trebuchet MS"/>
              </a:rPr>
              <a:t>from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World</a:t>
            </a:r>
            <a:r>
              <a:rPr dirty="0" sz="850" spc="-3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 spc="3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Bank</a:t>
            </a:r>
            <a:r>
              <a:rPr dirty="0" sz="850" spc="-3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 spc="1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Data</a:t>
            </a:r>
            <a:r>
              <a:rPr dirty="0" sz="850" spc="-3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 spc="35">
                <a:solidFill>
                  <a:srgbClr val="585D60"/>
                </a:solidFill>
                <a:latin typeface="Trebuchet MS"/>
                <a:cs typeface="Trebuchet MS"/>
              </a:rPr>
              <a:t>using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25">
                <a:solidFill>
                  <a:srgbClr val="83D5D3"/>
                </a:solidFill>
                <a:latin typeface="Trebuchet MS"/>
                <a:cs typeface="Trebuchet MS"/>
                <a:hlinkClick r:id="rId4"/>
              </a:rPr>
              <a:t>wbstats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14259" y="5616574"/>
            <a:ext cx="6071235" cy="648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62275">
              <a:lnSpc>
                <a:spcPct val="100000"/>
              </a:lnSpc>
              <a:spcBef>
                <a:spcPts val="100"/>
              </a:spcBef>
              <a:tabLst>
                <a:tab pos="4337685" algn="l"/>
                <a:tab pos="4961890" algn="l"/>
                <a:tab pos="5585460" algn="l"/>
              </a:tabLst>
            </a:pPr>
            <a:r>
              <a:rPr dirty="0" sz="1800" spc="20">
                <a:solidFill>
                  <a:srgbClr val="666666"/>
                </a:solidFill>
                <a:latin typeface="Trebuchet MS"/>
                <a:cs typeface="Trebuchet MS"/>
              </a:rPr>
              <a:t>P</a:t>
            </a:r>
            <a:r>
              <a:rPr dirty="0" sz="1800" spc="-5">
                <a:solidFill>
                  <a:srgbClr val="666666"/>
                </a:solidFill>
                <a:latin typeface="Trebuchet MS"/>
                <a:cs typeface="Trebuchet MS"/>
              </a:rPr>
              <a:t>r</a:t>
            </a:r>
            <a:r>
              <a:rPr dirty="0" sz="1800" spc="-45">
                <a:solidFill>
                  <a:srgbClr val="666666"/>
                </a:solidFill>
                <a:latin typeface="Trebuchet MS"/>
                <a:cs typeface="Trebuchet MS"/>
              </a:rPr>
              <a:t>e</a:t>
            </a:r>
            <a:r>
              <a:rPr dirty="0" sz="1800" spc="35">
                <a:solidFill>
                  <a:srgbClr val="666666"/>
                </a:solidFill>
                <a:latin typeface="Trebuchet MS"/>
                <a:cs typeface="Trebuchet MS"/>
              </a:rPr>
              <a:t>vious</a:t>
            </a:r>
            <a:r>
              <a:rPr dirty="0" sz="1800">
                <a:solidFill>
                  <a:srgbClr val="666666"/>
                </a:solidFill>
                <a:latin typeface="Trebuchet MS"/>
                <a:cs typeface="Trebuchet MS"/>
              </a:rPr>
              <a:t>	</a:t>
            </a:r>
            <a:r>
              <a:rPr dirty="0" sz="1800" spc="65">
                <a:solidFill>
                  <a:srgbClr val="333333"/>
                </a:solidFill>
                <a:latin typeface="Trebuchet MS"/>
                <a:cs typeface="Trebuchet MS"/>
              </a:rPr>
              <a:t>1</a:t>
            </a:r>
            <a:r>
              <a:rPr dirty="0" sz="1800">
                <a:solidFill>
                  <a:srgbClr val="333333"/>
                </a:solidFill>
                <a:latin typeface="Trebuchet MS"/>
                <a:cs typeface="Trebuchet MS"/>
              </a:rPr>
              <a:t>	</a:t>
            </a:r>
            <a:r>
              <a:rPr dirty="0" sz="1800" spc="65">
                <a:solidFill>
                  <a:srgbClr val="333333"/>
                </a:solidFill>
                <a:latin typeface="Trebuchet MS"/>
                <a:cs typeface="Trebuchet MS"/>
              </a:rPr>
              <a:t>2</a:t>
            </a:r>
            <a:r>
              <a:rPr dirty="0" sz="1800">
                <a:solidFill>
                  <a:srgbClr val="333333"/>
                </a:solidFill>
                <a:latin typeface="Trebuchet MS"/>
                <a:cs typeface="Trebuchet MS"/>
              </a:rPr>
              <a:t>	</a:t>
            </a:r>
            <a:r>
              <a:rPr dirty="0" sz="1800" spc="-10">
                <a:solidFill>
                  <a:srgbClr val="333333"/>
                </a:solidFill>
                <a:latin typeface="Trebuchet MS"/>
                <a:cs typeface="Trebuchet MS"/>
              </a:rPr>
              <a:t>Next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15"/>
              </a:spcBef>
            </a:pPr>
            <a:r>
              <a:rPr dirty="0" sz="850" spc="-5">
                <a:solidFill>
                  <a:srgbClr val="585D60"/>
                </a:solidFill>
                <a:latin typeface="Trebuchet MS"/>
                <a:cs typeface="Trebuchet MS"/>
              </a:rPr>
              <a:t>in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20">
                <a:solidFill>
                  <a:srgbClr val="585D60"/>
                </a:solidFill>
                <a:latin typeface="Trebuchet MS"/>
                <a:cs typeface="Trebuchet MS"/>
              </a:rPr>
              <a:t>R.</a:t>
            </a:r>
            <a:r>
              <a:rPr dirty="0" sz="850" spc="-5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0">
                <a:solidFill>
                  <a:srgbClr val="585D60"/>
                </a:solidFill>
                <a:latin typeface="Trebuchet MS"/>
                <a:cs typeface="Trebuchet MS"/>
              </a:rPr>
              <a:t>printed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Trebuchet MS"/>
                <a:cs typeface="Trebuchet MS"/>
              </a:rPr>
              <a:t>results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50">
                <a:solidFill>
                  <a:srgbClr val="585D60"/>
                </a:solidFill>
                <a:latin typeface="Trebuchet MS"/>
                <a:cs typeface="Trebuchet MS"/>
              </a:rPr>
              <a:t>show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35">
                <a:solidFill>
                  <a:srgbClr val="585D60"/>
                </a:solidFill>
                <a:latin typeface="Trebuchet MS"/>
                <a:cs typeface="Trebuchet MS"/>
              </a:rPr>
              <a:t>snapshot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45">
                <a:solidFill>
                  <a:srgbClr val="585D60"/>
                </a:solidFill>
                <a:latin typeface="Trebuchet MS"/>
                <a:cs typeface="Trebuchet MS"/>
              </a:rPr>
              <a:t>7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Trebuchet MS"/>
                <a:cs typeface="Trebuchet MS"/>
              </a:rPr>
              <a:t>variables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>
                <a:solidFill>
                  <a:srgbClr val="585D60"/>
                </a:solidFill>
                <a:latin typeface="Trebuchet MS"/>
                <a:cs typeface="Trebuchet MS"/>
              </a:rPr>
              <a:t>(out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35">
                <a:solidFill>
                  <a:srgbClr val="585D60"/>
                </a:solidFill>
                <a:latin typeface="Trebuchet MS"/>
                <a:cs typeface="Trebuchet MS"/>
              </a:rPr>
              <a:t>much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5">
                <a:solidFill>
                  <a:srgbClr val="585D60"/>
                </a:solidFill>
                <a:latin typeface="Trebuchet MS"/>
                <a:cs typeface="Trebuchet MS"/>
              </a:rPr>
              <a:t>larger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5">
                <a:solidFill>
                  <a:srgbClr val="585D60"/>
                </a:solidFill>
                <a:latin typeface="Trebuchet MS"/>
                <a:cs typeface="Trebuchet MS"/>
              </a:rPr>
              <a:t>panel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>
                <a:solidFill>
                  <a:srgbClr val="585D60"/>
                </a:solidFill>
                <a:latin typeface="Trebuchet MS"/>
                <a:cs typeface="Trebuchet MS"/>
              </a:rPr>
              <a:t>dataset).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25">
                <a:solidFill>
                  <a:srgbClr val="585D60"/>
                </a:solidFill>
                <a:latin typeface="Trebuchet MS"/>
                <a:cs typeface="Trebuchet MS"/>
              </a:rPr>
              <a:t>You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30">
                <a:solidFill>
                  <a:srgbClr val="585D60"/>
                </a:solidFill>
                <a:latin typeface="Trebuchet MS"/>
                <a:cs typeface="Trebuchet MS"/>
              </a:rPr>
              <a:t>can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5">
                <a:solidFill>
                  <a:srgbClr val="585D60"/>
                </a:solidFill>
                <a:latin typeface="Trebuchet MS"/>
                <a:cs typeface="Trebuchet MS"/>
              </a:rPr>
              <a:t>think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5">
                <a:solidFill>
                  <a:srgbClr val="585D60"/>
                </a:solidFill>
                <a:latin typeface="Trebuchet MS"/>
                <a:cs typeface="Trebuchet MS"/>
              </a:rPr>
              <a:t>panel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1700" y="6266655"/>
            <a:ext cx="3498850" cy="1600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850" spc="10">
                <a:solidFill>
                  <a:srgbClr val="585D60"/>
                </a:solidFill>
                <a:latin typeface="Trebuchet MS"/>
                <a:cs typeface="Trebuchet MS"/>
              </a:rPr>
              <a:t>data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70">
                <a:solidFill>
                  <a:srgbClr val="585D60"/>
                </a:solidFill>
                <a:latin typeface="Trebuchet MS"/>
                <a:cs typeface="Trebuchet MS"/>
              </a:rPr>
              <a:t>as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20">
                <a:solidFill>
                  <a:srgbClr val="585D60"/>
                </a:solidFill>
                <a:latin typeface="Trebuchet MS"/>
                <a:cs typeface="Trebuchet MS"/>
              </a:rPr>
              <a:t>cross-sectional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Trebuchet MS"/>
                <a:cs typeface="Trebuchet MS"/>
              </a:rPr>
              <a:t>dataset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0">
                <a:solidFill>
                  <a:srgbClr val="585D60"/>
                </a:solidFill>
                <a:latin typeface="Trebuchet MS"/>
                <a:cs typeface="Trebuchet MS"/>
              </a:rPr>
              <a:t>with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5">
                <a:solidFill>
                  <a:srgbClr val="585D60"/>
                </a:solidFill>
                <a:latin typeface="Trebuchet MS"/>
                <a:cs typeface="Trebuchet MS"/>
              </a:rPr>
              <a:t>longitudinal/time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Trebuchet MS"/>
                <a:cs typeface="Trebuchet MS"/>
              </a:rPr>
              <a:t>component.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200822" y="6141094"/>
            <a:ext cx="97928" cy="979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914400" y="2724150"/>
          <a:ext cx="9756774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8770"/>
                <a:gridCol w="899794"/>
                <a:gridCol w="790575"/>
                <a:gridCol w="2461260"/>
                <a:gridCol w="1866900"/>
                <a:gridCol w="1990090"/>
                <a:gridCol w="1418590"/>
              </a:tblGrid>
              <a:tr h="461962">
                <a:tc gridSpan="2">
                  <a:txBody>
                    <a:bodyPr/>
                    <a:lstStyle/>
                    <a:p>
                      <a:pPr marL="41402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1800" spc="-229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iso3c</a:t>
                      </a:r>
                      <a:r>
                        <a:rPr dirty="0" baseline="17241" sz="2175" spc="-34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▲</a:t>
                      </a:r>
                      <a:r>
                        <a:rPr dirty="0" baseline="-9578" sz="2175" spc="-34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▼</a:t>
                      </a:r>
                      <a:endParaRPr baseline="-9578" sz="2175">
                        <a:latin typeface="Arial"/>
                        <a:cs typeface="Arial"/>
                      </a:endParaRPr>
                    </a:p>
                  </a:txBody>
                  <a:tcPr marL="0" marR="0" marB="0" marT="80645">
                    <a:lnT w="952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318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dat</a:t>
                      </a:r>
                      <a:r>
                        <a:rPr dirty="0" sz="1800" spc="-229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e</a:t>
                      </a:r>
                      <a:r>
                        <a:rPr dirty="0" baseline="17241" sz="2175" spc="-214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▲</a:t>
                      </a:r>
                      <a:r>
                        <a:rPr dirty="0" baseline="-9578" sz="217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▼</a:t>
                      </a:r>
                      <a:endParaRPr baseline="-9578" sz="2175">
                        <a:latin typeface="Arial"/>
                        <a:cs typeface="Arial"/>
                      </a:endParaRPr>
                    </a:p>
                  </a:txBody>
                  <a:tcPr marL="0" marR="0" marB="0" marT="80645">
                    <a:lnT w="952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1800" spc="-25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N</a:t>
                      </a:r>
                      <a:r>
                        <a:rPr dirty="0" sz="1800" spc="-200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Y</a:t>
                      </a:r>
                      <a:r>
                        <a:rPr dirty="0" sz="1800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.GD</a:t>
                      </a:r>
                      <a:r>
                        <a:rPr dirty="0" sz="1800" spc="-335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800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.MKT</a:t>
                      </a:r>
                      <a:r>
                        <a:rPr dirty="0" sz="1800" spc="-335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P</a:t>
                      </a:r>
                      <a:r>
                        <a:rPr dirty="0" sz="1800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.K</a:t>
                      </a:r>
                      <a:r>
                        <a:rPr dirty="0" sz="1800" spc="-105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.</a:t>
                      </a:r>
                      <a:r>
                        <a:rPr dirty="0" sz="1800" spc="-25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Z</a:t>
                      </a:r>
                      <a:r>
                        <a:rPr dirty="0" sz="1800" spc="-229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G</a:t>
                      </a:r>
                      <a:r>
                        <a:rPr dirty="0" baseline="17241" sz="2175" spc="-214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▲</a:t>
                      </a:r>
                      <a:r>
                        <a:rPr dirty="0" baseline="-9578" sz="217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▼</a:t>
                      </a:r>
                      <a:endParaRPr baseline="-9578" sz="2175">
                        <a:latin typeface="Arial"/>
                        <a:cs typeface="Arial"/>
                      </a:endParaRPr>
                    </a:p>
                  </a:txBody>
                  <a:tcPr marL="0" marR="0" marB="0" marT="80645">
                    <a:lnT w="952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SH.</a:t>
                      </a:r>
                      <a:r>
                        <a:rPr dirty="0" sz="1800" spc="-40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YN.NM</a:t>
                      </a:r>
                      <a:r>
                        <a:rPr dirty="0" sz="1800" spc="-55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R</a:t>
                      </a:r>
                      <a:r>
                        <a:rPr dirty="0" sz="1800" spc="-229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dirty="0" baseline="17241" sz="2175" spc="-214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▲</a:t>
                      </a:r>
                      <a:r>
                        <a:rPr dirty="0" baseline="-9578" sz="217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▼</a:t>
                      </a:r>
                      <a:endParaRPr baseline="-9578" sz="2175">
                        <a:latin typeface="Arial"/>
                        <a:cs typeface="Arial"/>
                      </a:endParaRPr>
                    </a:p>
                  </a:txBody>
                  <a:tcPr marL="0" marR="0" marB="0" marT="80645">
                    <a:lnT w="952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SH.HI</a:t>
                      </a:r>
                      <a:r>
                        <a:rPr dirty="0" sz="1800" spc="-195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V</a:t>
                      </a:r>
                      <a:r>
                        <a:rPr dirty="0" sz="1800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.INC</a:t>
                      </a:r>
                      <a:r>
                        <a:rPr dirty="0" sz="1800" spc="-105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.Z</a:t>
                      </a:r>
                      <a:r>
                        <a:rPr dirty="0" sz="1800" spc="-229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S</a:t>
                      </a:r>
                      <a:r>
                        <a:rPr dirty="0" baseline="17241" sz="2175" spc="-214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▲</a:t>
                      </a:r>
                      <a:r>
                        <a:rPr dirty="0" baseline="-9578" sz="2175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▼</a:t>
                      </a:r>
                      <a:endParaRPr baseline="-9578" sz="2175">
                        <a:latin typeface="Arial"/>
                        <a:cs typeface="Arial"/>
                      </a:endParaRPr>
                    </a:p>
                  </a:txBody>
                  <a:tcPr marL="0" marR="0" marB="0" marT="80645">
                    <a:lnT w="952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dirty="0" sz="1800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SH.ME</a:t>
                      </a:r>
                      <a:r>
                        <a:rPr dirty="0" sz="1800" spc="-105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D</a:t>
                      </a:r>
                      <a:r>
                        <a:rPr dirty="0" sz="1800" b="1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.BED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80645"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666666"/>
                      </a:solidFill>
                      <a:prstDash val="solid"/>
                    </a:lnT>
                    <a:lnB w="19050">
                      <a:solidFill>
                        <a:srgbClr val="666666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</a:tr>
              <a:tr h="433387">
                <a:tc>
                  <a:txBody>
                    <a:bodyPr/>
                    <a:lstStyle/>
                    <a:p>
                      <a:pPr algn="r" marR="8763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6675"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 spc="11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CHN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6675"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R="8318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2022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6675"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3.1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6675">
                    <a:lnT w="19050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6675">
                    <a:lnT w="19050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48895"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19050">
                      <a:solidFill>
                        <a:srgbClr val="666666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</a:tr>
              <a:tr h="428624">
                <a:tc>
                  <a:txBody>
                    <a:bodyPr/>
                    <a:lstStyle/>
                    <a:p>
                      <a:pPr algn="r" marR="8763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 spc="11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CHN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318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2023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5.4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2.8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48895"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</a:tr>
              <a:tr h="419099">
                <a:tc>
                  <a:txBody>
                    <a:bodyPr/>
                    <a:lstStyle/>
                    <a:p>
                      <a:pPr algn="r" marR="8763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 spc="11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CHN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R="8318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2024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2.8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48895"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>
                        <a:alpha val="2349"/>
                      </a:srgbClr>
                    </a:solidFill>
                  </a:tcPr>
                </a:tc>
              </a:tr>
              <a:tr h="428624">
                <a:tc>
                  <a:txBody>
                    <a:bodyPr/>
                    <a:lstStyle/>
                    <a:p>
                      <a:pPr algn="r" marR="8763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 spc="4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EGY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318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2022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6.6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9.6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0.1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marR="48895"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DEDED"/>
                    </a:solidFill>
                  </a:tcPr>
                </a:tc>
              </a:tr>
              <a:tr h="414337">
                <a:tc>
                  <a:txBody>
                    <a:bodyPr/>
                    <a:lstStyle/>
                    <a:p>
                      <a:pPr algn="r" marR="8763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 spc="4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EGY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R="8318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2023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3.8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9.3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R="87630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dirty="0" sz="1800">
                          <a:solidFill>
                            <a:srgbClr val="333333"/>
                          </a:solidFill>
                          <a:latin typeface="Trebuchet MS"/>
                          <a:cs typeface="Trebuchet MS"/>
                        </a:rPr>
                        <a:t>0.1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B="0" marT="61594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234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48895"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2349"/>
                      </a:srgbClr>
                    </a:solidFill>
                  </a:tcPr>
                </a:tc>
              </a:tr>
              <a:tr h="147637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650">
                          <a:solidFill>
                            <a:srgbClr val="8B8B8B"/>
                          </a:solidFill>
                          <a:latin typeface="Segoe Fluent Icons"/>
                          <a:cs typeface="Segoe Fluent Icons"/>
                        </a:rPr>
                        <a:t></a:t>
                      </a:r>
                      <a:endParaRPr sz="650">
                        <a:latin typeface="Segoe Fluent Icons"/>
                        <a:cs typeface="Segoe Fluent Icons"/>
                      </a:endParaRPr>
                    </a:p>
                  </a:txBody>
                  <a:tcPr marL="0" marR="0" marB="0" marT="3175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762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650">
                          <a:solidFill>
                            <a:srgbClr val="8B8B8B"/>
                          </a:solidFill>
                          <a:latin typeface="Segoe Fluent Icons"/>
                          <a:cs typeface="Segoe Fluent Icons"/>
                        </a:rPr>
                        <a:t></a:t>
                      </a:r>
                      <a:endParaRPr sz="650">
                        <a:latin typeface="Segoe Fluent Icons"/>
                        <a:cs typeface="Segoe Fluent Icons"/>
                      </a:endParaRPr>
                    </a:p>
                  </a:txBody>
                  <a:tcPr marL="0" marR="0" marB="0" marT="3175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10964712" y="6207124"/>
            <a:ext cx="4210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45">
                <a:solidFill>
                  <a:srgbClr val="585D60"/>
                </a:solidFill>
                <a:latin typeface="Trebuchet MS"/>
                <a:cs typeface="Trebuchet MS"/>
              </a:rPr>
              <a:t>8 </a:t>
            </a:r>
            <a:r>
              <a:rPr dirty="0" sz="1200" spc="-135">
                <a:solidFill>
                  <a:srgbClr val="585D60"/>
                </a:solidFill>
                <a:latin typeface="Trebuchet MS"/>
                <a:cs typeface="Trebuchet MS"/>
              </a:rPr>
              <a:t>/</a:t>
            </a:r>
            <a:r>
              <a:rPr dirty="0" sz="1200" spc="-26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585D60"/>
                </a:solidFill>
                <a:latin typeface="Trebuchet MS"/>
                <a:cs typeface="Trebuchet MS"/>
              </a:rPr>
              <a:t>25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525250" cy="6486525"/>
          </a:xfrm>
          <a:custGeom>
            <a:avLst/>
            <a:gdLst/>
            <a:ahLst/>
            <a:cxnLst/>
            <a:rect l="l" t="t" r="r" b="b"/>
            <a:pathLst>
              <a:path w="11525250" h="6486525">
                <a:moveTo>
                  <a:pt x="0" y="0"/>
                </a:moveTo>
                <a:lnTo>
                  <a:pt x="11525249" y="0"/>
                </a:lnTo>
                <a:lnTo>
                  <a:pt x="11525249" y="6486524"/>
                </a:lnTo>
                <a:lnTo>
                  <a:pt x="0" y="6486524"/>
                </a:lnTo>
                <a:lnTo>
                  <a:pt x="0" y="0"/>
                </a:lnTo>
                <a:close/>
              </a:path>
            </a:pathLst>
          </a:custGeom>
          <a:solidFill>
            <a:srgbClr val="C213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81072" y="2752344"/>
            <a:ext cx="6568440" cy="1042669"/>
          </a:xfrm>
          <a:prstGeom prst="rect"/>
          <a:solidFill>
            <a:srgbClr val="333333"/>
          </a:solidFill>
        </p:spPr>
        <p:txBody>
          <a:bodyPr wrap="square" lIns="0" tIns="146050" rIns="0" bIns="0" rtlCol="0" vert="horz">
            <a:spAutoFit/>
          </a:bodyPr>
          <a:lstStyle/>
          <a:p>
            <a:pPr marL="237490">
              <a:lnSpc>
                <a:spcPct val="100000"/>
              </a:lnSpc>
              <a:spcBef>
                <a:spcPts val="1150"/>
              </a:spcBef>
            </a:pPr>
            <a:r>
              <a:rPr dirty="0" spc="-1225">
                <a:solidFill>
                  <a:srgbClr val="000000"/>
                </a:solidFill>
              </a:rPr>
              <a:t>C</a:t>
            </a:r>
            <a:r>
              <a:rPr dirty="0" spc="-1225"/>
              <a:t>C</a:t>
            </a:r>
            <a:r>
              <a:rPr dirty="0" spc="-1225">
                <a:solidFill>
                  <a:srgbClr val="000000"/>
                </a:solidFill>
              </a:rPr>
              <a:t>o</a:t>
            </a:r>
            <a:r>
              <a:rPr dirty="0" spc="-1225"/>
              <a:t>o</a:t>
            </a:r>
            <a:r>
              <a:rPr dirty="0" spc="-1225">
                <a:solidFill>
                  <a:srgbClr val="000000"/>
                </a:solidFill>
              </a:rPr>
              <a:t>m</a:t>
            </a:r>
            <a:r>
              <a:rPr dirty="0" spc="-1225"/>
              <a:t>m</a:t>
            </a:r>
            <a:r>
              <a:rPr dirty="0" spc="-1225">
                <a:solidFill>
                  <a:srgbClr val="000000"/>
                </a:solidFill>
              </a:rPr>
              <a:t>p</a:t>
            </a:r>
            <a:r>
              <a:rPr dirty="0" spc="-1225"/>
              <a:t>p</a:t>
            </a:r>
            <a:r>
              <a:rPr dirty="0" spc="-1225">
                <a:solidFill>
                  <a:srgbClr val="000000"/>
                </a:solidFill>
              </a:rPr>
              <a:t>o</a:t>
            </a:r>
            <a:r>
              <a:rPr dirty="0" spc="-1225"/>
              <a:t>o</a:t>
            </a:r>
            <a:r>
              <a:rPr dirty="0" spc="-1225">
                <a:solidFill>
                  <a:srgbClr val="000000"/>
                </a:solidFill>
              </a:rPr>
              <a:t>n</a:t>
            </a:r>
            <a:r>
              <a:rPr dirty="0" spc="-1225"/>
              <a:t>n</a:t>
            </a:r>
            <a:r>
              <a:rPr dirty="0" spc="-1225">
                <a:solidFill>
                  <a:srgbClr val="000000"/>
                </a:solidFill>
              </a:rPr>
              <a:t>e</a:t>
            </a:r>
            <a:r>
              <a:rPr dirty="0" spc="-1225"/>
              <a:t>e</a:t>
            </a:r>
            <a:r>
              <a:rPr dirty="0" spc="-1225">
                <a:solidFill>
                  <a:srgbClr val="000000"/>
                </a:solidFill>
              </a:rPr>
              <a:t>n</a:t>
            </a:r>
            <a:r>
              <a:rPr dirty="0" spc="-1225"/>
              <a:t>n</a:t>
            </a:r>
            <a:r>
              <a:rPr dirty="0" spc="-1225">
                <a:solidFill>
                  <a:srgbClr val="000000"/>
                </a:solidFill>
              </a:rPr>
              <a:t>t</a:t>
            </a:r>
            <a:r>
              <a:rPr dirty="0" spc="-1225"/>
              <a:t>t</a:t>
            </a:r>
            <a:r>
              <a:rPr dirty="0" spc="-1225">
                <a:solidFill>
                  <a:srgbClr val="000000"/>
                </a:solidFill>
              </a:rPr>
              <a:t>s</a:t>
            </a:r>
            <a:r>
              <a:rPr dirty="0" spc="-1225"/>
              <a:t>s </a:t>
            </a:r>
            <a:r>
              <a:rPr dirty="0" spc="-1019">
                <a:solidFill>
                  <a:srgbClr val="000000"/>
                </a:solidFill>
              </a:rPr>
              <a:t>o</a:t>
            </a:r>
            <a:r>
              <a:rPr dirty="0" spc="-1019"/>
              <a:t>o</a:t>
            </a:r>
            <a:r>
              <a:rPr dirty="0" spc="-1019">
                <a:solidFill>
                  <a:srgbClr val="000000"/>
                </a:solidFill>
              </a:rPr>
              <a:t>f</a:t>
            </a:r>
            <a:r>
              <a:rPr dirty="0" spc="-1019"/>
              <a:t>f </a:t>
            </a:r>
            <a:r>
              <a:rPr dirty="0" spc="-1170">
                <a:solidFill>
                  <a:srgbClr val="000000"/>
                </a:solidFill>
              </a:rPr>
              <a:t>a</a:t>
            </a:r>
            <a:r>
              <a:rPr dirty="0" spc="-1170"/>
              <a:t>a</a:t>
            </a:r>
            <a:r>
              <a:rPr dirty="0" spc="-1125"/>
              <a:t> </a:t>
            </a:r>
            <a:r>
              <a:rPr dirty="0" spc="-1285">
                <a:solidFill>
                  <a:srgbClr val="000000"/>
                </a:solidFill>
              </a:rPr>
              <a:t>T</a:t>
            </a:r>
            <a:r>
              <a:rPr dirty="0" spc="-1285"/>
              <a:t>T</a:t>
            </a:r>
            <a:r>
              <a:rPr dirty="0" spc="-1285">
                <a:solidFill>
                  <a:srgbClr val="000000"/>
                </a:solidFill>
              </a:rPr>
              <a:t>i</a:t>
            </a:r>
            <a:r>
              <a:rPr dirty="0" spc="-1285"/>
              <a:t>i</a:t>
            </a:r>
            <a:r>
              <a:rPr dirty="0" spc="-1285">
                <a:solidFill>
                  <a:srgbClr val="000000"/>
                </a:solidFill>
              </a:rPr>
              <a:t>m</a:t>
            </a:r>
            <a:r>
              <a:rPr dirty="0" spc="-1285"/>
              <a:t>m</a:t>
            </a:r>
            <a:r>
              <a:rPr dirty="0" spc="-1285">
                <a:solidFill>
                  <a:srgbClr val="000000"/>
                </a:solidFill>
              </a:rPr>
              <a:t>e</a:t>
            </a:r>
            <a:r>
              <a:rPr dirty="0" spc="-1285"/>
              <a:t>e</a:t>
            </a:r>
            <a:r>
              <a:rPr dirty="0" spc="-275"/>
              <a:t> </a:t>
            </a:r>
            <a:r>
              <a:rPr dirty="0" spc="-975">
                <a:solidFill>
                  <a:srgbClr val="000000"/>
                </a:solidFill>
              </a:rPr>
              <a:t>S</a:t>
            </a:r>
            <a:r>
              <a:rPr dirty="0" spc="-975"/>
              <a:t>S</a:t>
            </a:r>
            <a:r>
              <a:rPr dirty="0" spc="-975">
                <a:solidFill>
                  <a:srgbClr val="000000"/>
                </a:solidFill>
              </a:rPr>
              <a:t>e</a:t>
            </a:r>
            <a:r>
              <a:rPr dirty="0" spc="-975"/>
              <a:t>e</a:t>
            </a:r>
            <a:r>
              <a:rPr dirty="0" spc="-975">
                <a:solidFill>
                  <a:srgbClr val="000000"/>
                </a:solidFill>
              </a:rPr>
              <a:t>r</a:t>
            </a:r>
            <a:r>
              <a:rPr dirty="0" spc="-975"/>
              <a:t>r</a:t>
            </a:r>
            <a:r>
              <a:rPr dirty="0" spc="-975">
                <a:solidFill>
                  <a:srgbClr val="000000"/>
                </a:solidFill>
              </a:rPr>
              <a:t>i</a:t>
            </a:r>
            <a:r>
              <a:rPr dirty="0" spc="-975"/>
              <a:t>i</a:t>
            </a:r>
            <a:r>
              <a:rPr dirty="0" spc="-975">
                <a:solidFill>
                  <a:srgbClr val="000000"/>
                </a:solidFill>
              </a:rPr>
              <a:t>e</a:t>
            </a:r>
            <a:r>
              <a:rPr dirty="0" spc="-975"/>
              <a:t>e</a:t>
            </a:r>
            <a:r>
              <a:rPr dirty="0" spc="-975">
                <a:solidFill>
                  <a:srgbClr val="000000"/>
                </a:solidFill>
              </a:rPr>
              <a:t>s</a:t>
            </a:r>
            <a:r>
              <a:rPr dirty="0" spc="-975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10716767" y="5995415"/>
            <a:ext cx="808990" cy="491490"/>
          </a:xfrm>
          <a:custGeom>
            <a:avLst/>
            <a:gdLst/>
            <a:ahLst/>
            <a:cxnLst/>
            <a:rect l="l" t="t" r="r" b="b"/>
            <a:pathLst>
              <a:path w="808990" h="491489">
                <a:moveTo>
                  <a:pt x="0" y="0"/>
                </a:moveTo>
                <a:lnTo>
                  <a:pt x="808481" y="0"/>
                </a:lnTo>
                <a:lnTo>
                  <a:pt x="808481" y="491109"/>
                </a:lnTo>
                <a:lnTo>
                  <a:pt x="0" y="491109"/>
                </a:lnTo>
                <a:lnTo>
                  <a:pt x="0" y="0"/>
                </a:lnTo>
                <a:close/>
              </a:path>
            </a:pathLst>
          </a:custGeom>
          <a:solidFill>
            <a:srgbClr val="333333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964712" y="6207124"/>
            <a:ext cx="4210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95">
                <a:latin typeface="Trebuchet MS"/>
                <a:cs typeface="Trebuchet MS"/>
              </a:rPr>
              <a:t>9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9</a:t>
            </a:r>
            <a:r>
              <a:rPr dirty="0" sz="1200" spc="-2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385">
                <a:latin typeface="Trebuchet MS"/>
                <a:cs typeface="Trebuchet MS"/>
              </a:rPr>
              <a:t>/</a:t>
            </a:r>
            <a:r>
              <a:rPr dirty="0" sz="1200" spc="-385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12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95">
                <a:latin typeface="Trebuchet MS"/>
                <a:cs typeface="Trebuchet MS"/>
              </a:rPr>
              <a:t>2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dirty="0" sz="1200" spc="-295">
                <a:latin typeface="Trebuchet MS"/>
                <a:cs typeface="Trebuchet MS"/>
              </a:rPr>
              <a:t>5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3D5D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ISA 401: Business Intelligence &amp; Data Visualization</dc:title>
  <dcterms:created xsi:type="dcterms:W3CDTF">2025-10-28T16:44:06Z</dcterms:created>
  <dcterms:modified xsi:type="dcterms:W3CDTF">2025-10-28T16:44:06Z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2025-10-28T00:00:00Z</vt:filetime>
  </property>
  <property fmtid="{D5CDD505-2E9C-101B-9397-08002B2CF9AE}" pid="3" name="Creator">
    <vt:lpwstr>Mozilla/5.0 (Windows NT 10.0; Win64; x64) AppleWebKit/537.36 (KHTML, like Gecko) Chrome/141.0.0.0 Safari/537.36</vt:lpwstr>
  </property>
  <property fmtid="{D5CDD505-2E9C-101B-9397-08002B2CF9AE}" pid="4" name="LastSaved">
    <vt:filetime>2025-10-28T00:00:00Z</vt:filetime>
  </property>
</Properties>
</file>