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rgbClr val="C2132D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530350"/>
            <a:ext cx="9728200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02752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miamioh.instructure.com/courses/240893/files/37271183?module_item_id=6252167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miamioh.instructure.com/courses/240893/files/37271277?module_item_id=6252170" TargetMode="External"/><Relationship Id="rId3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leafletjs.com/" TargetMode="External"/><Relationship Id="rId4" Type="http://schemas.openxmlformats.org/officeDocument/2006/relationships/hyperlink" Target="https://www.mapbox.com/about/maps/" TargetMode="External"/><Relationship Id="rId5" Type="http://schemas.openxmlformats.org/officeDocument/2006/relationships/hyperlink" Target="https://www.openstreetmap.org/copyright" TargetMode="External"/><Relationship Id="rId6" Type="http://schemas.openxmlformats.org/officeDocument/2006/relationships/hyperlink" Target="https://www.mapbox.com/map-feedback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61822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>
                <a:solidFill>
                  <a:srgbClr val="FFFFFF"/>
                </a:solidFill>
              </a:rPr>
              <a:t>ISA </a:t>
            </a:r>
            <a:r>
              <a:rPr dirty="0" sz="3350" spc="-180">
                <a:solidFill>
                  <a:srgbClr val="FFFFFF"/>
                </a:solidFill>
              </a:rPr>
              <a:t>401: </a:t>
            </a:r>
            <a:r>
              <a:rPr dirty="0" sz="3350" spc="-45">
                <a:solidFill>
                  <a:srgbClr val="FFFFFF"/>
                </a:solidFill>
              </a:rPr>
              <a:t>Business </a:t>
            </a:r>
            <a:r>
              <a:rPr dirty="0" sz="3350" spc="-190">
                <a:solidFill>
                  <a:srgbClr val="FFFFFF"/>
                </a:solidFill>
              </a:rPr>
              <a:t>Intelligence </a:t>
            </a:r>
            <a:r>
              <a:rPr dirty="0" sz="3350" spc="-530">
                <a:solidFill>
                  <a:srgbClr val="FFFFFF"/>
                </a:solidFill>
              </a:rPr>
              <a:t>&amp; </a:t>
            </a:r>
            <a:r>
              <a:rPr dirty="0" sz="3350" spc="-190">
                <a:solidFill>
                  <a:srgbClr val="FFFFFF"/>
                </a:solidFill>
              </a:rPr>
              <a:t>Data</a:t>
            </a:r>
            <a:r>
              <a:rPr dirty="0" sz="3350" spc="-484">
                <a:solidFill>
                  <a:srgbClr val="FFFFFF"/>
                </a:solidFill>
              </a:rPr>
              <a:t> </a:t>
            </a:r>
            <a:r>
              <a:rPr dirty="0" sz="3350" spc="-145">
                <a:solidFill>
                  <a:srgbClr val="FFFFFF"/>
                </a:solidFill>
              </a:rPr>
              <a:t>Visualization</a:t>
            </a:r>
            <a:endParaRPr sz="335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20: Charts Used for Spatial and Spatiotemporal</a:t>
            </a:r>
            <a:r>
              <a:rPr dirty="0" sz="30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484109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/>
              <a:t>Exploring </a:t>
            </a:r>
            <a:r>
              <a:rPr dirty="0" spc="-320"/>
              <a:t>the </a:t>
            </a:r>
            <a:r>
              <a:rPr dirty="0" spc="-204"/>
              <a:t>Cincy </a:t>
            </a:r>
            <a:r>
              <a:rPr dirty="0" spc="-120"/>
              <a:t>Crashes</a:t>
            </a:r>
            <a:r>
              <a:rPr dirty="0" spc="-425"/>
              <a:t> </a:t>
            </a:r>
            <a:r>
              <a:rPr dirty="0" spc="-204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44626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Let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Tableau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explore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cincy_2024_crashes.csv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,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where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we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will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calculated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field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titled</a:t>
            </a:r>
            <a:r>
              <a:rPr dirty="0" sz="1800" spc="-229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unique_count</a:t>
            </a:r>
            <a:endParaRPr sz="1700">
              <a:latin typeface="Courier New"/>
              <a:cs typeface="Courier New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Arial"/>
                <a:cs typeface="Arial"/>
              </a:rPr>
              <a:t>plot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total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unique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crashes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per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table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unique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crashes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week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table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number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unique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crashes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by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week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day</a:t>
            </a:r>
            <a:endParaRPr sz="1800">
              <a:latin typeface="Arial"/>
              <a:cs typeface="Arial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An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animated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symbols</a:t>
            </a:r>
            <a:r>
              <a:rPr dirty="0" sz="18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map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10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709930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0">
                <a:solidFill>
                  <a:srgbClr val="C2132D"/>
                </a:solidFill>
                <a:latin typeface="Trebuchet MS"/>
                <a:cs typeface="Trebuchet MS"/>
              </a:rPr>
              <a:t>Bonus: </a:t>
            </a:r>
            <a:r>
              <a:rPr dirty="0" sz="4100" spc="-40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Calendar </a:t>
            </a:r>
            <a:r>
              <a:rPr dirty="0" sz="4100" spc="-200">
                <a:solidFill>
                  <a:srgbClr val="C2132D"/>
                </a:solidFill>
                <a:latin typeface="Trebuchet MS"/>
                <a:cs typeface="Trebuchet MS"/>
              </a:rPr>
              <a:t>Plot </a:t>
            </a: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4100" spc="-84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95">
                <a:solidFill>
                  <a:srgbClr val="C2132D"/>
                </a:solidFill>
                <a:latin typeface="Trebuchet MS"/>
                <a:cs typeface="Trebuchet MS"/>
              </a:rPr>
              <a:t>PowerBI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85204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25575" algn="l"/>
              </a:tabLst>
            </a:pP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Let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us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use	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inside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Power 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BI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create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this</a:t>
            </a:r>
            <a:r>
              <a:rPr dirty="0" sz="1800" spc="-3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based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on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cincy_daily_crashes_2024.csv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6033" y="2345435"/>
            <a:ext cx="9373234" cy="3779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09775" y="158637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4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4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4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4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4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4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585D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11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pc="-1220">
                <a:solidFill>
                  <a:srgbClr val="000000"/>
                </a:solidFill>
              </a:rPr>
              <a:t>R</a:t>
            </a:r>
            <a:r>
              <a:rPr dirty="0" spc="-1220">
                <a:solidFill>
                  <a:srgbClr val="FFFFFF"/>
                </a:solidFill>
              </a:rPr>
              <a:t>R</a:t>
            </a:r>
            <a:r>
              <a:rPr dirty="0" spc="-1220">
                <a:solidFill>
                  <a:srgbClr val="000000"/>
                </a:solidFill>
              </a:rPr>
              <a:t>e</a:t>
            </a:r>
            <a:r>
              <a:rPr dirty="0" spc="-1220">
                <a:solidFill>
                  <a:srgbClr val="FFFFFF"/>
                </a:solidFill>
              </a:rPr>
              <a:t>e</a:t>
            </a:r>
            <a:r>
              <a:rPr dirty="0" spc="-1220">
                <a:solidFill>
                  <a:srgbClr val="000000"/>
                </a:solidFill>
              </a:rPr>
              <a:t>c</a:t>
            </a:r>
            <a:r>
              <a:rPr dirty="0" spc="-1220">
                <a:solidFill>
                  <a:srgbClr val="FFFFFF"/>
                </a:solidFill>
              </a:rPr>
              <a:t>c</a:t>
            </a:r>
            <a:r>
              <a:rPr dirty="0" spc="-1220">
                <a:solidFill>
                  <a:srgbClr val="000000"/>
                </a:solidFill>
              </a:rPr>
              <a:t>a</a:t>
            </a:r>
            <a:r>
              <a:rPr dirty="0" spc="-1220">
                <a:solidFill>
                  <a:srgbClr val="FFFFFF"/>
                </a:solidFill>
              </a:rPr>
              <a:t>a</a:t>
            </a:r>
            <a:r>
              <a:rPr dirty="0" spc="-1220">
                <a:solidFill>
                  <a:srgbClr val="000000"/>
                </a:solidFill>
              </a:rPr>
              <a:t>p</a:t>
            </a:r>
            <a:r>
              <a:rPr dirty="0" spc="-1220">
                <a:solidFill>
                  <a:srgbClr val="FFFFFF"/>
                </a:solidFill>
              </a:rPr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/>
              <a:t>Summary </a:t>
            </a:r>
            <a:r>
              <a:rPr dirty="0" spc="-170"/>
              <a:t>of </a:t>
            </a:r>
            <a:r>
              <a:rPr dirty="0" spc="-110"/>
              <a:t>Main</a:t>
            </a:r>
            <a:r>
              <a:rPr dirty="0" spc="-570"/>
              <a:t> </a:t>
            </a:r>
            <a:r>
              <a:rPr dirty="0" spc="-135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80110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Explain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types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spatial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Select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suitable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spatial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graphs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scenarios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spatiotemporal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storytelling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(what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makes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BI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special)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/>
              <a:t>Learning </a:t>
            </a:r>
            <a:r>
              <a:rPr dirty="0" spc="-254"/>
              <a:t>Objectives </a:t>
            </a:r>
            <a:r>
              <a:rPr dirty="0" spc="-229"/>
              <a:t>for </a:t>
            </a:r>
            <a:r>
              <a:rPr dirty="0" spc="-170"/>
              <a:t>Today's</a:t>
            </a:r>
            <a:r>
              <a:rPr dirty="0" spc="-550"/>
              <a:t> </a:t>
            </a:r>
            <a:r>
              <a:rPr dirty="0" spc="-25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801100" cy="116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Explain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the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types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spatial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Select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suitable</a:t>
            </a:r>
            <a:r>
              <a:rPr dirty="0" sz="1800" spc="-6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spatial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graphs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Arial"/>
                <a:cs typeface="Arial"/>
              </a:rPr>
              <a:t>for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different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scenarios</a:t>
            </a:r>
            <a:endParaRPr sz="1800">
              <a:latin typeface="Arial"/>
              <a:cs typeface="Arial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Understand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how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spatiotemporal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Arial"/>
                <a:cs typeface="Arial"/>
              </a:rPr>
              <a:t>plots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can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help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storytelling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(what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makes</a:t>
            </a:r>
            <a:r>
              <a:rPr dirty="0" sz="1800" spc="-45">
                <a:solidFill>
                  <a:srgbClr val="585D60"/>
                </a:solidFill>
                <a:latin typeface="Arial"/>
                <a:cs typeface="Arial"/>
              </a:rPr>
              <a:t> BI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special)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2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9288" y="2758440"/>
            <a:ext cx="3103245" cy="103631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105"/>
              </a:spcBef>
            </a:pPr>
            <a:r>
              <a:rPr dirty="0" spc="-994">
                <a:solidFill>
                  <a:srgbClr val="000000"/>
                </a:solidFill>
              </a:rPr>
              <a:t>S</a:t>
            </a:r>
            <a:r>
              <a:rPr dirty="0" spc="-994">
                <a:solidFill>
                  <a:srgbClr val="FFFFFF"/>
                </a:solidFill>
              </a:rPr>
              <a:t>S</a:t>
            </a:r>
            <a:r>
              <a:rPr dirty="0" spc="-994">
                <a:solidFill>
                  <a:srgbClr val="000000"/>
                </a:solidFill>
              </a:rPr>
              <a:t>p</a:t>
            </a:r>
            <a:r>
              <a:rPr dirty="0" spc="-994">
                <a:solidFill>
                  <a:srgbClr val="FFFFFF"/>
                </a:solidFill>
              </a:rPr>
              <a:t>p</a:t>
            </a:r>
            <a:r>
              <a:rPr dirty="0" spc="-994">
                <a:solidFill>
                  <a:srgbClr val="000000"/>
                </a:solidFill>
              </a:rPr>
              <a:t>a</a:t>
            </a:r>
            <a:r>
              <a:rPr dirty="0" spc="-994">
                <a:solidFill>
                  <a:srgbClr val="FFFFFF"/>
                </a:solidFill>
              </a:rPr>
              <a:t>a</a:t>
            </a:r>
            <a:r>
              <a:rPr dirty="0" spc="-994">
                <a:solidFill>
                  <a:srgbClr val="000000"/>
                </a:solidFill>
              </a:rPr>
              <a:t>t</a:t>
            </a:r>
            <a:r>
              <a:rPr dirty="0" spc="-994">
                <a:solidFill>
                  <a:srgbClr val="FFFFFF"/>
                </a:solidFill>
              </a:rPr>
              <a:t>t</a:t>
            </a:r>
            <a:r>
              <a:rPr dirty="0" spc="-994">
                <a:solidFill>
                  <a:srgbClr val="000000"/>
                </a:solidFill>
              </a:rPr>
              <a:t>i</a:t>
            </a:r>
            <a:r>
              <a:rPr dirty="0" spc="-994">
                <a:solidFill>
                  <a:srgbClr val="FFFFFF"/>
                </a:solidFill>
              </a:rPr>
              <a:t>i</a:t>
            </a:r>
            <a:r>
              <a:rPr dirty="0" spc="-994">
                <a:solidFill>
                  <a:srgbClr val="000000"/>
                </a:solidFill>
              </a:rPr>
              <a:t>a</a:t>
            </a:r>
            <a:r>
              <a:rPr dirty="0" spc="-994">
                <a:solidFill>
                  <a:srgbClr val="FFFFFF"/>
                </a:solidFill>
              </a:rPr>
              <a:t>a</a:t>
            </a:r>
            <a:r>
              <a:rPr dirty="0" spc="-994">
                <a:solidFill>
                  <a:srgbClr val="000000"/>
                </a:solidFill>
              </a:rPr>
              <a:t>l</a:t>
            </a:r>
            <a:r>
              <a:rPr dirty="0" spc="-994">
                <a:solidFill>
                  <a:srgbClr val="FFFFFF"/>
                </a:solidFill>
              </a:rPr>
              <a:t>l</a:t>
            </a:r>
            <a:r>
              <a:rPr dirty="0" spc="-780">
                <a:solidFill>
                  <a:srgbClr val="FFFFFF"/>
                </a:solidFill>
              </a:rPr>
              <a:t> </a:t>
            </a:r>
            <a:r>
              <a:rPr dirty="0" spc="-960">
                <a:solidFill>
                  <a:srgbClr val="000000"/>
                </a:solidFill>
              </a:rPr>
              <a:t>P</a:t>
            </a:r>
            <a:r>
              <a:rPr dirty="0" spc="-960">
                <a:solidFill>
                  <a:srgbClr val="FFFFFF"/>
                </a:solidFill>
              </a:rPr>
              <a:t>P</a:t>
            </a:r>
            <a:r>
              <a:rPr dirty="0" spc="-960">
                <a:solidFill>
                  <a:srgbClr val="000000"/>
                </a:solidFill>
              </a:rPr>
              <a:t>l</a:t>
            </a:r>
            <a:r>
              <a:rPr dirty="0" spc="-960">
                <a:solidFill>
                  <a:srgbClr val="FFFFFF"/>
                </a:solidFill>
              </a:rPr>
              <a:t>l</a:t>
            </a:r>
            <a:r>
              <a:rPr dirty="0" spc="-960">
                <a:solidFill>
                  <a:srgbClr val="000000"/>
                </a:solidFill>
              </a:rPr>
              <a:t>o</a:t>
            </a:r>
            <a:r>
              <a:rPr dirty="0" spc="-960">
                <a:solidFill>
                  <a:srgbClr val="FFFFFF"/>
                </a:solidFill>
              </a:rPr>
              <a:t>o</a:t>
            </a:r>
            <a:r>
              <a:rPr dirty="0" spc="-960">
                <a:solidFill>
                  <a:srgbClr val="000000"/>
                </a:solidFill>
              </a:rPr>
              <a:t>t</a:t>
            </a:r>
            <a:r>
              <a:rPr dirty="0" spc="-960">
                <a:solidFill>
                  <a:srgbClr val="FFFFFF"/>
                </a:solidFill>
              </a:rPr>
              <a:t>t</a:t>
            </a:r>
            <a:r>
              <a:rPr dirty="0" spc="-960">
                <a:solidFill>
                  <a:srgbClr val="000000"/>
                </a:solidFill>
              </a:rPr>
              <a:t>s</a:t>
            </a:r>
            <a:r>
              <a:rPr dirty="0" spc="-96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5521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50"/>
              <a:t>Choropleth</a:t>
            </a:r>
            <a:r>
              <a:rPr dirty="0" spc="-355"/>
              <a:t> </a:t>
            </a:r>
            <a:r>
              <a:rPr dirty="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7381" y="5892799"/>
            <a:ext cx="26308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Population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Density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24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U.S.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1971675"/>
            <a:ext cx="9696450" cy="3810000"/>
          </a:xfrm>
          <a:custGeom>
            <a:avLst/>
            <a:gdLst/>
            <a:ahLst/>
            <a:cxnLst/>
            <a:rect l="l" t="t" r="r" b="b"/>
            <a:pathLst>
              <a:path w="9696450" h="3810000">
                <a:moveTo>
                  <a:pt x="0" y="0"/>
                </a:moveTo>
                <a:lnTo>
                  <a:pt x="9696449" y="0"/>
                </a:lnTo>
                <a:lnTo>
                  <a:pt x="9696449" y="3809999"/>
                </a:lnTo>
                <a:lnTo>
                  <a:pt x="0" y="3809999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8260" y="2124075"/>
            <a:ext cx="6277891" cy="3382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4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19174" y="2076449"/>
            <a:ext cx="304800" cy="590550"/>
          </a:xfrm>
          <a:custGeom>
            <a:avLst/>
            <a:gdLst/>
            <a:ahLst/>
            <a:cxnLst/>
            <a:rect l="l" t="t" r="r" b="b"/>
            <a:pathLst>
              <a:path w="304800" h="590550">
                <a:moveTo>
                  <a:pt x="0" y="561974"/>
                </a:moveTo>
                <a:lnTo>
                  <a:pt x="0" y="28574"/>
                </a:lnTo>
                <a:lnTo>
                  <a:pt x="0" y="24785"/>
                </a:lnTo>
                <a:lnTo>
                  <a:pt x="724" y="21140"/>
                </a:lnTo>
                <a:lnTo>
                  <a:pt x="2175" y="17639"/>
                </a:lnTo>
                <a:lnTo>
                  <a:pt x="3625" y="14138"/>
                </a:lnTo>
                <a:lnTo>
                  <a:pt x="5690" y="11048"/>
                </a:lnTo>
                <a:lnTo>
                  <a:pt x="8369" y="8369"/>
                </a:lnTo>
                <a:lnTo>
                  <a:pt x="11048" y="5689"/>
                </a:lnTo>
                <a:lnTo>
                  <a:pt x="14138" y="3625"/>
                </a:lnTo>
                <a:lnTo>
                  <a:pt x="17639" y="2175"/>
                </a:lnTo>
                <a:lnTo>
                  <a:pt x="21140" y="724"/>
                </a:lnTo>
                <a:lnTo>
                  <a:pt x="24785" y="0"/>
                </a:lnTo>
                <a:lnTo>
                  <a:pt x="28575" y="0"/>
                </a:lnTo>
                <a:lnTo>
                  <a:pt x="276225" y="0"/>
                </a:lnTo>
                <a:lnTo>
                  <a:pt x="280014" y="0"/>
                </a:lnTo>
                <a:lnTo>
                  <a:pt x="283659" y="724"/>
                </a:lnTo>
                <a:lnTo>
                  <a:pt x="287160" y="2175"/>
                </a:lnTo>
                <a:lnTo>
                  <a:pt x="290660" y="3625"/>
                </a:lnTo>
                <a:lnTo>
                  <a:pt x="293751" y="5689"/>
                </a:lnTo>
                <a:lnTo>
                  <a:pt x="296430" y="8369"/>
                </a:lnTo>
                <a:lnTo>
                  <a:pt x="299109" y="11048"/>
                </a:lnTo>
                <a:lnTo>
                  <a:pt x="301174" y="14138"/>
                </a:lnTo>
                <a:lnTo>
                  <a:pt x="302624" y="17639"/>
                </a:lnTo>
                <a:lnTo>
                  <a:pt x="304074" y="21140"/>
                </a:lnTo>
                <a:lnTo>
                  <a:pt x="304799" y="24785"/>
                </a:lnTo>
                <a:lnTo>
                  <a:pt x="304800" y="28574"/>
                </a:lnTo>
                <a:lnTo>
                  <a:pt x="304800" y="561974"/>
                </a:lnTo>
                <a:lnTo>
                  <a:pt x="276225" y="590549"/>
                </a:lnTo>
                <a:lnTo>
                  <a:pt x="28575" y="590549"/>
                </a:lnTo>
                <a:lnTo>
                  <a:pt x="0" y="565764"/>
                </a:lnTo>
                <a:lnTo>
                  <a:pt x="0" y="56197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28699" y="2085975"/>
            <a:ext cx="285750" cy="281305"/>
          </a:xfrm>
          <a:custGeom>
            <a:avLst/>
            <a:gdLst/>
            <a:ahLst/>
            <a:cxnLst/>
            <a:rect l="l" t="t" r="r" b="b"/>
            <a:pathLst>
              <a:path w="285750" h="281305">
                <a:moveTo>
                  <a:pt x="285750" y="280987"/>
                </a:moveTo>
                <a:lnTo>
                  <a:pt x="0" y="280987"/>
                </a:lnTo>
                <a:lnTo>
                  <a:pt x="0" y="16523"/>
                </a:lnTo>
                <a:lnTo>
                  <a:pt x="16523" y="0"/>
                </a:lnTo>
                <a:lnTo>
                  <a:pt x="269226" y="0"/>
                </a:lnTo>
                <a:lnTo>
                  <a:pt x="285750" y="280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28700" y="2366962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 h="0">
                <a:moveTo>
                  <a:pt x="0" y="0"/>
                </a:moveTo>
                <a:lnTo>
                  <a:pt x="285749" y="0"/>
                </a:lnTo>
              </a:path>
            </a:pathLst>
          </a:custGeom>
          <a:ln w="9524">
            <a:solidFill>
              <a:srgbClr val="CCCC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28699" y="2371725"/>
            <a:ext cx="285750" cy="285750"/>
          </a:xfrm>
          <a:custGeom>
            <a:avLst/>
            <a:gdLst/>
            <a:ahLst/>
            <a:cxnLst/>
            <a:rect l="l" t="t" r="r" b="b"/>
            <a:pathLst>
              <a:path w="285750" h="285750">
                <a:moveTo>
                  <a:pt x="269226" y="285749"/>
                </a:moveTo>
                <a:lnTo>
                  <a:pt x="16523" y="285749"/>
                </a:lnTo>
                <a:lnTo>
                  <a:pt x="14093" y="285266"/>
                </a:lnTo>
                <a:lnTo>
                  <a:pt x="0" y="269226"/>
                </a:lnTo>
                <a:lnTo>
                  <a:pt x="0" y="0"/>
                </a:lnTo>
                <a:lnTo>
                  <a:pt x="285750" y="0"/>
                </a:lnTo>
                <a:lnTo>
                  <a:pt x="285749" y="269226"/>
                </a:lnTo>
                <a:lnTo>
                  <a:pt x="269226" y="285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01700" y="1530350"/>
            <a:ext cx="8642350" cy="1096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Maps </a:t>
            </a:r>
            <a:r>
              <a:rPr dirty="0" sz="1800" spc="-15">
                <a:solidFill>
                  <a:srgbClr val="585D60"/>
                </a:solidFill>
                <a:latin typeface="Arial"/>
                <a:cs typeface="Arial"/>
              </a:rPr>
              <a:t>where areas </a:t>
            </a: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are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shaded,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colored, or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patterned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relative </a:t>
            </a:r>
            <a:r>
              <a:rPr dirty="0" sz="1800" spc="45">
                <a:solidFill>
                  <a:srgbClr val="585D60"/>
                </a:solidFill>
                <a:latin typeface="Arial"/>
                <a:cs typeface="Arial"/>
              </a:rPr>
              <a:t>to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data </a:t>
            </a:r>
            <a:r>
              <a:rPr dirty="0" sz="1800" spc="25">
                <a:solidFill>
                  <a:srgbClr val="585D60"/>
                </a:solidFill>
                <a:latin typeface="Arial"/>
                <a:cs typeface="Arial"/>
              </a:rPr>
              <a:t>attribute</a:t>
            </a:r>
            <a:r>
              <a:rPr dirty="0" sz="1800" spc="-33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Arial"/>
                <a:cs typeface="Arial"/>
              </a:rPr>
              <a:t>value.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dirty="0" sz="1650">
                <a:solidFill>
                  <a:srgbClr val="83D5D3"/>
                </a:solidFill>
                <a:latin typeface="Lucida Console"/>
                <a:cs typeface="Lucida Console"/>
              </a:rPr>
              <a:t>+</a:t>
            </a:r>
            <a:endParaRPr sz="1650">
              <a:latin typeface="Lucida Console"/>
              <a:cs typeface="Lucida Console"/>
            </a:endParaRPr>
          </a:p>
          <a:p>
            <a:pPr marL="208915">
              <a:lnSpc>
                <a:spcPct val="100000"/>
              </a:lnSpc>
              <a:spcBef>
                <a:spcPts val="270"/>
              </a:spcBef>
            </a:pPr>
            <a:r>
              <a:rPr dirty="0" sz="1650">
                <a:solidFill>
                  <a:srgbClr val="83D5D3"/>
                </a:solidFill>
                <a:latin typeface="Lucida Console"/>
                <a:cs typeface="Lucida Console"/>
              </a:rPr>
              <a:t>−</a:t>
            </a:r>
            <a:endParaRPr sz="165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211056" y="3837432"/>
            <a:ext cx="1400175" cy="1887220"/>
          </a:xfrm>
          <a:custGeom>
            <a:avLst/>
            <a:gdLst/>
            <a:ahLst/>
            <a:cxnLst/>
            <a:rect l="l" t="t" r="r" b="b"/>
            <a:pathLst>
              <a:path w="1400175" h="1887220">
                <a:moveTo>
                  <a:pt x="1399793" y="1886712"/>
                </a:moveTo>
                <a:lnTo>
                  <a:pt x="0" y="1886712"/>
                </a:lnTo>
                <a:lnTo>
                  <a:pt x="0" y="0"/>
                </a:lnTo>
                <a:lnTo>
                  <a:pt x="1399793" y="0"/>
                </a:lnTo>
                <a:lnTo>
                  <a:pt x="1399793" y="201167"/>
                </a:lnTo>
                <a:lnTo>
                  <a:pt x="247268" y="201167"/>
                </a:lnTo>
                <a:lnTo>
                  <a:pt x="237766" y="202039"/>
                </a:lnTo>
                <a:lnTo>
                  <a:pt x="203130" y="230510"/>
                </a:lnTo>
                <a:lnTo>
                  <a:pt x="199643" y="248792"/>
                </a:lnTo>
                <a:lnTo>
                  <a:pt x="199643" y="1639442"/>
                </a:lnTo>
                <a:lnTo>
                  <a:pt x="220928" y="1679220"/>
                </a:lnTo>
                <a:lnTo>
                  <a:pt x="247268" y="1687067"/>
                </a:lnTo>
                <a:lnTo>
                  <a:pt x="1399793" y="1687067"/>
                </a:lnTo>
                <a:lnTo>
                  <a:pt x="1399793" y="1886712"/>
                </a:lnTo>
                <a:close/>
              </a:path>
              <a:path w="1400175" h="1887220">
                <a:moveTo>
                  <a:pt x="1399793" y="1687067"/>
                </a:moveTo>
                <a:lnTo>
                  <a:pt x="1256918" y="1687067"/>
                </a:lnTo>
                <a:lnTo>
                  <a:pt x="1266420" y="1686195"/>
                </a:lnTo>
                <a:lnTo>
                  <a:pt x="1275200" y="1683580"/>
                </a:lnTo>
                <a:lnTo>
                  <a:pt x="1303671" y="1648944"/>
                </a:lnTo>
                <a:lnTo>
                  <a:pt x="1304543" y="1639442"/>
                </a:lnTo>
                <a:lnTo>
                  <a:pt x="1304543" y="248792"/>
                </a:lnTo>
                <a:lnTo>
                  <a:pt x="1283258" y="209014"/>
                </a:lnTo>
                <a:lnTo>
                  <a:pt x="1256918" y="201167"/>
                </a:lnTo>
                <a:lnTo>
                  <a:pt x="1399793" y="201167"/>
                </a:lnTo>
                <a:lnTo>
                  <a:pt x="1399793" y="1687067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410699" y="4038600"/>
            <a:ext cx="1104900" cy="1485900"/>
          </a:xfrm>
          <a:custGeom>
            <a:avLst/>
            <a:gdLst/>
            <a:ahLst/>
            <a:cxnLst/>
            <a:rect l="l" t="t" r="r" b="b"/>
            <a:pathLst>
              <a:path w="1104900" h="1485900">
                <a:moveTo>
                  <a:pt x="1063590" y="1485899"/>
                </a:moveTo>
                <a:lnTo>
                  <a:pt x="41309" y="1485899"/>
                </a:lnTo>
                <a:lnTo>
                  <a:pt x="35233" y="1484691"/>
                </a:lnTo>
                <a:lnTo>
                  <a:pt x="1208" y="1450664"/>
                </a:lnTo>
                <a:lnTo>
                  <a:pt x="0" y="1444590"/>
                </a:lnTo>
                <a:lnTo>
                  <a:pt x="0" y="41309"/>
                </a:lnTo>
                <a:lnTo>
                  <a:pt x="23563" y="6041"/>
                </a:lnTo>
                <a:lnTo>
                  <a:pt x="41309" y="0"/>
                </a:lnTo>
                <a:lnTo>
                  <a:pt x="1063590" y="0"/>
                </a:lnTo>
                <a:lnTo>
                  <a:pt x="1098856" y="23564"/>
                </a:lnTo>
                <a:lnTo>
                  <a:pt x="1104899" y="41309"/>
                </a:lnTo>
                <a:lnTo>
                  <a:pt x="1104899" y="1444590"/>
                </a:lnTo>
                <a:lnTo>
                  <a:pt x="1081334" y="1479857"/>
                </a:lnTo>
                <a:lnTo>
                  <a:pt x="1063590" y="1485899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658350" y="40957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FFFCC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620250" y="42672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FECA0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620250" y="44386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ED975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582150" y="46101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EB14B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544050" y="47815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D8C3C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44050" y="49530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FB4E29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486900" y="512445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E31A1B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9525000" y="5295900"/>
            <a:ext cx="171450" cy="171450"/>
          </a:xfrm>
          <a:custGeom>
            <a:avLst/>
            <a:gdLst/>
            <a:ahLst/>
            <a:cxnLst/>
            <a:rect l="l" t="t" r="r" b="b"/>
            <a:pathLst>
              <a:path w="171450" h="171450">
                <a:moveTo>
                  <a:pt x="0" y="0"/>
                </a:moveTo>
                <a:lnTo>
                  <a:pt x="171449" y="0"/>
                </a:lnTo>
                <a:lnTo>
                  <a:pt x="171449" y="171449"/>
                </a:lnTo>
                <a:lnTo>
                  <a:pt x="0" y="171449"/>
                </a:lnTo>
                <a:lnTo>
                  <a:pt x="0" y="0"/>
                </a:lnTo>
                <a:close/>
              </a:path>
            </a:pathLst>
          </a:custGeom>
          <a:solidFill>
            <a:srgbClr val="B00025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353300" y="5619749"/>
            <a:ext cx="3257550" cy="161925"/>
          </a:xfrm>
          <a:custGeom>
            <a:avLst/>
            <a:gdLst/>
            <a:ahLst/>
            <a:cxnLst/>
            <a:rect l="l" t="t" r="r" b="b"/>
            <a:pathLst>
              <a:path w="3257550" h="161925">
                <a:moveTo>
                  <a:pt x="0" y="0"/>
                </a:moveTo>
                <a:lnTo>
                  <a:pt x="3257549" y="0"/>
                </a:lnTo>
                <a:lnTo>
                  <a:pt x="3257549" y="161924"/>
                </a:lnTo>
                <a:lnTo>
                  <a:pt x="0" y="1619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353300" y="4071619"/>
            <a:ext cx="3257550" cy="169608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330200">
              <a:lnSpc>
                <a:spcPct val="100000"/>
              </a:lnSpc>
              <a:spcBef>
                <a:spcPts val="1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10</a:t>
            </a:r>
            <a:endParaRPr sz="1050">
              <a:latin typeface="Arial"/>
              <a:cs typeface="Arial"/>
            </a:endParaRPr>
          </a:p>
          <a:p>
            <a:pPr algn="r" marR="29337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10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  <a:p>
            <a:pPr algn="r" marR="29337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20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50</a:t>
            </a:r>
            <a:endParaRPr sz="1050">
              <a:latin typeface="Arial"/>
              <a:cs typeface="Arial"/>
            </a:endParaRPr>
          </a:p>
          <a:p>
            <a:pPr algn="r" marR="25654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50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100</a:t>
            </a:r>
            <a:endParaRPr sz="1050">
              <a:latin typeface="Arial"/>
              <a:cs typeface="Arial"/>
            </a:endParaRPr>
          </a:p>
          <a:p>
            <a:pPr algn="r" marR="21907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100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200</a:t>
            </a:r>
            <a:endParaRPr sz="1050">
              <a:latin typeface="Arial"/>
              <a:cs typeface="Arial"/>
            </a:endParaRPr>
          </a:p>
          <a:p>
            <a:pPr algn="r" marR="219075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200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500</a:t>
            </a:r>
            <a:endParaRPr sz="1050">
              <a:latin typeface="Arial"/>
              <a:cs typeface="Arial"/>
            </a:endParaRPr>
          </a:p>
          <a:p>
            <a:pPr algn="r" marR="16383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500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1,000</a:t>
            </a:r>
            <a:endParaRPr sz="1050">
              <a:latin typeface="Arial"/>
              <a:cs typeface="Arial"/>
            </a:endParaRPr>
          </a:p>
          <a:p>
            <a:pPr algn="r" marR="200660">
              <a:lnSpc>
                <a:spcPct val="100000"/>
              </a:lnSpc>
              <a:spcBef>
                <a:spcPts val="90"/>
              </a:spcBef>
            </a:pP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1,000 –</a:t>
            </a:r>
            <a:r>
              <a:rPr dirty="0" sz="1050" spc="-100">
                <a:solidFill>
                  <a:srgbClr val="545454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545454"/>
                </a:solidFill>
                <a:latin typeface="Arial"/>
                <a:cs typeface="Arial"/>
              </a:rPr>
              <a:t>Inf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Arial"/>
              <a:cs typeface="Arial"/>
            </a:endParaRPr>
          </a:p>
          <a:p>
            <a:pPr marL="45720">
              <a:lnSpc>
                <a:spcPct val="100000"/>
              </a:lnSpc>
            </a:pPr>
            <a:r>
              <a:rPr dirty="0" sz="80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Leaflet </a:t>
            </a:r>
            <a:r>
              <a:rPr dirty="0" sz="800" spc="5">
                <a:solidFill>
                  <a:srgbClr val="333333"/>
                </a:solidFill>
                <a:latin typeface="Arial"/>
                <a:cs typeface="Arial"/>
              </a:rPr>
              <a:t>| </a:t>
            </a:r>
            <a:r>
              <a:rPr dirty="0" sz="800" spc="15">
                <a:solidFill>
                  <a:srgbClr val="333333"/>
                </a:solidFill>
                <a:latin typeface="Arial"/>
                <a:cs typeface="Arial"/>
              </a:rPr>
              <a:t>© </a:t>
            </a:r>
            <a:r>
              <a:rPr dirty="0" sz="80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Mapbox </a:t>
            </a:r>
            <a:r>
              <a:rPr dirty="0" sz="800" spc="15">
                <a:solidFill>
                  <a:srgbClr val="333333"/>
                </a:solidFill>
                <a:latin typeface="Arial"/>
                <a:cs typeface="Arial"/>
              </a:rPr>
              <a:t>© </a:t>
            </a:r>
            <a:r>
              <a:rPr dirty="0" sz="80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OpenStreetMap </a:t>
            </a:r>
            <a:r>
              <a:rPr dirty="0" sz="800" spc="10">
                <a:solidFill>
                  <a:srgbClr val="333333"/>
                </a:solidFill>
                <a:latin typeface="Arial"/>
                <a:cs typeface="Arial"/>
              </a:rPr>
              <a:t>contributors </a:t>
            </a:r>
            <a:r>
              <a:rPr dirty="0" sz="800" spc="10">
                <a:solidFill>
                  <a:srgbClr val="83D5D3"/>
                </a:solidFill>
                <a:latin typeface="Arial"/>
                <a:cs typeface="Arial"/>
                <a:hlinkClick r:id="rId6"/>
              </a:rPr>
              <a:t>Improve </a:t>
            </a:r>
            <a:r>
              <a:rPr dirty="0" sz="800" spc="5">
                <a:solidFill>
                  <a:srgbClr val="83D5D3"/>
                </a:solidFill>
                <a:latin typeface="Arial"/>
                <a:cs typeface="Arial"/>
                <a:hlinkClick r:id="rId6"/>
              </a:rPr>
              <a:t>this</a:t>
            </a:r>
            <a:r>
              <a:rPr dirty="0" sz="800" spc="-5">
                <a:solidFill>
                  <a:srgbClr val="83D5D3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z="800" spc="15">
                <a:solidFill>
                  <a:srgbClr val="83D5D3"/>
                </a:solidFill>
                <a:latin typeface="Arial"/>
                <a:cs typeface="Arial"/>
                <a:hlinkClick r:id="rId6"/>
              </a:rPr>
              <a:t>map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245110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85">
                <a:solidFill>
                  <a:srgbClr val="C2132D"/>
                </a:solidFill>
                <a:latin typeface="Trebuchet MS"/>
                <a:cs typeface="Trebuchet MS"/>
              </a:rPr>
              <a:t>Cartograms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9568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cartogram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Arial"/>
                <a:cs typeface="Arial"/>
              </a:rPr>
              <a:t>is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Arial"/>
                <a:cs typeface="Arial"/>
              </a:rPr>
              <a:t>a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map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Arial"/>
                <a:cs typeface="Arial"/>
              </a:rPr>
              <a:t>in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Arial"/>
                <a:cs typeface="Arial"/>
              </a:rPr>
              <a:t>which</a:t>
            </a:r>
            <a:r>
              <a:rPr dirty="0" sz="1800" spc="-5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areas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are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scaled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and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distorted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relative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to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Arial"/>
                <a:cs typeface="Arial"/>
              </a:rPr>
              <a:t>attribute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3275" y="1971675"/>
            <a:ext cx="4848224" cy="3574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523307" y="5730874"/>
            <a:ext cx="4478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NYT's 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U.S. </a:t>
            </a:r>
            <a:r>
              <a:rPr dirty="0" sz="1800" spc="-5">
                <a:solidFill>
                  <a:srgbClr val="585D60"/>
                </a:solidFill>
                <a:latin typeface="Arial"/>
                <a:cs typeface="Arial"/>
              </a:rPr>
              <a:t>House </a:t>
            </a:r>
            <a:r>
              <a:rPr dirty="0" sz="1800">
                <a:solidFill>
                  <a:srgbClr val="585D60"/>
                </a:solidFill>
                <a:latin typeface="Arial"/>
                <a:cs typeface="Arial"/>
              </a:rPr>
              <a:t>Election </a:t>
            </a:r>
            <a:r>
              <a:rPr dirty="0" sz="1800" spc="-10">
                <a:solidFill>
                  <a:srgbClr val="585D60"/>
                </a:solidFill>
                <a:latin typeface="Arial"/>
                <a:cs typeface="Arial"/>
              </a:rPr>
              <a:t>Results</a:t>
            </a:r>
            <a:r>
              <a:rPr dirty="0" sz="1800" spc="-204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2024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5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5003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5"/>
              <a:t>Proportional </a:t>
            </a:r>
            <a:r>
              <a:rPr dirty="0" spc="-125"/>
              <a:t>Symbols</a:t>
            </a:r>
            <a:r>
              <a:rPr dirty="0" spc="-425"/>
              <a:t> </a:t>
            </a:r>
            <a:r>
              <a:rPr dirty="0" spc="-75"/>
              <a:t>Map</a:t>
            </a:r>
          </a:p>
        </p:txBody>
      </p:sp>
      <p:sp>
        <p:nvSpPr>
          <p:cNvPr id="3" name="object 3"/>
          <p:cNvSpPr/>
          <p:nvPr/>
        </p:nvSpPr>
        <p:spPr>
          <a:xfrm>
            <a:off x="2726556" y="1533524"/>
            <a:ext cx="6082865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481337" y="5883274"/>
            <a:ext cx="4563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585D60"/>
                </a:solidFill>
                <a:latin typeface="Arial"/>
                <a:cs typeface="Arial"/>
              </a:rPr>
              <a:t>The </a:t>
            </a:r>
            <a:r>
              <a:rPr dirty="0" sz="1800" spc="-55">
                <a:solidFill>
                  <a:srgbClr val="585D60"/>
                </a:solidFill>
                <a:latin typeface="Arial"/>
                <a:cs typeface="Arial"/>
              </a:rPr>
              <a:t>NYT's </a:t>
            </a:r>
            <a:r>
              <a:rPr dirty="0" sz="1800" spc="-80">
                <a:solidFill>
                  <a:srgbClr val="585D60"/>
                </a:solidFill>
                <a:latin typeface="Arial"/>
                <a:cs typeface="Arial"/>
              </a:rPr>
              <a:t>U.S. </a:t>
            </a:r>
            <a:r>
              <a:rPr dirty="0" sz="1800" spc="-40">
                <a:solidFill>
                  <a:srgbClr val="585D60"/>
                </a:solidFill>
                <a:latin typeface="Arial"/>
                <a:cs typeface="Arial"/>
              </a:rPr>
              <a:t>Coverage </a:t>
            </a:r>
            <a:r>
              <a:rPr dirty="0" sz="1800" spc="75">
                <a:solidFill>
                  <a:srgbClr val="585D60"/>
                </a:solidFill>
                <a:latin typeface="Arial"/>
                <a:cs typeface="Arial"/>
              </a:rPr>
              <a:t>of </a:t>
            </a:r>
            <a:r>
              <a:rPr dirty="0" sz="1800" spc="10">
                <a:solidFill>
                  <a:srgbClr val="585D60"/>
                </a:solidFill>
                <a:latin typeface="Arial"/>
                <a:cs typeface="Arial"/>
              </a:rPr>
              <a:t>2009 </a:t>
            </a:r>
            <a:r>
              <a:rPr dirty="0" sz="1800" spc="-35">
                <a:solidFill>
                  <a:srgbClr val="585D60"/>
                </a:solidFill>
                <a:latin typeface="Arial"/>
                <a:cs typeface="Arial"/>
              </a:rPr>
              <a:t>Super</a:t>
            </a:r>
            <a:r>
              <a:rPr dirty="0" sz="1800" spc="-28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Arial"/>
                <a:cs typeface="Arial"/>
              </a:rPr>
              <a:t>Bowl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6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079" y="2758440"/>
            <a:ext cx="4907280" cy="103631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45110">
              <a:lnSpc>
                <a:spcPct val="100000"/>
              </a:lnSpc>
              <a:spcBef>
                <a:spcPts val="1105"/>
              </a:spcBef>
            </a:pPr>
            <a:r>
              <a:rPr dirty="0" spc="-1125">
                <a:solidFill>
                  <a:srgbClr val="000000"/>
                </a:solidFill>
              </a:rPr>
              <a:t>S</a:t>
            </a:r>
            <a:r>
              <a:rPr dirty="0" spc="-1125">
                <a:solidFill>
                  <a:srgbClr val="FFFFFF"/>
                </a:solidFill>
              </a:rPr>
              <a:t>S</a:t>
            </a:r>
            <a:r>
              <a:rPr dirty="0" spc="-1125">
                <a:solidFill>
                  <a:srgbClr val="000000"/>
                </a:solidFill>
              </a:rPr>
              <a:t>p</a:t>
            </a:r>
            <a:r>
              <a:rPr dirty="0" spc="-1125">
                <a:solidFill>
                  <a:srgbClr val="FFFFFF"/>
                </a:solidFill>
              </a:rPr>
              <a:t>p</a:t>
            </a:r>
            <a:r>
              <a:rPr dirty="0" spc="-1125">
                <a:solidFill>
                  <a:srgbClr val="000000"/>
                </a:solidFill>
              </a:rPr>
              <a:t>a</a:t>
            </a:r>
            <a:r>
              <a:rPr dirty="0" spc="-1125">
                <a:solidFill>
                  <a:srgbClr val="FFFFFF"/>
                </a:solidFill>
              </a:rPr>
              <a:t>a</a:t>
            </a:r>
            <a:r>
              <a:rPr dirty="0" spc="-1125">
                <a:solidFill>
                  <a:srgbClr val="000000"/>
                </a:solidFill>
              </a:rPr>
              <a:t>t</a:t>
            </a:r>
            <a:r>
              <a:rPr dirty="0" spc="-1125">
                <a:solidFill>
                  <a:srgbClr val="FFFFFF"/>
                </a:solidFill>
              </a:rPr>
              <a:t>t</a:t>
            </a:r>
            <a:r>
              <a:rPr dirty="0" spc="-1125">
                <a:solidFill>
                  <a:srgbClr val="000000"/>
                </a:solidFill>
              </a:rPr>
              <a:t>i</a:t>
            </a:r>
            <a:r>
              <a:rPr dirty="0" spc="-1125">
                <a:solidFill>
                  <a:srgbClr val="FFFFFF"/>
                </a:solidFill>
              </a:rPr>
              <a:t>i</a:t>
            </a:r>
            <a:r>
              <a:rPr dirty="0" spc="-1125">
                <a:solidFill>
                  <a:srgbClr val="000000"/>
                </a:solidFill>
              </a:rPr>
              <a:t>o</a:t>
            </a:r>
            <a:r>
              <a:rPr dirty="0" spc="-1125">
                <a:solidFill>
                  <a:srgbClr val="FFFFFF"/>
                </a:solidFill>
              </a:rPr>
              <a:t>o</a:t>
            </a:r>
            <a:r>
              <a:rPr dirty="0" spc="-1125">
                <a:solidFill>
                  <a:srgbClr val="000000"/>
                </a:solidFill>
              </a:rPr>
              <a:t>t</a:t>
            </a:r>
            <a:r>
              <a:rPr dirty="0" spc="-1125">
                <a:solidFill>
                  <a:srgbClr val="FFFFFF"/>
                </a:solidFill>
              </a:rPr>
              <a:t>t</a:t>
            </a:r>
            <a:r>
              <a:rPr dirty="0" spc="-1125">
                <a:solidFill>
                  <a:srgbClr val="000000"/>
                </a:solidFill>
              </a:rPr>
              <a:t>e</a:t>
            </a:r>
            <a:r>
              <a:rPr dirty="0" spc="-1125">
                <a:solidFill>
                  <a:srgbClr val="FFFFFF"/>
                </a:solidFill>
              </a:rPr>
              <a:t>e</a:t>
            </a:r>
            <a:r>
              <a:rPr dirty="0" spc="-1125">
                <a:solidFill>
                  <a:srgbClr val="000000"/>
                </a:solidFill>
              </a:rPr>
              <a:t>m</a:t>
            </a:r>
            <a:r>
              <a:rPr dirty="0" spc="-1125">
                <a:solidFill>
                  <a:srgbClr val="FFFFFF"/>
                </a:solidFill>
              </a:rPr>
              <a:t>m</a:t>
            </a:r>
            <a:r>
              <a:rPr dirty="0" spc="-1125">
                <a:solidFill>
                  <a:srgbClr val="000000"/>
                </a:solidFill>
              </a:rPr>
              <a:t>p</a:t>
            </a:r>
            <a:r>
              <a:rPr dirty="0" spc="-1125">
                <a:solidFill>
                  <a:srgbClr val="FFFFFF"/>
                </a:solidFill>
              </a:rPr>
              <a:t>p</a:t>
            </a:r>
            <a:r>
              <a:rPr dirty="0" spc="-1125">
                <a:solidFill>
                  <a:srgbClr val="000000"/>
                </a:solidFill>
              </a:rPr>
              <a:t>o</a:t>
            </a:r>
            <a:r>
              <a:rPr dirty="0" spc="-1125">
                <a:solidFill>
                  <a:srgbClr val="FFFFFF"/>
                </a:solidFill>
              </a:rPr>
              <a:t>o</a:t>
            </a:r>
            <a:r>
              <a:rPr dirty="0" spc="-1125">
                <a:solidFill>
                  <a:srgbClr val="000000"/>
                </a:solidFill>
              </a:rPr>
              <a:t>r</a:t>
            </a:r>
            <a:r>
              <a:rPr dirty="0" spc="-1125">
                <a:solidFill>
                  <a:srgbClr val="FFFFFF"/>
                </a:solidFill>
              </a:rPr>
              <a:t>r</a:t>
            </a:r>
            <a:r>
              <a:rPr dirty="0" spc="-1125">
                <a:solidFill>
                  <a:srgbClr val="000000"/>
                </a:solidFill>
              </a:rPr>
              <a:t>a</a:t>
            </a:r>
            <a:r>
              <a:rPr dirty="0" spc="-1125">
                <a:solidFill>
                  <a:srgbClr val="FFFFFF"/>
                </a:solidFill>
              </a:rPr>
              <a:t>a</a:t>
            </a:r>
            <a:r>
              <a:rPr dirty="0" spc="-1125">
                <a:solidFill>
                  <a:srgbClr val="000000"/>
                </a:solidFill>
              </a:rPr>
              <a:t>l</a:t>
            </a:r>
            <a:r>
              <a:rPr dirty="0" spc="-1125">
                <a:solidFill>
                  <a:srgbClr val="FFFFFF"/>
                </a:solidFill>
              </a:rPr>
              <a:t>l</a:t>
            </a:r>
            <a:r>
              <a:rPr dirty="0" spc="-1045">
                <a:solidFill>
                  <a:srgbClr val="FFFFFF"/>
                </a:solidFill>
              </a:rPr>
              <a:t> </a:t>
            </a:r>
            <a:r>
              <a:rPr dirty="0" spc="-1130">
                <a:solidFill>
                  <a:srgbClr val="000000"/>
                </a:solidFill>
              </a:rPr>
              <a:t>M</a:t>
            </a:r>
            <a:r>
              <a:rPr dirty="0" spc="-1130">
                <a:solidFill>
                  <a:srgbClr val="FFFFFF"/>
                </a:solidFill>
              </a:rPr>
              <a:t>M</a:t>
            </a:r>
            <a:r>
              <a:rPr dirty="0" spc="-1130">
                <a:solidFill>
                  <a:srgbClr val="000000"/>
                </a:solidFill>
              </a:rPr>
              <a:t>a</a:t>
            </a:r>
            <a:r>
              <a:rPr dirty="0" spc="-1130">
                <a:solidFill>
                  <a:srgbClr val="FFFFFF"/>
                </a:solidFill>
              </a:rPr>
              <a:t>a</a:t>
            </a:r>
            <a:r>
              <a:rPr dirty="0" spc="-1130">
                <a:solidFill>
                  <a:srgbClr val="000000"/>
                </a:solidFill>
              </a:rPr>
              <a:t>p</a:t>
            </a:r>
            <a:r>
              <a:rPr dirty="0" spc="-1130">
                <a:solidFill>
                  <a:srgbClr val="FFFFFF"/>
                </a:solidFill>
              </a:rPr>
              <a:t>p</a:t>
            </a:r>
            <a:r>
              <a:rPr dirty="0" spc="-1130">
                <a:solidFill>
                  <a:srgbClr val="000000"/>
                </a:solidFill>
              </a:rPr>
              <a:t>s</a:t>
            </a:r>
            <a:r>
              <a:rPr dirty="0" spc="-1130">
                <a:solidFill>
                  <a:srgbClr val="FFFFFF"/>
                </a:solidFill>
              </a:rPr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44563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35"/>
              <a:t>Spatiotemporal</a:t>
            </a:r>
            <a:r>
              <a:rPr dirty="0" spc="-360"/>
              <a:t> </a:t>
            </a:r>
            <a:r>
              <a:rPr dirty="0"/>
              <a:t>Maps</a:t>
            </a:r>
          </a:p>
        </p:txBody>
      </p:sp>
      <p:sp>
        <p:nvSpPr>
          <p:cNvPr id="3" name="object 3"/>
          <p:cNvSpPr/>
          <p:nvPr/>
        </p:nvSpPr>
        <p:spPr>
          <a:xfrm>
            <a:off x="2371724" y="1940922"/>
            <a:ext cx="6781800" cy="4012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8 </a:t>
            </a:r>
            <a:r>
              <a:rPr dirty="0" sz="1200" spc="160">
                <a:solidFill>
                  <a:srgbClr val="585D60"/>
                </a:solidFill>
                <a:latin typeface="Arial"/>
                <a:cs typeface="Arial"/>
              </a:rPr>
              <a:t>/</a:t>
            </a:r>
            <a:r>
              <a:rPr dirty="0" sz="1200" spc="-165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200" spc="5">
                <a:solidFill>
                  <a:srgbClr val="585D60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1920" y="2752344"/>
            <a:ext cx="3660775" cy="942340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45745">
              <a:lnSpc>
                <a:spcPct val="100000"/>
              </a:lnSpc>
              <a:spcBef>
                <a:spcPts val="1150"/>
              </a:spcBef>
            </a:pPr>
            <a:r>
              <a:rPr dirty="0" spc="-1140">
                <a:solidFill>
                  <a:srgbClr val="000000"/>
                </a:solidFill>
              </a:rPr>
              <a:t>S</a:t>
            </a:r>
            <a:r>
              <a:rPr dirty="0" spc="-1140">
                <a:solidFill>
                  <a:srgbClr val="FFFFFF"/>
                </a:solidFill>
              </a:rPr>
              <a:t>S</a:t>
            </a:r>
            <a:r>
              <a:rPr dirty="0" spc="-1140">
                <a:solidFill>
                  <a:srgbClr val="000000"/>
                </a:solidFill>
              </a:rPr>
              <a:t>o</a:t>
            </a:r>
            <a:r>
              <a:rPr dirty="0" spc="-1140">
                <a:solidFill>
                  <a:srgbClr val="FFFFFF"/>
                </a:solidFill>
              </a:rPr>
              <a:t>o</a:t>
            </a:r>
            <a:r>
              <a:rPr dirty="0" spc="-1140">
                <a:solidFill>
                  <a:srgbClr val="000000"/>
                </a:solidFill>
              </a:rPr>
              <a:t>f</a:t>
            </a:r>
            <a:r>
              <a:rPr dirty="0" spc="-1140">
                <a:solidFill>
                  <a:srgbClr val="FFFFFF"/>
                </a:solidFill>
              </a:rPr>
              <a:t>f</a:t>
            </a:r>
            <a:r>
              <a:rPr dirty="0" spc="-1140">
                <a:solidFill>
                  <a:srgbClr val="000000"/>
                </a:solidFill>
              </a:rPr>
              <a:t>t</a:t>
            </a:r>
            <a:r>
              <a:rPr dirty="0" spc="-1140">
                <a:solidFill>
                  <a:srgbClr val="FFFFFF"/>
                </a:solidFill>
              </a:rPr>
              <a:t>t</a:t>
            </a:r>
            <a:r>
              <a:rPr dirty="0" spc="-1140">
                <a:solidFill>
                  <a:srgbClr val="000000"/>
                </a:solidFill>
              </a:rPr>
              <a:t>w</a:t>
            </a:r>
            <a:r>
              <a:rPr dirty="0" spc="-1140">
                <a:solidFill>
                  <a:srgbClr val="FFFFFF"/>
                </a:solidFill>
              </a:rPr>
              <a:t>w</a:t>
            </a:r>
            <a:r>
              <a:rPr dirty="0" spc="-1140">
                <a:solidFill>
                  <a:srgbClr val="000000"/>
                </a:solidFill>
              </a:rPr>
              <a:t>a</a:t>
            </a:r>
            <a:r>
              <a:rPr dirty="0" spc="-1140">
                <a:solidFill>
                  <a:srgbClr val="FFFFFF"/>
                </a:solidFill>
              </a:rPr>
              <a:t>a</a:t>
            </a:r>
            <a:r>
              <a:rPr dirty="0" spc="-1140">
                <a:solidFill>
                  <a:srgbClr val="000000"/>
                </a:solidFill>
              </a:rPr>
              <a:t>r</a:t>
            </a:r>
            <a:r>
              <a:rPr dirty="0" spc="-1140">
                <a:solidFill>
                  <a:srgbClr val="FFFFFF"/>
                </a:solidFill>
              </a:rPr>
              <a:t>r</a:t>
            </a:r>
            <a:r>
              <a:rPr dirty="0" spc="-1140">
                <a:solidFill>
                  <a:srgbClr val="000000"/>
                </a:solidFill>
              </a:rPr>
              <a:t>e</a:t>
            </a:r>
            <a:r>
              <a:rPr dirty="0" spc="-1140">
                <a:solidFill>
                  <a:srgbClr val="FFFFFF"/>
                </a:solidFill>
              </a:rPr>
              <a:t>e </a:t>
            </a:r>
            <a:r>
              <a:rPr dirty="0" spc="-1410">
                <a:solidFill>
                  <a:srgbClr val="000000"/>
                </a:solidFill>
              </a:rPr>
              <a:t>D</a:t>
            </a:r>
            <a:r>
              <a:rPr dirty="0" spc="-1410">
                <a:solidFill>
                  <a:srgbClr val="FFFFFF"/>
                </a:solidFill>
              </a:rPr>
              <a:t>D</a:t>
            </a:r>
            <a:r>
              <a:rPr dirty="0" spc="-1410">
                <a:solidFill>
                  <a:srgbClr val="000000"/>
                </a:solidFill>
              </a:rPr>
              <a:t>e</a:t>
            </a:r>
            <a:r>
              <a:rPr dirty="0" spc="-1410">
                <a:solidFill>
                  <a:srgbClr val="FFFFFF"/>
                </a:solidFill>
              </a:rPr>
              <a:t>e</a:t>
            </a:r>
            <a:r>
              <a:rPr dirty="0" spc="-1410">
                <a:solidFill>
                  <a:srgbClr val="000000"/>
                </a:solidFill>
              </a:rPr>
              <a:t>m</a:t>
            </a:r>
            <a:r>
              <a:rPr dirty="0" spc="-1410">
                <a:solidFill>
                  <a:srgbClr val="FFFFFF"/>
                </a:solidFill>
              </a:rPr>
              <a:t>m</a:t>
            </a:r>
            <a:r>
              <a:rPr dirty="0" spc="-1410">
                <a:solidFill>
                  <a:srgbClr val="000000"/>
                </a:solidFill>
              </a:rPr>
              <a:t>o</a:t>
            </a:r>
            <a:r>
              <a:rPr dirty="0" spc="-141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2025-10-30T16:25:46Z</dcterms:created>
  <dcterms:modified xsi:type="dcterms:W3CDTF">2025-10-30T16:25:46Z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2025-10-30T00:00:00Z</vt:filetime>
  </property>
  <property fmtid="{D5CDD505-2E9C-101B-9397-08002B2CF9AE}" pid="3" name="Creator">
    <vt:lpwstr>Mozilla/5.0 (Windows NT 10.0; Win64; x64) AppleWebKit/537.36 (KHTML, like Gecko) Chrome/142.0.0.0 Safari/537.36</vt:lpwstr>
  </property>
  <property fmtid="{D5CDD505-2E9C-101B-9397-08002B2CF9AE}" pid="4" name="LastSaved">
    <vt:filetime>2025-10-30T00:00:00Z</vt:filetime>
  </property>
</Properties>
</file>