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203" y="520993"/>
            <a:ext cx="9727192" cy="654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#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#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#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31600" cy="6480810"/>
          </a:xfrm>
          <a:custGeom>
            <a:avLst/>
            <a:gdLst/>
            <a:ahLst/>
            <a:cxnLst/>
            <a:rect l="l" t="t" r="r" b="b"/>
            <a:pathLst>
              <a:path w="11531600" h="6480810">
                <a:moveTo>
                  <a:pt x="0" y="0"/>
                </a:moveTo>
                <a:lnTo>
                  <a:pt x="11531599" y="0"/>
                </a:lnTo>
                <a:lnTo>
                  <a:pt x="11531599" y="6480568"/>
                </a:lnTo>
                <a:lnTo>
                  <a:pt x="0" y="6480568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#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#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00408" y="320858"/>
            <a:ext cx="13982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203" y="1531199"/>
            <a:ext cx="9727192" cy="1720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60184" y="6212040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#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deed.com/viewjob?jk=77f4cf1687882e41&amp;tk=1eff1eg1op7cg800&amp;from=serp&amp;vjs=3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hyperlink" Target="http://www.menti.com/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edricscherer.com/2019/05/17/the-evolution-of-a-ggplot-ep.-1/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hyperlink" Target="https://twitter.com/tanya_shapiro?ref_src=twsrc%5Etfw%7Ctwcamp%5Etweetembed%7Ctwterm%5E1480648097533509640%7Ctwgr%5E%7Ctwcon%5Es1_&amp;ref_url=file%3A%2F%2F%2FY%3A%2FMy20Drive%2FMiami%2FTeaching%2FISA20401%2Flectures%2F01_Introduction%2F01_Introduction.html1" TargetMode="External"/><Relationship Id="rId6" Type="http://schemas.openxmlformats.org/officeDocument/2006/relationships/hyperlink" Target="https://twitter.com/intent/follow?ref_src=twsrc%5Etfw%7Ctwcamp%5Etweetembed%7Ctwterm%5E1480648097533509640%7Ctwgr%5E%7Ctwcon%5Es1_&amp;ref_url=file%3A%2F%2F%2FY%3A%2FMy20Drive%2FMiami%2FTeaching%2FISA20401%2Flectures%2F01_Introduction%2F01_Introduction.html1&amp;screen_name=tanya_shapiro" TargetMode="External"/><Relationship Id="rId7" Type="http://schemas.openxmlformats.org/officeDocument/2006/relationships/hyperlink" Target="https://twitter.com/hashtag/RStats?ref_src=twsrc%5Etfw%7Ctwcamp%5Etweetembed%7Ctwterm%5E1480648097533509640%7Ctwgr%5E%7Ctwcon%5Es1_&amp;ref_url=file%3A%2F%2F%2FY%3A%2FMy20Drive%2FMiami%2FTeaching%2FISA20401%2Flectures%2F01_Introduction%2F01_Introduction.html1&amp;src=hashtag_click" TargetMode="External"/><Relationship Id="rId8" Type="http://schemas.openxmlformats.org/officeDocument/2006/relationships/hyperlink" Target="https://twitter.com/kc_analytics?ref_src=twsrc%5Etfw%7Ctwcamp%5Etweetembed%7Ctwterm%5E1480648097533509640%7Ctwgr%5E%7Ctwcon%5Es1_&amp;ref_url=file%3A%2F%2F%2FY%3A%2FMy20Drive%2FMiami%2FTeaching%2FISA20401%2Flectures%2F01_Introduction%2F01_Introduction.html1" TargetMode="External"/><Relationship Id="rId9" Type="http://schemas.openxmlformats.org/officeDocument/2006/relationships/hyperlink" Target="https://t.co/9KZHjRsJFM" TargetMode="External"/><Relationship Id="rId10" Type="http://schemas.openxmlformats.org/officeDocument/2006/relationships/image" Target="../media/image2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hyperlink" Target="http://infolab.stanford.edu/~ullman/mmds/ch1n.pdf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ata.cincinnati-oh.gov/" TargetMode="External"/><Relationship Id="rId3" Type="http://schemas.openxmlformats.org/officeDocument/2006/relationships/hyperlink" Target="https://www.data.gov/" TargetMode="External"/><Relationship Id="rId4" Type="http://schemas.openxmlformats.org/officeDocument/2006/relationships/hyperlink" Target="https://stats220.earo.me/01-intro.html#6" TargetMode="Externa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hyperlink" Target="https://r4ds.had.co.nz/workflow-basics.html" TargetMode="External"/><Relationship Id="rId4" Type="http://schemas.openxmlformats.org/officeDocument/2006/relationships/hyperlink" Target="https://r4ds.had.co.nz/workflow-scripts.html" TargetMode="External"/><Relationship Id="rId5" Type="http://schemas.openxmlformats.org/officeDocument/2006/relationships/hyperlink" Target="https://r4ds.had.co.nz/workflow-projects.html" TargetMode="External"/><Relationship Id="rId6" Type="http://schemas.openxmlformats.org/officeDocument/2006/relationships/image" Target="../media/image32.jpg"/><Relationship Id="rId7" Type="http://schemas.openxmlformats.org/officeDocument/2006/relationships/hyperlink" Target="https://adv-r.hadley.nz/names-values.html" TargetMode="External"/><Relationship Id="rId8" Type="http://schemas.openxmlformats.org/officeDocument/2006/relationships/hyperlink" Target="https://adv-r.hadley.nz/vectors-chap.html" TargetMode="External"/><Relationship Id="rId9" Type="http://schemas.openxmlformats.org/officeDocument/2006/relationships/hyperlink" Target="https://adv-r.hadley.nz/subsetting.html" TargetMode="External"/><Relationship Id="rId10" Type="http://schemas.openxmlformats.org/officeDocument/2006/relationships/hyperlink" Target="https://miamioh.instructure.com/courses/179812/quizzes/489447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cincinnati-oh.gov/Safety/Traffic-Crash-Reports-CPD-/rvmt-pkmq/data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31600" cy="6480810"/>
          </a:xfrm>
          <a:custGeom>
            <a:avLst/>
            <a:gdLst/>
            <a:ahLst/>
            <a:cxnLst/>
            <a:rect l="l" t="t" r="r" b="b"/>
            <a:pathLst>
              <a:path w="11531600" h="6480810">
                <a:moveTo>
                  <a:pt x="0" y="0"/>
                </a:moveTo>
                <a:lnTo>
                  <a:pt x="11531599" y="0"/>
                </a:lnTo>
                <a:lnTo>
                  <a:pt x="11531599" y="6480568"/>
                </a:lnTo>
                <a:lnTo>
                  <a:pt x="0" y="6480568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203" y="1189301"/>
            <a:ext cx="9410065" cy="1139825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ISA 401/501: Business Intelligence &amp; Data</a:t>
            </a:r>
            <a:r>
              <a:rPr dirty="0" sz="3350" spc="-6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Visualization</a:t>
            </a:r>
            <a:endParaRPr sz="3350">
              <a:latin typeface="Roboto Condensed"/>
              <a:cs typeface="Roboto Condensed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01: Introduction to BI and Data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Times New Roman"/>
                <a:cs typeface="Times New Roman"/>
              </a:rPr>
              <a:t>Viz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203" y="2865434"/>
            <a:ext cx="4291965" cy="33134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12700" marR="1331595">
              <a:lnSpc>
                <a:spcPct val="93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Enders Associate</a:t>
            </a:r>
            <a:r>
              <a:rPr dirty="0" sz="18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Professor  Farmer School of Business  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309245" marR="1301115" indent="6985">
              <a:lnSpc>
                <a:spcPct val="103099"/>
              </a:lnSpc>
            </a:pPr>
            <a:r>
              <a:rPr dirty="0" sz="1850" spc="15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5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57175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for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Office</a:t>
            </a:r>
            <a:r>
              <a:rPr dirty="0" sz="1850" spc="-2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903" y="4530181"/>
            <a:ext cx="238255" cy="193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903" y="4797437"/>
            <a:ext cx="228725" cy="225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932" y="5089159"/>
            <a:ext cx="238040" cy="2379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5537" y="5375059"/>
            <a:ext cx="167377" cy="2382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203" y="520993"/>
            <a:ext cx="7769859" cy="654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The Analytics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Journey: Descriptive</a:t>
            </a:r>
            <a:r>
              <a:rPr dirty="0" sz="4100" spc="-2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[3]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8742045" cy="67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one attempts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understand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data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through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statistics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visualizations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582" y="2666574"/>
            <a:ext cx="9535474" cy="3575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8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903" y="6218486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953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903" y="6228016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9530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07164" y="6213721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530" y="19060"/>
                </a:moveTo>
                <a:lnTo>
                  <a:pt x="0" y="19060"/>
                </a:lnTo>
                <a:lnTo>
                  <a:pt x="0" y="9530"/>
                </a:lnTo>
                <a:lnTo>
                  <a:pt x="9530" y="0"/>
                </a:lnTo>
                <a:lnTo>
                  <a:pt x="9530" y="190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903" y="6213721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060"/>
                </a:moveTo>
                <a:lnTo>
                  <a:pt x="0" y="0"/>
                </a:lnTo>
                <a:lnTo>
                  <a:pt x="9530" y="0"/>
                </a:lnTo>
                <a:lnTo>
                  <a:pt x="9530" y="9530"/>
                </a:lnTo>
                <a:lnTo>
                  <a:pt x="0" y="1906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203" y="520993"/>
            <a:ext cx="7769859" cy="654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The Analytics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Journey: Descriptive</a:t>
            </a:r>
            <a:r>
              <a:rPr dirty="0" sz="4100" spc="-2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[4]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203" y="1481642"/>
            <a:ext cx="8742045" cy="67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one attempts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understand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data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through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statistics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visualizations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4376" y="2373031"/>
            <a:ext cx="5622845" cy="3726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9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10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519034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Analytics </a:t>
            </a:r>
            <a:r>
              <a:rPr dirty="0" sz="4100" spc="5">
                <a:latin typeface="Roboto Condensed"/>
                <a:cs typeface="Roboto Condensed"/>
              </a:rPr>
              <a:t>Journey: </a:t>
            </a:r>
            <a:r>
              <a:rPr dirty="0" sz="4100">
                <a:latin typeface="Roboto Condensed"/>
                <a:cs typeface="Roboto Condensed"/>
              </a:rPr>
              <a:t>Predictive</a:t>
            </a:r>
            <a:r>
              <a:rPr dirty="0" sz="4100" spc="-1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[1]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9587230" cy="4697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Predictive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statistical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machine learning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models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help us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utilize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independent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variable[s]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predict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 outcome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</a:t>
            </a:r>
            <a:r>
              <a:rPr dirty="0" sz="1800" spc="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choice.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buFont typeface="Roboto"/>
              <a:buChar char="•"/>
              <a:tabLst>
                <a:tab pos="39433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Many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consider this component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 the </a:t>
            </a:r>
            <a:r>
              <a:rPr dirty="0" sz="2000" spc="1885">
                <a:solidFill>
                  <a:srgbClr val="585D60"/>
                </a:solidFill>
                <a:latin typeface="Microsoft Sans Serif"/>
                <a:cs typeface="Microsoft Sans Serif"/>
              </a:rPr>
              <a:t>🍰</a:t>
            </a:r>
            <a:r>
              <a:rPr dirty="0" sz="2000" spc="-114">
                <a:solidFill>
                  <a:srgbClr val="585D6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aspect of the analytics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journey.</a:t>
            </a: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1255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IMO,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this is not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always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true, but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success in this stage is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hinged</a:t>
            </a:r>
            <a:r>
              <a:rPr dirty="0" sz="1800" spc="1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lvl="1" marL="774700" indent="-133985">
              <a:lnSpc>
                <a:spcPct val="100000"/>
              </a:lnSpc>
              <a:spcBef>
                <a:spcPts val="1015"/>
              </a:spcBef>
              <a:buFont typeface="Roboto"/>
              <a:buChar char="•"/>
              <a:tabLst>
                <a:tab pos="77533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Correct </a:t>
            </a:r>
            <a:r>
              <a:rPr dirty="0" sz="2000" spc="-27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data,</a:t>
            </a:r>
            <a:r>
              <a:rPr dirty="0" sz="1800" spc="-10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i.e.,</a:t>
            </a:r>
            <a:endParaRPr sz="1800">
              <a:latin typeface="Roboto"/>
              <a:cs typeface="Roboto"/>
            </a:endParaRPr>
          </a:p>
          <a:p>
            <a:pPr lvl="2" marL="1156335" indent="-133985">
              <a:lnSpc>
                <a:spcPct val="100000"/>
              </a:lnSpc>
              <a:spcBef>
                <a:spcPts val="1200"/>
              </a:spcBef>
              <a:buClr>
                <a:srgbClr val="C2132D"/>
              </a:buClr>
              <a:buSzPct val="97297"/>
              <a:buFont typeface="Roboto"/>
              <a:buChar char="•"/>
              <a:tabLst>
                <a:tab pos="1156335" algn="l"/>
              </a:tabLst>
            </a:pPr>
            <a:r>
              <a:rPr dirty="0" sz="1850" spc="80" i="1">
                <a:solidFill>
                  <a:srgbClr val="585D60"/>
                </a:solidFill>
                <a:latin typeface="Gill Sans MT"/>
                <a:cs typeface="Gill Sans MT"/>
              </a:rPr>
              <a:t>Do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you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actually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capture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the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4" i="1">
                <a:solidFill>
                  <a:srgbClr val="585D60"/>
                </a:solidFill>
                <a:latin typeface="Gill Sans MT"/>
                <a:cs typeface="Gill Sans MT"/>
              </a:rPr>
              <a:t>important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0" i="1">
                <a:solidFill>
                  <a:srgbClr val="585D60"/>
                </a:solidFill>
                <a:latin typeface="Gill Sans MT"/>
                <a:cs typeface="Gill Sans MT"/>
              </a:rPr>
              <a:t>predictors?</a:t>
            </a:r>
            <a:endParaRPr sz="1850">
              <a:latin typeface="Gill Sans MT"/>
              <a:cs typeface="Gill Sans MT"/>
            </a:endParaRPr>
          </a:p>
          <a:p>
            <a:pPr lvl="2" marL="1156335" indent="-133985">
              <a:lnSpc>
                <a:spcPct val="100000"/>
              </a:lnSpc>
              <a:spcBef>
                <a:spcPts val="1235"/>
              </a:spcBef>
              <a:buClr>
                <a:srgbClr val="C2132D"/>
              </a:buClr>
              <a:buSzPct val="97297"/>
              <a:buFont typeface="Roboto"/>
              <a:buChar char="•"/>
              <a:tabLst>
                <a:tab pos="1156335" algn="l"/>
              </a:tabLst>
            </a:pP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Is</a:t>
            </a:r>
            <a:r>
              <a:rPr dirty="0" sz="1850" spc="-7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05" i="1">
                <a:solidFill>
                  <a:srgbClr val="585D60"/>
                </a:solidFill>
                <a:latin typeface="Gill Sans MT"/>
                <a:cs typeface="Gill Sans MT"/>
              </a:rPr>
              <a:t>data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0" i="1">
                <a:solidFill>
                  <a:srgbClr val="585D60"/>
                </a:solidFill>
                <a:latin typeface="Gill Sans MT"/>
                <a:cs typeface="Gill Sans MT"/>
              </a:rPr>
              <a:t>aggregated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to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the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05" i="1">
                <a:solidFill>
                  <a:srgbClr val="585D60"/>
                </a:solidFill>
                <a:latin typeface="Gill Sans MT"/>
                <a:cs typeface="Gill Sans MT"/>
              </a:rPr>
              <a:t>right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5" i="1">
                <a:solidFill>
                  <a:srgbClr val="585D60"/>
                </a:solidFill>
                <a:latin typeface="Gill Sans MT"/>
                <a:cs typeface="Gill Sans MT"/>
              </a:rPr>
              <a:t>level?</a:t>
            </a:r>
            <a:endParaRPr sz="1850">
              <a:latin typeface="Gill Sans MT"/>
              <a:cs typeface="Gill Sans MT"/>
            </a:endParaRPr>
          </a:p>
          <a:p>
            <a:pPr lvl="1" marL="774700" indent="-133985">
              <a:lnSpc>
                <a:spcPct val="100000"/>
              </a:lnSpc>
              <a:spcBef>
                <a:spcPts val="1005"/>
              </a:spcBef>
              <a:buFont typeface="Roboto"/>
              <a:buChar char="•"/>
              <a:tabLst>
                <a:tab pos="77533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Cleaned </a:t>
            </a:r>
            <a:r>
              <a:rPr dirty="0" sz="2000" spc="1885">
                <a:solidFill>
                  <a:srgbClr val="585D60"/>
                </a:solidFill>
                <a:latin typeface="Microsoft Sans Serif"/>
                <a:cs typeface="Microsoft Sans Serif"/>
              </a:rPr>
              <a:t>🛀</a:t>
            </a:r>
            <a:r>
              <a:rPr dirty="0" sz="2000" spc="-100">
                <a:solidFill>
                  <a:srgbClr val="585D6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data, i.e.,</a:t>
            </a:r>
            <a:endParaRPr sz="1800">
              <a:latin typeface="Roboto"/>
              <a:cs typeface="Roboto"/>
            </a:endParaRPr>
          </a:p>
          <a:p>
            <a:pPr lvl="2" marL="1156335" indent="-133985">
              <a:lnSpc>
                <a:spcPct val="100000"/>
              </a:lnSpc>
              <a:spcBef>
                <a:spcPts val="1200"/>
              </a:spcBef>
              <a:buClr>
                <a:srgbClr val="C2132D"/>
              </a:buClr>
              <a:buSzPct val="97297"/>
              <a:buFont typeface="Roboto"/>
              <a:buChar char="•"/>
              <a:tabLst>
                <a:tab pos="1156335" algn="l"/>
              </a:tabLst>
            </a:pP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Is</a:t>
            </a:r>
            <a:r>
              <a:rPr dirty="0" sz="1850" spc="-7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05" i="1">
                <a:solidFill>
                  <a:srgbClr val="585D60"/>
                </a:solidFill>
                <a:latin typeface="Gill Sans MT"/>
                <a:cs typeface="Gill Sans MT"/>
              </a:rPr>
              <a:t>data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0" i="1">
                <a:solidFill>
                  <a:srgbClr val="585D60"/>
                </a:solidFill>
                <a:latin typeface="Gill Sans MT"/>
                <a:cs typeface="Gill Sans MT"/>
              </a:rPr>
              <a:t>tidy?</a:t>
            </a:r>
            <a:endParaRPr sz="1850">
              <a:latin typeface="Gill Sans MT"/>
              <a:cs typeface="Gill Sans MT"/>
            </a:endParaRPr>
          </a:p>
          <a:p>
            <a:pPr lvl="2" marL="1156335" indent="-133985">
              <a:lnSpc>
                <a:spcPct val="100000"/>
              </a:lnSpc>
              <a:spcBef>
                <a:spcPts val="1160"/>
              </a:spcBef>
              <a:buClr>
                <a:srgbClr val="C2132D"/>
              </a:buClr>
              <a:buSzPct val="97297"/>
              <a:buFont typeface="Roboto"/>
              <a:buChar char="•"/>
              <a:tabLst>
                <a:tab pos="1156335" algn="l"/>
              </a:tabLst>
            </a:pP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Is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05" i="1">
                <a:solidFill>
                  <a:srgbClr val="585D60"/>
                </a:solidFill>
                <a:latin typeface="Gill Sans MT"/>
                <a:cs typeface="Gill Sans MT"/>
              </a:rPr>
              <a:t>data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0" i="1">
                <a:solidFill>
                  <a:srgbClr val="585D60"/>
                </a:solidFill>
                <a:latin typeface="Gill Sans MT"/>
                <a:cs typeface="Gill Sans MT"/>
              </a:rPr>
              <a:t>technically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5" i="1">
                <a:solidFill>
                  <a:srgbClr val="585D60"/>
                </a:solidFill>
                <a:latin typeface="Gill Sans MT"/>
                <a:cs typeface="Gill Sans MT"/>
              </a:rPr>
              <a:t>correct?</a:t>
            </a:r>
            <a:endParaRPr sz="1850">
              <a:latin typeface="Gill Sans MT"/>
              <a:cs typeface="Gill Sans MT"/>
            </a:endParaRPr>
          </a:p>
          <a:p>
            <a:pPr lvl="2" marL="1156335" indent="-133985">
              <a:lnSpc>
                <a:spcPct val="100000"/>
              </a:lnSpc>
              <a:spcBef>
                <a:spcPts val="1230"/>
              </a:spcBef>
              <a:buClr>
                <a:srgbClr val="C2132D"/>
              </a:buClr>
              <a:buSzPct val="97297"/>
              <a:buFont typeface="Roboto"/>
              <a:buChar char="•"/>
              <a:tabLst>
                <a:tab pos="1156335" algn="l"/>
              </a:tabLst>
            </a:pP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Is</a:t>
            </a:r>
            <a:r>
              <a:rPr dirty="0" sz="1850" spc="-7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05" i="1">
                <a:solidFill>
                  <a:srgbClr val="585D60"/>
                </a:solidFill>
                <a:latin typeface="Gill Sans MT"/>
                <a:cs typeface="Gill Sans MT"/>
              </a:rPr>
              <a:t>data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60" i="1">
                <a:solidFill>
                  <a:srgbClr val="585D60"/>
                </a:solidFill>
                <a:latin typeface="Gill Sans MT"/>
                <a:cs typeface="Gill Sans MT"/>
              </a:rPr>
              <a:t>consistent?</a:t>
            </a:r>
            <a:endParaRPr sz="18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11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519034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Analytics </a:t>
            </a:r>
            <a:r>
              <a:rPr dirty="0" sz="4100" spc="5">
                <a:latin typeface="Roboto Condensed"/>
                <a:cs typeface="Roboto Condensed"/>
              </a:rPr>
              <a:t>Journey: </a:t>
            </a:r>
            <a:r>
              <a:rPr dirty="0" sz="4100">
                <a:latin typeface="Roboto Condensed"/>
                <a:cs typeface="Roboto Condensed"/>
              </a:rPr>
              <a:t>Predictive</a:t>
            </a:r>
            <a:r>
              <a:rPr dirty="0" sz="4100" spc="-1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[2]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9587230" cy="3604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Predictive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statistical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machine learning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models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help us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utilize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independent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variable[s]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predict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 outcome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</a:t>
            </a:r>
            <a:r>
              <a:rPr dirty="0" sz="1800" spc="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choice.</a:t>
            </a:r>
            <a:endParaRPr sz="1800">
              <a:latin typeface="Roboto"/>
              <a:cs typeface="Roboto"/>
            </a:endParaRPr>
          </a:p>
          <a:p>
            <a:pPr marL="393700" marR="311785" indent="-133985">
              <a:lnSpc>
                <a:spcPct val="118100"/>
              </a:lnSpc>
              <a:spcBef>
                <a:spcPts val="1725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With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aforementioned constraints/setup,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now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can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explore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how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model the data  using statistical and machine learning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models?</a:t>
            </a: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1215"/>
              </a:spcBef>
              <a:buFont typeface="Roboto"/>
              <a:buChar char="•"/>
              <a:tabLst>
                <a:tab pos="39433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Some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 recommendations:</a:t>
            </a:r>
            <a:endParaRPr sz="1800">
              <a:latin typeface="Roboto"/>
              <a:cs typeface="Roboto"/>
            </a:endParaRPr>
          </a:p>
          <a:p>
            <a:pPr lvl="1" marL="774700" indent="-133985">
              <a:lnSpc>
                <a:spcPct val="100000"/>
              </a:lnSpc>
              <a:spcBef>
                <a:spcPts val="1295"/>
              </a:spcBef>
              <a:buClr>
                <a:srgbClr val="C2132D"/>
              </a:buClr>
              <a:buChar char="•"/>
              <a:tabLst>
                <a:tab pos="775335" algn="l"/>
              </a:tabLst>
            </a:pP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Start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with the simplest (which is also often the most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easy-to-explain)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model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first.</a:t>
            </a:r>
            <a:endParaRPr sz="1800">
              <a:latin typeface="Roboto"/>
              <a:cs typeface="Roboto"/>
            </a:endParaRPr>
          </a:p>
          <a:p>
            <a:pPr lvl="1" marL="774700" marR="347345" indent="-133985">
              <a:lnSpc>
                <a:spcPct val="105400"/>
              </a:lnSpc>
              <a:spcBef>
                <a:spcPts val="1175"/>
              </a:spcBef>
              <a:buClr>
                <a:srgbClr val="C2132D"/>
              </a:buClr>
              <a:buChar char="•"/>
              <a:tabLst>
                <a:tab pos="775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happy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with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predictive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performance (i.e., no gains would be 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practical 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benefit),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done</a:t>
            </a:r>
            <a:r>
              <a:rPr dirty="0" sz="1800" spc="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2000" spc="880">
                <a:solidFill>
                  <a:srgbClr val="585D60"/>
                </a:solidFill>
                <a:latin typeface="Microsoft Sans Serif"/>
                <a:cs typeface="Microsoft Sans Serif"/>
              </a:rPr>
              <a:t>👏</a:t>
            </a:r>
            <a:r>
              <a:rPr dirty="0" sz="1800" spc="88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lvl="1" marL="774700" indent="-133985">
              <a:lnSpc>
                <a:spcPct val="100000"/>
              </a:lnSpc>
              <a:spcBef>
                <a:spcPts val="1050"/>
              </a:spcBef>
              <a:buClr>
                <a:srgbClr val="C2132D"/>
              </a:buClr>
              <a:buChar char="•"/>
              <a:tabLst>
                <a:tab pos="775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If not, </a:t>
            </a:r>
            <a:r>
              <a:rPr dirty="0" sz="2000" spc="590">
                <a:solidFill>
                  <a:srgbClr val="585D60"/>
                </a:solidFill>
                <a:latin typeface="Lucida Sans Unicode"/>
                <a:cs typeface="Lucida Sans Unicode"/>
              </a:rPr>
              <a:t>↩</a:t>
            </a:r>
            <a:r>
              <a:rPr dirty="0" sz="2000" spc="-204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try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other models.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12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274559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Analytics </a:t>
            </a:r>
            <a:r>
              <a:rPr dirty="0" sz="4100" spc="5">
                <a:latin typeface="Roboto Condensed"/>
                <a:cs typeface="Roboto Condensed"/>
              </a:rPr>
              <a:t>Journey:</a:t>
            </a:r>
            <a:r>
              <a:rPr dirty="0" sz="4100" spc="-10">
                <a:latin typeface="Roboto Condensed"/>
                <a:cs typeface="Roboto Condensed"/>
              </a:rPr>
              <a:t> </a:t>
            </a:r>
            <a:r>
              <a:rPr dirty="0" sz="4100">
                <a:latin typeface="Roboto Condensed"/>
                <a:cs typeface="Roboto Condensed"/>
              </a:rPr>
              <a:t>Prescriptive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9723755" cy="455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227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Prescriptive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mathematical models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make recommendations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for  business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actions.</a:t>
            </a:r>
            <a:endParaRPr sz="1800">
              <a:latin typeface="Roboto"/>
              <a:cs typeface="Roboto"/>
            </a:endParaRPr>
          </a:p>
          <a:p>
            <a:pPr marL="393700" marR="100330" indent="-133985">
              <a:lnSpc>
                <a:spcPct val="115199"/>
              </a:lnSpc>
              <a:spcBef>
                <a:spcPts val="179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Our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overarching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goal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behind data/business analytics, is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make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informed decisions based  on what we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have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learned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from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the data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 Hence, this stage is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we build on what we  learned during the </a:t>
            </a:r>
            <a:r>
              <a:rPr dirty="0" sz="1850" spc="135" i="1">
                <a:solidFill>
                  <a:srgbClr val="585D60"/>
                </a:solidFill>
                <a:latin typeface="Gill Sans MT"/>
                <a:cs typeface="Gill Sans MT"/>
              </a:rPr>
              <a:t>descriptive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50" spc="114" i="1">
                <a:solidFill>
                  <a:srgbClr val="585D60"/>
                </a:solidFill>
                <a:latin typeface="Gill Sans MT"/>
                <a:cs typeface="Gill Sans MT"/>
              </a:rPr>
              <a:t>predictive</a:t>
            </a:r>
            <a:r>
              <a:rPr dirty="0" sz="1850" spc="-29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stages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make more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informed decisions.</a:t>
            </a:r>
            <a:endParaRPr sz="1800">
              <a:latin typeface="Roboto"/>
              <a:cs typeface="Roboto"/>
            </a:endParaRPr>
          </a:p>
          <a:p>
            <a:pPr marL="393700" marR="40640" indent="-133985">
              <a:lnSpc>
                <a:spcPct val="118100"/>
              </a:lnSpc>
              <a:spcBef>
                <a:spcPts val="89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Imagine that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large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trucking company (e.g.,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Amazon, Fedex,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JB Hunt), and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models that show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both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lvl="1" marL="774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77533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Safety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critical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events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associated with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crashes.</a:t>
            </a:r>
            <a:endParaRPr sz="1800">
              <a:latin typeface="Roboto"/>
              <a:cs typeface="Roboto"/>
            </a:endParaRPr>
          </a:p>
          <a:p>
            <a:pPr lvl="1" marL="774700" marR="508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Char char="•"/>
              <a:tabLst>
                <a:tab pos="775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occurrence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safety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critical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events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can be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reasonably predicted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 a function of: (a) 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driver characteristics,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(b) weather conditions, and (c) </a:t>
            </a:r>
            <a:r>
              <a:rPr dirty="0" sz="1800" spc="-125">
                <a:solidFill>
                  <a:srgbClr val="585D60"/>
                </a:solidFill>
                <a:latin typeface="Roboto"/>
                <a:cs typeface="Roboto"/>
              </a:rPr>
              <a:t>traffi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</a:t>
            </a:r>
            <a:r>
              <a:rPr dirty="0" sz="1800" spc="-10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conditions.</a:t>
            </a:r>
            <a:endParaRPr sz="1800">
              <a:latin typeface="Roboto"/>
              <a:cs typeface="Roboto"/>
            </a:endParaRPr>
          </a:p>
          <a:p>
            <a:pPr marL="393700" marR="1565910" indent="-133985">
              <a:lnSpc>
                <a:spcPct val="114599"/>
              </a:lnSpc>
              <a:spcBef>
                <a:spcPts val="980"/>
              </a:spcBef>
              <a:buFont typeface="Roboto"/>
              <a:buChar char="•"/>
              <a:tabLst>
                <a:tab pos="39433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As a business analyst, what two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reasonable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questions would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you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attempt</a:t>
            </a:r>
            <a:r>
              <a:rPr dirty="0" sz="1800" spc="-6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to 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approach/optimize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for?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9323705" cy="1255395"/>
          </a:xfrm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440"/>
              </a:spcBef>
            </a:pPr>
            <a:r>
              <a:rPr dirty="0" sz="4100" spc="15">
                <a:latin typeface="Roboto Condensed"/>
                <a:cs typeface="Roboto Condensed"/>
              </a:rPr>
              <a:t>How </a:t>
            </a:r>
            <a:r>
              <a:rPr dirty="0" sz="4100" spc="10">
                <a:latin typeface="Roboto Condensed"/>
                <a:cs typeface="Roboto Condensed"/>
              </a:rPr>
              <a:t>does our Curriculum at Miami</a:t>
            </a:r>
            <a:r>
              <a:rPr dirty="0" sz="4100" spc="-4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University  </a:t>
            </a:r>
            <a:r>
              <a:rPr dirty="0" sz="4100">
                <a:latin typeface="Roboto Condensed"/>
                <a:cs typeface="Roboto Condensed"/>
              </a:rPr>
              <a:t>Prepare you </a:t>
            </a:r>
            <a:r>
              <a:rPr dirty="0" sz="4100" spc="10">
                <a:latin typeface="Roboto Condensed"/>
                <a:cs typeface="Roboto Condensed"/>
              </a:rPr>
              <a:t>for this</a:t>
            </a:r>
            <a:r>
              <a:rPr dirty="0" sz="410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Journey?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049" y="2400534"/>
            <a:ext cx="9171499" cy="1488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22793" y="4314032"/>
            <a:ext cx="86861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My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take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 the courses within the business analytics major/minor at Miami</a:t>
            </a:r>
            <a:r>
              <a:rPr dirty="0" sz="1800" spc="-6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University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13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696785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ISA 401/501 Course: An</a:t>
            </a:r>
            <a:r>
              <a:rPr dirty="0" sz="4100" spc="-4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Overview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5333" y="1794747"/>
            <a:ext cx="9184070" cy="224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19515" y="4466516"/>
            <a:ext cx="42932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How the ISA 401/501 course is</a:t>
            </a:r>
            <a:r>
              <a:rPr dirty="0" sz="18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organized.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14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645287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ISA 401/501 Course</a:t>
            </a:r>
            <a:r>
              <a:rPr dirty="0" sz="4100" spc="-3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Objectives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9672955" cy="446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Even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though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software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will be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extensively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used, this is not 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software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class.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Instead, the focus is  on understanding the underlying methods and mindset of how data should be</a:t>
            </a:r>
            <a:r>
              <a:rPr dirty="0" sz="1800" spc="-5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approached.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 capable 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extracting, transforming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loading (ETL) data using multiple platforms</a:t>
            </a:r>
            <a:r>
              <a:rPr dirty="0" sz="1800" spc="-4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(e.g.</a:t>
            </a:r>
            <a:endParaRPr sz="1800">
              <a:latin typeface="Roboto"/>
              <a:cs typeface="Roboto"/>
            </a:endParaRPr>
          </a:p>
          <a:p>
            <a:pPr marL="653415">
              <a:lnSpc>
                <a:spcPct val="100000"/>
              </a:lnSpc>
              <a:spcBef>
                <a:spcPts val="39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Power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BI and/or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Tableau).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buClr>
                <a:srgbClr val="C2132D"/>
              </a:buClr>
              <a:buChar char="•"/>
              <a:tabLst>
                <a:tab pos="394335" algn="l"/>
                <a:tab pos="1898014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Write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basic	scripts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preprocess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clean the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data.</a:t>
            </a: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Explore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data using visualization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approaches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based on sound human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factors.</a:t>
            </a:r>
            <a:endParaRPr sz="1800">
              <a:latin typeface="Roboto"/>
              <a:cs typeface="Roboto"/>
            </a:endParaRPr>
          </a:p>
          <a:p>
            <a:pPr marL="393700" marR="97790" indent="-133985">
              <a:lnSpc>
                <a:spcPct val="114599"/>
              </a:lnSpc>
              <a:spcBef>
                <a:spcPts val="98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Understand how statistical/machine learning can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capitalize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 the insights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generated from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data visualization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process.</a:t>
            </a:r>
            <a:endParaRPr sz="1800">
              <a:latin typeface="Roboto"/>
              <a:cs typeface="Roboto"/>
            </a:endParaRPr>
          </a:p>
          <a:p>
            <a:pPr marL="393700" marR="437515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Create interactive dashboards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can be used for business decision making, reporting  and/or performance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management.</a:t>
            </a: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 able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apply the skills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from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this class in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future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career.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6113" y="2768536"/>
            <a:ext cx="257810" cy="200660"/>
          </a:xfrm>
          <a:custGeom>
            <a:avLst/>
            <a:gdLst/>
            <a:ahLst/>
            <a:cxnLst/>
            <a:rect l="l" t="t" r="r" b="b"/>
            <a:pathLst>
              <a:path w="257809" h="200660">
                <a:moveTo>
                  <a:pt x="149916" y="200135"/>
                </a:moveTo>
                <a:lnTo>
                  <a:pt x="106026" y="200135"/>
                </a:lnTo>
                <a:lnTo>
                  <a:pt x="106026" y="172482"/>
                </a:lnTo>
                <a:lnTo>
                  <a:pt x="64030" y="162099"/>
                </a:lnTo>
                <a:lnTo>
                  <a:pt x="30409" y="143059"/>
                </a:lnTo>
                <a:lnTo>
                  <a:pt x="8090" y="117344"/>
                </a:lnTo>
                <a:lnTo>
                  <a:pt x="0" y="86933"/>
                </a:lnTo>
                <a:lnTo>
                  <a:pt x="10113" y="53090"/>
                </a:lnTo>
                <a:lnTo>
                  <a:pt x="37689" y="25458"/>
                </a:lnTo>
                <a:lnTo>
                  <a:pt x="78585" y="6830"/>
                </a:lnTo>
                <a:lnTo>
                  <a:pt x="128658" y="0"/>
                </a:lnTo>
                <a:lnTo>
                  <a:pt x="178730" y="6830"/>
                </a:lnTo>
                <a:lnTo>
                  <a:pt x="219627" y="25458"/>
                </a:lnTo>
                <a:lnTo>
                  <a:pt x="228148" y="33996"/>
                </a:lnTo>
                <a:lnTo>
                  <a:pt x="148366" y="33996"/>
                </a:lnTo>
                <a:lnTo>
                  <a:pt x="110311" y="38662"/>
                </a:lnTo>
                <a:lnTo>
                  <a:pt x="79226" y="51390"/>
                </a:lnTo>
                <a:lnTo>
                  <a:pt x="58265" y="70275"/>
                </a:lnTo>
                <a:lnTo>
                  <a:pt x="50577" y="93411"/>
                </a:lnTo>
                <a:lnTo>
                  <a:pt x="54610" y="110314"/>
                </a:lnTo>
                <a:lnTo>
                  <a:pt x="54732" y="110521"/>
                </a:lnTo>
                <a:lnTo>
                  <a:pt x="65995" y="125436"/>
                </a:lnTo>
                <a:lnTo>
                  <a:pt x="83517" y="137870"/>
                </a:lnTo>
                <a:lnTo>
                  <a:pt x="106026" y="146974"/>
                </a:lnTo>
                <a:lnTo>
                  <a:pt x="149872" y="146974"/>
                </a:lnTo>
                <a:lnTo>
                  <a:pt x="149872" y="152781"/>
                </a:lnTo>
                <a:lnTo>
                  <a:pt x="220187" y="152781"/>
                </a:lnTo>
                <a:lnTo>
                  <a:pt x="228220" y="166451"/>
                </a:lnTo>
                <a:lnTo>
                  <a:pt x="180653" y="166451"/>
                </a:lnTo>
                <a:lnTo>
                  <a:pt x="173290" y="168477"/>
                </a:lnTo>
                <a:lnTo>
                  <a:pt x="165700" y="170193"/>
                </a:lnTo>
                <a:lnTo>
                  <a:pt x="157901" y="171590"/>
                </a:lnTo>
                <a:lnTo>
                  <a:pt x="149916" y="172661"/>
                </a:lnTo>
                <a:lnTo>
                  <a:pt x="149916" y="200135"/>
                </a:lnTo>
                <a:close/>
              </a:path>
              <a:path w="257809" h="200660">
                <a:moveTo>
                  <a:pt x="228712" y="140943"/>
                </a:moveTo>
                <a:lnTo>
                  <a:pt x="211079" y="140943"/>
                </a:lnTo>
                <a:lnTo>
                  <a:pt x="224127" y="132630"/>
                </a:lnTo>
                <a:lnTo>
                  <a:pt x="233921" y="121985"/>
                </a:lnTo>
                <a:lnTo>
                  <a:pt x="240077" y="108935"/>
                </a:lnTo>
                <a:lnTo>
                  <a:pt x="242214" y="93411"/>
                </a:lnTo>
                <a:lnTo>
                  <a:pt x="235142" y="66732"/>
                </a:lnTo>
                <a:lnTo>
                  <a:pt x="215535" y="48241"/>
                </a:lnTo>
                <a:lnTo>
                  <a:pt x="185806" y="37481"/>
                </a:lnTo>
                <a:lnTo>
                  <a:pt x="148366" y="33996"/>
                </a:lnTo>
                <a:lnTo>
                  <a:pt x="228148" y="33996"/>
                </a:lnTo>
                <a:lnTo>
                  <a:pt x="247203" y="53090"/>
                </a:lnTo>
                <a:lnTo>
                  <a:pt x="257316" y="86933"/>
                </a:lnTo>
                <a:lnTo>
                  <a:pt x="254593" y="104788"/>
                </a:lnTo>
                <a:lnTo>
                  <a:pt x="246792" y="121387"/>
                </a:lnTo>
                <a:lnTo>
                  <a:pt x="234465" y="136361"/>
                </a:lnTo>
                <a:lnTo>
                  <a:pt x="228712" y="140943"/>
                </a:lnTo>
                <a:close/>
              </a:path>
              <a:path w="257809" h="200660">
                <a:moveTo>
                  <a:pt x="149872" y="146974"/>
                </a:moveTo>
                <a:lnTo>
                  <a:pt x="106026" y="146974"/>
                </a:lnTo>
                <a:lnTo>
                  <a:pt x="106026" y="53920"/>
                </a:lnTo>
                <a:lnTo>
                  <a:pt x="194161" y="53920"/>
                </a:lnTo>
                <a:lnTo>
                  <a:pt x="200430" y="54634"/>
                </a:lnTo>
                <a:lnTo>
                  <a:pt x="214223" y="59096"/>
                </a:lnTo>
                <a:lnTo>
                  <a:pt x="228017" y="70787"/>
                </a:lnTo>
                <a:lnTo>
                  <a:pt x="232119" y="85446"/>
                </a:lnTo>
                <a:lnTo>
                  <a:pt x="167146" y="85446"/>
                </a:lnTo>
                <a:lnTo>
                  <a:pt x="150271" y="85682"/>
                </a:lnTo>
                <a:lnTo>
                  <a:pt x="150271" y="110521"/>
                </a:lnTo>
                <a:lnTo>
                  <a:pt x="165614" y="110838"/>
                </a:lnTo>
                <a:lnTo>
                  <a:pt x="229634" y="110838"/>
                </a:lnTo>
                <a:lnTo>
                  <a:pt x="228293" y="115923"/>
                </a:lnTo>
                <a:lnTo>
                  <a:pt x="215109" y="128351"/>
                </a:lnTo>
                <a:lnTo>
                  <a:pt x="201925" y="133550"/>
                </a:lnTo>
                <a:lnTo>
                  <a:pt x="195932" y="134599"/>
                </a:lnTo>
                <a:lnTo>
                  <a:pt x="203727" y="136967"/>
                </a:lnTo>
                <a:lnTo>
                  <a:pt x="208244" y="139290"/>
                </a:lnTo>
                <a:lnTo>
                  <a:pt x="208997" y="139647"/>
                </a:lnTo>
                <a:lnTo>
                  <a:pt x="210016" y="140228"/>
                </a:lnTo>
                <a:lnTo>
                  <a:pt x="211079" y="140943"/>
                </a:lnTo>
                <a:lnTo>
                  <a:pt x="228712" y="140943"/>
                </a:lnTo>
                <a:lnTo>
                  <a:pt x="226243" y="142909"/>
                </a:lnTo>
                <a:lnTo>
                  <a:pt x="149872" y="142909"/>
                </a:lnTo>
                <a:lnTo>
                  <a:pt x="149872" y="146974"/>
                </a:lnTo>
                <a:close/>
              </a:path>
              <a:path w="257809" h="200660">
                <a:moveTo>
                  <a:pt x="229634" y="110838"/>
                </a:moveTo>
                <a:lnTo>
                  <a:pt x="165614" y="110838"/>
                </a:lnTo>
                <a:lnTo>
                  <a:pt x="177951" y="110314"/>
                </a:lnTo>
                <a:lnTo>
                  <a:pt x="186169" y="106732"/>
                </a:lnTo>
                <a:lnTo>
                  <a:pt x="189156" y="97878"/>
                </a:lnTo>
                <a:lnTo>
                  <a:pt x="186680" y="89546"/>
                </a:lnTo>
                <a:lnTo>
                  <a:pt x="179313" y="86068"/>
                </a:lnTo>
                <a:lnTo>
                  <a:pt x="167146" y="85446"/>
                </a:lnTo>
                <a:lnTo>
                  <a:pt x="232119" y="85446"/>
                </a:lnTo>
                <a:lnTo>
                  <a:pt x="234286" y="93187"/>
                </a:lnTo>
                <a:lnTo>
                  <a:pt x="229634" y="110838"/>
                </a:lnTo>
                <a:close/>
              </a:path>
              <a:path w="257809" h="200660">
                <a:moveTo>
                  <a:pt x="220187" y="152781"/>
                </a:moveTo>
                <a:lnTo>
                  <a:pt x="149872" y="152781"/>
                </a:lnTo>
                <a:lnTo>
                  <a:pt x="157667" y="152737"/>
                </a:lnTo>
                <a:lnTo>
                  <a:pt x="165152" y="152335"/>
                </a:lnTo>
                <a:lnTo>
                  <a:pt x="172282" y="151486"/>
                </a:lnTo>
                <a:lnTo>
                  <a:pt x="170023" y="148135"/>
                </a:lnTo>
                <a:lnTo>
                  <a:pt x="166436" y="142909"/>
                </a:lnTo>
                <a:lnTo>
                  <a:pt x="226243" y="142909"/>
                </a:lnTo>
                <a:lnTo>
                  <a:pt x="218165" y="149341"/>
                </a:lnTo>
                <a:lnTo>
                  <a:pt x="220187" y="152781"/>
                </a:lnTo>
                <a:close/>
              </a:path>
              <a:path w="257809" h="200660">
                <a:moveTo>
                  <a:pt x="248016" y="200135"/>
                </a:moveTo>
                <a:lnTo>
                  <a:pt x="198412" y="200135"/>
                </a:lnTo>
                <a:lnTo>
                  <a:pt x="180653" y="166451"/>
                </a:lnTo>
                <a:lnTo>
                  <a:pt x="228220" y="166451"/>
                </a:lnTo>
                <a:lnTo>
                  <a:pt x="248016" y="200135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87394" y="3321291"/>
            <a:ext cx="257810" cy="200660"/>
          </a:xfrm>
          <a:custGeom>
            <a:avLst/>
            <a:gdLst/>
            <a:ahLst/>
            <a:cxnLst/>
            <a:rect l="l" t="t" r="r" b="b"/>
            <a:pathLst>
              <a:path w="257810" h="200660">
                <a:moveTo>
                  <a:pt x="149916" y="200135"/>
                </a:moveTo>
                <a:lnTo>
                  <a:pt x="106026" y="200135"/>
                </a:lnTo>
                <a:lnTo>
                  <a:pt x="106026" y="172482"/>
                </a:lnTo>
                <a:lnTo>
                  <a:pt x="64030" y="162099"/>
                </a:lnTo>
                <a:lnTo>
                  <a:pt x="30409" y="143059"/>
                </a:lnTo>
                <a:lnTo>
                  <a:pt x="8090" y="117344"/>
                </a:lnTo>
                <a:lnTo>
                  <a:pt x="0" y="86933"/>
                </a:lnTo>
                <a:lnTo>
                  <a:pt x="10113" y="53090"/>
                </a:lnTo>
                <a:lnTo>
                  <a:pt x="37689" y="25458"/>
                </a:lnTo>
                <a:lnTo>
                  <a:pt x="78585" y="6830"/>
                </a:lnTo>
                <a:lnTo>
                  <a:pt x="128658" y="0"/>
                </a:lnTo>
                <a:lnTo>
                  <a:pt x="178730" y="6830"/>
                </a:lnTo>
                <a:lnTo>
                  <a:pt x="219627" y="25458"/>
                </a:lnTo>
                <a:lnTo>
                  <a:pt x="228148" y="33996"/>
                </a:lnTo>
                <a:lnTo>
                  <a:pt x="148366" y="33996"/>
                </a:lnTo>
                <a:lnTo>
                  <a:pt x="110311" y="38662"/>
                </a:lnTo>
                <a:lnTo>
                  <a:pt x="79226" y="51390"/>
                </a:lnTo>
                <a:lnTo>
                  <a:pt x="58265" y="70275"/>
                </a:lnTo>
                <a:lnTo>
                  <a:pt x="50577" y="93411"/>
                </a:lnTo>
                <a:lnTo>
                  <a:pt x="54610" y="110314"/>
                </a:lnTo>
                <a:lnTo>
                  <a:pt x="54732" y="110521"/>
                </a:lnTo>
                <a:lnTo>
                  <a:pt x="65995" y="125436"/>
                </a:lnTo>
                <a:lnTo>
                  <a:pt x="83517" y="137870"/>
                </a:lnTo>
                <a:lnTo>
                  <a:pt x="106026" y="146974"/>
                </a:lnTo>
                <a:lnTo>
                  <a:pt x="149872" y="146974"/>
                </a:lnTo>
                <a:lnTo>
                  <a:pt x="149872" y="152781"/>
                </a:lnTo>
                <a:lnTo>
                  <a:pt x="220187" y="152781"/>
                </a:lnTo>
                <a:lnTo>
                  <a:pt x="228220" y="166451"/>
                </a:lnTo>
                <a:lnTo>
                  <a:pt x="180653" y="166451"/>
                </a:lnTo>
                <a:lnTo>
                  <a:pt x="173290" y="168477"/>
                </a:lnTo>
                <a:lnTo>
                  <a:pt x="165700" y="170193"/>
                </a:lnTo>
                <a:lnTo>
                  <a:pt x="157901" y="171590"/>
                </a:lnTo>
                <a:lnTo>
                  <a:pt x="149916" y="172661"/>
                </a:lnTo>
                <a:lnTo>
                  <a:pt x="149916" y="200135"/>
                </a:lnTo>
                <a:close/>
              </a:path>
              <a:path w="257810" h="200660">
                <a:moveTo>
                  <a:pt x="228712" y="140943"/>
                </a:moveTo>
                <a:lnTo>
                  <a:pt x="211079" y="140943"/>
                </a:lnTo>
                <a:lnTo>
                  <a:pt x="224127" y="132630"/>
                </a:lnTo>
                <a:lnTo>
                  <a:pt x="233921" y="121985"/>
                </a:lnTo>
                <a:lnTo>
                  <a:pt x="240077" y="108935"/>
                </a:lnTo>
                <a:lnTo>
                  <a:pt x="242214" y="93411"/>
                </a:lnTo>
                <a:lnTo>
                  <a:pt x="235142" y="66732"/>
                </a:lnTo>
                <a:lnTo>
                  <a:pt x="215535" y="48241"/>
                </a:lnTo>
                <a:lnTo>
                  <a:pt x="185806" y="37481"/>
                </a:lnTo>
                <a:lnTo>
                  <a:pt x="148366" y="33996"/>
                </a:lnTo>
                <a:lnTo>
                  <a:pt x="228148" y="33996"/>
                </a:lnTo>
                <a:lnTo>
                  <a:pt x="247203" y="53090"/>
                </a:lnTo>
                <a:lnTo>
                  <a:pt x="257316" y="86933"/>
                </a:lnTo>
                <a:lnTo>
                  <a:pt x="254593" y="104788"/>
                </a:lnTo>
                <a:lnTo>
                  <a:pt x="246792" y="121387"/>
                </a:lnTo>
                <a:lnTo>
                  <a:pt x="234465" y="136361"/>
                </a:lnTo>
                <a:lnTo>
                  <a:pt x="228712" y="140943"/>
                </a:lnTo>
                <a:close/>
              </a:path>
              <a:path w="257810" h="200660">
                <a:moveTo>
                  <a:pt x="149872" y="146974"/>
                </a:moveTo>
                <a:lnTo>
                  <a:pt x="106026" y="146974"/>
                </a:lnTo>
                <a:lnTo>
                  <a:pt x="106026" y="53920"/>
                </a:lnTo>
                <a:lnTo>
                  <a:pt x="194161" y="53920"/>
                </a:lnTo>
                <a:lnTo>
                  <a:pt x="200430" y="54634"/>
                </a:lnTo>
                <a:lnTo>
                  <a:pt x="214223" y="59096"/>
                </a:lnTo>
                <a:lnTo>
                  <a:pt x="228017" y="70787"/>
                </a:lnTo>
                <a:lnTo>
                  <a:pt x="232119" y="85446"/>
                </a:lnTo>
                <a:lnTo>
                  <a:pt x="167146" y="85446"/>
                </a:lnTo>
                <a:lnTo>
                  <a:pt x="150271" y="85682"/>
                </a:lnTo>
                <a:lnTo>
                  <a:pt x="150271" y="110521"/>
                </a:lnTo>
                <a:lnTo>
                  <a:pt x="165614" y="110838"/>
                </a:lnTo>
                <a:lnTo>
                  <a:pt x="229634" y="110838"/>
                </a:lnTo>
                <a:lnTo>
                  <a:pt x="228293" y="115923"/>
                </a:lnTo>
                <a:lnTo>
                  <a:pt x="215109" y="128351"/>
                </a:lnTo>
                <a:lnTo>
                  <a:pt x="201925" y="133550"/>
                </a:lnTo>
                <a:lnTo>
                  <a:pt x="195932" y="134599"/>
                </a:lnTo>
                <a:lnTo>
                  <a:pt x="203727" y="136967"/>
                </a:lnTo>
                <a:lnTo>
                  <a:pt x="208244" y="139290"/>
                </a:lnTo>
                <a:lnTo>
                  <a:pt x="208997" y="139647"/>
                </a:lnTo>
                <a:lnTo>
                  <a:pt x="210016" y="140228"/>
                </a:lnTo>
                <a:lnTo>
                  <a:pt x="211079" y="140943"/>
                </a:lnTo>
                <a:lnTo>
                  <a:pt x="228712" y="140943"/>
                </a:lnTo>
                <a:lnTo>
                  <a:pt x="226243" y="142909"/>
                </a:lnTo>
                <a:lnTo>
                  <a:pt x="149872" y="142909"/>
                </a:lnTo>
                <a:lnTo>
                  <a:pt x="149872" y="146974"/>
                </a:lnTo>
                <a:close/>
              </a:path>
              <a:path w="257810" h="200660">
                <a:moveTo>
                  <a:pt x="229634" y="110838"/>
                </a:moveTo>
                <a:lnTo>
                  <a:pt x="165614" y="110838"/>
                </a:lnTo>
                <a:lnTo>
                  <a:pt x="177951" y="110314"/>
                </a:lnTo>
                <a:lnTo>
                  <a:pt x="186169" y="106732"/>
                </a:lnTo>
                <a:lnTo>
                  <a:pt x="189156" y="97878"/>
                </a:lnTo>
                <a:lnTo>
                  <a:pt x="186680" y="89546"/>
                </a:lnTo>
                <a:lnTo>
                  <a:pt x="179313" y="86068"/>
                </a:lnTo>
                <a:lnTo>
                  <a:pt x="167146" y="85446"/>
                </a:lnTo>
                <a:lnTo>
                  <a:pt x="232119" y="85446"/>
                </a:lnTo>
                <a:lnTo>
                  <a:pt x="234286" y="93187"/>
                </a:lnTo>
                <a:lnTo>
                  <a:pt x="229634" y="110838"/>
                </a:lnTo>
                <a:close/>
              </a:path>
              <a:path w="257810" h="200660">
                <a:moveTo>
                  <a:pt x="220187" y="152781"/>
                </a:moveTo>
                <a:lnTo>
                  <a:pt x="149872" y="152781"/>
                </a:lnTo>
                <a:lnTo>
                  <a:pt x="157667" y="152737"/>
                </a:lnTo>
                <a:lnTo>
                  <a:pt x="165152" y="152335"/>
                </a:lnTo>
                <a:lnTo>
                  <a:pt x="172282" y="151486"/>
                </a:lnTo>
                <a:lnTo>
                  <a:pt x="170023" y="148135"/>
                </a:lnTo>
                <a:lnTo>
                  <a:pt x="166436" y="142909"/>
                </a:lnTo>
                <a:lnTo>
                  <a:pt x="226243" y="142909"/>
                </a:lnTo>
                <a:lnTo>
                  <a:pt x="218165" y="149341"/>
                </a:lnTo>
                <a:lnTo>
                  <a:pt x="220187" y="152781"/>
                </a:lnTo>
                <a:close/>
              </a:path>
              <a:path w="257810" h="200660">
                <a:moveTo>
                  <a:pt x="248016" y="200135"/>
                </a:moveTo>
                <a:lnTo>
                  <a:pt x="198412" y="200135"/>
                </a:lnTo>
                <a:lnTo>
                  <a:pt x="180653" y="166451"/>
                </a:lnTo>
                <a:lnTo>
                  <a:pt x="228220" y="166451"/>
                </a:lnTo>
                <a:lnTo>
                  <a:pt x="248016" y="200135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15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4:</a:t>
            </a:r>
            <a:r>
              <a:rPr dirty="0"/>
              <a:t>00</a:t>
            </a:r>
          </a:p>
        </p:txBody>
      </p:sp>
      <p:sp>
        <p:nvSpPr>
          <p:cNvPr id="6" name="object 6"/>
          <p:cNvSpPr/>
          <p:nvPr/>
        </p:nvSpPr>
        <p:spPr>
          <a:xfrm>
            <a:off x="914903" y="4240959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63094" y="6138121"/>
            <a:ext cx="7070090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0"/>
              </a:spcBef>
              <a:buFont typeface="Roboto"/>
              <a:buChar char="•"/>
              <a:tabLst>
                <a:tab pos="133350" algn="l"/>
              </a:tabLst>
            </a:pPr>
            <a:r>
              <a:rPr dirty="0" sz="1600" spc="10" b="1">
                <a:solidFill>
                  <a:srgbClr val="C2132D"/>
                </a:solidFill>
                <a:latin typeface="Roboto"/>
                <a:cs typeface="Roboto"/>
              </a:rPr>
              <a:t>Document what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you will learn in this </a:t>
            </a:r>
            <a:r>
              <a:rPr dirty="0" sz="1600" spc="10" b="1">
                <a:solidFill>
                  <a:srgbClr val="C2132D"/>
                </a:solidFill>
                <a:latin typeface="Roboto"/>
                <a:cs typeface="Roboto"/>
              </a:rPr>
              <a:t>course </a:t>
            </a:r>
            <a:r>
              <a:rPr dirty="0" sz="1600" spc="-5" b="1">
                <a:solidFill>
                  <a:srgbClr val="C2132D"/>
                </a:solidFill>
                <a:latin typeface="Roboto"/>
                <a:cs typeface="Roboto"/>
              </a:rPr>
              <a:t>to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make you more</a:t>
            </a:r>
            <a:r>
              <a:rPr dirty="0" sz="1600" spc="6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competitive.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85584" y="6201021"/>
            <a:ext cx="5067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16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903" y="3669145"/>
            <a:ext cx="1210945" cy="0"/>
          </a:xfrm>
          <a:custGeom>
            <a:avLst/>
            <a:gdLst/>
            <a:ahLst/>
            <a:cxnLst/>
            <a:rect l="l" t="t" r="r" b="b"/>
            <a:pathLst>
              <a:path w="1210945" h="0">
                <a:moveTo>
                  <a:pt x="0" y="0"/>
                </a:moveTo>
                <a:lnTo>
                  <a:pt x="1210341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903" y="4240960"/>
            <a:ext cx="1210945" cy="0"/>
          </a:xfrm>
          <a:custGeom>
            <a:avLst/>
            <a:gdLst/>
            <a:ahLst/>
            <a:cxnLst/>
            <a:rect l="l" t="t" r="r" b="b"/>
            <a:pathLst>
              <a:path w="1210945" h="0">
                <a:moveTo>
                  <a:pt x="0" y="0"/>
                </a:moveTo>
                <a:lnTo>
                  <a:pt x="1210341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2203" y="520993"/>
            <a:ext cx="9667240" cy="54991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Should </a:t>
            </a:r>
            <a:r>
              <a:rPr dirty="0" sz="4100">
                <a:solidFill>
                  <a:srgbClr val="C2132D"/>
                </a:solidFill>
                <a:latin typeface="Roboto Condensed"/>
                <a:cs typeface="Roboto Condensed"/>
              </a:rPr>
              <a:t>you Care?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Read this Job</a:t>
            </a:r>
            <a:r>
              <a:rPr dirty="0" sz="4100" spc="-1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Ad</a:t>
            </a:r>
            <a:endParaRPr sz="4100">
              <a:latin typeface="Roboto Condensed"/>
              <a:cs typeface="Roboto Condensed"/>
            </a:endParaRPr>
          </a:p>
          <a:p>
            <a:pPr marL="12700" marR="5080">
              <a:lnSpc>
                <a:spcPct val="116399"/>
              </a:lnSpc>
              <a:spcBef>
                <a:spcPts val="265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When I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designed this course, I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incorporated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lot 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feedback from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industry 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collaborators,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peer/leading academic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programs,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and state-of-the-art-research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advancements.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Thus, this is meant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 a hands-on,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practically-relevant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course.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Activity</a:t>
            </a:r>
            <a:r>
              <a:rPr dirty="0" sz="2600" spc="-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#2</a:t>
            </a:r>
            <a:endParaRPr sz="2600">
              <a:latin typeface="Roboto Condensed"/>
              <a:cs typeface="Roboto Condense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00">
              <a:latin typeface="Roboto Condensed"/>
              <a:cs typeface="Roboto Condensed"/>
            </a:endParaRPr>
          </a:p>
          <a:p>
            <a:pPr marL="241300">
              <a:lnSpc>
                <a:spcPct val="100000"/>
              </a:lnSpc>
              <a:tabLst>
                <a:tab pos="144716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	Documentation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Space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3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demonstrate the practicality of this course, let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us consider </a:t>
            </a: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this job</a:t>
            </a:r>
            <a:r>
              <a:rPr dirty="0" sz="1600" spc="3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ad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Roboto"/>
              <a:cs typeface="Roboto"/>
            </a:endParaRPr>
          </a:p>
          <a:p>
            <a:pPr marL="393700" indent="-121285">
              <a:lnSpc>
                <a:spcPct val="100000"/>
              </a:lnSpc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Please open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Data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Scientist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(6257U)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-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CED Data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Scientist position at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UC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- Berkeley by clicking</a:t>
            </a:r>
            <a:r>
              <a:rPr dirty="0" sz="1600" spc="6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here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600">
              <a:latin typeface="Roboto"/>
              <a:cs typeface="Roboto"/>
            </a:endParaRPr>
          </a:p>
          <a:p>
            <a:pPr marL="393700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Compare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responsibilities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required qualifications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with the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course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objectives.</a:t>
            </a:r>
            <a:endParaRPr sz="1600">
              <a:latin typeface="Roboto"/>
              <a:cs typeface="Roboto"/>
            </a:endParaRPr>
          </a:p>
          <a:p>
            <a:pPr marL="393700" indent="-121285">
              <a:lnSpc>
                <a:spcPct val="100000"/>
              </a:lnSpc>
              <a:spcBef>
                <a:spcPts val="116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Read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through the required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 qualifications.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4:</a:t>
            </a:r>
            <a:r>
              <a:rPr dirty="0"/>
              <a:t>00</a:t>
            </a:r>
          </a:p>
        </p:txBody>
      </p:sp>
      <p:sp>
        <p:nvSpPr>
          <p:cNvPr id="6" name="object 6"/>
          <p:cNvSpPr/>
          <p:nvPr/>
        </p:nvSpPr>
        <p:spPr>
          <a:xfrm>
            <a:off x="914903" y="4240959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25245" y="3669145"/>
            <a:ext cx="2697480" cy="0"/>
          </a:xfrm>
          <a:custGeom>
            <a:avLst/>
            <a:gdLst/>
            <a:ahLst/>
            <a:cxnLst/>
            <a:rect l="l" t="t" r="r" b="b"/>
            <a:pathLst>
              <a:path w="2697479" h="0">
                <a:moveTo>
                  <a:pt x="0" y="0"/>
                </a:moveTo>
                <a:lnTo>
                  <a:pt x="2697059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25245" y="4240960"/>
            <a:ext cx="2697480" cy="0"/>
          </a:xfrm>
          <a:custGeom>
            <a:avLst/>
            <a:gdLst/>
            <a:ahLst/>
            <a:cxnLst/>
            <a:rect l="l" t="t" r="r" b="b"/>
            <a:pathLst>
              <a:path w="2697479" h="0">
                <a:moveTo>
                  <a:pt x="0" y="0"/>
                </a:moveTo>
                <a:lnTo>
                  <a:pt x="2697059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203" y="520993"/>
            <a:ext cx="9667240" cy="42551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Should </a:t>
            </a:r>
            <a:r>
              <a:rPr dirty="0" sz="4100">
                <a:solidFill>
                  <a:srgbClr val="C2132D"/>
                </a:solidFill>
                <a:latin typeface="Roboto Condensed"/>
                <a:cs typeface="Roboto Condensed"/>
              </a:rPr>
              <a:t>you Care?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Read this Job</a:t>
            </a:r>
            <a:r>
              <a:rPr dirty="0" sz="4100" spc="-1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Ad</a:t>
            </a:r>
            <a:endParaRPr sz="4100">
              <a:latin typeface="Roboto Condensed"/>
              <a:cs typeface="Roboto Condensed"/>
            </a:endParaRPr>
          </a:p>
          <a:p>
            <a:pPr marL="12700" marR="5080">
              <a:lnSpc>
                <a:spcPct val="116399"/>
              </a:lnSpc>
              <a:spcBef>
                <a:spcPts val="265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When I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designed this course, I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incorporated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lot 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feedback from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industry 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collaborators,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peer/leading academic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programs,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and state-of-the-art-research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advancements.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Thus, this is meant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 a hands-on,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practically-relevant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course.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Activity</a:t>
            </a:r>
            <a:r>
              <a:rPr dirty="0" sz="2600" spc="-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#2</a:t>
            </a:r>
            <a:endParaRPr sz="2600">
              <a:latin typeface="Roboto Condensed"/>
              <a:cs typeface="Roboto Condense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00">
              <a:latin typeface="Roboto Condensed"/>
              <a:cs typeface="Roboto Condensed"/>
            </a:endParaRPr>
          </a:p>
          <a:p>
            <a:pPr marL="241300">
              <a:lnSpc>
                <a:spcPct val="100000"/>
              </a:lnSpc>
              <a:tabLst>
                <a:tab pos="144716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	Documentation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Space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7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Insert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solution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(Use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Chrome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browser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edit this 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part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page)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16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2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73874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Learning </a:t>
            </a:r>
            <a:r>
              <a:rPr dirty="0" sz="4100" spc="5">
                <a:latin typeface="Roboto Condensed"/>
                <a:cs typeface="Roboto Condensed"/>
              </a:rPr>
              <a:t>Objectives </a:t>
            </a:r>
            <a:r>
              <a:rPr dirty="0" sz="4100" spc="10">
                <a:latin typeface="Roboto Condensed"/>
                <a:cs typeface="Roboto Condensed"/>
              </a:rPr>
              <a:t>for </a:t>
            </a:r>
            <a:r>
              <a:rPr dirty="0" sz="4100" spc="-45">
                <a:latin typeface="Roboto Condensed"/>
                <a:cs typeface="Roboto Condensed"/>
              </a:rPr>
              <a:t>Today's</a:t>
            </a:r>
            <a:r>
              <a:rPr dirty="0" sz="4100" spc="-2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Class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692" y="1531199"/>
            <a:ext cx="5581015" cy="116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Describe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course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objectives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structure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Define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data visualization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describe its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main</a:t>
            </a:r>
            <a:r>
              <a:rPr dirty="0" sz="1800" spc="-7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goals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2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Describe the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BI methodology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its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major</a:t>
            </a:r>
            <a:r>
              <a:rPr dirty="0" sz="1800" spc="-10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concepts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945832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Should </a:t>
            </a:r>
            <a:r>
              <a:rPr dirty="0" sz="4100">
                <a:latin typeface="Roboto Condensed"/>
                <a:cs typeface="Roboto Condensed"/>
              </a:rPr>
              <a:t>you Care? </a:t>
            </a:r>
            <a:r>
              <a:rPr dirty="0" sz="4100" spc="10">
                <a:latin typeface="Roboto Condensed"/>
                <a:cs typeface="Roboto Condensed"/>
              </a:rPr>
              <a:t>Recent Alumni</a:t>
            </a:r>
            <a:r>
              <a:rPr dirty="0" sz="4100" spc="30">
                <a:latin typeface="Roboto Condensed"/>
                <a:cs typeface="Roboto Condensed"/>
              </a:rPr>
              <a:t> </a:t>
            </a:r>
            <a:r>
              <a:rPr dirty="0" sz="4100" spc="-10">
                <a:latin typeface="Roboto Condensed"/>
                <a:cs typeface="Roboto Condensed"/>
              </a:rPr>
              <a:t>Testimonials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903" y="1534369"/>
            <a:ext cx="9701791" cy="1330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903" y="3545252"/>
            <a:ext cx="9656846" cy="1848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17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472440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Instructional</a:t>
            </a:r>
            <a:r>
              <a:rPr dirty="0" sz="4100" spc="-6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Approach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5333" y="1794901"/>
            <a:ext cx="9184070" cy="2642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83682" y="4857256"/>
            <a:ext cx="59645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overview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 instructional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approach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for ISA</a:t>
            </a:r>
            <a:r>
              <a:rPr dirty="0" sz="1800" spc="-4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401/501.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18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03834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5">
                <a:latin typeface="Roboto Condensed"/>
                <a:cs typeface="Roboto Condensed"/>
              </a:rPr>
              <a:t>How </a:t>
            </a:r>
            <a:r>
              <a:rPr dirty="0" sz="4100" spc="5">
                <a:latin typeface="Roboto Condensed"/>
                <a:cs typeface="Roboto Condensed"/>
              </a:rPr>
              <a:t>will I </a:t>
            </a:r>
            <a:r>
              <a:rPr dirty="0" sz="4100">
                <a:latin typeface="Roboto Condensed"/>
                <a:cs typeface="Roboto Condensed"/>
              </a:rPr>
              <a:t>Evaluate your</a:t>
            </a:r>
            <a:r>
              <a:rPr dirty="0" sz="4100" spc="-5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Learning?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9511" y="1776201"/>
            <a:ext cx="9215523" cy="350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33351" y="5686387"/>
            <a:ext cx="60648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overview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evaluation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components for ISA</a:t>
            </a:r>
            <a:r>
              <a:rPr dirty="0" sz="1800" spc="-4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401/501.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19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152" y="2749296"/>
            <a:ext cx="9128760" cy="1039494"/>
          </a:xfrm>
          <a:prstGeom prst="rect"/>
          <a:solidFill>
            <a:srgbClr val="333333"/>
          </a:solidFill>
        </p:spPr>
        <p:txBody>
          <a:bodyPr wrap="square" lIns="0" tIns="141605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1115"/>
              </a:spcBef>
            </a:pPr>
            <a:r>
              <a:rPr dirty="0" sz="4100" spc="5">
                <a:solidFill>
                  <a:srgbClr val="FFFFFF"/>
                </a:solidFill>
                <a:latin typeface="Roboto Condensed"/>
                <a:cs typeface="Roboto Condensed"/>
              </a:rPr>
              <a:t>Introductions: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Getting </a:t>
            </a:r>
            <a:r>
              <a:rPr dirty="0" sz="4100" spc="-15">
                <a:solidFill>
                  <a:srgbClr val="FFFFFF"/>
                </a:solidFill>
                <a:latin typeface="Roboto Condensed"/>
                <a:cs typeface="Roboto Condensed"/>
              </a:rPr>
              <a:t>to </a:t>
            </a:r>
            <a:r>
              <a:rPr dirty="0" sz="4100">
                <a:solidFill>
                  <a:srgbClr val="FFFFFF"/>
                </a:solidFill>
                <a:latin typeface="Roboto Condensed"/>
                <a:cs typeface="Roboto Condensed"/>
              </a:rPr>
              <a:t>Know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Each Other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89319"/>
            <a:ext cx="893444" cy="491490"/>
          </a:xfrm>
          <a:custGeom>
            <a:avLst/>
            <a:gdLst/>
            <a:ahLst/>
            <a:cxnLst/>
            <a:rect l="l" t="t" r="r" b="b"/>
            <a:pathLst>
              <a:path w="893445" h="491489">
                <a:moveTo>
                  <a:pt x="0" y="0"/>
                </a:moveTo>
                <a:lnTo>
                  <a:pt x="893063" y="0"/>
                </a:lnTo>
                <a:lnTo>
                  <a:pt x="893063" y="491248"/>
                </a:lnTo>
                <a:lnTo>
                  <a:pt x="0" y="491248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20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844486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About </a:t>
            </a:r>
            <a:r>
              <a:rPr dirty="0" sz="4100" spc="15">
                <a:latin typeface="Roboto Condensed"/>
                <a:cs typeface="Roboto Condensed"/>
              </a:rPr>
              <a:t>Me – My </a:t>
            </a:r>
            <a:r>
              <a:rPr dirty="0" sz="4100">
                <a:latin typeface="Roboto Condensed"/>
                <a:cs typeface="Roboto Condensed"/>
              </a:rPr>
              <a:t>route </a:t>
            </a:r>
            <a:r>
              <a:rPr dirty="0" sz="4100" spc="-15">
                <a:latin typeface="Roboto Condensed"/>
                <a:cs typeface="Roboto Condensed"/>
              </a:rPr>
              <a:t>to </a:t>
            </a:r>
            <a:r>
              <a:rPr dirty="0" sz="4100" spc="10">
                <a:latin typeface="Roboto Condensed"/>
                <a:cs typeface="Roboto Condensed"/>
              </a:rPr>
              <a:t>Miami</a:t>
            </a:r>
            <a:r>
              <a:rPr dirty="0" sz="4100" spc="-2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University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692" y="1531199"/>
            <a:ext cx="8598535" cy="116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Application 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data-driven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decisions (D3) in 3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continents.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Interests: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Applications in logistics, manufacturing, occupational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safety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&amp;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portfolios.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2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Collaborations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with: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Aflac,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Research, Gore,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IBM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Research,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&amp;</a:t>
            </a:r>
            <a:r>
              <a:rPr dirty="0" sz="1800" spc="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Tennibot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903" y="2954376"/>
            <a:ext cx="9701790" cy="278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1796" y="5896053"/>
            <a:ext cx="45885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My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journey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with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data-driven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decision</a:t>
            </a:r>
            <a:r>
              <a:rPr dirty="0" sz="1800" spc="-3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making.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21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855535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Getting </a:t>
            </a:r>
            <a:r>
              <a:rPr dirty="0" sz="4100" spc="-15">
                <a:latin typeface="Roboto Condensed"/>
                <a:cs typeface="Roboto Condensed"/>
              </a:rPr>
              <a:t>to </a:t>
            </a:r>
            <a:r>
              <a:rPr dirty="0" sz="4100">
                <a:latin typeface="Roboto Condensed"/>
                <a:cs typeface="Roboto Condensed"/>
              </a:rPr>
              <a:t>Know </a:t>
            </a:r>
            <a:r>
              <a:rPr dirty="0" sz="4100" spc="-25">
                <a:latin typeface="Roboto Condensed"/>
                <a:cs typeface="Roboto Condensed"/>
              </a:rPr>
              <a:t>Your </a:t>
            </a:r>
            <a:r>
              <a:rPr dirty="0" sz="4100" spc="10">
                <a:latin typeface="Roboto Condensed"/>
                <a:cs typeface="Roboto Condensed"/>
              </a:rPr>
              <a:t>Learning</a:t>
            </a:r>
            <a:r>
              <a:rPr dirty="0" sz="4100" spc="3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Objectives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9273" y="2005171"/>
            <a:ext cx="6616065" cy="404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130">
                <a:solidFill>
                  <a:srgbClr val="252A36"/>
                </a:solidFill>
                <a:latin typeface="Arial"/>
                <a:cs typeface="Arial"/>
              </a:rPr>
              <a:t>What</a:t>
            </a:r>
            <a:r>
              <a:rPr dirty="0" sz="2450" spc="-215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50">
                <a:solidFill>
                  <a:srgbClr val="252A36"/>
                </a:solidFill>
                <a:latin typeface="Arial"/>
                <a:cs typeface="Arial"/>
              </a:rPr>
              <a:t>are</a:t>
            </a:r>
            <a:r>
              <a:rPr dirty="0" sz="2450" spc="-250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40">
                <a:solidFill>
                  <a:srgbClr val="252A36"/>
                </a:solidFill>
                <a:latin typeface="Arial"/>
                <a:cs typeface="Arial"/>
              </a:rPr>
              <a:t>you</a:t>
            </a:r>
            <a:r>
              <a:rPr dirty="0" sz="2450" spc="-210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45">
                <a:solidFill>
                  <a:srgbClr val="252A36"/>
                </a:solidFill>
                <a:latin typeface="Arial"/>
                <a:cs typeface="Arial"/>
              </a:rPr>
              <a:t>hoping</a:t>
            </a:r>
            <a:r>
              <a:rPr dirty="0" sz="2450" spc="-215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140">
                <a:solidFill>
                  <a:srgbClr val="252A36"/>
                </a:solidFill>
                <a:latin typeface="Arial"/>
                <a:cs typeface="Arial"/>
              </a:rPr>
              <a:t>to</a:t>
            </a:r>
            <a:r>
              <a:rPr dirty="0" sz="2450" spc="-210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120">
                <a:solidFill>
                  <a:srgbClr val="252A36"/>
                </a:solidFill>
                <a:latin typeface="Arial"/>
                <a:cs typeface="Arial"/>
              </a:rPr>
              <a:t>get</a:t>
            </a:r>
            <a:r>
              <a:rPr dirty="0" sz="2450" spc="-215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120">
                <a:solidFill>
                  <a:srgbClr val="252A36"/>
                </a:solidFill>
                <a:latin typeface="Arial"/>
                <a:cs typeface="Arial"/>
              </a:rPr>
              <a:t>out</a:t>
            </a:r>
            <a:r>
              <a:rPr dirty="0" sz="2450" spc="-210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120">
                <a:solidFill>
                  <a:srgbClr val="252A36"/>
                </a:solidFill>
                <a:latin typeface="Arial"/>
                <a:cs typeface="Arial"/>
              </a:rPr>
              <a:t>of</a:t>
            </a:r>
            <a:r>
              <a:rPr dirty="0" sz="2450" spc="-215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-70">
                <a:solidFill>
                  <a:srgbClr val="252A36"/>
                </a:solidFill>
                <a:latin typeface="Arial"/>
                <a:cs typeface="Arial"/>
              </a:rPr>
              <a:t>ISA</a:t>
            </a:r>
            <a:r>
              <a:rPr dirty="0" sz="2450" spc="-265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5">
                <a:solidFill>
                  <a:srgbClr val="252A36"/>
                </a:solidFill>
                <a:latin typeface="Arial"/>
                <a:cs typeface="Arial"/>
              </a:rPr>
              <a:t>401</a:t>
            </a:r>
            <a:r>
              <a:rPr dirty="0" sz="2250" spc="5">
                <a:solidFill>
                  <a:srgbClr val="252A36"/>
                </a:solidFill>
                <a:latin typeface="Tahoma"/>
                <a:cs typeface="Tahoma"/>
              </a:rPr>
              <a:t>/</a:t>
            </a:r>
            <a:r>
              <a:rPr dirty="0" sz="2450" spc="5">
                <a:solidFill>
                  <a:srgbClr val="252A36"/>
                </a:solidFill>
                <a:latin typeface="Arial"/>
                <a:cs typeface="Arial"/>
              </a:rPr>
              <a:t>501</a:t>
            </a:r>
            <a:r>
              <a:rPr dirty="0" sz="2250" spc="5">
                <a:solidFill>
                  <a:srgbClr val="252A36"/>
                </a:solidFill>
                <a:latin typeface="Tahoma"/>
                <a:cs typeface="Tahoma"/>
              </a:rPr>
              <a:t>?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76681" y="2110949"/>
            <a:ext cx="635349" cy="7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65833" y="5478303"/>
            <a:ext cx="246198" cy="24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03547" y="1608236"/>
            <a:ext cx="3046730" cy="180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85">
                <a:solidFill>
                  <a:srgbClr val="252A36"/>
                </a:solidFill>
                <a:latin typeface="Lucida Sans Unicode"/>
                <a:cs typeface="Lucida Sans Unicode"/>
              </a:rPr>
              <a:t>Go</a:t>
            </a:r>
            <a:r>
              <a:rPr dirty="0" sz="1000" spc="-100">
                <a:solidFill>
                  <a:srgbClr val="252A36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5">
                <a:solidFill>
                  <a:srgbClr val="252A36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100">
                <a:solidFill>
                  <a:srgbClr val="252A36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85">
                <a:solidFill>
                  <a:srgbClr val="252A36"/>
                </a:solidFill>
                <a:latin typeface="Gill Sans MT"/>
                <a:cs typeface="Gill Sans MT"/>
                <a:hlinkClick r:id="rId4"/>
              </a:rPr>
              <a:t>www.menti.com</a:t>
            </a:r>
            <a:r>
              <a:rPr dirty="0" sz="1000" spc="-60">
                <a:solidFill>
                  <a:srgbClr val="252A36"/>
                </a:solidFill>
                <a:latin typeface="Gill Sans MT"/>
                <a:cs typeface="Gill Sans MT"/>
                <a:hlinkClick r:id="rId4"/>
              </a:rPr>
              <a:t> </a:t>
            </a:r>
            <a:r>
              <a:rPr dirty="0" sz="1000" spc="40">
                <a:solidFill>
                  <a:srgbClr val="252A36"/>
                </a:solidFill>
                <a:latin typeface="Lucida Sans Unicode"/>
                <a:cs typeface="Lucida Sans Unicode"/>
              </a:rPr>
              <a:t>and</a:t>
            </a:r>
            <a:r>
              <a:rPr dirty="0" sz="1000" spc="-100">
                <a:solidFill>
                  <a:srgbClr val="252A36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10">
                <a:solidFill>
                  <a:srgbClr val="252A36"/>
                </a:solidFill>
                <a:latin typeface="Lucida Sans Unicode"/>
                <a:cs typeface="Lucida Sans Unicode"/>
              </a:rPr>
              <a:t>use</a:t>
            </a:r>
            <a:r>
              <a:rPr dirty="0" sz="1000" spc="-95">
                <a:solidFill>
                  <a:srgbClr val="252A36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30">
                <a:solidFill>
                  <a:srgbClr val="252A36"/>
                </a:solidFill>
                <a:latin typeface="Lucida Sans Unicode"/>
                <a:cs typeface="Lucida Sans Unicode"/>
              </a:rPr>
              <a:t>the</a:t>
            </a:r>
            <a:r>
              <a:rPr dirty="0" sz="1000" spc="-100">
                <a:solidFill>
                  <a:srgbClr val="252A36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5">
                <a:solidFill>
                  <a:srgbClr val="252A36"/>
                </a:solidFill>
                <a:latin typeface="Lucida Sans Unicode"/>
                <a:cs typeface="Lucida Sans Unicode"/>
              </a:rPr>
              <a:t>code</a:t>
            </a:r>
            <a:r>
              <a:rPr dirty="0" sz="1000" spc="-95">
                <a:solidFill>
                  <a:srgbClr val="252A36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35">
                <a:solidFill>
                  <a:srgbClr val="252A36"/>
                </a:solidFill>
                <a:latin typeface="Gill Sans MT"/>
                <a:cs typeface="Gill Sans MT"/>
              </a:rPr>
              <a:t>12</a:t>
            </a:r>
            <a:r>
              <a:rPr dirty="0" sz="1000" spc="-70">
                <a:solidFill>
                  <a:srgbClr val="252A36"/>
                </a:solidFill>
                <a:latin typeface="Gill Sans MT"/>
                <a:cs typeface="Gill Sans MT"/>
              </a:rPr>
              <a:t> </a:t>
            </a:r>
            <a:r>
              <a:rPr dirty="0" sz="1000" spc="120">
                <a:solidFill>
                  <a:srgbClr val="252A36"/>
                </a:solidFill>
                <a:latin typeface="Gill Sans MT"/>
                <a:cs typeface="Gill Sans MT"/>
              </a:rPr>
              <a:t>34</a:t>
            </a:r>
            <a:r>
              <a:rPr dirty="0" sz="1000" spc="-70">
                <a:solidFill>
                  <a:srgbClr val="252A36"/>
                </a:solidFill>
                <a:latin typeface="Gill Sans MT"/>
                <a:cs typeface="Gill Sans MT"/>
              </a:rPr>
              <a:t> </a:t>
            </a:r>
            <a:r>
              <a:rPr dirty="0" sz="1000" spc="140">
                <a:solidFill>
                  <a:srgbClr val="252A36"/>
                </a:solidFill>
                <a:latin typeface="Gill Sans MT"/>
                <a:cs typeface="Gill Sans MT"/>
              </a:rPr>
              <a:t>56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1973" y="5502129"/>
            <a:ext cx="445134" cy="222885"/>
          </a:xfrm>
          <a:custGeom>
            <a:avLst/>
            <a:gdLst/>
            <a:ahLst/>
            <a:cxnLst/>
            <a:rect l="l" t="t" r="r" b="b"/>
            <a:pathLst>
              <a:path w="445134" h="222885">
                <a:moveTo>
                  <a:pt x="340859" y="222372"/>
                </a:moveTo>
                <a:lnTo>
                  <a:pt x="103885" y="222372"/>
                </a:lnTo>
                <a:lnTo>
                  <a:pt x="96655" y="221660"/>
                </a:lnTo>
                <a:lnTo>
                  <a:pt x="55484" y="207690"/>
                </a:lnTo>
                <a:lnTo>
                  <a:pt x="22794" y="179028"/>
                </a:lnTo>
                <a:lnTo>
                  <a:pt x="3560" y="140037"/>
                </a:lnTo>
                <a:lnTo>
                  <a:pt x="0" y="118486"/>
                </a:lnTo>
                <a:lnTo>
                  <a:pt x="0" y="103885"/>
                </a:lnTo>
                <a:lnTo>
                  <a:pt x="11257" y="61892"/>
                </a:lnTo>
                <a:lnTo>
                  <a:pt x="37727" y="27403"/>
                </a:lnTo>
                <a:lnTo>
                  <a:pt x="75381" y="5669"/>
                </a:lnTo>
                <a:lnTo>
                  <a:pt x="103885" y="0"/>
                </a:lnTo>
                <a:lnTo>
                  <a:pt x="340859" y="0"/>
                </a:lnTo>
                <a:lnTo>
                  <a:pt x="382852" y="11257"/>
                </a:lnTo>
                <a:lnTo>
                  <a:pt x="417341" y="37727"/>
                </a:lnTo>
                <a:lnTo>
                  <a:pt x="439075" y="75381"/>
                </a:lnTo>
                <a:lnTo>
                  <a:pt x="444744" y="103885"/>
                </a:lnTo>
                <a:lnTo>
                  <a:pt x="444744" y="118486"/>
                </a:lnTo>
                <a:lnTo>
                  <a:pt x="433487" y="160480"/>
                </a:lnTo>
                <a:lnTo>
                  <a:pt x="407016" y="194969"/>
                </a:lnTo>
                <a:lnTo>
                  <a:pt x="369362" y="216702"/>
                </a:lnTo>
                <a:lnTo>
                  <a:pt x="340859" y="222372"/>
                </a:lnTo>
                <a:close/>
              </a:path>
            </a:pathLst>
          </a:custGeom>
          <a:solidFill>
            <a:srgbClr val="2020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29996" y="5613315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 h="0">
                <a:moveTo>
                  <a:pt x="46327" y="0"/>
                </a:moveTo>
                <a:lnTo>
                  <a:pt x="0" y="0"/>
                </a:lnTo>
              </a:path>
            </a:pathLst>
          </a:custGeom>
          <a:ln w="6618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29996" y="5590151"/>
            <a:ext cx="23495" cy="46355"/>
          </a:xfrm>
          <a:custGeom>
            <a:avLst/>
            <a:gdLst/>
            <a:ahLst/>
            <a:cxnLst/>
            <a:rect l="l" t="t" r="r" b="b"/>
            <a:pathLst>
              <a:path w="23494" h="46354">
                <a:moveTo>
                  <a:pt x="23163" y="46327"/>
                </a:moveTo>
                <a:lnTo>
                  <a:pt x="0" y="23163"/>
                </a:lnTo>
                <a:lnTo>
                  <a:pt x="23163" y="0"/>
                </a:lnTo>
              </a:path>
            </a:pathLst>
          </a:custGeom>
          <a:ln w="6618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2368" y="5613315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 h="0">
                <a:moveTo>
                  <a:pt x="0" y="0"/>
                </a:moveTo>
                <a:lnTo>
                  <a:pt x="46327" y="0"/>
                </a:lnTo>
              </a:path>
            </a:pathLst>
          </a:custGeom>
          <a:ln w="6618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5532" y="5590151"/>
            <a:ext cx="23495" cy="46355"/>
          </a:xfrm>
          <a:custGeom>
            <a:avLst/>
            <a:gdLst/>
            <a:ahLst/>
            <a:cxnLst/>
            <a:rect l="l" t="t" r="r" b="b"/>
            <a:pathLst>
              <a:path w="23494" h="46354">
                <a:moveTo>
                  <a:pt x="0" y="0"/>
                </a:moveTo>
                <a:lnTo>
                  <a:pt x="23163" y="23163"/>
                </a:lnTo>
                <a:lnTo>
                  <a:pt x="0" y="46327"/>
                </a:lnTo>
              </a:path>
            </a:pathLst>
          </a:custGeom>
          <a:ln w="6618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903" y="5845615"/>
            <a:ext cx="7624445" cy="0"/>
          </a:xfrm>
          <a:custGeom>
            <a:avLst/>
            <a:gdLst/>
            <a:ahLst/>
            <a:cxnLst/>
            <a:rect l="l" t="t" r="r" b="b"/>
            <a:pathLst>
              <a:path w="7624445" h="0">
                <a:moveTo>
                  <a:pt x="0" y="0"/>
                </a:moveTo>
                <a:lnTo>
                  <a:pt x="7624197" y="0"/>
                </a:lnTo>
              </a:path>
            </a:pathLst>
          </a:custGeom>
          <a:ln w="11912">
            <a:solidFill>
              <a:srgbClr val="252A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22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0488" y="2749296"/>
            <a:ext cx="6769734" cy="935990"/>
          </a:xfrm>
          <a:prstGeom prst="rect"/>
          <a:solidFill>
            <a:srgbClr val="333333"/>
          </a:solidFill>
        </p:spPr>
        <p:txBody>
          <a:bodyPr wrap="square" lIns="0" tIns="141605" rIns="0" bIns="0" rtlCol="0" vert="horz">
            <a:spAutoFit/>
          </a:bodyPr>
          <a:lstStyle/>
          <a:p>
            <a:pPr marL="245745">
              <a:lnSpc>
                <a:spcPct val="100000"/>
              </a:lnSpc>
              <a:spcBef>
                <a:spcPts val="1115"/>
              </a:spcBef>
            </a:pP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So What </a:t>
            </a:r>
            <a:r>
              <a:rPr dirty="0" sz="4100" spc="5">
                <a:solidFill>
                  <a:srgbClr val="FFFFFF"/>
                </a:solidFill>
                <a:latin typeface="Roboto Condensed"/>
                <a:cs typeface="Roboto Condensed"/>
              </a:rPr>
              <a:t>is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Data</a:t>
            </a:r>
            <a:r>
              <a:rPr dirty="0" sz="4100" spc="-4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Visualization?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89319"/>
            <a:ext cx="893444" cy="491490"/>
          </a:xfrm>
          <a:custGeom>
            <a:avLst/>
            <a:gdLst/>
            <a:ahLst/>
            <a:cxnLst/>
            <a:rect l="l" t="t" r="r" b="b"/>
            <a:pathLst>
              <a:path w="893445" h="491489">
                <a:moveTo>
                  <a:pt x="0" y="0"/>
                </a:moveTo>
                <a:lnTo>
                  <a:pt x="893063" y="0"/>
                </a:lnTo>
                <a:lnTo>
                  <a:pt x="893063" y="491248"/>
                </a:lnTo>
                <a:lnTo>
                  <a:pt x="0" y="491248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23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24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565023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What </a:t>
            </a:r>
            <a:r>
              <a:rPr dirty="0" sz="4100" spc="5">
                <a:latin typeface="Roboto Condensed"/>
                <a:cs typeface="Roboto Condensed"/>
              </a:rPr>
              <a:t>is </a:t>
            </a:r>
            <a:r>
              <a:rPr dirty="0" sz="4100" spc="10">
                <a:latin typeface="Roboto Condensed"/>
                <a:cs typeface="Roboto Condensed"/>
              </a:rPr>
              <a:t>Data</a:t>
            </a:r>
            <a:r>
              <a:rPr dirty="0" sz="4100" spc="-5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Visualization?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9723755" cy="1312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2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 visualization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involves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presenting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data in a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graphical format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It is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really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process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starts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getting data,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creating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initial plot(s) and modifying them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answer questions 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interest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  <a:hlinkClick r:id="rId2"/>
              </a:rPr>
              <a:t>(and possibly making the plot aesthetically pleasing).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  <a:hlinkClick r:id="rId2"/>
              </a:rPr>
              <a:t>For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  <a:hlinkClick r:id="rId2"/>
              </a:rPr>
              <a:t>example, see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Cedric </a:t>
            </a:r>
            <a:r>
              <a:rPr dirty="0" sz="1800" spc="-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Scherer's 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visualization of the UNESCO data on global student </a:t>
            </a:r>
            <a:r>
              <a:rPr dirty="0" sz="1800" spc="-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to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teacher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800" spc="-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ratios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  <a:hlinkClick r:id="rId2"/>
              </a:rPr>
              <a:t>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25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651510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Goals of Data</a:t>
            </a:r>
            <a:r>
              <a:rPr dirty="0" sz="4100" spc="-7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Visualization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692" y="1531199"/>
            <a:ext cx="5495290" cy="464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Record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information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Analyze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support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reasoning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2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Develop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assess hypotheses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(EDA)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Reveal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patterns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Discover errors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5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Communicate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ideas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others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Infographics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2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Statistic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charts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Interactive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charts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Dashboards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5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Interact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with the data (which </a:t>
            </a:r>
            <a:r>
              <a:rPr dirty="0" sz="1800" spc="5" b="1">
                <a:solidFill>
                  <a:srgbClr val="C2132D"/>
                </a:solidFill>
                <a:latin typeface="Roboto"/>
                <a:cs typeface="Roboto"/>
              </a:rPr>
              <a:t>supports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all the</a:t>
            </a:r>
            <a:r>
              <a:rPr dirty="0" sz="1800" spc="-9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above)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3999229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5">
                <a:latin typeface="Roboto Condensed"/>
                <a:cs typeface="Roboto Condensed"/>
              </a:rPr>
              <a:t>Record</a:t>
            </a:r>
            <a:r>
              <a:rPr dirty="0" sz="4100" spc="-7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Information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49746" y="1539134"/>
            <a:ext cx="5232400" cy="4941570"/>
          </a:xfrm>
          <a:custGeom>
            <a:avLst/>
            <a:gdLst/>
            <a:ahLst/>
            <a:cxnLst/>
            <a:rect l="l" t="t" r="r" b="b"/>
            <a:pathLst>
              <a:path w="5232400" h="4941570">
                <a:moveTo>
                  <a:pt x="0" y="4941432"/>
                </a:moveTo>
                <a:lnTo>
                  <a:pt x="0" y="109597"/>
                </a:lnTo>
                <a:lnTo>
                  <a:pt x="0" y="102401"/>
                </a:lnTo>
                <a:lnTo>
                  <a:pt x="701" y="95274"/>
                </a:lnTo>
                <a:lnTo>
                  <a:pt x="2105" y="88216"/>
                </a:lnTo>
                <a:lnTo>
                  <a:pt x="3509" y="81158"/>
                </a:lnTo>
                <a:lnTo>
                  <a:pt x="5588" y="74305"/>
                </a:lnTo>
                <a:lnTo>
                  <a:pt x="8342" y="67656"/>
                </a:lnTo>
                <a:lnTo>
                  <a:pt x="11096" y="61008"/>
                </a:lnTo>
                <a:lnTo>
                  <a:pt x="14472" y="54692"/>
                </a:lnTo>
                <a:lnTo>
                  <a:pt x="18470" y="48708"/>
                </a:lnTo>
                <a:lnTo>
                  <a:pt x="22468" y="42725"/>
                </a:lnTo>
                <a:lnTo>
                  <a:pt x="48708" y="18470"/>
                </a:lnTo>
                <a:lnTo>
                  <a:pt x="54692" y="14472"/>
                </a:lnTo>
                <a:lnTo>
                  <a:pt x="61008" y="11096"/>
                </a:lnTo>
                <a:lnTo>
                  <a:pt x="67656" y="8342"/>
                </a:lnTo>
                <a:lnTo>
                  <a:pt x="74305" y="5588"/>
                </a:lnTo>
                <a:lnTo>
                  <a:pt x="81158" y="3509"/>
                </a:lnTo>
                <a:lnTo>
                  <a:pt x="88216" y="2105"/>
                </a:lnTo>
                <a:lnTo>
                  <a:pt x="95274" y="701"/>
                </a:lnTo>
                <a:lnTo>
                  <a:pt x="102401" y="0"/>
                </a:lnTo>
                <a:lnTo>
                  <a:pt x="109597" y="0"/>
                </a:lnTo>
                <a:lnTo>
                  <a:pt x="5122507" y="0"/>
                </a:lnTo>
                <a:lnTo>
                  <a:pt x="5129703" y="0"/>
                </a:lnTo>
                <a:lnTo>
                  <a:pt x="5136831" y="701"/>
                </a:lnTo>
                <a:lnTo>
                  <a:pt x="5143888" y="2105"/>
                </a:lnTo>
                <a:lnTo>
                  <a:pt x="5150946" y="3509"/>
                </a:lnTo>
                <a:lnTo>
                  <a:pt x="5183397" y="18470"/>
                </a:lnTo>
                <a:lnTo>
                  <a:pt x="5189380" y="22468"/>
                </a:lnTo>
                <a:lnTo>
                  <a:pt x="5217632" y="54692"/>
                </a:lnTo>
                <a:lnTo>
                  <a:pt x="5223762" y="67656"/>
                </a:lnTo>
                <a:lnTo>
                  <a:pt x="5226515" y="74305"/>
                </a:lnTo>
                <a:lnTo>
                  <a:pt x="5228594" y="81158"/>
                </a:lnTo>
                <a:lnTo>
                  <a:pt x="5229998" y="88216"/>
                </a:lnTo>
                <a:lnTo>
                  <a:pt x="5231403" y="95274"/>
                </a:lnTo>
                <a:lnTo>
                  <a:pt x="5232105" y="102401"/>
                </a:lnTo>
                <a:lnTo>
                  <a:pt x="5232105" y="109597"/>
                </a:lnTo>
                <a:lnTo>
                  <a:pt x="5232105" y="4941432"/>
                </a:lnTo>
              </a:path>
            </a:pathLst>
          </a:custGeom>
          <a:ln w="9530">
            <a:solidFill>
              <a:srgbClr val="CFD9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54511" y="1543900"/>
            <a:ext cx="5222875" cy="4937125"/>
          </a:xfrm>
          <a:custGeom>
            <a:avLst/>
            <a:gdLst/>
            <a:ahLst/>
            <a:cxnLst/>
            <a:rect l="l" t="t" r="r" b="b"/>
            <a:pathLst>
              <a:path w="5222875" h="4937125">
                <a:moveTo>
                  <a:pt x="5222574" y="4936667"/>
                </a:moveTo>
                <a:lnTo>
                  <a:pt x="0" y="4936667"/>
                </a:lnTo>
                <a:lnTo>
                  <a:pt x="0" y="104831"/>
                </a:lnTo>
                <a:lnTo>
                  <a:pt x="7979" y="64714"/>
                </a:lnTo>
                <a:lnTo>
                  <a:pt x="30704" y="30704"/>
                </a:lnTo>
                <a:lnTo>
                  <a:pt x="64714" y="7979"/>
                </a:lnTo>
                <a:lnTo>
                  <a:pt x="104832" y="0"/>
                </a:lnTo>
                <a:lnTo>
                  <a:pt x="5117741" y="0"/>
                </a:lnTo>
                <a:lnTo>
                  <a:pt x="5157858" y="7979"/>
                </a:lnTo>
                <a:lnTo>
                  <a:pt x="5191868" y="30704"/>
                </a:lnTo>
                <a:lnTo>
                  <a:pt x="5214593" y="64714"/>
                </a:lnTo>
                <a:lnTo>
                  <a:pt x="5222574" y="104831"/>
                </a:lnTo>
                <a:lnTo>
                  <a:pt x="5222574" y="4936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06995" y="1658262"/>
            <a:ext cx="457451" cy="457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06995" y="1658263"/>
            <a:ext cx="457834" cy="457834"/>
          </a:xfrm>
          <a:custGeom>
            <a:avLst/>
            <a:gdLst/>
            <a:ahLst/>
            <a:cxnLst/>
            <a:rect l="l" t="t" r="r" b="b"/>
            <a:pathLst>
              <a:path w="457835" h="457835">
                <a:moveTo>
                  <a:pt x="228725" y="457451"/>
                </a:moveTo>
                <a:lnTo>
                  <a:pt x="184103" y="453056"/>
                </a:lnTo>
                <a:lnTo>
                  <a:pt x="141196" y="440040"/>
                </a:lnTo>
                <a:lnTo>
                  <a:pt x="101652" y="418904"/>
                </a:lnTo>
                <a:lnTo>
                  <a:pt x="66992" y="390459"/>
                </a:lnTo>
                <a:lnTo>
                  <a:pt x="38546" y="355799"/>
                </a:lnTo>
                <a:lnTo>
                  <a:pt x="17410" y="316255"/>
                </a:lnTo>
                <a:lnTo>
                  <a:pt x="4394" y="273347"/>
                </a:lnTo>
                <a:lnTo>
                  <a:pt x="0" y="228725"/>
                </a:lnTo>
                <a:lnTo>
                  <a:pt x="274" y="217489"/>
                </a:lnTo>
                <a:lnTo>
                  <a:pt x="6856" y="173136"/>
                </a:lnTo>
                <a:lnTo>
                  <a:pt x="21964" y="130919"/>
                </a:lnTo>
                <a:lnTo>
                  <a:pt x="45017" y="92461"/>
                </a:lnTo>
                <a:lnTo>
                  <a:pt x="75131" y="59240"/>
                </a:lnTo>
                <a:lnTo>
                  <a:pt x="111148" y="32532"/>
                </a:lnTo>
                <a:lnTo>
                  <a:pt x="151682" y="13364"/>
                </a:lnTo>
                <a:lnTo>
                  <a:pt x="195177" y="2472"/>
                </a:lnTo>
                <a:lnTo>
                  <a:pt x="228725" y="0"/>
                </a:lnTo>
                <a:lnTo>
                  <a:pt x="239962" y="274"/>
                </a:lnTo>
                <a:lnTo>
                  <a:pt x="284315" y="6856"/>
                </a:lnTo>
                <a:lnTo>
                  <a:pt x="326531" y="21964"/>
                </a:lnTo>
                <a:lnTo>
                  <a:pt x="364989" y="45018"/>
                </a:lnTo>
                <a:lnTo>
                  <a:pt x="398210" y="75131"/>
                </a:lnTo>
                <a:lnTo>
                  <a:pt x="424918" y="111147"/>
                </a:lnTo>
                <a:lnTo>
                  <a:pt x="444086" y="151682"/>
                </a:lnTo>
                <a:lnTo>
                  <a:pt x="454979" y="195178"/>
                </a:lnTo>
                <a:lnTo>
                  <a:pt x="457451" y="228725"/>
                </a:lnTo>
                <a:lnTo>
                  <a:pt x="457177" y="239962"/>
                </a:lnTo>
                <a:lnTo>
                  <a:pt x="450594" y="284315"/>
                </a:lnTo>
                <a:lnTo>
                  <a:pt x="435486" y="326531"/>
                </a:lnTo>
                <a:lnTo>
                  <a:pt x="412432" y="364989"/>
                </a:lnTo>
                <a:lnTo>
                  <a:pt x="382319" y="398210"/>
                </a:lnTo>
                <a:lnTo>
                  <a:pt x="346303" y="424918"/>
                </a:lnTo>
                <a:lnTo>
                  <a:pt x="305768" y="444087"/>
                </a:lnTo>
                <a:lnTo>
                  <a:pt x="262273" y="454979"/>
                </a:lnTo>
                <a:lnTo>
                  <a:pt x="228725" y="457451"/>
                </a:lnTo>
                <a:close/>
              </a:path>
            </a:pathLst>
          </a:custGeom>
          <a:solidFill>
            <a:srgbClr val="000000">
              <a:alpha val="31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95649" y="1685582"/>
            <a:ext cx="225410" cy="183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28049" y="3614941"/>
            <a:ext cx="223754" cy="2227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94295" y="1674154"/>
            <a:ext cx="4766945" cy="216979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275"/>
              </a:spcBef>
            </a:pPr>
            <a:r>
              <a:rPr dirty="0" sz="1100" spc="-10" b="1">
                <a:solidFill>
                  <a:srgbClr val="0E1318"/>
                </a:solidFill>
                <a:latin typeface="Segoe UI"/>
                <a:cs typeface="Segoe UI"/>
                <a:hlinkClick r:id="rId5"/>
              </a:rPr>
              <a:t>Tanya</a:t>
            </a:r>
            <a:r>
              <a:rPr dirty="0" sz="1100" b="1">
                <a:solidFill>
                  <a:srgbClr val="0E1318"/>
                </a:solidFill>
                <a:latin typeface="Segoe UI"/>
                <a:cs typeface="Segoe UI"/>
                <a:hlinkClick r:id="rId5"/>
              </a:rPr>
              <a:t> </a:t>
            </a:r>
            <a:r>
              <a:rPr dirty="0" sz="1100" spc="10" b="1">
                <a:solidFill>
                  <a:srgbClr val="0E1318"/>
                </a:solidFill>
                <a:latin typeface="Segoe UI"/>
                <a:cs typeface="Segoe UI"/>
                <a:hlinkClick r:id="rId5"/>
              </a:rPr>
              <a:t>Shapiro</a:t>
            </a:r>
            <a:endParaRPr sz="1100">
              <a:latin typeface="Segoe UI"/>
              <a:cs typeface="Segoe UI"/>
            </a:endParaRPr>
          </a:p>
          <a:p>
            <a:pPr marL="508000">
              <a:lnSpc>
                <a:spcPct val="100000"/>
              </a:lnSpc>
              <a:spcBef>
                <a:spcPts val="180"/>
              </a:spcBef>
            </a:pPr>
            <a:r>
              <a:rPr dirty="0" sz="1100" spc="10">
                <a:solidFill>
                  <a:srgbClr val="536470"/>
                </a:solidFill>
                <a:latin typeface="Segoe UI"/>
                <a:cs typeface="Segoe UI"/>
                <a:hlinkClick r:id="rId5"/>
              </a:rPr>
              <a:t>@tanya_shapiro </a:t>
            </a:r>
            <a:r>
              <a:rPr dirty="0" sz="1100" spc="5">
                <a:solidFill>
                  <a:srgbClr val="536470"/>
                </a:solidFill>
                <a:latin typeface="Segoe UI"/>
                <a:cs typeface="Segoe UI"/>
              </a:rPr>
              <a:t>·</a:t>
            </a:r>
            <a:r>
              <a:rPr dirty="0" sz="1100" spc="-25">
                <a:solidFill>
                  <a:srgbClr val="536470"/>
                </a:solidFill>
                <a:latin typeface="Segoe UI"/>
                <a:cs typeface="Segoe UI"/>
              </a:rPr>
              <a:t> </a:t>
            </a:r>
            <a:r>
              <a:rPr dirty="0" sz="1100" spc="10" b="1">
                <a:solidFill>
                  <a:srgbClr val="006FD5"/>
                </a:solidFill>
                <a:latin typeface="Segoe UI"/>
                <a:cs typeface="Segoe UI"/>
                <a:hlinkClick r:id="rId6"/>
              </a:rPr>
              <a:t>Follow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I'm a sucker for clean tables. Last week, I used</a:t>
            </a:r>
            <a:r>
              <a:rPr dirty="0" sz="1500" spc="-55">
                <a:solidFill>
                  <a:srgbClr val="0E1318"/>
                </a:solidFill>
                <a:latin typeface="Segoe UI"/>
                <a:cs typeface="Segoe UI"/>
              </a:rPr>
              <a:t> </a:t>
            </a:r>
            <a:r>
              <a:rPr dirty="0" u="sng" sz="1500" spc="-890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7"/>
              </a:rPr>
              <a:t>#</a:t>
            </a:r>
            <a:r>
              <a:rPr dirty="0" sz="1500" spc="480" b="1">
                <a:solidFill>
                  <a:srgbClr val="0E1318"/>
                </a:solidFill>
                <a:latin typeface="Segoe UI"/>
                <a:cs typeface="Segoe UI"/>
                <a:hlinkClick r:id="rId7"/>
              </a:rPr>
              <a:t> </a:t>
            </a:r>
            <a:r>
              <a:rPr dirty="0" u="sng" sz="1500" spc="-10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7"/>
              </a:rPr>
              <a:t>RStats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and gtExtra magic to summarize by </a:t>
            </a:r>
            <a:r>
              <a:rPr dirty="0" sz="1500" spc="-10">
                <a:solidFill>
                  <a:srgbClr val="0E1318"/>
                </a:solidFill>
                <a:latin typeface="Segoe UI"/>
                <a:cs typeface="Segoe UI"/>
              </a:rPr>
              <a:t>Peloton</a:t>
            </a:r>
            <a:r>
              <a:rPr dirty="0" sz="1500" spc="-35">
                <a:solidFill>
                  <a:srgbClr val="0E1318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data.</a:t>
            </a:r>
            <a:endParaRPr sz="15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tabLst>
                <a:tab pos="1043305" algn="l"/>
              </a:tabLst>
            </a:pP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This week, I couldn't resist taking reactablefmtr for a</a:t>
            </a:r>
            <a:r>
              <a:rPr dirty="0" sz="1500" spc="-100">
                <a:solidFill>
                  <a:srgbClr val="0E1318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test  drive too.</a:t>
            </a:r>
            <a:r>
              <a:rPr dirty="0" sz="1500" spc="-5">
                <a:solidFill>
                  <a:srgbClr val="0E1318"/>
                </a:solidFill>
                <a:latin typeface="Segoe UI"/>
                <a:cs typeface="Segoe UI"/>
              </a:rPr>
              <a:t> </a:t>
            </a:r>
            <a:r>
              <a:rPr dirty="0" u="sng" sz="1500" spc="-1435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8"/>
              </a:rPr>
              <a:t>@</a:t>
            </a:r>
            <a:r>
              <a:rPr dirty="0" sz="1500" spc="-1435" b="1">
                <a:solidFill>
                  <a:srgbClr val="0E1318"/>
                </a:solidFill>
                <a:latin typeface="Segoe UI"/>
                <a:cs typeface="Segoe UI"/>
                <a:hlinkClick r:id="rId8"/>
              </a:rPr>
              <a:t>	</a:t>
            </a:r>
            <a:r>
              <a:rPr dirty="0" u="sng" sz="1500" spc="-5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8"/>
              </a:rPr>
              <a:t>kc_analytics</a:t>
            </a:r>
            <a:r>
              <a:rPr dirty="0" sz="1500" spc="-5">
                <a:solidFill>
                  <a:srgbClr val="0E1318"/>
                </a:solidFill>
                <a:latin typeface="Segoe UI"/>
                <a:cs typeface="Segoe UI"/>
              </a:rPr>
              <a:t>, </a:t>
            </a: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this package is</a:t>
            </a:r>
            <a:r>
              <a:rPr dirty="0" sz="1500" spc="-15">
                <a:solidFill>
                  <a:srgbClr val="0E1318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beautiful!</a:t>
            </a:r>
            <a:endParaRPr sz="15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Segoe UI"/>
              <a:cs typeface="Segoe UI"/>
            </a:endParaRPr>
          </a:p>
          <a:p>
            <a:pPr marL="269875">
              <a:lnSpc>
                <a:spcPct val="100000"/>
              </a:lnSpc>
            </a:pP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: </a:t>
            </a:r>
            <a:r>
              <a:rPr dirty="0" u="sng" sz="1500" spc="-585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</a:rPr>
              <a:t>t</a:t>
            </a:r>
            <a:r>
              <a:rPr dirty="0" sz="1500" spc="185" b="1">
                <a:solidFill>
                  <a:srgbClr val="0E1318"/>
                </a:solidFill>
                <a:latin typeface="Segoe UI"/>
                <a:cs typeface="Segoe UI"/>
                <a:hlinkClick r:id="rId9"/>
              </a:rPr>
              <a:t> </a:t>
            </a:r>
            <a:r>
              <a:rPr dirty="0" u="sng" sz="1500" spc="-5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9"/>
              </a:rPr>
              <a:t>an</a:t>
            </a:r>
            <a:r>
              <a:rPr dirty="0" sz="1500" spc="-5" b="1">
                <a:solidFill>
                  <a:srgbClr val="0E1318"/>
                </a:solidFill>
                <a:latin typeface="Segoe UI"/>
                <a:cs typeface="Segoe UI"/>
                <a:hlinkClick r:id="rId9"/>
              </a:rPr>
              <a:t>y</a:t>
            </a:r>
            <a:r>
              <a:rPr dirty="0" u="sng" sz="1500" spc="-5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9"/>
              </a:rPr>
              <a:t>asha</a:t>
            </a:r>
            <a:r>
              <a:rPr dirty="0" sz="1500" spc="-5" b="1">
                <a:solidFill>
                  <a:srgbClr val="0E1318"/>
                </a:solidFill>
                <a:latin typeface="Segoe UI"/>
                <a:cs typeface="Segoe UI"/>
                <a:hlinkClick r:id="rId9"/>
              </a:rPr>
              <a:t>p</a:t>
            </a:r>
            <a:r>
              <a:rPr dirty="0" u="sng" sz="1500" spc="-5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9"/>
              </a:rPr>
              <a:t>iro.com/interactive-vi…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6995" y="3955052"/>
            <a:ext cx="4917607" cy="25302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26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232" y="2749296"/>
            <a:ext cx="9363710" cy="1039494"/>
          </a:xfrm>
          <a:prstGeom prst="rect"/>
          <a:solidFill>
            <a:srgbClr val="333333"/>
          </a:solidFill>
        </p:spPr>
        <p:txBody>
          <a:bodyPr wrap="square" lIns="0" tIns="141605" rIns="0" bIns="0" rtlCol="0" vert="horz">
            <a:spAutoFit/>
          </a:bodyPr>
          <a:lstStyle/>
          <a:p>
            <a:pPr marL="235585">
              <a:lnSpc>
                <a:spcPct val="100000"/>
              </a:lnSpc>
              <a:spcBef>
                <a:spcPts val="1115"/>
              </a:spcBef>
            </a:pP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Course Design, Expectations, and</a:t>
            </a:r>
            <a:r>
              <a:rPr dirty="0" sz="4100" spc="-3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Overview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22863" y="5989319"/>
            <a:ext cx="807720" cy="491490"/>
          </a:xfrm>
          <a:custGeom>
            <a:avLst/>
            <a:gdLst/>
            <a:ahLst/>
            <a:cxnLst/>
            <a:rect l="l" t="t" r="r" b="b"/>
            <a:pathLst>
              <a:path w="807720" h="491489">
                <a:moveTo>
                  <a:pt x="0" y="0"/>
                </a:moveTo>
                <a:lnTo>
                  <a:pt x="807719" y="0"/>
                </a:lnTo>
                <a:lnTo>
                  <a:pt x="807719" y="491248"/>
                </a:lnTo>
                <a:lnTo>
                  <a:pt x="0" y="491248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2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271843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5">
                <a:latin typeface="Roboto Condensed"/>
                <a:cs typeface="Roboto Condensed"/>
              </a:rPr>
              <a:t>Analyze</a:t>
            </a:r>
            <a:r>
              <a:rPr dirty="0" sz="4100" spc="-6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Data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1161" y="1640707"/>
            <a:ext cx="9484655" cy="4285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27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910590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Roboto Condensed"/>
                <a:cs typeface="Roboto Condensed"/>
              </a:rPr>
              <a:t>Reveal </a:t>
            </a:r>
            <a:r>
              <a:rPr dirty="0" sz="4100" spc="5">
                <a:latin typeface="Roboto Condensed"/>
                <a:cs typeface="Roboto Condensed"/>
              </a:rPr>
              <a:t>Patterns: </a:t>
            </a:r>
            <a:r>
              <a:rPr dirty="0" sz="4100" spc="10">
                <a:latin typeface="Roboto Condensed"/>
                <a:cs typeface="Roboto Condensed"/>
              </a:rPr>
              <a:t>The 1854 </a:t>
            </a:r>
            <a:r>
              <a:rPr dirty="0" sz="4100" spc="-5">
                <a:latin typeface="Roboto Condensed"/>
                <a:cs typeface="Roboto Condensed"/>
              </a:rPr>
              <a:t>Cholera</a:t>
            </a:r>
            <a:r>
              <a:rPr dirty="0" sz="4100" spc="1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Outbreak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45116" y="1534370"/>
            <a:ext cx="4850895" cy="367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9681" y="5341392"/>
            <a:ext cx="9352280" cy="654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6760" marR="5080" indent="-3274695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physician John </a:t>
            </a: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Snow,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dealing with a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Cholera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outbreak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plotted the cases on a map of the  city (see schematic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above).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903" y="6170834"/>
            <a:ext cx="9234805" cy="0"/>
          </a:xfrm>
          <a:custGeom>
            <a:avLst/>
            <a:gdLst/>
            <a:ahLst/>
            <a:cxnLst/>
            <a:rect l="l" t="t" r="r" b="b"/>
            <a:pathLst>
              <a:path w="9234805" h="0">
                <a:moveTo>
                  <a:pt x="0" y="0"/>
                </a:moveTo>
                <a:lnTo>
                  <a:pt x="9234809" y="0"/>
                </a:lnTo>
              </a:path>
            </a:pathLst>
          </a:custGeom>
          <a:ln w="953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903" y="6180365"/>
            <a:ext cx="9234805" cy="0"/>
          </a:xfrm>
          <a:custGeom>
            <a:avLst/>
            <a:gdLst/>
            <a:ahLst/>
            <a:cxnLst/>
            <a:rect l="l" t="t" r="r" b="b"/>
            <a:pathLst>
              <a:path w="9234805" h="0">
                <a:moveTo>
                  <a:pt x="0" y="0"/>
                </a:moveTo>
                <a:lnTo>
                  <a:pt x="9234809" y="0"/>
                </a:lnTo>
              </a:path>
            </a:pathLst>
          </a:custGeom>
          <a:ln w="9530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40182" y="616606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530" y="19060"/>
                </a:moveTo>
                <a:lnTo>
                  <a:pt x="0" y="19060"/>
                </a:lnTo>
                <a:lnTo>
                  <a:pt x="0" y="9530"/>
                </a:lnTo>
                <a:lnTo>
                  <a:pt x="9530" y="0"/>
                </a:lnTo>
                <a:lnTo>
                  <a:pt x="9530" y="190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903" y="616606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060"/>
                </a:moveTo>
                <a:lnTo>
                  <a:pt x="0" y="0"/>
                </a:lnTo>
                <a:lnTo>
                  <a:pt x="9530" y="0"/>
                </a:lnTo>
                <a:lnTo>
                  <a:pt x="9530" y="9530"/>
                </a:lnTo>
                <a:lnTo>
                  <a:pt x="0" y="1906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203" y="6260585"/>
            <a:ext cx="926084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Source: Leskovec, J., Rajaraman, A.,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&amp; Ullman,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J. </a:t>
            </a:r>
            <a:r>
              <a:rPr dirty="0" sz="850" spc="-10">
                <a:solidFill>
                  <a:srgbClr val="585D60"/>
                </a:solidFill>
                <a:latin typeface="Roboto"/>
                <a:cs typeface="Roboto"/>
              </a:rPr>
              <a:t>D.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(2020).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Mining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of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Massive Data Sets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(Third Edition).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Cambridge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University Press.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Image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is from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Chapter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1,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which can be accessed</a:t>
            </a:r>
            <a:r>
              <a:rPr dirty="0" sz="850" spc="7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here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5584" y="6201021"/>
            <a:ext cx="5067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28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931100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Roboto Condensed"/>
                <a:cs typeface="Roboto Condensed"/>
              </a:rPr>
              <a:t>Reveal </a:t>
            </a:r>
            <a:r>
              <a:rPr dirty="0" sz="4100" spc="5">
                <a:latin typeface="Roboto Condensed"/>
                <a:cs typeface="Roboto Condensed"/>
              </a:rPr>
              <a:t>Patterns: COVID-19 </a:t>
            </a:r>
            <a:r>
              <a:rPr dirty="0" sz="4100">
                <a:latin typeface="Roboto Condensed"/>
                <a:cs typeface="Roboto Condensed"/>
              </a:rPr>
              <a:t>Vaccination</a:t>
            </a:r>
            <a:r>
              <a:rPr dirty="0" sz="4100" spc="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Rates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3031" y="1941992"/>
            <a:ext cx="6785535" cy="401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29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78319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Communicate Ideas: C.J </a:t>
            </a:r>
            <a:r>
              <a:rPr dirty="0" sz="4100" spc="5">
                <a:latin typeface="Roboto Condensed"/>
                <a:cs typeface="Roboto Condensed"/>
              </a:rPr>
              <a:t>Minard</a:t>
            </a:r>
            <a:r>
              <a:rPr dirty="0" sz="4100" spc="-4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1869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903" y="1534370"/>
            <a:ext cx="9696948" cy="4607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30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203" y="520993"/>
            <a:ext cx="4141470" cy="654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Communicate</a:t>
            </a:r>
            <a:r>
              <a:rPr dirty="0" sz="4100" spc="-4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Ideas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5:</a:t>
            </a:r>
            <a:r>
              <a:rPr dirty="0"/>
              <a:t>00</a:t>
            </a:r>
          </a:p>
        </p:txBody>
      </p:sp>
      <p:sp>
        <p:nvSpPr>
          <p:cNvPr id="7" name="object 7"/>
          <p:cNvSpPr/>
          <p:nvPr/>
        </p:nvSpPr>
        <p:spPr>
          <a:xfrm>
            <a:off x="914903" y="2230077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203" y="2760601"/>
            <a:ext cx="3865879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Activity</a:t>
            </a:r>
            <a:r>
              <a:rPr dirty="0" sz="2600" spc="-3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#3</a:t>
            </a:r>
            <a:endParaRPr sz="2600">
              <a:latin typeface="Roboto Condensed"/>
              <a:cs typeface="Roboto Condense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3094" y="3373587"/>
            <a:ext cx="4027804" cy="255143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5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Who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is the target</a:t>
            </a:r>
            <a:r>
              <a:rPr dirty="0" sz="16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audience?</a:t>
            </a:r>
            <a:endParaRPr sz="1600">
              <a:latin typeface="Roboto"/>
              <a:cs typeface="Roboto"/>
            </a:endParaRPr>
          </a:p>
          <a:p>
            <a:pPr marL="132715" marR="661670" indent="-120650">
              <a:lnSpc>
                <a:spcPct val="1173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What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is the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data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represented in</a:t>
            </a:r>
            <a:r>
              <a:rPr dirty="0" sz="1600" spc="-3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this  visualization?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Be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 Specific.</a:t>
            </a:r>
            <a:endParaRPr sz="1600">
              <a:latin typeface="Roboto"/>
              <a:cs typeface="Roboto"/>
            </a:endParaRPr>
          </a:p>
          <a:p>
            <a:pPr marL="132715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How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is the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data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visually</a:t>
            </a:r>
            <a:r>
              <a:rPr dirty="0" sz="16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encoded?</a:t>
            </a:r>
            <a:endParaRPr sz="1600">
              <a:latin typeface="Roboto"/>
              <a:cs typeface="Roboto"/>
            </a:endParaRPr>
          </a:p>
          <a:p>
            <a:pPr marL="132715" indent="-120650">
              <a:lnSpc>
                <a:spcPct val="100000"/>
              </a:lnSpc>
              <a:spcBef>
                <a:spcPts val="116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Do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you like/dislike this visualization?</a:t>
            </a:r>
            <a:r>
              <a:rPr dirty="0" sz="16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Why?</a:t>
            </a:r>
            <a:endParaRPr sz="1600">
              <a:latin typeface="Roboto"/>
              <a:cs typeface="Roboto"/>
            </a:endParaRPr>
          </a:p>
          <a:p>
            <a:pPr marL="132715" marR="231140" indent="-120650">
              <a:lnSpc>
                <a:spcPct val="1173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Would you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do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visualization 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like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this for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a 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similar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dataset? Why? Why</a:t>
            </a:r>
            <a:r>
              <a:rPr dirty="0" sz="16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not?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6945" y="2582696"/>
            <a:ext cx="3354647" cy="3640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903" y="1658262"/>
            <a:ext cx="1210945" cy="0"/>
          </a:xfrm>
          <a:custGeom>
            <a:avLst/>
            <a:gdLst/>
            <a:ahLst/>
            <a:cxnLst/>
            <a:rect l="l" t="t" r="r" b="b"/>
            <a:pathLst>
              <a:path w="1210945" h="0">
                <a:moveTo>
                  <a:pt x="0" y="0"/>
                </a:moveTo>
                <a:lnTo>
                  <a:pt x="1210341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903" y="2230077"/>
            <a:ext cx="1210945" cy="0"/>
          </a:xfrm>
          <a:custGeom>
            <a:avLst/>
            <a:gdLst/>
            <a:ahLst/>
            <a:cxnLst/>
            <a:rect l="l" t="t" r="r" b="b"/>
            <a:pathLst>
              <a:path w="1210945" h="0">
                <a:moveTo>
                  <a:pt x="0" y="0"/>
                </a:moveTo>
                <a:lnTo>
                  <a:pt x="1210341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30929" y="1778986"/>
            <a:ext cx="7740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85584" y="6212040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31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6803" y="1778986"/>
            <a:ext cx="13811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Your</a:t>
            </a:r>
            <a:r>
              <a:rPr dirty="0" sz="1800" spc="-8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Solution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203" y="520993"/>
            <a:ext cx="4141470" cy="654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Communicate</a:t>
            </a:r>
            <a:r>
              <a:rPr dirty="0" sz="4100" spc="-4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Ideas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5:</a:t>
            </a:r>
            <a:r>
              <a:rPr dirty="0"/>
              <a:t>00</a:t>
            </a:r>
          </a:p>
        </p:txBody>
      </p:sp>
      <p:sp>
        <p:nvSpPr>
          <p:cNvPr id="7" name="object 7"/>
          <p:cNvSpPr/>
          <p:nvPr/>
        </p:nvSpPr>
        <p:spPr>
          <a:xfrm>
            <a:off x="914903" y="2230077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25245" y="1658262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 h="0">
                <a:moveTo>
                  <a:pt x="0" y="0"/>
                </a:moveTo>
                <a:lnTo>
                  <a:pt x="1810746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25245" y="2230077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 h="0">
                <a:moveTo>
                  <a:pt x="0" y="0"/>
                </a:moveTo>
                <a:lnTo>
                  <a:pt x="1810746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30929" y="1778986"/>
            <a:ext cx="8568055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	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Your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Solution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700">
              <a:latin typeface="Roboto"/>
              <a:cs typeface="Roboto"/>
            </a:endParaRPr>
          </a:p>
          <a:p>
            <a:pPr marL="165100" indent="-134620">
              <a:lnSpc>
                <a:spcPct val="100000"/>
              </a:lnSpc>
              <a:buClr>
                <a:srgbClr val="C2132D"/>
              </a:buClr>
              <a:buChar char="•"/>
              <a:tabLst>
                <a:tab pos="165735" algn="l"/>
              </a:tabLst>
            </a:pP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Insert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solution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(Use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Chrome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browser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edit this 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part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</a:t>
            </a:r>
            <a:r>
              <a:rPr dirty="0" sz="1800" spc="-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page)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5584" y="6212040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31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901890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Roboto Condensed"/>
                <a:cs typeface="Roboto Condensed"/>
              </a:rPr>
              <a:t>Interact: </a:t>
            </a:r>
            <a:r>
              <a:rPr dirty="0" sz="4100" spc="10">
                <a:latin typeface="Roboto Condensed"/>
                <a:cs typeface="Roboto Condensed"/>
              </a:rPr>
              <a:t>GapMinder/ Hans Rosling</a:t>
            </a:r>
            <a:r>
              <a:rPr dirty="0" sz="4100" spc="-2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Example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6384" y="1534369"/>
            <a:ext cx="8138831" cy="4574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96384" y="4965258"/>
            <a:ext cx="8138831" cy="1143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19072" y="5782056"/>
            <a:ext cx="753110" cy="128270"/>
          </a:xfrm>
          <a:prstGeom prst="rect">
            <a:avLst/>
          </a:prstGeom>
          <a:solidFill>
            <a:srgbClr val="333333"/>
          </a:solidFill>
        </p:spPr>
        <p:txBody>
          <a:bodyPr wrap="square" lIns="0" tIns="18415" rIns="0" bIns="0" rtlCol="0" vert="horz">
            <a:spAutoFit/>
          </a:bodyPr>
          <a:lstStyle/>
          <a:p>
            <a:pPr marL="34290">
              <a:lnSpc>
                <a:spcPts val="860"/>
              </a:lnSpc>
              <a:spcBef>
                <a:spcPts val="145"/>
              </a:spcBef>
            </a:pP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Hans</a:t>
            </a:r>
            <a:r>
              <a:rPr dirty="0" sz="8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</a:rPr>
              <a:t>Rosling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9072" y="5910072"/>
            <a:ext cx="1716405" cy="199390"/>
          </a:xfrm>
          <a:prstGeom prst="rect">
            <a:avLst/>
          </a:prstGeom>
          <a:solidFill>
            <a:srgbClr val="333333"/>
          </a:solidFill>
        </p:spPr>
        <p:txBody>
          <a:bodyPr wrap="square" lIns="0" tIns="14604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14"/>
              </a:spcBef>
            </a:pP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dirty="0" sz="8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stats</a:t>
            </a:r>
            <a:r>
              <a:rPr dirty="0" sz="8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you've</a:t>
            </a:r>
            <a:r>
              <a:rPr dirty="0" sz="8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ever</a:t>
            </a:r>
            <a:r>
              <a:rPr dirty="0" sz="8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seen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32241" y="3125921"/>
            <a:ext cx="667117" cy="667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11051" y="1581738"/>
            <a:ext cx="476884" cy="172085"/>
          </a:xfrm>
          <a:custGeom>
            <a:avLst/>
            <a:gdLst/>
            <a:ahLst/>
            <a:cxnLst/>
            <a:rect l="l" t="t" r="r" b="b"/>
            <a:pathLst>
              <a:path w="476884" h="172085">
                <a:moveTo>
                  <a:pt x="149362" y="43778"/>
                </a:moveTo>
                <a:lnTo>
                  <a:pt x="0" y="43778"/>
                </a:lnTo>
                <a:lnTo>
                  <a:pt x="0" y="0"/>
                </a:lnTo>
                <a:lnTo>
                  <a:pt x="149362" y="0"/>
                </a:lnTo>
                <a:lnTo>
                  <a:pt x="149362" y="43778"/>
                </a:lnTo>
                <a:close/>
              </a:path>
              <a:path w="476884" h="172085">
                <a:moveTo>
                  <a:pt x="101297" y="171507"/>
                </a:moveTo>
                <a:lnTo>
                  <a:pt x="48064" y="171507"/>
                </a:lnTo>
                <a:lnTo>
                  <a:pt x="48064" y="43778"/>
                </a:lnTo>
                <a:lnTo>
                  <a:pt x="101297" y="43778"/>
                </a:lnTo>
                <a:lnTo>
                  <a:pt x="101297" y="171507"/>
                </a:lnTo>
                <a:close/>
              </a:path>
              <a:path w="476884" h="172085">
                <a:moveTo>
                  <a:pt x="302859" y="171507"/>
                </a:moveTo>
                <a:lnTo>
                  <a:pt x="157631" y="171507"/>
                </a:lnTo>
                <a:lnTo>
                  <a:pt x="157631" y="0"/>
                </a:lnTo>
                <a:lnTo>
                  <a:pt x="302859" y="0"/>
                </a:lnTo>
                <a:lnTo>
                  <a:pt x="302859" y="43778"/>
                </a:lnTo>
                <a:lnTo>
                  <a:pt x="210864" y="43778"/>
                </a:lnTo>
                <a:lnTo>
                  <a:pt x="210864" y="64894"/>
                </a:lnTo>
                <a:lnTo>
                  <a:pt x="302859" y="64894"/>
                </a:lnTo>
                <a:lnTo>
                  <a:pt x="302859" y="106097"/>
                </a:lnTo>
                <a:lnTo>
                  <a:pt x="210864" y="106097"/>
                </a:lnTo>
                <a:lnTo>
                  <a:pt x="210864" y="127729"/>
                </a:lnTo>
                <a:lnTo>
                  <a:pt x="302859" y="127729"/>
                </a:lnTo>
                <a:lnTo>
                  <a:pt x="302859" y="171507"/>
                </a:lnTo>
                <a:close/>
              </a:path>
              <a:path w="476884" h="172085">
                <a:moveTo>
                  <a:pt x="388652" y="171507"/>
                </a:moveTo>
                <a:lnTo>
                  <a:pt x="311645" y="171507"/>
                </a:lnTo>
                <a:lnTo>
                  <a:pt x="311645" y="0"/>
                </a:lnTo>
                <a:lnTo>
                  <a:pt x="398988" y="0"/>
                </a:lnTo>
                <a:lnTo>
                  <a:pt x="435303" y="7274"/>
                </a:lnTo>
                <a:lnTo>
                  <a:pt x="459263" y="26524"/>
                </a:lnTo>
                <a:lnTo>
                  <a:pt x="467837" y="44293"/>
                </a:lnTo>
                <a:lnTo>
                  <a:pt x="364361" y="44293"/>
                </a:lnTo>
                <a:lnTo>
                  <a:pt x="364878" y="127729"/>
                </a:lnTo>
                <a:lnTo>
                  <a:pt x="467263" y="127729"/>
                </a:lnTo>
                <a:lnTo>
                  <a:pt x="455064" y="148201"/>
                </a:lnTo>
                <a:lnTo>
                  <a:pt x="427672" y="165455"/>
                </a:lnTo>
                <a:lnTo>
                  <a:pt x="388652" y="171507"/>
                </a:lnTo>
                <a:close/>
              </a:path>
              <a:path w="476884" h="172085">
                <a:moveTo>
                  <a:pt x="467263" y="127729"/>
                </a:moveTo>
                <a:lnTo>
                  <a:pt x="364878" y="127729"/>
                </a:lnTo>
                <a:lnTo>
                  <a:pt x="385551" y="127729"/>
                </a:lnTo>
                <a:lnTo>
                  <a:pt x="405400" y="123294"/>
                </a:lnTo>
                <a:lnTo>
                  <a:pt x="416819" y="112342"/>
                </a:lnTo>
                <a:lnTo>
                  <a:pt x="422035" y="98396"/>
                </a:lnTo>
                <a:lnTo>
                  <a:pt x="423279" y="84980"/>
                </a:lnTo>
                <a:lnTo>
                  <a:pt x="422116" y="74060"/>
                </a:lnTo>
                <a:lnTo>
                  <a:pt x="416689" y="60581"/>
                </a:lnTo>
                <a:lnTo>
                  <a:pt x="404092" y="49129"/>
                </a:lnTo>
                <a:lnTo>
                  <a:pt x="381416" y="44293"/>
                </a:lnTo>
                <a:lnTo>
                  <a:pt x="467837" y="44293"/>
                </a:lnTo>
                <a:lnTo>
                  <a:pt x="472466" y="53885"/>
                </a:lnTo>
                <a:lnTo>
                  <a:pt x="476512" y="85496"/>
                </a:lnTo>
                <a:lnTo>
                  <a:pt x="471214" y="121097"/>
                </a:lnTo>
                <a:lnTo>
                  <a:pt x="467263" y="127729"/>
                </a:lnTo>
                <a:close/>
              </a:path>
            </a:pathLst>
          </a:custGeom>
          <a:solidFill>
            <a:srgbClr val="E62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32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493264"/>
            <a:ext cx="9717405" cy="1564005"/>
          </a:xfrm>
          <a:prstGeom prst="rect"/>
          <a:solidFill>
            <a:srgbClr val="333333"/>
          </a:solidFill>
        </p:spPr>
        <p:txBody>
          <a:bodyPr wrap="square" lIns="0" tIns="241300" rIns="0" bIns="0" rtlCol="0" vert="horz">
            <a:spAutoFit/>
          </a:bodyPr>
          <a:lstStyle/>
          <a:p>
            <a:pPr marL="2466340" marR="234950" indent="-2238375">
              <a:lnSpc>
                <a:spcPts val="4130"/>
              </a:lnSpc>
              <a:spcBef>
                <a:spcPts val="1900"/>
              </a:spcBef>
            </a:pP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Business Intelligence: </a:t>
            </a:r>
            <a:r>
              <a:rPr dirty="0" sz="4100" spc="-15">
                <a:solidFill>
                  <a:srgbClr val="FFFFFF"/>
                </a:solidFill>
                <a:latin typeface="Roboto Condensed"/>
                <a:cs typeface="Roboto Condensed"/>
              </a:rPr>
              <a:t>From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Visualizations</a:t>
            </a:r>
            <a:r>
              <a:rPr dirty="0" sz="4100" spc="-3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15">
                <a:solidFill>
                  <a:srgbClr val="FFFFFF"/>
                </a:solidFill>
                <a:latin typeface="Roboto Condensed"/>
                <a:cs typeface="Roboto Condensed"/>
              </a:rPr>
              <a:t>to  </a:t>
            </a:r>
            <a:r>
              <a:rPr dirty="0" sz="4100" spc="5">
                <a:solidFill>
                  <a:srgbClr val="FFFFFF"/>
                </a:solidFill>
                <a:latin typeface="Roboto Condensed"/>
                <a:cs typeface="Roboto Condensed"/>
              </a:rPr>
              <a:t>Dashboards </a:t>
            </a:r>
            <a:r>
              <a:rPr dirty="0" sz="4100" spc="-15">
                <a:solidFill>
                  <a:srgbClr val="FFFFFF"/>
                </a:solidFill>
                <a:latin typeface="Roboto Condensed"/>
                <a:cs typeface="Roboto Condensed"/>
              </a:rPr>
              <a:t>to</a:t>
            </a:r>
            <a:r>
              <a:rPr dirty="0" sz="410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Insights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89319"/>
            <a:ext cx="893444" cy="491490"/>
          </a:xfrm>
          <a:custGeom>
            <a:avLst/>
            <a:gdLst/>
            <a:ahLst/>
            <a:cxnLst/>
            <a:rect l="l" t="t" r="r" b="b"/>
            <a:pathLst>
              <a:path w="893445" h="491489">
                <a:moveTo>
                  <a:pt x="0" y="0"/>
                </a:moveTo>
                <a:lnTo>
                  <a:pt x="893063" y="0"/>
                </a:lnTo>
                <a:lnTo>
                  <a:pt x="893063" y="491248"/>
                </a:lnTo>
                <a:lnTo>
                  <a:pt x="0" y="491248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33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939" y="1534369"/>
            <a:ext cx="0" cy="1925320"/>
          </a:xfrm>
          <a:custGeom>
            <a:avLst/>
            <a:gdLst/>
            <a:ahLst/>
            <a:cxnLst/>
            <a:rect l="l" t="t" r="r" b="b"/>
            <a:pathLst>
              <a:path w="0" h="1925320">
                <a:moveTo>
                  <a:pt x="0" y="0"/>
                </a:moveTo>
                <a:lnTo>
                  <a:pt x="0" y="1925109"/>
                </a:lnTo>
              </a:path>
            </a:pathLst>
          </a:custGeom>
          <a:ln w="47651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628904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What </a:t>
            </a:r>
            <a:r>
              <a:rPr dirty="0" sz="4100" spc="5">
                <a:latin typeface="Roboto Condensed"/>
                <a:cs typeface="Roboto Condensed"/>
              </a:rPr>
              <a:t>is </a:t>
            </a:r>
            <a:r>
              <a:rPr dirty="0" sz="4100" spc="10">
                <a:latin typeface="Roboto Condensed"/>
                <a:cs typeface="Roboto Condensed"/>
              </a:rPr>
              <a:t>Business</a:t>
            </a:r>
            <a:r>
              <a:rPr dirty="0" sz="4100" spc="-5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Intelligence?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764" y="1534369"/>
            <a:ext cx="8891905" cy="192532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952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7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"...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enable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interactive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access (sometimes in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real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time)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data,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enable</a:t>
            </a:r>
            <a:endParaRPr sz="1800">
              <a:latin typeface="Roboto"/>
              <a:cs typeface="Roboto"/>
            </a:endParaRPr>
          </a:p>
          <a:p>
            <a:pPr marL="228600" marR="180975">
              <a:lnSpc>
                <a:spcPct val="116399"/>
              </a:lnSpc>
              <a:spcBef>
                <a:spcPts val="3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manipulation of data, and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give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business managers and analysts the ability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conduct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appropriate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analysis. By analyzing ... data, situations, and performances,  decision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makers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get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valuable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insights that enable them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make more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informed and  better decisions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... BI is based on 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transformation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of data 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to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information, then 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to 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decisions, and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finally 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to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 actions.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"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7330" y="3688205"/>
            <a:ext cx="5322681" cy="2277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903" y="5961169"/>
            <a:ext cx="6642734" cy="0"/>
          </a:xfrm>
          <a:custGeom>
            <a:avLst/>
            <a:gdLst/>
            <a:ahLst/>
            <a:cxnLst/>
            <a:rect l="l" t="t" r="r" b="b"/>
            <a:pathLst>
              <a:path w="6642734" h="0">
                <a:moveTo>
                  <a:pt x="0" y="0"/>
                </a:moveTo>
                <a:lnTo>
                  <a:pt x="6642582" y="0"/>
                </a:lnTo>
              </a:path>
            </a:pathLst>
          </a:custGeom>
          <a:ln w="953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903" y="5970699"/>
            <a:ext cx="6642734" cy="0"/>
          </a:xfrm>
          <a:custGeom>
            <a:avLst/>
            <a:gdLst/>
            <a:ahLst/>
            <a:cxnLst/>
            <a:rect l="l" t="t" r="r" b="b"/>
            <a:pathLst>
              <a:path w="6642734" h="0">
                <a:moveTo>
                  <a:pt x="0" y="0"/>
                </a:moveTo>
                <a:lnTo>
                  <a:pt x="6642582" y="0"/>
                </a:lnTo>
              </a:path>
            </a:pathLst>
          </a:custGeom>
          <a:ln w="9530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47955" y="5956404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530" y="19060"/>
                </a:moveTo>
                <a:lnTo>
                  <a:pt x="0" y="19060"/>
                </a:lnTo>
                <a:lnTo>
                  <a:pt x="0" y="9530"/>
                </a:lnTo>
                <a:lnTo>
                  <a:pt x="9530" y="0"/>
                </a:lnTo>
                <a:lnTo>
                  <a:pt x="9530" y="190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903" y="5956404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060"/>
                </a:moveTo>
                <a:lnTo>
                  <a:pt x="0" y="0"/>
                </a:lnTo>
                <a:lnTo>
                  <a:pt x="9530" y="0"/>
                </a:lnTo>
                <a:lnTo>
                  <a:pt x="9530" y="9530"/>
                </a:lnTo>
                <a:lnTo>
                  <a:pt x="0" y="1906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203" y="6041389"/>
            <a:ext cx="6668770" cy="379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Quote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from Sharda, R., Delen, </a:t>
            </a:r>
            <a:r>
              <a:rPr dirty="0" sz="850" spc="-5">
                <a:solidFill>
                  <a:srgbClr val="585D60"/>
                </a:solidFill>
                <a:latin typeface="Roboto"/>
                <a:cs typeface="Roboto"/>
              </a:rPr>
              <a:t>D.,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&amp;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Turban,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E. (2013).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Business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Intelligence: </a:t>
            </a:r>
            <a:r>
              <a:rPr dirty="0" sz="850" spc="2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managerial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perspective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on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analytics. Prentice Hall</a:t>
            </a:r>
            <a:r>
              <a:rPr dirty="0" sz="850" spc="14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Press.</a:t>
            </a:r>
            <a:endParaRPr sz="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Image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Credit: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Joint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work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with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Bin</a:t>
            </a:r>
            <a:r>
              <a:rPr dirty="0" sz="850" spc="-3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Weng.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5584" y="6201021"/>
            <a:ext cx="5067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312737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BI</a:t>
            </a:r>
            <a:r>
              <a:rPr dirty="0" sz="4100" spc="-8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Process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0547" y="1534370"/>
            <a:ext cx="7090504" cy="376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903" y="6170834"/>
            <a:ext cx="6757034" cy="0"/>
          </a:xfrm>
          <a:custGeom>
            <a:avLst/>
            <a:gdLst/>
            <a:ahLst/>
            <a:cxnLst/>
            <a:rect l="l" t="t" r="r" b="b"/>
            <a:pathLst>
              <a:path w="6757034" h="0">
                <a:moveTo>
                  <a:pt x="0" y="0"/>
                </a:moveTo>
                <a:lnTo>
                  <a:pt x="6756945" y="0"/>
                </a:lnTo>
              </a:path>
            </a:pathLst>
          </a:custGeom>
          <a:ln w="953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903" y="6180365"/>
            <a:ext cx="6757034" cy="0"/>
          </a:xfrm>
          <a:custGeom>
            <a:avLst/>
            <a:gdLst/>
            <a:ahLst/>
            <a:cxnLst/>
            <a:rect l="l" t="t" r="r" b="b"/>
            <a:pathLst>
              <a:path w="6757034" h="0">
                <a:moveTo>
                  <a:pt x="0" y="0"/>
                </a:moveTo>
                <a:lnTo>
                  <a:pt x="6756945" y="0"/>
                </a:lnTo>
              </a:path>
            </a:pathLst>
          </a:custGeom>
          <a:ln w="9530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62318" y="616606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530" y="19060"/>
                </a:moveTo>
                <a:lnTo>
                  <a:pt x="0" y="19060"/>
                </a:lnTo>
                <a:lnTo>
                  <a:pt x="0" y="9530"/>
                </a:lnTo>
                <a:lnTo>
                  <a:pt x="9530" y="0"/>
                </a:lnTo>
                <a:lnTo>
                  <a:pt x="9530" y="190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903" y="616606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060"/>
                </a:moveTo>
                <a:lnTo>
                  <a:pt x="0" y="0"/>
                </a:lnTo>
                <a:lnTo>
                  <a:pt x="9530" y="0"/>
                </a:lnTo>
                <a:lnTo>
                  <a:pt x="9530" y="9530"/>
                </a:lnTo>
                <a:lnTo>
                  <a:pt x="0" y="1906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203" y="6260585"/>
            <a:ext cx="677989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Image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Credit: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Sharda, R., Delen, </a:t>
            </a:r>
            <a:r>
              <a:rPr dirty="0" sz="850" spc="-5">
                <a:solidFill>
                  <a:srgbClr val="585D60"/>
                </a:solidFill>
                <a:latin typeface="Roboto"/>
                <a:cs typeface="Roboto"/>
              </a:rPr>
              <a:t>D.,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&amp;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Turban,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E. (2013).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Business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Intelligence: </a:t>
            </a:r>
            <a:r>
              <a:rPr dirty="0" sz="850" spc="2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managerial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perspective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on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analytics. Prentice Hall</a:t>
            </a:r>
            <a:r>
              <a:rPr dirty="0" sz="850" spc="14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Press.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85584" y="6201021"/>
            <a:ext cx="5067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35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02" y="2452506"/>
            <a:ext cx="3563620" cy="263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60655">
              <a:lnSpc>
                <a:spcPct val="100000"/>
              </a:lnSpc>
              <a:spcBef>
                <a:spcPts val="100"/>
              </a:spcBef>
            </a:pPr>
            <a:r>
              <a:rPr dirty="0" sz="6550" spc="4450">
                <a:solidFill>
                  <a:srgbClr val="C2132D"/>
                </a:solidFill>
                <a:latin typeface="Microsoft Sans Serif"/>
                <a:cs typeface="Microsoft Sans Serif"/>
              </a:rPr>
              <a:t>🥫</a:t>
            </a:r>
            <a:endParaRPr sz="6550">
              <a:latin typeface="Microsoft Sans Serif"/>
              <a:cs typeface="Microsoft Sans Serif"/>
            </a:endParaRPr>
          </a:p>
          <a:p>
            <a:pPr marL="146050" indent="-133985">
              <a:lnSpc>
                <a:spcPct val="100000"/>
              </a:lnSpc>
              <a:spcBef>
                <a:spcPts val="372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Stale,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uninteresting, convenient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Highly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processed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archived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Example: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iris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mtcars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</a:t>
            </a:r>
            <a:r>
              <a:rPr dirty="0" sz="1800" spc="-5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titanic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7282" y="2508955"/>
            <a:ext cx="3395345" cy="3220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29565">
              <a:lnSpc>
                <a:spcPct val="100000"/>
              </a:lnSpc>
              <a:spcBef>
                <a:spcPts val="105"/>
              </a:spcBef>
            </a:pPr>
            <a:r>
              <a:rPr dirty="0" sz="6100" spc="6220">
                <a:solidFill>
                  <a:srgbClr val="C2132D"/>
                </a:solidFill>
                <a:latin typeface="Microsoft Sans Serif"/>
                <a:cs typeface="Microsoft Sans Serif"/>
              </a:rPr>
              <a:t>🍅</a:t>
            </a:r>
            <a:endParaRPr sz="6100">
              <a:latin typeface="Microsoft Sans Serif"/>
              <a:cs typeface="Microsoft Sans Serif"/>
            </a:endParaRPr>
          </a:p>
          <a:p>
            <a:pPr marL="146050" indent="-133985">
              <a:lnSpc>
                <a:spcPct val="100000"/>
              </a:lnSpc>
              <a:spcBef>
                <a:spcPts val="381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Fresh,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interesting,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challenging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2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Impactful</a:t>
            </a:r>
            <a:endParaRPr sz="1800">
              <a:latin typeface="Roboto"/>
              <a:cs typeface="Roboto"/>
            </a:endParaRPr>
          </a:p>
          <a:p>
            <a:pPr marL="146050" marR="5080" indent="-133985">
              <a:lnSpc>
                <a:spcPct val="116399"/>
              </a:lnSpc>
              <a:spcBef>
                <a:spcPts val="93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  <a:hlinkClick r:id="rId2"/>
              </a:rPr>
              <a:t>Examples: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Cincinnati Open</a:t>
            </a:r>
            <a:r>
              <a:rPr dirty="0" sz="1800" spc="-10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Data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Portal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  <a:hlinkClick r:id="rId3"/>
              </a:rPr>
              <a:t>,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Ohio Data Portal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  <a:hlinkClick r:id="rId3"/>
              </a:rPr>
              <a:t>,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US  </a:t>
            </a:r>
            <a:r>
              <a:rPr dirty="0" sz="1800" spc="-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Government's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Open 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Data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  <a:hlinkClick r:id="rId3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203" y="520993"/>
            <a:ext cx="8978900" cy="163448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The Analytics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Journey: Pre-Analytics</a:t>
            </a:r>
            <a:r>
              <a:rPr dirty="0" sz="4100" spc="-1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[1]</a:t>
            </a:r>
            <a:endParaRPr sz="4100">
              <a:latin typeface="Roboto Condensed"/>
              <a:cs typeface="Roboto Condensed"/>
            </a:endParaRPr>
          </a:p>
          <a:p>
            <a:pPr marL="393700" marR="5080" indent="-133985">
              <a:lnSpc>
                <a:spcPct val="117200"/>
              </a:lnSpc>
              <a:spcBef>
                <a:spcPts val="2575"/>
              </a:spcBef>
              <a:buFont typeface="Roboto"/>
              <a:buChar char="•"/>
              <a:tabLst>
                <a:tab pos="39433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Pre-Analytics/Data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Management: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one attempts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extract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needed </a:t>
            </a:r>
            <a:r>
              <a:rPr dirty="0" sz="1850" spc="105" i="1">
                <a:solidFill>
                  <a:srgbClr val="585D60"/>
                </a:solidFill>
                <a:latin typeface="Gill Sans MT"/>
                <a:cs typeface="Gill Sans MT"/>
              </a:rPr>
              <a:t>data</a:t>
            </a:r>
            <a:r>
              <a:rPr dirty="0" sz="1850" spc="-10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for  analysis. Data can either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903" y="5808685"/>
            <a:ext cx="9340215" cy="0"/>
          </a:xfrm>
          <a:custGeom>
            <a:avLst/>
            <a:gdLst/>
            <a:ahLst/>
            <a:cxnLst/>
            <a:rect l="l" t="t" r="r" b="b"/>
            <a:pathLst>
              <a:path w="9340215" h="0">
                <a:moveTo>
                  <a:pt x="0" y="0"/>
                </a:moveTo>
                <a:lnTo>
                  <a:pt x="9339642" y="0"/>
                </a:lnTo>
              </a:path>
            </a:pathLst>
          </a:custGeom>
          <a:ln w="953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903" y="5818215"/>
            <a:ext cx="9340215" cy="0"/>
          </a:xfrm>
          <a:custGeom>
            <a:avLst/>
            <a:gdLst/>
            <a:ahLst/>
            <a:cxnLst/>
            <a:rect l="l" t="t" r="r" b="b"/>
            <a:pathLst>
              <a:path w="9340215" h="0">
                <a:moveTo>
                  <a:pt x="0" y="0"/>
                </a:moveTo>
                <a:lnTo>
                  <a:pt x="9339642" y="0"/>
                </a:lnTo>
              </a:path>
            </a:pathLst>
          </a:custGeom>
          <a:ln w="9530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45015" y="5803920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530" y="19060"/>
                </a:moveTo>
                <a:lnTo>
                  <a:pt x="0" y="19060"/>
                </a:lnTo>
                <a:lnTo>
                  <a:pt x="0" y="9530"/>
                </a:lnTo>
                <a:lnTo>
                  <a:pt x="9530" y="0"/>
                </a:lnTo>
                <a:lnTo>
                  <a:pt x="9530" y="190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903" y="5803920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060"/>
                </a:moveTo>
                <a:lnTo>
                  <a:pt x="0" y="0"/>
                </a:lnTo>
                <a:lnTo>
                  <a:pt x="9530" y="0"/>
                </a:lnTo>
                <a:lnTo>
                  <a:pt x="9530" y="9530"/>
                </a:lnTo>
                <a:lnTo>
                  <a:pt x="0" y="1906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203" y="5870797"/>
            <a:ext cx="9112885" cy="549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0"/>
              </a:spcBef>
            </a:pP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While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the highly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processed data can be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useful in learning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basic concepts,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real-world (often </a:t>
            </a: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messy)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data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real are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much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interesting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work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with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--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e.g., </a:t>
            </a:r>
            <a:r>
              <a:rPr dirty="0" sz="850" spc="20" b="1">
                <a:solidFill>
                  <a:srgbClr val="C2132D"/>
                </a:solidFill>
                <a:latin typeface="Roboto"/>
                <a:cs typeface="Roboto"/>
              </a:rPr>
              <a:t>we </a:t>
            </a: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can make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useful </a:t>
            </a:r>
            <a:r>
              <a:rPr dirty="0" sz="850" spc="20" b="1">
                <a:solidFill>
                  <a:srgbClr val="C2132D"/>
                </a:solidFill>
                <a:latin typeface="Roboto"/>
                <a:cs typeface="Roboto"/>
              </a:rPr>
              <a:t>&amp; </a:t>
            </a: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meaningful  decision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from </a:t>
            </a: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the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data.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 this class, </a:t>
            </a:r>
            <a:r>
              <a:rPr dirty="0" sz="850" spc="20">
                <a:solidFill>
                  <a:srgbClr val="585D60"/>
                </a:solidFill>
                <a:latin typeface="Roboto"/>
                <a:cs typeface="Roboto"/>
              </a:rPr>
              <a:t>we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will learn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how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scrape, extract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and clean messy data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 addition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visualizing clean[ed]</a:t>
            </a:r>
            <a:r>
              <a:rPr dirty="0" sz="850" spc="-10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data.</a:t>
            </a:r>
            <a:endParaRPr sz="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Source: Slide inspired by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Kia </a:t>
            </a:r>
            <a:r>
              <a:rPr dirty="0" sz="850" spc="-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Ora's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What </a:t>
            </a:r>
            <a:r>
              <a:rPr dirty="0" sz="850" spc="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I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mean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by</a:t>
            </a:r>
            <a:r>
              <a:rPr dirty="0" sz="850" spc="-3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850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"data"</a:t>
            </a:r>
            <a:r>
              <a:rPr dirty="0" sz="85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71207" y="6201021"/>
            <a:ext cx="4210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4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184" y="2770632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20014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44"/>
              </a:spcBef>
            </a:pP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Recap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89319"/>
            <a:ext cx="893444" cy="491490"/>
          </a:xfrm>
          <a:custGeom>
            <a:avLst/>
            <a:gdLst/>
            <a:ahLst/>
            <a:cxnLst/>
            <a:rect l="l" t="t" r="r" b="b"/>
            <a:pathLst>
              <a:path w="893445" h="491489">
                <a:moveTo>
                  <a:pt x="0" y="0"/>
                </a:moveTo>
                <a:lnTo>
                  <a:pt x="893063" y="0"/>
                </a:lnTo>
                <a:lnTo>
                  <a:pt x="893063" y="491248"/>
                </a:lnTo>
                <a:lnTo>
                  <a:pt x="0" y="491248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/>
              <a:t>36</a:t>
            </a:r>
            <a:r>
              <a:rPr dirty="0"/>
              <a:t> /</a:t>
            </a:r>
            <a:r>
              <a:rPr dirty="0" spc="-85"/>
              <a:t> </a:t>
            </a: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/>
              <a:t>37</a:t>
            </a:r>
            <a:r>
              <a:rPr dirty="0"/>
              <a:t> /</a:t>
            </a:r>
            <a:r>
              <a:rPr dirty="0" spc="-85"/>
              <a:t> </a:t>
            </a:r>
            <a:r>
              <a:rPr dirty="0"/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510032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5">
                <a:latin typeface="Roboto Condensed"/>
                <a:cs typeface="Roboto Condensed"/>
              </a:rPr>
              <a:t>Summary </a:t>
            </a:r>
            <a:r>
              <a:rPr dirty="0" sz="4100" spc="10">
                <a:latin typeface="Roboto Condensed"/>
                <a:cs typeface="Roboto Condensed"/>
              </a:rPr>
              <a:t>of Main</a:t>
            </a:r>
            <a:r>
              <a:rPr dirty="0" sz="4100" spc="-5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Points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531199"/>
            <a:ext cx="5828665" cy="17202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 spc="-30">
                <a:solidFill>
                  <a:srgbClr val="585D60"/>
                </a:solidFill>
                <a:latin typeface="Roboto"/>
                <a:cs typeface="Roboto"/>
              </a:rPr>
              <a:t>now,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should be able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 the</a:t>
            </a:r>
            <a:r>
              <a:rPr dirty="0" sz="1800" spc="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following: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Describe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course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objectives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structure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122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Define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data visualization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describe its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main</a:t>
            </a:r>
            <a:r>
              <a:rPr dirty="0" sz="1800" spc="-7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goals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Describe the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BI methodology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its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major</a:t>
            </a:r>
            <a:r>
              <a:rPr dirty="0" sz="1800" spc="-10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concepts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6319" y="2630348"/>
            <a:ext cx="1582020" cy="2382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3094" y="5155743"/>
            <a:ext cx="1740535" cy="119824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5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Workflow:</a:t>
            </a:r>
            <a:r>
              <a:rPr dirty="0" sz="1600" spc="-6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160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basics</a:t>
            </a:r>
            <a:endParaRPr sz="1600">
              <a:latin typeface="Roboto"/>
              <a:cs typeface="Roboto"/>
            </a:endParaRPr>
          </a:p>
          <a:p>
            <a:pPr marL="132715" indent="-120650">
              <a:lnSpc>
                <a:spcPct val="100000"/>
              </a:lnSpc>
              <a:spcBef>
                <a:spcPts val="116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Workflow:</a:t>
            </a:r>
            <a:r>
              <a:rPr dirty="0" sz="1600" spc="-3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scripts</a:t>
            </a:r>
            <a:endParaRPr sz="1600">
              <a:latin typeface="Roboto"/>
              <a:cs typeface="Roboto"/>
            </a:endParaRPr>
          </a:p>
          <a:p>
            <a:pPr marL="132715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Workflow:</a:t>
            </a:r>
            <a:r>
              <a:rPr dirty="0" sz="1600" spc="-55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 </a:t>
            </a: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project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00440" y="2630347"/>
            <a:ext cx="1467658" cy="2382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99138" y="5155743"/>
            <a:ext cx="1832610" cy="80708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5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10">
                <a:solidFill>
                  <a:srgbClr val="83D5D3"/>
                </a:solidFill>
                <a:latin typeface="Roboto"/>
                <a:cs typeface="Roboto"/>
                <a:hlinkClick r:id="rId7"/>
              </a:rPr>
              <a:t>Names and</a:t>
            </a:r>
            <a:r>
              <a:rPr dirty="0" sz="1600" spc="-60">
                <a:solidFill>
                  <a:srgbClr val="83D5D3"/>
                </a:solidFill>
                <a:latin typeface="Roboto"/>
                <a:cs typeface="Roboto"/>
                <a:hlinkClick r:id="rId7"/>
              </a:rPr>
              <a:t> </a:t>
            </a: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7"/>
              </a:rPr>
              <a:t>values</a:t>
            </a:r>
            <a:endParaRPr sz="1600">
              <a:latin typeface="Roboto"/>
              <a:cs typeface="Roboto"/>
            </a:endParaRPr>
          </a:p>
          <a:p>
            <a:pPr marL="132715" indent="-120650">
              <a:lnSpc>
                <a:spcPct val="100000"/>
              </a:lnSpc>
              <a:spcBef>
                <a:spcPts val="116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>
                <a:solidFill>
                  <a:srgbClr val="83D5D3"/>
                </a:solidFill>
                <a:latin typeface="Roboto"/>
                <a:cs typeface="Roboto"/>
                <a:hlinkClick r:id="rId8"/>
              </a:rPr>
              <a:t>Vectors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9138" y="6080940"/>
            <a:ext cx="1125855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9"/>
              </a:rPr>
              <a:t>Subsetting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878776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Things </a:t>
            </a:r>
            <a:r>
              <a:rPr dirty="0" sz="4100" spc="-15">
                <a:latin typeface="Roboto Condensed"/>
                <a:cs typeface="Roboto Condensed"/>
              </a:rPr>
              <a:t>to </a:t>
            </a:r>
            <a:r>
              <a:rPr dirty="0" sz="4100" spc="10">
                <a:latin typeface="Roboto Condensed"/>
                <a:cs typeface="Roboto Condensed"/>
              </a:rPr>
              <a:t>Do </a:t>
            </a:r>
            <a:r>
              <a:rPr dirty="0" sz="4100" spc="-15">
                <a:latin typeface="Roboto Condensed"/>
                <a:cs typeface="Roboto Condensed"/>
              </a:rPr>
              <a:t>to </a:t>
            </a:r>
            <a:r>
              <a:rPr dirty="0" sz="4100">
                <a:latin typeface="Roboto Condensed"/>
                <a:cs typeface="Roboto Condensed"/>
              </a:rPr>
              <a:t>Prepare </a:t>
            </a:r>
            <a:r>
              <a:rPr dirty="0" sz="4100" spc="10">
                <a:latin typeface="Roboto Condensed"/>
                <a:cs typeface="Roboto Condensed"/>
              </a:rPr>
              <a:t>for Our Next</a:t>
            </a:r>
            <a:r>
              <a:rPr dirty="0" sz="4100" spc="-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Class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9692" y="1531199"/>
            <a:ext cx="7277100" cy="738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Go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over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notes and complete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10"/>
              </a:rPr>
              <a:t>Assignment 01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Canvas.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Read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through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following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references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preparation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our next</a:t>
            </a:r>
            <a:r>
              <a:rPr dirty="0" sz="1800" spc="2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class.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85584" y="6201021"/>
            <a:ext cx="5067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939" y="2249138"/>
            <a:ext cx="0" cy="324485"/>
          </a:xfrm>
          <a:custGeom>
            <a:avLst/>
            <a:gdLst/>
            <a:ahLst/>
            <a:cxnLst/>
            <a:rect l="l" t="t" r="r" b="b"/>
            <a:pathLst>
              <a:path w="0" h="324485">
                <a:moveTo>
                  <a:pt x="0" y="0"/>
                </a:moveTo>
                <a:lnTo>
                  <a:pt x="0" y="324028"/>
                </a:lnTo>
              </a:path>
            </a:pathLst>
          </a:custGeom>
          <a:ln w="47651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203" y="520993"/>
            <a:ext cx="8186420" cy="139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The Analytics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Journey: Pre-Analytics</a:t>
            </a:r>
            <a:r>
              <a:rPr dirty="0" sz="4100" spc="-1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[2]</a:t>
            </a:r>
            <a:endParaRPr sz="4100">
              <a:latin typeface="Roboto Condensed"/>
              <a:cs typeface="Roboto Condensed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Activity</a:t>
            </a:r>
            <a:r>
              <a:rPr dirty="0" sz="2600" spc="-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#1</a:t>
            </a:r>
            <a:endParaRPr sz="26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764" y="2249138"/>
            <a:ext cx="8891905" cy="324485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25"/>
              </a:spcBef>
            </a:pPr>
            <a:r>
              <a:rPr dirty="0" sz="1850" spc="80" i="1">
                <a:solidFill>
                  <a:srgbClr val="585D60"/>
                </a:solidFill>
                <a:latin typeface="Gill Sans MT"/>
                <a:cs typeface="Gill Sans MT"/>
              </a:rPr>
              <a:t>Take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45" i="1">
                <a:solidFill>
                  <a:srgbClr val="585D60"/>
                </a:solidFill>
                <a:latin typeface="Gill Sans MT"/>
                <a:cs typeface="Gill Sans MT"/>
              </a:rPr>
              <a:t>5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5" i="1">
                <a:solidFill>
                  <a:srgbClr val="585D60"/>
                </a:solidFill>
                <a:latin typeface="Gill Sans MT"/>
                <a:cs typeface="Gill Sans MT"/>
              </a:rPr>
              <a:t>minutes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to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200" i="1">
                <a:solidFill>
                  <a:srgbClr val="585D60"/>
                </a:solidFill>
                <a:latin typeface="Gill Sans MT"/>
                <a:cs typeface="Gill Sans MT"/>
              </a:rPr>
              <a:t>discuss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with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90" i="1">
                <a:solidFill>
                  <a:srgbClr val="585D60"/>
                </a:solidFill>
                <a:latin typeface="Gill Sans MT"/>
                <a:cs typeface="Gill Sans MT"/>
              </a:rPr>
              <a:t>partner</a:t>
            </a:r>
            <a:endParaRPr sz="18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5:</a:t>
            </a:r>
            <a:r>
              <a:rPr dirty="0"/>
              <a:t>00</a:t>
            </a:r>
          </a:p>
        </p:txBody>
      </p:sp>
      <p:sp>
        <p:nvSpPr>
          <p:cNvPr id="9" name="object 9"/>
          <p:cNvSpPr/>
          <p:nvPr/>
        </p:nvSpPr>
        <p:spPr>
          <a:xfrm>
            <a:off x="914903" y="3488070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903" y="2925785"/>
            <a:ext cx="1210945" cy="0"/>
          </a:xfrm>
          <a:custGeom>
            <a:avLst/>
            <a:gdLst/>
            <a:ahLst/>
            <a:cxnLst/>
            <a:rect l="l" t="t" r="r" b="b"/>
            <a:pathLst>
              <a:path w="1210945" h="0">
                <a:moveTo>
                  <a:pt x="0" y="0"/>
                </a:moveTo>
                <a:lnTo>
                  <a:pt x="1210341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903" y="3488070"/>
            <a:ext cx="1210945" cy="0"/>
          </a:xfrm>
          <a:custGeom>
            <a:avLst/>
            <a:gdLst/>
            <a:ahLst/>
            <a:cxnLst/>
            <a:rect l="l" t="t" r="r" b="b"/>
            <a:pathLst>
              <a:path w="1210945" h="0">
                <a:moveTo>
                  <a:pt x="0" y="0"/>
                </a:moveTo>
                <a:lnTo>
                  <a:pt x="1210341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30929" y="3046509"/>
            <a:ext cx="9061450" cy="228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  <a:tab pos="303085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	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Your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Solution	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Fadel's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Approach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(No Solution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Shown)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Roboto"/>
              <a:cs typeface="Roboto"/>
            </a:endParaRPr>
          </a:p>
          <a:p>
            <a:pPr marL="165100" indent="-134620">
              <a:lnSpc>
                <a:spcPct val="100000"/>
              </a:lnSpc>
              <a:buClr>
                <a:srgbClr val="C2132D"/>
              </a:buClr>
              <a:buChar char="•"/>
              <a:tabLst>
                <a:tab pos="1657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Go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2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https://data.cincinnati-oh.gov/Safety/Traffi</a:t>
            </a:r>
            <a:r>
              <a:rPr dirty="0" sz="1800" spc="7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c-Crash-Reports-CPD-/rvmt-pkmq/data</a:t>
            </a:r>
            <a:endParaRPr sz="1800">
              <a:latin typeface="Roboto"/>
              <a:cs typeface="Roboto"/>
            </a:endParaRPr>
          </a:p>
          <a:p>
            <a:pPr marL="165100" indent="-134620">
              <a:lnSpc>
                <a:spcPct val="100000"/>
              </a:lnSpc>
              <a:spcBef>
                <a:spcPts val="1295"/>
              </a:spcBef>
              <a:buClr>
                <a:srgbClr val="C2132D"/>
              </a:buClr>
              <a:buChar char="•"/>
              <a:tabLst>
                <a:tab pos="1657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Download the data utilizing the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export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column and answer the following</a:t>
            </a:r>
            <a:r>
              <a:rPr dirty="0" sz="1800" spc="-5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questions:</a:t>
            </a:r>
            <a:endParaRPr sz="1800">
              <a:latin typeface="Roboto"/>
              <a:cs typeface="Roboto"/>
            </a:endParaRPr>
          </a:p>
          <a:p>
            <a:pPr lvl="1" marL="54610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467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How many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observations/rows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columns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 we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the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dataset?</a:t>
            </a:r>
            <a:endParaRPr sz="1800">
              <a:latin typeface="Roboto"/>
              <a:cs typeface="Roboto"/>
            </a:endParaRPr>
          </a:p>
          <a:p>
            <a:pPr lvl="1" marL="546100" indent="-134620">
              <a:lnSpc>
                <a:spcPct val="100000"/>
              </a:lnSpc>
              <a:spcBef>
                <a:spcPts val="1220"/>
              </a:spcBef>
              <a:buClr>
                <a:srgbClr val="C2132D"/>
              </a:buClr>
              <a:buChar char="•"/>
              <a:tabLst>
                <a:tab pos="5467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How many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crashes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reported in the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dataset?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1207" y="6212040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5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939" y="2249138"/>
            <a:ext cx="0" cy="324485"/>
          </a:xfrm>
          <a:custGeom>
            <a:avLst/>
            <a:gdLst/>
            <a:ahLst/>
            <a:cxnLst/>
            <a:rect l="l" t="t" r="r" b="b"/>
            <a:pathLst>
              <a:path w="0" h="324485">
                <a:moveTo>
                  <a:pt x="0" y="0"/>
                </a:moveTo>
                <a:lnTo>
                  <a:pt x="0" y="324028"/>
                </a:lnTo>
              </a:path>
            </a:pathLst>
          </a:custGeom>
          <a:ln w="47651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203" y="520993"/>
            <a:ext cx="8186420" cy="139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The Analytics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Journey: Pre-Analytics</a:t>
            </a:r>
            <a:r>
              <a:rPr dirty="0" sz="4100" spc="-1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[2]</a:t>
            </a:r>
            <a:endParaRPr sz="4100">
              <a:latin typeface="Roboto Condensed"/>
              <a:cs typeface="Roboto Condensed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Activity</a:t>
            </a:r>
            <a:r>
              <a:rPr dirty="0" sz="2600" spc="-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#1</a:t>
            </a:r>
            <a:endParaRPr sz="26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764" y="2249138"/>
            <a:ext cx="8891905" cy="324485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25"/>
              </a:spcBef>
            </a:pPr>
            <a:r>
              <a:rPr dirty="0" sz="1850" spc="80" i="1">
                <a:solidFill>
                  <a:srgbClr val="585D60"/>
                </a:solidFill>
                <a:latin typeface="Gill Sans MT"/>
                <a:cs typeface="Gill Sans MT"/>
              </a:rPr>
              <a:t>Take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45" i="1">
                <a:solidFill>
                  <a:srgbClr val="585D60"/>
                </a:solidFill>
                <a:latin typeface="Gill Sans MT"/>
                <a:cs typeface="Gill Sans MT"/>
              </a:rPr>
              <a:t>5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5" i="1">
                <a:solidFill>
                  <a:srgbClr val="585D60"/>
                </a:solidFill>
                <a:latin typeface="Gill Sans MT"/>
                <a:cs typeface="Gill Sans MT"/>
              </a:rPr>
              <a:t>minutes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to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200" i="1">
                <a:solidFill>
                  <a:srgbClr val="585D60"/>
                </a:solidFill>
                <a:latin typeface="Gill Sans MT"/>
                <a:cs typeface="Gill Sans MT"/>
              </a:rPr>
              <a:t>discuss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with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90" i="1">
                <a:solidFill>
                  <a:srgbClr val="585D60"/>
                </a:solidFill>
                <a:latin typeface="Gill Sans MT"/>
                <a:cs typeface="Gill Sans MT"/>
              </a:rPr>
              <a:t>partner</a:t>
            </a:r>
            <a:endParaRPr sz="18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5:</a:t>
            </a:r>
            <a:r>
              <a:rPr dirty="0"/>
              <a:t>00</a:t>
            </a:r>
          </a:p>
        </p:txBody>
      </p:sp>
      <p:sp>
        <p:nvSpPr>
          <p:cNvPr id="9" name="object 9"/>
          <p:cNvSpPr/>
          <p:nvPr/>
        </p:nvSpPr>
        <p:spPr>
          <a:xfrm>
            <a:off x="914903" y="3488070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25245" y="2925785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 h="0">
                <a:moveTo>
                  <a:pt x="0" y="0"/>
                </a:moveTo>
                <a:lnTo>
                  <a:pt x="1810746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25245" y="3488070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 h="0">
                <a:moveTo>
                  <a:pt x="0" y="0"/>
                </a:moveTo>
                <a:lnTo>
                  <a:pt x="1810746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30929" y="3046509"/>
            <a:ext cx="8568055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  <a:tab pos="303085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	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Your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Solution	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Fadel's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Approach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(No Solution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Shown)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Roboto"/>
              <a:cs typeface="Roboto"/>
            </a:endParaRPr>
          </a:p>
          <a:p>
            <a:pPr marL="165100" indent="-134620">
              <a:lnSpc>
                <a:spcPct val="100000"/>
              </a:lnSpc>
              <a:buClr>
                <a:srgbClr val="C2132D"/>
              </a:buClr>
              <a:buChar char="•"/>
              <a:tabLst>
                <a:tab pos="165735" algn="l"/>
              </a:tabLst>
            </a:pP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Insert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solution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(Use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Chrome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browser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edit this 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part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</a:t>
            </a:r>
            <a:r>
              <a:rPr dirty="0" sz="1800" spc="-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page)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1207" y="6212040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5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939" y="2249138"/>
            <a:ext cx="0" cy="324485"/>
          </a:xfrm>
          <a:custGeom>
            <a:avLst/>
            <a:gdLst/>
            <a:ahLst/>
            <a:cxnLst/>
            <a:rect l="l" t="t" r="r" b="b"/>
            <a:pathLst>
              <a:path w="0" h="324485">
                <a:moveTo>
                  <a:pt x="0" y="0"/>
                </a:moveTo>
                <a:lnTo>
                  <a:pt x="0" y="324028"/>
                </a:lnTo>
              </a:path>
            </a:pathLst>
          </a:custGeom>
          <a:ln w="47651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203" y="520993"/>
            <a:ext cx="8186420" cy="139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The Analytics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Journey: Pre-Analytics</a:t>
            </a:r>
            <a:r>
              <a:rPr dirty="0" sz="4100" spc="-1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[2]</a:t>
            </a:r>
            <a:endParaRPr sz="4100">
              <a:latin typeface="Roboto Condensed"/>
              <a:cs typeface="Roboto Condensed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Activity</a:t>
            </a:r>
            <a:r>
              <a:rPr dirty="0" sz="2600" spc="-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#1</a:t>
            </a:r>
            <a:endParaRPr sz="26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764" y="2249138"/>
            <a:ext cx="8891905" cy="324485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25"/>
              </a:spcBef>
            </a:pPr>
            <a:r>
              <a:rPr dirty="0" sz="1850" spc="80" i="1">
                <a:solidFill>
                  <a:srgbClr val="585D60"/>
                </a:solidFill>
                <a:latin typeface="Gill Sans MT"/>
                <a:cs typeface="Gill Sans MT"/>
              </a:rPr>
              <a:t>Take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45" i="1">
                <a:solidFill>
                  <a:srgbClr val="585D60"/>
                </a:solidFill>
                <a:latin typeface="Gill Sans MT"/>
                <a:cs typeface="Gill Sans MT"/>
              </a:rPr>
              <a:t>5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5" i="1">
                <a:solidFill>
                  <a:srgbClr val="585D60"/>
                </a:solidFill>
                <a:latin typeface="Gill Sans MT"/>
                <a:cs typeface="Gill Sans MT"/>
              </a:rPr>
              <a:t>minutes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to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200" i="1">
                <a:solidFill>
                  <a:srgbClr val="585D60"/>
                </a:solidFill>
                <a:latin typeface="Gill Sans MT"/>
                <a:cs typeface="Gill Sans MT"/>
              </a:rPr>
              <a:t>discuss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with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90" i="1">
                <a:solidFill>
                  <a:srgbClr val="585D60"/>
                </a:solidFill>
                <a:latin typeface="Gill Sans MT"/>
                <a:cs typeface="Gill Sans MT"/>
              </a:rPr>
              <a:t>partner</a:t>
            </a:r>
            <a:endParaRPr sz="18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5:</a:t>
            </a:r>
            <a:r>
              <a:rPr dirty="0"/>
              <a:t>00</a:t>
            </a:r>
          </a:p>
        </p:txBody>
      </p:sp>
      <p:sp>
        <p:nvSpPr>
          <p:cNvPr id="9" name="object 9"/>
          <p:cNvSpPr/>
          <p:nvPr/>
        </p:nvSpPr>
        <p:spPr>
          <a:xfrm>
            <a:off x="914903" y="3488070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903" y="3726326"/>
            <a:ext cx="9702165" cy="2745105"/>
          </a:xfrm>
          <a:custGeom>
            <a:avLst/>
            <a:gdLst/>
            <a:ahLst/>
            <a:cxnLst/>
            <a:rect l="l" t="t" r="r" b="b"/>
            <a:pathLst>
              <a:path w="9702165" h="2745104">
                <a:moveTo>
                  <a:pt x="0" y="0"/>
                </a:moveTo>
                <a:lnTo>
                  <a:pt x="9701791" y="0"/>
                </a:lnTo>
                <a:lnTo>
                  <a:pt x="9701791" y="2744710"/>
                </a:lnTo>
                <a:lnTo>
                  <a:pt x="0" y="274471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903" y="6475802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 h="0">
                <a:moveTo>
                  <a:pt x="0" y="0"/>
                </a:moveTo>
                <a:lnTo>
                  <a:pt x="162014" y="0"/>
                </a:lnTo>
              </a:path>
            </a:pathLst>
          </a:custGeom>
          <a:ln w="953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454681" y="6475802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 h="0">
                <a:moveTo>
                  <a:pt x="0" y="0"/>
                </a:moveTo>
                <a:lnTo>
                  <a:pt x="162014" y="0"/>
                </a:lnTo>
              </a:path>
            </a:pathLst>
          </a:custGeom>
          <a:ln w="953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76917" y="6475802"/>
            <a:ext cx="9378315" cy="0"/>
          </a:xfrm>
          <a:custGeom>
            <a:avLst/>
            <a:gdLst/>
            <a:ahLst/>
            <a:cxnLst/>
            <a:rect l="l" t="t" r="r" b="b"/>
            <a:pathLst>
              <a:path w="9378315" h="0">
                <a:moveTo>
                  <a:pt x="0" y="0"/>
                </a:moveTo>
                <a:lnTo>
                  <a:pt x="9377762" y="0"/>
                </a:lnTo>
              </a:path>
            </a:pathLst>
          </a:custGeom>
          <a:ln w="953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10759" y="3806641"/>
            <a:ext cx="9620885" cy="805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dirty="0" sz="1350" spc="10">
                <a:latin typeface="Courier New"/>
                <a:cs typeface="Courier New"/>
              </a:rPr>
              <a:t>(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require</a:t>
            </a:r>
            <a:r>
              <a:rPr dirty="0" sz="1350" spc="10">
                <a:latin typeface="Courier New"/>
                <a:cs typeface="Courier New"/>
              </a:rPr>
              <a:t>(tidyverse) ==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FALSE</a:t>
            </a:r>
            <a:r>
              <a:rPr dirty="0" sz="1350" spc="10">
                <a:latin typeface="Courier New"/>
                <a:cs typeface="Courier New"/>
              </a:rPr>
              <a:t>)</a:t>
            </a:r>
            <a:r>
              <a:rPr dirty="0" sz="1350" spc="-5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install.packages(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"tidyverse"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220979" indent="-208915">
              <a:lnSpc>
                <a:spcPts val="1600"/>
              </a:lnSpc>
              <a:spcBef>
                <a:spcPts val="1310"/>
              </a:spcBef>
              <a:buChar char="❖"/>
              <a:tabLst>
                <a:tab pos="2216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Link obtained from site -&gt; Export -&gt; "Right Click on"</a:t>
            </a:r>
            <a:r>
              <a:rPr dirty="0" sz="1350" spc="-4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CSV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600"/>
              </a:lnSpc>
            </a:pPr>
            <a:r>
              <a:rPr dirty="0" sz="1350" spc="10">
                <a:latin typeface="Courier New"/>
                <a:cs typeface="Courier New"/>
              </a:rPr>
              <a:t>crashes =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readr::read_csv(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"https://data.cincinnati-oh.gov/api/views/rvmt-pkmq/rows.csv?acces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0759" y="4750136"/>
            <a:ext cx="4823460" cy="16065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1882139">
              <a:lnSpc>
                <a:spcPts val="1580"/>
              </a:lnSpc>
              <a:spcBef>
                <a:spcPts val="204"/>
              </a:spcBef>
              <a:buChar char="❖"/>
              <a:tabLst>
                <a:tab pos="2216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Number of rows and </a:t>
            </a:r>
            <a:r>
              <a:rPr dirty="0" sz="1350" spc="-75">
                <a:solidFill>
                  <a:srgbClr val="777777"/>
                </a:solidFill>
                <a:latin typeface="Courier New"/>
                <a:cs typeface="Courier New"/>
              </a:rPr>
              <a:t>columns </a:t>
            </a:r>
            <a:r>
              <a:rPr dirty="0" sz="1350" spc="-7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nrow(crashes)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505"/>
              </a:lnSpc>
            </a:pPr>
            <a:r>
              <a:rPr dirty="0" sz="1350" spc="10">
                <a:latin typeface="Courier New"/>
                <a:cs typeface="Courier New"/>
              </a:rPr>
              <a:t>ncol(crashes)</a:t>
            </a:r>
            <a:endParaRPr sz="1350">
              <a:latin typeface="Courier New"/>
              <a:cs typeface="Courier New"/>
            </a:endParaRPr>
          </a:p>
          <a:p>
            <a:pPr marL="12700" marR="2925445">
              <a:lnSpc>
                <a:spcPts val="1580"/>
              </a:lnSpc>
              <a:spcBef>
                <a:spcPts val="60"/>
              </a:spcBef>
              <a:buChar char="❖"/>
              <a:tabLst>
                <a:tab pos="2216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Or </a:t>
            </a:r>
            <a:r>
              <a:rPr dirty="0" sz="1350" spc="-35">
                <a:solidFill>
                  <a:srgbClr val="777777"/>
                </a:solidFill>
                <a:latin typeface="Courier New"/>
                <a:cs typeface="Courier New"/>
              </a:rPr>
              <a:t>alternatively </a:t>
            </a:r>
            <a:r>
              <a:rPr dirty="0" sz="1350" spc="-3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dim(crashes)</a:t>
            </a:r>
            <a:endParaRPr sz="1350">
              <a:latin typeface="Courier New"/>
              <a:cs typeface="Courier New"/>
            </a:endParaRPr>
          </a:p>
          <a:p>
            <a:pPr marL="220979" indent="-208915">
              <a:lnSpc>
                <a:spcPts val="1600"/>
              </a:lnSpc>
              <a:spcBef>
                <a:spcPts val="1260"/>
              </a:spcBef>
              <a:buChar char="❖"/>
              <a:tabLst>
                <a:tab pos="2216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Total number of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crashes</a:t>
            </a:r>
            <a:endParaRPr sz="1350">
              <a:latin typeface="Courier New"/>
              <a:cs typeface="Courier New"/>
            </a:endParaRPr>
          </a:p>
          <a:p>
            <a:pPr marL="220979" indent="-208915">
              <a:lnSpc>
                <a:spcPts val="1600"/>
              </a:lnSpc>
              <a:buChar char="❖"/>
              <a:tabLst>
                <a:tab pos="2216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Will be discussed in class in greater</a:t>
            </a:r>
            <a:r>
              <a:rPr dirty="0" sz="1350" spc="-2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-75">
                <a:solidFill>
                  <a:srgbClr val="777777"/>
                </a:solidFill>
                <a:latin typeface="Courier New"/>
                <a:cs typeface="Courier New"/>
              </a:rPr>
              <a:t>detail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71207" y="6201021"/>
            <a:ext cx="4210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5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929" y="3046509"/>
            <a:ext cx="7740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6803" y="3046509"/>
            <a:ext cx="13811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Your</a:t>
            </a:r>
            <a:r>
              <a:rPr dirty="0" sz="1800" spc="-8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Solution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35991" y="2925785"/>
            <a:ext cx="4336415" cy="0"/>
          </a:xfrm>
          <a:custGeom>
            <a:avLst/>
            <a:gdLst/>
            <a:ahLst/>
            <a:cxnLst/>
            <a:rect l="l" t="t" r="r" b="b"/>
            <a:pathLst>
              <a:path w="4336415" h="0">
                <a:moveTo>
                  <a:pt x="0" y="0"/>
                </a:moveTo>
                <a:lnTo>
                  <a:pt x="4336262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35991" y="3488070"/>
            <a:ext cx="4336415" cy="0"/>
          </a:xfrm>
          <a:custGeom>
            <a:avLst/>
            <a:gdLst/>
            <a:ahLst/>
            <a:cxnLst/>
            <a:rect l="l" t="t" r="r" b="b"/>
            <a:pathLst>
              <a:path w="4336415" h="0">
                <a:moveTo>
                  <a:pt x="0" y="0"/>
                </a:moveTo>
                <a:lnTo>
                  <a:pt x="4336262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149635" y="3046509"/>
            <a:ext cx="3911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Fadel's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Approach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(No Solution</a:t>
            </a:r>
            <a:r>
              <a:rPr dirty="0" sz="1800" spc="-5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Shown)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769859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Analytics </a:t>
            </a:r>
            <a:r>
              <a:rPr dirty="0" sz="4100" spc="5">
                <a:latin typeface="Roboto Condensed"/>
                <a:cs typeface="Roboto Condensed"/>
              </a:rPr>
              <a:t>Journey: Descriptive</a:t>
            </a:r>
            <a:r>
              <a:rPr dirty="0" sz="4100" spc="-2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[1]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8742045" cy="140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one attempts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understand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data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through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statistics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visualizations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Descriptive Statistics for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2 Categorical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>
                <a:solidFill>
                  <a:srgbClr val="C2132D"/>
                </a:solidFill>
                <a:latin typeface="Roboto Condensed"/>
                <a:cs typeface="Roboto Condensed"/>
              </a:rPr>
              <a:t>Variables</a:t>
            </a:r>
            <a:endParaRPr sz="26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903" y="3221223"/>
            <a:ext cx="9702165" cy="3088005"/>
          </a:xfrm>
          <a:custGeom>
            <a:avLst/>
            <a:gdLst/>
            <a:ahLst/>
            <a:cxnLst/>
            <a:rect l="l" t="t" r="r" b="b"/>
            <a:pathLst>
              <a:path w="9702165" h="3088004">
                <a:moveTo>
                  <a:pt x="0" y="0"/>
                </a:moveTo>
                <a:lnTo>
                  <a:pt x="9701791" y="0"/>
                </a:lnTo>
                <a:lnTo>
                  <a:pt x="9701791" y="3087800"/>
                </a:lnTo>
                <a:lnTo>
                  <a:pt x="0" y="308780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4825" y="3289054"/>
            <a:ext cx="3315335" cy="88963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2138680">
              <a:lnSpc>
                <a:spcPts val="1350"/>
              </a:lnSpc>
              <a:spcBef>
                <a:spcPts val="185"/>
              </a:spcBef>
            </a:pPr>
            <a:r>
              <a:rPr dirty="0" sz="11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150" spc="-9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777777"/>
                </a:solidFill>
                <a:latin typeface="Courier New"/>
                <a:cs typeface="Courier New"/>
              </a:rPr>
              <a:t>$dayofweek  ##</a:t>
            </a:r>
            <a:endParaRPr sz="1150">
              <a:latin typeface="Courier New"/>
              <a:cs typeface="Courier New"/>
            </a:endParaRPr>
          </a:p>
          <a:p>
            <a:pPr algn="just" marL="12700" marR="5080">
              <a:lnSpc>
                <a:spcPts val="1350"/>
              </a:lnSpc>
            </a:pPr>
            <a:r>
              <a:rPr dirty="0" sz="1150" spc="10">
                <a:solidFill>
                  <a:srgbClr val="777777"/>
                </a:solidFill>
                <a:latin typeface="Courier New"/>
                <a:cs typeface="Courier New"/>
              </a:rPr>
              <a:t>## FRI SAT TUE MON WED SUN</a:t>
            </a:r>
            <a:r>
              <a:rPr dirty="0" sz="1150" spc="6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777777"/>
                </a:solidFill>
                <a:latin typeface="Courier New"/>
                <a:cs typeface="Courier New"/>
              </a:rPr>
              <a:t>THU  ## 5038 3735 4198 4093 4267 3301</a:t>
            </a:r>
            <a:r>
              <a:rPr dirty="0" sz="1150" spc="-9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777777"/>
                </a:solidFill>
                <a:latin typeface="Courier New"/>
                <a:cs typeface="Courier New"/>
              </a:rPr>
              <a:t>4593  ##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6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75775" y="4152317"/>
          <a:ext cx="6999605" cy="206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/>
                <a:gridCol w="1333500"/>
                <a:gridCol w="1333500"/>
                <a:gridCol w="711200"/>
                <a:gridCol w="2756535"/>
                <a:gridCol w="609599"/>
              </a:tblGrid>
              <a:tr h="178912">
                <a:tc>
                  <a:txBody>
                    <a:bodyPr/>
                    <a:lstStyle/>
                    <a:p>
                      <a:pPr algn="ctr" marR="5080">
                        <a:lnSpc>
                          <a:spcPts val="131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31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$weather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4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544">
                <a:tc>
                  <a:txBody>
                    <a:bodyPr/>
                    <a:lstStyle/>
                    <a:p>
                      <a:pPr algn="ctr" marR="508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544">
                <a:tc>
                  <a:txBody>
                    <a:bodyPr/>
                    <a:lstStyle/>
                    <a:p>
                      <a:pPr algn="ctr" marR="508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ts val="125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150" spc="-9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CLEAR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ts val="125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150" spc="-9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RAIN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4175">
                <a:tc>
                  <a:txBody>
                    <a:bodyPr/>
                    <a:lstStyle/>
                    <a:p>
                      <a:pPr algn="ctr" marR="5080">
                        <a:lnSpc>
                          <a:spcPts val="1195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ts val="1195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19910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95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3771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78912">
                <a:tc>
                  <a:txBody>
                    <a:bodyPr/>
                    <a:lstStyle/>
                    <a:p>
                      <a:pPr algn="ctr" marR="5080">
                        <a:lnSpc>
                          <a:spcPts val="131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11250">
                        <a:lnSpc>
                          <a:spcPts val="131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2 -</a:t>
                      </a:r>
                      <a:r>
                        <a:rPr dirty="0" sz="1150" spc="-7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CLOUDY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33550">
                        <a:lnSpc>
                          <a:spcPts val="131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99 -</a:t>
                      </a:r>
                      <a:r>
                        <a:rPr dirty="0" sz="1150" spc="-7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OTHER/UNKNOWN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544">
                <a:tc>
                  <a:txBody>
                    <a:bodyPr/>
                    <a:lstStyle/>
                    <a:p>
                      <a:pPr algn="ctr" marR="508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6830">
                        <a:lnSpc>
                          <a:spcPts val="125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4555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5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268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544">
                <a:tc>
                  <a:txBody>
                    <a:bodyPr/>
                    <a:lstStyle/>
                    <a:p>
                      <a:pPr algn="ctr" marR="508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8905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6 -</a:t>
                      </a:r>
                      <a:r>
                        <a:rPr dirty="0" sz="1150" spc="-7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SNOW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5575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3 - FOG, SMOG,</a:t>
                      </a:r>
                      <a:r>
                        <a:rPr dirty="0" sz="11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SMOKE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6779">
                <a:tc>
                  <a:txBody>
                    <a:bodyPr/>
                    <a:lstStyle/>
                    <a:p>
                      <a:pPr algn="ctr" marR="5080">
                        <a:lnSpc>
                          <a:spcPts val="1215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6830">
                        <a:lnSpc>
                          <a:spcPts val="1215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638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15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6779">
                <a:tc>
                  <a:txBody>
                    <a:bodyPr/>
                    <a:lstStyle/>
                    <a:p>
                      <a:pPr algn="ctr" marR="5080">
                        <a:lnSpc>
                          <a:spcPts val="1215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215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8 -</a:t>
                      </a:r>
                      <a:r>
                        <a:rPr dirty="0" sz="1150" spc="-7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BLOWING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>
                        <a:lnSpc>
                          <a:spcPts val="1215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SAND, SOIL, DIRT,</a:t>
                      </a:r>
                      <a:r>
                        <a:rPr dirty="0" sz="1150" spc="-8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SNOW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450">
                        <a:lnSpc>
                          <a:spcPts val="1215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9 - FREEZING RAIN OR FREEZING</a:t>
                      </a:r>
                      <a:r>
                        <a:rPr dirty="0" sz="11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DRIZZLE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544">
                <a:tc>
                  <a:txBody>
                    <a:bodyPr/>
                    <a:lstStyle/>
                    <a:p>
                      <a:pPr algn="ctr" marR="508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6830">
                        <a:lnSpc>
                          <a:spcPts val="125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5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544">
                <a:tc>
                  <a:txBody>
                    <a:bodyPr/>
                    <a:lstStyle/>
                    <a:p>
                      <a:pPr algn="ctr" marR="508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5 - SLEET,</a:t>
                      </a:r>
                      <a:r>
                        <a:rPr dirty="0" sz="1150" spc="-8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HAIL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6685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7 - SEVERE</a:t>
                      </a:r>
                      <a:r>
                        <a:rPr dirty="0" sz="1150" spc="-8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CROSSWINDS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912">
                <a:tc>
                  <a:txBody>
                    <a:bodyPr/>
                    <a:lstStyle/>
                    <a:p>
                      <a:pPr algn="ctr" marR="5080">
                        <a:lnSpc>
                          <a:spcPts val="131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6830">
                        <a:lnSpc>
                          <a:spcPts val="131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41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31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769859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Analytics </a:t>
            </a:r>
            <a:r>
              <a:rPr dirty="0" sz="4100" spc="5">
                <a:latin typeface="Roboto Condensed"/>
                <a:cs typeface="Roboto Condensed"/>
              </a:rPr>
              <a:t>Journey: Descriptive</a:t>
            </a:r>
            <a:r>
              <a:rPr dirty="0" sz="4100" spc="-2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[2]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8742045" cy="140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one attempts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understand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data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through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statistics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visualizations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600" spc="15">
                <a:solidFill>
                  <a:srgbClr val="C2132D"/>
                </a:solidFill>
                <a:latin typeface="Roboto Condensed"/>
                <a:cs typeface="Roboto Condensed"/>
              </a:rPr>
              <a:t>A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Simple Visualization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- </a:t>
            </a:r>
            <a:r>
              <a:rPr dirty="0" sz="2600" spc="15">
                <a:solidFill>
                  <a:srgbClr val="C2132D"/>
                </a:solidFill>
                <a:latin typeface="Roboto Condensed"/>
                <a:cs typeface="Roboto Condensed"/>
              </a:rPr>
              <a:t>A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Bar </a:t>
            </a:r>
            <a:r>
              <a:rPr dirty="0" sz="2600" spc="20">
                <a:solidFill>
                  <a:srgbClr val="C2132D"/>
                </a:solidFill>
                <a:latin typeface="Roboto Condensed"/>
                <a:cs typeface="Roboto Condensed"/>
              </a:rPr>
              <a:t>Chart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of </a:t>
            </a:r>
            <a:r>
              <a:rPr dirty="0" sz="2600">
                <a:solidFill>
                  <a:srgbClr val="C2132D"/>
                </a:solidFill>
                <a:latin typeface="Roboto Condensed"/>
                <a:cs typeface="Roboto Condensed"/>
              </a:rPr>
              <a:t>Crashes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Per</a:t>
            </a:r>
            <a:r>
              <a:rPr dirty="0" sz="2600" spc="-5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Day</a:t>
            </a:r>
            <a:endParaRPr sz="26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1161" y="3327736"/>
            <a:ext cx="9484655" cy="2903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7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2022-08-10T16:09:05Z</dcterms:created>
  <dcterms:modified xsi:type="dcterms:W3CDTF">2022-08-10T16:09:05Z</dcterms:modified>
</cp:coreProperties>
</file>