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520700"/>
            <a:ext cx="9728200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381" y="2625725"/>
            <a:ext cx="8910836" cy="1177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1750" y="1533525"/>
            <a:ext cx="8928099" cy="192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3587" y="621813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books/edition/Information_Visualization_in_Data_Mining/rYFvnyPRwkgC?hl=en&amp;gbpv=1&amp;dq=Grinstein%2C%20Georges%20G%2C%20and%20Matthew%20O%20Ward.%202001.%20%E2%80%9CIntroduction%20to%20Data%20Visualization.%E2%80%9D%20In%20Information%20Visualization%20in%20Data%20Mining%20and%20Knowledge%20Discovery%2C%20edited%20by%20Usama%20Fayyad%2C%20Georges%20G%20Grinstein%2C%20and%20Andreas%20Wierse%2C%2021%E2%80%9345.%20San%20Francisco%2C%20CA%3A%20Morg&amp;pg=PA22&amp;printsec=frontcover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h1bdata.info/index.php?em=Netflix%2BInc&amp;job=Senior%2BData%2BScientist&amp;city=LOS%2BGATOS&amp;year=All%2BYears" TargetMode="External"/><Relationship Id="rId4" Type="http://schemas.openxmlformats.org/officeDocument/2006/relationships/hyperlink" Target="https://cran.r-project.org/web/packages/rvest/rvest.pdf" TargetMode="External"/><Relationship Id="rId5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www.basketball-reference.com/leagues/NBA_2025_per_game.html" TargetMode="External"/><Relationship Id="rId4" Type="http://schemas.openxmlformats.org/officeDocument/2006/relationships/hyperlink" Target="https://cran.r-project.org/web/packages/rvest/rvest.pdf" TargetMode="External"/><Relationship Id="rId5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s://datacatalog.worldbank.org/" TargetMode="External"/><Relationship Id="rId4" Type="http://schemas.openxmlformats.org/officeDocument/2006/relationships/hyperlink" Target="https://cran.r-project.org/web/packages/wbstats/wbstats.pdf" TargetMode="External"/><Relationship Id="rId5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198165"/>
            <a:ext cx="8618220" cy="1139190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350" spc="5"/>
              <a:t>ISA </a:t>
            </a:r>
            <a:r>
              <a:rPr dirty="0" sz="3350" spc="-180"/>
              <a:t>401: </a:t>
            </a:r>
            <a:r>
              <a:rPr dirty="0" sz="3350" spc="-45"/>
              <a:t>Business </a:t>
            </a:r>
            <a:r>
              <a:rPr dirty="0" sz="3350" spc="-190"/>
              <a:t>Intelligence </a:t>
            </a:r>
            <a:r>
              <a:rPr dirty="0" sz="3350" spc="-530"/>
              <a:t>&amp; </a:t>
            </a:r>
            <a:r>
              <a:rPr dirty="0" sz="3350" spc="-190"/>
              <a:t>Data</a:t>
            </a:r>
            <a:r>
              <a:rPr dirty="0" sz="3350" spc="-484"/>
              <a:t> </a:t>
            </a:r>
            <a:r>
              <a:rPr dirty="0" sz="3350" spc="-145"/>
              <a:t>Visualization</a:t>
            </a:r>
            <a:endParaRPr sz="3350"/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3000">
                <a:latin typeface="Times New Roman"/>
                <a:cs typeface="Times New Roman"/>
              </a:rPr>
              <a:t>19: Charts Used for </a:t>
            </a:r>
            <a:r>
              <a:rPr dirty="0" sz="3000" spc="-10">
                <a:latin typeface="Times New Roman"/>
                <a:cs typeface="Times New Roman"/>
              </a:rPr>
              <a:t>Time-Series</a:t>
            </a:r>
            <a:r>
              <a:rPr dirty="0" sz="3000" spc="-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Data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873375"/>
            <a:ext cx="4276725" cy="3311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"/>
              <a:cs typeface="Arial"/>
            </a:endParaRPr>
          </a:p>
          <a:p>
            <a:pPr marL="12700" marR="20320">
              <a:lnSpc>
                <a:spcPts val="2100"/>
              </a:lnSpc>
            </a:pP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Raymond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E. Glos Professor </a:t>
            </a:r>
            <a:r>
              <a:rPr dirty="0" sz="1850" spc="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85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Farmer School of</a:t>
            </a:r>
            <a:r>
              <a:rPr dirty="0" sz="18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1975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Fall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53721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4804320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29" y="509588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888" y="5381624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1193165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390">
                <a:solidFill>
                  <a:srgbClr val="C2132D"/>
                </a:solidFill>
                <a:latin typeface="Trebuchet MS"/>
                <a:cs typeface="Trebuchet MS"/>
              </a:rPr>
              <a:t>T</a:t>
            </a:r>
            <a:r>
              <a:rPr dirty="0" sz="4100" spc="-380">
                <a:solidFill>
                  <a:srgbClr val="C2132D"/>
                </a:solidFill>
                <a:latin typeface="Trebuchet MS"/>
                <a:cs typeface="Trebuchet MS"/>
              </a:rPr>
              <a:t>r</a:t>
            </a:r>
            <a:r>
              <a:rPr dirty="0" sz="4100" spc="-265">
                <a:solidFill>
                  <a:srgbClr val="C2132D"/>
                </a:solidFill>
                <a:latin typeface="Trebuchet MS"/>
                <a:cs typeface="Trebuchet MS"/>
              </a:rPr>
              <a:t>end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5702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trend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increasing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decreasing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pattern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over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time.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1364" y="2068487"/>
            <a:ext cx="9497903" cy="3213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2414270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70">
                <a:solidFill>
                  <a:srgbClr val="C2132D"/>
                </a:solidFill>
                <a:latin typeface="Trebuchet MS"/>
                <a:cs typeface="Trebuchet MS"/>
              </a:rPr>
              <a:t>Seasonality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89124"/>
            <a:ext cx="9493885" cy="6667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85"/>
              </a:spcBef>
            </a:pP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Seasonality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refers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property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series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displays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REGULAR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patterns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repeat 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at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constant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frequency</a:t>
            </a:r>
            <a:r>
              <a:rPr dirty="0" sz="1800" spc="-3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dirty="0" sz="1850" spc="-60" i="1">
                <a:solidFill>
                  <a:srgbClr val="585D60"/>
                </a:solidFill>
                <a:latin typeface="Trebuchet MS"/>
                <a:cs typeface="Trebuchet MS"/>
              </a:rPr>
              <a:t>m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6084" y="2383078"/>
            <a:ext cx="9253183" cy="3268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1145540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29">
                <a:solidFill>
                  <a:srgbClr val="C2132D"/>
                </a:solidFill>
                <a:latin typeface="Trebuchet MS"/>
                <a:cs typeface="Trebuchet MS"/>
              </a:rPr>
              <a:t>C</a:t>
            </a:r>
            <a:r>
              <a:rPr dirty="0" sz="4100" spc="-220">
                <a:solidFill>
                  <a:srgbClr val="C2132D"/>
                </a:solidFill>
                <a:latin typeface="Trebuchet MS"/>
                <a:cs typeface="Trebuchet MS"/>
              </a:rPr>
              <a:t>y</a:t>
            </a:r>
            <a:r>
              <a:rPr dirty="0" sz="4100" spc="-229">
                <a:solidFill>
                  <a:srgbClr val="C2132D"/>
                </a:solidFill>
                <a:latin typeface="Trebuchet MS"/>
                <a:cs typeface="Trebuchet MS"/>
              </a:rPr>
              <a:t>cle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66078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Cyclical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fluctuations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somewhat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irregular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(unknown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duration).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6747" y="2068487"/>
            <a:ext cx="9502520" cy="3259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9848" y="2474976"/>
            <a:ext cx="9363710" cy="1076325"/>
          </a:xfrm>
          <a:custGeom>
            <a:avLst/>
            <a:gdLst/>
            <a:ahLst/>
            <a:cxnLst/>
            <a:rect l="l" t="t" r="r" b="b"/>
            <a:pathLst>
              <a:path w="9363710" h="1076325">
                <a:moveTo>
                  <a:pt x="0" y="0"/>
                </a:moveTo>
                <a:lnTo>
                  <a:pt x="9363456" y="0"/>
                </a:lnTo>
                <a:lnTo>
                  <a:pt x="9363456" y="1075944"/>
                </a:ln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56632" y="3044952"/>
            <a:ext cx="1423670" cy="914400"/>
          </a:xfrm>
          <a:custGeom>
            <a:avLst/>
            <a:gdLst/>
            <a:ahLst/>
            <a:cxnLst/>
            <a:rect l="l" t="t" r="r" b="b"/>
            <a:pathLst>
              <a:path w="1423670" h="914400">
                <a:moveTo>
                  <a:pt x="0" y="0"/>
                </a:moveTo>
                <a:lnTo>
                  <a:pt x="1423416" y="0"/>
                </a:lnTo>
                <a:lnTo>
                  <a:pt x="1423416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475" rIns="0" bIns="0" rtlCol="0" vert="horz">
            <a:spAutoFit/>
          </a:bodyPr>
          <a:lstStyle/>
          <a:p>
            <a:pPr marL="3973829" marR="5080" indent="-3961765">
              <a:lnSpc>
                <a:spcPts val="4120"/>
              </a:lnSpc>
              <a:spcBef>
                <a:spcPts val="925"/>
              </a:spcBef>
            </a:pPr>
            <a:r>
              <a:rPr dirty="0" spc="-1275">
                <a:solidFill>
                  <a:srgbClr val="000000"/>
                </a:solidFill>
              </a:rPr>
              <a:t>T</a:t>
            </a:r>
            <a:r>
              <a:rPr dirty="0" spc="-1275"/>
              <a:t>T</a:t>
            </a:r>
            <a:r>
              <a:rPr dirty="0" spc="-1275">
                <a:solidFill>
                  <a:srgbClr val="000000"/>
                </a:solidFill>
              </a:rPr>
              <a:t>h</a:t>
            </a:r>
            <a:r>
              <a:rPr dirty="0" spc="-1275"/>
              <a:t>h</a:t>
            </a:r>
            <a:r>
              <a:rPr dirty="0" spc="-1275">
                <a:solidFill>
                  <a:srgbClr val="000000"/>
                </a:solidFill>
              </a:rPr>
              <a:t>e</a:t>
            </a:r>
            <a:r>
              <a:rPr dirty="0" spc="-1275"/>
              <a:t>e</a:t>
            </a:r>
            <a:r>
              <a:rPr dirty="0" spc="-270"/>
              <a:t> </a:t>
            </a:r>
            <a:r>
              <a:rPr dirty="0" spc="-1070">
                <a:solidFill>
                  <a:srgbClr val="000000"/>
                </a:solidFill>
              </a:rPr>
              <a:t>G</a:t>
            </a:r>
            <a:r>
              <a:rPr dirty="0" spc="-1070"/>
              <a:t>G</a:t>
            </a:r>
            <a:r>
              <a:rPr dirty="0" spc="-1070">
                <a:solidFill>
                  <a:srgbClr val="000000"/>
                </a:solidFill>
              </a:rPr>
              <a:t>o</a:t>
            </a:r>
            <a:r>
              <a:rPr dirty="0" spc="-1070"/>
              <a:t>o</a:t>
            </a:r>
            <a:r>
              <a:rPr dirty="0" spc="-1070">
                <a:solidFill>
                  <a:srgbClr val="000000"/>
                </a:solidFill>
              </a:rPr>
              <a:t>a</a:t>
            </a:r>
            <a:r>
              <a:rPr dirty="0" spc="-1070"/>
              <a:t>a</a:t>
            </a:r>
            <a:r>
              <a:rPr dirty="0" spc="-1070">
                <a:solidFill>
                  <a:srgbClr val="000000"/>
                </a:solidFill>
              </a:rPr>
              <a:t>l</a:t>
            </a:r>
            <a:r>
              <a:rPr dirty="0" spc="-1070"/>
              <a:t>l</a:t>
            </a:r>
            <a:r>
              <a:rPr dirty="0" spc="-1070">
                <a:solidFill>
                  <a:srgbClr val="000000"/>
                </a:solidFill>
              </a:rPr>
              <a:t>s</a:t>
            </a:r>
            <a:r>
              <a:rPr dirty="0" spc="-1070"/>
              <a:t>s </a:t>
            </a:r>
            <a:r>
              <a:rPr dirty="0" spc="-1155">
                <a:solidFill>
                  <a:srgbClr val="000000"/>
                </a:solidFill>
              </a:rPr>
              <a:t>B</a:t>
            </a:r>
            <a:r>
              <a:rPr dirty="0" spc="-1155"/>
              <a:t>B</a:t>
            </a:r>
            <a:r>
              <a:rPr dirty="0" spc="-1155">
                <a:solidFill>
                  <a:srgbClr val="000000"/>
                </a:solidFill>
              </a:rPr>
              <a:t>e</a:t>
            </a:r>
            <a:r>
              <a:rPr dirty="0" spc="-1155"/>
              <a:t>e</a:t>
            </a:r>
            <a:r>
              <a:rPr dirty="0" spc="-1155">
                <a:solidFill>
                  <a:srgbClr val="000000"/>
                </a:solidFill>
              </a:rPr>
              <a:t>h</a:t>
            </a:r>
            <a:r>
              <a:rPr dirty="0" spc="-1155"/>
              <a:t>h</a:t>
            </a:r>
            <a:r>
              <a:rPr dirty="0" spc="-1155">
                <a:solidFill>
                  <a:srgbClr val="000000"/>
                </a:solidFill>
              </a:rPr>
              <a:t>i</a:t>
            </a:r>
            <a:r>
              <a:rPr dirty="0" spc="-1155"/>
              <a:t>i</a:t>
            </a:r>
            <a:r>
              <a:rPr dirty="0" spc="-1155">
                <a:solidFill>
                  <a:srgbClr val="000000"/>
                </a:solidFill>
              </a:rPr>
              <a:t>n</a:t>
            </a:r>
            <a:r>
              <a:rPr dirty="0" spc="-1155"/>
              <a:t>n</a:t>
            </a:r>
            <a:r>
              <a:rPr dirty="0" spc="-1155">
                <a:solidFill>
                  <a:srgbClr val="000000"/>
                </a:solidFill>
              </a:rPr>
              <a:t>d</a:t>
            </a:r>
            <a:r>
              <a:rPr dirty="0" spc="-1155"/>
              <a:t>d </a:t>
            </a:r>
            <a:r>
              <a:rPr dirty="0" spc="-960">
                <a:solidFill>
                  <a:srgbClr val="000000"/>
                </a:solidFill>
              </a:rPr>
              <a:t>V</a:t>
            </a:r>
            <a:r>
              <a:rPr dirty="0" spc="-960"/>
              <a:t>V</a:t>
            </a:r>
            <a:r>
              <a:rPr dirty="0" spc="-960">
                <a:solidFill>
                  <a:srgbClr val="000000"/>
                </a:solidFill>
              </a:rPr>
              <a:t>i</a:t>
            </a:r>
            <a:r>
              <a:rPr dirty="0" spc="-960"/>
              <a:t>i</a:t>
            </a:r>
            <a:r>
              <a:rPr dirty="0" spc="-960">
                <a:solidFill>
                  <a:srgbClr val="000000"/>
                </a:solidFill>
              </a:rPr>
              <a:t>s</a:t>
            </a:r>
            <a:r>
              <a:rPr dirty="0" spc="-960"/>
              <a:t>s</a:t>
            </a:r>
            <a:r>
              <a:rPr dirty="0" spc="-960">
                <a:solidFill>
                  <a:srgbClr val="000000"/>
                </a:solidFill>
              </a:rPr>
              <a:t>u</a:t>
            </a:r>
            <a:r>
              <a:rPr dirty="0" spc="-960"/>
              <a:t>u</a:t>
            </a:r>
            <a:r>
              <a:rPr dirty="0" spc="-960">
                <a:solidFill>
                  <a:srgbClr val="000000"/>
                </a:solidFill>
              </a:rPr>
              <a:t>a</a:t>
            </a:r>
            <a:r>
              <a:rPr dirty="0" spc="-960"/>
              <a:t>a</a:t>
            </a:r>
            <a:r>
              <a:rPr dirty="0" spc="-960">
                <a:solidFill>
                  <a:srgbClr val="000000"/>
                </a:solidFill>
              </a:rPr>
              <a:t>l</a:t>
            </a:r>
            <a:r>
              <a:rPr dirty="0" spc="-960"/>
              <a:t>l</a:t>
            </a:r>
            <a:r>
              <a:rPr dirty="0" spc="-960">
                <a:solidFill>
                  <a:srgbClr val="000000"/>
                </a:solidFill>
              </a:rPr>
              <a:t>i</a:t>
            </a:r>
            <a:r>
              <a:rPr dirty="0" spc="-960"/>
              <a:t>i</a:t>
            </a:r>
            <a:r>
              <a:rPr dirty="0" spc="-960">
                <a:solidFill>
                  <a:srgbClr val="000000"/>
                </a:solidFill>
              </a:rPr>
              <a:t>z</a:t>
            </a:r>
            <a:r>
              <a:rPr dirty="0" spc="-960"/>
              <a:t>z</a:t>
            </a:r>
            <a:r>
              <a:rPr dirty="0" spc="-960">
                <a:solidFill>
                  <a:srgbClr val="000000"/>
                </a:solidFill>
              </a:rPr>
              <a:t>i</a:t>
            </a:r>
            <a:r>
              <a:rPr dirty="0" spc="-960"/>
              <a:t>i</a:t>
            </a:r>
            <a:r>
              <a:rPr dirty="0" spc="-960">
                <a:solidFill>
                  <a:srgbClr val="000000"/>
                </a:solidFill>
              </a:rPr>
              <a:t>n</a:t>
            </a:r>
            <a:r>
              <a:rPr dirty="0" spc="-960"/>
              <a:t>n</a:t>
            </a:r>
            <a:r>
              <a:rPr dirty="0" spc="-960">
                <a:solidFill>
                  <a:srgbClr val="000000"/>
                </a:solidFill>
              </a:rPr>
              <a:t>g</a:t>
            </a:r>
            <a:r>
              <a:rPr dirty="0" spc="-960"/>
              <a:t>g </a:t>
            </a:r>
            <a:r>
              <a:rPr dirty="0" spc="-1200">
                <a:solidFill>
                  <a:srgbClr val="000000"/>
                </a:solidFill>
              </a:rPr>
              <a:t>(</a:t>
            </a:r>
            <a:r>
              <a:rPr dirty="0" spc="-1200"/>
              <a:t>(</a:t>
            </a:r>
            <a:r>
              <a:rPr dirty="0" spc="-1200">
                <a:solidFill>
                  <a:srgbClr val="000000"/>
                </a:solidFill>
              </a:rPr>
              <a:t>T</a:t>
            </a:r>
            <a:r>
              <a:rPr dirty="0" spc="-1200"/>
              <a:t>T</a:t>
            </a:r>
            <a:r>
              <a:rPr dirty="0" spc="-1200">
                <a:solidFill>
                  <a:srgbClr val="000000"/>
                </a:solidFill>
              </a:rPr>
              <a:t>i</a:t>
            </a:r>
            <a:r>
              <a:rPr dirty="0" spc="-1200"/>
              <a:t>i</a:t>
            </a:r>
            <a:r>
              <a:rPr dirty="0" spc="-1200">
                <a:solidFill>
                  <a:srgbClr val="000000"/>
                </a:solidFill>
              </a:rPr>
              <a:t>m</a:t>
            </a:r>
            <a:r>
              <a:rPr dirty="0" spc="-1200"/>
              <a:t>m</a:t>
            </a:r>
            <a:r>
              <a:rPr dirty="0" spc="-1200">
                <a:solidFill>
                  <a:srgbClr val="000000"/>
                </a:solidFill>
              </a:rPr>
              <a:t>e</a:t>
            </a:r>
            <a:r>
              <a:rPr dirty="0" spc="-1200"/>
              <a:t>e </a:t>
            </a:r>
            <a:r>
              <a:rPr dirty="0" spc="-955">
                <a:solidFill>
                  <a:srgbClr val="000000"/>
                </a:solidFill>
              </a:rPr>
              <a:t>S</a:t>
            </a:r>
            <a:r>
              <a:rPr dirty="0" spc="-955"/>
              <a:t>S</a:t>
            </a:r>
            <a:r>
              <a:rPr dirty="0" spc="-955">
                <a:solidFill>
                  <a:srgbClr val="000000"/>
                </a:solidFill>
              </a:rPr>
              <a:t>e</a:t>
            </a:r>
            <a:r>
              <a:rPr dirty="0" spc="-955"/>
              <a:t>e</a:t>
            </a:r>
            <a:r>
              <a:rPr dirty="0" spc="-955">
                <a:solidFill>
                  <a:srgbClr val="000000"/>
                </a:solidFill>
              </a:rPr>
              <a:t>r</a:t>
            </a:r>
            <a:r>
              <a:rPr dirty="0" spc="-955"/>
              <a:t>r</a:t>
            </a:r>
            <a:r>
              <a:rPr dirty="0" spc="-955">
                <a:solidFill>
                  <a:srgbClr val="000000"/>
                </a:solidFill>
              </a:rPr>
              <a:t>i</a:t>
            </a:r>
            <a:r>
              <a:rPr dirty="0" spc="-955"/>
              <a:t>i</a:t>
            </a:r>
            <a:r>
              <a:rPr dirty="0" spc="-955">
                <a:solidFill>
                  <a:srgbClr val="000000"/>
                </a:solidFill>
              </a:rPr>
              <a:t>e</a:t>
            </a:r>
            <a:r>
              <a:rPr dirty="0" spc="-955"/>
              <a:t>e</a:t>
            </a:r>
            <a:r>
              <a:rPr dirty="0" spc="-955">
                <a:solidFill>
                  <a:srgbClr val="000000"/>
                </a:solidFill>
              </a:rPr>
              <a:t>s</a:t>
            </a:r>
            <a:r>
              <a:rPr dirty="0" spc="-955"/>
              <a:t>s</a:t>
            </a:r>
            <a:r>
              <a:rPr dirty="0" spc="-955">
                <a:solidFill>
                  <a:srgbClr val="000000"/>
                </a:solidFill>
              </a:rPr>
              <a:t>)</a:t>
            </a:r>
            <a:r>
              <a:rPr dirty="0" spc="-955"/>
              <a:t>)  </a:t>
            </a:r>
            <a:r>
              <a:rPr dirty="0" spc="-1425">
                <a:solidFill>
                  <a:srgbClr val="000000"/>
                </a:solidFill>
              </a:rPr>
              <a:t>D</a:t>
            </a:r>
            <a:r>
              <a:rPr dirty="0" spc="-1425"/>
              <a:t>D</a:t>
            </a:r>
            <a:r>
              <a:rPr dirty="0" spc="-1425">
                <a:solidFill>
                  <a:srgbClr val="000000"/>
                </a:solidFill>
              </a:rPr>
              <a:t>a</a:t>
            </a:r>
            <a:r>
              <a:rPr dirty="0" spc="-1425"/>
              <a:t>a</a:t>
            </a:r>
            <a:r>
              <a:rPr dirty="0" spc="-1425">
                <a:solidFill>
                  <a:srgbClr val="000000"/>
                </a:solidFill>
              </a:rPr>
              <a:t>t</a:t>
            </a:r>
            <a:r>
              <a:rPr dirty="0" spc="-1425"/>
              <a:t>ta</a:t>
            </a:r>
            <a:r>
              <a:rPr dirty="0" spc="-1425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" name="object 6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5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212" y="1533525"/>
            <a:ext cx="0" cy="1924050"/>
          </a:xfrm>
          <a:custGeom>
            <a:avLst/>
            <a:gdLst/>
            <a:ahLst/>
            <a:cxnLst/>
            <a:rect l="l" t="t" r="r" b="b"/>
            <a:pathLst>
              <a:path w="0" h="1924050">
                <a:moveTo>
                  <a:pt x="0" y="0"/>
                </a:moveTo>
                <a:lnTo>
                  <a:pt x="0" y="1924049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79399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60">
                <a:solidFill>
                  <a:srgbClr val="C2132D"/>
                </a:solidFill>
              </a:rPr>
              <a:t>Exploratory </a:t>
            </a:r>
            <a:r>
              <a:rPr dirty="0" spc="-15">
                <a:solidFill>
                  <a:srgbClr val="C2132D"/>
                </a:solidFill>
              </a:rPr>
              <a:t>vs </a:t>
            </a:r>
            <a:r>
              <a:rPr dirty="0" spc="-265">
                <a:solidFill>
                  <a:srgbClr val="C2132D"/>
                </a:solidFill>
              </a:rPr>
              <a:t>Confirmatory </a:t>
            </a:r>
            <a:r>
              <a:rPr dirty="0" spc="-155">
                <a:solidFill>
                  <a:srgbClr val="C2132D"/>
                </a:solidFill>
              </a:rPr>
              <a:t>Viz</a:t>
            </a:r>
            <a:r>
              <a:rPr dirty="0" spc="-610">
                <a:solidFill>
                  <a:srgbClr val="C2132D"/>
                </a:solidFill>
              </a:rPr>
              <a:t> </a:t>
            </a:r>
            <a:r>
              <a:rPr dirty="0" spc="-140">
                <a:solidFill>
                  <a:srgbClr val="C2132D"/>
                </a:solidFill>
              </a:rPr>
              <a:t>Goals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14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3024" y="1533525"/>
            <a:ext cx="8886825" cy="1924050"/>
          </a:xfrm>
          <a:prstGeom prst="rect">
            <a:avLst/>
          </a:prstGeom>
          <a:solidFill>
            <a:srgbClr val="F9F9F9"/>
          </a:solidFill>
        </p:spPr>
        <p:txBody>
          <a:bodyPr wrap="square" lIns="0" tIns="317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25"/>
              </a:spcBef>
            </a:pPr>
            <a:r>
              <a:rPr dirty="0" sz="1850" spc="-25" i="1">
                <a:solidFill>
                  <a:srgbClr val="585D60"/>
                </a:solidFill>
                <a:latin typeface="Trebuchet MS"/>
                <a:cs typeface="Trebuchet MS"/>
              </a:rPr>
              <a:t>Visualizations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25" i="1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30" i="1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50" spc="-10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20" i="1">
                <a:solidFill>
                  <a:srgbClr val="585D60"/>
                </a:solidFill>
                <a:latin typeface="Trebuchet MS"/>
                <a:cs typeface="Trebuchet MS"/>
              </a:rPr>
              <a:t>used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50" spc="-10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65" i="1">
                <a:solidFill>
                  <a:srgbClr val="585D60"/>
                </a:solidFill>
                <a:latin typeface="Trebuchet MS"/>
                <a:cs typeface="Trebuchet MS"/>
              </a:rPr>
              <a:t>explore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105" i="1">
                <a:solidFill>
                  <a:srgbClr val="585D60"/>
                </a:solidFill>
                <a:latin typeface="Trebuchet MS"/>
                <a:cs typeface="Trebuchet MS"/>
              </a:rPr>
              <a:t>data,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50" i="1">
                <a:solidFill>
                  <a:srgbClr val="585D60"/>
                </a:solidFill>
                <a:latin typeface="Trebuchet MS"/>
                <a:cs typeface="Trebuchet MS"/>
              </a:rPr>
              <a:t>confirm</a:t>
            </a:r>
            <a:r>
              <a:rPr dirty="0" sz="1850" spc="-10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5" i="1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45" i="1">
                <a:solidFill>
                  <a:srgbClr val="585D60"/>
                </a:solidFill>
                <a:latin typeface="Trebuchet MS"/>
                <a:cs typeface="Trebuchet MS"/>
              </a:rPr>
              <a:t>hypothesis,</a:t>
            </a:r>
            <a:r>
              <a:rPr dirty="0" sz="1850" spc="-10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65" i="1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50" spc="-10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55" i="1">
                <a:solidFill>
                  <a:srgbClr val="585D60"/>
                </a:solidFill>
                <a:latin typeface="Trebuchet MS"/>
                <a:cs typeface="Trebuchet MS"/>
              </a:rPr>
              <a:t>manipulate</a:t>
            </a:r>
            <a:endParaRPr sz="1850">
              <a:latin typeface="Trebuchet MS"/>
              <a:cs typeface="Trebuchet MS"/>
            </a:endParaRPr>
          </a:p>
          <a:p>
            <a:pPr marL="227965">
              <a:lnSpc>
                <a:spcPct val="112599"/>
              </a:lnSpc>
              <a:spcBef>
                <a:spcPts val="50"/>
              </a:spcBef>
            </a:pPr>
            <a:r>
              <a:rPr dirty="0" sz="1850" spc="5" i="1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viewer. </a:t>
            </a:r>
            <a:r>
              <a:rPr dirty="0" sz="1850" spc="-204" i="1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204" i="1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25" i="1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75" i="1">
                <a:solidFill>
                  <a:srgbClr val="585D60"/>
                </a:solidFill>
                <a:latin typeface="Trebuchet MS"/>
                <a:cs typeface="Trebuchet MS"/>
              </a:rPr>
              <a:t>exploratory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45" i="1">
                <a:solidFill>
                  <a:srgbClr val="585D60"/>
                </a:solidFill>
                <a:latin typeface="Trebuchet MS"/>
                <a:cs typeface="Trebuchet MS"/>
              </a:rPr>
              <a:t>visualization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15" i="1">
                <a:solidFill>
                  <a:srgbClr val="585D60"/>
                </a:solidFill>
                <a:latin typeface="Trebuchet MS"/>
                <a:cs typeface="Trebuchet MS"/>
              </a:rPr>
              <a:t>user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35" i="1">
                <a:solidFill>
                  <a:srgbClr val="585D60"/>
                </a:solidFill>
                <a:latin typeface="Trebuchet MS"/>
                <a:cs typeface="Trebuchet MS"/>
              </a:rPr>
              <a:t>does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60" i="1">
                <a:solidFill>
                  <a:srgbClr val="585D60"/>
                </a:solidFill>
                <a:latin typeface="Trebuchet MS"/>
                <a:cs typeface="Trebuchet MS"/>
              </a:rPr>
              <a:t>not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15" i="1">
                <a:solidFill>
                  <a:srgbClr val="585D60"/>
                </a:solidFill>
                <a:latin typeface="Trebuchet MS"/>
                <a:cs typeface="Trebuchet MS"/>
              </a:rPr>
              <a:t>necessarily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10" i="1">
                <a:solidFill>
                  <a:srgbClr val="585D60"/>
                </a:solidFill>
                <a:latin typeface="Trebuchet MS"/>
                <a:cs typeface="Trebuchet MS"/>
              </a:rPr>
              <a:t>know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65" i="1">
                <a:solidFill>
                  <a:srgbClr val="585D60"/>
                </a:solidFill>
                <a:latin typeface="Trebuchet MS"/>
                <a:cs typeface="Trebuchet MS"/>
              </a:rPr>
              <a:t>what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40" i="1">
                <a:solidFill>
                  <a:srgbClr val="585D60"/>
                </a:solidFill>
                <a:latin typeface="Trebuchet MS"/>
                <a:cs typeface="Trebuchet MS"/>
              </a:rPr>
              <a:t>he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25" i="1">
                <a:solidFill>
                  <a:srgbClr val="585D60"/>
                </a:solidFill>
                <a:latin typeface="Trebuchet MS"/>
                <a:cs typeface="Trebuchet MS"/>
              </a:rPr>
              <a:t>is  </a:t>
            </a:r>
            <a:r>
              <a:rPr dirty="0" sz="1850" spc="-25" i="1">
                <a:solidFill>
                  <a:srgbClr val="585D60"/>
                </a:solidFill>
                <a:latin typeface="Trebuchet MS"/>
                <a:cs typeface="Trebuchet MS"/>
              </a:rPr>
              <a:t>looking </a:t>
            </a:r>
            <a:r>
              <a:rPr dirty="0" sz="1850" spc="-140" i="1">
                <a:solidFill>
                  <a:srgbClr val="585D60"/>
                </a:solidFill>
                <a:latin typeface="Trebuchet MS"/>
                <a:cs typeface="Trebuchet MS"/>
              </a:rPr>
              <a:t>for. </a:t>
            </a:r>
            <a:r>
              <a:rPr dirty="0" sz="1850" i="1">
                <a:solidFill>
                  <a:srgbClr val="585D60"/>
                </a:solidFill>
                <a:latin typeface="Trebuchet MS"/>
                <a:cs typeface="Trebuchet MS"/>
              </a:rPr>
              <a:t>This </a:t>
            </a:r>
            <a:r>
              <a:rPr dirty="0" sz="1850" spc="-25" i="1">
                <a:solidFill>
                  <a:srgbClr val="585D60"/>
                </a:solidFill>
                <a:latin typeface="Trebuchet MS"/>
                <a:cs typeface="Trebuchet MS"/>
              </a:rPr>
              <a:t>creates </a:t>
            </a:r>
            <a:r>
              <a:rPr dirty="0" sz="1850" spc="5" i="1">
                <a:solidFill>
                  <a:srgbClr val="585D60"/>
                </a:solidFill>
                <a:latin typeface="Trebuchet MS"/>
                <a:cs typeface="Trebuchet MS"/>
              </a:rPr>
              <a:t>a </a:t>
            </a:r>
            <a:r>
              <a:rPr dirty="0" sz="1850" spc="-15" i="1">
                <a:solidFill>
                  <a:srgbClr val="585D60"/>
                </a:solidFill>
                <a:latin typeface="Trebuchet MS"/>
                <a:cs typeface="Trebuchet MS"/>
              </a:rPr>
              <a:t>dynamic </a:t>
            </a:r>
            <a:r>
              <a:rPr dirty="0" sz="1850" spc="-5" i="1">
                <a:solidFill>
                  <a:srgbClr val="585D60"/>
                </a:solidFill>
                <a:latin typeface="Trebuchet MS"/>
                <a:cs typeface="Trebuchet MS"/>
              </a:rPr>
              <a:t>scenario </a:t>
            </a:r>
            <a:r>
              <a:rPr dirty="0" sz="1850" spc="-75" i="1">
                <a:solidFill>
                  <a:srgbClr val="585D60"/>
                </a:solidFill>
                <a:latin typeface="Trebuchet MS"/>
                <a:cs typeface="Trebuchet MS"/>
              </a:rPr>
              <a:t>in </a:t>
            </a:r>
            <a:r>
              <a:rPr dirty="0" sz="1850" spc="-30" i="1">
                <a:solidFill>
                  <a:srgbClr val="585D60"/>
                </a:solidFill>
                <a:latin typeface="Trebuchet MS"/>
                <a:cs typeface="Trebuchet MS"/>
              </a:rPr>
              <a:t>which </a:t>
            </a:r>
            <a:r>
              <a:rPr dirty="0" sz="1850" spc="-75" i="1">
                <a:solidFill>
                  <a:srgbClr val="585D60"/>
                </a:solidFill>
                <a:latin typeface="Trebuchet MS"/>
                <a:cs typeface="Trebuchet MS"/>
              </a:rPr>
              <a:t>interaction </a:t>
            </a:r>
            <a:r>
              <a:rPr dirty="0" sz="1850" spc="25" i="1">
                <a:solidFill>
                  <a:srgbClr val="585D60"/>
                </a:solidFill>
                <a:latin typeface="Trebuchet MS"/>
                <a:cs typeface="Trebuchet MS"/>
              </a:rPr>
              <a:t>is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critical. </a:t>
            </a:r>
            <a:r>
              <a:rPr dirty="0" sz="1850" spc="-204" i="1">
                <a:solidFill>
                  <a:srgbClr val="585D60"/>
                </a:solidFill>
                <a:latin typeface="Trebuchet MS"/>
                <a:cs typeface="Trebuchet MS"/>
              </a:rPr>
              <a:t>. . </a:t>
            </a:r>
            <a:r>
              <a:rPr dirty="0" sz="1850" spc="-25" i="1">
                <a:solidFill>
                  <a:srgbClr val="585D60"/>
                </a:solidFill>
                <a:latin typeface="Trebuchet MS"/>
                <a:cs typeface="Trebuchet MS"/>
              </a:rPr>
              <a:t>In </a:t>
            </a:r>
            <a:r>
              <a:rPr dirty="0" sz="1850" spc="5" i="1">
                <a:solidFill>
                  <a:srgbClr val="585D60"/>
                </a:solidFill>
                <a:latin typeface="Trebuchet MS"/>
                <a:cs typeface="Trebuchet MS"/>
              </a:rPr>
              <a:t>a  </a:t>
            </a:r>
            <a:r>
              <a:rPr dirty="0" sz="1850" spc="-60" i="1">
                <a:solidFill>
                  <a:srgbClr val="585D60"/>
                </a:solidFill>
                <a:latin typeface="Trebuchet MS"/>
                <a:cs typeface="Trebuchet MS"/>
              </a:rPr>
              <a:t>confirmatory </a:t>
            </a:r>
            <a:r>
              <a:rPr dirty="0" sz="1850" spc="-65" i="1">
                <a:solidFill>
                  <a:srgbClr val="585D60"/>
                </a:solidFill>
                <a:latin typeface="Trebuchet MS"/>
                <a:cs typeface="Trebuchet MS"/>
              </a:rPr>
              <a:t>visualization,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50" spc="-15" i="1">
                <a:solidFill>
                  <a:srgbClr val="585D60"/>
                </a:solidFill>
                <a:latin typeface="Trebuchet MS"/>
                <a:cs typeface="Trebuchet MS"/>
              </a:rPr>
              <a:t>user </a:t>
            </a:r>
            <a:r>
              <a:rPr dirty="0" sz="1850" spc="45" i="1">
                <a:solidFill>
                  <a:srgbClr val="585D60"/>
                </a:solidFill>
                <a:latin typeface="Trebuchet MS"/>
                <a:cs typeface="Trebuchet MS"/>
              </a:rPr>
              <a:t>has </a:t>
            </a:r>
            <a:r>
              <a:rPr dirty="0" sz="1850" spc="5" i="1">
                <a:solidFill>
                  <a:srgbClr val="585D60"/>
                </a:solidFill>
                <a:latin typeface="Trebuchet MS"/>
                <a:cs typeface="Trebuchet MS"/>
              </a:rPr>
              <a:t>a </a:t>
            </a:r>
            <a:r>
              <a:rPr dirty="0" sz="1850" spc="-15" i="1">
                <a:solidFill>
                  <a:srgbClr val="585D60"/>
                </a:solidFill>
                <a:latin typeface="Trebuchet MS"/>
                <a:cs typeface="Trebuchet MS"/>
              </a:rPr>
              <a:t>hypothesis </a:t>
            </a:r>
            <a:r>
              <a:rPr dirty="0" sz="1850" spc="-105" i="1">
                <a:solidFill>
                  <a:srgbClr val="585D60"/>
                </a:solidFill>
                <a:latin typeface="Trebuchet MS"/>
                <a:cs typeface="Trebuchet MS"/>
              </a:rPr>
              <a:t>that </a:t>
            </a:r>
            <a:r>
              <a:rPr dirty="0" sz="1850" spc="10" i="1">
                <a:solidFill>
                  <a:srgbClr val="585D60"/>
                </a:solidFill>
                <a:latin typeface="Trebuchet MS"/>
                <a:cs typeface="Trebuchet MS"/>
              </a:rPr>
              <a:t>needs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to </a:t>
            </a:r>
            <a:r>
              <a:rPr dirty="0" sz="1850" spc="-30" i="1">
                <a:solidFill>
                  <a:srgbClr val="585D60"/>
                </a:solidFill>
                <a:latin typeface="Trebuchet MS"/>
                <a:cs typeface="Trebuchet MS"/>
              </a:rPr>
              <a:t>be </a:t>
            </a:r>
            <a:r>
              <a:rPr dirty="0" sz="1850" spc="-75" i="1">
                <a:solidFill>
                  <a:srgbClr val="585D60"/>
                </a:solidFill>
                <a:latin typeface="Trebuchet MS"/>
                <a:cs typeface="Trebuchet MS"/>
              </a:rPr>
              <a:t>tested. </a:t>
            </a:r>
            <a:r>
              <a:rPr dirty="0" sz="1850" i="1">
                <a:solidFill>
                  <a:srgbClr val="585D60"/>
                </a:solidFill>
                <a:latin typeface="Trebuchet MS"/>
                <a:cs typeface="Trebuchet MS"/>
              </a:rPr>
              <a:t>This  </a:t>
            </a:r>
            <a:r>
              <a:rPr dirty="0" sz="1850" spc="-5" i="1">
                <a:solidFill>
                  <a:srgbClr val="585D60"/>
                </a:solidFill>
                <a:latin typeface="Trebuchet MS"/>
                <a:cs typeface="Trebuchet MS"/>
              </a:rPr>
              <a:t>scenario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25" i="1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40" i="1">
                <a:solidFill>
                  <a:srgbClr val="585D60"/>
                </a:solidFill>
                <a:latin typeface="Trebuchet MS"/>
                <a:cs typeface="Trebuchet MS"/>
              </a:rPr>
              <a:t>more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40" i="1">
                <a:solidFill>
                  <a:srgbClr val="585D60"/>
                </a:solidFill>
                <a:latin typeface="Trebuchet MS"/>
                <a:cs typeface="Trebuchet MS"/>
              </a:rPr>
              <a:t>stable</a:t>
            </a:r>
            <a:r>
              <a:rPr dirty="0" sz="1850" spc="-10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10" i="1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75" i="1">
                <a:solidFill>
                  <a:srgbClr val="585D60"/>
                </a:solidFill>
                <a:latin typeface="Trebuchet MS"/>
                <a:cs typeface="Trebuchet MS"/>
              </a:rPr>
              <a:t>predictable.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15" i="1">
                <a:solidFill>
                  <a:srgbClr val="585D60"/>
                </a:solidFill>
                <a:latin typeface="Trebuchet MS"/>
                <a:cs typeface="Trebuchet MS"/>
              </a:rPr>
              <a:t>System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45" i="1">
                <a:solidFill>
                  <a:srgbClr val="585D60"/>
                </a:solidFill>
                <a:latin typeface="Trebuchet MS"/>
                <a:cs typeface="Trebuchet MS"/>
              </a:rPr>
              <a:t>parameters</a:t>
            </a:r>
            <a:r>
              <a:rPr dirty="0" sz="1850" spc="-10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75" i="1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70" i="1">
                <a:solidFill>
                  <a:srgbClr val="585D60"/>
                </a:solidFill>
                <a:latin typeface="Trebuchet MS"/>
                <a:cs typeface="Trebuchet MS"/>
              </a:rPr>
              <a:t>often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75" i="1">
                <a:solidFill>
                  <a:srgbClr val="585D60"/>
                </a:solidFill>
                <a:latin typeface="Trebuchet MS"/>
                <a:cs typeface="Trebuchet MS"/>
              </a:rPr>
              <a:t>predetermined.</a:t>
            </a:r>
            <a:endParaRPr sz="1850">
              <a:latin typeface="Trebuchet MS"/>
              <a:cs typeface="Trebuchet MS"/>
            </a:endParaRPr>
          </a:p>
          <a:p>
            <a:pPr marL="227965">
              <a:lnSpc>
                <a:spcPct val="100000"/>
              </a:lnSpc>
              <a:spcBef>
                <a:spcPts val="380"/>
              </a:spcBef>
            </a:pPr>
            <a:r>
              <a:rPr dirty="0" sz="1800" spc="-165">
                <a:solidFill>
                  <a:srgbClr val="585D60"/>
                </a:solidFill>
                <a:latin typeface="Trebuchet MS"/>
                <a:cs typeface="Trebuchet MS"/>
              </a:rPr>
              <a:t>-- </a:t>
            </a:r>
            <a:r>
              <a:rPr dirty="0" sz="1800" spc="-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(Grinstein </a:t>
            </a: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and </a:t>
            </a:r>
            <a:r>
              <a:rPr dirty="0" sz="1800" spc="-1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Ward 2001,</a:t>
            </a:r>
            <a:r>
              <a:rPr dirty="0" sz="1800" spc="-32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3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22)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871791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40">
                <a:solidFill>
                  <a:srgbClr val="C2132D"/>
                </a:solidFill>
              </a:rPr>
              <a:t>A </a:t>
            </a:r>
            <a:r>
              <a:rPr dirty="0" spc="-254">
                <a:solidFill>
                  <a:srgbClr val="C2132D"/>
                </a:solidFill>
              </a:rPr>
              <a:t>Structured </a:t>
            </a:r>
            <a:r>
              <a:rPr dirty="0" spc="-204">
                <a:solidFill>
                  <a:srgbClr val="C2132D"/>
                </a:solidFill>
              </a:rPr>
              <a:t>Approach </a:t>
            </a:r>
            <a:r>
              <a:rPr dirty="0" spc="-229">
                <a:solidFill>
                  <a:srgbClr val="C2132D"/>
                </a:solidFill>
              </a:rPr>
              <a:t>for </a:t>
            </a:r>
            <a:r>
              <a:rPr dirty="0" spc="-265">
                <a:solidFill>
                  <a:srgbClr val="C2132D"/>
                </a:solidFill>
              </a:rPr>
              <a:t>Time </a:t>
            </a:r>
            <a:r>
              <a:rPr dirty="0" spc="-130">
                <a:solidFill>
                  <a:srgbClr val="C2132D"/>
                </a:solidFill>
              </a:rPr>
              <a:t>Series</a:t>
            </a:r>
            <a:r>
              <a:rPr dirty="0" spc="-819">
                <a:solidFill>
                  <a:srgbClr val="C2132D"/>
                </a:solidFill>
              </a:rPr>
              <a:t> </a:t>
            </a:r>
            <a:r>
              <a:rPr dirty="0" spc="-155">
                <a:solidFill>
                  <a:srgbClr val="C2132D"/>
                </a:solidFill>
              </a:rPr>
              <a:t>Viz</a:t>
            </a:r>
          </a:p>
        </p:txBody>
      </p:sp>
      <p:sp>
        <p:nvSpPr>
          <p:cNvPr id="3" name="object 3"/>
          <p:cNvSpPr/>
          <p:nvPr/>
        </p:nvSpPr>
        <p:spPr>
          <a:xfrm>
            <a:off x="1179400" y="1798607"/>
            <a:ext cx="9166449" cy="3251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17750" y="5473699"/>
            <a:ext cx="5290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Potential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Framework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Series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Visualization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1700" y="6077108"/>
            <a:ext cx="8576945" cy="349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This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my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best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attempt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improve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general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advice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provided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previous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slide.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0">
                <a:solidFill>
                  <a:srgbClr val="585D60"/>
                </a:solidFill>
                <a:latin typeface="Trebuchet MS"/>
                <a:cs typeface="Trebuchet MS"/>
              </a:rPr>
              <a:t>Many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suggestions,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presented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this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flow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20">
                <a:solidFill>
                  <a:srgbClr val="585D60"/>
                </a:solidFill>
                <a:latin typeface="Trebuchet MS"/>
                <a:cs typeface="Trebuchet MS"/>
              </a:rPr>
              <a:t>chart,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stem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my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past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current 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research/consulting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collaborations.</a:t>
            </a:r>
            <a:r>
              <a:rPr dirty="0" sz="850" spc="-5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They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no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means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comprehensive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list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everything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do.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15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236410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0">
                <a:solidFill>
                  <a:srgbClr val="C2132D"/>
                </a:solidFill>
              </a:rPr>
              <a:t>Singular</a:t>
            </a:r>
            <a:r>
              <a:rPr dirty="0" spc="-440">
                <a:solidFill>
                  <a:srgbClr val="C2132D"/>
                </a:solidFill>
              </a:rPr>
              <a:t> </a:t>
            </a:r>
            <a:r>
              <a:rPr dirty="0" spc="-55">
                <a:solidFill>
                  <a:srgbClr val="C2132D"/>
                </a:solidFill>
              </a:rPr>
              <a:t>TS</a:t>
            </a:r>
          </a:p>
        </p:txBody>
      </p:sp>
      <p:sp>
        <p:nvSpPr>
          <p:cNvPr id="3" name="object 3"/>
          <p:cNvSpPr/>
          <p:nvPr/>
        </p:nvSpPr>
        <p:spPr>
          <a:xfrm>
            <a:off x="1011364" y="1630603"/>
            <a:ext cx="9497903" cy="3222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3894454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5">
                <a:solidFill>
                  <a:srgbClr val="C2132D"/>
                </a:solidFill>
              </a:rPr>
              <a:t>Looking </a:t>
            </a:r>
            <a:r>
              <a:rPr dirty="0" spc="-229">
                <a:solidFill>
                  <a:srgbClr val="C2132D"/>
                </a:solidFill>
              </a:rPr>
              <a:t>for</a:t>
            </a:r>
            <a:r>
              <a:rPr dirty="0" spc="-555">
                <a:solidFill>
                  <a:srgbClr val="C2132D"/>
                </a:solidFill>
              </a:rPr>
              <a:t> </a:t>
            </a:r>
            <a:r>
              <a:rPr dirty="0" spc="-225">
                <a:solidFill>
                  <a:srgbClr val="C2132D"/>
                </a:solidFill>
              </a:rPr>
              <a:t>Trends</a:t>
            </a:r>
          </a:p>
        </p:txBody>
      </p:sp>
      <p:sp>
        <p:nvSpPr>
          <p:cNvPr id="3" name="object 3"/>
          <p:cNvSpPr/>
          <p:nvPr/>
        </p:nvSpPr>
        <p:spPr>
          <a:xfrm>
            <a:off x="1011364" y="1630603"/>
            <a:ext cx="9497903" cy="3222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488632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5">
                <a:solidFill>
                  <a:srgbClr val="C2132D"/>
                </a:solidFill>
              </a:rPr>
              <a:t>Looking </a:t>
            </a:r>
            <a:r>
              <a:rPr dirty="0" spc="-229">
                <a:solidFill>
                  <a:srgbClr val="C2132D"/>
                </a:solidFill>
              </a:rPr>
              <a:t>for</a:t>
            </a:r>
            <a:r>
              <a:rPr dirty="0" spc="-465">
                <a:solidFill>
                  <a:srgbClr val="C2132D"/>
                </a:solidFill>
              </a:rPr>
              <a:t> </a:t>
            </a:r>
            <a:r>
              <a:rPr dirty="0" spc="-170">
                <a:solidFill>
                  <a:srgbClr val="C2132D"/>
                </a:solidFill>
              </a:rPr>
              <a:t>Seasonality</a:t>
            </a:r>
          </a:p>
        </p:txBody>
      </p:sp>
      <p:sp>
        <p:nvSpPr>
          <p:cNvPr id="3" name="object 3"/>
          <p:cNvSpPr/>
          <p:nvPr/>
        </p:nvSpPr>
        <p:spPr>
          <a:xfrm>
            <a:off x="988277" y="1607489"/>
            <a:ext cx="9548694" cy="3157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10222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20">
                <a:solidFill>
                  <a:srgbClr val="C2132D"/>
                </a:solidFill>
              </a:rPr>
              <a:t>Multiple </a:t>
            </a:r>
            <a:r>
              <a:rPr dirty="0" spc="-215">
                <a:solidFill>
                  <a:srgbClr val="C2132D"/>
                </a:solidFill>
              </a:rPr>
              <a:t>TS:</a:t>
            </a:r>
            <a:r>
              <a:rPr dirty="0" spc="-475">
                <a:solidFill>
                  <a:srgbClr val="C2132D"/>
                </a:solidFill>
              </a:rPr>
              <a:t> </a:t>
            </a:r>
            <a:r>
              <a:rPr dirty="0" spc="-204">
                <a:solidFill>
                  <a:srgbClr val="C2132D"/>
                </a:solidFill>
              </a:rPr>
              <a:t>Scatterplots</a:t>
            </a:r>
          </a:p>
        </p:txBody>
      </p:sp>
      <p:sp>
        <p:nvSpPr>
          <p:cNvPr id="3" name="object 3"/>
          <p:cNvSpPr/>
          <p:nvPr/>
        </p:nvSpPr>
        <p:spPr>
          <a:xfrm>
            <a:off x="1015981" y="1630603"/>
            <a:ext cx="9493285" cy="3268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9535160" cy="3252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60">
                <a:solidFill>
                  <a:srgbClr val="C2132D"/>
                </a:solidFill>
                <a:latin typeface="Trebuchet MS"/>
                <a:cs typeface="Trebuchet MS"/>
              </a:rPr>
              <a:t>Non-graded: </a:t>
            </a:r>
            <a:r>
              <a:rPr dirty="0" sz="4100" spc="-150">
                <a:solidFill>
                  <a:srgbClr val="C2132D"/>
                </a:solidFill>
                <a:latin typeface="Trebuchet MS"/>
                <a:cs typeface="Trebuchet MS"/>
              </a:rPr>
              <a:t>COVID19 </a:t>
            </a:r>
            <a:r>
              <a:rPr dirty="0" sz="4100" spc="-235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r>
              <a:rPr dirty="0" sz="4100" spc="-47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155">
                <a:solidFill>
                  <a:srgbClr val="C2132D"/>
                </a:solidFill>
                <a:latin typeface="Trebuchet MS"/>
                <a:cs typeface="Trebuchet MS"/>
              </a:rPr>
              <a:t>Viz</a:t>
            </a:r>
            <a:endParaRPr sz="4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5"/>
              </a:spcBef>
            </a:pP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Over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next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10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minutes,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1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Tableau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answer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following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questions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based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covid_cases_county.csv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(which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downloaded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Canvas):</a:t>
            </a:r>
            <a:endParaRPr sz="1800">
              <a:latin typeface="Trebuchet MS"/>
              <a:cs typeface="Trebuchet MS"/>
            </a:endParaRPr>
          </a:p>
          <a:p>
            <a:pPr marL="393065" marR="802005" indent="-133985">
              <a:lnSpc>
                <a:spcPct val="118100"/>
              </a:lnSpc>
              <a:spcBef>
                <a:spcPts val="1725"/>
              </a:spcBef>
              <a:buFont typeface="Trebuchet MS"/>
              <a:buChar char="•"/>
              <a:tabLst>
                <a:tab pos="393700" algn="l"/>
              </a:tabLst>
            </a:pP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What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are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total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number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of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0" b="1">
                <a:solidFill>
                  <a:srgbClr val="C2132D"/>
                </a:solidFill>
                <a:latin typeface="Trebuchet MS"/>
                <a:cs typeface="Trebuchet MS"/>
              </a:rPr>
              <a:t>cases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per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county?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suitable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map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answer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this 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question.</a:t>
            </a:r>
            <a:endParaRPr sz="1800">
              <a:latin typeface="Trebuchet MS"/>
              <a:cs typeface="Trebuchet MS"/>
            </a:endParaRPr>
          </a:p>
          <a:p>
            <a:pPr marL="393065" marR="5080" indent="-133985">
              <a:lnSpc>
                <a:spcPct val="114599"/>
              </a:lnSpc>
              <a:spcBef>
                <a:spcPts val="969"/>
              </a:spcBef>
              <a:buFont typeface="Trebuchet MS"/>
              <a:buChar char="•"/>
              <a:tabLst>
                <a:tab pos="393700" algn="l"/>
              </a:tabLst>
            </a:pP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What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are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total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number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of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deaths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per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state?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Trebuchet MS"/>
                <a:cs typeface="Trebuchet MS"/>
              </a:rPr>
              <a:t>show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either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table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 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map.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case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map,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please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Trebuchet MS"/>
                <a:cs typeface="Trebuchet MS"/>
              </a:rPr>
              <a:t>show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numbers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each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state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map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well.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94912" y="320675"/>
            <a:ext cx="13976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C2132D"/>
                </a:solidFill>
                <a:latin typeface="Courier New"/>
                <a:cs typeface="Courier New"/>
              </a:rPr>
              <a:t>10:00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29539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20">
                <a:solidFill>
                  <a:srgbClr val="C2132D"/>
                </a:solidFill>
              </a:rPr>
              <a:t>Multiple </a:t>
            </a:r>
            <a:r>
              <a:rPr dirty="0" spc="-215">
                <a:solidFill>
                  <a:srgbClr val="C2132D"/>
                </a:solidFill>
              </a:rPr>
              <a:t>TS: </a:t>
            </a:r>
            <a:r>
              <a:rPr dirty="0" spc="-240">
                <a:solidFill>
                  <a:srgbClr val="C2132D"/>
                </a:solidFill>
              </a:rPr>
              <a:t>Scatterplot</a:t>
            </a:r>
            <a:r>
              <a:rPr dirty="0" spc="-570">
                <a:solidFill>
                  <a:srgbClr val="C2132D"/>
                </a:solidFill>
              </a:rPr>
              <a:t> </a:t>
            </a:r>
            <a:r>
              <a:rPr dirty="0" spc="-200">
                <a:solidFill>
                  <a:srgbClr val="C2132D"/>
                </a:solidFill>
              </a:rPr>
              <a:t>Matrix</a:t>
            </a:r>
          </a:p>
        </p:txBody>
      </p:sp>
      <p:sp>
        <p:nvSpPr>
          <p:cNvPr id="3" name="object 3"/>
          <p:cNvSpPr/>
          <p:nvPr/>
        </p:nvSpPr>
        <p:spPr>
          <a:xfrm>
            <a:off x="992895" y="1602866"/>
            <a:ext cx="9544076" cy="3323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493268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20">
                <a:solidFill>
                  <a:srgbClr val="C2132D"/>
                </a:solidFill>
              </a:rPr>
              <a:t>Multiple </a:t>
            </a:r>
            <a:r>
              <a:rPr dirty="0" spc="-215">
                <a:solidFill>
                  <a:srgbClr val="C2132D"/>
                </a:solidFill>
              </a:rPr>
              <a:t>TS: </a:t>
            </a:r>
            <a:r>
              <a:rPr dirty="0" spc="-204">
                <a:solidFill>
                  <a:srgbClr val="C2132D"/>
                </a:solidFill>
              </a:rPr>
              <a:t>Panel</a:t>
            </a:r>
            <a:r>
              <a:rPr dirty="0" spc="-560">
                <a:solidFill>
                  <a:srgbClr val="C2132D"/>
                </a:solidFill>
              </a:rPr>
              <a:t> </a:t>
            </a:r>
            <a:r>
              <a:rPr dirty="0" spc="-120">
                <a:solidFill>
                  <a:srgbClr val="C2132D"/>
                </a:solidFill>
              </a:rPr>
              <a:t>Plots</a:t>
            </a:r>
          </a:p>
        </p:txBody>
      </p:sp>
      <p:sp>
        <p:nvSpPr>
          <p:cNvPr id="3" name="object 3"/>
          <p:cNvSpPr/>
          <p:nvPr/>
        </p:nvSpPr>
        <p:spPr>
          <a:xfrm>
            <a:off x="999581" y="1611580"/>
            <a:ext cx="9533185" cy="4867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64540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10">
                <a:solidFill>
                  <a:srgbClr val="C2132D"/>
                </a:solidFill>
              </a:rPr>
              <a:t>Spaghetti </a:t>
            </a:r>
            <a:r>
              <a:rPr dirty="0" spc="-120">
                <a:solidFill>
                  <a:srgbClr val="C2132D"/>
                </a:solidFill>
              </a:rPr>
              <a:t>Plots </a:t>
            </a:r>
            <a:r>
              <a:rPr dirty="0" spc="-280">
                <a:solidFill>
                  <a:srgbClr val="C2132D"/>
                </a:solidFill>
              </a:rPr>
              <a:t>(Often </a:t>
            </a:r>
            <a:r>
              <a:rPr dirty="0" spc="-495">
                <a:solidFill>
                  <a:srgbClr val="C2132D"/>
                </a:solidFill>
              </a:rPr>
              <a:t>w/</a:t>
            </a:r>
            <a:r>
              <a:rPr dirty="0" spc="-560">
                <a:solidFill>
                  <a:srgbClr val="C2132D"/>
                </a:solidFill>
              </a:rPr>
              <a:t> </a:t>
            </a:r>
            <a:r>
              <a:rPr dirty="0" spc="-195">
                <a:solidFill>
                  <a:srgbClr val="C2132D"/>
                </a:solidFill>
              </a:rPr>
              <a:t>Clustering)</a:t>
            </a:r>
          </a:p>
        </p:txBody>
      </p:sp>
      <p:sp>
        <p:nvSpPr>
          <p:cNvPr id="3" name="object 3"/>
          <p:cNvSpPr/>
          <p:nvPr/>
        </p:nvSpPr>
        <p:spPr>
          <a:xfrm>
            <a:off x="1929331" y="2160849"/>
            <a:ext cx="7673970" cy="4283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62444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10">
                <a:solidFill>
                  <a:srgbClr val="C2132D"/>
                </a:solidFill>
              </a:rPr>
              <a:t>Summary </a:t>
            </a:r>
            <a:r>
              <a:rPr dirty="0" spc="-120">
                <a:solidFill>
                  <a:srgbClr val="C2132D"/>
                </a:solidFill>
              </a:rPr>
              <a:t>Plots </a:t>
            </a:r>
            <a:r>
              <a:rPr dirty="0" spc="-280">
                <a:solidFill>
                  <a:srgbClr val="C2132D"/>
                </a:solidFill>
              </a:rPr>
              <a:t>(Often </a:t>
            </a:r>
            <a:r>
              <a:rPr dirty="0" spc="-495">
                <a:solidFill>
                  <a:srgbClr val="C2132D"/>
                </a:solidFill>
              </a:rPr>
              <a:t>w/</a:t>
            </a:r>
            <a:r>
              <a:rPr dirty="0" spc="-570">
                <a:solidFill>
                  <a:srgbClr val="C2132D"/>
                </a:solidFill>
              </a:rPr>
              <a:t> </a:t>
            </a:r>
            <a:r>
              <a:rPr dirty="0" spc="-195">
                <a:solidFill>
                  <a:srgbClr val="C2132D"/>
                </a:solidFill>
              </a:rPr>
              <a:t>Clustering)</a:t>
            </a:r>
          </a:p>
        </p:txBody>
      </p:sp>
      <p:sp>
        <p:nvSpPr>
          <p:cNvPr id="3" name="object 3"/>
          <p:cNvSpPr/>
          <p:nvPr/>
        </p:nvSpPr>
        <p:spPr>
          <a:xfrm>
            <a:off x="1929331" y="2245847"/>
            <a:ext cx="7673970" cy="419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8136" y="2779776"/>
            <a:ext cx="1746885" cy="1015365"/>
          </a:xfrm>
          <a:prstGeom prst="rect"/>
          <a:solidFill>
            <a:srgbClr val="333333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35"/>
              </a:spcBef>
            </a:pPr>
            <a:r>
              <a:rPr dirty="0" spc="-1220">
                <a:solidFill>
                  <a:srgbClr val="000000"/>
                </a:solidFill>
              </a:rPr>
              <a:t>R</a:t>
            </a:r>
            <a:r>
              <a:rPr dirty="0" spc="-1220"/>
              <a:t>R</a:t>
            </a:r>
            <a:r>
              <a:rPr dirty="0" spc="-1220">
                <a:solidFill>
                  <a:srgbClr val="000000"/>
                </a:solidFill>
              </a:rPr>
              <a:t>e</a:t>
            </a:r>
            <a:r>
              <a:rPr dirty="0" spc="-1220"/>
              <a:t>e</a:t>
            </a:r>
            <a:r>
              <a:rPr dirty="0" spc="-1220">
                <a:solidFill>
                  <a:srgbClr val="000000"/>
                </a:solidFill>
              </a:rPr>
              <a:t>c</a:t>
            </a:r>
            <a:r>
              <a:rPr dirty="0" spc="-1220"/>
              <a:t>c</a:t>
            </a:r>
            <a:r>
              <a:rPr dirty="0" spc="-1220">
                <a:solidFill>
                  <a:srgbClr val="000000"/>
                </a:solidFill>
              </a:rPr>
              <a:t>a</a:t>
            </a:r>
            <a:r>
              <a:rPr dirty="0" spc="-1220"/>
              <a:t>a</a:t>
            </a:r>
            <a:r>
              <a:rPr dirty="0" spc="-1220">
                <a:solidFill>
                  <a:srgbClr val="000000"/>
                </a:solidFill>
              </a:rPr>
              <a:t>p</a:t>
            </a:r>
            <a:r>
              <a:rPr dirty="0" spc="-1220"/>
              <a:t>p</a:t>
            </a:r>
          </a:p>
        </p:txBody>
      </p:sp>
      <p:sp>
        <p:nvSpPr>
          <p:cNvPr id="4" name="object 4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4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4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5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25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1009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10">
                <a:solidFill>
                  <a:srgbClr val="C2132D"/>
                </a:solidFill>
              </a:rPr>
              <a:t>Summary </a:t>
            </a:r>
            <a:r>
              <a:rPr dirty="0" spc="-170">
                <a:solidFill>
                  <a:srgbClr val="C2132D"/>
                </a:solidFill>
              </a:rPr>
              <a:t>of </a:t>
            </a:r>
            <a:r>
              <a:rPr dirty="0" spc="-110">
                <a:solidFill>
                  <a:srgbClr val="C2132D"/>
                </a:solidFill>
              </a:rPr>
              <a:t>Main</a:t>
            </a:r>
            <a:r>
              <a:rPr dirty="0" spc="-570">
                <a:solidFill>
                  <a:srgbClr val="C2132D"/>
                </a:solidFill>
              </a:rPr>
              <a:t> </a:t>
            </a:r>
            <a:r>
              <a:rPr dirty="0" spc="-135">
                <a:solidFill>
                  <a:srgbClr val="C2132D"/>
                </a:solidFill>
              </a:rPr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8035290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Understand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main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goals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behind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visualizing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time-series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Explain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different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types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charts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univariate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multivariate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time-series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7298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10">
                <a:solidFill>
                  <a:srgbClr val="C2132D"/>
                </a:solidFill>
              </a:rPr>
              <a:t>Learning </a:t>
            </a:r>
            <a:r>
              <a:rPr dirty="0" spc="-254">
                <a:solidFill>
                  <a:srgbClr val="C2132D"/>
                </a:solidFill>
              </a:rPr>
              <a:t>Objectives </a:t>
            </a:r>
            <a:r>
              <a:rPr dirty="0" spc="-229">
                <a:solidFill>
                  <a:srgbClr val="C2132D"/>
                </a:solidFill>
              </a:rPr>
              <a:t>for </a:t>
            </a:r>
            <a:r>
              <a:rPr dirty="0" spc="-170">
                <a:solidFill>
                  <a:srgbClr val="C2132D"/>
                </a:solidFill>
              </a:rPr>
              <a:t>Today's</a:t>
            </a:r>
            <a:r>
              <a:rPr dirty="0" spc="-550">
                <a:solidFill>
                  <a:srgbClr val="C2132D"/>
                </a:solidFill>
              </a:rPr>
              <a:t> </a:t>
            </a:r>
            <a:r>
              <a:rPr dirty="0" spc="-25">
                <a:solidFill>
                  <a:srgbClr val="C2132D"/>
                </a:solidFill>
              </a:rPr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8035290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Understand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main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goals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behind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visualizing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time-series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Explain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different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types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charts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univariate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multivariate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time-series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7040" y="2752344"/>
            <a:ext cx="5544820" cy="1049020"/>
          </a:xfrm>
          <a:prstGeom prst="rect"/>
          <a:solidFill>
            <a:srgbClr val="333333"/>
          </a:solidFill>
        </p:spPr>
        <p:txBody>
          <a:bodyPr wrap="square" lIns="0" tIns="146050" rIns="0" bIns="0" rtlCol="0" vert="horz">
            <a:spAutoFit/>
          </a:bodyPr>
          <a:lstStyle/>
          <a:p>
            <a:pPr marL="253365">
              <a:lnSpc>
                <a:spcPct val="100000"/>
              </a:lnSpc>
              <a:spcBef>
                <a:spcPts val="1150"/>
              </a:spcBef>
            </a:pPr>
            <a:r>
              <a:rPr dirty="0" spc="-1165">
                <a:solidFill>
                  <a:srgbClr val="000000"/>
                </a:solidFill>
              </a:rPr>
              <a:t>T</a:t>
            </a:r>
            <a:r>
              <a:rPr dirty="0" spc="-1165"/>
              <a:t>T</a:t>
            </a:r>
            <a:r>
              <a:rPr dirty="0" spc="-1165">
                <a:solidFill>
                  <a:srgbClr val="000000"/>
                </a:solidFill>
              </a:rPr>
              <a:t>y</a:t>
            </a:r>
            <a:r>
              <a:rPr dirty="0" spc="-1165"/>
              <a:t>y</a:t>
            </a:r>
            <a:r>
              <a:rPr dirty="0" spc="-1165">
                <a:solidFill>
                  <a:srgbClr val="000000"/>
                </a:solidFill>
              </a:rPr>
              <a:t>p</a:t>
            </a:r>
            <a:r>
              <a:rPr dirty="0" spc="-1165"/>
              <a:t>p</a:t>
            </a:r>
            <a:r>
              <a:rPr dirty="0" spc="-1165">
                <a:solidFill>
                  <a:srgbClr val="000000"/>
                </a:solidFill>
              </a:rPr>
              <a:t>e</a:t>
            </a:r>
            <a:r>
              <a:rPr dirty="0" spc="-1165"/>
              <a:t>e</a:t>
            </a:r>
            <a:r>
              <a:rPr dirty="0" spc="-1165">
                <a:solidFill>
                  <a:srgbClr val="000000"/>
                </a:solidFill>
              </a:rPr>
              <a:t>s</a:t>
            </a:r>
            <a:r>
              <a:rPr dirty="0" spc="-1165"/>
              <a:t>s </a:t>
            </a:r>
            <a:r>
              <a:rPr dirty="0" spc="-1019">
                <a:solidFill>
                  <a:srgbClr val="000000"/>
                </a:solidFill>
              </a:rPr>
              <a:t>o</a:t>
            </a:r>
            <a:r>
              <a:rPr dirty="0" spc="-1019"/>
              <a:t>o</a:t>
            </a:r>
            <a:r>
              <a:rPr dirty="0" spc="-1019">
                <a:solidFill>
                  <a:srgbClr val="000000"/>
                </a:solidFill>
              </a:rPr>
              <a:t>f</a:t>
            </a:r>
            <a:r>
              <a:rPr dirty="0" spc="-1019"/>
              <a:t>f </a:t>
            </a:r>
            <a:r>
              <a:rPr dirty="0" spc="-1175">
                <a:solidFill>
                  <a:srgbClr val="000000"/>
                </a:solidFill>
              </a:rPr>
              <a:t>D</a:t>
            </a:r>
            <a:r>
              <a:rPr dirty="0" spc="-1175"/>
              <a:t>D</a:t>
            </a:r>
            <a:r>
              <a:rPr dirty="0" spc="-1175">
                <a:solidFill>
                  <a:srgbClr val="000000"/>
                </a:solidFill>
              </a:rPr>
              <a:t>a</a:t>
            </a:r>
            <a:r>
              <a:rPr dirty="0" spc="-1175"/>
              <a:t>a</a:t>
            </a:r>
            <a:r>
              <a:rPr dirty="0" spc="-1175">
                <a:solidFill>
                  <a:srgbClr val="000000"/>
                </a:solidFill>
              </a:rPr>
              <a:t>t</a:t>
            </a:r>
            <a:r>
              <a:rPr dirty="0" spc="-1175"/>
              <a:t>t</a:t>
            </a:r>
            <a:r>
              <a:rPr dirty="0" spc="-1175">
                <a:solidFill>
                  <a:srgbClr val="000000"/>
                </a:solidFill>
              </a:rPr>
              <a:t>a</a:t>
            </a:r>
            <a:r>
              <a:rPr dirty="0" spc="-1175"/>
              <a:t>a </a:t>
            </a:r>
            <a:r>
              <a:rPr dirty="0" spc="-1230">
                <a:solidFill>
                  <a:srgbClr val="000000"/>
                </a:solidFill>
              </a:rPr>
              <a:t>O</a:t>
            </a:r>
            <a:r>
              <a:rPr dirty="0" spc="-1230"/>
              <a:t>O</a:t>
            </a:r>
            <a:r>
              <a:rPr dirty="0" spc="-1230">
                <a:solidFill>
                  <a:srgbClr val="000000"/>
                </a:solidFill>
              </a:rPr>
              <a:t>v</a:t>
            </a:r>
            <a:r>
              <a:rPr dirty="0" spc="-1230"/>
              <a:t>v</a:t>
            </a:r>
            <a:r>
              <a:rPr dirty="0" spc="-1230">
                <a:solidFill>
                  <a:srgbClr val="000000"/>
                </a:solidFill>
              </a:rPr>
              <a:t>e</a:t>
            </a:r>
            <a:r>
              <a:rPr dirty="0" spc="-1230"/>
              <a:t>e</a:t>
            </a:r>
            <a:r>
              <a:rPr dirty="0" spc="-1230">
                <a:solidFill>
                  <a:srgbClr val="000000"/>
                </a:solidFill>
              </a:rPr>
              <a:t>r</a:t>
            </a:r>
            <a:r>
              <a:rPr dirty="0" spc="-1230"/>
              <a:t>r </a:t>
            </a:r>
            <a:r>
              <a:rPr dirty="0" spc="-1285">
                <a:solidFill>
                  <a:srgbClr val="000000"/>
                </a:solidFill>
              </a:rPr>
              <a:t>T</a:t>
            </a:r>
            <a:r>
              <a:rPr dirty="0" spc="-1285"/>
              <a:t>T</a:t>
            </a:r>
            <a:r>
              <a:rPr dirty="0" spc="-1285">
                <a:solidFill>
                  <a:srgbClr val="000000"/>
                </a:solidFill>
              </a:rPr>
              <a:t>i</a:t>
            </a:r>
            <a:r>
              <a:rPr dirty="0" spc="-1285"/>
              <a:t>i</a:t>
            </a:r>
            <a:r>
              <a:rPr dirty="0" spc="-1285">
                <a:solidFill>
                  <a:srgbClr val="000000"/>
                </a:solidFill>
              </a:rPr>
              <a:t>m</a:t>
            </a:r>
            <a:r>
              <a:rPr dirty="0" spc="-1285"/>
              <a:t>m</a:t>
            </a:r>
            <a:r>
              <a:rPr dirty="0" spc="-1285">
                <a:solidFill>
                  <a:srgbClr val="000000"/>
                </a:solidFill>
              </a:rPr>
              <a:t>e</a:t>
            </a:r>
            <a:r>
              <a:rPr dirty="0" spc="-1285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10713719" y="5995415"/>
            <a:ext cx="811530" cy="491490"/>
          </a:xfrm>
          <a:custGeom>
            <a:avLst/>
            <a:gdLst/>
            <a:ahLst/>
            <a:cxnLst/>
            <a:rect l="l" t="t" r="r" b="b"/>
            <a:pathLst>
              <a:path w="811529" h="491489">
                <a:moveTo>
                  <a:pt x="0" y="0"/>
                </a:moveTo>
                <a:lnTo>
                  <a:pt x="811529" y="0"/>
                </a:lnTo>
                <a:lnTo>
                  <a:pt x="8115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4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12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5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433641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40">
                <a:solidFill>
                  <a:srgbClr val="C2132D"/>
                </a:solidFill>
              </a:rPr>
              <a:t>Cross </a:t>
            </a:r>
            <a:r>
              <a:rPr dirty="0" spc="-190">
                <a:solidFill>
                  <a:srgbClr val="C2132D"/>
                </a:solidFill>
              </a:rPr>
              <a:t>Sectional</a:t>
            </a:r>
            <a:r>
              <a:rPr dirty="0" spc="-595">
                <a:solidFill>
                  <a:srgbClr val="C2132D"/>
                </a:solidFill>
              </a:rPr>
              <a:t> </a:t>
            </a:r>
            <a:r>
              <a:rPr dirty="0" spc="-235">
                <a:solidFill>
                  <a:srgbClr val="C2132D"/>
                </a:solidFill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8909050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 b="1">
                <a:solidFill>
                  <a:srgbClr val="C2132D"/>
                </a:solidFill>
                <a:latin typeface="Trebuchet MS"/>
                <a:cs typeface="Trebuchet MS"/>
              </a:rPr>
              <a:t>Cross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Sectional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Data: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Measurements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multiple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units,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recorded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single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period.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Example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1: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585D60"/>
                </a:solidFill>
                <a:latin typeface="Trebuchet MS"/>
                <a:cs typeface="Trebuchet MS"/>
              </a:rPr>
              <a:t>H1B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2020-2025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Senior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Scientists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Netflix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140325"/>
            <a:ext cx="2861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333333"/>
                </a:solidFill>
                <a:latin typeface="Trebuchet MS"/>
                <a:cs typeface="Trebuchet MS"/>
              </a:rPr>
              <a:t>Showing</a:t>
            </a:r>
            <a:r>
              <a:rPr dirty="0" sz="1800" spc="-114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5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24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rebuchet MS"/>
                <a:cs typeface="Trebuchet MS"/>
              </a:rPr>
              <a:t>entries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2737" y="5149850"/>
            <a:ext cx="905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dirty="0" sz="1800" spc="-45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dirty="0" sz="1800" spc="35">
                <a:solidFill>
                  <a:srgbClr val="666666"/>
                </a:solidFill>
                <a:latin typeface="Trebuchet MS"/>
                <a:cs typeface="Trebuchet MS"/>
              </a:rPr>
              <a:t>vious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43675" y="5057775"/>
            <a:ext cx="600073" cy="504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43674" y="5057775"/>
            <a:ext cx="600075" cy="504825"/>
          </a:xfrm>
          <a:custGeom>
            <a:avLst/>
            <a:gdLst/>
            <a:ahLst/>
            <a:cxnLst/>
            <a:rect l="l" t="t" r="r" b="b"/>
            <a:pathLst>
              <a:path w="600075" h="504825">
                <a:moveTo>
                  <a:pt x="586285" y="504824"/>
                </a:moveTo>
                <a:lnTo>
                  <a:pt x="13789" y="504824"/>
                </a:lnTo>
                <a:lnTo>
                  <a:pt x="9299" y="502964"/>
                </a:lnTo>
                <a:lnTo>
                  <a:pt x="1859" y="495525"/>
                </a:lnTo>
                <a:lnTo>
                  <a:pt x="0" y="491034"/>
                </a:lnTo>
                <a:lnTo>
                  <a:pt x="0" y="13789"/>
                </a:lnTo>
                <a:lnTo>
                  <a:pt x="1859" y="9299"/>
                </a:lnTo>
                <a:lnTo>
                  <a:pt x="9299" y="1859"/>
                </a:lnTo>
                <a:lnTo>
                  <a:pt x="13789" y="0"/>
                </a:lnTo>
                <a:lnTo>
                  <a:pt x="586285" y="0"/>
                </a:lnTo>
                <a:lnTo>
                  <a:pt x="590775" y="1859"/>
                </a:lnTo>
                <a:lnTo>
                  <a:pt x="598215" y="9299"/>
                </a:lnTo>
                <a:lnTo>
                  <a:pt x="598308" y="9524"/>
                </a:lnTo>
                <a:lnTo>
                  <a:pt x="16420" y="9524"/>
                </a:lnTo>
                <a:lnTo>
                  <a:pt x="14175" y="10454"/>
                </a:lnTo>
                <a:lnTo>
                  <a:pt x="10455" y="14174"/>
                </a:lnTo>
                <a:lnTo>
                  <a:pt x="9525" y="16419"/>
                </a:lnTo>
                <a:lnTo>
                  <a:pt x="9525" y="488405"/>
                </a:lnTo>
                <a:lnTo>
                  <a:pt x="10455" y="490650"/>
                </a:lnTo>
                <a:lnTo>
                  <a:pt x="14175" y="494369"/>
                </a:lnTo>
                <a:lnTo>
                  <a:pt x="16420" y="495299"/>
                </a:lnTo>
                <a:lnTo>
                  <a:pt x="598308" y="495299"/>
                </a:lnTo>
                <a:lnTo>
                  <a:pt x="598215" y="495525"/>
                </a:lnTo>
                <a:lnTo>
                  <a:pt x="590775" y="502964"/>
                </a:lnTo>
                <a:lnTo>
                  <a:pt x="586285" y="504824"/>
                </a:lnTo>
                <a:close/>
              </a:path>
              <a:path w="600075" h="504825">
                <a:moveTo>
                  <a:pt x="598308" y="495299"/>
                </a:moveTo>
                <a:lnTo>
                  <a:pt x="583655" y="495299"/>
                </a:lnTo>
                <a:lnTo>
                  <a:pt x="585900" y="494369"/>
                </a:lnTo>
                <a:lnTo>
                  <a:pt x="589620" y="490650"/>
                </a:lnTo>
                <a:lnTo>
                  <a:pt x="590550" y="488405"/>
                </a:lnTo>
                <a:lnTo>
                  <a:pt x="590550" y="16419"/>
                </a:lnTo>
                <a:lnTo>
                  <a:pt x="589620" y="14174"/>
                </a:lnTo>
                <a:lnTo>
                  <a:pt x="585900" y="10454"/>
                </a:lnTo>
                <a:lnTo>
                  <a:pt x="583655" y="9524"/>
                </a:lnTo>
                <a:lnTo>
                  <a:pt x="598308" y="9524"/>
                </a:lnTo>
                <a:lnTo>
                  <a:pt x="600074" y="13789"/>
                </a:lnTo>
                <a:lnTo>
                  <a:pt x="600074" y="491034"/>
                </a:lnTo>
                <a:lnTo>
                  <a:pt x="598308" y="495299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4400" y="2400300"/>
          <a:ext cx="9696450" cy="260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440"/>
                <a:gridCol w="1741170"/>
                <a:gridCol w="3197224"/>
                <a:gridCol w="2124075"/>
                <a:gridCol w="2288540"/>
              </a:tblGrid>
              <a:tr h="4667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635"/>
                        </a:spcBef>
                        <a:tabLst>
                          <a:tab pos="1676400" algn="l"/>
                        </a:tabLst>
                      </a:pPr>
                      <a:r>
                        <a:rPr dirty="0" sz="1800" spc="3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START</a:t>
                      </a:r>
                      <a:r>
                        <a:rPr dirty="0" sz="1800" spc="-14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DATE	</a:t>
                      </a:r>
                      <a:r>
                        <a:rPr dirty="0" baseline="17241" sz="2175" spc="-216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endParaRPr baseline="17241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  <a:tabLst>
                          <a:tab pos="306705" algn="l"/>
                          <a:tab pos="3146425" algn="l"/>
                        </a:tabLst>
                      </a:pPr>
                      <a:r>
                        <a:rPr dirty="0" baseline="-9578" sz="2175" spc="-1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	</a:t>
                      </a:r>
                      <a:r>
                        <a:rPr dirty="0" sz="1800" spc="3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JOB</a:t>
                      </a:r>
                      <a:r>
                        <a:rPr dirty="0" sz="1800" spc="-14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TITLE	</a:t>
                      </a:r>
                      <a:r>
                        <a:rPr dirty="0" baseline="17241" sz="2175" spc="-216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endParaRPr baseline="17241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  <a:tabLst>
                          <a:tab pos="320675" algn="l"/>
                          <a:tab pos="2073275" algn="l"/>
                        </a:tabLst>
                      </a:pPr>
                      <a:r>
                        <a:rPr dirty="0" baseline="-9578" sz="2175" spc="-1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	</a:t>
                      </a:r>
                      <a:r>
                        <a:rPr dirty="0" sz="1800" spc="8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BASE</a:t>
                      </a:r>
                      <a:r>
                        <a:rPr dirty="0" sz="1800" spc="-9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5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SALARY	</a:t>
                      </a:r>
                      <a:r>
                        <a:rPr dirty="0" baseline="17241" sz="2175" spc="-216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endParaRPr baseline="17241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  <a:tabLst>
                          <a:tab pos="320675" algn="l"/>
                          <a:tab pos="2012314" algn="l"/>
                        </a:tabLst>
                      </a:pPr>
                      <a:r>
                        <a:rPr dirty="0" baseline="-9578" sz="2175" spc="-1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	</a:t>
                      </a: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LOCATION	</a:t>
                      </a:r>
                      <a:r>
                        <a:rPr dirty="0" baseline="17241" sz="2175" spc="-1087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spc="-1087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41909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2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2021-08-11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SENIOR </a:t>
                      </a:r>
                      <a:r>
                        <a:rPr dirty="0" sz="1800" spc="3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800" spc="-29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SCIENTIST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1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118,955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LOS </a:t>
                      </a:r>
                      <a:r>
                        <a:rPr dirty="0" sz="1800" spc="-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GATOS,</a:t>
                      </a:r>
                      <a:r>
                        <a:rPr dirty="0" sz="1800" spc="-29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1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428624">
                <a:tc gridSpan="5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466090" algn="l"/>
                          <a:tab pos="2392680" algn="l"/>
                          <a:tab pos="5604510" algn="l"/>
                          <a:tab pos="7728584" algn="l"/>
                        </a:tabLst>
                      </a:pP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	</a:t>
                      </a:r>
                      <a:r>
                        <a:rPr dirty="0" sz="1800" spc="2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2021-06-14	</a:t>
                      </a: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SENIOR</a:t>
                      </a:r>
                      <a:r>
                        <a:rPr dirty="0" sz="1800" spc="-9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3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800" spc="-8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SCIENTIST	</a:t>
                      </a:r>
                      <a:r>
                        <a:rPr dirty="0" sz="1800" spc="1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143,291	</a:t>
                      </a: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LOS </a:t>
                      </a:r>
                      <a:r>
                        <a:rPr dirty="0" sz="1800" spc="-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GATOS,</a:t>
                      </a:r>
                      <a:r>
                        <a:rPr dirty="0" sz="1800" spc="-29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1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862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2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2021-06-14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SENIOR </a:t>
                      </a:r>
                      <a:r>
                        <a:rPr dirty="0" sz="1800" spc="3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800" spc="-29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SCIENTIST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1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143,291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LOS </a:t>
                      </a:r>
                      <a:r>
                        <a:rPr dirty="0" sz="1800" spc="-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GATOS,</a:t>
                      </a:r>
                      <a:r>
                        <a:rPr dirty="0" sz="1800" spc="-29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1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419099">
                <a:tc gridSpan="5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466090" algn="l"/>
                          <a:tab pos="2392680" algn="l"/>
                          <a:tab pos="5604510" algn="l"/>
                          <a:tab pos="7728584" algn="l"/>
                        </a:tabLst>
                      </a:pP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	</a:t>
                      </a:r>
                      <a:r>
                        <a:rPr dirty="0" sz="1800" spc="2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2021-06-14	</a:t>
                      </a: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SENIOR</a:t>
                      </a:r>
                      <a:r>
                        <a:rPr dirty="0" sz="1800" spc="-9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3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800" spc="-8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SCIENTIST	</a:t>
                      </a:r>
                      <a:r>
                        <a:rPr dirty="0" sz="1800" spc="1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143,291	</a:t>
                      </a: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LOS </a:t>
                      </a:r>
                      <a:r>
                        <a:rPr dirty="0" sz="1800" spc="-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GATOS,</a:t>
                      </a:r>
                      <a:r>
                        <a:rPr dirty="0" sz="1800" spc="-29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1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862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2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2021-09-09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SENIOR </a:t>
                      </a:r>
                      <a:r>
                        <a:rPr dirty="0" sz="1800" spc="3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800" spc="-29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SCIENTIST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1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143,291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LOS </a:t>
                      </a:r>
                      <a:r>
                        <a:rPr dirty="0" sz="1800" spc="-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GATOS,</a:t>
                      </a:r>
                      <a:r>
                        <a:rPr dirty="0" sz="1800" spc="-29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1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768058" y="5149850"/>
            <a:ext cx="154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1945" y="5149850"/>
            <a:ext cx="154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5833" y="5149850"/>
            <a:ext cx="154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39720" y="5149850"/>
            <a:ext cx="154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3608" y="5149850"/>
            <a:ext cx="154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87495" y="5149850"/>
            <a:ext cx="498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33333"/>
                </a:solidFill>
                <a:latin typeface="Trebuchet MS"/>
                <a:cs typeface="Trebuchet MS"/>
              </a:rPr>
              <a:t>Next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01700" y="6077108"/>
            <a:ext cx="9227820" cy="349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Data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scraped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from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https://h1bdata.info/index.php?em=Netflix+Inc&amp;job=Senior+Data+Scientist&amp;city=LOS+GATOS&amp;year=All+Years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on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October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28,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2025 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using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rvest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</a:rPr>
              <a:t> </a:t>
            </a:r>
            <a:r>
              <a:rPr dirty="0" sz="850" spc="-80">
                <a:solidFill>
                  <a:srgbClr val="585D60"/>
                </a:solidFill>
                <a:latin typeface="Trebuchet MS"/>
                <a:cs typeface="Trebuchet MS"/>
              </a:rPr>
              <a:t>.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printing</a:t>
            </a:r>
            <a:r>
              <a:rPr dirty="0" sz="850" spc="-1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5">
                <a:solidFill>
                  <a:srgbClr val="585D60"/>
                </a:solidFill>
                <a:latin typeface="Trebuchet MS"/>
                <a:cs typeface="Trebuchet MS"/>
              </a:rPr>
              <a:t>was 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limited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those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individuals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who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started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on/after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January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01,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2020,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filters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specified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URL.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34772" y="6141094"/>
            <a:ext cx="97928" cy="979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5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433641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40">
                <a:solidFill>
                  <a:srgbClr val="C2132D"/>
                </a:solidFill>
              </a:rPr>
              <a:t>Cross </a:t>
            </a:r>
            <a:r>
              <a:rPr dirty="0" spc="-190">
                <a:solidFill>
                  <a:srgbClr val="C2132D"/>
                </a:solidFill>
              </a:rPr>
              <a:t>Sectional</a:t>
            </a:r>
            <a:r>
              <a:rPr dirty="0" spc="-595">
                <a:solidFill>
                  <a:srgbClr val="C2132D"/>
                </a:solidFill>
              </a:rPr>
              <a:t> </a:t>
            </a:r>
            <a:r>
              <a:rPr dirty="0" spc="-235">
                <a:solidFill>
                  <a:srgbClr val="C2132D"/>
                </a:solidFill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8909050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 b="1">
                <a:solidFill>
                  <a:srgbClr val="C2132D"/>
                </a:solidFill>
                <a:latin typeface="Trebuchet MS"/>
                <a:cs typeface="Trebuchet MS"/>
              </a:rPr>
              <a:t>Cross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Sectional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Data: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Measurements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multiple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units,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recorded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single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period.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Example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2: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Trebuchet MS"/>
                <a:cs typeface="Trebuchet MS"/>
              </a:rPr>
              <a:t>NBA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2025-2026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Leaders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65">
                <a:solidFill>
                  <a:srgbClr val="585D60"/>
                </a:solidFill>
                <a:latin typeface="Trebuchet MS"/>
                <a:cs typeface="Trebuchet MS"/>
              </a:rPr>
              <a:t>-</a:t>
            </a:r>
            <a:r>
              <a:rPr dirty="0" sz="1800" spc="-1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Top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Players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PTS/Game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149850"/>
            <a:ext cx="2989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333333"/>
                </a:solidFill>
                <a:latin typeface="Trebuchet MS"/>
                <a:cs typeface="Trebuchet MS"/>
              </a:rPr>
              <a:t>Showing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5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736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rebuchet MS"/>
                <a:cs typeface="Trebuchet MS"/>
              </a:rPr>
              <a:t>entries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8249" y="5495925"/>
            <a:ext cx="609599" cy="51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48249" y="5495925"/>
            <a:ext cx="609600" cy="514350"/>
          </a:xfrm>
          <a:custGeom>
            <a:avLst/>
            <a:gdLst/>
            <a:ahLst/>
            <a:cxnLst/>
            <a:rect l="l" t="t" r="r" b="b"/>
            <a:pathLst>
              <a:path w="609600" h="514350">
                <a:moveTo>
                  <a:pt x="595810" y="514349"/>
                </a:moveTo>
                <a:lnTo>
                  <a:pt x="13789" y="514349"/>
                </a:lnTo>
                <a:lnTo>
                  <a:pt x="9299" y="512489"/>
                </a:lnTo>
                <a:lnTo>
                  <a:pt x="1859" y="505050"/>
                </a:lnTo>
                <a:lnTo>
                  <a:pt x="0" y="500560"/>
                </a:lnTo>
                <a:lnTo>
                  <a:pt x="0" y="13789"/>
                </a:lnTo>
                <a:lnTo>
                  <a:pt x="1859" y="9299"/>
                </a:lnTo>
                <a:lnTo>
                  <a:pt x="9299" y="1859"/>
                </a:lnTo>
                <a:lnTo>
                  <a:pt x="13789" y="0"/>
                </a:lnTo>
                <a:lnTo>
                  <a:pt x="595810" y="0"/>
                </a:lnTo>
                <a:lnTo>
                  <a:pt x="600300" y="1859"/>
                </a:lnTo>
                <a:lnTo>
                  <a:pt x="607739" y="9299"/>
                </a:lnTo>
                <a:lnTo>
                  <a:pt x="607833" y="9524"/>
                </a:lnTo>
                <a:lnTo>
                  <a:pt x="16419" y="9524"/>
                </a:lnTo>
                <a:lnTo>
                  <a:pt x="14174" y="10454"/>
                </a:lnTo>
                <a:lnTo>
                  <a:pt x="10455" y="14174"/>
                </a:lnTo>
                <a:lnTo>
                  <a:pt x="9525" y="16419"/>
                </a:lnTo>
                <a:lnTo>
                  <a:pt x="9525" y="497930"/>
                </a:lnTo>
                <a:lnTo>
                  <a:pt x="10455" y="500175"/>
                </a:lnTo>
                <a:lnTo>
                  <a:pt x="14174" y="503894"/>
                </a:lnTo>
                <a:lnTo>
                  <a:pt x="16419" y="504824"/>
                </a:lnTo>
                <a:lnTo>
                  <a:pt x="607833" y="504824"/>
                </a:lnTo>
                <a:lnTo>
                  <a:pt x="607739" y="505050"/>
                </a:lnTo>
                <a:lnTo>
                  <a:pt x="600300" y="512489"/>
                </a:lnTo>
                <a:lnTo>
                  <a:pt x="595810" y="514349"/>
                </a:lnTo>
                <a:close/>
              </a:path>
              <a:path w="609600" h="514350">
                <a:moveTo>
                  <a:pt x="607833" y="504824"/>
                </a:moveTo>
                <a:lnTo>
                  <a:pt x="593180" y="504824"/>
                </a:lnTo>
                <a:lnTo>
                  <a:pt x="595425" y="503894"/>
                </a:lnTo>
                <a:lnTo>
                  <a:pt x="599145" y="500175"/>
                </a:lnTo>
                <a:lnTo>
                  <a:pt x="600075" y="497930"/>
                </a:lnTo>
                <a:lnTo>
                  <a:pt x="600075" y="16419"/>
                </a:lnTo>
                <a:lnTo>
                  <a:pt x="599145" y="14174"/>
                </a:lnTo>
                <a:lnTo>
                  <a:pt x="595425" y="10454"/>
                </a:lnTo>
                <a:lnTo>
                  <a:pt x="593180" y="9524"/>
                </a:lnTo>
                <a:lnTo>
                  <a:pt x="607833" y="9524"/>
                </a:lnTo>
                <a:lnTo>
                  <a:pt x="609600" y="13789"/>
                </a:lnTo>
                <a:lnTo>
                  <a:pt x="609600" y="500560"/>
                </a:lnTo>
                <a:lnTo>
                  <a:pt x="607833" y="504824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772648" y="5587999"/>
            <a:ext cx="774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5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	</a:t>
            </a:r>
            <a:r>
              <a:rPr dirty="0" sz="1800" spc="-120">
                <a:solidFill>
                  <a:srgbClr val="333333"/>
                </a:solidFill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6730" y="5587999"/>
            <a:ext cx="410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148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87495" y="5587999"/>
            <a:ext cx="498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33333"/>
                </a:solidFill>
                <a:latin typeface="Trebuchet MS"/>
                <a:cs typeface="Trebuchet MS"/>
              </a:rPr>
              <a:t>Next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6176962"/>
            <a:ext cx="6838950" cy="0"/>
          </a:xfrm>
          <a:custGeom>
            <a:avLst/>
            <a:gdLst/>
            <a:ahLst/>
            <a:cxnLst/>
            <a:rect l="l" t="t" r="r" b="b"/>
            <a:pathLst>
              <a:path w="6838950" h="0">
                <a:moveTo>
                  <a:pt x="0" y="0"/>
                </a:moveTo>
                <a:lnTo>
                  <a:pt x="68389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" y="6186487"/>
            <a:ext cx="6838950" cy="0"/>
          </a:xfrm>
          <a:custGeom>
            <a:avLst/>
            <a:gdLst/>
            <a:ahLst/>
            <a:cxnLst/>
            <a:rect l="l" t="t" r="r" b="b"/>
            <a:pathLst>
              <a:path w="6838950" h="0">
                <a:moveTo>
                  <a:pt x="0" y="0"/>
                </a:moveTo>
                <a:lnTo>
                  <a:pt x="68389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43825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1700" y="5587999"/>
            <a:ext cx="6868159" cy="838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12440">
              <a:lnSpc>
                <a:spcPct val="100000"/>
              </a:lnSpc>
              <a:spcBef>
                <a:spcPts val="100"/>
              </a:spcBef>
              <a:tabLst>
                <a:tab pos="4387850" algn="l"/>
                <a:tab pos="5011420" algn="l"/>
                <a:tab pos="5635625" algn="l"/>
                <a:tab pos="6259195" algn="l"/>
              </a:tabLst>
            </a:pPr>
            <a:r>
              <a:rPr dirty="0" sz="1800" spc="20">
                <a:solidFill>
                  <a:srgbClr val="666666"/>
                </a:solidFill>
                <a:latin typeface="Trebuchet MS"/>
                <a:cs typeface="Trebuchet MS"/>
              </a:rPr>
              <a:t>Previous	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1	2	3	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Data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scraped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from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Basketball-Reference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on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October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28,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2025 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using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rvest</a:t>
            </a:r>
            <a:r>
              <a:rPr dirty="0" sz="850" spc="55">
                <a:solidFill>
                  <a:srgbClr val="83D5D3"/>
                </a:solidFill>
                <a:latin typeface="Trebuchet MS"/>
                <a:cs typeface="Trebuchet MS"/>
              </a:rPr>
              <a:t> </a:t>
            </a:r>
            <a:r>
              <a:rPr dirty="0" sz="850" spc="-80">
                <a:solidFill>
                  <a:srgbClr val="585D60"/>
                </a:solidFill>
                <a:latin typeface="Trebuchet MS"/>
                <a:cs typeface="Trebuchet MS"/>
              </a:rPr>
              <a:t>.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printing </a:t>
            </a:r>
            <a:r>
              <a:rPr dirty="0" sz="850" spc="55">
                <a:solidFill>
                  <a:srgbClr val="585D60"/>
                </a:solidFill>
                <a:latin typeface="Trebuchet MS"/>
                <a:cs typeface="Trebuchet MS"/>
              </a:rPr>
              <a:t>was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limited to the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selected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variables.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43797" y="6293494"/>
            <a:ext cx="97928" cy="979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14400" y="2400300"/>
          <a:ext cx="9701530" cy="2609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/>
                <a:gridCol w="3221355"/>
                <a:gridCol w="810895"/>
                <a:gridCol w="1025525"/>
                <a:gridCol w="612775"/>
                <a:gridCol w="779780"/>
                <a:gridCol w="965200"/>
                <a:gridCol w="1087120"/>
                <a:gridCol w="845184"/>
              </a:tblGrid>
              <a:tr h="471487">
                <a:tc gridSpan="2">
                  <a:txBody>
                    <a:bodyPr/>
                    <a:lstStyle/>
                    <a:p>
                      <a:pPr algn="ctr" marL="385445">
                        <a:lnSpc>
                          <a:spcPct val="100000"/>
                        </a:lnSpc>
                        <a:spcBef>
                          <a:spcPts val="635"/>
                        </a:spcBef>
                        <a:tabLst>
                          <a:tab pos="3205480" algn="l"/>
                        </a:tabLst>
                      </a:pPr>
                      <a:r>
                        <a:rPr dirty="0" sz="1800" spc="-3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Player	</a:t>
                      </a:r>
                      <a:r>
                        <a:rPr dirty="0" baseline="17241" sz="2175" spc="-1087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spc="-1087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spc="7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Pos</a:t>
                      </a:r>
                      <a:r>
                        <a:rPr dirty="0" sz="1800" spc="31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baseline="17241" sz="2175" spc="-1087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spc="-1087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Ag</a:t>
                      </a: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baseline="17241" sz="2175" spc="-21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baseline="-13888" sz="2700" spc="-832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50" spc="-55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26819" sz="2175" spc="-832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26819" sz="2175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baseline="17241" sz="2175" spc="-21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spc="-32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FG%</a:t>
                      </a:r>
                      <a:r>
                        <a:rPr dirty="0" baseline="17241" sz="2175" spc="-487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spc="-487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eFG</a:t>
                      </a: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%</a:t>
                      </a:r>
                      <a:r>
                        <a:rPr dirty="0" baseline="17241" sz="2175" spc="-21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1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baseline="17241" sz="2175" spc="-21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4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Shai</a:t>
                      </a:r>
                      <a:r>
                        <a:rPr dirty="0" sz="1800" spc="-10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Gilgeous-Alexander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7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PG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76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11.3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0.519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0.569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32.7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428624">
                <a:tc grid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477520" algn="l"/>
                        </a:tabLst>
                      </a:pP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	</a:t>
                      </a:r>
                      <a:r>
                        <a:rPr dirty="0" sz="1800" spc="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Giannis</a:t>
                      </a:r>
                      <a:r>
                        <a:rPr dirty="0" sz="1800" spc="-10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Antetokounmpo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1432560" algn="l"/>
                          <a:tab pos="2031364" algn="l"/>
                          <a:tab pos="2605405" algn="l"/>
                          <a:tab pos="3429000" algn="l"/>
                          <a:tab pos="4528820" algn="l"/>
                          <a:tab pos="5582920" algn="l"/>
                        </a:tabLst>
                      </a:pPr>
                      <a:r>
                        <a:rPr dirty="0" sz="1800" spc="9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PF	</a:t>
                      </a: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30	67	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11.8	</a:t>
                      </a:r>
                      <a:r>
                        <a:rPr dirty="0" sz="1800" spc="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0.601	0.607	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30.4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862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1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Nikola</a:t>
                      </a:r>
                      <a:r>
                        <a:rPr dirty="0" sz="1800" spc="-10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3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Jokić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70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11.2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0.576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0.627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29.6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419099">
                <a:tc grid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477520" algn="l"/>
                        </a:tabLst>
                      </a:pP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	</a:t>
                      </a:r>
                      <a:r>
                        <a:rPr dirty="0" sz="1800" spc="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Luka</a:t>
                      </a:r>
                      <a:r>
                        <a:rPr dirty="0" sz="1800" spc="-10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2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Don</a:t>
                      </a:r>
                      <a:r>
                        <a:rPr dirty="0" sz="1800" spc="2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č</a:t>
                      </a:r>
                      <a:r>
                        <a:rPr dirty="0" sz="1800" spc="2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ić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1432560" algn="l"/>
                          <a:tab pos="2031364" algn="l"/>
                          <a:tab pos="2734310" algn="l"/>
                          <a:tab pos="3557270" algn="l"/>
                          <a:tab pos="4528820" algn="l"/>
                          <a:tab pos="5582920" algn="l"/>
                        </a:tabLst>
                      </a:pPr>
                      <a:r>
                        <a:rPr dirty="0" sz="1800" spc="7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PG	</a:t>
                      </a: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25	50	</a:t>
                      </a:r>
                      <a:r>
                        <a:rPr dirty="0" sz="1800" spc="-2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9.2	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0.45	</a:t>
                      </a:r>
                      <a:r>
                        <a:rPr dirty="0" sz="1800" spc="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0.536	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28.2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862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Luka</a:t>
                      </a:r>
                      <a:r>
                        <a:rPr dirty="0" sz="1800" spc="-10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2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Don</a:t>
                      </a:r>
                      <a:r>
                        <a:rPr dirty="0" sz="1800" spc="2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č</a:t>
                      </a:r>
                      <a:r>
                        <a:rPr dirty="0" sz="1800" spc="2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ić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7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PG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74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8.8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0.438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0.53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28.2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6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353631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65">
                <a:solidFill>
                  <a:srgbClr val="C2132D"/>
                </a:solidFill>
              </a:rPr>
              <a:t>Time </a:t>
            </a:r>
            <a:r>
              <a:rPr dirty="0" spc="-130">
                <a:solidFill>
                  <a:srgbClr val="C2132D"/>
                </a:solidFill>
              </a:rPr>
              <a:t>Series</a:t>
            </a:r>
            <a:r>
              <a:rPr dirty="0" spc="-385">
                <a:solidFill>
                  <a:srgbClr val="C2132D"/>
                </a:solidFill>
              </a:rPr>
              <a:t> </a:t>
            </a:r>
            <a:r>
              <a:rPr dirty="0" spc="-235">
                <a:solidFill>
                  <a:srgbClr val="C2132D"/>
                </a:solidFill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480819"/>
            <a:ext cx="9330690" cy="1101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Time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C2132D"/>
                </a:solidFill>
                <a:latin typeface="Trebuchet MS"/>
                <a:cs typeface="Trebuchet MS"/>
              </a:rPr>
              <a:t>Series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Data: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Comparable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measurements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recorded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single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(or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few)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variables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over 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(usually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long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period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time).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Example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2: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Stock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prices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U.S.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Airlines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1364" y="2835853"/>
            <a:ext cx="9599485" cy="3533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7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225996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04">
                <a:solidFill>
                  <a:srgbClr val="C2132D"/>
                </a:solidFill>
              </a:rPr>
              <a:t>Panel</a:t>
            </a:r>
            <a:r>
              <a:rPr dirty="0" spc="-355">
                <a:solidFill>
                  <a:srgbClr val="C2132D"/>
                </a:solidFill>
              </a:rPr>
              <a:t> </a:t>
            </a:r>
            <a:r>
              <a:rPr dirty="0" spc="-235">
                <a:solidFill>
                  <a:srgbClr val="C2132D"/>
                </a:solidFill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480819"/>
            <a:ext cx="8881110" cy="1101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Panel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Data: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585D60"/>
                </a:solidFill>
                <a:latin typeface="Trebuchet MS"/>
                <a:cs typeface="Trebuchet MS"/>
              </a:rPr>
              <a:t>Cross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sectional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measurements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(usually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many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variables)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repeated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over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 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(usually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over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4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few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periods).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Example: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World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Bank's</a:t>
            </a:r>
            <a:r>
              <a:rPr dirty="0" sz="1800" spc="-2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607049"/>
            <a:ext cx="2732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333333"/>
                </a:solidFill>
                <a:latin typeface="Trebuchet MS"/>
                <a:cs typeface="Trebuchet MS"/>
              </a:rPr>
              <a:t>Showing</a:t>
            </a:r>
            <a:r>
              <a:rPr dirty="0" sz="1800" spc="-114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5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9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rebuchet MS"/>
                <a:cs typeface="Trebuchet MS"/>
              </a:rPr>
              <a:t>entries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10575" y="5524500"/>
            <a:ext cx="609599" cy="51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10574" y="5524500"/>
            <a:ext cx="609600" cy="514350"/>
          </a:xfrm>
          <a:custGeom>
            <a:avLst/>
            <a:gdLst/>
            <a:ahLst/>
            <a:cxnLst/>
            <a:rect l="l" t="t" r="r" b="b"/>
            <a:pathLst>
              <a:path w="609600" h="514350">
                <a:moveTo>
                  <a:pt x="595809" y="514349"/>
                </a:moveTo>
                <a:lnTo>
                  <a:pt x="13789" y="514349"/>
                </a:lnTo>
                <a:lnTo>
                  <a:pt x="9299" y="512489"/>
                </a:lnTo>
                <a:lnTo>
                  <a:pt x="1859" y="505050"/>
                </a:lnTo>
                <a:lnTo>
                  <a:pt x="0" y="500560"/>
                </a:lnTo>
                <a:lnTo>
                  <a:pt x="0" y="13788"/>
                </a:lnTo>
                <a:lnTo>
                  <a:pt x="1859" y="9298"/>
                </a:lnTo>
                <a:lnTo>
                  <a:pt x="9299" y="1859"/>
                </a:lnTo>
                <a:lnTo>
                  <a:pt x="13789" y="0"/>
                </a:lnTo>
                <a:lnTo>
                  <a:pt x="595809" y="0"/>
                </a:lnTo>
                <a:lnTo>
                  <a:pt x="600299" y="1859"/>
                </a:lnTo>
                <a:lnTo>
                  <a:pt x="607738" y="9298"/>
                </a:lnTo>
                <a:lnTo>
                  <a:pt x="607832" y="9524"/>
                </a:lnTo>
                <a:lnTo>
                  <a:pt x="16420" y="9524"/>
                </a:lnTo>
                <a:lnTo>
                  <a:pt x="14175" y="10454"/>
                </a:lnTo>
                <a:lnTo>
                  <a:pt x="10455" y="14174"/>
                </a:lnTo>
                <a:lnTo>
                  <a:pt x="9525" y="16419"/>
                </a:lnTo>
                <a:lnTo>
                  <a:pt x="9525" y="497930"/>
                </a:lnTo>
                <a:lnTo>
                  <a:pt x="10455" y="500175"/>
                </a:lnTo>
                <a:lnTo>
                  <a:pt x="14175" y="503894"/>
                </a:lnTo>
                <a:lnTo>
                  <a:pt x="16420" y="504824"/>
                </a:lnTo>
                <a:lnTo>
                  <a:pt x="607832" y="504824"/>
                </a:lnTo>
                <a:lnTo>
                  <a:pt x="607738" y="505050"/>
                </a:lnTo>
                <a:lnTo>
                  <a:pt x="600299" y="512489"/>
                </a:lnTo>
                <a:lnTo>
                  <a:pt x="595809" y="514349"/>
                </a:lnTo>
                <a:close/>
              </a:path>
              <a:path w="609600" h="514350">
                <a:moveTo>
                  <a:pt x="607832" y="504824"/>
                </a:moveTo>
                <a:lnTo>
                  <a:pt x="593180" y="504824"/>
                </a:lnTo>
                <a:lnTo>
                  <a:pt x="595425" y="503894"/>
                </a:lnTo>
                <a:lnTo>
                  <a:pt x="599145" y="500175"/>
                </a:lnTo>
                <a:lnTo>
                  <a:pt x="600075" y="497930"/>
                </a:lnTo>
                <a:lnTo>
                  <a:pt x="600075" y="16419"/>
                </a:lnTo>
                <a:lnTo>
                  <a:pt x="599145" y="14174"/>
                </a:lnTo>
                <a:lnTo>
                  <a:pt x="595425" y="10454"/>
                </a:lnTo>
                <a:lnTo>
                  <a:pt x="593180" y="9524"/>
                </a:lnTo>
                <a:lnTo>
                  <a:pt x="607832" y="9524"/>
                </a:lnTo>
                <a:lnTo>
                  <a:pt x="609599" y="13788"/>
                </a:lnTo>
                <a:lnTo>
                  <a:pt x="609599" y="500560"/>
                </a:lnTo>
                <a:lnTo>
                  <a:pt x="607832" y="504824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85850" y="5314949"/>
            <a:ext cx="9353550" cy="142875"/>
          </a:xfrm>
          <a:custGeom>
            <a:avLst/>
            <a:gdLst/>
            <a:ahLst/>
            <a:cxnLst/>
            <a:rect l="l" t="t" r="r" b="b"/>
            <a:pathLst>
              <a:path w="9353550" h="142875">
                <a:moveTo>
                  <a:pt x="0" y="0"/>
                </a:moveTo>
                <a:lnTo>
                  <a:pt x="9353549" y="0"/>
                </a:lnTo>
                <a:lnTo>
                  <a:pt x="93535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85849" y="5343524"/>
            <a:ext cx="4886325" cy="85725"/>
          </a:xfrm>
          <a:custGeom>
            <a:avLst/>
            <a:gdLst/>
            <a:ahLst/>
            <a:cxnLst/>
            <a:rect l="l" t="t" r="r" b="b"/>
            <a:pathLst>
              <a:path w="4886325" h="85725">
                <a:moveTo>
                  <a:pt x="4849146" y="85724"/>
                </a:moveTo>
                <a:lnTo>
                  <a:pt x="37178" y="85724"/>
                </a:lnTo>
                <a:lnTo>
                  <a:pt x="31710" y="84637"/>
                </a:lnTo>
                <a:lnTo>
                  <a:pt x="1087" y="54013"/>
                </a:lnTo>
                <a:lnTo>
                  <a:pt x="0" y="48546"/>
                </a:lnTo>
                <a:lnTo>
                  <a:pt x="0" y="37178"/>
                </a:lnTo>
                <a:lnTo>
                  <a:pt x="21208" y="5437"/>
                </a:lnTo>
                <a:lnTo>
                  <a:pt x="37178" y="0"/>
                </a:lnTo>
                <a:lnTo>
                  <a:pt x="4849146" y="0"/>
                </a:lnTo>
                <a:lnTo>
                  <a:pt x="4880886" y="21208"/>
                </a:lnTo>
                <a:lnTo>
                  <a:pt x="4886324" y="37178"/>
                </a:lnTo>
                <a:lnTo>
                  <a:pt x="4886324" y="48546"/>
                </a:lnTo>
                <a:lnTo>
                  <a:pt x="4865115" y="80286"/>
                </a:lnTo>
                <a:lnTo>
                  <a:pt x="4849146" y="85724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01700" y="6104730"/>
            <a:ext cx="328422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4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queried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World</a:t>
            </a:r>
            <a:r>
              <a:rPr dirty="0" sz="8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Bank</a:t>
            </a:r>
            <a:r>
              <a:rPr dirty="0" sz="8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Data</a:t>
            </a:r>
            <a:r>
              <a:rPr dirty="0" sz="8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wbstats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4259" y="5616574"/>
            <a:ext cx="6071235" cy="64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62275">
              <a:lnSpc>
                <a:spcPct val="100000"/>
              </a:lnSpc>
              <a:spcBef>
                <a:spcPts val="100"/>
              </a:spcBef>
              <a:tabLst>
                <a:tab pos="4337685" algn="l"/>
                <a:tab pos="4961890" algn="l"/>
                <a:tab pos="5585460" algn="l"/>
              </a:tabLst>
            </a:pPr>
            <a:r>
              <a:rPr dirty="0" sz="1800" spc="2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dirty="0" sz="1800" spc="-45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dirty="0" sz="1800" spc="35">
                <a:solidFill>
                  <a:srgbClr val="666666"/>
                </a:solidFill>
                <a:latin typeface="Trebuchet MS"/>
                <a:cs typeface="Trebuchet MS"/>
              </a:rPr>
              <a:t>vious</a:t>
            </a:r>
            <a:r>
              <a:rPr dirty="0" sz="1800">
                <a:solidFill>
                  <a:srgbClr val="666666"/>
                </a:solidFill>
                <a:latin typeface="Trebuchet MS"/>
                <a:cs typeface="Trebuchet MS"/>
              </a:rPr>
              <a:t>	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	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2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	</a:t>
            </a:r>
            <a:r>
              <a:rPr dirty="0" sz="1800" spc="-10">
                <a:solidFill>
                  <a:srgbClr val="333333"/>
                </a:solidFill>
                <a:latin typeface="Trebuchet MS"/>
                <a:cs typeface="Trebuchet MS"/>
              </a:rPr>
              <a:t>Next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5"/>
              </a:spcBef>
            </a:pP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20">
                <a:solidFill>
                  <a:srgbClr val="585D60"/>
                </a:solidFill>
                <a:latin typeface="Trebuchet MS"/>
                <a:cs typeface="Trebuchet MS"/>
              </a:rPr>
              <a:t>R.</a:t>
            </a:r>
            <a:r>
              <a:rPr dirty="0" sz="850" spc="-5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printed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results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0">
                <a:solidFill>
                  <a:srgbClr val="585D60"/>
                </a:solidFill>
                <a:latin typeface="Trebuchet MS"/>
                <a:cs typeface="Trebuchet MS"/>
              </a:rPr>
              <a:t>show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snapshot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7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variables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(out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much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larger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panel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dataset).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think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panel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700" y="6266655"/>
            <a:ext cx="349885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70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cross-sectional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dataset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longitudinal/time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component.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00822" y="6141094"/>
            <a:ext cx="97928" cy="979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14400" y="2724150"/>
          <a:ext cx="9756774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70"/>
                <a:gridCol w="899794"/>
                <a:gridCol w="790575"/>
                <a:gridCol w="2461260"/>
                <a:gridCol w="1866900"/>
                <a:gridCol w="1990090"/>
                <a:gridCol w="1418590"/>
              </a:tblGrid>
              <a:tr h="461962">
                <a:tc gridSpan="2"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iso3c</a:t>
                      </a:r>
                      <a:r>
                        <a:rPr dirty="0" baseline="17241" sz="2175" spc="-3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spc="-3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dat</a:t>
                      </a: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baseline="17241" sz="2175" spc="-21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spc="-2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2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.GD</a:t>
                      </a:r>
                      <a:r>
                        <a:rPr dirty="0" sz="1800" spc="-33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.MKT</a:t>
                      </a:r>
                      <a:r>
                        <a:rPr dirty="0" sz="1800" spc="-33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800" spc="-10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800" spc="-2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baseline="17241" sz="2175" spc="-21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SH.</a:t>
                      </a:r>
                      <a:r>
                        <a:rPr dirty="0" sz="1800" spc="-4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YN.NM</a:t>
                      </a:r>
                      <a:r>
                        <a:rPr dirty="0" sz="1800" spc="-5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baseline="17241" sz="2175" spc="-21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SH.HI</a:t>
                      </a:r>
                      <a:r>
                        <a:rPr dirty="0" sz="1800" spc="-19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.INC</a:t>
                      </a:r>
                      <a:r>
                        <a:rPr dirty="0" sz="1800" spc="-10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.Z</a:t>
                      </a: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baseline="17241" sz="2175" spc="-21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SH.ME</a:t>
                      </a:r>
                      <a:r>
                        <a:rPr dirty="0" sz="1800" spc="-10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.BED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80645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11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CHN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3.1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428624"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11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CHN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5.4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2.8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419099"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11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CHN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2.8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428624"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4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EGY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6.6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9.6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414337"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4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EGY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3.8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9.3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147637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650">
                          <a:solidFill>
                            <a:srgbClr val="8B8B8B"/>
                          </a:solidFill>
                          <a:latin typeface="Segoe Fluent Icons"/>
                          <a:cs typeface="Segoe Fluent Icons"/>
                        </a:rPr>
                        <a:t></a:t>
                      </a:r>
                      <a:endParaRPr sz="650">
                        <a:latin typeface="Segoe Fluent Icons"/>
                        <a:cs typeface="Segoe Fluent Icons"/>
                      </a:endParaRPr>
                    </a:p>
                  </a:txBody>
                  <a:tcPr marL="0" marR="0" marB="0" marT="3175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650">
                          <a:solidFill>
                            <a:srgbClr val="8B8B8B"/>
                          </a:solidFill>
                          <a:latin typeface="Segoe Fluent Icons"/>
                          <a:cs typeface="Segoe Fluent Icons"/>
                        </a:rPr>
                        <a:t></a:t>
                      </a:r>
                      <a:endParaRPr sz="650">
                        <a:latin typeface="Segoe Fluent Icons"/>
                        <a:cs typeface="Segoe Fluent Icons"/>
                      </a:endParaRPr>
                    </a:p>
                  </a:txBody>
                  <a:tcPr marL="0" marR="0" marB="0" marT="3175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8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1072" y="2752344"/>
            <a:ext cx="6568440" cy="1042669"/>
          </a:xfrm>
          <a:prstGeom prst="rect"/>
          <a:solidFill>
            <a:srgbClr val="333333"/>
          </a:solidFill>
        </p:spPr>
        <p:txBody>
          <a:bodyPr wrap="square" lIns="0" tIns="146050" rIns="0" bIns="0" rtlCol="0" vert="horz">
            <a:spAutoFit/>
          </a:bodyPr>
          <a:lstStyle/>
          <a:p>
            <a:pPr marL="237490">
              <a:lnSpc>
                <a:spcPct val="100000"/>
              </a:lnSpc>
              <a:spcBef>
                <a:spcPts val="1150"/>
              </a:spcBef>
            </a:pPr>
            <a:r>
              <a:rPr dirty="0" spc="-1225">
                <a:solidFill>
                  <a:srgbClr val="000000"/>
                </a:solidFill>
              </a:rPr>
              <a:t>C</a:t>
            </a:r>
            <a:r>
              <a:rPr dirty="0" spc="-1225"/>
              <a:t>C</a:t>
            </a:r>
            <a:r>
              <a:rPr dirty="0" spc="-1225">
                <a:solidFill>
                  <a:srgbClr val="000000"/>
                </a:solidFill>
              </a:rPr>
              <a:t>o</a:t>
            </a:r>
            <a:r>
              <a:rPr dirty="0" spc="-1225"/>
              <a:t>o</a:t>
            </a:r>
            <a:r>
              <a:rPr dirty="0" spc="-1225">
                <a:solidFill>
                  <a:srgbClr val="000000"/>
                </a:solidFill>
              </a:rPr>
              <a:t>m</a:t>
            </a:r>
            <a:r>
              <a:rPr dirty="0" spc="-1225"/>
              <a:t>m</a:t>
            </a:r>
            <a:r>
              <a:rPr dirty="0" spc="-1225">
                <a:solidFill>
                  <a:srgbClr val="000000"/>
                </a:solidFill>
              </a:rPr>
              <a:t>p</a:t>
            </a:r>
            <a:r>
              <a:rPr dirty="0" spc="-1225"/>
              <a:t>p</a:t>
            </a:r>
            <a:r>
              <a:rPr dirty="0" spc="-1225">
                <a:solidFill>
                  <a:srgbClr val="000000"/>
                </a:solidFill>
              </a:rPr>
              <a:t>o</a:t>
            </a:r>
            <a:r>
              <a:rPr dirty="0" spc="-1225"/>
              <a:t>o</a:t>
            </a:r>
            <a:r>
              <a:rPr dirty="0" spc="-1225">
                <a:solidFill>
                  <a:srgbClr val="000000"/>
                </a:solidFill>
              </a:rPr>
              <a:t>n</a:t>
            </a:r>
            <a:r>
              <a:rPr dirty="0" spc="-1225"/>
              <a:t>n</a:t>
            </a:r>
            <a:r>
              <a:rPr dirty="0" spc="-1225">
                <a:solidFill>
                  <a:srgbClr val="000000"/>
                </a:solidFill>
              </a:rPr>
              <a:t>e</a:t>
            </a:r>
            <a:r>
              <a:rPr dirty="0" spc="-1225"/>
              <a:t>e</a:t>
            </a:r>
            <a:r>
              <a:rPr dirty="0" spc="-1225">
                <a:solidFill>
                  <a:srgbClr val="000000"/>
                </a:solidFill>
              </a:rPr>
              <a:t>n</a:t>
            </a:r>
            <a:r>
              <a:rPr dirty="0" spc="-1225"/>
              <a:t>n</a:t>
            </a:r>
            <a:r>
              <a:rPr dirty="0" spc="-1225">
                <a:solidFill>
                  <a:srgbClr val="000000"/>
                </a:solidFill>
              </a:rPr>
              <a:t>t</a:t>
            </a:r>
            <a:r>
              <a:rPr dirty="0" spc="-1225"/>
              <a:t>t</a:t>
            </a:r>
            <a:r>
              <a:rPr dirty="0" spc="-1225">
                <a:solidFill>
                  <a:srgbClr val="000000"/>
                </a:solidFill>
              </a:rPr>
              <a:t>s</a:t>
            </a:r>
            <a:r>
              <a:rPr dirty="0" spc="-1225"/>
              <a:t>s </a:t>
            </a:r>
            <a:r>
              <a:rPr dirty="0" spc="-1019">
                <a:solidFill>
                  <a:srgbClr val="000000"/>
                </a:solidFill>
              </a:rPr>
              <a:t>o</a:t>
            </a:r>
            <a:r>
              <a:rPr dirty="0" spc="-1019"/>
              <a:t>o</a:t>
            </a:r>
            <a:r>
              <a:rPr dirty="0" spc="-1019">
                <a:solidFill>
                  <a:srgbClr val="000000"/>
                </a:solidFill>
              </a:rPr>
              <a:t>f</a:t>
            </a:r>
            <a:r>
              <a:rPr dirty="0" spc="-1019"/>
              <a:t>f </a:t>
            </a:r>
            <a:r>
              <a:rPr dirty="0" spc="-1170">
                <a:solidFill>
                  <a:srgbClr val="000000"/>
                </a:solidFill>
              </a:rPr>
              <a:t>a</a:t>
            </a:r>
            <a:r>
              <a:rPr dirty="0" spc="-1170"/>
              <a:t>a</a:t>
            </a:r>
            <a:r>
              <a:rPr dirty="0" spc="-1125"/>
              <a:t> </a:t>
            </a:r>
            <a:r>
              <a:rPr dirty="0" spc="-1285">
                <a:solidFill>
                  <a:srgbClr val="000000"/>
                </a:solidFill>
              </a:rPr>
              <a:t>T</a:t>
            </a:r>
            <a:r>
              <a:rPr dirty="0" spc="-1285"/>
              <a:t>T</a:t>
            </a:r>
            <a:r>
              <a:rPr dirty="0" spc="-1285">
                <a:solidFill>
                  <a:srgbClr val="000000"/>
                </a:solidFill>
              </a:rPr>
              <a:t>i</a:t>
            </a:r>
            <a:r>
              <a:rPr dirty="0" spc="-1285"/>
              <a:t>i</a:t>
            </a:r>
            <a:r>
              <a:rPr dirty="0" spc="-1285">
                <a:solidFill>
                  <a:srgbClr val="000000"/>
                </a:solidFill>
              </a:rPr>
              <a:t>m</a:t>
            </a:r>
            <a:r>
              <a:rPr dirty="0" spc="-1285"/>
              <a:t>m</a:t>
            </a:r>
            <a:r>
              <a:rPr dirty="0" spc="-1285">
                <a:solidFill>
                  <a:srgbClr val="000000"/>
                </a:solidFill>
              </a:rPr>
              <a:t>e</a:t>
            </a:r>
            <a:r>
              <a:rPr dirty="0" spc="-1285"/>
              <a:t>e</a:t>
            </a:r>
            <a:r>
              <a:rPr dirty="0" spc="-275"/>
              <a:t> </a:t>
            </a:r>
            <a:r>
              <a:rPr dirty="0" spc="-975">
                <a:solidFill>
                  <a:srgbClr val="000000"/>
                </a:solidFill>
              </a:rPr>
              <a:t>S</a:t>
            </a:r>
            <a:r>
              <a:rPr dirty="0" spc="-975"/>
              <a:t>S</a:t>
            </a:r>
            <a:r>
              <a:rPr dirty="0" spc="-975">
                <a:solidFill>
                  <a:srgbClr val="000000"/>
                </a:solidFill>
              </a:rPr>
              <a:t>e</a:t>
            </a:r>
            <a:r>
              <a:rPr dirty="0" spc="-975"/>
              <a:t>e</a:t>
            </a:r>
            <a:r>
              <a:rPr dirty="0" spc="-975">
                <a:solidFill>
                  <a:srgbClr val="000000"/>
                </a:solidFill>
              </a:rPr>
              <a:t>r</a:t>
            </a:r>
            <a:r>
              <a:rPr dirty="0" spc="-975"/>
              <a:t>r</a:t>
            </a:r>
            <a:r>
              <a:rPr dirty="0" spc="-975">
                <a:solidFill>
                  <a:srgbClr val="000000"/>
                </a:solidFill>
              </a:rPr>
              <a:t>i</a:t>
            </a:r>
            <a:r>
              <a:rPr dirty="0" spc="-975"/>
              <a:t>i</a:t>
            </a:r>
            <a:r>
              <a:rPr dirty="0" spc="-975">
                <a:solidFill>
                  <a:srgbClr val="000000"/>
                </a:solidFill>
              </a:rPr>
              <a:t>e</a:t>
            </a:r>
            <a:r>
              <a:rPr dirty="0" spc="-975"/>
              <a:t>e</a:t>
            </a:r>
            <a:r>
              <a:rPr dirty="0" spc="-975">
                <a:solidFill>
                  <a:srgbClr val="000000"/>
                </a:solidFill>
              </a:rPr>
              <a:t>s</a:t>
            </a:r>
            <a:r>
              <a:rPr dirty="0" spc="-975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10716767" y="5995415"/>
            <a:ext cx="808990" cy="491490"/>
          </a:xfrm>
          <a:custGeom>
            <a:avLst/>
            <a:gdLst/>
            <a:ahLst/>
            <a:cxnLst/>
            <a:rect l="l" t="t" r="r" b="b"/>
            <a:pathLst>
              <a:path w="808990" h="491489">
                <a:moveTo>
                  <a:pt x="0" y="0"/>
                </a:moveTo>
                <a:lnTo>
                  <a:pt x="808481" y="0"/>
                </a:lnTo>
                <a:lnTo>
                  <a:pt x="808481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5">
                <a:latin typeface="Trebuchet MS"/>
                <a:cs typeface="Trebuchet MS"/>
              </a:rPr>
              <a:t>9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dirty="0" sz="12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5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D5D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401: Business Intelligence &amp; Data Visualization</dc:title>
  <dcterms:created xsi:type="dcterms:W3CDTF">2025-10-28T16:33:09Z</dcterms:created>
  <dcterms:modified xsi:type="dcterms:W3CDTF">2025-10-28T16:33:09Z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2025-10-28T00:00:00Z</vt:filetime>
  </property>
  <property fmtid="{D5CDD505-2E9C-101B-9397-08002B2CF9AE}" pid="3" name="Creator">
    <vt:lpwstr>Mozilla/5.0 (Windows NT 10.0; Win64; x64) AppleWebKit/537.36 (KHTML, like Gecko) Chrome/141.0.0.0 Safari/537.36</vt:lpwstr>
  </property>
  <property fmtid="{D5CDD505-2E9C-101B-9397-08002B2CF9AE}" pid="4" name="LastSaved">
    <vt:filetime>2025-10-28T00:00:00Z</vt:filetime>
  </property>
</Properties>
</file>