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jpg" ContentType="image/jp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x="11531600" cy="6489700"/>
  <p:notesSz cx="11531600" cy="64897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319212" y="1533525"/>
            <a:ext cx="0" cy="323850"/>
          </a:xfrm>
          <a:custGeom>
            <a:avLst/>
            <a:gdLst/>
            <a:ahLst/>
            <a:cxnLst/>
            <a:rect l="l" t="t" r="r" b="b"/>
            <a:pathLst>
              <a:path w="0" h="323850">
                <a:moveTo>
                  <a:pt x="0" y="0"/>
                </a:moveTo>
                <a:lnTo>
                  <a:pt x="0" y="3238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1700" y="520700"/>
            <a:ext cx="9728200" cy="6540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729740" y="3634232"/>
            <a:ext cx="8072120" cy="16224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76580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938774" y="1492631"/>
            <a:ext cx="5016246" cy="42832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k object 17"/>
          <p:cNvSpPr/>
          <p:nvPr/>
        </p:nvSpPr>
        <p:spPr>
          <a:xfrm>
            <a:off x="2182368" y="2057400"/>
            <a:ext cx="7162800" cy="844550"/>
          </a:xfrm>
          <a:custGeom>
            <a:avLst/>
            <a:gdLst/>
            <a:ahLst/>
            <a:cxnLst/>
            <a:rect l="l" t="t" r="r" b="b"/>
            <a:pathLst>
              <a:path w="7162800" h="844550">
                <a:moveTo>
                  <a:pt x="0" y="844296"/>
                </a:moveTo>
                <a:lnTo>
                  <a:pt x="7162800" y="844296"/>
                </a:lnTo>
                <a:lnTo>
                  <a:pt x="7162800" y="0"/>
                </a:lnTo>
                <a:lnTo>
                  <a:pt x="0" y="0"/>
                </a:lnTo>
                <a:lnTo>
                  <a:pt x="0" y="844296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39052" y="320675"/>
            <a:ext cx="10653494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C213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81281" y="1831371"/>
            <a:ext cx="8601075" cy="3216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920744" y="6035421"/>
            <a:ext cx="3690112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76580" y="6035421"/>
            <a:ext cx="2652268" cy="3244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853587" y="6218137"/>
            <a:ext cx="532129" cy="204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585D60"/>
                </a:solidFill>
                <a:latin typeface="Trebuchet MS"/>
                <a:cs typeface="Trebuchet MS"/>
              </a:defRPr>
            </a:lvl1pPr>
          </a:lstStyle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#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twitter.com/FadelMegahed" TargetMode="External"/><Relationship Id="rId3" Type="http://schemas.openxmlformats.org/officeDocument/2006/relationships/hyperlink" Target="https://github.com/fmegahed/" TargetMode="External"/><Relationship Id="rId4" Type="http://schemas.openxmlformats.org/officeDocument/2006/relationships/hyperlink" Target="mailto:fmegahed@miamioh.edu" TargetMode="External"/><Relationship Id="rId5" Type="http://schemas.openxmlformats.org/officeDocument/2006/relationships/hyperlink" Target="https://calendly.com/fmegahed" TargetMode="External"/><Relationship Id="rId6" Type="http://schemas.openxmlformats.org/officeDocument/2006/relationships/image" Target="../media/image1.png"/><Relationship Id="rId7" Type="http://schemas.openxmlformats.org/officeDocument/2006/relationships/image" Target="../media/image2.png"/><Relationship Id="rId8" Type="http://schemas.openxmlformats.org/officeDocument/2006/relationships/image" Target="../media/image3.png"/><Relationship Id="rId9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Relationship Id="rId3" Type="http://schemas.openxmlformats.org/officeDocument/2006/relationships/hyperlink" Target="https://codepen.io/zingchart/full/ePxQmd/" TargetMode="Externa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png"/><Relationship Id="rId6" Type="http://schemas.openxmlformats.org/officeDocument/2006/relationships/image" Target="../media/image18.png"/><Relationship Id="rId7" Type="http://schemas.openxmlformats.org/officeDocument/2006/relationships/image" Target="../media/image19.png"/><Relationship Id="rId8" Type="http://schemas.openxmlformats.org/officeDocument/2006/relationships/image" Target="../media/image20.png"/><Relationship Id="rId9" Type="http://schemas.openxmlformats.org/officeDocument/2006/relationships/image" Target="../media/image21.png"/><Relationship Id="rId10" Type="http://schemas.openxmlformats.org/officeDocument/2006/relationships/image" Target="../media/image22.png"/><Relationship Id="rId11" Type="http://schemas.openxmlformats.org/officeDocument/2006/relationships/image" Target="../media/image23.png"/><Relationship Id="rId12" Type="http://schemas.openxmlformats.org/officeDocument/2006/relationships/image" Target="../media/image24.png"/><Relationship Id="rId13" Type="http://schemas.openxmlformats.org/officeDocument/2006/relationships/image" Target="../media/image25.png"/><Relationship Id="rId14" Type="http://schemas.openxmlformats.org/officeDocument/2006/relationships/image" Target="../media/image26.png"/><Relationship Id="rId15" Type="http://schemas.openxmlformats.org/officeDocument/2006/relationships/image" Target="../media/image2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9.pn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0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1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3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4.jp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7.jpg"/><Relationship Id="rId3" Type="http://schemas.openxmlformats.org/officeDocument/2006/relationships/hyperlink" Target="https://www.storytellingwithdata.com/blog/2012/11/to-stack-or-not-to-stack" TargetMode="External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8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9.jpg"/><Relationship Id="rId3" Type="http://schemas.openxmlformats.org/officeDocument/2006/relationships/hyperlink" Target="https://nightingaledvs.com/ive-stopped-using-box-plots-should-you/" TargetMode="External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0.jpg"/><Relationship Id="rId3" Type="http://schemas.openxmlformats.org/officeDocument/2006/relationships/hyperlink" Target="https://www.linkedin.com/posts/dr-albert-rapp-9a5b9b28b_datavisualization-activity-7255217415628746752-YcAG?utm_source=combined_share_message&amp;utm_medium=member_desktop" TargetMode="External"/></Relationships>
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lookerstudio.google.com/reporting/eb2fea55-8eeb-440f-9c56-e8278266a368" TargetMode="External"/></Relationships>
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1.jpg"/><Relationship Id="rId3" Type="http://schemas.openxmlformats.org/officeDocument/2006/relationships/image" Target="../media/image42.png"/><Relationship Id="rId4" Type="http://schemas.openxmlformats.org/officeDocument/2006/relationships/hyperlink" Target="https://twitter.com/EnthusiastFpl/status/1507336696999817216?s=20&amp;t=jmvxlOhpwFWSOCcVMVpZiA" TargetMode="External"/></Relationships>
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hyperlink" Target="https://extremepresentation.typepad.com/blog/2006/09/choosing_a_good.html" TargetMode="Externa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Relationship Id="rId3" Type="http://schemas.openxmlformats.org/officeDocument/2006/relationships/hyperlink" Target="https://snippets.com/how-much-does-beer-consumption-vary-by-country.htm" TargetMode="Externa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hyperlink" Target="https://github.com/brodieG/watcher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g"/><Relationship Id="rId3" Type="http://schemas.openxmlformats.org/officeDocument/2006/relationships/image" Target="../media/image9.jp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jpg"/><Relationship Id="rId3" Type="http://schemas.openxmlformats.org/officeDocument/2006/relationships/hyperlink" Target="https://doi.org/10.1167/jov.21.12.17" TargetMode="Externa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1187450"/>
            <a:ext cx="8618220" cy="5397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3350" spc="5">
                <a:solidFill>
                  <a:srgbClr val="FFFFFF"/>
                </a:solidFill>
                <a:latin typeface="Trebuchet MS"/>
                <a:cs typeface="Trebuchet MS"/>
              </a:rPr>
              <a:t>ISA </a:t>
            </a:r>
            <a:r>
              <a:rPr dirty="0" sz="3350" spc="-180">
                <a:solidFill>
                  <a:srgbClr val="FFFFFF"/>
                </a:solidFill>
                <a:latin typeface="Trebuchet MS"/>
                <a:cs typeface="Trebuchet MS"/>
              </a:rPr>
              <a:t>401: </a:t>
            </a:r>
            <a:r>
              <a:rPr dirty="0" sz="3350" spc="-45">
                <a:solidFill>
                  <a:srgbClr val="FFFFFF"/>
                </a:solidFill>
                <a:latin typeface="Trebuchet MS"/>
                <a:cs typeface="Trebuchet MS"/>
              </a:rPr>
              <a:t>Business </a:t>
            </a:r>
            <a:r>
              <a:rPr dirty="0" sz="3350" spc="-190">
                <a:solidFill>
                  <a:srgbClr val="FFFFFF"/>
                </a:solidFill>
                <a:latin typeface="Trebuchet MS"/>
                <a:cs typeface="Trebuchet MS"/>
              </a:rPr>
              <a:t>Intelligence </a:t>
            </a:r>
            <a:r>
              <a:rPr dirty="0" sz="3350" spc="-530">
                <a:solidFill>
                  <a:srgbClr val="FFFFFF"/>
                </a:solidFill>
                <a:latin typeface="Trebuchet MS"/>
                <a:cs typeface="Trebuchet MS"/>
              </a:rPr>
              <a:t>&amp; </a:t>
            </a:r>
            <a:r>
              <a:rPr dirty="0" sz="3350" spc="-190">
                <a:solidFill>
                  <a:srgbClr val="FFFFFF"/>
                </a:solidFill>
                <a:latin typeface="Trebuchet MS"/>
                <a:cs typeface="Trebuchet MS"/>
              </a:rPr>
              <a:t>Data</a:t>
            </a:r>
            <a:r>
              <a:rPr dirty="0" sz="3350" spc="-48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3350" spc="-145">
                <a:solidFill>
                  <a:srgbClr val="FFFFFF"/>
                </a:solidFill>
                <a:latin typeface="Trebuchet MS"/>
                <a:cs typeface="Trebuchet MS"/>
              </a:rPr>
              <a:t>Visualization</a:t>
            </a:r>
            <a:endParaRPr sz="335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700" y="1768475"/>
            <a:ext cx="9571355" cy="901700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 marR="5080">
              <a:lnSpc>
                <a:spcPts val="3300"/>
              </a:lnSpc>
              <a:spcBef>
                <a:spcPts val="459"/>
              </a:spcBef>
            </a:pP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18: Charts Used for Comparisons, Relationships,</a:t>
            </a:r>
            <a:r>
              <a:rPr dirty="0" sz="3000" spc="-10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Distributions  and</a:t>
            </a:r>
            <a:r>
              <a:rPr dirty="0" sz="3000" spc="-5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dirty="0" sz="3000">
                <a:solidFill>
                  <a:srgbClr val="FFFFFF"/>
                </a:solidFill>
                <a:latin typeface="Times New Roman"/>
                <a:cs typeface="Times New Roman"/>
              </a:rPr>
              <a:t>Correlations</a:t>
            </a:r>
            <a:endParaRPr sz="3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1700" y="3206749"/>
            <a:ext cx="4276725" cy="331152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Fadel M. Megahed,</a:t>
            </a:r>
            <a:r>
              <a:rPr dirty="0" sz="185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PhD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00">
              <a:latin typeface="Arial"/>
              <a:cs typeface="Arial"/>
            </a:endParaRPr>
          </a:p>
          <a:p>
            <a:pPr marL="12700" marR="20320">
              <a:lnSpc>
                <a:spcPts val="2100"/>
              </a:lnSpc>
            </a:pPr>
            <a:r>
              <a:rPr dirty="0" sz="1850" spc="15">
                <a:solidFill>
                  <a:srgbClr val="FFFFFF"/>
                </a:solidFill>
                <a:latin typeface="Arial"/>
                <a:cs typeface="Arial"/>
              </a:rPr>
              <a:t>Raymond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E. Glos Professor </a:t>
            </a:r>
            <a:r>
              <a:rPr dirty="0" sz="1850" spc="5">
                <a:solidFill>
                  <a:srgbClr val="FFFFFF"/>
                </a:solidFill>
                <a:latin typeface="Arial"/>
                <a:cs typeface="Arial"/>
              </a:rPr>
              <a:t>in</a:t>
            </a:r>
            <a:r>
              <a:rPr dirty="0" sz="1850" spc="-5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  Farmer School of</a:t>
            </a:r>
            <a:r>
              <a:rPr dirty="0" sz="185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Business</a:t>
            </a:r>
            <a:endParaRPr sz="1850">
              <a:latin typeface="Arial"/>
              <a:cs typeface="Arial"/>
            </a:endParaRPr>
          </a:p>
          <a:p>
            <a:pPr marL="12700">
              <a:lnSpc>
                <a:spcPts val="1975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Miami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University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750">
              <a:latin typeface="Arial"/>
              <a:cs typeface="Arial"/>
            </a:endParaRPr>
          </a:p>
          <a:p>
            <a:pPr marL="309245" marR="1287145" indent="6985">
              <a:lnSpc>
                <a:spcPct val="103000"/>
              </a:lnSpc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2"/>
              </a:rPr>
              <a:t>@FadelMegahed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3"/>
              </a:rPr>
              <a:t>fmegahed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4"/>
              </a:rPr>
              <a:t>fmegahed@miamioh.edu</a:t>
            </a:r>
            <a:endParaRPr sz="1850">
              <a:latin typeface="Arial"/>
              <a:cs typeface="Arial"/>
            </a:endParaRPr>
          </a:p>
          <a:p>
            <a:pPr marL="243840">
              <a:lnSpc>
                <a:spcPct val="100000"/>
              </a:lnSpc>
              <a:spcBef>
                <a:spcPts val="105"/>
              </a:spcBef>
            </a:pP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Automated Scheduler </a:t>
            </a:r>
            <a:r>
              <a:rPr dirty="0" sz="1850" spc="5">
                <a:solidFill>
                  <a:srgbClr val="83D5D3"/>
                </a:solidFill>
                <a:latin typeface="Arial"/>
                <a:cs typeface="Arial"/>
                <a:hlinkClick r:id="rId5"/>
              </a:rPr>
              <a:t>for Office</a:t>
            </a:r>
            <a:r>
              <a:rPr dirty="0" sz="1850" spc="-2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 </a:t>
            </a:r>
            <a:r>
              <a:rPr dirty="0" sz="1850" spc="10">
                <a:solidFill>
                  <a:srgbClr val="83D5D3"/>
                </a:solidFill>
                <a:latin typeface="Arial"/>
                <a:cs typeface="Arial"/>
                <a:hlinkClick r:id="rId5"/>
              </a:rPr>
              <a:t>Hours</a:t>
            </a:r>
            <a:endParaRPr sz="185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6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Fall</a:t>
            </a:r>
            <a:r>
              <a:rPr dirty="0" sz="185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850" spc="10">
                <a:solidFill>
                  <a:srgbClr val="FFFFFF"/>
                </a:solidFill>
                <a:latin typeface="Arial"/>
                <a:cs typeface="Arial"/>
              </a:rPr>
              <a:t>2025</a:t>
            </a:r>
            <a:endParaRPr sz="185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14400" y="4870587"/>
            <a:ext cx="238124" cy="1934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5137695"/>
            <a:ext cx="230683" cy="2258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29" y="5429256"/>
            <a:ext cx="237909" cy="23782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24888" y="5714999"/>
            <a:ext cx="165083" cy="23812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328231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70">
                <a:solidFill>
                  <a:srgbClr val="C2132D"/>
                </a:solidFill>
                <a:latin typeface="Trebuchet MS"/>
                <a:cs typeface="Trebuchet MS"/>
              </a:rPr>
              <a:t>Key </a:t>
            </a:r>
            <a:r>
              <a:rPr dirty="0" sz="4100" spc="-285">
                <a:solidFill>
                  <a:srgbClr val="C2132D"/>
                </a:solidFill>
                <a:latin typeface="Trebuchet MS"/>
                <a:cs typeface="Trebuchet MS"/>
              </a:rPr>
              <a:t>Takeaway</a:t>
            </a:r>
            <a:r>
              <a:rPr dirty="0" sz="4100" spc="-459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14">
                <a:solidFill>
                  <a:srgbClr val="C2132D"/>
                </a:solidFill>
                <a:latin typeface="Trebuchet MS"/>
                <a:cs typeface="Trebuchet MS"/>
              </a:rPr>
              <a:t>1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43024" y="1533525"/>
            <a:ext cx="8886825" cy="3238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75"/>
              </a:spcBef>
            </a:pP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typically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used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bar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chart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should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depict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means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categorical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variables.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337566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85">
                <a:solidFill>
                  <a:srgbClr val="C2132D"/>
                </a:solidFill>
                <a:latin typeface="Trebuchet MS"/>
                <a:cs typeface="Trebuchet MS"/>
              </a:rPr>
              <a:t>Waterfall</a:t>
            </a:r>
            <a:r>
              <a:rPr dirty="0" sz="4100" spc="-32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65">
                <a:solidFill>
                  <a:srgbClr val="C2132D"/>
                </a:solidFill>
                <a:latin typeface="Trebuchet MS"/>
                <a:cs typeface="Trebuchet MS"/>
              </a:rPr>
              <a:t>Charts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288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9212" y="2466975"/>
            <a:ext cx="0" cy="638175"/>
          </a:xfrm>
          <a:custGeom>
            <a:avLst/>
            <a:gdLst/>
            <a:ahLst/>
            <a:cxnLst/>
            <a:rect l="l" t="t" r="r" b="b"/>
            <a:pathLst>
              <a:path w="0" h="638175">
                <a:moveTo>
                  <a:pt x="0" y="0"/>
                </a:moveTo>
                <a:lnTo>
                  <a:pt x="0" y="638174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8249" y="3466605"/>
            <a:ext cx="3714749" cy="283894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81898" y="3448050"/>
            <a:ext cx="3685803" cy="18478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43024" y="2466975"/>
            <a:ext cx="8886825" cy="63817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25"/>
              </a:spcBef>
            </a:pPr>
            <a:r>
              <a:rPr dirty="0" sz="1850" spc="-50" i="1">
                <a:solidFill>
                  <a:srgbClr val="585D60"/>
                </a:solidFill>
                <a:latin typeface="Trebuchet MS"/>
                <a:cs typeface="Trebuchet MS"/>
              </a:rPr>
              <a:t>What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5" i="1">
                <a:solidFill>
                  <a:srgbClr val="585D60"/>
                </a:solidFill>
                <a:latin typeface="Trebuchet MS"/>
                <a:cs typeface="Trebuchet MS"/>
              </a:rPr>
              <a:t>advantages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0" i="1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i="1">
                <a:solidFill>
                  <a:srgbClr val="585D60"/>
                </a:solidFill>
                <a:latin typeface="Trebuchet MS"/>
                <a:cs typeface="Trebuchet MS"/>
              </a:rPr>
              <a:t>disadvantages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5" i="1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these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60" i="1">
                <a:solidFill>
                  <a:srgbClr val="585D60"/>
                </a:solidFill>
                <a:latin typeface="Trebuchet MS"/>
                <a:cs typeface="Trebuchet MS"/>
              </a:rPr>
              <a:t>two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10" i="1">
                <a:solidFill>
                  <a:srgbClr val="585D60"/>
                </a:solidFill>
                <a:latin typeface="Trebuchet MS"/>
                <a:cs typeface="Trebuchet MS"/>
              </a:rPr>
              <a:t>charts?</a:t>
            </a:r>
            <a:r>
              <a:rPr dirty="0" sz="1850" spc="-14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They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15" i="1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endParaRPr sz="1850">
              <a:latin typeface="Trebuchet MS"/>
              <a:cs typeface="Trebuchet MS"/>
            </a:endParaRPr>
          </a:p>
          <a:p>
            <a:pPr marL="227965">
              <a:lnSpc>
                <a:spcPct val="100000"/>
              </a:lnSpc>
              <a:spcBef>
                <a:spcPts val="254"/>
              </a:spcBef>
            </a:pPr>
            <a:r>
              <a:rPr dirty="0" sz="1850" spc="45" i="1">
                <a:solidFill>
                  <a:srgbClr val="585D60"/>
                </a:solidFill>
                <a:latin typeface="Trebuchet MS"/>
                <a:cs typeface="Trebuchet MS"/>
              </a:rPr>
              <a:t>same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35" i="1">
                <a:solidFill>
                  <a:srgbClr val="585D60"/>
                </a:solidFill>
                <a:latin typeface="Trebuchet MS"/>
                <a:cs typeface="Trebuchet MS"/>
              </a:rPr>
              <a:t>exact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80" i="1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10" i="1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35" i="1">
                <a:solidFill>
                  <a:srgbClr val="585D60"/>
                </a:solidFill>
                <a:latin typeface="Trebuchet MS"/>
                <a:cs typeface="Trebuchet MS"/>
              </a:rPr>
              <a:t>try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list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35" i="1">
                <a:solidFill>
                  <a:srgbClr val="585D60"/>
                </a:solidFill>
                <a:latin typeface="Trebuchet MS"/>
                <a:cs typeface="Trebuchet MS"/>
              </a:rPr>
              <a:t>2-4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category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85" i="1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5" i="1">
                <a:solidFill>
                  <a:srgbClr val="585D60"/>
                </a:solidFill>
                <a:latin typeface="Trebuchet MS"/>
                <a:cs typeface="Trebuchet MS"/>
              </a:rPr>
              <a:t>each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80" i="1">
                <a:solidFill>
                  <a:srgbClr val="585D60"/>
                </a:solidFill>
                <a:latin typeface="Trebuchet MS"/>
                <a:cs typeface="Trebuchet MS"/>
              </a:rPr>
              <a:t>chart.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1657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22288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1130300" y="1778000"/>
            <a:ext cx="2586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Activity	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04:00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10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34682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40">
                <a:latin typeface="Trebuchet MS"/>
                <a:cs typeface="Trebuchet MS"/>
              </a:rPr>
              <a:t>3D </a:t>
            </a:r>
            <a:r>
              <a:rPr dirty="0" sz="4100" spc="-165">
                <a:latin typeface="Trebuchet MS"/>
                <a:cs typeface="Trebuchet MS"/>
              </a:rPr>
              <a:t>Charts </a:t>
            </a:r>
            <a:r>
              <a:rPr dirty="0" sz="4100" spc="-290">
                <a:latin typeface="Trebuchet MS"/>
                <a:cs typeface="Trebuchet MS"/>
              </a:rPr>
              <a:t>are </a:t>
            </a:r>
            <a:r>
              <a:rPr dirty="0" sz="4100" spc="-295">
                <a:latin typeface="Trebuchet MS"/>
                <a:cs typeface="Trebuchet MS"/>
              </a:rPr>
              <a:t>Awful: </a:t>
            </a:r>
            <a:r>
              <a:rPr dirty="0" sz="4100" spc="-254">
                <a:latin typeface="Trebuchet MS"/>
                <a:cs typeface="Trebuchet MS"/>
              </a:rPr>
              <a:t>Even</a:t>
            </a:r>
            <a:r>
              <a:rPr dirty="0" sz="4100" spc="-645">
                <a:latin typeface="Trebuchet MS"/>
                <a:cs typeface="Trebuchet MS"/>
              </a:rPr>
              <a:t> </a:t>
            </a:r>
            <a:r>
              <a:rPr dirty="0" sz="4100" spc="-125">
                <a:latin typeface="Trebuchet MS"/>
                <a:cs typeface="Trebuchet MS"/>
              </a:rPr>
              <a:t>This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85950" y="1533525"/>
            <a:ext cx="7753349" cy="43052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3114675" cy="0"/>
          </a:xfrm>
          <a:custGeom>
            <a:avLst/>
            <a:gdLst/>
            <a:ahLst/>
            <a:cxnLst/>
            <a:rect l="l" t="t" r="r" b="b"/>
            <a:pathLst>
              <a:path w="3114675" h="0">
                <a:moveTo>
                  <a:pt x="0" y="0"/>
                </a:moveTo>
                <a:lnTo>
                  <a:pt x="311467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3114675" cy="0"/>
          </a:xfrm>
          <a:custGeom>
            <a:avLst/>
            <a:gdLst/>
            <a:ahLst/>
            <a:cxnLst/>
            <a:rect l="l" t="t" r="r" b="b"/>
            <a:pathLst>
              <a:path w="3114675" h="0">
                <a:moveTo>
                  <a:pt x="0" y="0"/>
                </a:moveTo>
                <a:lnTo>
                  <a:pt x="311467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01955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12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700" y="6274743"/>
            <a:ext cx="3140710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See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interactive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version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of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the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chart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by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clicking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here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07974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35">
                <a:latin typeface="Trebuchet MS"/>
                <a:cs typeface="Trebuchet MS"/>
              </a:rPr>
              <a:t>Dot </a:t>
            </a:r>
            <a:r>
              <a:rPr dirty="0" sz="4100" spc="-215">
                <a:latin typeface="Trebuchet MS"/>
                <a:cs typeface="Trebuchet MS"/>
              </a:rPr>
              <a:t>Charts: </a:t>
            </a:r>
            <a:r>
              <a:rPr dirty="0" sz="4100" spc="-225">
                <a:latin typeface="Trebuchet MS"/>
                <a:cs typeface="Trebuchet MS"/>
              </a:rPr>
              <a:t>Recall </a:t>
            </a:r>
            <a:r>
              <a:rPr dirty="0" sz="4100" spc="-320">
                <a:latin typeface="Trebuchet MS"/>
                <a:cs typeface="Trebuchet MS"/>
              </a:rPr>
              <a:t>the </a:t>
            </a:r>
            <a:r>
              <a:rPr dirty="0" sz="4100" spc="-215">
                <a:latin typeface="Trebuchet MS"/>
                <a:cs typeface="Trebuchet MS"/>
              </a:rPr>
              <a:t>Playfair</a:t>
            </a:r>
            <a:r>
              <a:rPr dirty="0" sz="4100" spc="-500">
                <a:latin typeface="Trebuchet MS"/>
                <a:cs typeface="Trebuchet MS"/>
              </a:rPr>
              <a:t> </a:t>
            </a:r>
            <a:r>
              <a:rPr dirty="0" sz="4100" spc="-240">
                <a:latin typeface="Trebuchet MS"/>
                <a:cs typeface="Trebuchet MS"/>
              </a:rPr>
              <a:t>Example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04976" y="1743075"/>
            <a:ext cx="0" cy="3267075"/>
          </a:xfrm>
          <a:custGeom>
            <a:avLst/>
            <a:gdLst/>
            <a:ahLst/>
            <a:cxnLst/>
            <a:rect l="l" t="t" r="r" b="b"/>
            <a:pathLst>
              <a:path w="0" h="3267075">
                <a:moveTo>
                  <a:pt x="0" y="0"/>
                </a:moveTo>
                <a:lnTo>
                  <a:pt x="0" y="3267074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250495" y="1743075"/>
            <a:ext cx="0" cy="3267075"/>
          </a:xfrm>
          <a:custGeom>
            <a:avLst/>
            <a:gdLst/>
            <a:ahLst/>
            <a:cxnLst/>
            <a:rect l="l" t="t" r="r" b="b"/>
            <a:pathLst>
              <a:path w="0" h="3267075">
                <a:moveTo>
                  <a:pt x="0" y="0"/>
                </a:moveTo>
                <a:lnTo>
                  <a:pt x="0" y="3267074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8496013" y="1743075"/>
            <a:ext cx="0" cy="3267075"/>
          </a:xfrm>
          <a:custGeom>
            <a:avLst/>
            <a:gdLst/>
            <a:ahLst/>
            <a:cxnLst/>
            <a:rect l="l" t="t" r="r" b="b"/>
            <a:pathLst>
              <a:path w="0" h="3267075">
                <a:moveTo>
                  <a:pt x="0" y="0"/>
                </a:moveTo>
                <a:lnTo>
                  <a:pt x="0" y="3267074"/>
                </a:lnTo>
              </a:path>
            </a:pathLst>
          </a:custGeom>
          <a:ln w="3175">
            <a:solidFill>
              <a:srgbClr val="EBEBEB"/>
            </a:solidFill>
          </a:ln>
        </p:spPr>
        <p:txBody>
          <a:bodyPr wrap="square" lIns="0" tIns="0" rIns="0" bIns="0" rtlCol="0"/>
          <a:lstStyle/>
          <a:p/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81281" y="1831371"/>
          <a:ext cx="8601075" cy="32169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23770"/>
                <a:gridCol w="2245360"/>
                <a:gridCol w="2245360"/>
                <a:gridCol w="1885950"/>
              </a:tblGrid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25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4716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  <a:lnB w="3175">
                      <a:solidFill>
                        <a:srgbClr val="EBEBEB"/>
                      </a:solidFill>
                      <a:prstDash val="solid"/>
                    </a:lnB>
                  </a:tcPr>
                </a:tc>
              </a:tr>
              <a:tr h="12628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R w="3175">
                      <a:solidFill>
                        <a:srgbClr val="EBEBEB"/>
                      </a:solidFill>
                      <a:prstDash val="solid"/>
                    </a:lnR>
                    <a:lnT w="3175">
                      <a:solidFill>
                        <a:srgbClr val="EBEBEB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3175">
                      <a:solidFill>
                        <a:srgbClr val="EBEBEB"/>
                      </a:solidFill>
                      <a:prstDash val="solid"/>
                    </a:lnL>
                    <a:lnT w="3175">
                      <a:solidFill>
                        <a:srgbClr val="EBEBEB"/>
                      </a:solidFill>
                      <a:prstDash val="solid"/>
                    </a:lnT>
                  </a:tcPr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9876044" y="1734075"/>
            <a:ext cx="234026" cy="2143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91478" y="1873997"/>
            <a:ext cx="209071" cy="20907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6829283" y="2030873"/>
            <a:ext cx="189640" cy="18964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4529662" y="2198799"/>
            <a:ext cx="148111" cy="14811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606499" y="2358438"/>
            <a:ext cx="123155" cy="123155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3570399" y="2506933"/>
            <a:ext cx="120488" cy="12048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2609803" y="2658285"/>
            <a:ext cx="852389" cy="1281205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390823" y="3996643"/>
            <a:ext cx="84484" cy="84484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2320148" y="4442317"/>
            <a:ext cx="76102" cy="76102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2321481" y="4296490"/>
            <a:ext cx="73435" cy="73435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/>
          <p:nvPr/>
        </p:nvSpPr>
        <p:spPr>
          <a:xfrm>
            <a:off x="2318052" y="4145900"/>
            <a:ext cx="80293" cy="80293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2284048" y="4590812"/>
            <a:ext cx="73435" cy="7343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2195656" y="4739402"/>
            <a:ext cx="70577" cy="70577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2174510" y="4887897"/>
            <a:ext cx="67910" cy="6791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3905509" y="5053581"/>
            <a:ext cx="19939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10">
                <a:solidFill>
                  <a:srgbClr val="4D4D4D"/>
                </a:solidFill>
                <a:latin typeface="Verdana"/>
                <a:cs typeface="Verdana"/>
              </a:rPr>
              <a:t>300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96547" y="5053581"/>
            <a:ext cx="19939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10">
                <a:solidFill>
                  <a:srgbClr val="4D4D4D"/>
                </a:solidFill>
                <a:latin typeface="Verdana"/>
                <a:cs typeface="Verdana"/>
              </a:rPr>
              <a:t>900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68387" y="1721719"/>
            <a:ext cx="707390" cy="326326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algn="r" marL="12700" marR="5080" indent="348615">
              <a:lnSpc>
                <a:spcPct val="137900"/>
              </a:lnSpc>
              <a:spcBef>
                <a:spcPts val="95"/>
              </a:spcBef>
            </a:pP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London  Constantinople</a:t>
            </a:r>
            <a:endParaRPr sz="700">
              <a:latin typeface="Verdana"/>
              <a:cs typeface="Verdana"/>
            </a:endParaRPr>
          </a:p>
          <a:p>
            <a:pPr algn="r" marL="167005" marR="5080" indent="307975">
              <a:lnSpc>
                <a:spcPct val="137900"/>
              </a:lnSpc>
            </a:pPr>
            <a:r>
              <a:rPr dirty="0" sz="700" spc="-1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aris  Naples  Vienna  Moscow  Amsterdam</a:t>
            </a:r>
            <a:endParaRPr sz="700">
              <a:latin typeface="Verdana"/>
              <a:cs typeface="Verdana"/>
            </a:endParaRPr>
          </a:p>
          <a:p>
            <a:pPr algn="r" marL="143510" marR="5080" indent="258445">
              <a:lnSpc>
                <a:spcPct val="137900"/>
              </a:lnSpc>
            </a:pP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Dublin  </a:t>
            </a:r>
            <a:r>
              <a:rPr dirty="0" sz="700" spc="-25">
                <a:solidFill>
                  <a:srgbClr val="4D4D4D"/>
                </a:solidFill>
                <a:latin typeface="Verdana"/>
                <a:cs typeface="Verdana"/>
              </a:rPr>
              <a:t>V</a:t>
            </a: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enice  </a:t>
            </a:r>
            <a:r>
              <a:rPr dirty="0" sz="700" spc="-1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etersburgh</a:t>
            </a:r>
            <a:endParaRPr sz="700">
              <a:latin typeface="Verdana"/>
              <a:cs typeface="Verdana"/>
            </a:endParaRPr>
          </a:p>
          <a:p>
            <a:pPr algn="r" marL="125730" marR="5080" indent="308610">
              <a:lnSpc>
                <a:spcPct val="138000"/>
              </a:lnSpc>
            </a:pPr>
            <a:r>
              <a:rPr dirty="0" sz="700" spc="-10">
                <a:solidFill>
                  <a:srgbClr val="4D4D4D"/>
                </a:solidFill>
                <a:latin typeface="Verdana"/>
                <a:cs typeface="Verdana"/>
              </a:rPr>
              <a:t>R</a:t>
            </a: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ome  Berlin  Madrid  </a:t>
            </a:r>
            <a:r>
              <a:rPr dirty="0" sz="700" spc="-10">
                <a:solidFill>
                  <a:srgbClr val="4D4D4D"/>
                </a:solidFill>
                <a:latin typeface="Verdana"/>
                <a:cs typeface="Verdana"/>
              </a:rPr>
              <a:t>P</a:t>
            </a: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alermo  Lisbon  Copenhagen</a:t>
            </a:r>
            <a:endParaRPr sz="700">
              <a:latin typeface="Verdana"/>
              <a:cs typeface="Verdana"/>
            </a:endParaRPr>
          </a:p>
          <a:p>
            <a:pPr algn="r" marR="5080">
              <a:lnSpc>
                <a:spcPct val="100000"/>
              </a:lnSpc>
              <a:spcBef>
                <a:spcPts val="320"/>
              </a:spcBef>
            </a:pPr>
            <a:r>
              <a:rPr dirty="0" sz="700" spc="-20">
                <a:solidFill>
                  <a:srgbClr val="4D4D4D"/>
                </a:solidFill>
                <a:latin typeface="Verdana"/>
                <a:cs typeface="Verdana"/>
              </a:rPr>
              <a:t>W</a:t>
            </a: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ars</a:t>
            </a: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a</a:t>
            </a:r>
            <a:r>
              <a:rPr dirty="0" sz="700" spc="10">
                <a:solidFill>
                  <a:srgbClr val="4D4D4D"/>
                </a:solidFill>
                <a:latin typeface="Verdana"/>
                <a:cs typeface="Verdana"/>
              </a:rPr>
              <a:t>w</a:t>
            </a:r>
            <a:endParaRPr sz="700">
              <a:latin typeface="Verdana"/>
              <a:cs typeface="Verdana"/>
            </a:endParaRPr>
          </a:p>
          <a:p>
            <a:pPr algn="r" marL="212725" marR="5080" indent="254635">
              <a:lnSpc>
                <a:spcPct val="137900"/>
              </a:lnSpc>
            </a:pPr>
            <a:r>
              <a:rPr dirty="0" sz="700" spc="-60">
                <a:solidFill>
                  <a:srgbClr val="4D4D4D"/>
                </a:solidFill>
                <a:latin typeface="Verdana"/>
                <a:cs typeface="Verdana"/>
              </a:rPr>
              <a:t>T</a:t>
            </a:r>
            <a:r>
              <a:rPr dirty="0" sz="700" spc="5">
                <a:solidFill>
                  <a:srgbClr val="4D4D4D"/>
                </a:solidFill>
                <a:latin typeface="Verdana"/>
                <a:cs typeface="Verdana"/>
              </a:rPr>
              <a:t>urin  Genoa  Florence  Stockholm  Edinburgh</a:t>
            </a:r>
            <a:endParaRPr sz="700">
              <a:latin typeface="Verdana"/>
              <a:cs typeface="Verdana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790405" y="5033262"/>
            <a:ext cx="621030" cy="317500"/>
          </a:xfrm>
          <a:prstGeom prst="rect">
            <a:avLst/>
          </a:prstGeom>
        </p:spPr>
        <p:txBody>
          <a:bodyPr wrap="square" lIns="0" tIns="34925" rIns="0" bIns="0" rtlCol="0" vert="horz">
            <a:spAutoFit/>
          </a:bodyPr>
          <a:lstStyle/>
          <a:p>
            <a:pPr marL="372745">
              <a:lnSpc>
                <a:spcPct val="100000"/>
              </a:lnSpc>
              <a:spcBef>
                <a:spcPts val="275"/>
              </a:spcBef>
            </a:pPr>
            <a:r>
              <a:rPr dirty="0" sz="700" spc="10">
                <a:solidFill>
                  <a:srgbClr val="4D4D4D"/>
                </a:solidFill>
                <a:latin typeface="Verdana"/>
                <a:cs typeface="Verdana"/>
              </a:rPr>
              <a:t>600</a:t>
            </a:r>
            <a:endParaRPr sz="7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dirty="0" sz="900" spc="-30">
                <a:latin typeface="Verdana"/>
                <a:cs typeface="Verdana"/>
              </a:rPr>
              <a:t>P</a:t>
            </a:r>
            <a:r>
              <a:rPr dirty="0" sz="900" spc="-5">
                <a:latin typeface="Verdana"/>
                <a:cs typeface="Verdana"/>
              </a:rPr>
              <a:t>opulation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324929" y="3252792"/>
            <a:ext cx="164465" cy="248285"/>
          </a:xfrm>
          <a:prstGeom prst="rect">
            <a:avLst/>
          </a:prstGeom>
        </p:spPr>
        <p:txBody>
          <a:bodyPr wrap="square" lIns="0" tIns="12700" rIns="0" bIns="0" rtlCol="0" vert="vert27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>
                <a:latin typeface="Verdana"/>
                <a:cs typeface="Verdana"/>
              </a:rPr>
              <a:t>Ci</a:t>
            </a:r>
            <a:r>
              <a:rPr dirty="0" sz="900" spc="-5">
                <a:latin typeface="Verdana"/>
                <a:cs typeface="Verdana"/>
              </a:rPr>
              <a:t>t</a:t>
            </a:r>
            <a:r>
              <a:rPr dirty="0" sz="900">
                <a:latin typeface="Verdana"/>
                <a:cs typeface="Verdana"/>
              </a:rPr>
              <a:t>y</a:t>
            </a:r>
            <a:endParaRPr sz="900">
              <a:latin typeface="Verdana"/>
              <a:cs typeface="Verdana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13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319016" y="2773680"/>
            <a:ext cx="2901950" cy="1021080"/>
          </a:xfrm>
          <a:prstGeom prst="rect"/>
          <a:solidFill>
            <a:srgbClr val="333333"/>
          </a:solidFill>
        </p:spPr>
        <p:txBody>
          <a:bodyPr wrap="square" lIns="0" tIns="12509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985"/>
              </a:spcBef>
            </a:pP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5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5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7519" y="5995415"/>
            <a:ext cx="887730" cy="491490"/>
          </a:xfrm>
          <a:custGeom>
            <a:avLst/>
            <a:gdLst/>
            <a:ahLst/>
            <a:cxnLst/>
            <a:rect l="l" t="t" r="r" b="b"/>
            <a:pathLst>
              <a:path w="887729" h="491489">
                <a:moveTo>
                  <a:pt x="0" y="0"/>
                </a:moveTo>
                <a:lnTo>
                  <a:pt x="887729" y="0"/>
                </a:lnTo>
                <a:lnTo>
                  <a:pt x="887729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</a:t>
            </a:r>
            <a:r>
              <a:rPr dirty="0" sz="1200" spc="-295">
                <a:latin typeface="Trebuchet MS"/>
                <a:cs typeface="Trebuchet MS"/>
              </a:rPr>
              <a:t>4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4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43865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50">
                <a:latin typeface="Trebuchet MS"/>
                <a:cs typeface="Trebuchet MS"/>
              </a:rPr>
              <a:t>My </a:t>
            </a:r>
            <a:r>
              <a:rPr dirty="0" sz="4100" spc="-270">
                <a:latin typeface="Trebuchet MS"/>
                <a:cs typeface="Trebuchet MS"/>
              </a:rPr>
              <a:t>Favorite </a:t>
            </a:r>
            <a:r>
              <a:rPr dirty="0" sz="4100" spc="-180">
                <a:latin typeface="Trebuchet MS"/>
                <a:cs typeface="Trebuchet MS"/>
              </a:rPr>
              <a:t>Pie</a:t>
            </a:r>
            <a:r>
              <a:rPr dirty="0" sz="4100" spc="-580">
                <a:latin typeface="Trebuchet MS"/>
                <a:cs typeface="Trebuchet MS"/>
              </a:rPr>
              <a:t> </a:t>
            </a:r>
            <a:r>
              <a:rPr dirty="0" sz="4100" spc="-240">
                <a:latin typeface="Trebuchet MS"/>
                <a:cs typeface="Trebuchet MS"/>
              </a:rPr>
              <a:t>Chart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59632" y="1736928"/>
            <a:ext cx="6782897" cy="296783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2762250" cy="0"/>
          </a:xfrm>
          <a:custGeom>
            <a:avLst/>
            <a:gdLst/>
            <a:ahLst/>
            <a:cxnLst/>
            <a:rect l="l" t="t" r="r" b="b"/>
            <a:pathLst>
              <a:path w="2762250" h="0">
                <a:moveTo>
                  <a:pt x="0" y="0"/>
                </a:moveTo>
                <a:lnTo>
                  <a:pt x="27622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2762250" cy="0"/>
          </a:xfrm>
          <a:custGeom>
            <a:avLst/>
            <a:gdLst/>
            <a:ahLst/>
            <a:cxnLst/>
            <a:rect l="l" t="t" r="r" b="b"/>
            <a:pathLst>
              <a:path w="2762250" h="0">
                <a:moveTo>
                  <a:pt x="0" y="0"/>
                </a:moveTo>
                <a:lnTo>
                  <a:pt x="27622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671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266655"/>
            <a:ext cx="279209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spc="-10" b="1">
                <a:solidFill>
                  <a:srgbClr val="C2132D"/>
                </a:solidFill>
                <a:latin typeface="Trebuchet MS"/>
                <a:cs typeface="Trebuchet MS"/>
              </a:rPr>
              <a:t>Note: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Humor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aside,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pie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almost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always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20">
                <a:solidFill>
                  <a:srgbClr val="585D60"/>
                </a:solidFill>
                <a:latin typeface="Trebuchet MS"/>
                <a:cs typeface="Trebuchet MS"/>
              </a:rPr>
              <a:t>awful!!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878987" y="6207124"/>
            <a:ext cx="506730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15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39508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80">
                <a:latin typeface="Trebuchet MS"/>
                <a:cs typeface="Trebuchet MS"/>
              </a:rPr>
              <a:t>Pie </a:t>
            </a:r>
            <a:r>
              <a:rPr dirty="0" sz="4100" spc="-165">
                <a:latin typeface="Trebuchet MS"/>
                <a:cs typeface="Trebuchet MS"/>
              </a:rPr>
              <a:t>Charts </a:t>
            </a:r>
            <a:r>
              <a:rPr dirty="0" sz="4100" spc="-290">
                <a:latin typeface="Trebuchet MS"/>
                <a:cs typeface="Trebuchet MS"/>
              </a:rPr>
              <a:t>are </a:t>
            </a:r>
            <a:r>
              <a:rPr dirty="0" sz="4100" spc="-240">
                <a:latin typeface="Trebuchet MS"/>
                <a:cs typeface="Trebuchet MS"/>
              </a:rPr>
              <a:t>Awful </a:t>
            </a:r>
            <a:r>
              <a:rPr dirty="0" sz="4100" spc="-190">
                <a:latin typeface="Trebuchet MS"/>
                <a:cs typeface="Trebuchet MS"/>
              </a:rPr>
              <a:t>By</a:t>
            </a:r>
            <a:r>
              <a:rPr dirty="0" sz="4100" spc="-590">
                <a:latin typeface="Trebuchet MS"/>
                <a:cs typeface="Trebuchet MS"/>
              </a:rPr>
              <a:t> </a:t>
            </a:r>
            <a:r>
              <a:rPr dirty="0" sz="4100" spc="-125">
                <a:latin typeface="Trebuchet MS"/>
                <a:cs typeface="Trebuchet MS"/>
              </a:rPr>
              <a:t>Design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371518" y="1741550"/>
            <a:ext cx="9031550" cy="2769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566534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5">
                <a:latin typeface="Trebuchet MS"/>
                <a:cs typeface="Trebuchet MS"/>
              </a:rPr>
              <a:t>And </a:t>
            </a:r>
            <a:r>
              <a:rPr dirty="0" sz="4100" spc="-260">
                <a:latin typeface="Trebuchet MS"/>
                <a:cs typeface="Trebuchet MS"/>
              </a:rPr>
              <a:t>often </a:t>
            </a:r>
            <a:r>
              <a:rPr dirty="0" sz="4100" spc="-254">
                <a:latin typeface="Trebuchet MS"/>
                <a:cs typeface="Trebuchet MS"/>
              </a:rPr>
              <a:t>made </a:t>
            </a:r>
            <a:r>
              <a:rPr dirty="0" sz="4100" spc="-290">
                <a:latin typeface="Trebuchet MS"/>
                <a:cs typeface="Trebuchet MS"/>
              </a:rPr>
              <a:t>even </a:t>
            </a:r>
            <a:r>
              <a:rPr dirty="0" sz="4100" spc="-245">
                <a:latin typeface="Trebuchet MS"/>
                <a:cs typeface="Trebuchet MS"/>
              </a:rPr>
              <a:t>worse:</a:t>
            </a:r>
            <a:r>
              <a:rPr dirty="0" sz="4100" spc="-525">
                <a:latin typeface="Trebuchet MS"/>
                <a:cs typeface="Trebuchet MS"/>
              </a:rPr>
              <a:t> </a:t>
            </a:r>
            <a:r>
              <a:rPr dirty="0" sz="4100" spc="-140">
                <a:latin typeface="Trebuchet MS"/>
                <a:cs typeface="Trebuchet MS"/>
              </a:rPr>
              <a:t>3D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03796" y="2800172"/>
            <a:ext cx="1653013" cy="1007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53821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5">
                <a:latin typeface="Trebuchet MS"/>
                <a:cs typeface="Trebuchet MS"/>
              </a:rPr>
              <a:t>And </a:t>
            </a:r>
            <a:r>
              <a:rPr dirty="0" sz="4100" spc="-260">
                <a:latin typeface="Trebuchet MS"/>
                <a:cs typeface="Trebuchet MS"/>
              </a:rPr>
              <a:t>often </a:t>
            </a:r>
            <a:r>
              <a:rPr dirty="0" sz="4100" spc="-254">
                <a:latin typeface="Trebuchet MS"/>
                <a:cs typeface="Trebuchet MS"/>
              </a:rPr>
              <a:t>made </a:t>
            </a:r>
            <a:r>
              <a:rPr dirty="0" sz="4100" spc="-290">
                <a:latin typeface="Trebuchet MS"/>
                <a:cs typeface="Trebuchet MS"/>
              </a:rPr>
              <a:t>even </a:t>
            </a:r>
            <a:r>
              <a:rPr dirty="0" sz="4100" spc="-245">
                <a:latin typeface="Trebuchet MS"/>
                <a:cs typeface="Trebuchet MS"/>
              </a:rPr>
              <a:t>worse: </a:t>
            </a:r>
            <a:r>
              <a:rPr dirty="0" sz="4100" spc="-150">
                <a:latin typeface="Trebuchet MS"/>
                <a:cs typeface="Trebuchet MS"/>
              </a:rPr>
              <a:t>Side</a:t>
            </a:r>
            <a:r>
              <a:rPr dirty="0" sz="4100" spc="-565">
                <a:latin typeface="Trebuchet MS"/>
                <a:cs typeface="Trebuchet MS"/>
              </a:rPr>
              <a:t> </a:t>
            </a:r>
            <a:r>
              <a:rPr dirty="0" sz="4100" spc="-204">
                <a:latin typeface="Trebuchet MS"/>
                <a:cs typeface="Trebuchet MS"/>
              </a:rPr>
              <a:t>Legend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063437" y="1889480"/>
            <a:ext cx="3749293" cy="275056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6823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5">
                <a:latin typeface="Trebuchet MS"/>
                <a:cs typeface="Trebuchet MS"/>
              </a:rPr>
              <a:t>And </a:t>
            </a:r>
            <a:r>
              <a:rPr dirty="0" sz="4100" spc="-260">
                <a:latin typeface="Trebuchet MS"/>
                <a:cs typeface="Trebuchet MS"/>
              </a:rPr>
              <a:t>often </a:t>
            </a:r>
            <a:r>
              <a:rPr dirty="0" sz="4100" spc="-254">
                <a:latin typeface="Trebuchet MS"/>
                <a:cs typeface="Trebuchet MS"/>
              </a:rPr>
              <a:t>made </a:t>
            </a:r>
            <a:r>
              <a:rPr dirty="0" sz="4100" spc="-290">
                <a:latin typeface="Trebuchet MS"/>
                <a:cs typeface="Trebuchet MS"/>
              </a:rPr>
              <a:t>even </a:t>
            </a:r>
            <a:r>
              <a:rPr dirty="0" sz="4100" spc="-245">
                <a:latin typeface="Trebuchet MS"/>
                <a:cs typeface="Trebuchet MS"/>
              </a:rPr>
              <a:t>worse: </a:t>
            </a:r>
            <a:r>
              <a:rPr dirty="0" sz="4100" spc="-229">
                <a:latin typeface="Trebuchet MS"/>
                <a:cs typeface="Trebuchet MS"/>
              </a:rPr>
              <a:t>Exploded</a:t>
            </a:r>
            <a:r>
              <a:rPr dirty="0" sz="4100" spc="-535">
                <a:latin typeface="Trebuchet MS"/>
                <a:cs typeface="Trebuchet MS"/>
              </a:rPr>
              <a:t> </a:t>
            </a:r>
            <a:r>
              <a:rPr dirty="0" sz="4100" spc="-180">
                <a:latin typeface="Trebuchet MS"/>
                <a:cs typeface="Trebuchet MS"/>
              </a:rPr>
              <a:t>Pie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03796" y="2800172"/>
            <a:ext cx="1653013" cy="100777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3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298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0">
                <a:latin typeface="Trebuchet MS"/>
                <a:cs typeface="Trebuchet MS"/>
              </a:rPr>
              <a:t>Learning </a:t>
            </a:r>
            <a:r>
              <a:rPr dirty="0" sz="4100" spc="-254">
                <a:latin typeface="Trebuchet MS"/>
                <a:cs typeface="Trebuchet MS"/>
              </a:rPr>
              <a:t>Objectives </a:t>
            </a:r>
            <a:r>
              <a:rPr dirty="0" sz="4100" spc="-229">
                <a:latin typeface="Trebuchet MS"/>
                <a:cs typeface="Trebuchet MS"/>
              </a:rPr>
              <a:t>for </a:t>
            </a:r>
            <a:r>
              <a:rPr dirty="0" sz="4100" spc="-170">
                <a:latin typeface="Trebuchet MS"/>
                <a:cs typeface="Trebuchet MS"/>
              </a:rPr>
              <a:t>Today's</a:t>
            </a:r>
            <a:r>
              <a:rPr dirty="0" sz="4100" spc="-550">
                <a:latin typeface="Trebuchet MS"/>
                <a:cs typeface="Trebuchet MS"/>
              </a:rPr>
              <a:t> </a:t>
            </a:r>
            <a:r>
              <a:rPr dirty="0" sz="4100" spc="-25">
                <a:latin typeface="Trebuchet MS"/>
                <a:cs typeface="Trebuchet MS"/>
              </a:rPr>
              <a:t>Class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5078730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Identify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strengths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5">
                <a:solidFill>
                  <a:srgbClr val="585D60"/>
                </a:solidFill>
                <a:latin typeface="Trebuchet MS"/>
                <a:cs typeface="Trebuchet MS"/>
              </a:rPr>
              <a:t>&amp;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weaknesses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basic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appropriate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objective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Avoid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pie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(never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pie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charts)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Avoid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3D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graphs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(unless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VR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changes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utility)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936053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5">
                <a:latin typeface="Trebuchet MS"/>
                <a:cs typeface="Trebuchet MS"/>
              </a:rPr>
              <a:t>And </a:t>
            </a:r>
            <a:r>
              <a:rPr dirty="0" sz="4100" spc="-260">
                <a:latin typeface="Trebuchet MS"/>
                <a:cs typeface="Trebuchet MS"/>
              </a:rPr>
              <a:t>often </a:t>
            </a:r>
            <a:r>
              <a:rPr dirty="0" sz="4100" spc="-254">
                <a:latin typeface="Trebuchet MS"/>
                <a:cs typeface="Trebuchet MS"/>
              </a:rPr>
              <a:t>made </a:t>
            </a:r>
            <a:r>
              <a:rPr dirty="0" sz="4100" spc="-290">
                <a:latin typeface="Trebuchet MS"/>
                <a:cs typeface="Trebuchet MS"/>
              </a:rPr>
              <a:t>even </a:t>
            </a:r>
            <a:r>
              <a:rPr dirty="0" sz="4100" spc="-245">
                <a:latin typeface="Trebuchet MS"/>
                <a:cs typeface="Trebuchet MS"/>
              </a:rPr>
              <a:t>worse: </a:t>
            </a:r>
            <a:r>
              <a:rPr dirty="0" sz="4100" spc="-40">
                <a:latin typeface="Trebuchet MS"/>
                <a:cs typeface="Trebuchet MS"/>
              </a:rPr>
              <a:t>SUM(%) </a:t>
            </a:r>
            <a:r>
              <a:rPr dirty="0" sz="4100" spc="-335">
                <a:latin typeface="Trebuchet MS"/>
                <a:cs typeface="Trebuchet MS"/>
              </a:rPr>
              <a:t>!=</a:t>
            </a:r>
            <a:r>
              <a:rPr dirty="0" sz="4100" spc="-795">
                <a:latin typeface="Trebuchet MS"/>
                <a:cs typeface="Trebuchet MS"/>
              </a:rPr>
              <a:t> </a:t>
            </a:r>
            <a:r>
              <a:rPr dirty="0" sz="4100" spc="-50">
                <a:latin typeface="Trebuchet MS"/>
                <a:cs typeface="Trebuchet MS"/>
              </a:rPr>
              <a:t>100%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09874" y="1533525"/>
            <a:ext cx="5905499" cy="44291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5642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75">
                <a:latin typeface="Trebuchet MS"/>
                <a:cs typeface="Trebuchet MS"/>
              </a:rPr>
              <a:t>And </a:t>
            </a:r>
            <a:r>
              <a:rPr dirty="0" sz="4100" spc="-260">
                <a:latin typeface="Trebuchet MS"/>
                <a:cs typeface="Trebuchet MS"/>
              </a:rPr>
              <a:t>often </a:t>
            </a:r>
            <a:r>
              <a:rPr dirty="0" sz="4100" spc="-254">
                <a:latin typeface="Trebuchet MS"/>
                <a:cs typeface="Trebuchet MS"/>
              </a:rPr>
              <a:t>made </a:t>
            </a:r>
            <a:r>
              <a:rPr dirty="0" sz="4100" spc="-290">
                <a:latin typeface="Trebuchet MS"/>
                <a:cs typeface="Trebuchet MS"/>
              </a:rPr>
              <a:t>even </a:t>
            </a:r>
            <a:r>
              <a:rPr dirty="0" sz="4100" spc="-245">
                <a:latin typeface="Trebuchet MS"/>
                <a:cs typeface="Trebuchet MS"/>
              </a:rPr>
              <a:t>worse: </a:t>
            </a:r>
            <a:r>
              <a:rPr dirty="0" sz="4100" spc="-130">
                <a:latin typeface="Trebuchet MS"/>
                <a:cs typeface="Trebuchet MS"/>
              </a:rPr>
              <a:t>Many</a:t>
            </a:r>
            <a:r>
              <a:rPr dirty="0" sz="4100" spc="-560">
                <a:latin typeface="Trebuchet MS"/>
                <a:cs typeface="Trebuchet MS"/>
              </a:rPr>
              <a:t> </a:t>
            </a:r>
            <a:r>
              <a:rPr dirty="0" sz="4100" spc="-180">
                <a:latin typeface="Trebuchet MS"/>
                <a:cs typeface="Trebuchet MS"/>
              </a:rPr>
              <a:t>Levels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381375" y="1533525"/>
            <a:ext cx="4762499" cy="47624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19212" y="1533525"/>
            <a:ext cx="0" cy="323850"/>
          </a:xfrm>
          <a:custGeom>
            <a:avLst/>
            <a:gdLst/>
            <a:ahLst/>
            <a:cxnLst/>
            <a:rect l="l" t="t" r="r" b="b"/>
            <a:pathLst>
              <a:path w="0" h="323850">
                <a:moveTo>
                  <a:pt x="0" y="0"/>
                </a:moveTo>
                <a:lnTo>
                  <a:pt x="0" y="323849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28231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70">
                <a:latin typeface="Trebuchet MS"/>
                <a:cs typeface="Trebuchet MS"/>
              </a:rPr>
              <a:t>Key </a:t>
            </a:r>
            <a:r>
              <a:rPr dirty="0" sz="4100" spc="-285">
                <a:latin typeface="Trebuchet MS"/>
                <a:cs typeface="Trebuchet MS"/>
              </a:rPr>
              <a:t>Takeaway</a:t>
            </a:r>
            <a:r>
              <a:rPr dirty="0" sz="4100" spc="-459">
                <a:latin typeface="Trebuchet MS"/>
                <a:cs typeface="Trebuchet MS"/>
              </a:rPr>
              <a:t> </a:t>
            </a:r>
            <a:r>
              <a:rPr dirty="0" sz="4100" spc="-114">
                <a:latin typeface="Trebuchet MS"/>
                <a:cs typeface="Trebuchet MS"/>
              </a:rPr>
              <a:t>2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3024" y="1533525"/>
            <a:ext cx="8886825" cy="3238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75"/>
              </a:spcBef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 b="1">
                <a:solidFill>
                  <a:srgbClr val="C2132D"/>
                </a:solidFill>
                <a:latin typeface="Trebuchet MS"/>
                <a:cs typeface="Trebuchet MS"/>
              </a:rPr>
              <a:t>NOT</a:t>
            </a:r>
            <a:r>
              <a:rPr dirty="0" sz="1800" spc="-10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pie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charts.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2144762"/>
            <a:ext cx="130175" cy="151130"/>
          </a:xfrm>
          <a:custGeom>
            <a:avLst/>
            <a:gdLst/>
            <a:ahLst/>
            <a:cxnLst/>
            <a:rect l="l" t="t" r="r" b="b"/>
            <a:pathLst>
              <a:path w="130175" h="151130">
                <a:moveTo>
                  <a:pt x="0" y="150762"/>
                </a:moveTo>
                <a:lnTo>
                  <a:pt x="0" y="0"/>
                </a:lnTo>
                <a:lnTo>
                  <a:pt x="129656" y="75381"/>
                </a:lnTo>
                <a:lnTo>
                  <a:pt x="0" y="150762"/>
                </a:lnTo>
                <a:close/>
              </a:path>
            </a:pathLst>
          </a:custGeom>
          <a:solidFill>
            <a:srgbClr val="585D6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901700" y="2047189"/>
            <a:ext cx="8979535" cy="564515"/>
          </a:xfrm>
          <a:prstGeom prst="rect">
            <a:avLst/>
          </a:prstGeom>
        </p:spPr>
        <p:txBody>
          <a:bodyPr wrap="square" lIns="0" tIns="41910" rIns="0" bIns="0" rtlCol="0" vert="horz">
            <a:spAutoFit/>
          </a:bodyPr>
          <a:lstStyle/>
          <a:p>
            <a:pPr marL="12700" marR="5080" indent="241935">
              <a:lnSpc>
                <a:spcPts val="2030"/>
              </a:lnSpc>
              <a:spcBef>
                <a:spcPts val="330"/>
              </a:spcBef>
            </a:pP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If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need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any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further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evidence,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check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25" i="1">
                <a:solidFill>
                  <a:srgbClr val="585D60"/>
                </a:solidFill>
                <a:latin typeface="Trebuchet MS"/>
                <a:cs typeface="Trebuchet MS"/>
              </a:rPr>
              <a:t>?pie()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R.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Even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statistical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software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are 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recommending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against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409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pie charts!!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103027" y="2926994"/>
            <a:ext cx="5485420" cy="29596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398589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95">
                <a:solidFill>
                  <a:srgbClr val="C2132D"/>
                </a:solidFill>
                <a:latin typeface="Trebuchet MS"/>
                <a:cs typeface="Trebuchet MS"/>
              </a:rPr>
              <a:t>Stacked Bar</a:t>
            </a:r>
            <a:r>
              <a:rPr dirty="0" sz="4100" spc="-42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65">
                <a:solidFill>
                  <a:srgbClr val="C2132D"/>
                </a:solidFill>
                <a:latin typeface="Trebuchet MS"/>
                <a:cs typeface="Trebuchet MS"/>
              </a:rPr>
              <a:t>Charts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288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9212" y="2466975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4324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343024" y="2466975"/>
            <a:ext cx="8886825" cy="31432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25"/>
              </a:spcBef>
            </a:pPr>
            <a:r>
              <a:rPr dirty="0" sz="1850" spc="-20" i="1">
                <a:solidFill>
                  <a:srgbClr val="585D60"/>
                </a:solidFill>
                <a:latin typeface="Trebuchet MS"/>
                <a:cs typeface="Trebuchet MS"/>
              </a:rPr>
              <a:t>When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60" i="1">
                <a:solidFill>
                  <a:srgbClr val="585D60"/>
                </a:solidFill>
                <a:latin typeface="Trebuchet MS"/>
                <a:cs typeface="Trebuchet MS"/>
              </a:rPr>
              <a:t>it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25" i="1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20" i="1">
                <a:solidFill>
                  <a:srgbClr val="585D60"/>
                </a:solidFill>
                <a:latin typeface="Trebuchet MS"/>
                <a:cs typeface="Trebuchet MS"/>
              </a:rPr>
              <a:t>best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30" i="1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four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5" i="1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10" i="1">
                <a:solidFill>
                  <a:srgbClr val="585D60"/>
                </a:solidFill>
                <a:latin typeface="Trebuchet MS"/>
                <a:cs typeface="Trebuchet MS"/>
              </a:rPr>
              <a:t>below?</a:t>
            </a:r>
            <a:r>
              <a:rPr dirty="0" sz="1850" spc="-14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40" i="1">
                <a:solidFill>
                  <a:srgbClr val="585D60"/>
                </a:solidFill>
                <a:latin typeface="Trebuchet MS"/>
                <a:cs typeface="Trebuchet MS"/>
              </a:rPr>
              <a:t>They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75" i="1">
                <a:solidFill>
                  <a:srgbClr val="585D60"/>
                </a:solidFill>
                <a:latin typeface="Trebuchet MS"/>
                <a:cs typeface="Trebuchet MS"/>
              </a:rPr>
              <a:t>are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15" i="1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45" i="1">
                <a:solidFill>
                  <a:srgbClr val="585D60"/>
                </a:solidFill>
                <a:latin typeface="Trebuchet MS"/>
                <a:cs typeface="Trebuchet MS"/>
              </a:rPr>
              <a:t>same</a:t>
            </a:r>
            <a:r>
              <a:rPr dirty="0" sz="1850" spc="-110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35" i="1">
                <a:solidFill>
                  <a:srgbClr val="585D60"/>
                </a:solidFill>
                <a:latin typeface="Trebuchet MS"/>
                <a:cs typeface="Trebuchet MS"/>
              </a:rPr>
              <a:t>exact</a:t>
            </a:r>
            <a:r>
              <a:rPr dirty="0" sz="1850" spc="-114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80" i="1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483127" y="3112378"/>
            <a:ext cx="4577843" cy="30557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1657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22288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130300" y="1778000"/>
            <a:ext cx="2586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Activity	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04:00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16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15378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40">
                <a:latin typeface="Trebuchet MS"/>
                <a:cs typeface="Trebuchet MS"/>
              </a:rPr>
              <a:t>A </a:t>
            </a:r>
            <a:r>
              <a:rPr dirty="0" sz="4100" spc="-225">
                <a:latin typeface="Trebuchet MS"/>
                <a:cs typeface="Trebuchet MS"/>
              </a:rPr>
              <a:t>Note </a:t>
            </a:r>
            <a:r>
              <a:rPr dirty="0" sz="4100" spc="-190">
                <a:latin typeface="Trebuchet MS"/>
                <a:cs typeface="Trebuchet MS"/>
              </a:rPr>
              <a:t>on </a:t>
            </a:r>
            <a:r>
              <a:rPr dirty="0" sz="4100" spc="-195">
                <a:latin typeface="Trebuchet MS"/>
                <a:cs typeface="Trebuchet MS"/>
              </a:rPr>
              <a:t>Stacked Bar</a:t>
            </a:r>
            <a:r>
              <a:rPr dirty="0" sz="4100" spc="-830">
                <a:latin typeface="Trebuchet MS"/>
                <a:cs typeface="Trebuchet MS"/>
              </a:rPr>
              <a:t> </a:t>
            </a:r>
            <a:r>
              <a:rPr dirty="0" sz="4100" spc="-165">
                <a:latin typeface="Trebuchet MS"/>
                <a:cs typeface="Trebuchet MS"/>
              </a:rPr>
              <a:t>Charts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71799" y="1533525"/>
            <a:ext cx="5353049" cy="41814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2724150" cy="0"/>
          </a:xfrm>
          <a:custGeom>
            <a:avLst/>
            <a:gdLst/>
            <a:ahLst/>
            <a:cxnLst/>
            <a:rect l="l" t="t" r="r" b="b"/>
            <a:pathLst>
              <a:path w="2724150" h="0">
                <a:moveTo>
                  <a:pt x="0" y="0"/>
                </a:moveTo>
                <a:lnTo>
                  <a:pt x="27241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2724150" cy="0"/>
          </a:xfrm>
          <a:custGeom>
            <a:avLst/>
            <a:gdLst/>
            <a:ahLst/>
            <a:cxnLst/>
            <a:rect l="l" t="t" r="r" b="b"/>
            <a:pathLst>
              <a:path w="2724150" h="0">
                <a:moveTo>
                  <a:pt x="0" y="0"/>
                </a:moveTo>
                <a:lnTo>
                  <a:pt x="27241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6290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24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700" y="6274743"/>
            <a:ext cx="2752090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4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Storytelling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with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Data:</a:t>
            </a:r>
            <a:r>
              <a:rPr dirty="0" sz="850" spc="-5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To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Stack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or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Not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to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Stack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453640" y="2758440"/>
            <a:ext cx="6632575" cy="935990"/>
          </a:xfrm>
          <a:prstGeom prst="rect"/>
          <a:solidFill>
            <a:srgbClr val="333333"/>
          </a:solidFill>
        </p:spPr>
        <p:txBody>
          <a:bodyPr wrap="square" lIns="0" tIns="14033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1105"/>
              </a:spcBef>
            </a:pP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b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u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985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985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225">
                <a:solidFill>
                  <a:srgbClr val="000000"/>
                </a:solidFill>
                <a:latin typeface="Trebuchet MS"/>
                <a:cs typeface="Trebuchet MS"/>
              </a:rPr>
              <a:t>d</a:t>
            </a:r>
            <a:r>
              <a:rPr dirty="0" sz="4100" spc="-1225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l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t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i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o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n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40">
                <a:solidFill>
                  <a:srgbClr val="000000"/>
                </a:solidFill>
                <a:latin typeface="Trebuchet MS"/>
                <a:cs typeface="Trebuchet MS"/>
              </a:rPr>
              <a:t>s</a:t>
            </a:r>
            <a:r>
              <a:rPr dirty="0" sz="4100" spc="-104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87045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Trebuchet MS"/>
                <a:cs typeface="Trebuchet MS"/>
              </a:rPr>
              <a:t>Issues </a:t>
            </a:r>
            <a:r>
              <a:rPr dirty="0" sz="4100" spc="-315">
                <a:latin typeface="Trebuchet MS"/>
                <a:cs typeface="Trebuchet MS"/>
              </a:rPr>
              <a:t>with</a:t>
            </a:r>
            <a:r>
              <a:rPr dirty="0" sz="4100" spc="-615">
                <a:latin typeface="Trebuchet MS"/>
                <a:cs typeface="Trebuchet MS"/>
              </a:rPr>
              <a:t> </a:t>
            </a:r>
            <a:r>
              <a:rPr dirty="0" sz="4100" spc="-145">
                <a:latin typeface="Trebuchet MS"/>
                <a:cs typeface="Trebuchet MS"/>
              </a:rPr>
              <a:t>Histograms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90874" y="1647825"/>
            <a:ext cx="5362574" cy="3562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7715250" cy="0"/>
          </a:xfrm>
          <a:custGeom>
            <a:avLst/>
            <a:gdLst/>
            <a:ahLst/>
            <a:cxnLst/>
            <a:rect l="l" t="t" r="r" b="b"/>
            <a:pathLst>
              <a:path w="7715250" h="0">
                <a:moveTo>
                  <a:pt x="0" y="0"/>
                </a:moveTo>
                <a:lnTo>
                  <a:pt x="77152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7715250" cy="0"/>
          </a:xfrm>
          <a:custGeom>
            <a:avLst/>
            <a:gdLst/>
            <a:ahLst/>
            <a:cxnLst/>
            <a:rect l="l" t="t" r="r" b="b"/>
            <a:pathLst>
              <a:path w="7715250" h="0">
                <a:moveTo>
                  <a:pt x="0" y="0"/>
                </a:moveTo>
                <a:lnTo>
                  <a:pt x="77152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6201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26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74743"/>
            <a:ext cx="7741284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3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quality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improvement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project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with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major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manufacturer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electronic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devices,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discovered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issue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customer's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seemingly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'normal'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data.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4442460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Trebuchet MS"/>
                <a:cs typeface="Trebuchet MS"/>
              </a:rPr>
              <a:t>Issues </a:t>
            </a:r>
            <a:r>
              <a:rPr dirty="0" sz="4100" spc="-315">
                <a:latin typeface="Trebuchet MS"/>
                <a:cs typeface="Trebuchet MS"/>
              </a:rPr>
              <a:t>with </a:t>
            </a:r>
            <a:r>
              <a:rPr dirty="0" sz="4100" spc="-165">
                <a:latin typeface="Trebuchet MS"/>
                <a:cs typeface="Trebuchet MS"/>
              </a:rPr>
              <a:t>Box</a:t>
            </a:r>
            <a:r>
              <a:rPr dirty="0" sz="4100" spc="-600">
                <a:latin typeface="Trebuchet MS"/>
                <a:cs typeface="Trebuchet MS"/>
              </a:rPr>
              <a:t> </a:t>
            </a:r>
            <a:r>
              <a:rPr dirty="0" sz="4100" spc="-120">
                <a:latin typeface="Trebuchet MS"/>
                <a:cs typeface="Trebuchet MS"/>
              </a:rPr>
              <a:t>Plots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62299" y="1552575"/>
            <a:ext cx="5210174" cy="3600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 h="0">
                <a:moveTo>
                  <a:pt x="0" y="0"/>
                </a:moveTo>
                <a:lnTo>
                  <a:pt x="36385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3638550" cy="0"/>
          </a:xfrm>
          <a:custGeom>
            <a:avLst/>
            <a:gdLst/>
            <a:ahLst/>
            <a:cxnLst/>
            <a:rect l="l" t="t" r="r" b="b"/>
            <a:pathLst>
              <a:path w="3638550" h="0">
                <a:moveTo>
                  <a:pt x="0" y="0"/>
                </a:moveTo>
                <a:lnTo>
                  <a:pt x="36385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5434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27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74743"/>
            <a:ext cx="366331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Nick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Desbarats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(2021)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I've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2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Stopped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Using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Box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Plots.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Should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You?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6668134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20">
                <a:latin typeface="Trebuchet MS"/>
                <a:cs typeface="Trebuchet MS"/>
              </a:rPr>
              <a:t>Additional </a:t>
            </a:r>
            <a:r>
              <a:rPr dirty="0" sz="4100">
                <a:latin typeface="Trebuchet MS"/>
                <a:cs typeface="Trebuchet MS"/>
              </a:rPr>
              <a:t>Issues </a:t>
            </a:r>
            <a:r>
              <a:rPr dirty="0" sz="4100" spc="-315">
                <a:latin typeface="Trebuchet MS"/>
                <a:cs typeface="Trebuchet MS"/>
              </a:rPr>
              <a:t>with </a:t>
            </a:r>
            <a:r>
              <a:rPr dirty="0" sz="4100" spc="-165">
                <a:latin typeface="Trebuchet MS"/>
                <a:cs typeface="Trebuchet MS"/>
              </a:rPr>
              <a:t>Box</a:t>
            </a:r>
            <a:r>
              <a:rPr dirty="0" sz="4100" spc="-650">
                <a:latin typeface="Trebuchet MS"/>
                <a:cs typeface="Trebuchet MS"/>
              </a:rPr>
              <a:t> </a:t>
            </a:r>
            <a:r>
              <a:rPr dirty="0" sz="4100" spc="-120">
                <a:latin typeface="Trebuchet MS"/>
                <a:cs typeface="Trebuchet MS"/>
              </a:rPr>
              <a:t>Plots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686917" y="1603533"/>
            <a:ext cx="6158419" cy="405350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 h="0">
                <a:moveTo>
                  <a:pt x="0" y="0"/>
                </a:moveTo>
                <a:lnTo>
                  <a:pt x="24383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2438400" cy="0"/>
          </a:xfrm>
          <a:custGeom>
            <a:avLst/>
            <a:gdLst/>
            <a:ahLst/>
            <a:cxnLst/>
            <a:rect l="l" t="t" r="r" b="b"/>
            <a:pathLst>
              <a:path w="2438400" h="0">
                <a:moveTo>
                  <a:pt x="0" y="0"/>
                </a:moveTo>
                <a:lnTo>
                  <a:pt x="24383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34327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28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6274743"/>
            <a:ext cx="2467610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Albert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Rapp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(2024)</a:t>
            </a:r>
            <a:r>
              <a:rPr dirty="0" sz="850" spc="-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Issues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with</a:t>
            </a:r>
            <a:r>
              <a:rPr dirty="0" sz="850" spc="-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Box</a:t>
            </a:r>
            <a:r>
              <a:rPr dirty="0" sz="850" spc="-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Plots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328231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70">
                <a:solidFill>
                  <a:srgbClr val="C2132D"/>
                </a:solidFill>
                <a:latin typeface="Trebuchet MS"/>
                <a:cs typeface="Trebuchet MS"/>
              </a:rPr>
              <a:t>Key </a:t>
            </a:r>
            <a:r>
              <a:rPr dirty="0" sz="4100" spc="-285">
                <a:solidFill>
                  <a:srgbClr val="C2132D"/>
                </a:solidFill>
                <a:latin typeface="Trebuchet MS"/>
                <a:cs typeface="Trebuchet MS"/>
              </a:rPr>
              <a:t>Takeaway</a:t>
            </a:r>
            <a:r>
              <a:rPr dirty="0" sz="4100" spc="-459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14">
                <a:solidFill>
                  <a:srgbClr val="C2132D"/>
                </a:solidFill>
                <a:latin typeface="Trebuchet MS"/>
                <a:cs typeface="Trebuchet MS"/>
              </a:rPr>
              <a:t>3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29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343024" y="1533525"/>
            <a:ext cx="8886825" cy="323850"/>
          </a:xfrm>
          <a:prstGeom prst="rect">
            <a:avLst/>
          </a:prstGeom>
          <a:solidFill>
            <a:srgbClr val="F9F9F9"/>
          </a:solidFill>
        </p:spPr>
        <p:txBody>
          <a:bodyPr wrap="square" lIns="0" tIns="952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75"/>
              </a:spcBef>
            </a:pP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5">
                <a:solidFill>
                  <a:srgbClr val="585D60"/>
                </a:solidFill>
                <a:latin typeface="Trebuchet MS"/>
                <a:cs typeface="Trebuchet MS"/>
              </a:rPr>
              <a:t>capture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variability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dataset,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box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plots</a:t>
            </a:r>
            <a:r>
              <a:rPr dirty="0" sz="1800" spc="-9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20" b="1">
                <a:solidFill>
                  <a:srgbClr val="C2132D"/>
                </a:solidFill>
                <a:latin typeface="Trebuchet MS"/>
                <a:cs typeface="Trebuchet MS"/>
              </a:rPr>
              <a:t>may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5" b="1">
                <a:solidFill>
                  <a:srgbClr val="C2132D"/>
                </a:solidFill>
                <a:latin typeface="Trebuchet MS"/>
                <a:cs typeface="Trebuchet MS"/>
              </a:rPr>
              <a:t>not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50" b="1">
                <a:solidFill>
                  <a:srgbClr val="C2132D"/>
                </a:solidFill>
                <a:latin typeface="Trebuchet MS"/>
                <a:cs typeface="Trebuchet MS"/>
              </a:rPr>
              <a:t>be</a:t>
            </a:r>
            <a:r>
              <a:rPr dirty="0" sz="1800" spc="-9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1800" spc="-75">
                <a:solidFill>
                  <a:srgbClr val="585D60"/>
                </a:solidFill>
                <a:latin typeface="Trebuchet MS"/>
                <a:cs typeface="Trebuchet MS"/>
              </a:rPr>
              <a:t>appropriate!!!!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74204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40">
                <a:latin typeface="Trebuchet MS"/>
                <a:cs typeface="Trebuchet MS"/>
              </a:rPr>
              <a:t>A </a:t>
            </a:r>
            <a:r>
              <a:rPr dirty="0" sz="4100" spc="-185">
                <a:latin typeface="Trebuchet MS"/>
                <a:cs typeface="Trebuchet MS"/>
              </a:rPr>
              <a:t>Catalog </a:t>
            </a:r>
            <a:r>
              <a:rPr dirty="0" sz="4100" spc="-170">
                <a:latin typeface="Trebuchet MS"/>
                <a:cs typeface="Trebuchet MS"/>
              </a:rPr>
              <a:t>of </a:t>
            </a:r>
            <a:r>
              <a:rPr dirty="0" sz="4100" spc="-225">
                <a:latin typeface="Trebuchet MS"/>
                <a:cs typeface="Trebuchet MS"/>
              </a:rPr>
              <a:t>Commonly </a:t>
            </a:r>
            <a:r>
              <a:rPr dirty="0" sz="4100" spc="-170">
                <a:latin typeface="Trebuchet MS"/>
                <a:cs typeface="Trebuchet MS"/>
              </a:rPr>
              <a:t>Used</a:t>
            </a:r>
            <a:r>
              <a:rPr dirty="0" sz="4100" spc="-935">
                <a:latin typeface="Trebuchet MS"/>
                <a:cs typeface="Trebuchet MS"/>
              </a:rPr>
              <a:t> </a:t>
            </a:r>
            <a:r>
              <a:rPr dirty="0" sz="4100" spc="-290">
                <a:latin typeface="Trebuchet MS"/>
                <a:cs typeface="Trebuchet MS"/>
              </a:rPr>
              <a:t>Graph </a:t>
            </a:r>
            <a:r>
              <a:rPr dirty="0" sz="4100" spc="-204">
                <a:latin typeface="Trebuchet MS"/>
                <a:cs typeface="Trebuchet MS"/>
              </a:rPr>
              <a:t>Types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1533525"/>
            <a:ext cx="9696450" cy="4762500"/>
          </a:xfrm>
          <a:custGeom>
            <a:avLst/>
            <a:gdLst/>
            <a:ahLst/>
            <a:cxnLst/>
            <a:rect l="l" t="t" r="r" b="b"/>
            <a:pathLst>
              <a:path w="9696450" h="4762500">
                <a:moveTo>
                  <a:pt x="0" y="0"/>
                </a:moveTo>
                <a:lnTo>
                  <a:pt x="9696449" y="0"/>
                </a:lnTo>
                <a:lnTo>
                  <a:pt x="9696449" y="4762499"/>
                </a:lnTo>
                <a:lnTo>
                  <a:pt x="0" y="4762499"/>
                </a:lnTo>
                <a:lnTo>
                  <a:pt x="0" y="0"/>
                </a:lnTo>
                <a:close/>
              </a:path>
            </a:pathLst>
          </a:custGeom>
          <a:solidFill>
            <a:srgbClr val="00183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2924175" y="2200275"/>
            <a:ext cx="66040" cy="381000"/>
          </a:xfrm>
          <a:custGeom>
            <a:avLst/>
            <a:gdLst/>
            <a:ahLst/>
            <a:cxnLst/>
            <a:rect l="l" t="t" r="r" b="b"/>
            <a:pathLst>
              <a:path w="66039" h="381000">
                <a:moveTo>
                  <a:pt x="0" y="380999"/>
                </a:moveTo>
                <a:lnTo>
                  <a:pt x="65913" y="380999"/>
                </a:lnTo>
                <a:lnTo>
                  <a:pt x="65913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0000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2924175" y="2200275"/>
            <a:ext cx="14604" cy="381000"/>
          </a:xfrm>
          <a:custGeom>
            <a:avLst/>
            <a:gdLst/>
            <a:ahLst/>
            <a:cxnLst/>
            <a:rect l="l" t="t" r="r" b="b"/>
            <a:pathLst>
              <a:path w="14605" h="381000">
                <a:moveTo>
                  <a:pt x="0" y="380999"/>
                </a:moveTo>
                <a:lnTo>
                  <a:pt x="14097" y="380999"/>
                </a:lnTo>
                <a:lnTo>
                  <a:pt x="14097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2924175" y="2200275"/>
            <a:ext cx="26670" cy="381000"/>
          </a:xfrm>
          <a:custGeom>
            <a:avLst/>
            <a:gdLst/>
            <a:ahLst/>
            <a:cxnLst/>
            <a:rect l="l" t="t" r="r" b="b"/>
            <a:pathLst>
              <a:path w="26669" h="381000">
                <a:moveTo>
                  <a:pt x="0" y="380999"/>
                </a:moveTo>
                <a:lnTo>
                  <a:pt x="26289" y="380999"/>
                </a:lnTo>
                <a:lnTo>
                  <a:pt x="26289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0000">
              <a:alpha val="141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4828032" y="2200910"/>
            <a:ext cx="67945" cy="381000"/>
          </a:xfrm>
          <a:custGeom>
            <a:avLst/>
            <a:gdLst/>
            <a:ahLst/>
            <a:cxnLst/>
            <a:rect l="l" t="t" r="r" b="b"/>
            <a:pathLst>
              <a:path w="67945" h="381000">
                <a:moveTo>
                  <a:pt x="0" y="381000"/>
                </a:moveTo>
                <a:lnTo>
                  <a:pt x="67817" y="381000"/>
                </a:lnTo>
                <a:lnTo>
                  <a:pt x="67817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4879848" y="2200910"/>
            <a:ext cx="16510" cy="381000"/>
          </a:xfrm>
          <a:custGeom>
            <a:avLst/>
            <a:gdLst/>
            <a:ahLst/>
            <a:cxnLst/>
            <a:rect l="l" t="t" r="r" b="b"/>
            <a:pathLst>
              <a:path w="16510" h="381000">
                <a:moveTo>
                  <a:pt x="0" y="381000"/>
                </a:moveTo>
                <a:lnTo>
                  <a:pt x="16001" y="381000"/>
                </a:lnTo>
                <a:lnTo>
                  <a:pt x="16001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4867655" y="2200910"/>
            <a:ext cx="28575" cy="381000"/>
          </a:xfrm>
          <a:custGeom>
            <a:avLst/>
            <a:gdLst/>
            <a:ahLst/>
            <a:cxnLst/>
            <a:rect l="l" t="t" r="r" b="b"/>
            <a:pathLst>
              <a:path w="28575" h="381000">
                <a:moveTo>
                  <a:pt x="0" y="381000"/>
                </a:moveTo>
                <a:lnTo>
                  <a:pt x="28193" y="381000"/>
                </a:lnTo>
                <a:lnTo>
                  <a:pt x="28193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>
              <a:alpha val="141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2855976" y="2200910"/>
            <a:ext cx="68580" cy="381000"/>
          </a:xfrm>
          <a:custGeom>
            <a:avLst/>
            <a:gdLst/>
            <a:ahLst/>
            <a:cxnLst/>
            <a:rect l="l" t="t" r="r" b="b"/>
            <a:pathLst>
              <a:path w="68580" h="381000">
                <a:moveTo>
                  <a:pt x="0" y="381000"/>
                </a:moveTo>
                <a:lnTo>
                  <a:pt x="68198" y="381000"/>
                </a:lnTo>
                <a:lnTo>
                  <a:pt x="68198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4895850" y="2200275"/>
            <a:ext cx="66675" cy="381000"/>
          </a:xfrm>
          <a:custGeom>
            <a:avLst/>
            <a:gdLst/>
            <a:ahLst/>
            <a:cxnLst/>
            <a:rect l="l" t="t" r="r" b="b"/>
            <a:pathLst>
              <a:path w="66675" h="381000">
                <a:moveTo>
                  <a:pt x="0" y="380999"/>
                </a:moveTo>
                <a:lnTo>
                  <a:pt x="66294" y="380999"/>
                </a:lnTo>
                <a:lnTo>
                  <a:pt x="66294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0000">
              <a:alpha val="1215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2907792" y="2200910"/>
            <a:ext cx="16510" cy="381000"/>
          </a:xfrm>
          <a:custGeom>
            <a:avLst/>
            <a:gdLst/>
            <a:ahLst/>
            <a:cxnLst/>
            <a:rect l="l" t="t" r="r" b="b"/>
            <a:pathLst>
              <a:path w="16510" h="381000">
                <a:moveTo>
                  <a:pt x="0" y="381000"/>
                </a:moveTo>
                <a:lnTo>
                  <a:pt x="16382" y="381000"/>
                </a:lnTo>
                <a:lnTo>
                  <a:pt x="16382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4895850" y="2200275"/>
            <a:ext cx="14604" cy="381000"/>
          </a:xfrm>
          <a:custGeom>
            <a:avLst/>
            <a:gdLst/>
            <a:ahLst/>
            <a:cxnLst/>
            <a:rect l="l" t="t" r="r" b="b"/>
            <a:pathLst>
              <a:path w="14604" h="381000">
                <a:moveTo>
                  <a:pt x="0" y="380999"/>
                </a:moveTo>
                <a:lnTo>
                  <a:pt x="14478" y="380999"/>
                </a:lnTo>
                <a:lnTo>
                  <a:pt x="14478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0000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2895600" y="2200910"/>
            <a:ext cx="28575" cy="381000"/>
          </a:xfrm>
          <a:custGeom>
            <a:avLst/>
            <a:gdLst/>
            <a:ahLst/>
            <a:cxnLst/>
            <a:rect l="l" t="t" r="r" b="b"/>
            <a:pathLst>
              <a:path w="28575" h="381000">
                <a:moveTo>
                  <a:pt x="0" y="381000"/>
                </a:moveTo>
                <a:lnTo>
                  <a:pt x="28574" y="381000"/>
                </a:lnTo>
                <a:lnTo>
                  <a:pt x="28574" y="0"/>
                </a:lnTo>
                <a:lnTo>
                  <a:pt x="0" y="0"/>
                </a:lnTo>
                <a:lnTo>
                  <a:pt x="0" y="381000"/>
                </a:lnTo>
                <a:close/>
              </a:path>
            </a:pathLst>
          </a:custGeom>
          <a:solidFill>
            <a:srgbClr val="000000">
              <a:alpha val="141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4895850" y="2200275"/>
            <a:ext cx="26670" cy="381000"/>
          </a:xfrm>
          <a:custGeom>
            <a:avLst/>
            <a:gdLst/>
            <a:ahLst/>
            <a:cxnLst/>
            <a:rect l="l" t="t" r="r" b="b"/>
            <a:pathLst>
              <a:path w="26670" h="381000">
                <a:moveTo>
                  <a:pt x="0" y="380999"/>
                </a:moveTo>
                <a:lnTo>
                  <a:pt x="26670" y="380999"/>
                </a:lnTo>
                <a:lnTo>
                  <a:pt x="26670" y="0"/>
                </a:lnTo>
                <a:lnTo>
                  <a:pt x="0" y="0"/>
                </a:lnTo>
                <a:lnTo>
                  <a:pt x="0" y="380999"/>
                </a:lnTo>
                <a:close/>
              </a:path>
            </a:pathLst>
          </a:custGeom>
          <a:solidFill>
            <a:srgbClr val="000000">
              <a:alpha val="1411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433560" y="6099048"/>
            <a:ext cx="899160" cy="170815"/>
          </a:xfrm>
          <a:custGeom>
            <a:avLst/>
            <a:gdLst/>
            <a:ahLst/>
            <a:cxnLst/>
            <a:rect l="l" t="t" r="r" b="b"/>
            <a:pathLst>
              <a:path w="899159" h="170814">
                <a:moveTo>
                  <a:pt x="0" y="0"/>
                </a:moveTo>
                <a:lnTo>
                  <a:pt x="899160" y="0"/>
                </a:lnTo>
                <a:lnTo>
                  <a:pt x="899160" y="170688"/>
                </a:lnTo>
                <a:lnTo>
                  <a:pt x="0" y="170688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50199"/>
            </a:srgbClr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914400" y="1533525"/>
          <a:ext cx="9734550" cy="47815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2860"/>
                <a:gridCol w="3460750"/>
                <a:gridCol w="837564"/>
                <a:gridCol w="375920"/>
                <a:gridCol w="508635"/>
                <a:gridCol w="1169035"/>
                <a:gridCol w="2032634"/>
              </a:tblGrid>
              <a:tr h="638175">
                <a:tc gridSpan="7"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1275"/>
                        </a:spcBef>
                      </a:pP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PolicyViz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Data </a:t>
                      </a:r>
                      <a:r>
                        <a:rPr dirty="0" sz="1800" spc="-1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Visualization</a:t>
                      </a:r>
                      <a:r>
                        <a:rPr dirty="0" sz="18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8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Catalog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61925">
                    <a:solidFill>
                      <a:srgbClr val="00183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33070">
                <a:tc>
                  <a:txBody>
                    <a:bodyPr/>
                    <a:lstStyle/>
                    <a:p>
                      <a:pPr marL="247015">
                        <a:lnSpc>
                          <a:spcPct val="100000"/>
                        </a:lnSpc>
                        <a:spcBef>
                          <a:spcPts val="825"/>
                        </a:spcBef>
                      </a:pPr>
                      <a:r>
                        <a:rPr dirty="0" sz="1350" spc="-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Graph</a:t>
                      </a:r>
                      <a:r>
                        <a:rPr dirty="0" sz="1350" spc="-9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 </a:t>
                      </a:r>
                      <a:r>
                        <a:rPr dirty="0" sz="1350" spc="-1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Type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04775">
                    <a:lnL w="38100">
                      <a:solidFill>
                        <a:srgbClr val="000000"/>
                      </a:solidFill>
                      <a:prstDash val="solid"/>
                    </a:lnL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7825">
                        <a:lnSpc>
                          <a:spcPct val="100000"/>
                        </a:lnSpc>
                        <a:spcBef>
                          <a:spcPts val="825"/>
                        </a:spcBef>
                        <a:tabLst>
                          <a:tab pos="925830" algn="l"/>
                          <a:tab pos="2348865" algn="l"/>
                          <a:tab pos="2897505" algn="l"/>
                        </a:tabLst>
                      </a:pPr>
                      <a:r>
                        <a:rPr dirty="0" baseline="41666" sz="600" spc="60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▼	</a:t>
                      </a:r>
                      <a:r>
                        <a:rPr dirty="0" sz="1350" spc="5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Organization	</a:t>
                      </a:r>
                      <a:r>
                        <a:rPr dirty="0" baseline="41666" sz="600" spc="607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▼	</a:t>
                      </a:r>
                      <a:r>
                        <a:rPr dirty="0" sz="1350">
                          <a:solidFill>
                            <a:srgbClr val="FFFFFF"/>
                          </a:solidFill>
                          <a:latin typeface="Trebuchet MS"/>
                          <a:cs typeface="Trebuchet MS"/>
                        </a:rPr>
                        <a:t>Author</a:t>
                      </a:r>
                      <a:endParaRPr sz="1350">
                        <a:latin typeface="Trebuchet MS"/>
                        <a:cs typeface="Trebuchet MS"/>
                      </a:endParaRPr>
                    </a:p>
                  </a:txBody>
                  <a:tcPr marL="0" marR="0" marB="0" marT="104775"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450">
                        <a:latin typeface="Times New Roman"/>
                        <a:cs typeface="Times New Roman"/>
                      </a:endParaRPr>
                    </a:p>
                    <a:p>
                      <a:pPr marL="22225">
                        <a:lnSpc>
                          <a:spcPct val="100000"/>
                        </a:lnSpc>
                      </a:pPr>
                      <a:r>
                        <a:rPr dirty="0" sz="400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▼</a:t>
                      </a:r>
                      <a:endParaRPr sz="4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R w="76200">
                      <a:solidFill>
                        <a:srgbClr val="000000"/>
                      </a:solidFill>
                      <a:prstDash val="solid"/>
                    </a:lnR>
                    <a:lnT w="76200">
                      <a:solidFill>
                        <a:srgbClr val="000000"/>
                      </a:solidFill>
                      <a:prstDash val="solid"/>
                    </a:lnT>
                    <a:lnB w="76200">
                      <a:solidFill>
                        <a:srgbClr val="000000"/>
                      </a:solidFill>
                      <a:prstDash val="solid"/>
                    </a:lnB>
                  </a:tcPr>
                </a:tc>
                <a:tc gridSpan="3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lnL w="76200">
                      <a:solidFill>
                        <a:srgbClr val="000000"/>
                      </a:solidFill>
                      <a:prstDash val="solid"/>
                    </a:lnL>
                    <a:solidFill>
                      <a:srgbClr val="00183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109854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0">
                    <a:solidFill>
                      <a:srgbClr val="001837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  <a:tr h="495299">
                <a:tc>
                  <a:txBody>
                    <a:bodyPr/>
                    <a:lstStyle/>
                    <a:p>
                      <a:pPr marL="9461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Graph</a:t>
                      </a:r>
                      <a:r>
                        <a:rPr dirty="0" sz="1500" spc="-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dirty="0" sz="1500" spc="-3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Type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  <a:p>
                      <a:pPr marL="170815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dirty="0" sz="6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▲</a:t>
                      </a:r>
                      <a:endParaRPr sz="6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28575">
                    <a:solidFill>
                      <a:srgbClr val="4A495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1750">
                        <a:latin typeface="Times New Roman"/>
                        <a:cs typeface="Times New Roman"/>
                      </a:endParaRPr>
                    </a:p>
                    <a:p>
                      <a:pPr marL="170815" marR="219075">
                        <a:lnSpc>
                          <a:spcPct val="41700"/>
                        </a:lnSpc>
                        <a:tabLst>
                          <a:tab pos="1351915" algn="l"/>
                          <a:tab pos="2640965" algn="l"/>
                        </a:tabLst>
                      </a:pPr>
                      <a:r>
                        <a:rPr dirty="0" baseline="27777" sz="225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Description/	</a:t>
                      </a:r>
                      <a:r>
                        <a:rPr dirty="0" sz="15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Organization	Author  Notes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70">
                    <a:solidFill>
                      <a:srgbClr val="4A4952"/>
                    </a:solidFill>
                  </a:tcPr>
                </a:tc>
                <a:tc>
                  <a:txBody>
                    <a:bodyPr/>
                    <a:lstStyle/>
                    <a:p>
                      <a:pPr marL="42545" marR="14604">
                        <a:lnSpc>
                          <a:spcPts val="1500"/>
                        </a:lnSpc>
                        <a:spcBef>
                          <a:spcPts val="52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Small  Multiples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66675">
                    <a:solidFill>
                      <a:srgbClr val="4A4952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32829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500" spc="-45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Year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>
                    <a:solidFill>
                      <a:srgbClr val="4A4952"/>
                    </a:solidFill>
                  </a:tcPr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174625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URL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>
                    <a:solidFill>
                      <a:srgbClr val="4A4952"/>
                    </a:solidFill>
                  </a:tcPr>
                </a:tc>
                <a:tc>
                  <a:txBody>
                    <a:bodyPr/>
                    <a:lstStyle/>
                    <a:p>
                      <a:pPr marL="591820">
                        <a:lnSpc>
                          <a:spcPct val="100000"/>
                        </a:lnSpc>
                        <a:spcBef>
                          <a:spcPts val="975"/>
                        </a:spcBef>
                      </a:pPr>
                      <a:r>
                        <a:rPr dirty="0" sz="1500" b="1">
                          <a:solidFill>
                            <a:srgbClr val="FFFFFF"/>
                          </a:solidFill>
                          <a:latin typeface="Times New Roman"/>
                          <a:cs typeface="Times New Roman"/>
                        </a:rPr>
                        <a:t>Image</a:t>
                      </a: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B="0" marT="123825">
                    <a:solidFill>
                      <a:srgbClr val="4A4952"/>
                    </a:solidFill>
                  </a:tcPr>
                </a:tc>
              </a:tr>
              <a:tr h="3086099">
                <a:tc gridSpan="7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endParaRPr sz="1100">
                        <a:latin typeface="Times New Roman"/>
                        <a:cs typeface="Times New Roman"/>
                      </a:endParaRPr>
                    </a:p>
                    <a:p>
                      <a:pPr algn="r" marR="306705">
                        <a:lnSpc>
                          <a:spcPct val="100000"/>
                        </a:lnSpc>
                      </a:pPr>
                      <a:r>
                        <a:rPr dirty="0" baseline="2923" sz="1425" spc="-390" b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dirty="0" sz="950" spc="-260" b="1">
                          <a:latin typeface="Arial"/>
                          <a:cs typeface="Arial"/>
                          <a:hlinkClick r:id="rId2"/>
                        </a:rPr>
                        <a:t>L</a:t>
                      </a:r>
                      <a:r>
                        <a:rPr dirty="0" baseline="2923" sz="1425" spc="-390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dirty="0" sz="950" spc="-260" b="1"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dirty="0" baseline="2923" sz="1425" spc="-390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dirty="0" sz="950" spc="-260" b="1"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dirty="0" baseline="2923" sz="1425" spc="-390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k</a:t>
                      </a:r>
                      <a:r>
                        <a:rPr dirty="0" sz="950" spc="-260" b="1">
                          <a:latin typeface="Arial"/>
                          <a:cs typeface="Arial"/>
                          <a:hlinkClick r:id="rId2"/>
                        </a:rPr>
                        <a:t>k</a:t>
                      </a:r>
                      <a:r>
                        <a:rPr dirty="0" baseline="2923" sz="1425" spc="-390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e</a:t>
                      </a:r>
                      <a:r>
                        <a:rPr dirty="0" sz="950" spc="-260" b="1">
                          <a:latin typeface="Arial"/>
                          <a:cs typeface="Arial"/>
                          <a:hlinkClick r:id="rId2"/>
                        </a:rPr>
                        <a:t>e</a:t>
                      </a:r>
                      <a:r>
                        <a:rPr dirty="0" baseline="2923" sz="1425" spc="-390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r</a:t>
                      </a:r>
                      <a:r>
                        <a:rPr dirty="0" sz="950" spc="-260" b="1">
                          <a:latin typeface="Arial"/>
                          <a:cs typeface="Arial"/>
                          <a:hlinkClick r:id="rId2"/>
                        </a:rPr>
                        <a:t>r </a:t>
                      </a:r>
                      <a:r>
                        <a:rPr dirty="0" baseline="2923" sz="1425" spc="-367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S</a:t>
                      </a:r>
                      <a:r>
                        <a:rPr dirty="0" sz="950" spc="-245" b="1">
                          <a:latin typeface="Arial"/>
                          <a:cs typeface="Arial"/>
                          <a:hlinkClick r:id="rId2"/>
                        </a:rPr>
                        <a:t>S</a:t>
                      </a:r>
                      <a:r>
                        <a:rPr dirty="0" baseline="2923" sz="1425" spc="-367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t</a:t>
                      </a:r>
                      <a:r>
                        <a:rPr dirty="0" sz="950" spc="-245" b="1">
                          <a:latin typeface="Arial"/>
                          <a:cs typeface="Arial"/>
                          <a:hlinkClick r:id="rId2"/>
                        </a:rPr>
                        <a:t>t</a:t>
                      </a:r>
                      <a:r>
                        <a:rPr dirty="0" baseline="2923" sz="1425" spc="-367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u</a:t>
                      </a:r>
                      <a:r>
                        <a:rPr dirty="0" sz="950" spc="-245" b="1">
                          <a:latin typeface="Arial"/>
                          <a:cs typeface="Arial"/>
                          <a:hlinkClick r:id="rId2"/>
                        </a:rPr>
                        <a:t>u</a:t>
                      </a:r>
                      <a:r>
                        <a:rPr dirty="0" baseline="2923" sz="1425" spc="-367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d</a:t>
                      </a:r>
                      <a:r>
                        <a:rPr dirty="0" sz="950" spc="-245" b="1">
                          <a:latin typeface="Arial"/>
                          <a:cs typeface="Arial"/>
                          <a:hlinkClick r:id="rId2"/>
                        </a:rPr>
                        <a:t>d</a:t>
                      </a:r>
                      <a:r>
                        <a:rPr dirty="0" baseline="2923" sz="1425" spc="-367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i</a:t>
                      </a:r>
                      <a:r>
                        <a:rPr dirty="0" sz="950" spc="-245" b="1">
                          <a:latin typeface="Arial"/>
                          <a:cs typeface="Arial"/>
                          <a:hlinkClick r:id="rId2"/>
                        </a:rPr>
                        <a:t>i</a:t>
                      </a:r>
                      <a:r>
                        <a:rPr dirty="0" baseline="2923" sz="1425" spc="-367" b="1">
                          <a:solidFill>
                            <a:srgbClr val="FFFFFF"/>
                          </a:solidFill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r>
                        <a:rPr dirty="0" sz="950" spc="-245" b="1">
                          <a:latin typeface="Arial"/>
                          <a:cs typeface="Arial"/>
                          <a:hlinkClick r:id="rId2"/>
                        </a:rPr>
                        <a:t>o</a:t>
                      </a:r>
                      <a:endParaRPr sz="95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  <a:tc hMerge="1">
                  <a:txBody>
                    <a:bodyPr/>
                    <a:lstStyle/>
                    <a:p>
                      <a:pPr/>
                    </a:p>
                  </a:txBody>
                  <a:tcPr marL="0" marR="0" marB="0" marT="0"/>
                </a:tc>
              </a:tr>
            </a:tbl>
          </a:graphicData>
        </a:graphic>
      </p:graphicFrame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3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269303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29">
                <a:latin typeface="Trebuchet MS"/>
                <a:cs typeface="Trebuchet MS"/>
              </a:rPr>
              <a:t>Scatter</a:t>
            </a:r>
            <a:r>
              <a:rPr dirty="0" sz="4100" spc="-340">
                <a:latin typeface="Trebuchet MS"/>
                <a:cs typeface="Trebuchet MS"/>
              </a:rPr>
              <a:t> </a:t>
            </a:r>
            <a:r>
              <a:rPr dirty="0" sz="4100" spc="-120">
                <a:latin typeface="Trebuchet MS"/>
                <a:cs typeface="Trebuchet MS"/>
              </a:rPr>
              <a:t>Plots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581400" y="1533525"/>
            <a:ext cx="4362449" cy="425767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3895725" cy="0"/>
          </a:xfrm>
          <a:custGeom>
            <a:avLst/>
            <a:gdLst/>
            <a:ahLst/>
            <a:cxnLst/>
            <a:rect l="l" t="t" r="r" b="b"/>
            <a:pathLst>
              <a:path w="3895725" h="0">
                <a:moveTo>
                  <a:pt x="0" y="0"/>
                </a:moveTo>
                <a:lnTo>
                  <a:pt x="3895724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3895725" cy="0"/>
          </a:xfrm>
          <a:custGeom>
            <a:avLst/>
            <a:gdLst/>
            <a:ahLst/>
            <a:cxnLst/>
            <a:rect l="l" t="t" r="r" b="b"/>
            <a:pathLst>
              <a:path w="3895725" h="0">
                <a:moveTo>
                  <a:pt x="0" y="0"/>
                </a:moveTo>
                <a:lnTo>
                  <a:pt x="3895724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48006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714750" y="6297010"/>
            <a:ext cx="111918" cy="908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30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6274743"/>
            <a:ext cx="279717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4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Chart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created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@EnthusiastFpl</a:t>
            </a:r>
            <a:r>
              <a:rPr dirty="0" sz="850" spc="-40">
                <a:solidFill>
                  <a:srgbClr val="83D5D3"/>
                </a:solidFill>
                <a:latin typeface="Trebuchet MS"/>
                <a:cs typeface="Trebuchet MS"/>
                <a:hlinkClick r:id="rId4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shared</a:t>
            </a:r>
            <a:r>
              <a:rPr dirty="0" sz="850" spc="-4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840390" y="6274743"/>
            <a:ext cx="979169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March</a:t>
            </a:r>
            <a:r>
              <a:rPr dirty="0" sz="850" spc="-18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25,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2022.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525250" cy="6486525"/>
          </a:xfrm>
          <a:custGeom>
            <a:avLst/>
            <a:gdLst/>
            <a:ahLst/>
            <a:cxnLst/>
            <a:rect l="l" t="t" r="r" b="b"/>
            <a:pathLst>
              <a:path w="11525250" h="6486525">
                <a:moveTo>
                  <a:pt x="0" y="0"/>
                </a:moveTo>
                <a:lnTo>
                  <a:pt x="11525249" y="0"/>
                </a:lnTo>
                <a:lnTo>
                  <a:pt x="11525249" y="6486524"/>
                </a:lnTo>
                <a:lnTo>
                  <a:pt x="0" y="6486524"/>
                </a:lnTo>
                <a:lnTo>
                  <a:pt x="0" y="0"/>
                </a:lnTo>
                <a:close/>
              </a:path>
            </a:pathLst>
          </a:custGeom>
          <a:solidFill>
            <a:srgbClr val="C2132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98136" y="2779776"/>
            <a:ext cx="1746885" cy="1015365"/>
          </a:xfrm>
          <a:prstGeom prst="rect"/>
          <a:solidFill>
            <a:srgbClr val="333333"/>
          </a:solidFill>
        </p:spPr>
        <p:txBody>
          <a:bodyPr wrap="square" lIns="0" tIns="118745" rIns="0" bIns="0" rtlCol="0" vert="horz">
            <a:spAutoFit/>
          </a:bodyPr>
          <a:lstStyle/>
          <a:p>
            <a:pPr marL="226695">
              <a:lnSpc>
                <a:spcPct val="100000"/>
              </a:lnSpc>
              <a:spcBef>
                <a:spcPts val="935"/>
              </a:spcBef>
            </a:pP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220">
                <a:solidFill>
                  <a:srgbClr val="000000"/>
                </a:solidFill>
                <a:latin typeface="Trebuchet MS"/>
                <a:cs typeface="Trebuchet MS"/>
              </a:rPr>
              <a:t>p</a:t>
            </a:r>
            <a:r>
              <a:rPr dirty="0" sz="4100" spc="-122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31423" y="5995415"/>
            <a:ext cx="894080" cy="491490"/>
          </a:xfrm>
          <a:custGeom>
            <a:avLst/>
            <a:gdLst/>
            <a:ahLst/>
            <a:cxnLst/>
            <a:rect l="l" t="t" r="r" b="b"/>
            <a:pathLst>
              <a:path w="894079" h="491489">
                <a:moveTo>
                  <a:pt x="0" y="0"/>
                </a:moveTo>
                <a:lnTo>
                  <a:pt x="893825" y="0"/>
                </a:lnTo>
                <a:lnTo>
                  <a:pt x="893825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1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1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10878987" y="6218137"/>
            <a:ext cx="506730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510095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10">
                <a:latin typeface="Trebuchet MS"/>
                <a:cs typeface="Trebuchet MS"/>
              </a:rPr>
              <a:t>Summary </a:t>
            </a:r>
            <a:r>
              <a:rPr dirty="0" sz="4100" spc="-170">
                <a:latin typeface="Trebuchet MS"/>
                <a:cs typeface="Trebuchet MS"/>
              </a:rPr>
              <a:t>of </a:t>
            </a:r>
            <a:r>
              <a:rPr dirty="0" sz="4100" spc="-110">
                <a:latin typeface="Trebuchet MS"/>
                <a:cs typeface="Trebuchet MS"/>
              </a:rPr>
              <a:t>Main</a:t>
            </a:r>
            <a:r>
              <a:rPr dirty="0" sz="4100" spc="-570">
                <a:latin typeface="Trebuchet MS"/>
                <a:cs typeface="Trebuchet MS"/>
              </a:rPr>
              <a:t> </a:t>
            </a:r>
            <a:r>
              <a:rPr dirty="0" sz="4100" spc="-135">
                <a:latin typeface="Trebuchet MS"/>
                <a:cs typeface="Trebuchet MS"/>
              </a:rPr>
              <a:t>Points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8754" y="1530350"/>
            <a:ext cx="5078730" cy="16046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50" indent="-133985">
              <a:lnSpc>
                <a:spcPct val="100000"/>
              </a:lnSpc>
              <a:spcBef>
                <a:spcPts val="10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Identify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strengths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5">
                <a:solidFill>
                  <a:srgbClr val="585D60"/>
                </a:solidFill>
                <a:latin typeface="Trebuchet MS"/>
                <a:cs typeface="Trebuchet MS"/>
              </a:rPr>
              <a:t>&amp;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weaknesses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0">
                <a:solidFill>
                  <a:srgbClr val="585D60"/>
                </a:solidFill>
                <a:latin typeface="Trebuchet MS"/>
                <a:cs typeface="Trebuchet MS"/>
              </a:rPr>
              <a:t>basic</a:t>
            </a:r>
            <a:r>
              <a:rPr dirty="0" sz="1800" spc="-9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55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0">
                <a:solidFill>
                  <a:srgbClr val="585D60"/>
                </a:solidFill>
                <a:latin typeface="Trebuchet MS"/>
                <a:cs typeface="Trebuchet MS"/>
              </a:rPr>
              <a:t>appropriate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45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objective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15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Avoid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using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pie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5">
                <a:solidFill>
                  <a:srgbClr val="585D60"/>
                </a:solidFill>
                <a:latin typeface="Trebuchet MS"/>
                <a:cs typeface="Trebuchet MS"/>
              </a:rPr>
              <a:t>charts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(never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use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pie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charts)</a:t>
            </a:r>
            <a:endParaRPr sz="1800">
              <a:latin typeface="Trebuchet MS"/>
              <a:cs typeface="Trebuchet MS"/>
            </a:endParaRPr>
          </a:p>
          <a:p>
            <a:pPr marL="146050" indent="-133985">
              <a:lnSpc>
                <a:spcPct val="100000"/>
              </a:lnSpc>
              <a:spcBef>
                <a:spcPts val="1290"/>
              </a:spcBef>
              <a:buClr>
                <a:srgbClr val="C2132D"/>
              </a:buClr>
              <a:buChar char="•"/>
              <a:tabLst>
                <a:tab pos="146685" algn="l"/>
              </a:tabLst>
            </a:pP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Avoid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0">
                <a:solidFill>
                  <a:srgbClr val="585D60"/>
                </a:solidFill>
                <a:latin typeface="Trebuchet MS"/>
                <a:cs typeface="Trebuchet MS"/>
              </a:rPr>
              <a:t>3D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graphs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(unless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75">
                <a:solidFill>
                  <a:srgbClr val="585D60"/>
                </a:solidFill>
                <a:latin typeface="Trebuchet MS"/>
                <a:cs typeface="Trebuchet MS"/>
              </a:rPr>
              <a:t>VR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0">
                <a:solidFill>
                  <a:srgbClr val="585D60"/>
                </a:solidFill>
                <a:latin typeface="Trebuchet MS"/>
                <a:cs typeface="Trebuchet MS"/>
              </a:rPr>
              <a:t>changes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their</a:t>
            </a:r>
            <a:r>
              <a:rPr dirty="0" sz="1800" spc="-10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70">
                <a:solidFill>
                  <a:srgbClr val="585D60"/>
                </a:solidFill>
                <a:latin typeface="Trebuchet MS"/>
                <a:cs typeface="Trebuchet MS"/>
              </a:rPr>
              <a:t>utility)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3830954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40">
                <a:latin typeface="Trebuchet MS"/>
                <a:cs typeface="Trebuchet MS"/>
              </a:rPr>
              <a:t>Chart</a:t>
            </a:r>
            <a:r>
              <a:rPr dirty="0" sz="4100" spc="-360">
                <a:latin typeface="Trebuchet MS"/>
                <a:cs typeface="Trebuchet MS"/>
              </a:rPr>
              <a:t> </a:t>
            </a:r>
            <a:r>
              <a:rPr dirty="0" sz="4100" spc="-90">
                <a:latin typeface="Trebuchet MS"/>
                <a:cs typeface="Trebuchet MS"/>
              </a:rPr>
              <a:t>Suggestions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811180" y="1551789"/>
            <a:ext cx="5821031" cy="461775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 h="0">
                <a:moveTo>
                  <a:pt x="0" y="0"/>
                </a:moveTo>
                <a:lnTo>
                  <a:pt x="45529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4552950" cy="0"/>
          </a:xfrm>
          <a:custGeom>
            <a:avLst/>
            <a:gdLst/>
            <a:ahLst/>
            <a:cxnLst/>
            <a:rect l="l" t="t" r="r" b="b"/>
            <a:pathLst>
              <a:path w="4552950" h="0">
                <a:moveTo>
                  <a:pt x="0" y="0"/>
                </a:moveTo>
                <a:lnTo>
                  <a:pt x="45529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45782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1270" rIns="0" bIns="0" rtlCol="0" vert="horz">
            <a:spAutoFit/>
          </a:bodyPr>
          <a:lstStyle/>
          <a:p>
            <a:pPr marL="123825">
              <a:lnSpc>
                <a:spcPct val="100000"/>
              </a:lnSpc>
              <a:spcBef>
                <a:spcPts val="10"/>
              </a:spcBef>
            </a:pPr>
            <a:fld id="{81D60167-4931-47E6-BA6A-407CBD079E47}" type="slidenum">
              <a:rPr dirty="0" spc="45"/>
              <a:t>4</a:t>
            </a:fld>
            <a:r>
              <a:rPr dirty="0" spc="45"/>
              <a:t> </a:t>
            </a:r>
            <a:r>
              <a:rPr dirty="0" spc="-135"/>
              <a:t>/</a:t>
            </a:r>
            <a:r>
              <a:rPr dirty="0" spc="-260"/>
              <a:t> </a:t>
            </a:r>
            <a:r>
              <a:rPr dirty="0" spc="45"/>
              <a:t>32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1700" y="6274743"/>
            <a:ext cx="4580255" cy="156845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Chart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Chooser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created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by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Andrew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Abela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2006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last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updated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Sept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06,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2020.</a:t>
            </a:r>
            <a:endParaRPr sz="85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9201" y="2187575"/>
            <a:ext cx="6699884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100" spc="-1060">
                <a:latin typeface="Trebuchet MS"/>
                <a:cs typeface="Trebuchet MS"/>
              </a:rPr>
              <a:t>C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60">
                <a:latin typeface="Trebuchet MS"/>
                <a:cs typeface="Trebuchet MS"/>
              </a:rPr>
              <a:t>h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h</a:t>
            </a:r>
            <a:r>
              <a:rPr dirty="0" sz="4100" spc="-1060">
                <a:latin typeface="Trebuchet MS"/>
                <a:cs typeface="Trebuchet MS"/>
              </a:rPr>
              <a:t>a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60">
                <a:latin typeface="Trebuchet MS"/>
                <a:cs typeface="Trebuchet MS"/>
              </a:rPr>
              <a:t>r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60">
                <a:latin typeface="Trebuchet MS"/>
                <a:cs typeface="Trebuchet MS"/>
              </a:rPr>
              <a:t>t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60">
                <a:latin typeface="Trebuchet MS"/>
                <a:cs typeface="Trebuchet MS"/>
              </a:rPr>
              <a:t>s</a:t>
            </a:r>
            <a:r>
              <a:rPr dirty="0" sz="4100" spc="-1060">
                <a:solidFill>
                  <a:srgbClr val="FFFFFF"/>
                </a:solidFill>
                <a:latin typeface="Trebuchet MS"/>
                <a:cs typeface="Trebuchet MS"/>
              </a:rPr>
              <a:t>s </a:t>
            </a:r>
            <a:r>
              <a:rPr dirty="0" sz="4100" spc="-1190">
                <a:latin typeface="Trebuchet MS"/>
                <a:cs typeface="Trebuchet MS"/>
              </a:rPr>
              <a:t>U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190">
                <a:latin typeface="Trebuchet MS"/>
                <a:cs typeface="Trebuchet MS"/>
              </a:rPr>
              <a:t>s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1190">
                <a:latin typeface="Trebuchet MS"/>
                <a:cs typeface="Trebuchet MS"/>
              </a:rPr>
              <a:t>e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r>
              <a:rPr dirty="0" sz="4100" spc="-1190">
                <a:latin typeface="Trebuchet MS"/>
                <a:cs typeface="Trebuchet MS"/>
              </a:rPr>
              <a:t>d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d </a:t>
            </a:r>
            <a:r>
              <a:rPr dirty="0" sz="4100" spc="-1000">
                <a:latin typeface="Trebuchet MS"/>
                <a:cs typeface="Trebuchet MS"/>
              </a:rPr>
              <a:t>f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f</a:t>
            </a:r>
            <a:r>
              <a:rPr dirty="0" sz="4100" spc="-1000">
                <a:latin typeface="Trebuchet MS"/>
                <a:cs typeface="Trebuchet MS"/>
              </a:rPr>
              <a:t>o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00">
                <a:latin typeface="Trebuchet MS"/>
                <a:cs typeface="Trebuchet MS"/>
              </a:rPr>
              <a:t>r</a:t>
            </a:r>
            <a:r>
              <a:rPr dirty="0" sz="4100" spc="-1000">
                <a:solidFill>
                  <a:srgbClr val="FFFFFF"/>
                </a:solidFill>
                <a:latin typeface="Trebuchet MS"/>
                <a:cs typeface="Trebuchet MS"/>
              </a:rPr>
              <a:t>r </a:t>
            </a:r>
            <a:r>
              <a:rPr dirty="0" sz="4100" spc="-1190">
                <a:latin typeface="Trebuchet MS"/>
                <a:cs typeface="Trebuchet MS"/>
              </a:rPr>
              <a:t>C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190">
                <a:latin typeface="Trebuchet MS"/>
                <a:cs typeface="Trebuchet MS"/>
              </a:rPr>
              <a:t>o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190">
                <a:latin typeface="Trebuchet MS"/>
                <a:cs typeface="Trebuchet MS"/>
              </a:rPr>
              <a:t>m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1190">
                <a:latin typeface="Trebuchet MS"/>
                <a:cs typeface="Trebuchet MS"/>
              </a:rPr>
              <a:t>p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p</a:t>
            </a:r>
            <a:r>
              <a:rPr dirty="0" sz="4100" spc="-1190">
                <a:latin typeface="Trebuchet MS"/>
                <a:cs typeface="Trebuchet MS"/>
              </a:rPr>
              <a:t>a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90">
                <a:latin typeface="Trebuchet MS"/>
                <a:cs typeface="Trebuchet MS"/>
              </a:rPr>
              <a:t>r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190">
                <a:latin typeface="Trebuchet MS"/>
                <a:cs typeface="Trebuchet MS"/>
              </a:rPr>
              <a:t>i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190">
                <a:latin typeface="Trebuchet MS"/>
                <a:cs typeface="Trebuchet MS"/>
              </a:rPr>
              <a:t>n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190">
                <a:latin typeface="Trebuchet MS"/>
                <a:cs typeface="Trebuchet MS"/>
              </a:rPr>
              <a:t>g</a:t>
            </a:r>
            <a:r>
              <a:rPr dirty="0" sz="4100" spc="-1190">
                <a:solidFill>
                  <a:srgbClr val="FFFFFF"/>
                </a:solidFill>
                <a:latin typeface="Trebuchet MS"/>
                <a:cs typeface="Trebuchet MS"/>
              </a:rPr>
              <a:t>g </a:t>
            </a:r>
            <a:r>
              <a:rPr dirty="0" sz="4100" spc="-1175">
                <a:latin typeface="Trebuchet MS"/>
                <a:cs typeface="Trebuchet MS"/>
              </a:rPr>
              <a:t>D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1175"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175">
                <a:latin typeface="Trebuchet MS"/>
                <a:cs typeface="Trebuchet MS"/>
              </a:rPr>
              <a:t>t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175">
                <a:latin typeface="Trebuchet MS"/>
                <a:cs typeface="Trebuchet MS"/>
              </a:rPr>
              <a:t>a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459992" y="2901696"/>
            <a:ext cx="8601710" cy="1079500"/>
          </a:xfrm>
          <a:custGeom>
            <a:avLst/>
            <a:gdLst/>
            <a:ahLst/>
            <a:cxnLst/>
            <a:rect l="l" t="t" r="r" b="b"/>
            <a:pathLst>
              <a:path w="8601710" h="1079500">
                <a:moveTo>
                  <a:pt x="0" y="0"/>
                </a:moveTo>
                <a:lnTo>
                  <a:pt x="8601456" y="0"/>
                </a:lnTo>
                <a:lnTo>
                  <a:pt x="8601456" y="1078992"/>
                </a:lnTo>
                <a:lnTo>
                  <a:pt x="0" y="1078992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694408" y="3054349"/>
            <a:ext cx="478853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100" spc="-1065">
                <a:latin typeface="Trebuchet MS"/>
                <a:cs typeface="Trebuchet MS"/>
              </a:rPr>
              <a:t>(</a:t>
            </a:r>
            <a:r>
              <a:rPr dirty="0" sz="4100" spc="-1065">
                <a:solidFill>
                  <a:srgbClr val="FFFFFF"/>
                </a:solidFill>
                <a:latin typeface="Trebuchet MS"/>
                <a:cs typeface="Trebuchet MS"/>
              </a:rPr>
              <a:t>(</a:t>
            </a:r>
            <a:r>
              <a:rPr dirty="0" sz="4100" spc="-1065">
                <a:latin typeface="Trebuchet MS"/>
                <a:cs typeface="Trebuchet MS"/>
              </a:rPr>
              <a:t>U</a:t>
            </a:r>
            <a:r>
              <a:rPr dirty="0" sz="4100" spc="-1065">
                <a:solidFill>
                  <a:srgbClr val="FFFFFF"/>
                </a:solidFill>
                <a:latin typeface="Trebuchet MS"/>
                <a:cs typeface="Trebuchet MS"/>
              </a:rPr>
              <a:t>U</a:t>
            </a:r>
            <a:r>
              <a:rPr dirty="0" sz="4100" spc="-1065">
                <a:latin typeface="Trebuchet MS"/>
                <a:cs typeface="Trebuchet MS"/>
              </a:rPr>
              <a:t>n</a:t>
            </a:r>
            <a:r>
              <a:rPr dirty="0" sz="4100" spc="-10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1065">
                <a:latin typeface="Trebuchet MS"/>
                <a:cs typeface="Trebuchet MS"/>
              </a:rPr>
              <a:t>i</a:t>
            </a:r>
            <a:r>
              <a:rPr dirty="0" sz="4100" spc="-10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65">
                <a:latin typeface="Trebuchet MS"/>
                <a:cs typeface="Trebuchet MS"/>
              </a:rPr>
              <a:t>t</a:t>
            </a:r>
            <a:r>
              <a:rPr dirty="0" sz="4100" spc="-1065">
                <a:solidFill>
                  <a:srgbClr val="FFFFFF"/>
                </a:solidFill>
                <a:latin typeface="Trebuchet MS"/>
                <a:cs typeface="Trebuchet MS"/>
              </a:rPr>
              <a:t>t </a:t>
            </a:r>
            <a:r>
              <a:rPr dirty="0" sz="4100" spc="-1019">
                <a:latin typeface="Trebuchet MS"/>
                <a:cs typeface="Trebuchet MS"/>
              </a:rPr>
              <a:t>o</a:t>
            </a:r>
            <a:r>
              <a:rPr dirty="0" sz="4100" spc="-1019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19">
                <a:latin typeface="Trebuchet MS"/>
                <a:cs typeface="Trebuchet MS"/>
              </a:rPr>
              <a:t>f</a:t>
            </a:r>
            <a:r>
              <a:rPr dirty="0" sz="4100" spc="-1019">
                <a:solidFill>
                  <a:srgbClr val="FFFFFF"/>
                </a:solidFill>
                <a:latin typeface="Trebuchet MS"/>
                <a:cs typeface="Trebuchet MS"/>
              </a:rPr>
              <a:t>f </a:t>
            </a:r>
            <a:r>
              <a:rPr dirty="0" sz="4100" spc="-965">
                <a:latin typeface="Trebuchet MS"/>
                <a:cs typeface="Trebuchet MS"/>
              </a:rPr>
              <a:t>A</a:t>
            </a:r>
            <a:r>
              <a:rPr dirty="0" sz="4100" spc="-9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965">
                <a:latin typeface="Trebuchet MS"/>
                <a:cs typeface="Trebuchet MS"/>
              </a:rPr>
              <a:t>n</a:t>
            </a:r>
            <a:r>
              <a:rPr dirty="0" sz="4100" spc="-96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965">
                <a:latin typeface="Trebuchet MS"/>
                <a:cs typeface="Trebuchet MS"/>
              </a:rPr>
              <a:t>a</a:t>
            </a:r>
            <a:r>
              <a:rPr dirty="0" sz="4100" spc="-96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965">
                <a:latin typeface="Trebuchet MS"/>
                <a:cs typeface="Trebuchet MS"/>
              </a:rPr>
              <a:t>l</a:t>
            </a:r>
            <a:r>
              <a:rPr dirty="0" sz="4100" spc="-9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965">
                <a:latin typeface="Trebuchet MS"/>
                <a:cs typeface="Trebuchet MS"/>
              </a:rPr>
              <a:t>y</a:t>
            </a:r>
            <a:r>
              <a:rPr dirty="0" sz="4100" spc="-965">
                <a:solidFill>
                  <a:srgbClr val="FFFFFF"/>
                </a:solidFill>
                <a:latin typeface="Trebuchet MS"/>
                <a:cs typeface="Trebuchet MS"/>
              </a:rPr>
              <a:t>ys</a:t>
            </a:r>
            <a:r>
              <a:rPr dirty="0" sz="4100" spc="-965">
                <a:latin typeface="Trebuchet MS"/>
                <a:cs typeface="Trebuchet MS"/>
              </a:rPr>
              <a:t>s</a:t>
            </a:r>
            <a:r>
              <a:rPr dirty="0" sz="4100" spc="-96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965">
                <a:latin typeface="Trebuchet MS"/>
                <a:cs typeface="Trebuchet MS"/>
              </a:rPr>
              <a:t>i</a:t>
            </a:r>
            <a:r>
              <a:rPr dirty="0" sz="4100" spc="-965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965">
                <a:latin typeface="Trebuchet MS"/>
                <a:cs typeface="Trebuchet MS"/>
              </a:rPr>
              <a:t>s </a:t>
            </a:r>
            <a:r>
              <a:rPr dirty="0" sz="4100" spc="-710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710">
                <a:latin typeface="Trebuchet MS"/>
                <a:cs typeface="Trebuchet MS"/>
              </a:rPr>
              <a:t>is</a:t>
            </a:r>
            <a:r>
              <a:rPr dirty="0" sz="4100" spc="-710">
                <a:solidFill>
                  <a:srgbClr val="FFFFFF"/>
                </a:solidFill>
                <a:latin typeface="Trebuchet MS"/>
                <a:cs typeface="Trebuchet MS"/>
              </a:rPr>
              <a:t>s</a:t>
            </a:r>
            <a:r>
              <a:rPr dirty="0" sz="4100" spc="-570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345">
                <a:latin typeface="Trebuchet MS"/>
                <a:cs typeface="Trebuchet MS"/>
              </a:rPr>
              <a:t>B</a:t>
            </a:r>
            <a:r>
              <a:rPr dirty="0" sz="4100" spc="-134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100" spc="-1345">
                <a:latin typeface="Trebuchet MS"/>
                <a:cs typeface="Trebuchet MS"/>
              </a:rPr>
              <a:t>a</a:t>
            </a:r>
            <a:r>
              <a:rPr dirty="0" sz="4100" spc="-1345">
                <a:solidFill>
                  <a:srgbClr val="FFFFFF"/>
                </a:solidFill>
                <a:latin typeface="Trebuchet MS"/>
                <a:cs typeface="Trebuchet MS"/>
              </a:rPr>
              <a:t>as</a:t>
            </a:r>
            <a:r>
              <a:rPr dirty="0" sz="4100" spc="-1345">
                <a:latin typeface="Trebuchet MS"/>
                <a:cs typeface="Trebuchet MS"/>
              </a:rPr>
              <a:t>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715473" y="3054349"/>
            <a:ext cx="312864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  <a:tabLst>
                <a:tab pos="642620" algn="l"/>
                <a:tab pos="1975485" algn="l"/>
              </a:tabLst>
            </a:pPr>
            <a:r>
              <a:rPr dirty="0" sz="4100" spc="-2290">
                <a:solidFill>
                  <a:srgbClr val="FFFFFF"/>
                </a:solidFill>
                <a:latin typeface="Trebuchet MS"/>
                <a:cs typeface="Trebuchet MS"/>
              </a:rPr>
              <a:t>d</a:t>
            </a:r>
            <a:r>
              <a:rPr dirty="0" sz="4100" spc="-240">
                <a:latin typeface="Trebuchet MS"/>
                <a:cs typeface="Trebuchet MS"/>
              </a:rPr>
              <a:t>d</a:t>
            </a:r>
            <a:r>
              <a:rPr dirty="0" sz="4100">
                <a:latin typeface="Trebuchet MS"/>
                <a:cs typeface="Trebuchet MS"/>
              </a:rPr>
              <a:t>	</a:t>
            </a:r>
            <a:r>
              <a:rPr dirty="0" sz="4100" spc="-22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245">
                <a:latin typeface="Trebuchet MS"/>
                <a:cs typeface="Trebuchet MS"/>
              </a:rPr>
              <a:t>n</a:t>
            </a:r>
            <a:r>
              <a:rPr dirty="0" sz="4100" spc="-290">
                <a:latin typeface="Trebuchet MS"/>
                <a:cs typeface="Trebuchet MS"/>
              </a:rPr>
              <a:t> </a:t>
            </a:r>
            <a:r>
              <a:rPr dirty="0" sz="4100" spc="-2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80">
                <a:latin typeface="Trebuchet MS"/>
                <a:cs typeface="Trebuchet MS"/>
              </a:rPr>
              <a:t>a</a:t>
            </a:r>
            <a:r>
              <a:rPr dirty="0" sz="4100" spc="-290">
                <a:latin typeface="Trebuchet MS"/>
                <a:cs typeface="Trebuchet MS"/>
              </a:rPr>
              <a:t> </a:t>
            </a:r>
            <a:r>
              <a:rPr dirty="0" sz="4100" spc="-262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65">
                <a:latin typeface="Trebuchet MS"/>
                <a:cs typeface="Trebuchet MS"/>
              </a:rPr>
              <a:t>N</a:t>
            </a:r>
            <a:r>
              <a:rPr dirty="0" sz="4100">
                <a:latin typeface="Trebuchet MS"/>
                <a:cs typeface="Trebuchet MS"/>
              </a:rPr>
              <a:t>	</a:t>
            </a:r>
            <a:r>
              <a:rPr dirty="0" sz="4100" spc="-3410">
                <a:solidFill>
                  <a:srgbClr val="FFFFFF"/>
                </a:solidFill>
                <a:latin typeface="Trebuchet MS"/>
                <a:cs typeface="Trebuchet MS"/>
              </a:rPr>
              <a:t>m</a:t>
            </a:r>
            <a:r>
              <a:rPr dirty="0" sz="4100" spc="-300">
                <a:latin typeface="Trebuchet MS"/>
                <a:cs typeface="Trebuchet MS"/>
              </a:rPr>
              <a:t>m</a:t>
            </a:r>
            <a:r>
              <a:rPr dirty="0" sz="4100" spc="-117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225">
                <a:latin typeface="Trebuchet MS"/>
                <a:cs typeface="Trebuchet MS"/>
              </a:rPr>
              <a:t>i</a:t>
            </a:r>
            <a:r>
              <a:rPr dirty="0" sz="4100" spc="-2245">
                <a:solidFill>
                  <a:srgbClr val="FFFFFF"/>
                </a:solidFill>
                <a:latin typeface="Trebuchet MS"/>
                <a:cs typeface="Trebuchet MS"/>
              </a:rPr>
              <a:t>n</a:t>
            </a:r>
            <a:r>
              <a:rPr dirty="0" sz="4100" spc="-245">
                <a:latin typeface="Trebuchet MS"/>
                <a:cs typeface="Trebuchet MS"/>
              </a:rPr>
              <a:t>n</a:t>
            </a:r>
            <a:r>
              <a:rPr dirty="0" sz="4100" spc="-2160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80">
                <a:latin typeface="Trebuchet MS"/>
                <a:cs typeface="Trebuchet MS"/>
              </a:rPr>
              <a:t>a</a:t>
            </a:r>
            <a:r>
              <a:rPr dirty="0" sz="4100" spc="-1215">
                <a:latin typeface="Trebuchet MS"/>
                <a:cs typeface="Trebuchet MS"/>
              </a:rPr>
              <a:t>l</a:t>
            </a:r>
            <a:r>
              <a:rPr dirty="0" sz="4100" spc="-26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3355848" y="3425952"/>
            <a:ext cx="4806950" cy="1076325"/>
          </a:xfrm>
          <a:custGeom>
            <a:avLst/>
            <a:gdLst/>
            <a:ahLst/>
            <a:cxnLst/>
            <a:rect l="l" t="t" r="r" b="b"/>
            <a:pathLst>
              <a:path w="4806950" h="1076325">
                <a:moveTo>
                  <a:pt x="0" y="0"/>
                </a:moveTo>
                <a:lnTo>
                  <a:pt x="4806696" y="0"/>
                </a:lnTo>
                <a:lnTo>
                  <a:pt x="4806696" y="1075944"/>
                </a:lnTo>
                <a:lnTo>
                  <a:pt x="0" y="1075944"/>
                </a:lnTo>
                <a:lnTo>
                  <a:pt x="0" y="0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593603" y="3578225"/>
            <a:ext cx="418401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>
              <a:lnSpc>
                <a:spcPct val="100000"/>
              </a:lnSpc>
              <a:spcBef>
                <a:spcPts val="125"/>
              </a:spcBef>
            </a:pPr>
            <a:r>
              <a:rPr dirty="0" sz="4100" spc="-1055">
                <a:latin typeface="Trebuchet MS"/>
                <a:cs typeface="Trebuchet MS"/>
              </a:rPr>
              <a:t>C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Ca</a:t>
            </a:r>
            <a:r>
              <a:rPr dirty="0" sz="4100" spc="-1055">
                <a:latin typeface="Trebuchet MS"/>
                <a:cs typeface="Trebuchet MS"/>
              </a:rPr>
              <a:t>at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t</a:t>
            </a:r>
            <a:r>
              <a:rPr dirty="0" sz="4100" spc="-1055">
                <a:latin typeface="Trebuchet MS"/>
                <a:cs typeface="Trebuchet MS"/>
              </a:rPr>
              <a:t>e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eg</a:t>
            </a:r>
            <a:r>
              <a:rPr dirty="0" sz="4100" spc="-1055">
                <a:latin typeface="Trebuchet MS"/>
                <a:cs typeface="Trebuchet MS"/>
              </a:rPr>
              <a:t>g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o</a:t>
            </a:r>
            <a:r>
              <a:rPr dirty="0" sz="4100" spc="-1055">
                <a:latin typeface="Trebuchet MS"/>
                <a:cs typeface="Trebuchet MS"/>
              </a:rPr>
              <a:t>or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r</a:t>
            </a:r>
            <a:r>
              <a:rPr dirty="0" sz="4100" spc="-1055">
                <a:latin typeface="Trebuchet MS"/>
                <a:cs typeface="Trebuchet MS"/>
              </a:rPr>
              <a:t>i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55">
                <a:latin typeface="Trebuchet MS"/>
                <a:cs typeface="Trebuchet MS"/>
              </a:rPr>
              <a:t>c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c</a:t>
            </a:r>
            <a:r>
              <a:rPr dirty="0" sz="4100" spc="-1055">
                <a:latin typeface="Trebuchet MS"/>
                <a:cs typeface="Trebuchet MS"/>
              </a:rPr>
              <a:t>a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55">
                <a:latin typeface="Trebuchet MS"/>
                <a:cs typeface="Trebuchet MS"/>
              </a:rPr>
              <a:t>l</a:t>
            </a:r>
            <a:r>
              <a:rPr dirty="0" sz="4100" spc="-105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994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4100" spc="-1075">
                <a:latin typeface="Trebuchet MS"/>
                <a:cs typeface="Trebuchet MS"/>
              </a:rPr>
              <a:t>V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V</a:t>
            </a:r>
            <a:r>
              <a:rPr dirty="0" sz="4100" spc="-1075">
                <a:latin typeface="Trebuchet MS"/>
                <a:cs typeface="Trebuchet MS"/>
              </a:rPr>
              <a:t>a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ar</a:t>
            </a:r>
            <a:r>
              <a:rPr dirty="0" sz="4100" spc="-1075">
                <a:latin typeface="Trebuchet MS"/>
                <a:cs typeface="Trebuchet MS"/>
              </a:rPr>
              <a:t>r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i</a:t>
            </a:r>
            <a:r>
              <a:rPr dirty="0" sz="4100" spc="-1075">
                <a:latin typeface="Trebuchet MS"/>
                <a:cs typeface="Trebuchet MS"/>
              </a:rPr>
              <a:t>i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a</a:t>
            </a:r>
            <a:r>
              <a:rPr dirty="0" sz="4100" spc="-1075">
                <a:latin typeface="Trebuchet MS"/>
                <a:cs typeface="Trebuchet MS"/>
              </a:rPr>
              <a:t>ab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b</a:t>
            </a:r>
            <a:r>
              <a:rPr dirty="0" sz="4100" spc="-1075">
                <a:latin typeface="Trebuchet MS"/>
                <a:cs typeface="Trebuchet MS"/>
              </a:rPr>
              <a:t>l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l</a:t>
            </a:r>
            <a:r>
              <a:rPr dirty="0" sz="4100" spc="-1075">
                <a:latin typeface="Trebuchet MS"/>
                <a:cs typeface="Trebuchet MS"/>
              </a:rPr>
              <a:t>e</a:t>
            </a:r>
            <a:r>
              <a:rPr dirty="0" sz="4100" spc="-1075">
                <a:solidFill>
                  <a:srgbClr val="FFFFFF"/>
                </a:solidFill>
                <a:latin typeface="Trebuchet MS"/>
                <a:cs typeface="Trebuchet MS"/>
              </a:rPr>
              <a:t>e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10719815" y="5995415"/>
            <a:ext cx="805815" cy="491490"/>
          </a:xfrm>
          <a:custGeom>
            <a:avLst/>
            <a:gdLst/>
            <a:ahLst/>
            <a:cxnLst/>
            <a:rect l="l" t="t" r="r" b="b"/>
            <a:pathLst>
              <a:path w="805815" h="491489">
                <a:moveTo>
                  <a:pt x="0" y="0"/>
                </a:moveTo>
                <a:lnTo>
                  <a:pt x="805433" y="0"/>
                </a:lnTo>
                <a:lnTo>
                  <a:pt x="805433" y="491109"/>
                </a:lnTo>
                <a:lnTo>
                  <a:pt x="0" y="491109"/>
                </a:lnTo>
                <a:lnTo>
                  <a:pt x="0" y="0"/>
                </a:lnTo>
                <a:close/>
              </a:path>
            </a:pathLst>
          </a:custGeom>
          <a:solidFill>
            <a:srgbClr val="333333">
              <a:alpha val="50000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0964712" y="6218137"/>
            <a:ext cx="421005" cy="204470"/>
          </a:xfrm>
          <a:prstGeom prst="rect">
            <a:avLst/>
          </a:prstGeom>
        </p:spPr>
        <p:txBody>
          <a:bodyPr wrap="square" lIns="0" tIns="12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200" spc="-295">
                <a:latin typeface="Trebuchet MS"/>
                <a:cs typeface="Trebuchet MS"/>
              </a:rPr>
              <a:t>5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5</a:t>
            </a:r>
            <a:r>
              <a:rPr dirty="0" sz="1200" spc="-23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385">
                <a:latin typeface="Trebuchet MS"/>
                <a:cs typeface="Trebuchet MS"/>
              </a:rPr>
              <a:t>/</a:t>
            </a:r>
            <a:r>
              <a:rPr dirty="0" sz="1200" spc="-385">
                <a:solidFill>
                  <a:srgbClr val="FFFFFF"/>
                </a:solidFill>
                <a:latin typeface="Trebuchet MS"/>
                <a:cs typeface="Trebuchet MS"/>
              </a:rPr>
              <a:t>/</a:t>
            </a:r>
            <a:r>
              <a:rPr dirty="0" sz="1200" spc="-95">
                <a:solidFill>
                  <a:srgbClr val="FFFFFF"/>
                </a:solidFill>
                <a:latin typeface="Trebuchet MS"/>
                <a:cs typeface="Trebuchet MS"/>
              </a:rPr>
              <a:t> </a:t>
            </a:r>
            <a:r>
              <a:rPr dirty="0" sz="1200" spc="-295">
                <a:latin typeface="Trebuchet MS"/>
                <a:cs typeface="Trebuchet MS"/>
              </a:rPr>
              <a:t>3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3</a:t>
            </a:r>
            <a:r>
              <a:rPr dirty="0" sz="1200" spc="-295">
                <a:latin typeface="Trebuchet MS"/>
                <a:cs typeface="Trebuchet MS"/>
              </a:rPr>
              <a:t>2</a:t>
            </a:r>
            <a:r>
              <a:rPr dirty="0" sz="1200" spc="-295">
                <a:solidFill>
                  <a:srgbClr val="FFFFFF"/>
                </a:solidFill>
                <a:latin typeface="Trebuchet MS"/>
                <a:cs typeface="Trebuchet MS"/>
              </a:rPr>
              <a:t>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3803650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40">
                <a:solidFill>
                  <a:srgbClr val="C2132D"/>
                </a:solidFill>
                <a:latin typeface="Trebuchet MS"/>
                <a:cs typeface="Trebuchet MS"/>
              </a:rPr>
              <a:t>A </a:t>
            </a:r>
            <a:r>
              <a:rPr dirty="0" sz="4100" spc="-275">
                <a:solidFill>
                  <a:srgbClr val="C2132D"/>
                </a:solidFill>
                <a:latin typeface="Trebuchet MS"/>
                <a:cs typeface="Trebuchet MS"/>
              </a:rPr>
              <a:t>Literal </a:t>
            </a:r>
            <a:r>
              <a:rPr dirty="0" sz="4100" spc="-195">
                <a:solidFill>
                  <a:srgbClr val="C2132D"/>
                </a:solidFill>
                <a:latin typeface="Trebuchet MS"/>
                <a:cs typeface="Trebuchet MS"/>
              </a:rPr>
              <a:t>Bar</a:t>
            </a:r>
            <a:r>
              <a:rPr dirty="0" sz="4100" spc="-615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240">
                <a:solidFill>
                  <a:srgbClr val="C2132D"/>
                </a:solidFill>
                <a:latin typeface="Trebuchet MS"/>
                <a:cs typeface="Trebuchet MS"/>
              </a:rPr>
              <a:t>Chart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288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457324" y="2581275"/>
            <a:ext cx="3276599" cy="351310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6653212" y="2695575"/>
            <a:ext cx="0" cy="314325"/>
          </a:xfrm>
          <a:custGeom>
            <a:avLst/>
            <a:gdLst/>
            <a:ahLst/>
            <a:cxnLst/>
            <a:rect l="l" t="t" r="r" b="b"/>
            <a:pathLst>
              <a:path w="0" h="314325">
                <a:moveTo>
                  <a:pt x="0" y="0"/>
                </a:moveTo>
                <a:lnTo>
                  <a:pt x="0" y="314324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/>
          <p:nvPr/>
        </p:nvSpPr>
        <p:spPr>
          <a:xfrm>
            <a:off x="6677025" y="2695575"/>
            <a:ext cx="3552825" cy="31432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7329">
              <a:lnSpc>
                <a:spcPct val="100000"/>
              </a:lnSpc>
              <a:spcBef>
                <a:spcPts val="25"/>
              </a:spcBef>
            </a:pPr>
            <a:r>
              <a:rPr dirty="0" sz="1850" spc="-5" i="1">
                <a:solidFill>
                  <a:srgbClr val="585D60"/>
                </a:solidFill>
                <a:latin typeface="Trebuchet MS"/>
                <a:cs typeface="Trebuchet MS"/>
              </a:rPr>
              <a:t>Answer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50" spc="-50" i="1">
                <a:solidFill>
                  <a:srgbClr val="585D60"/>
                </a:solidFill>
                <a:latin typeface="Trebuchet MS"/>
                <a:cs typeface="Trebuchet MS"/>
              </a:rPr>
              <a:t>following</a:t>
            </a:r>
            <a:r>
              <a:rPr dirty="0" sz="1850" spc="-28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50" spc="-30" i="1">
                <a:solidFill>
                  <a:srgbClr val="585D60"/>
                </a:solidFill>
                <a:latin typeface="Trebuchet MS"/>
                <a:cs typeface="Trebuchet MS"/>
              </a:rPr>
              <a:t>questions:</a:t>
            </a:r>
            <a:endParaRPr sz="18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234806" y="3185794"/>
            <a:ext cx="4291330" cy="27305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8100"/>
              </a:lnSpc>
              <a:spcBef>
                <a:spcPts val="100"/>
              </a:spcBef>
              <a:buAutoNum type="arabicParenBoth"/>
              <a:tabLst>
                <a:tab pos="356235" algn="l"/>
              </a:tabLst>
            </a:pP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many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we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have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>
                <a:solidFill>
                  <a:srgbClr val="585D60"/>
                </a:solidFill>
                <a:latin typeface="Trebuchet MS"/>
                <a:cs typeface="Trebuchet MS"/>
              </a:rPr>
              <a:t>this 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graph?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215"/>
              </a:spcBef>
              <a:buAutoNum type="arabicParenBoth"/>
              <a:tabLst>
                <a:tab pos="356235" algn="l"/>
              </a:tabLst>
            </a:pP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How </a:t>
            </a:r>
            <a:r>
              <a:rPr dirty="0" sz="1800" spc="20">
                <a:solidFill>
                  <a:srgbClr val="585D60"/>
                </a:solidFill>
                <a:latin typeface="Trebuchet MS"/>
                <a:cs typeface="Trebuchet MS"/>
              </a:rPr>
              <a:t>many</a:t>
            </a:r>
            <a:r>
              <a:rPr dirty="0" sz="1800" spc="-2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0">
                <a:solidFill>
                  <a:srgbClr val="585D60"/>
                </a:solidFill>
                <a:latin typeface="Trebuchet MS"/>
                <a:cs typeface="Trebuchet MS"/>
              </a:rPr>
              <a:t>observations?</a:t>
            </a:r>
            <a:endParaRPr sz="1800">
              <a:latin typeface="Trebuchet MS"/>
              <a:cs typeface="Trebuchet MS"/>
            </a:endParaRPr>
          </a:p>
          <a:p>
            <a:pPr marL="12700" marR="58419">
              <a:lnSpc>
                <a:spcPct val="118100"/>
              </a:lnSpc>
              <a:spcBef>
                <a:spcPts val="894"/>
              </a:spcBef>
              <a:buAutoNum type="arabicParenBoth"/>
              <a:tabLst>
                <a:tab pos="356235" algn="l"/>
              </a:tabLst>
            </a:pP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1800" spc="-11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85">
                <a:solidFill>
                  <a:srgbClr val="585D60"/>
                </a:solidFill>
                <a:latin typeface="Trebuchet MS"/>
                <a:cs typeface="Trebuchet MS"/>
              </a:rPr>
              <a:t>discuss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45">
                <a:solidFill>
                  <a:srgbClr val="585D60"/>
                </a:solidFill>
                <a:latin typeface="Trebuchet MS"/>
                <a:cs typeface="Trebuchet MS"/>
              </a:rPr>
              <a:t>type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1800" spc="-114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">
                <a:solidFill>
                  <a:srgbClr val="585D60"/>
                </a:solidFill>
                <a:latin typeface="Trebuchet MS"/>
                <a:cs typeface="Trebuchet MS"/>
              </a:rPr>
              <a:t>variables</a:t>
            </a:r>
            <a:r>
              <a:rPr dirty="0" sz="1800" spc="-11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 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graph? 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(i.e.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nominal, </a:t>
            </a:r>
            <a:r>
              <a:rPr dirty="0" sz="1800" spc="-60">
                <a:solidFill>
                  <a:srgbClr val="585D60"/>
                </a:solidFill>
                <a:latin typeface="Trebuchet MS"/>
                <a:cs typeface="Trebuchet MS"/>
              </a:rPr>
              <a:t>ordinal,</a:t>
            </a:r>
            <a:r>
              <a:rPr dirty="0" sz="1800" spc="-37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65">
                <a:solidFill>
                  <a:srgbClr val="585D60"/>
                </a:solidFill>
                <a:latin typeface="Trebuchet MS"/>
                <a:cs typeface="Trebuchet MS"/>
              </a:rPr>
              <a:t>etc.)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215"/>
              </a:spcBef>
              <a:buAutoNum type="arabicParenBoth"/>
              <a:tabLst>
                <a:tab pos="356235" algn="l"/>
              </a:tabLst>
            </a:pP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How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6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1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10">
                <a:solidFill>
                  <a:srgbClr val="585D60"/>
                </a:solidFill>
                <a:latin typeface="Trebuchet MS"/>
                <a:cs typeface="Trebuchet MS"/>
              </a:rPr>
              <a:t>encoded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-5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1800" spc="-10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35">
                <a:solidFill>
                  <a:srgbClr val="585D60"/>
                </a:solidFill>
                <a:latin typeface="Trebuchet MS"/>
                <a:cs typeface="Trebuchet MS"/>
              </a:rPr>
              <a:t>graph?</a:t>
            </a:r>
            <a:endParaRPr sz="1800">
              <a:latin typeface="Trebuchet MS"/>
              <a:cs typeface="Trebuchet MS"/>
            </a:endParaRPr>
          </a:p>
          <a:p>
            <a:pPr marL="355600" indent="-343535">
              <a:lnSpc>
                <a:spcPct val="100000"/>
              </a:lnSpc>
              <a:spcBef>
                <a:spcPts val="1290"/>
              </a:spcBef>
              <a:buAutoNum type="arabicParenBoth"/>
              <a:tabLst>
                <a:tab pos="356235" algn="l"/>
              </a:tabLst>
            </a:pP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Any </a:t>
            </a:r>
            <a:r>
              <a:rPr dirty="0" sz="1800" spc="-35">
                <a:solidFill>
                  <a:srgbClr val="585D60"/>
                </a:solidFill>
                <a:latin typeface="Trebuchet MS"/>
                <a:cs typeface="Trebuchet MS"/>
              </a:rPr>
              <a:t>other</a:t>
            </a:r>
            <a:r>
              <a:rPr dirty="0" sz="1800" spc="-24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25">
                <a:solidFill>
                  <a:srgbClr val="585D60"/>
                </a:solidFill>
                <a:latin typeface="Trebuchet MS"/>
                <a:cs typeface="Trebuchet MS"/>
              </a:rPr>
              <a:t>comments/observations?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176962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914400" y="6186487"/>
            <a:ext cx="8153400" cy="0"/>
          </a:xfrm>
          <a:custGeom>
            <a:avLst/>
            <a:gdLst/>
            <a:ahLst/>
            <a:cxnLst/>
            <a:rect l="l" t="t" r="r" b="b"/>
            <a:pathLst>
              <a:path w="8153400" h="0">
                <a:moveTo>
                  <a:pt x="0" y="0"/>
                </a:moveTo>
                <a:lnTo>
                  <a:pt x="81533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05827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901700" y="6266655"/>
            <a:ext cx="818324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50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image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is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How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6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Much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Does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Beer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Consumption</a:t>
            </a:r>
            <a:r>
              <a:rPr dirty="0" sz="850" spc="-3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Vary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by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Country?</a:t>
            </a:r>
            <a:r>
              <a:rPr dirty="0" sz="850">
                <a:solidFill>
                  <a:srgbClr val="585D60"/>
                </a:solidFill>
                <a:latin typeface="Trebuchet MS"/>
                <a:cs typeface="Trebuchet MS"/>
              </a:rPr>
              <a:t>,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5">
                <a:solidFill>
                  <a:srgbClr val="585D60"/>
                </a:solidFill>
                <a:latin typeface="Trebuchet MS"/>
                <a:cs typeface="Trebuchet MS"/>
              </a:rPr>
              <a:t>seems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be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5">
                <a:solidFill>
                  <a:srgbClr val="585D60"/>
                </a:solidFill>
                <a:latin typeface="Trebuchet MS"/>
                <a:cs typeface="Trebuchet MS"/>
              </a:rPr>
              <a:t>based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2004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report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from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Kirin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Holdings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Company.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6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14400" y="1657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914400" y="22288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1130300" y="1778000"/>
            <a:ext cx="77406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Activity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335956" y="1778000"/>
            <a:ext cx="138112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object 20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04:00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773366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125">
                <a:latin typeface="Trebuchet MS"/>
                <a:cs typeface="Trebuchet MS"/>
              </a:rPr>
              <a:t>Using </a:t>
            </a:r>
            <a:r>
              <a:rPr dirty="0" sz="4100" spc="-180">
                <a:latin typeface="Trebuchet MS"/>
                <a:cs typeface="Trebuchet MS"/>
              </a:rPr>
              <a:t>a </a:t>
            </a:r>
            <a:r>
              <a:rPr dirty="0" sz="4100" spc="-195">
                <a:latin typeface="Trebuchet MS"/>
                <a:cs typeface="Trebuchet MS"/>
              </a:rPr>
              <a:t>Bar </a:t>
            </a:r>
            <a:r>
              <a:rPr dirty="0" sz="4100" spc="-240">
                <a:latin typeface="Trebuchet MS"/>
                <a:cs typeface="Trebuchet MS"/>
              </a:rPr>
              <a:t>Chart </a:t>
            </a:r>
            <a:r>
              <a:rPr dirty="0" sz="4100" spc="-290">
                <a:latin typeface="Trebuchet MS"/>
                <a:cs typeface="Trebuchet MS"/>
              </a:rPr>
              <a:t>to </a:t>
            </a:r>
            <a:r>
              <a:rPr dirty="0" sz="4100" spc="-165">
                <a:latin typeface="Trebuchet MS"/>
                <a:cs typeface="Trebuchet MS"/>
              </a:rPr>
              <a:t>Visualize </a:t>
            </a:r>
            <a:r>
              <a:rPr dirty="0" sz="4100" spc="-200">
                <a:latin typeface="Trebuchet MS"/>
                <a:cs typeface="Trebuchet MS"/>
              </a:rPr>
              <a:t>R</a:t>
            </a:r>
            <a:r>
              <a:rPr dirty="0" sz="4100" spc="-875">
                <a:latin typeface="Trebuchet MS"/>
                <a:cs typeface="Trebuchet MS"/>
              </a:rPr>
              <a:t> </a:t>
            </a:r>
            <a:r>
              <a:rPr dirty="0" sz="4100" spc="-200">
                <a:latin typeface="Trebuchet MS"/>
                <a:cs typeface="Trebuchet MS"/>
              </a:rPr>
              <a:t>Code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105149" y="1600200"/>
            <a:ext cx="5448299" cy="36004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14400" y="6176962"/>
            <a:ext cx="7562850" cy="0"/>
          </a:xfrm>
          <a:custGeom>
            <a:avLst/>
            <a:gdLst/>
            <a:ahLst/>
            <a:cxnLst/>
            <a:rect l="l" t="t" r="r" b="b"/>
            <a:pathLst>
              <a:path w="7562850" h="0">
                <a:moveTo>
                  <a:pt x="0" y="0"/>
                </a:moveTo>
                <a:lnTo>
                  <a:pt x="756284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14400" y="6186487"/>
            <a:ext cx="7562850" cy="0"/>
          </a:xfrm>
          <a:custGeom>
            <a:avLst/>
            <a:gdLst/>
            <a:ahLst/>
            <a:cxnLst/>
            <a:rect l="l" t="t" r="r" b="b"/>
            <a:pathLst>
              <a:path w="7562850" h="0">
                <a:moveTo>
                  <a:pt x="0" y="0"/>
                </a:moveTo>
                <a:lnTo>
                  <a:pt x="756284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8467725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901700" y="6266655"/>
            <a:ext cx="7591425" cy="16002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40">
                <a:solidFill>
                  <a:srgbClr val="585D60"/>
                </a:solidFill>
                <a:latin typeface="Trebuchet MS"/>
                <a:cs typeface="Trebuchet MS"/>
              </a:rPr>
              <a:t>See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amazing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watcher</a:t>
            </a:r>
            <a:r>
              <a:rPr dirty="0" sz="850" spc="-3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package,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which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allows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you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to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record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state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45">
                <a:solidFill>
                  <a:srgbClr val="585D60"/>
                </a:solidFill>
                <a:latin typeface="Trebuchet MS"/>
                <a:cs typeface="Trebuchet MS"/>
              </a:rPr>
              <a:t>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function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during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evaluation.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For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5">
                <a:solidFill>
                  <a:srgbClr val="585D60"/>
                </a:solidFill>
                <a:latin typeface="Trebuchet MS"/>
                <a:cs typeface="Trebuchet MS"/>
              </a:rPr>
              <a:t>more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5">
                <a:solidFill>
                  <a:srgbClr val="585D60"/>
                </a:solidFill>
                <a:latin typeface="Trebuchet MS"/>
                <a:cs typeface="Trebuchet MS"/>
              </a:rPr>
              <a:t>details,</a:t>
            </a:r>
            <a:r>
              <a:rPr dirty="0" sz="850" spc="-3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0">
                <a:solidFill>
                  <a:srgbClr val="585D60"/>
                </a:solidFill>
                <a:latin typeface="Trebuchet MS"/>
                <a:cs typeface="Trebuchet MS"/>
              </a:rPr>
              <a:t>please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click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on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the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25">
                <a:solidFill>
                  <a:srgbClr val="585D60"/>
                </a:solidFill>
                <a:latin typeface="Trebuchet MS"/>
                <a:cs typeface="Trebuchet MS"/>
              </a:rPr>
              <a:t>link.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7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1700" y="520700"/>
            <a:ext cx="7425055" cy="65405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 spc="-235">
                <a:solidFill>
                  <a:srgbClr val="C2132D"/>
                </a:solidFill>
                <a:latin typeface="Trebuchet MS"/>
                <a:cs typeface="Trebuchet MS"/>
              </a:rPr>
              <a:t>Non-graded </a:t>
            </a:r>
            <a:r>
              <a:rPr dirty="0" sz="4100" spc="-295">
                <a:solidFill>
                  <a:srgbClr val="C2132D"/>
                </a:solidFill>
                <a:latin typeface="Trebuchet MS"/>
                <a:cs typeface="Trebuchet MS"/>
              </a:rPr>
              <a:t>activity: </a:t>
            </a:r>
            <a:r>
              <a:rPr dirty="0" sz="4100" spc="-285">
                <a:solidFill>
                  <a:srgbClr val="C2132D"/>
                </a:solidFill>
                <a:latin typeface="Trebuchet MS"/>
                <a:cs typeface="Trebuchet MS"/>
              </a:rPr>
              <a:t>Two </a:t>
            </a:r>
            <a:r>
              <a:rPr dirty="0" sz="4100" spc="-195">
                <a:solidFill>
                  <a:srgbClr val="C2132D"/>
                </a:solidFill>
                <a:latin typeface="Trebuchet MS"/>
                <a:cs typeface="Trebuchet MS"/>
              </a:rPr>
              <a:t>Bar</a:t>
            </a:r>
            <a:r>
              <a:rPr dirty="0" sz="4100" spc="-450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4100" spc="-165">
                <a:solidFill>
                  <a:srgbClr val="C2132D"/>
                </a:solidFill>
                <a:latin typeface="Trebuchet MS"/>
                <a:cs typeface="Trebuchet MS"/>
              </a:rPr>
              <a:t>Charts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14400" y="2228850"/>
            <a:ext cx="9696450" cy="0"/>
          </a:xfrm>
          <a:custGeom>
            <a:avLst/>
            <a:gdLst/>
            <a:ahLst/>
            <a:cxnLst/>
            <a:rect l="l" t="t" r="r" b="b"/>
            <a:pathLst>
              <a:path w="9696450" h="0">
                <a:moveTo>
                  <a:pt x="0" y="0"/>
                </a:moveTo>
                <a:lnTo>
                  <a:pt x="9696449" y="0"/>
                </a:lnTo>
              </a:path>
            </a:pathLst>
          </a:custGeom>
          <a:ln w="19049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1319212" y="2466975"/>
            <a:ext cx="0" cy="638175"/>
          </a:xfrm>
          <a:custGeom>
            <a:avLst/>
            <a:gdLst/>
            <a:ahLst/>
            <a:cxnLst/>
            <a:rect l="l" t="t" r="r" b="b"/>
            <a:pathLst>
              <a:path w="0" h="638175">
                <a:moveTo>
                  <a:pt x="0" y="0"/>
                </a:moveTo>
                <a:lnTo>
                  <a:pt x="0" y="638174"/>
                </a:lnTo>
              </a:path>
            </a:pathLst>
          </a:custGeom>
          <a:ln w="47624">
            <a:solidFill>
              <a:srgbClr val="C2132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1238249" y="3448050"/>
            <a:ext cx="3714749" cy="288769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6572250" y="3448049"/>
            <a:ext cx="3714749" cy="295275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1343024" y="2466975"/>
            <a:ext cx="8886825" cy="638175"/>
          </a:xfrm>
          <a:prstGeom prst="rect">
            <a:avLst/>
          </a:prstGeom>
          <a:solidFill>
            <a:srgbClr val="F9F9F9"/>
          </a:solidFill>
        </p:spPr>
        <p:txBody>
          <a:bodyPr wrap="square" lIns="0" tIns="3175" rIns="0" bIns="0" rtlCol="0" vert="horz">
            <a:spAutoFit/>
          </a:bodyPr>
          <a:lstStyle/>
          <a:p>
            <a:pPr marL="227965">
              <a:lnSpc>
                <a:spcPct val="100000"/>
              </a:lnSpc>
              <a:spcBef>
                <a:spcPts val="25"/>
              </a:spcBef>
            </a:pP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Over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the </a:t>
            </a:r>
            <a:r>
              <a:rPr dirty="0" sz="1850" spc="-70" i="1">
                <a:solidFill>
                  <a:srgbClr val="585D60"/>
                </a:solidFill>
                <a:latin typeface="Trebuchet MS"/>
                <a:cs typeface="Trebuchet MS"/>
              </a:rPr>
              <a:t>next </a:t>
            </a:r>
            <a:r>
              <a:rPr dirty="0" sz="1850" spc="-105" i="1">
                <a:solidFill>
                  <a:srgbClr val="585D60"/>
                </a:solidFill>
                <a:latin typeface="Trebuchet MS"/>
                <a:cs typeface="Trebuchet MS"/>
              </a:rPr>
              <a:t>five </a:t>
            </a:r>
            <a:r>
              <a:rPr dirty="0" sz="1850" spc="-65" i="1">
                <a:solidFill>
                  <a:srgbClr val="585D60"/>
                </a:solidFill>
                <a:latin typeface="Trebuchet MS"/>
                <a:cs typeface="Trebuchet MS"/>
              </a:rPr>
              <a:t>minutes, </a:t>
            </a:r>
            <a:r>
              <a:rPr dirty="0" sz="1850" spc="-90" i="1">
                <a:solidFill>
                  <a:srgbClr val="585D60"/>
                </a:solidFill>
                <a:latin typeface="Trebuchet MS"/>
                <a:cs typeface="Trebuchet MS"/>
              </a:rPr>
              <a:t>identify </a:t>
            </a:r>
            <a:r>
              <a:rPr dirty="0" sz="1850" spc="30" b="1" i="1">
                <a:solidFill>
                  <a:srgbClr val="C2132D"/>
                </a:solidFill>
                <a:latin typeface="Arial"/>
                <a:cs typeface="Arial"/>
              </a:rPr>
              <a:t>3-4 </a:t>
            </a:r>
            <a:r>
              <a:rPr dirty="0" sz="1850" spc="-65" b="1" i="1">
                <a:solidFill>
                  <a:srgbClr val="C2132D"/>
                </a:solidFill>
                <a:latin typeface="Arial"/>
                <a:cs typeface="Arial"/>
              </a:rPr>
              <a:t>differences </a:t>
            </a:r>
            <a:r>
              <a:rPr dirty="0" sz="1850" spc="-55" b="1" i="1">
                <a:solidFill>
                  <a:srgbClr val="C2132D"/>
                </a:solidFill>
                <a:latin typeface="Arial"/>
                <a:cs typeface="Arial"/>
              </a:rPr>
              <a:t>that </a:t>
            </a:r>
            <a:r>
              <a:rPr dirty="0" sz="1850" spc="-75" b="1" i="1">
                <a:solidFill>
                  <a:srgbClr val="C2132D"/>
                </a:solidFill>
                <a:latin typeface="Arial"/>
                <a:cs typeface="Arial"/>
              </a:rPr>
              <a:t>make </a:t>
            </a:r>
            <a:r>
              <a:rPr dirty="0" sz="1850" spc="-65" b="1" i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50" spc="-100" b="1" i="1">
                <a:solidFill>
                  <a:srgbClr val="C2132D"/>
                </a:solidFill>
                <a:latin typeface="Arial"/>
                <a:cs typeface="Arial"/>
              </a:rPr>
              <a:t>graph </a:t>
            </a:r>
            <a:r>
              <a:rPr dirty="0" sz="1850" spc="-120" b="1" i="1">
                <a:solidFill>
                  <a:srgbClr val="C2132D"/>
                </a:solidFill>
                <a:latin typeface="Arial"/>
                <a:cs typeface="Arial"/>
              </a:rPr>
              <a:t>on </a:t>
            </a:r>
            <a:r>
              <a:rPr dirty="0" sz="1850" spc="-65" b="1" i="1">
                <a:solidFill>
                  <a:srgbClr val="C2132D"/>
                </a:solidFill>
                <a:latin typeface="Arial"/>
                <a:cs typeface="Arial"/>
              </a:rPr>
              <a:t>the</a:t>
            </a:r>
            <a:r>
              <a:rPr dirty="0" sz="1850" spc="-265" b="1" i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50" spc="-70" b="1" i="1">
                <a:solidFill>
                  <a:srgbClr val="C2132D"/>
                </a:solidFill>
                <a:latin typeface="Arial"/>
                <a:cs typeface="Arial"/>
              </a:rPr>
              <a:t>right</a:t>
            </a:r>
            <a:endParaRPr sz="1850">
              <a:latin typeface="Arial"/>
              <a:cs typeface="Arial"/>
            </a:endParaRPr>
          </a:p>
          <a:p>
            <a:pPr marL="227965">
              <a:lnSpc>
                <a:spcPct val="100000"/>
              </a:lnSpc>
              <a:spcBef>
                <a:spcPts val="254"/>
              </a:spcBef>
            </a:pPr>
            <a:r>
              <a:rPr dirty="0" sz="1850" spc="-95" b="1" i="1">
                <a:solidFill>
                  <a:srgbClr val="C2132D"/>
                </a:solidFill>
                <a:latin typeface="Arial"/>
                <a:cs typeface="Arial"/>
              </a:rPr>
              <a:t>better</a:t>
            </a:r>
            <a:r>
              <a:rPr dirty="0" sz="1850" spc="-95" i="1">
                <a:solidFill>
                  <a:srgbClr val="585D60"/>
                </a:solidFill>
                <a:latin typeface="Trebuchet MS"/>
                <a:cs typeface="Trebuchet MS"/>
              </a:rPr>
              <a:t>, </a:t>
            </a:r>
            <a:r>
              <a:rPr dirty="0" sz="1850" spc="-10" i="1">
                <a:solidFill>
                  <a:srgbClr val="585D60"/>
                </a:solidFill>
                <a:latin typeface="Trebuchet MS"/>
                <a:cs typeface="Trebuchet MS"/>
              </a:rPr>
              <a:t>and </a:t>
            </a:r>
            <a:r>
              <a:rPr dirty="0" sz="1850" spc="35" i="1">
                <a:solidFill>
                  <a:srgbClr val="585D60"/>
                </a:solidFill>
                <a:latin typeface="Trebuchet MS"/>
                <a:cs typeface="Trebuchet MS"/>
              </a:rPr>
              <a:t>suggest </a:t>
            </a:r>
            <a:r>
              <a:rPr dirty="0" sz="1850" spc="-120" b="1" i="1">
                <a:solidFill>
                  <a:srgbClr val="C2132D"/>
                </a:solidFill>
                <a:latin typeface="Arial"/>
                <a:cs typeface="Arial"/>
              </a:rPr>
              <a:t>how </a:t>
            </a:r>
            <a:r>
              <a:rPr dirty="0" sz="1850" spc="-125" b="1" i="1">
                <a:solidFill>
                  <a:srgbClr val="C2132D"/>
                </a:solidFill>
                <a:latin typeface="Arial"/>
                <a:cs typeface="Arial"/>
              </a:rPr>
              <a:t>you </a:t>
            </a:r>
            <a:r>
              <a:rPr dirty="0" sz="1850" spc="-95" b="1" i="1">
                <a:solidFill>
                  <a:srgbClr val="C2132D"/>
                </a:solidFill>
                <a:latin typeface="Arial"/>
                <a:cs typeface="Arial"/>
              </a:rPr>
              <a:t>can </a:t>
            </a:r>
            <a:r>
              <a:rPr dirty="0" sz="1850" spc="-55" b="1" i="1">
                <a:solidFill>
                  <a:srgbClr val="C2132D"/>
                </a:solidFill>
                <a:latin typeface="Arial"/>
                <a:cs typeface="Arial"/>
              </a:rPr>
              <a:t>further </a:t>
            </a:r>
            <a:r>
              <a:rPr dirty="0" sz="1850" spc="-95" b="1" i="1">
                <a:solidFill>
                  <a:srgbClr val="C2132D"/>
                </a:solidFill>
                <a:latin typeface="Arial"/>
                <a:cs typeface="Arial"/>
              </a:rPr>
              <a:t>improve </a:t>
            </a:r>
            <a:r>
              <a:rPr dirty="0" sz="1850" spc="-65" b="1" i="1">
                <a:solidFill>
                  <a:srgbClr val="C2132D"/>
                </a:solidFill>
                <a:latin typeface="Arial"/>
                <a:cs typeface="Arial"/>
              </a:rPr>
              <a:t>the </a:t>
            </a:r>
            <a:r>
              <a:rPr dirty="0" sz="1850" spc="-100" b="1" i="1">
                <a:solidFill>
                  <a:srgbClr val="C2132D"/>
                </a:solidFill>
                <a:latin typeface="Arial"/>
                <a:cs typeface="Arial"/>
              </a:rPr>
              <a:t>graph </a:t>
            </a:r>
            <a:r>
              <a:rPr dirty="0" sz="1850" spc="-120" b="1" i="1">
                <a:solidFill>
                  <a:srgbClr val="C2132D"/>
                </a:solidFill>
                <a:latin typeface="Arial"/>
                <a:cs typeface="Arial"/>
              </a:rPr>
              <a:t>on </a:t>
            </a:r>
            <a:r>
              <a:rPr dirty="0" sz="1850" spc="-65" b="1" i="1">
                <a:solidFill>
                  <a:srgbClr val="C2132D"/>
                </a:solidFill>
                <a:latin typeface="Arial"/>
                <a:cs typeface="Arial"/>
              </a:rPr>
              <a:t>the</a:t>
            </a:r>
            <a:r>
              <a:rPr dirty="0" sz="1850" spc="-114" b="1" i="1">
                <a:solidFill>
                  <a:srgbClr val="C2132D"/>
                </a:solidFill>
                <a:latin typeface="Arial"/>
                <a:cs typeface="Arial"/>
              </a:rPr>
              <a:t> </a:t>
            </a:r>
            <a:r>
              <a:rPr dirty="0" sz="1850" spc="-70" b="1" i="1">
                <a:solidFill>
                  <a:srgbClr val="C2132D"/>
                </a:solidFill>
                <a:latin typeface="Arial"/>
                <a:cs typeface="Arial"/>
              </a:rPr>
              <a:t>right</a:t>
            </a:r>
            <a:endParaRPr sz="18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8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14400" y="16573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914400" y="2228850"/>
            <a:ext cx="1209675" cy="0"/>
          </a:xfrm>
          <a:custGeom>
            <a:avLst/>
            <a:gdLst/>
            <a:ahLst/>
            <a:cxnLst/>
            <a:rect l="l" t="t" r="r" b="b"/>
            <a:pathLst>
              <a:path w="1209675" h="0">
                <a:moveTo>
                  <a:pt x="0" y="0"/>
                </a:moveTo>
                <a:lnTo>
                  <a:pt x="1209674" y="0"/>
                </a:lnTo>
              </a:path>
            </a:pathLst>
          </a:custGeom>
          <a:ln w="19049">
            <a:solidFill>
              <a:srgbClr val="585D60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130300" y="1778000"/>
            <a:ext cx="2586355" cy="299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217930" algn="l"/>
              </a:tabLst>
            </a:pPr>
            <a:r>
              <a:rPr dirty="0" sz="1800" spc="-40">
                <a:solidFill>
                  <a:srgbClr val="585D60"/>
                </a:solidFill>
                <a:latin typeface="Trebuchet MS"/>
                <a:cs typeface="Trebuchet MS"/>
              </a:rPr>
              <a:t>Activity	</a:t>
            </a:r>
            <a:r>
              <a:rPr dirty="0" sz="1800" spc="-10">
                <a:solidFill>
                  <a:srgbClr val="585D60"/>
                </a:solidFill>
                <a:latin typeface="Trebuchet MS"/>
                <a:cs typeface="Trebuchet MS"/>
              </a:rPr>
              <a:t>Your</a:t>
            </a:r>
            <a:r>
              <a:rPr dirty="0" sz="1800" spc="-1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800" spc="5">
                <a:solidFill>
                  <a:srgbClr val="585D60"/>
                </a:solidFill>
                <a:latin typeface="Trebuchet MS"/>
                <a:cs typeface="Trebuchet MS"/>
              </a:rPr>
              <a:t>Solution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403080" y="182880"/>
            <a:ext cx="1978660" cy="966469"/>
          </a:xfrm>
          <a:custGeom>
            <a:avLst/>
            <a:gdLst/>
            <a:ahLst/>
            <a:cxnLst/>
            <a:rect l="l" t="t" r="r" b="b"/>
            <a:pathLst>
              <a:path w="1978659" h="966469">
                <a:moveTo>
                  <a:pt x="1978152" y="966216"/>
                </a:moveTo>
                <a:lnTo>
                  <a:pt x="0" y="966216"/>
                </a:lnTo>
                <a:lnTo>
                  <a:pt x="0" y="0"/>
                </a:lnTo>
                <a:lnTo>
                  <a:pt x="1978152" y="0"/>
                </a:lnTo>
                <a:lnTo>
                  <a:pt x="1978152" y="102870"/>
                </a:lnTo>
                <a:lnTo>
                  <a:pt x="274319" y="102870"/>
                </a:lnTo>
                <a:lnTo>
                  <a:pt x="261182" y="103504"/>
                </a:lnTo>
                <a:lnTo>
                  <a:pt x="223287" y="113020"/>
                </a:lnTo>
                <a:lnTo>
                  <a:pt x="189762" y="133087"/>
                </a:lnTo>
                <a:lnTo>
                  <a:pt x="163420" y="162120"/>
                </a:lnTo>
                <a:lnTo>
                  <a:pt x="146677" y="197568"/>
                </a:lnTo>
                <a:lnTo>
                  <a:pt x="140969" y="236220"/>
                </a:lnTo>
                <a:lnTo>
                  <a:pt x="140969" y="655320"/>
                </a:lnTo>
                <a:lnTo>
                  <a:pt x="146677" y="693971"/>
                </a:lnTo>
                <a:lnTo>
                  <a:pt x="163420" y="729419"/>
                </a:lnTo>
                <a:lnTo>
                  <a:pt x="189762" y="758452"/>
                </a:lnTo>
                <a:lnTo>
                  <a:pt x="223287" y="778519"/>
                </a:lnTo>
                <a:lnTo>
                  <a:pt x="261182" y="788035"/>
                </a:lnTo>
                <a:lnTo>
                  <a:pt x="274319" y="788670"/>
                </a:lnTo>
                <a:lnTo>
                  <a:pt x="1978152" y="788670"/>
                </a:lnTo>
                <a:lnTo>
                  <a:pt x="1978152" y="966216"/>
                </a:lnTo>
                <a:close/>
              </a:path>
              <a:path w="1978659" h="966469">
                <a:moveTo>
                  <a:pt x="1978152" y="788670"/>
                </a:moveTo>
                <a:lnTo>
                  <a:pt x="1703069" y="788670"/>
                </a:lnTo>
                <a:lnTo>
                  <a:pt x="1716205" y="788035"/>
                </a:lnTo>
                <a:lnTo>
                  <a:pt x="1729088" y="786132"/>
                </a:lnTo>
                <a:lnTo>
                  <a:pt x="1765992" y="772906"/>
                </a:lnTo>
                <a:lnTo>
                  <a:pt x="1797360" y="749612"/>
                </a:lnTo>
                <a:lnTo>
                  <a:pt x="1820653" y="718244"/>
                </a:lnTo>
                <a:lnTo>
                  <a:pt x="1833880" y="681340"/>
                </a:lnTo>
                <a:lnTo>
                  <a:pt x="1836419" y="655320"/>
                </a:lnTo>
                <a:lnTo>
                  <a:pt x="1836419" y="236220"/>
                </a:lnTo>
                <a:lnTo>
                  <a:pt x="1830708" y="197568"/>
                </a:lnTo>
                <a:lnTo>
                  <a:pt x="1813965" y="162120"/>
                </a:lnTo>
                <a:lnTo>
                  <a:pt x="1787623" y="133087"/>
                </a:lnTo>
                <a:lnTo>
                  <a:pt x="1754098" y="113020"/>
                </a:lnTo>
                <a:lnTo>
                  <a:pt x="1716205" y="103504"/>
                </a:lnTo>
                <a:lnTo>
                  <a:pt x="1703069" y="102870"/>
                </a:lnTo>
                <a:lnTo>
                  <a:pt x="1978152" y="102870"/>
                </a:lnTo>
                <a:lnTo>
                  <a:pt x="1978152" y="788670"/>
                </a:lnTo>
                <a:close/>
              </a:path>
            </a:pathLst>
          </a:custGeom>
          <a:solidFill>
            <a:srgbClr val="323232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9548811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1565780" y="676274"/>
                </a:moveTo>
                <a:lnTo>
                  <a:pt x="120144" y="676274"/>
                </a:lnTo>
                <a:lnTo>
                  <a:pt x="111782" y="675451"/>
                </a:lnTo>
                <a:lnTo>
                  <a:pt x="71578" y="663255"/>
                </a:lnTo>
                <a:lnTo>
                  <a:pt x="31692" y="632642"/>
                </a:lnTo>
                <a:lnTo>
                  <a:pt x="6556" y="589095"/>
                </a:lnTo>
                <a:lnTo>
                  <a:pt x="0" y="556130"/>
                </a:lnTo>
                <a:lnTo>
                  <a:pt x="0" y="120144"/>
                </a:lnTo>
                <a:lnTo>
                  <a:pt x="13018" y="71578"/>
                </a:lnTo>
                <a:lnTo>
                  <a:pt x="43632" y="31692"/>
                </a:lnTo>
                <a:lnTo>
                  <a:pt x="87178" y="6557"/>
                </a:lnTo>
                <a:lnTo>
                  <a:pt x="120144" y="0"/>
                </a:lnTo>
                <a:lnTo>
                  <a:pt x="1565780" y="0"/>
                </a:lnTo>
                <a:lnTo>
                  <a:pt x="1614345" y="13019"/>
                </a:lnTo>
                <a:lnTo>
                  <a:pt x="1654232" y="43632"/>
                </a:lnTo>
                <a:lnTo>
                  <a:pt x="1679366" y="87179"/>
                </a:lnTo>
                <a:lnTo>
                  <a:pt x="1685925" y="120144"/>
                </a:lnTo>
                <a:lnTo>
                  <a:pt x="1685925" y="556130"/>
                </a:lnTo>
                <a:lnTo>
                  <a:pt x="1672904" y="604696"/>
                </a:lnTo>
                <a:lnTo>
                  <a:pt x="1642292" y="644582"/>
                </a:lnTo>
                <a:lnTo>
                  <a:pt x="1598743" y="669717"/>
                </a:lnTo>
                <a:lnTo>
                  <a:pt x="1565780" y="67627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548810" y="290512"/>
            <a:ext cx="1685925" cy="676275"/>
          </a:xfrm>
          <a:custGeom>
            <a:avLst/>
            <a:gdLst/>
            <a:ahLst/>
            <a:cxnLst/>
            <a:rect l="l" t="t" r="r" b="b"/>
            <a:pathLst>
              <a:path w="1685925" h="676275">
                <a:moveTo>
                  <a:pt x="0" y="547687"/>
                </a:moveTo>
                <a:lnTo>
                  <a:pt x="0" y="128587"/>
                </a:lnTo>
                <a:lnTo>
                  <a:pt x="0" y="120144"/>
                </a:lnTo>
                <a:lnTo>
                  <a:pt x="823" y="111782"/>
                </a:lnTo>
                <a:lnTo>
                  <a:pt x="2470" y="103501"/>
                </a:lnTo>
                <a:lnTo>
                  <a:pt x="4117" y="95220"/>
                </a:lnTo>
                <a:lnTo>
                  <a:pt x="6556" y="87179"/>
                </a:lnTo>
                <a:lnTo>
                  <a:pt x="9787" y="79379"/>
                </a:lnTo>
                <a:lnTo>
                  <a:pt x="13018" y="71578"/>
                </a:lnTo>
                <a:lnTo>
                  <a:pt x="37662" y="37662"/>
                </a:lnTo>
                <a:lnTo>
                  <a:pt x="43632" y="31692"/>
                </a:lnTo>
                <a:lnTo>
                  <a:pt x="50127" y="26361"/>
                </a:lnTo>
                <a:lnTo>
                  <a:pt x="57147" y="21670"/>
                </a:lnTo>
                <a:lnTo>
                  <a:pt x="64167" y="16980"/>
                </a:lnTo>
                <a:lnTo>
                  <a:pt x="71577" y="13019"/>
                </a:lnTo>
                <a:lnTo>
                  <a:pt x="79378" y="9788"/>
                </a:lnTo>
                <a:lnTo>
                  <a:pt x="87178" y="6557"/>
                </a:lnTo>
                <a:lnTo>
                  <a:pt x="95219" y="4117"/>
                </a:lnTo>
                <a:lnTo>
                  <a:pt x="103501" y="2470"/>
                </a:lnTo>
                <a:lnTo>
                  <a:pt x="111782" y="823"/>
                </a:lnTo>
                <a:lnTo>
                  <a:pt x="120144" y="0"/>
                </a:lnTo>
                <a:lnTo>
                  <a:pt x="128588" y="0"/>
                </a:lnTo>
                <a:lnTo>
                  <a:pt x="1557337" y="0"/>
                </a:lnTo>
                <a:lnTo>
                  <a:pt x="1565780" y="0"/>
                </a:lnTo>
                <a:lnTo>
                  <a:pt x="1574142" y="823"/>
                </a:lnTo>
                <a:lnTo>
                  <a:pt x="1582422" y="2470"/>
                </a:lnTo>
                <a:lnTo>
                  <a:pt x="1590703" y="4117"/>
                </a:lnTo>
                <a:lnTo>
                  <a:pt x="1598743" y="6557"/>
                </a:lnTo>
                <a:lnTo>
                  <a:pt x="1606544" y="9788"/>
                </a:lnTo>
                <a:lnTo>
                  <a:pt x="1614344" y="13019"/>
                </a:lnTo>
                <a:lnTo>
                  <a:pt x="1648262" y="37662"/>
                </a:lnTo>
                <a:lnTo>
                  <a:pt x="1672904" y="71578"/>
                </a:lnTo>
                <a:lnTo>
                  <a:pt x="1685101" y="111782"/>
                </a:lnTo>
                <a:lnTo>
                  <a:pt x="1685925" y="120144"/>
                </a:lnTo>
                <a:lnTo>
                  <a:pt x="1685925" y="128587"/>
                </a:lnTo>
                <a:lnTo>
                  <a:pt x="1685925" y="547687"/>
                </a:lnTo>
                <a:lnTo>
                  <a:pt x="1685925" y="556130"/>
                </a:lnTo>
                <a:lnTo>
                  <a:pt x="1685101" y="564492"/>
                </a:lnTo>
                <a:lnTo>
                  <a:pt x="1672904" y="604696"/>
                </a:lnTo>
                <a:lnTo>
                  <a:pt x="1648262" y="638612"/>
                </a:lnTo>
                <a:lnTo>
                  <a:pt x="1628775" y="654603"/>
                </a:lnTo>
                <a:lnTo>
                  <a:pt x="1621754" y="659294"/>
                </a:lnTo>
                <a:lnTo>
                  <a:pt x="1614344" y="663255"/>
                </a:lnTo>
                <a:lnTo>
                  <a:pt x="1606544" y="666486"/>
                </a:lnTo>
                <a:lnTo>
                  <a:pt x="1598743" y="669717"/>
                </a:lnTo>
                <a:lnTo>
                  <a:pt x="1590703" y="672156"/>
                </a:lnTo>
                <a:lnTo>
                  <a:pt x="1582422" y="673804"/>
                </a:lnTo>
                <a:lnTo>
                  <a:pt x="1574142" y="675451"/>
                </a:lnTo>
                <a:lnTo>
                  <a:pt x="1565780" y="676274"/>
                </a:lnTo>
                <a:lnTo>
                  <a:pt x="1557337" y="676274"/>
                </a:lnTo>
                <a:lnTo>
                  <a:pt x="128588" y="676274"/>
                </a:lnTo>
                <a:lnTo>
                  <a:pt x="120144" y="676274"/>
                </a:lnTo>
                <a:lnTo>
                  <a:pt x="111782" y="675451"/>
                </a:lnTo>
                <a:lnTo>
                  <a:pt x="103501" y="673804"/>
                </a:lnTo>
                <a:lnTo>
                  <a:pt x="95219" y="672156"/>
                </a:lnTo>
                <a:lnTo>
                  <a:pt x="87178" y="669717"/>
                </a:lnTo>
                <a:lnTo>
                  <a:pt x="79378" y="666486"/>
                </a:lnTo>
                <a:lnTo>
                  <a:pt x="71578" y="663255"/>
                </a:lnTo>
                <a:lnTo>
                  <a:pt x="64167" y="659294"/>
                </a:lnTo>
                <a:lnTo>
                  <a:pt x="57147" y="654603"/>
                </a:lnTo>
                <a:lnTo>
                  <a:pt x="50127" y="649913"/>
                </a:lnTo>
                <a:lnTo>
                  <a:pt x="21670" y="619126"/>
                </a:lnTo>
                <a:lnTo>
                  <a:pt x="16979" y="612106"/>
                </a:lnTo>
                <a:lnTo>
                  <a:pt x="13018" y="604696"/>
                </a:lnTo>
                <a:lnTo>
                  <a:pt x="9787" y="596895"/>
                </a:lnTo>
                <a:lnTo>
                  <a:pt x="6556" y="589095"/>
                </a:lnTo>
                <a:lnTo>
                  <a:pt x="4117" y="581054"/>
                </a:lnTo>
                <a:lnTo>
                  <a:pt x="2470" y="572773"/>
                </a:lnTo>
                <a:lnTo>
                  <a:pt x="823" y="564492"/>
                </a:lnTo>
                <a:lnTo>
                  <a:pt x="0" y="556130"/>
                </a:lnTo>
                <a:lnTo>
                  <a:pt x="0" y="547687"/>
                </a:lnTo>
                <a:close/>
              </a:path>
            </a:pathLst>
          </a:custGeom>
          <a:ln w="28574">
            <a:solidFill>
              <a:srgbClr val="DDDDD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26846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04:00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520700"/>
            <a:ext cx="8909685" cy="65405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4100">
                <a:latin typeface="Trebuchet MS"/>
                <a:cs typeface="Trebuchet MS"/>
              </a:rPr>
              <a:t>Issues </a:t>
            </a:r>
            <a:r>
              <a:rPr dirty="0" sz="4100" spc="-315">
                <a:latin typeface="Trebuchet MS"/>
                <a:cs typeface="Trebuchet MS"/>
              </a:rPr>
              <a:t>with </a:t>
            </a:r>
            <a:r>
              <a:rPr dirty="0" sz="4100" spc="-320">
                <a:latin typeface="Trebuchet MS"/>
                <a:cs typeface="Trebuchet MS"/>
              </a:rPr>
              <a:t>the </a:t>
            </a:r>
            <a:r>
              <a:rPr dirty="0" sz="4100" spc="-280">
                <a:latin typeface="Trebuchet MS"/>
                <a:cs typeface="Trebuchet MS"/>
              </a:rPr>
              <a:t>Interpretation </a:t>
            </a:r>
            <a:r>
              <a:rPr dirty="0" sz="4100" spc="-170">
                <a:latin typeface="Trebuchet MS"/>
                <a:cs typeface="Trebuchet MS"/>
              </a:rPr>
              <a:t>of </a:t>
            </a:r>
            <a:r>
              <a:rPr dirty="0" sz="4100" spc="-195">
                <a:latin typeface="Trebuchet MS"/>
                <a:cs typeface="Trebuchet MS"/>
              </a:rPr>
              <a:t>Bar</a:t>
            </a:r>
            <a:r>
              <a:rPr dirty="0" sz="4100" spc="-690">
                <a:latin typeface="Trebuchet MS"/>
                <a:cs typeface="Trebuchet MS"/>
              </a:rPr>
              <a:t> </a:t>
            </a:r>
            <a:r>
              <a:rPr dirty="0" sz="4100" spc="-165">
                <a:latin typeface="Trebuchet MS"/>
                <a:cs typeface="Trebuchet MS"/>
              </a:rPr>
              <a:t>Charts</a:t>
            </a:r>
            <a:endParaRPr sz="4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05300" y="1533525"/>
            <a:ext cx="2914649" cy="38861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1070917" y="5485224"/>
            <a:ext cx="9383395" cy="532130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dirty="0" sz="1250" spc="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rebuchet MS"/>
                <a:cs typeface="Trebuchet MS"/>
              </a:rPr>
              <a:t>distribution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rebuchet MS"/>
                <a:cs typeface="Trebuchet MS"/>
              </a:rPr>
              <a:t>differs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585D60"/>
                </a:solidFill>
                <a:latin typeface="Trebuchet MS"/>
                <a:cs typeface="Trebuchet MS"/>
              </a:rPr>
              <a:t>categorically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rebuchet MS"/>
                <a:cs typeface="Trebuchet MS"/>
              </a:rPr>
              <a:t>between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20">
                <a:solidFill>
                  <a:srgbClr val="585D60"/>
                </a:solidFill>
                <a:latin typeface="Trebuchet MS"/>
                <a:cs typeface="Trebuchet MS"/>
              </a:rPr>
              <a:t>mean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rebuchet MS"/>
                <a:cs typeface="Trebuchet MS"/>
              </a:rPr>
              <a:t>count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rebuchet MS"/>
                <a:cs typeface="Trebuchet MS"/>
              </a:rPr>
              <a:t>graphs.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585D60"/>
                </a:solidFill>
                <a:latin typeface="Trebuchet MS"/>
                <a:cs typeface="Trebuchet MS"/>
              </a:rPr>
              <a:t>(a)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55">
                <a:solidFill>
                  <a:srgbClr val="585D60"/>
                </a:solidFill>
                <a:latin typeface="Trebuchet MS"/>
                <a:cs typeface="Trebuchet MS"/>
              </a:rPr>
              <a:t>Mean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585D60"/>
                </a:solidFill>
                <a:latin typeface="Trebuchet MS"/>
                <a:cs typeface="Trebuchet MS"/>
              </a:rPr>
              <a:t>bar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rebuchet MS"/>
                <a:cs typeface="Trebuchet MS"/>
              </a:rPr>
              <a:t>graphs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1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rebuchet MS"/>
                <a:cs typeface="Trebuchet MS"/>
              </a:rPr>
              <a:t>(c)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5">
                <a:solidFill>
                  <a:srgbClr val="585D60"/>
                </a:solidFill>
                <a:latin typeface="Trebuchet MS"/>
                <a:cs typeface="Trebuchet MS"/>
              </a:rPr>
              <a:t>count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585D60"/>
                </a:solidFill>
                <a:latin typeface="Trebuchet MS"/>
                <a:cs typeface="Trebuchet MS"/>
              </a:rPr>
              <a:t>bar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rebuchet MS"/>
                <a:cs typeface="Trebuchet MS"/>
              </a:rPr>
              <a:t>graphs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585D60"/>
                </a:solidFill>
                <a:latin typeface="Trebuchet MS"/>
                <a:cs typeface="Trebuchet MS"/>
              </a:rPr>
              <a:t>not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30">
                <a:solidFill>
                  <a:srgbClr val="585D60"/>
                </a:solidFill>
                <a:latin typeface="Trebuchet MS"/>
                <a:cs typeface="Trebuchet MS"/>
              </a:rPr>
              <a:t>differ</a:t>
            </a:r>
            <a:r>
              <a:rPr dirty="0" sz="1250" spc="-5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20">
                <a:solidFill>
                  <a:srgbClr val="585D60"/>
                </a:solidFill>
                <a:latin typeface="Trebuchet MS"/>
                <a:cs typeface="Trebuchet MS"/>
              </a:rPr>
              <a:t>in</a:t>
            </a:r>
            <a:endParaRPr sz="125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  <a:spcBef>
                <a:spcPts val="975"/>
              </a:spcBef>
            </a:pPr>
            <a:r>
              <a:rPr dirty="0" sz="1250" spc="30">
                <a:solidFill>
                  <a:srgbClr val="585D60"/>
                </a:solidFill>
                <a:latin typeface="Trebuchet MS"/>
                <a:cs typeface="Trebuchet MS"/>
              </a:rPr>
              <a:t>basic</a:t>
            </a:r>
            <a:r>
              <a:rPr dirty="0" sz="1250" spc="-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rebuchet MS"/>
                <a:cs typeface="Trebuchet MS"/>
              </a:rPr>
              <a:t>appearance,</a:t>
            </a:r>
            <a:r>
              <a:rPr dirty="0" sz="1250" spc="-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25">
                <a:solidFill>
                  <a:srgbClr val="585D60"/>
                </a:solidFill>
                <a:latin typeface="Trebuchet MS"/>
                <a:cs typeface="Trebuchet MS"/>
              </a:rPr>
              <a:t>but</a:t>
            </a:r>
            <a:r>
              <a:rPr dirty="0" sz="1250" spc="-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30">
                <a:solidFill>
                  <a:srgbClr val="585D60"/>
                </a:solidFill>
                <a:latin typeface="Trebuchet MS"/>
                <a:cs typeface="Trebuchet MS"/>
              </a:rPr>
              <a:t>they</a:t>
            </a:r>
            <a:r>
              <a:rPr dirty="0" sz="1250" spc="-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30">
                <a:solidFill>
                  <a:srgbClr val="585D60"/>
                </a:solidFill>
                <a:latin typeface="Trebuchet MS"/>
                <a:cs typeface="Trebuchet MS"/>
              </a:rPr>
              <a:t>do</a:t>
            </a:r>
            <a:r>
              <a:rPr dirty="0" sz="1250" spc="-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5">
                <a:solidFill>
                  <a:srgbClr val="585D60"/>
                </a:solidFill>
                <a:latin typeface="Trebuchet MS"/>
                <a:cs typeface="Trebuchet MS"/>
              </a:rPr>
              <a:t>depict</a:t>
            </a:r>
            <a:r>
              <a:rPr dirty="0" sz="1250" spc="-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585D60"/>
                </a:solidFill>
                <a:latin typeface="Trebuchet MS"/>
                <a:cs typeface="Trebuchet MS"/>
              </a:rPr>
              <a:t>categorically</a:t>
            </a:r>
            <a:r>
              <a:rPr dirty="0" sz="1250" spc="-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35">
                <a:solidFill>
                  <a:srgbClr val="585D60"/>
                </a:solidFill>
                <a:latin typeface="Trebuchet MS"/>
                <a:cs typeface="Trebuchet MS"/>
              </a:rPr>
              <a:t>different</a:t>
            </a:r>
            <a:r>
              <a:rPr dirty="0" sz="1250" spc="-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5">
                <a:solidFill>
                  <a:srgbClr val="585D60"/>
                </a:solidFill>
                <a:latin typeface="Trebuchet MS"/>
                <a:cs typeface="Trebuchet MS"/>
              </a:rPr>
              <a:t>data</a:t>
            </a:r>
            <a:r>
              <a:rPr dirty="0" sz="1250" spc="-65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50" spc="-10">
                <a:solidFill>
                  <a:srgbClr val="585D60"/>
                </a:solidFill>
                <a:latin typeface="Trebuchet MS"/>
                <a:cs typeface="Trebuchet MS"/>
              </a:rPr>
              <a:t>distributions.</a:t>
            </a:r>
            <a:endParaRPr sz="125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914400" y="6176962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 h="0">
                <a:moveTo>
                  <a:pt x="0" y="0"/>
                </a:moveTo>
                <a:lnTo>
                  <a:pt x="4648199" y="0"/>
                </a:lnTo>
              </a:path>
            </a:pathLst>
          </a:custGeom>
          <a:ln w="9524">
            <a:solidFill>
              <a:srgbClr val="999999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914400" y="6186487"/>
            <a:ext cx="4648200" cy="0"/>
          </a:xfrm>
          <a:custGeom>
            <a:avLst/>
            <a:gdLst/>
            <a:ahLst/>
            <a:cxnLst/>
            <a:rect l="l" t="t" r="r" b="b"/>
            <a:pathLst>
              <a:path w="4648200" h="0">
                <a:moveTo>
                  <a:pt x="0" y="0"/>
                </a:moveTo>
                <a:lnTo>
                  <a:pt x="4648199" y="0"/>
                </a:lnTo>
              </a:path>
            </a:pathLst>
          </a:custGeom>
          <a:ln w="9524">
            <a:solidFill>
              <a:srgbClr val="EDEDED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5553074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9524" y="19049"/>
                </a:moveTo>
                <a:lnTo>
                  <a:pt x="0" y="19049"/>
                </a:lnTo>
                <a:lnTo>
                  <a:pt x="0" y="9524"/>
                </a:lnTo>
                <a:lnTo>
                  <a:pt x="9524" y="0"/>
                </a:lnTo>
                <a:lnTo>
                  <a:pt x="9524" y="19049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914400" y="6172199"/>
            <a:ext cx="9525" cy="19050"/>
          </a:xfrm>
          <a:custGeom>
            <a:avLst/>
            <a:gdLst/>
            <a:ahLst/>
            <a:cxnLst/>
            <a:rect l="l" t="t" r="r" b="b"/>
            <a:pathLst>
              <a:path w="9525" h="19050">
                <a:moveTo>
                  <a:pt x="0" y="19049"/>
                </a:moveTo>
                <a:lnTo>
                  <a:pt x="0" y="0"/>
                </a:lnTo>
                <a:lnTo>
                  <a:pt x="9524" y="0"/>
                </a:lnTo>
                <a:lnTo>
                  <a:pt x="9524" y="9524"/>
                </a:lnTo>
                <a:lnTo>
                  <a:pt x="0" y="19049"/>
                </a:lnTo>
                <a:close/>
              </a:path>
            </a:pathLst>
          </a:custGeom>
          <a:solidFill>
            <a:srgbClr val="99999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901700" y="6263211"/>
            <a:ext cx="4677410" cy="16383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850" b="1">
                <a:solidFill>
                  <a:srgbClr val="C2132D"/>
                </a:solidFill>
                <a:latin typeface="Trebuchet MS"/>
                <a:cs typeface="Trebuchet MS"/>
              </a:rPr>
              <a:t>Source:</a:t>
            </a:r>
            <a:r>
              <a:rPr dirty="0" sz="850" spc="-35" b="1">
                <a:solidFill>
                  <a:srgbClr val="C2132D"/>
                </a:solidFill>
                <a:latin typeface="Trebuchet MS"/>
                <a:cs typeface="Trebuchet MS"/>
              </a:rPr>
              <a:t> </a:t>
            </a:r>
            <a:r>
              <a:rPr dirty="0" sz="850" spc="30">
                <a:solidFill>
                  <a:srgbClr val="585D60"/>
                </a:solidFill>
                <a:latin typeface="Trebuchet MS"/>
                <a:cs typeface="Trebuchet MS"/>
              </a:rPr>
              <a:t>Kerns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25">
                <a:solidFill>
                  <a:srgbClr val="585D60"/>
                </a:solidFill>
                <a:latin typeface="Trebuchet MS"/>
                <a:cs typeface="Trebuchet MS"/>
              </a:rPr>
              <a:t>and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5">
                <a:solidFill>
                  <a:srgbClr val="585D60"/>
                </a:solidFill>
                <a:latin typeface="Trebuchet MS"/>
                <a:cs typeface="Trebuchet MS"/>
              </a:rPr>
              <a:t>Wilmer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10">
                <a:solidFill>
                  <a:srgbClr val="585D60"/>
                </a:solidFill>
                <a:latin typeface="Trebuchet MS"/>
                <a:cs typeface="Trebuchet MS"/>
              </a:rPr>
              <a:t>(2021).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900" spc="-15" i="1">
                <a:solidFill>
                  <a:srgbClr val="585D60"/>
                </a:solidFill>
                <a:latin typeface="Trebuchet MS"/>
                <a:cs typeface="Trebuchet MS"/>
              </a:rPr>
              <a:t>Journal</a:t>
            </a:r>
            <a:r>
              <a:rPr dirty="0" sz="900" spc="-4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900" spc="-20" i="1">
                <a:solidFill>
                  <a:srgbClr val="585D60"/>
                </a:solidFill>
                <a:latin typeface="Trebuchet MS"/>
                <a:cs typeface="Trebuchet MS"/>
              </a:rPr>
              <a:t>of</a:t>
            </a:r>
            <a:r>
              <a:rPr dirty="0" sz="900" spc="-45" i="1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900" spc="-10" i="1">
                <a:solidFill>
                  <a:srgbClr val="585D60"/>
                </a:solidFill>
                <a:latin typeface="Trebuchet MS"/>
                <a:cs typeface="Trebuchet MS"/>
              </a:rPr>
              <a:t>Vision</a:t>
            </a:r>
            <a:r>
              <a:rPr dirty="0" sz="850" spc="-10">
                <a:solidFill>
                  <a:srgbClr val="585D60"/>
                </a:solidFill>
                <a:latin typeface="Trebuchet MS"/>
                <a:cs typeface="Trebuchet MS"/>
              </a:rPr>
              <a:t>.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5">
                <a:solidFill>
                  <a:srgbClr val="585D60"/>
                </a:solidFill>
                <a:latin typeface="Trebuchet MS"/>
                <a:cs typeface="Trebuchet MS"/>
              </a:rPr>
              <a:t>DOI:</a:t>
            </a:r>
            <a:r>
              <a:rPr dirty="0" sz="850" spc="-3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850" spc="-10">
                <a:solidFill>
                  <a:srgbClr val="83D5D3"/>
                </a:solidFill>
                <a:latin typeface="Trebuchet MS"/>
                <a:cs typeface="Trebuchet MS"/>
                <a:hlinkClick r:id="rId3"/>
              </a:rPr>
              <a:t>https://doi.org/10.1167/jov.21.12.17</a:t>
            </a:r>
            <a:endParaRPr sz="850">
              <a:latin typeface="Trebuchet MS"/>
              <a:cs typeface="Trebuchet M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964712" y="6207124"/>
            <a:ext cx="421005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9 </a:t>
            </a:r>
            <a:r>
              <a:rPr dirty="0" sz="1200" spc="-135">
                <a:solidFill>
                  <a:srgbClr val="585D60"/>
                </a:solidFill>
                <a:latin typeface="Trebuchet MS"/>
                <a:cs typeface="Trebuchet MS"/>
              </a:rPr>
              <a:t>/</a:t>
            </a:r>
            <a:r>
              <a:rPr dirty="0" sz="1200" spc="-260">
                <a:solidFill>
                  <a:srgbClr val="585D60"/>
                </a:solidFill>
                <a:latin typeface="Trebuchet MS"/>
                <a:cs typeface="Trebuchet MS"/>
              </a:rPr>
              <a:t> </a:t>
            </a:r>
            <a:r>
              <a:rPr dirty="0" sz="1200" spc="45">
                <a:solidFill>
                  <a:srgbClr val="585D60"/>
                </a:solidFill>
                <a:latin typeface="Trebuchet MS"/>
                <a:cs typeface="Trebuchet MS"/>
              </a:rPr>
              <a:t>32</a:t>
            </a:r>
            <a:endParaRPr sz="1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ISA 401: Business Intelligence &amp; Data Visualization</dc:title>
  <dcterms:created xsi:type="dcterms:W3CDTF">2025-10-23T16:07:07Z</dcterms:created>
  <dcterms:modified xsi:type="dcterms:W3CDTF">2025-10-23T16:07:07Z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2025-10-23T00:00:00Z</vt:filetime>
  </property>
  <property fmtid="{D5CDD505-2E9C-101B-9397-08002B2CF9AE}" pid="3" name="Creator">
    <vt:lpwstr>Mozilla/5.0 (Windows NT 10.0; Win64; x64) AppleWebKit/537.36 (KHTML, like Gecko) Chrome/141.0.0.0 Safari/537.36</vt:lpwstr>
  </property>
  <property fmtid="{D5CDD505-2E9C-101B-9397-08002B2CF9AE}" pid="4" name="LastSaved">
    <vt:filetime>2025-10-23T00:00:00Z</vt:filetime>
  </property>
</Properties>
</file>