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3181711"/>
            <a:ext cx="4362449" cy="1942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" y="301466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09650" y="1538287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 h="0">
                <a:moveTo>
                  <a:pt x="0" y="0"/>
                </a:moveTo>
                <a:lnTo>
                  <a:pt x="427672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09650" y="5443537"/>
            <a:ext cx="4276725" cy="0"/>
          </a:xfrm>
          <a:custGeom>
            <a:avLst/>
            <a:gdLst/>
            <a:ahLst/>
            <a:cxnLst/>
            <a:rect l="l" t="t" r="r" b="b"/>
            <a:pathLst>
              <a:path w="4276725" h="0">
                <a:moveTo>
                  <a:pt x="0" y="0"/>
                </a:moveTo>
                <a:lnTo>
                  <a:pt x="427672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47924" y="2466975"/>
            <a:ext cx="209550" cy="885825"/>
          </a:xfrm>
          <a:custGeom>
            <a:avLst/>
            <a:gdLst/>
            <a:ahLst/>
            <a:cxnLst/>
            <a:rect l="l" t="t" r="r" b="b"/>
            <a:pathLst>
              <a:path w="209550" h="885825">
                <a:moveTo>
                  <a:pt x="0" y="0"/>
                </a:moveTo>
                <a:lnTo>
                  <a:pt x="209549" y="0"/>
                </a:lnTo>
                <a:lnTo>
                  <a:pt x="20954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447924" y="4533900"/>
            <a:ext cx="209550" cy="885825"/>
          </a:xfrm>
          <a:custGeom>
            <a:avLst/>
            <a:gdLst/>
            <a:ahLst/>
            <a:cxnLst/>
            <a:rect l="l" t="t" r="r" b="b"/>
            <a:pathLst>
              <a:path w="209550" h="885825">
                <a:moveTo>
                  <a:pt x="0" y="0"/>
                </a:moveTo>
                <a:lnTo>
                  <a:pt x="209549" y="0"/>
                </a:lnTo>
                <a:lnTo>
                  <a:pt x="20954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470" y="1778000"/>
            <a:ext cx="959866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hyperlink" Target="http://bulletin/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electorgadget.com/" TargetMode="External"/><Relationship Id="rId3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lanecrashinfo.com/2025/2025.htm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obots_exclusion_standard" TargetMode="External"/><Relationship Id="rId3" Type="http://schemas.openxmlformats.org/officeDocument/2006/relationships/hyperlink" Target="https://cran.r-project.org/package%3Drobotstxt/vignettes/using_robotstxt.html" TargetMode="External"/><Relationship Id="rId4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rms.yelp.com/tos/en_us/20200101_en_us/" TargetMode="External"/><Relationship Id="rId3" Type="http://schemas.openxmlformats.org/officeDocument/2006/relationships/hyperlink" Target="https://www.linkedin.com/legal/l/service-terms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www.nytimes.com/2017/07/01/technology/yelp-google-european-union-antitrust.html" TargetMode="External"/><Relationship Id="rId4" Type="http://schemas.openxmlformats.org/officeDocument/2006/relationships/hyperlink" Target="https://twitter.com/jeremys?ref_src=twsrc%5Etfw%7Ctwcamp%5Etweetembed%7Ctwterm%5E876978936177082368%7Ctwgr%5E%7Ctwcon%5Es1_&amp;ref_url=file%3A%2F%2F%2FY%3A%2FMy20Drive%2FMiami%2FTeaching%2FISA20401%2Flectures%2F04_scraping_webpages%2F04_scraping_webpages.html1" TargetMode="External"/><Relationship Id="rId5" Type="http://schemas.openxmlformats.org/officeDocument/2006/relationships/hyperlink" Target="https://twitter.com/intent/follow?ref_src=twsrc%5Etfw%7Ctwcamp%5Etweetembed%7Ctwterm%5E876978936177082368%7Ctwgr%5E%7Ctwcon%5Es1_&amp;ref_url=file%3A%2F%2F%2FY%3A%2FMy20Drive%2FMiami%2FTeaching%2FISA20401%2Flectures%2F04_scraping_webpages%2F04_scraping_webpages.html1&amp;screen_name=jeremys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dn.ca9.uscourts.gov/datastore/opinions/2019/09/09/17-16783.pdf" TargetMode="External"/><Relationship Id="rId3" Type="http://schemas.openxmlformats.org/officeDocument/2006/relationships/hyperlink" Target="https://techcrunch.com/2021/06/14/supreme-court-revives-linkedin-bid-to-protect-user-data-from-web-scrapers/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hyperlink" Target="https://www.tandfonline.com/doi/pdf/10.1080/10691898.2020.1787116" TargetMode="External"/><Relationship Id="rId4" Type="http://schemas.openxmlformats.org/officeDocument/2006/relationships/hyperlink" Target="https://www.tandfonline.com/doi/epub/10.1080/10691898.2020.1787116?needAccess=true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rvest.tidyverse.org/articles/articles/selectorgadget.html" TargetMode="External"/><Relationship Id="rId7" Type="http://schemas.openxmlformats.org/officeDocument/2006/relationships/hyperlink" Target="https://miamioh.instructure.com/courses/240893/assignments/3251702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tats220.earo.me/09-web-scrape.html#2" TargetMode="External"/><Relationship Id="rId3" Type="http://schemas.openxmlformats.org/officeDocument/2006/relationships/hyperlink" Target="https://emitanaka.org/about.html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54125"/>
            <a:ext cx="86182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401: Business Intelligence </a:t>
            </a:r>
            <a:r>
              <a:rPr dirty="0" sz="3350" spc="15">
                <a:solidFill>
                  <a:srgbClr val="FFFFFF"/>
                </a:solidFill>
                <a:latin typeface="Roboto Condensed"/>
                <a:cs typeface="Roboto Condensed"/>
              </a:rPr>
              <a:t>&amp;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Data</a:t>
            </a:r>
            <a:r>
              <a:rPr dirty="0" sz="3350" spc="-6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882775"/>
            <a:ext cx="39985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04: Scraping </a:t>
            </a:r>
            <a:r>
              <a:rPr dirty="0" sz="3000" spc="-35">
                <a:solidFill>
                  <a:srgbClr val="FFFFFF"/>
                </a:solidFill>
                <a:latin typeface="Times New Roman"/>
                <a:cs typeface="Times New Roman"/>
              </a:rPr>
              <a:t>Webpages</a:t>
            </a:r>
            <a:r>
              <a:rPr dirty="0" sz="30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901950"/>
            <a:ext cx="4379595" cy="3302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390650" indent="6985">
              <a:lnSpc>
                <a:spcPct val="103000"/>
              </a:lnSpc>
              <a:spcBef>
                <a:spcPts val="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30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1575" y="1957387"/>
            <a:ext cx="428625" cy="333375"/>
          </a:xfrm>
          <a:custGeom>
            <a:avLst/>
            <a:gdLst/>
            <a:ahLst/>
            <a:cxnLst/>
            <a:rect l="l" t="t" r="r" b="b"/>
            <a:pathLst>
              <a:path w="428625" h="333375">
                <a:moveTo>
                  <a:pt x="251891" y="333375"/>
                </a:moveTo>
                <a:lnTo>
                  <a:pt x="178146" y="333375"/>
                </a:lnTo>
                <a:lnTo>
                  <a:pt x="178146" y="287312"/>
                </a:lnTo>
                <a:lnTo>
                  <a:pt x="120728" y="274735"/>
                </a:lnTo>
                <a:lnTo>
                  <a:pt x="71686" y="252507"/>
                </a:lnTo>
                <a:lnTo>
                  <a:pt x="33539" y="222317"/>
                </a:lnTo>
                <a:lnTo>
                  <a:pt x="8804" y="185854"/>
                </a:lnTo>
                <a:lnTo>
                  <a:pt x="0" y="144806"/>
                </a:lnTo>
                <a:lnTo>
                  <a:pt x="7723" y="106307"/>
                </a:lnTo>
                <a:lnTo>
                  <a:pt x="29551" y="71685"/>
                </a:lnTo>
                <a:lnTo>
                  <a:pt x="63325" y="42406"/>
                </a:lnTo>
                <a:lnTo>
                  <a:pt x="107078" y="19766"/>
                </a:lnTo>
                <a:lnTo>
                  <a:pt x="158714" y="5171"/>
                </a:lnTo>
                <a:lnTo>
                  <a:pt x="216172" y="0"/>
                </a:lnTo>
                <a:lnTo>
                  <a:pt x="273629" y="5171"/>
                </a:lnTo>
                <a:lnTo>
                  <a:pt x="325266" y="19766"/>
                </a:lnTo>
                <a:lnTo>
                  <a:pt x="369018" y="42406"/>
                </a:lnTo>
                <a:lnTo>
                  <a:pt x="385424" y="56629"/>
                </a:lnTo>
                <a:lnTo>
                  <a:pt x="249286" y="56629"/>
                </a:lnTo>
                <a:lnTo>
                  <a:pt x="197365" y="61671"/>
                </a:lnTo>
                <a:lnTo>
                  <a:pt x="152263" y="75714"/>
                </a:lnTo>
                <a:lnTo>
                  <a:pt x="116691" y="97134"/>
                </a:lnTo>
                <a:lnTo>
                  <a:pt x="93359" y="124304"/>
                </a:lnTo>
                <a:lnTo>
                  <a:pt x="84980" y="155599"/>
                </a:lnTo>
                <a:lnTo>
                  <a:pt x="91783" y="183866"/>
                </a:lnTo>
                <a:lnTo>
                  <a:pt x="110885" y="208945"/>
                </a:lnTo>
                <a:lnTo>
                  <a:pt x="140326" y="229656"/>
                </a:lnTo>
                <a:lnTo>
                  <a:pt x="178146" y="244822"/>
                </a:lnTo>
                <a:lnTo>
                  <a:pt x="251816" y="244822"/>
                </a:lnTo>
                <a:lnTo>
                  <a:pt x="251816" y="254496"/>
                </a:lnTo>
                <a:lnTo>
                  <a:pt x="369959" y="254496"/>
                </a:lnTo>
                <a:lnTo>
                  <a:pt x="383457" y="277266"/>
                </a:lnTo>
                <a:lnTo>
                  <a:pt x="303534" y="277266"/>
                </a:lnTo>
                <a:lnTo>
                  <a:pt x="291164" y="280641"/>
                </a:lnTo>
                <a:lnTo>
                  <a:pt x="278410" y="283498"/>
                </a:lnTo>
                <a:lnTo>
                  <a:pt x="265307" y="285826"/>
                </a:lnTo>
                <a:lnTo>
                  <a:pt x="251891" y="287610"/>
                </a:lnTo>
                <a:lnTo>
                  <a:pt x="251891" y="333375"/>
                </a:lnTo>
                <a:close/>
              </a:path>
              <a:path w="428625" h="333375">
                <a:moveTo>
                  <a:pt x="384283" y="234776"/>
                </a:moveTo>
                <a:lnTo>
                  <a:pt x="354656" y="234776"/>
                </a:lnTo>
                <a:lnTo>
                  <a:pt x="376581" y="220929"/>
                </a:lnTo>
                <a:lnTo>
                  <a:pt x="393035" y="203196"/>
                </a:lnTo>
                <a:lnTo>
                  <a:pt x="403379" y="181459"/>
                </a:lnTo>
                <a:lnTo>
                  <a:pt x="406969" y="155599"/>
                </a:lnTo>
                <a:lnTo>
                  <a:pt x="399279" y="118932"/>
                </a:lnTo>
                <a:lnTo>
                  <a:pt x="377590" y="91090"/>
                </a:lnTo>
                <a:lnTo>
                  <a:pt x="343978" y="71685"/>
                </a:lnTo>
                <a:lnTo>
                  <a:pt x="300518" y="60328"/>
                </a:lnTo>
                <a:lnTo>
                  <a:pt x="249286" y="56629"/>
                </a:lnTo>
                <a:lnTo>
                  <a:pt x="385424" y="56629"/>
                </a:lnTo>
                <a:lnTo>
                  <a:pt x="402824" y="71713"/>
                </a:lnTo>
                <a:lnTo>
                  <a:pt x="424621" y="106307"/>
                </a:lnTo>
                <a:lnTo>
                  <a:pt x="428625" y="126265"/>
                </a:lnTo>
                <a:lnTo>
                  <a:pt x="428625" y="168992"/>
                </a:lnTo>
                <a:lnTo>
                  <a:pt x="427769" y="174552"/>
                </a:lnTo>
                <a:lnTo>
                  <a:pt x="414662" y="202201"/>
                </a:lnTo>
                <a:lnTo>
                  <a:pt x="393950" y="227144"/>
                </a:lnTo>
                <a:lnTo>
                  <a:pt x="384283" y="234776"/>
                </a:lnTo>
                <a:close/>
              </a:path>
              <a:path w="428625" h="333375">
                <a:moveTo>
                  <a:pt x="251816" y="244822"/>
                </a:moveTo>
                <a:lnTo>
                  <a:pt x="178146" y="244822"/>
                </a:lnTo>
                <a:lnTo>
                  <a:pt x="178146" y="89817"/>
                </a:lnTo>
                <a:lnTo>
                  <a:pt x="326230" y="89817"/>
                </a:lnTo>
                <a:lnTo>
                  <a:pt x="336764" y="91007"/>
                </a:lnTo>
                <a:lnTo>
                  <a:pt x="359940" y="98440"/>
                </a:lnTo>
                <a:lnTo>
                  <a:pt x="383115" y="117914"/>
                </a:lnTo>
                <a:lnTo>
                  <a:pt x="390009" y="142332"/>
                </a:lnTo>
                <a:lnTo>
                  <a:pt x="280840" y="142332"/>
                </a:lnTo>
                <a:lnTo>
                  <a:pt x="252486" y="142726"/>
                </a:lnTo>
                <a:lnTo>
                  <a:pt x="252486" y="184100"/>
                </a:lnTo>
                <a:lnTo>
                  <a:pt x="278266" y="184629"/>
                </a:lnTo>
                <a:lnTo>
                  <a:pt x="385832" y="184629"/>
                </a:lnTo>
                <a:lnTo>
                  <a:pt x="383580" y="193098"/>
                </a:lnTo>
                <a:lnTo>
                  <a:pt x="361428" y="213800"/>
                </a:lnTo>
                <a:lnTo>
                  <a:pt x="339276" y="222462"/>
                </a:lnTo>
                <a:lnTo>
                  <a:pt x="329207" y="224209"/>
                </a:lnTo>
                <a:lnTo>
                  <a:pt x="342304" y="228153"/>
                </a:lnTo>
                <a:lnTo>
                  <a:pt x="349894" y="232023"/>
                </a:lnTo>
                <a:lnTo>
                  <a:pt x="351159" y="232618"/>
                </a:lnTo>
                <a:lnTo>
                  <a:pt x="352870" y="233585"/>
                </a:lnTo>
                <a:lnTo>
                  <a:pt x="354656" y="234776"/>
                </a:lnTo>
                <a:lnTo>
                  <a:pt x="384283" y="234776"/>
                </a:lnTo>
                <a:lnTo>
                  <a:pt x="380136" y="238050"/>
                </a:lnTo>
                <a:lnTo>
                  <a:pt x="251816" y="238050"/>
                </a:lnTo>
                <a:lnTo>
                  <a:pt x="251816" y="244822"/>
                </a:lnTo>
                <a:close/>
              </a:path>
              <a:path w="428625" h="333375">
                <a:moveTo>
                  <a:pt x="385832" y="184629"/>
                </a:moveTo>
                <a:lnTo>
                  <a:pt x="278266" y="184629"/>
                </a:lnTo>
                <a:lnTo>
                  <a:pt x="298995" y="183756"/>
                </a:lnTo>
                <a:lnTo>
                  <a:pt x="312803" y="177790"/>
                </a:lnTo>
                <a:lnTo>
                  <a:pt x="317821" y="163041"/>
                </a:lnTo>
                <a:lnTo>
                  <a:pt x="313661" y="149161"/>
                </a:lnTo>
                <a:lnTo>
                  <a:pt x="301283" y="143367"/>
                </a:lnTo>
                <a:lnTo>
                  <a:pt x="280840" y="142332"/>
                </a:lnTo>
                <a:lnTo>
                  <a:pt x="390009" y="142332"/>
                </a:lnTo>
                <a:lnTo>
                  <a:pt x="393649" y="155227"/>
                </a:lnTo>
                <a:lnTo>
                  <a:pt x="385832" y="184629"/>
                </a:lnTo>
                <a:close/>
              </a:path>
              <a:path w="428625" h="333375">
                <a:moveTo>
                  <a:pt x="369959" y="254496"/>
                </a:moveTo>
                <a:lnTo>
                  <a:pt x="251816" y="254496"/>
                </a:lnTo>
                <a:lnTo>
                  <a:pt x="261540" y="254326"/>
                </a:lnTo>
                <a:lnTo>
                  <a:pt x="271061" y="253919"/>
                </a:lnTo>
                <a:lnTo>
                  <a:pt x="280374" y="253261"/>
                </a:lnTo>
                <a:lnTo>
                  <a:pt x="289470" y="252338"/>
                </a:lnTo>
                <a:lnTo>
                  <a:pt x="285675" y="246757"/>
                </a:lnTo>
                <a:lnTo>
                  <a:pt x="279647" y="238050"/>
                </a:lnTo>
                <a:lnTo>
                  <a:pt x="380136" y="238050"/>
                </a:lnTo>
                <a:lnTo>
                  <a:pt x="366563" y="248766"/>
                </a:lnTo>
                <a:lnTo>
                  <a:pt x="369959" y="254496"/>
                </a:lnTo>
                <a:close/>
              </a:path>
              <a:path w="428625" h="333375">
                <a:moveTo>
                  <a:pt x="416718" y="333375"/>
                </a:moveTo>
                <a:lnTo>
                  <a:pt x="333374" y="333375"/>
                </a:lnTo>
                <a:lnTo>
                  <a:pt x="303534" y="277266"/>
                </a:lnTo>
                <a:lnTo>
                  <a:pt x="383457" y="277266"/>
                </a:lnTo>
                <a:lnTo>
                  <a:pt x="416718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55626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4832895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29" y="511493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4888" y="5410199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59118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Cascading Style Sheet</a:t>
            </a:r>
            <a:r>
              <a:rPr dirty="0" sz="4100" spc="-5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(CSS)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7193915" cy="2680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extension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.css</a:t>
            </a:r>
            <a:endParaRPr sz="1700">
              <a:latin typeface="Courier New"/>
              <a:cs typeface="Courier New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3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ways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style elements in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HTML: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inline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style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attribute inside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HTML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start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tag:</a:t>
            </a:r>
            <a:endParaRPr sz="1800">
              <a:latin typeface="Roboto"/>
              <a:cs typeface="Roboto"/>
            </a:endParaRPr>
          </a:p>
          <a:p>
            <a:pPr marL="2861310">
              <a:lnSpc>
                <a:spcPct val="100000"/>
              </a:lnSpc>
              <a:spcBef>
                <a:spcPts val="790"/>
              </a:spcBef>
            </a:pPr>
            <a:r>
              <a:rPr dirty="0" sz="1400" spc="-5">
                <a:solidFill>
                  <a:srgbClr val="C2132D"/>
                </a:solidFill>
                <a:latin typeface="Courier New"/>
                <a:cs typeface="Courier New"/>
              </a:rPr>
              <a:t>&lt;h1 style="color:blue;"&gt;Blue</a:t>
            </a:r>
            <a:r>
              <a:rPr dirty="0" sz="1400" spc="6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C2132D"/>
                </a:solidFill>
                <a:latin typeface="Courier New"/>
                <a:cs typeface="Courier New"/>
              </a:rPr>
              <a:t>Header&lt;/h1&gt;</a:t>
            </a:r>
            <a:endParaRPr sz="14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370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externally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&lt;link&gt;</a:t>
            </a:r>
            <a:r>
              <a:rPr dirty="0" sz="1700" spc="-5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element:</a:t>
            </a:r>
            <a:endParaRPr sz="1800">
              <a:latin typeface="Roboto"/>
              <a:cs typeface="Roboto"/>
            </a:endParaRPr>
          </a:p>
          <a:p>
            <a:pPr marL="2807970">
              <a:lnSpc>
                <a:spcPct val="100000"/>
              </a:lnSpc>
              <a:spcBef>
                <a:spcPts val="790"/>
              </a:spcBef>
            </a:pPr>
            <a:r>
              <a:rPr dirty="0" sz="1400" spc="-5">
                <a:solidFill>
                  <a:srgbClr val="C2132D"/>
                </a:solidFill>
                <a:latin typeface="Courier New"/>
                <a:cs typeface="Courier New"/>
              </a:rPr>
              <a:t>&lt;link rel="stylesheet"</a:t>
            </a:r>
            <a:r>
              <a:rPr dirty="0" sz="1400" spc="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C2132D"/>
                </a:solidFill>
                <a:latin typeface="Courier New"/>
                <a:cs typeface="Courier New"/>
              </a:rPr>
              <a:t>href="styles.css"&gt;</a:t>
            </a:r>
            <a:endParaRPr sz="14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internally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defining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within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&lt;style&gt;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element: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5300" y="4467225"/>
            <a:ext cx="3333750" cy="819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11125" marR="816610">
              <a:lnSpc>
                <a:spcPts val="1580"/>
              </a:lnSpc>
              <a:spcBef>
                <a:spcPts val="83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&lt;style</a:t>
            </a:r>
            <a:r>
              <a:rPr dirty="0" sz="1350" spc="-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type=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"text/css"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&gt;  h1 </a:t>
            </a:r>
            <a:r>
              <a:rPr dirty="0" sz="1350" spc="10">
                <a:latin typeface="Courier New"/>
                <a:cs typeface="Courier New"/>
              </a:rPr>
              <a:t>{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color</a:t>
            </a:r>
            <a:r>
              <a:rPr dirty="0" sz="1350" spc="10">
                <a:latin typeface="Courier New"/>
                <a:cs typeface="Courier New"/>
              </a:rPr>
              <a:t>: blue;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11125">
              <a:lnSpc>
                <a:spcPts val="152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&lt;/style&gt;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483224"/>
            <a:ext cx="930529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convention,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&lt;style&gt;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&lt;link&gt;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elements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tend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go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into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&lt;head&gt;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section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HTML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document.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6453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88" y="81855"/>
                </a:lnTo>
                <a:lnTo>
                  <a:pt x="72544" y="81855"/>
                </a:lnTo>
                <a:lnTo>
                  <a:pt x="78478" y="130252"/>
                </a:lnTo>
                <a:lnTo>
                  <a:pt x="204229" y="130252"/>
                </a:lnTo>
                <a:lnTo>
                  <a:pt x="82878" y="180798"/>
                </a:lnTo>
                <a:lnTo>
                  <a:pt x="86562" y="228172"/>
                </a:lnTo>
                <a:lnTo>
                  <a:pt x="256923" y="228683"/>
                </a:lnTo>
                <a:lnTo>
                  <a:pt x="255362" y="254672"/>
                </a:lnTo>
                <a:lnTo>
                  <a:pt x="90041" y="254672"/>
                </a:lnTo>
                <a:lnTo>
                  <a:pt x="96589" y="330286"/>
                </a:lnTo>
                <a:lnTo>
                  <a:pt x="197680" y="360164"/>
                </a:lnTo>
                <a:lnTo>
                  <a:pt x="361148" y="360164"/>
                </a:lnTo>
                <a:lnTo>
                  <a:pt x="357196" y="404979"/>
                </a:lnTo>
                <a:lnTo>
                  <a:pt x="196453" y="458390"/>
                </a:lnTo>
                <a:close/>
              </a:path>
              <a:path w="393065" h="458469">
                <a:moveTo>
                  <a:pt x="361148" y="360164"/>
                </a:moveTo>
                <a:lnTo>
                  <a:pt x="197680" y="360164"/>
                </a:lnTo>
                <a:lnTo>
                  <a:pt x="298158" y="330798"/>
                </a:lnTo>
                <a:lnTo>
                  <a:pt x="311255" y="180798"/>
                </a:lnTo>
                <a:lnTo>
                  <a:pt x="197169" y="180798"/>
                </a:lnTo>
                <a:lnTo>
                  <a:pt x="197476" y="180695"/>
                </a:lnTo>
                <a:lnTo>
                  <a:pt x="315450" y="130252"/>
                </a:lnTo>
                <a:lnTo>
                  <a:pt x="320361" y="81855"/>
                </a:lnTo>
                <a:lnTo>
                  <a:pt x="385688" y="81855"/>
                </a:lnTo>
                <a:lnTo>
                  <a:pt x="361148" y="360164"/>
                </a:lnTo>
                <a:close/>
              </a:path>
              <a:path w="393065" h="458469">
                <a:moveTo>
                  <a:pt x="86766" y="228172"/>
                </a:moveTo>
                <a:lnTo>
                  <a:pt x="86562" y="228172"/>
                </a:lnTo>
                <a:lnTo>
                  <a:pt x="86766" y="228069"/>
                </a:lnTo>
                <a:close/>
              </a:path>
              <a:path w="393065" h="458469">
                <a:moveTo>
                  <a:pt x="197169" y="307469"/>
                </a:moveTo>
                <a:lnTo>
                  <a:pt x="143349" y="293861"/>
                </a:lnTo>
                <a:lnTo>
                  <a:pt x="140075" y="254672"/>
                </a:lnTo>
                <a:lnTo>
                  <a:pt x="255362" y="254672"/>
                </a:lnTo>
                <a:lnTo>
                  <a:pt x="253138" y="291712"/>
                </a:lnTo>
                <a:lnTo>
                  <a:pt x="197169" y="3074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3450" y="3083569"/>
          <a:ext cx="9658350" cy="146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9575"/>
                <a:gridCol w="5438775"/>
              </a:tblGrid>
              <a:tr h="326380">
                <a:tc>
                  <a:txBody>
                    <a:bodyPr/>
                    <a:lstStyle/>
                    <a:p>
                      <a:pPr algn="r" marR="290830">
                        <a:lnSpc>
                          <a:spcPts val="203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selec</a:t>
                      </a:r>
                      <a:r>
                        <a:rPr dirty="0" sz="1800" spc="-2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or: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h1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{ color: blue; 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890"/>
                </a:tc>
              </a:tr>
              <a:tr h="361949">
                <a:tc>
                  <a:txBody>
                    <a:bodyPr/>
                    <a:lstStyle/>
                    <a:p>
                      <a:pPr algn="r" marR="290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p</a:t>
                      </a:r>
                      <a:r>
                        <a:rPr dirty="0" sz="1800" spc="-2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ope</a:t>
                      </a:r>
                      <a:r>
                        <a:rPr dirty="0" sz="1800" spc="4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ty: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h1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color: blue;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algn="r" marR="290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property</a:t>
                      </a:r>
                      <a:r>
                        <a:rPr dirty="0" sz="1800" spc="-7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name: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h1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color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: blue; 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85762">
                <a:tc>
                  <a:txBody>
                    <a:bodyPr/>
                    <a:lstStyle/>
                    <a:p>
                      <a:pPr algn="r" marR="290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property</a:t>
                      </a:r>
                      <a:r>
                        <a:rPr dirty="0" sz="1800" spc="-6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value: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h1 { color: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blue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r>
                        <a:rPr dirty="0" sz="1600" spc="-1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14400" y="1762125"/>
            <a:ext cx="4362450" cy="10191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1847850">
              <a:lnSpc>
                <a:spcPts val="1580"/>
              </a:lnSpc>
              <a:spcBef>
                <a:spcPts val="76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&lt;style</a:t>
            </a:r>
            <a:r>
              <a:rPr dirty="0" sz="1350" spc="-7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type=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"text/css"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&gt;  h1 </a:t>
            </a:r>
            <a:r>
              <a:rPr dirty="0" sz="1350" spc="10">
                <a:latin typeface="Courier New"/>
                <a:cs typeface="Courier New"/>
              </a:rPr>
              <a:t>{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color</a:t>
            </a:r>
            <a:r>
              <a:rPr dirty="0" sz="1350" spc="10">
                <a:latin typeface="Courier New"/>
                <a:cs typeface="Courier New"/>
              </a:rPr>
              <a:t>: blue;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0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&lt;/style&gt;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&lt;h1&gt;</a:t>
            </a:r>
            <a:r>
              <a:rPr dirty="0" sz="1350" spc="10">
                <a:latin typeface="Courier New"/>
                <a:cs typeface="Courier New"/>
              </a:rPr>
              <a:t>This is a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header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&lt;/h1&gt;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614544"/>
            <a:ext cx="392811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multiple properties for a  single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selector.</a:t>
            </a:r>
            <a:r>
              <a:rPr dirty="0" sz="1750" spc="-10">
                <a:solidFill>
                  <a:srgbClr val="585D60"/>
                </a:solidFill>
                <a:latin typeface="Segoe UI Emoji"/>
                <a:cs typeface="Segoe UI Emoji"/>
              </a:rPr>
              <a:t>➡</a:t>
            </a:r>
            <a:endParaRPr sz="1750"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8399" y="4781550"/>
            <a:ext cx="4362450" cy="10191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314">
              <a:lnSpc>
                <a:spcPts val="1595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h1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315595" marR="2370455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color</a:t>
            </a:r>
            <a:r>
              <a:rPr dirty="0" sz="1350" spc="10">
                <a:latin typeface="Courier New"/>
                <a:cs typeface="Courier New"/>
              </a:rPr>
              <a:t>: blue; 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font-size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16pt</a:t>
            </a:r>
            <a:r>
              <a:rPr dirty="0" sz="1350" spc="10"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236601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CSS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Syntax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4657" y="2101850"/>
            <a:ext cx="270129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0">
                <a:solidFill>
                  <a:srgbClr val="0000FF"/>
                </a:solidFill>
                <a:latin typeface="Roboto Condensed"/>
                <a:cs typeface="Roboto Condensed"/>
              </a:rPr>
              <a:t>This is a</a:t>
            </a:r>
            <a:r>
              <a:rPr dirty="0" sz="3350" spc="-85">
                <a:solidFill>
                  <a:srgbClr val="0000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0000FF"/>
                </a:solidFill>
                <a:latin typeface="Roboto Condensed"/>
                <a:cs typeface="Roboto Condensed"/>
              </a:rPr>
              <a:t>header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6453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88" y="81855"/>
                </a:lnTo>
                <a:lnTo>
                  <a:pt x="72544" y="81855"/>
                </a:lnTo>
                <a:lnTo>
                  <a:pt x="78478" y="130252"/>
                </a:lnTo>
                <a:lnTo>
                  <a:pt x="204229" y="130252"/>
                </a:lnTo>
                <a:lnTo>
                  <a:pt x="82878" y="180798"/>
                </a:lnTo>
                <a:lnTo>
                  <a:pt x="86562" y="228172"/>
                </a:lnTo>
                <a:lnTo>
                  <a:pt x="256923" y="228683"/>
                </a:lnTo>
                <a:lnTo>
                  <a:pt x="255362" y="254672"/>
                </a:lnTo>
                <a:lnTo>
                  <a:pt x="90041" y="254672"/>
                </a:lnTo>
                <a:lnTo>
                  <a:pt x="96589" y="330286"/>
                </a:lnTo>
                <a:lnTo>
                  <a:pt x="197680" y="360164"/>
                </a:lnTo>
                <a:lnTo>
                  <a:pt x="361148" y="360164"/>
                </a:lnTo>
                <a:lnTo>
                  <a:pt x="357196" y="404979"/>
                </a:lnTo>
                <a:lnTo>
                  <a:pt x="196453" y="458390"/>
                </a:lnTo>
                <a:close/>
              </a:path>
              <a:path w="393065" h="458469">
                <a:moveTo>
                  <a:pt x="361148" y="360164"/>
                </a:moveTo>
                <a:lnTo>
                  <a:pt x="197680" y="360164"/>
                </a:lnTo>
                <a:lnTo>
                  <a:pt x="298158" y="330798"/>
                </a:lnTo>
                <a:lnTo>
                  <a:pt x="311255" y="180798"/>
                </a:lnTo>
                <a:lnTo>
                  <a:pt x="197169" y="180798"/>
                </a:lnTo>
                <a:lnTo>
                  <a:pt x="197476" y="180695"/>
                </a:lnTo>
                <a:lnTo>
                  <a:pt x="315450" y="130252"/>
                </a:lnTo>
                <a:lnTo>
                  <a:pt x="320361" y="81855"/>
                </a:lnTo>
                <a:lnTo>
                  <a:pt x="385688" y="81855"/>
                </a:lnTo>
                <a:lnTo>
                  <a:pt x="361148" y="360164"/>
                </a:lnTo>
                <a:close/>
              </a:path>
              <a:path w="393065" h="458469">
                <a:moveTo>
                  <a:pt x="86766" y="228172"/>
                </a:moveTo>
                <a:lnTo>
                  <a:pt x="86562" y="228172"/>
                </a:lnTo>
                <a:lnTo>
                  <a:pt x="86766" y="228069"/>
                </a:lnTo>
                <a:close/>
              </a:path>
              <a:path w="393065" h="458469">
                <a:moveTo>
                  <a:pt x="197169" y="307469"/>
                </a:moveTo>
                <a:lnTo>
                  <a:pt x="143349" y="293861"/>
                </a:lnTo>
                <a:lnTo>
                  <a:pt x="140075" y="254672"/>
                </a:lnTo>
                <a:lnTo>
                  <a:pt x="255362" y="254672"/>
                </a:lnTo>
                <a:lnTo>
                  <a:pt x="253138" y="291712"/>
                </a:lnTo>
                <a:lnTo>
                  <a:pt x="197169" y="3074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85987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5395912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96350" y="3024187"/>
            <a:ext cx="1647825" cy="0"/>
          </a:xfrm>
          <a:custGeom>
            <a:avLst/>
            <a:gdLst/>
            <a:ahLst/>
            <a:cxnLst/>
            <a:rect l="l" t="t" r="r" b="b"/>
            <a:pathLst>
              <a:path w="1647825" h="0">
                <a:moveTo>
                  <a:pt x="0" y="0"/>
                </a:moveTo>
                <a:lnTo>
                  <a:pt x="1647824" y="0"/>
                </a:lnTo>
              </a:path>
            </a:pathLst>
          </a:custGeom>
          <a:ln w="9524">
            <a:solidFill>
              <a:srgbClr val="A5292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896350" y="3281362"/>
            <a:ext cx="1647825" cy="0"/>
          </a:xfrm>
          <a:custGeom>
            <a:avLst/>
            <a:gdLst/>
            <a:ahLst/>
            <a:cxnLst/>
            <a:rect l="l" t="t" r="r" b="b"/>
            <a:pathLst>
              <a:path w="1647825" h="0">
                <a:moveTo>
                  <a:pt x="0" y="0"/>
                </a:moveTo>
                <a:lnTo>
                  <a:pt x="1647824" y="0"/>
                </a:lnTo>
              </a:path>
            </a:pathLst>
          </a:custGeom>
          <a:ln w="9524">
            <a:solidFill>
              <a:srgbClr val="A5292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534649" y="305942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34649" y="310895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534649" y="315848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34649" y="320801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534649" y="3257550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96350" y="300989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96350" y="305942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96350" y="310895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96350" y="315848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96350" y="320801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96350" y="3257550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524" y="28574"/>
                </a:moveTo>
                <a:lnTo>
                  <a:pt x="0" y="28574"/>
                </a:lnTo>
                <a:lnTo>
                  <a:pt x="0" y="0"/>
                </a:lnTo>
                <a:lnTo>
                  <a:pt x="9524" y="0"/>
                </a:lnTo>
                <a:lnTo>
                  <a:pt x="9524" y="28574"/>
                </a:lnTo>
                <a:close/>
              </a:path>
            </a:pathLst>
          </a:custGeom>
          <a:solidFill>
            <a:srgbClr val="A5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48725" y="3352800"/>
            <a:ext cx="1743075" cy="361950"/>
          </a:xfrm>
          <a:custGeom>
            <a:avLst/>
            <a:gdLst/>
            <a:ahLst/>
            <a:cxnLst/>
            <a:rect l="l" t="t" r="r" b="b"/>
            <a:pathLst>
              <a:path w="1743075" h="361950">
                <a:moveTo>
                  <a:pt x="0" y="0"/>
                </a:moveTo>
                <a:lnTo>
                  <a:pt x="1743074" y="0"/>
                </a:lnTo>
                <a:lnTo>
                  <a:pt x="1743074" y="361949"/>
                </a:lnTo>
                <a:lnTo>
                  <a:pt x="0" y="361949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96350" y="3400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0" y="0"/>
                </a:moveTo>
                <a:lnTo>
                  <a:pt x="95249" y="0"/>
                </a:lnTo>
                <a:lnTo>
                  <a:pt x="95249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solidFill>
            <a:srgbClr val="FFBF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48725" y="4114800"/>
            <a:ext cx="1743075" cy="619125"/>
          </a:xfrm>
          <a:custGeom>
            <a:avLst/>
            <a:gdLst/>
            <a:ahLst/>
            <a:cxnLst/>
            <a:rect l="l" t="t" r="r" b="b"/>
            <a:pathLst>
              <a:path w="1743075" h="619125">
                <a:moveTo>
                  <a:pt x="0" y="0"/>
                </a:moveTo>
                <a:lnTo>
                  <a:pt x="1743074" y="0"/>
                </a:lnTo>
                <a:lnTo>
                  <a:pt x="1743074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96350" y="4191000"/>
            <a:ext cx="1647825" cy="457200"/>
          </a:xfrm>
          <a:custGeom>
            <a:avLst/>
            <a:gdLst/>
            <a:ahLst/>
            <a:cxnLst/>
            <a:rect l="l" t="t" r="r" b="b"/>
            <a:pathLst>
              <a:path w="1647825" h="457200">
                <a:moveTo>
                  <a:pt x="0" y="0"/>
                </a:moveTo>
                <a:lnTo>
                  <a:pt x="1647824" y="0"/>
                </a:lnTo>
                <a:lnTo>
                  <a:pt x="1647824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14400" y="2257425"/>
          <a:ext cx="9696450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175"/>
                <a:gridCol w="5381625"/>
                <a:gridCol w="1771650"/>
              </a:tblGrid>
              <a:tr h="290512">
                <a:tc>
                  <a:txBody>
                    <a:bodyPr/>
                    <a:lstStyle/>
                    <a:p>
                      <a:pPr algn="r" marR="285750">
                        <a:lnSpc>
                          <a:spcPts val="2010"/>
                        </a:lnSpc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background</a:t>
                      </a:r>
                      <a:r>
                        <a:rPr dirty="0" sz="1800" spc="-8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color: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background-color: yellow;</a:t>
                      </a:r>
                      <a:r>
                        <a:rPr dirty="0" sz="1600" spc="1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6350"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010"/>
                        </a:lnSpc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95287"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color: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61594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color: purple;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6995">
                    <a:lnR w="1905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80008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800" spc="-10">
                          <a:solidFill>
                            <a:srgbClr val="80008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80008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61594">
                    <a:lnL w="1905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EDEDED"/>
                    </a:solidFill>
                  </a:tcPr>
                </a:tc>
              </a:tr>
              <a:tr h="409574"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bo</a:t>
                      </a:r>
                      <a:r>
                        <a:rPr dirty="0" sz="1800" spc="-2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der: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715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border: 1px dashed brown;</a:t>
                      </a:r>
                      <a:r>
                        <a:rPr dirty="0" sz="1600" spc="1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8255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71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left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border</a:t>
                      </a:r>
                      <a:r>
                        <a:rPr dirty="0" sz="1800" spc="-8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only: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border-left: 10px solid pink;</a:t>
                      </a:r>
                      <a:r>
                        <a:rPr dirty="0" sz="1600" spc="2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r>
                        <a:rPr dirty="0" sz="1800" spc="-8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size: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font-size: 10pt;</a:t>
                      </a:r>
                      <a:r>
                        <a:rPr dirty="0" sz="160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0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0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000">
                        <a:latin typeface="Roboto"/>
                        <a:cs typeface="Roboto"/>
                      </a:endParaRPr>
                    </a:p>
                  </a:txBody>
                  <a:tcPr marL="0" marR="0" marB="0" marT="1111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619124">
                <a:tc>
                  <a:txBody>
                    <a:bodyPr/>
                    <a:lstStyle/>
                    <a:p>
                      <a:pPr algn="r" marR="285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padding: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89940" marR="1536065" indent="-731520">
                        <a:lnSpc>
                          <a:spcPct val="1055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div { background-color: yellow; 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padding: 10px;</a:t>
                      </a:r>
                      <a:r>
                        <a:rPr dirty="0" sz="1600" spc="-1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4064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Sample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15240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3129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CSS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15">
                <a:latin typeface="Roboto Condensed"/>
                <a:cs typeface="Roboto Condensed"/>
              </a:rPr>
              <a:t>Properties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1533525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&lt;div&gt;</a:t>
            </a:r>
            <a:r>
              <a:rPr dirty="0" sz="1350" spc="10">
                <a:latin typeface="Courier New"/>
                <a:cs typeface="Courier New"/>
              </a:rPr>
              <a:t>Sample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text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85516" y="4768850"/>
            <a:ext cx="791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gin: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03662" y="4780908"/>
            <a:ext cx="3804920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3585" marR="5080" indent="-731520">
              <a:lnSpc>
                <a:spcPct val="105500"/>
              </a:lnSpc>
              <a:spcBef>
                <a:spcPts val="100"/>
              </a:spcBef>
            </a:pPr>
            <a:r>
              <a:rPr dirty="0" sz="1600" spc="-5">
                <a:solidFill>
                  <a:srgbClr val="808080"/>
                </a:solidFill>
                <a:latin typeface="Courier New"/>
                <a:cs typeface="Courier New"/>
              </a:rPr>
              <a:t>div { background-color: yellow; 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margin: 10px;</a:t>
            </a:r>
            <a:r>
              <a:rPr dirty="0" sz="1600" spc="-1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-5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91600" y="4933950"/>
            <a:ext cx="1457325" cy="2571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">
              <a:lnSpc>
                <a:spcPts val="2010"/>
              </a:lnSpc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Sample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text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6453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88" y="81855"/>
                </a:lnTo>
                <a:lnTo>
                  <a:pt x="72544" y="81855"/>
                </a:lnTo>
                <a:lnTo>
                  <a:pt x="78478" y="130252"/>
                </a:lnTo>
                <a:lnTo>
                  <a:pt x="204229" y="130252"/>
                </a:lnTo>
                <a:lnTo>
                  <a:pt x="82878" y="180798"/>
                </a:lnTo>
                <a:lnTo>
                  <a:pt x="86562" y="228172"/>
                </a:lnTo>
                <a:lnTo>
                  <a:pt x="256923" y="228683"/>
                </a:lnTo>
                <a:lnTo>
                  <a:pt x="255362" y="254672"/>
                </a:lnTo>
                <a:lnTo>
                  <a:pt x="90041" y="254672"/>
                </a:lnTo>
                <a:lnTo>
                  <a:pt x="96589" y="330286"/>
                </a:lnTo>
                <a:lnTo>
                  <a:pt x="197680" y="360164"/>
                </a:lnTo>
                <a:lnTo>
                  <a:pt x="361148" y="360164"/>
                </a:lnTo>
                <a:lnTo>
                  <a:pt x="357196" y="404979"/>
                </a:lnTo>
                <a:lnTo>
                  <a:pt x="196453" y="458390"/>
                </a:lnTo>
                <a:close/>
              </a:path>
              <a:path w="393065" h="458469">
                <a:moveTo>
                  <a:pt x="361148" y="360164"/>
                </a:moveTo>
                <a:lnTo>
                  <a:pt x="197680" y="360164"/>
                </a:lnTo>
                <a:lnTo>
                  <a:pt x="298158" y="330798"/>
                </a:lnTo>
                <a:lnTo>
                  <a:pt x="311255" y="180798"/>
                </a:lnTo>
                <a:lnTo>
                  <a:pt x="197169" y="180798"/>
                </a:lnTo>
                <a:lnTo>
                  <a:pt x="197476" y="180695"/>
                </a:lnTo>
                <a:lnTo>
                  <a:pt x="315450" y="130252"/>
                </a:lnTo>
                <a:lnTo>
                  <a:pt x="320361" y="81855"/>
                </a:lnTo>
                <a:lnTo>
                  <a:pt x="385688" y="81855"/>
                </a:lnTo>
                <a:lnTo>
                  <a:pt x="361148" y="360164"/>
                </a:lnTo>
                <a:close/>
              </a:path>
              <a:path w="393065" h="458469">
                <a:moveTo>
                  <a:pt x="86766" y="228172"/>
                </a:moveTo>
                <a:lnTo>
                  <a:pt x="86562" y="228172"/>
                </a:lnTo>
                <a:lnTo>
                  <a:pt x="86766" y="228069"/>
                </a:lnTo>
                <a:close/>
              </a:path>
              <a:path w="393065" h="458469">
                <a:moveTo>
                  <a:pt x="197169" y="307469"/>
                </a:moveTo>
                <a:lnTo>
                  <a:pt x="143349" y="293861"/>
                </a:lnTo>
                <a:lnTo>
                  <a:pt x="140075" y="254672"/>
                </a:lnTo>
                <a:lnTo>
                  <a:pt x="255362" y="254672"/>
                </a:lnTo>
                <a:lnTo>
                  <a:pt x="253138" y="291712"/>
                </a:lnTo>
                <a:lnTo>
                  <a:pt x="197169" y="3074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4831" y="520700"/>
            <a:ext cx="268351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CSS</a:t>
            </a:r>
            <a:r>
              <a:rPr dirty="0" sz="4100" spc="-6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Selector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625" y="1579880"/>
            <a:ext cx="132842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.classname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8770" y="1577975"/>
            <a:ext cx="2158365" cy="823594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95500"/>
              </a:lnSpc>
              <a:spcBef>
                <a:spcPts val="195"/>
              </a:spcBef>
            </a:pP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selects all elements  with the attribute 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class="classname"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2466975"/>
            <a:ext cx="1400175" cy="8858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175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5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.c1.c2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524" y="2466975"/>
            <a:ext cx="2590800" cy="8858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44450" rIns="0" bIns="0" rtlCol="0" vert="horz">
            <a:spAutoFit/>
          </a:bodyPr>
          <a:lstStyle/>
          <a:p>
            <a:pPr marL="44450" marR="56515">
              <a:lnSpc>
                <a:spcPct val="94200"/>
              </a:lnSpc>
              <a:spcBef>
                <a:spcPts val="350"/>
              </a:spcBef>
            </a:pP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selects all elements  with </a:t>
            </a:r>
            <a:r>
              <a:rPr dirty="0" sz="1850" spc="130" i="1">
                <a:solidFill>
                  <a:srgbClr val="808080"/>
                </a:solidFill>
                <a:latin typeface="Gill Sans MT"/>
                <a:cs typeface="Gill Sans MT"/>
              </a:rPr>
              <a:t>both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c1 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and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c2  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within its class</a:t>
            </a:r>
            <a:r>
              <a:rPr dirty="0" sz="1800" spc="-85">
                <a:solidFill>
                  <a:srgbClr val="80808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attribute.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3389629"/>
            <a:ext cx="140017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1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.c1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.c2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8770" y="3387725"/>
            <a:ext cx="2284730" cy="108077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10"/>
              </a:spcBef>
            </a:pP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selects all elements  with class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c2</a:t>
            </a:r>
            <a:r>
              <a:rPr dirty="0" sz="1600" spc="-5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that is a  descendant of an  element with class</a:t>
            </a:r>
            <a:r>
              <a:rPr dirty="0" sz="1800" spc="-90">
                <a:solidFill>
                  <a:srgbClr val="808080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C2132D"/>
                </a:solidFill>
                <a:latin typeface="Courier New"/>
                <a:cs typeface="Courier New"/>
              </a:rPr>
              <a:t>c1</a:t>
            </a:r>
            <a:r>
              <a:rPr dirty="0" sz="1800">
                <a:solidFill>
                  <a:srgbClr val="80808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4533900"/>
            <a:ext cx="1400175" cy="8858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3175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5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#p1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6524" y="4533900"/>
            <a:ext cx="2590800" cy="8858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40640" rIns="0" bIns="0" rtlCol="0" vert="horz">
            <a:spAutoFit/>
          </a:bodyPr>
          <a:lstStyle/>
          <a:p>
            <a:pPr marL="44450" marR="521970">
              <a:lnSpc>
                <a:spcPct val="95500"/>
              </a:lnSpc>
              <a:spcBef>
                <a:spcPts val="320"/>
              </a:spcBef>
            </a:pPr>
            <a:r>
              <a:rPr dirty="0" sz="1800">
                <a:solidFill>
                  <a:srgbClr val="C2132D"/>
                </a:solidFill>
                <a:latin typeface="Roboto"/>
                <a:cs typeface="Roboto"/>
              </a:rPr>
              <a:t>selects all</a:t>
            </a:r>
            <a:r>
              <a:rPr dirty="0" sz="1800" spc="-85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C2132D"/>
                </a:solidFill>
                <a:latin typeface="Roboto"/>
                <a:cs typeface="Roboto"/>
              </a:rPr>
              <a:t>elements  with the attribute  </a:t>
            </a:r>
            <a:r>
              <a:rPr dirty="0" sz="1600">
                <a:solidFill>
                  <a:srgbClr val="C2132D"/>
                </a:solidFill>
                <a:latin typeface="Courier New"/>
                <a:cs typeface="Courier New"/>
              </a:rPr>
              <a:t>id="p1"</a:t>
            </a:r>
            <a:r>
              <a:rPr dirty="0" sz="1800">
                <a:solidFill>
                  <a:srgbClr val="C2132D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4806" y="355631"/>
            <a:ext cx="229489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&lt;h1&gt;This is a sample</a:t>
            </a:r>
            <a:r>
              <a:rPr dirty="0" sz="1300" spc="-120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html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4806" y="736631"/>
            <a:ext cx="229489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&lt;blockquote&gt;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&lt;p&gt;Maybe stories are</a:t>
            </a:r>
            <a:r>
              <a:rPr dirty="0" sz="1300" spc="-110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just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16387" y="410807"/>
            <a:ext cx="1997075" cy="736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&lt;/h1&gt;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data with a</a:t>
            </a:r>
            <a:r>
              <a:rPr dirty="0" sz="1300" spc="-114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soul.&lt;/p&gt;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4806" y="1117631"/>
            <a:ext cx="265747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&lt;footer&gt;—Brene</a:t>
            </a:r>
            <a:r>
              <a:rPr dirty="0" sz="1300" spc="-9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Brown&lt;/footer&gt;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&lt;/blockquote&gt;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4806" y="1689131"/>
            <a:ext cx="2566670" cy="15474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&lt;div id="p1"</a:t>
            </a:r>
            <a:r>
              <a:rPr dirty="0" sz="1300" spc="-110">
                <a:solidFill>
                  <a:srgbClr val="C2132D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class="parent"&gt;  Hmm</a:t>
            </a:r>
            <a:endParaRPr sz="1300">
              <a:latin typeface="Consolas"/>
              <a:cs typeface="Consolas"/>
            </a:endParaRPr>
          </a:p>
          <a:p>
            <a:pPr marL="12700" marR="1456690">
              <a:lnSpc>
                <a:spcPts val="1500"/>
              </a:lnSpc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&lt;p&gt;Hi!&lt;/p&gt;  How are</a:t>
            </a:r>
            <a:r>
              <a:rPr dirty="0" sz="1300" spc="-110">
                <a:solidFill>
                  <a:srgbClr val="C2132D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you?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355"/>
              </a:lnSpc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&lt;div class="child</a:t>
            </a:r>
            <a:r>
              <a:rPr dirty="0" sz="1300" spc="-45">
                <a:solidFill>
                  <a:srgbClr val="C2132D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nice"&gt;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ts val="1500"/>
              </a:lnSpc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&lt;p&gt;Hello!&lt;/p&gt;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&lt;/div&gt;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C2132D"/>
                </a:solidFill>
                <a:latin typeface="Consolas"/>
                <a:cs typeface="Consolas"/>
              </a:rPr>
              <a:t>&lt;/div&gt;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4806" y="3394106"/>
            <a:ext cx="165925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&lt;p&gt;Household</a:t>
            </a:r>
            <a:r>
              <a:rPr dirty="0" sz="1300" spc="-9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1&lt;/p&gt;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34806" y="3775106"/>
            <a:ext cx="2929890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&lt;div</a:t>
            </a:r>
            <a:r>
              <a:rPr dirty="0" sz="1300" spc="-1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class="parent"&gt;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&lt;p&gt;Hi!&lt;/p&gt;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&lt;blockquote class="child</a:t>
            </a:r>
            <a:r>
              <a:rPr dirty="0" sz="1300" spc="-10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rebel"&gt;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&lt;p&gt;Don't talk to</a:t>
            </a:r>
            <a:r>
              <a:rPr dirty="0" sz="1300" spc="-50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me!&lt;/p&gt;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&lt;/blockquote&gt;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&lt;/div&gt;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806" y="5099081"/>
            <a:ext cx="302069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&lt;span</a:t>
            </a:r>
            <a:r>
              <a:rPr dirty="0" sz="1300" spc="-1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class="child"&gt;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&lt;span class="parent child</a:t>
            </a:r>
            <a:r>
              <a:rPr dirty="0" sz="1300" spc="-110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rebel"&gt;</a:t>
            </a:r>
            <a:endParaRPr sz="1300">
              <a:latin typeface="Consolas"/>
              <a:cs typeface="Consolas"/>
            </a:endParaRPr>
          </a:p>
          <a:p>
            <a:pPr marL="193675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&lt;p&gt;Clean your</a:t>
            </a:r>
            <a:r>
              <a:rPr dirty="0" sz="1300" spc="-30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room!&lt;/p&gt;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0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&lt;/span&gt;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ts val="1530"/>
              </a:lnSpc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&lt;/span&gt;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4806" y="6242081"/>
            <a:ext cx="22040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&lt;p&gt;End of</a:t>
            </a:r>
            <a:r>
              <a:rPr dirty="0" sz="1300" spc="-105">
                <a:solidFill>
                  <a:srgbClr val="585D60"/>
                </a:solidFill>
                <a:latin typeface="Consolas"/>
                <a:cs typeface="Consolas"/>
              </a:rPr>
              <a:t> </a:t>
            </a:r>
            <a:r>
              <a:rPr dirty="0" sz="1300">
                <a:solidFill>
                  <a:srgbClr val="585D60"/>
                </a:solidFill>
                <a:latin typeface="Consolas"/>
                <a:cs typeface="Consolas"/>
              </a:rPr>
              <a:t>households&lt;/p&gt;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6453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88" y="81855"/>
                </a:lnTo>
                <a:lnTo>
                  <a:pt x="72544" y="81855"/>
                </a:lnTo>
                <a:lnTo>
                  <a:pt x="78478" y="130252"/>
                </a:lnTo>
                <a:lnTo>
                  <a:pt x="204229" y="130252"/>
                </a:lnTo>
                <a:lnTo>
                  <a:pt x="82878" y="180798"/>
                </a:lnTo>
                <a:lnTo>
                  <a:pt x="86562" y="228172"/>
                </a:lnTo>
                <a:lnTo>
                  <a:pt x="256923" y="228683"/>
                </a:lnTo>
                <a:lnTo>
                  <a:pt x="255362" y="254672"/>
                </a:lnTo>
                <a:lnTo>
                  <a:pt x="90041" y="254672"/>
                </a:lnTo>
                <a:lnTo>
                  <a:pt x="96589" y="330286"/>
                </a:lnTo>
                <a:lnTo>
                  <a:pt x="197680" y="360164"/>
                </a:lnTo>
                <a:lnTo>
                  <a:pt x="361148" y="360164"/>
                </a:lnTo>
                <a:lnTo>
                  <a:pt x="357196" y="404979"/>
                </a:lnTo>
                <a:lnTo>
                  <a:pt x="196453" y="458390"/>
                </a:lnTo>
                <a:close/>
              </a:path>
              <a:path w="393065" h="458469">
                <a:moveTo>
                  <a:pt x="361148" y="360164"/>
                </a:moveTo>
                <a:lnTo>
                  <a:pt x="197680" y="360164"/>
                </a:lnTo>
                <a:lnTo>
                  <a:pt x="298158" y="330798"/>
                </a:lnTo>
                <a:lnTo>
                  <a:pt x="311255" y="180798"/>
                </a:lnTo>
                <a:lnTo>
                  <a:pt x="197169" y="180798"/>
                </a:lnTo>
                <a:lnTo>
                  <a:pt x="197476" y="180695"/>
                </a:lnTo>
                <a:lnTo>
                  <a:pt x="315450" y="130252"/>
                </a:lnTo>
                <a:lnTo>
                  <a:pt x="320361" y="81855"/>
                </a:lnTo>
                <a:lnTo>
                  <a:pt x="385688" y="81855"/>
                </a:lnTo>
                <a:lnTo>
                  <a:pt x="361148" y="360164"/>
                </a:lnTo>
                <a:close/>
              </a:path>
              <a:path w="393065" h="458469">
                <a:moveTo>
                  <a:pt x="86766" y="228172"/>
                </a:moveTo>
                <a:lnTo>
                  <a:pt x="86562" y="228172"/>
                </a:lnTo>
                <a:lnTo>
                  <a:pt x="86766" y="228069"/>
                </a:lnTo>
                <a:close/>
              </a:path>
              <a:path w="393065" h="458469">
                <a:moveTo>
                  <a:pt x="197169" y="307469"/>
                </a:moveTo>
                <a:lnTo>
                  <a:pt x="143349" y="293861"/>
                </a:lnTo>
                <a:lnTo>
                  <a:pt x="140075" y="254672"/>
                </a:lnTo>
                <a:lnTo>
                  <a:pt x="255362" y="254672"/>
                </a:lnTo>
                <a:lnTo>
                  <a:pt x="253138" y="291712"/>
                </a:lnTo>
                <a:lnTo>
                  <a:pt x="197169" y="3074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72500" y="95250"/>
            <a:ext cx="2857500" cy="990600"/>
          </a:xfrm>
          <a:custGeom>
            <a:avLst/>
            <a:gdLst/>
            <a:ahLst/>
            <a:cxnLst/>
            <a:rect l="l" t="t" r="r" b="b"/>
            <a:pathLst>
              <a:path w="2857500" h="990600">
                <a:moveTo>
                  <a:pt x="0" y="0"/>
                </a:moveTo>
                <a:lnTo>
                  <a:pt x="2857499" y="0"/>
                </a:lnTo>
                <a:lnTo>
                  <a:pt x="2857499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577261" y="100012"/>
            <a:ext cx="2847975" cy="9810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0160" rIns="0" bIns="0" rtlCol="0" vert="horz">
            <a:spAutoFit/>
          </a:bodyPr>
          <a:lstStyle/>
          <a:p>
            <a:pPr marL="23495" marR="198120">
              <a:lnSpc>
                <a:spcPct val="96400"/>
              </a:lnSpc>
              <a:spcBef>
                <a:spcPts val="80"/>
              </a:spcBef>
            </a:pPr>
            <a:r>
              <a:rPr dirty="0" sz="1600" spc="-5">
                <a:solidFill>
                  <a:srgbClr val="585D60"/>
                </a:solidFill>
                <a:latin typeface="Roboto"/>
                <a:cs typeface="Roboto"/>
              </a:rPr>
              <a:t>Unlike </a:t>
            </a:r>
            <a:r>
              <a:rPr dirty="0" sz="1600">
                <a:solidFill>
                  <a:srgbClr val="C2132D"/>
                </a:solidFill>
                <a:latin typeface="Courier New"/>
                <a:cs typeface="Courier New"/>
              </a:rPr>
              <a:t>class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6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can only  </a:t>
            </a:r>
            <a:r>
              <a:rPr dirty="0" sz="16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one </a:t>
            </a:r>
            <a:r>
              <a:rPr dirty="0" sz="1600" spc="-5">
                <a:solidFill>
                  <a:srgbClr val="C2132D"/>
                </a:solidFill>
                <a:latin typeface="Courier New"/>
                <a:cs typeface="Courier New"/>
              </a:rPr>
              <a:t>id </a:t>
            </a:r>
            <a:r>
              <a:rPr dirty="0" sz="1600" spc="-5">
                <a:solidFill>
                  <a:srgbClr val="585D60"/>
                </a:solidFill>
                <a:latin typeface="Roboto"/>
                <a:cs typeface="Roboto"/>
              </a:rPr>
              <a:t>value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and must  be unique in the whole</a:t>
            </a:r>
            <a:r>
              <a:rPr dirty="0" sz="1600" spc="-7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Roboto"/>
                <a:cs typeface="Roboto"/>
              </a:rPr>
              <a:t>HTML 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document.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13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845" y="520700"/>
            <a:ext cx="34061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JavaScript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(JS)*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043035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JS is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programming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language and enable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interactive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components in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HTML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documents.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2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ways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HTML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document: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Roboto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internally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defining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within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&lt;script&gt;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element: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400" y="2952749"/>
            <a:ext cx="8934450" cy="9429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90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&lt;script&gt;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33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document</a:t>
            </a:r>
            <a:r>
              <a:rPr dirty="0" sz="1350" spc="10">
                <a:latin typeface="Courier New"/>
                <a:cs typeface="Courier New"/>
              </a:rPr>
              <a:t>.getElementById(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"p1"</a:t>
            </a:r>
            <a:r>
              <a:rPr dirty="0" sz="1350" spc="10">
                <a:latin typeface="Courier New"/>
                <a:cs typeface="Courier New"/>
              </a:rPr>
              <a:t>).innerHTML =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"content"</a:t>
            </a:r>
            <a:r>
              <a:rPr dirty="0" sz="1350" spc="10">
                <a:latin typeface="Courier New"/>
                <a:cs typeface="Courier New"/>
              </a:rPr>
              <a:t>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25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&lt;/script&gt;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754" y="4121150"/>
            <a:ext cx="6527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externally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src</a:t>
            </a:r>
            <a:r>
              <a:rPr dirty="0" sz="1700" spc="-6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attribute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refer 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external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file: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4676775"/>
            <a:ext cx="8934450" cy="4667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1238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975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&lt;script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src=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"js/myjs.js"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&gt;&lt;/script&gt;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665" y="63281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69" h="458469">
                <a:moveTo>
                  <a:pt x="392906" y="458390"/>
                </a:moveTo>
                <a:lnTo>
                  <a:pt x="65484" y="458390"/>
                </a:lnTo>
                <a:lnTo>
                  <a:pt x="40014" y="453237"/>
                </a:lnTo>
                <a:lnTo>
                  <a:pt x="19197" y="439192"/>
                </a:lnTo>
                <a:lnTo>
                  <a:pt x="5152" y="418375"/>
                </a:lnTo>
                <a:lnTo>
                  <a:pt x="0" y="392906"/>
                </a:lnTo>
                <a:lnTo>
                  <a:pt x="0" y="65484"/>
                </a:lnTo>
                <a:lnTo>
                  <a:pt x="5152" y="40014"/>
                </a:lnTo>
                <a:lnTo>
                  <a:pt x="19197" y="19197"/>
                </a:lnTo>
                <a:lnTo>
                  <a:pt x="40014" y="5152"/>
                </a:lnTo>
                <a:lnTo>
                  <a:pt x="65484" y="0"/>
                </a:lnTo>
                <a:lnTo>
                  <a:pt x="392906" y="0"/>
                </a:lnTo>
                <a:lnTo>
                  <a:pt x="418375" y="5152"/>
                </a:lnTo>
                <a:lnTo>
                  <a:pt x="439192" y="19197"/>
                </a:lnTo>
                <a:lnTo>
                  <a:pt x="453237" y="40014"/>
                </a:lnTo>
                <a:lnTo>
                  <a:pt x="458390" y="65484"/>
                </a:lnTo>
                <a:lnTo>
                  <a:pt x="458390" y="208015"/>
                </a:lnTo>
                <a:lnTo>
                  <a:pt x="348908" y="208015"/>
                </a:lnTo>
                <a:lnTo>
                  <a:pt x="334185" y="210470"/>
                </a:lnTo>
                <a:lnTo>
                  <a:pt x="206378" y="210470"/>
                </a:lnTo>
                <a:lnTo>
                  <a:pt x="206303" y="357503"/>
                </a:lnTo>
                <a:lnTo>
                  <a:pt x="205766" y="361903"/>
                </a:lnTo>
                <a:lnTo>
                  <a:pt x="155525" y="361903"/>
                </a:lnTo>
                <a:lnTo>
                  <a:pt x="120429" y="383083"/>
                </a:lnTo>
                <a:lnTo>
                  <a:pt x="130001" y="398346"/>
                </a:lnTo>
                <a:lnTo>
                  <a:pt x="143669" y="410876"/>
                </a:lnTo>
                <a:lnTo>
                  <a:pt x="161883" y="419357"/>
                </a:lnTo>
                <a:lnTo>
                  <a:pt x="185095" y="422476"/>
                </a:lnTo>
                <a:lnTo>
                  <a:pt x="450471" y="422476"/>
                </a:lnTo>
                <a:lnTo>
                  <a:pt x="439192" y="439192"/>
                </a:lnTo>
                <a:lnTo>
                  <a:pt x="418375" y="453237"/>
                </a:lnTo>
                <a:lnTo>
                  <a:pt x="392906" y="458390"/>
                </a:lnTo>
                <a:close/>
              </a:path>
              <a:path w="458469" h="458469">
                <a:moveTo>
                  <a:pt x="458390" y="263983"/>
                </a:moveTo>
                <a:lnTo>
                  <a:pt x="376535" y="263983"/>
                </a:lnTo>
                <a:lnTo>
                  <a:pt x="410095" y="242496"/>
                </a:lnTo>
                <a:lnTo>
                  <a:pt x="398434" y="226576"/>
                </a:lnTo>
                <a:lnTo>
                  <a:pt x="384490" y="215893"/>
                </a:lnTo>
                <a:lnTo>
                  <a:pt x="368052" y="209892"/>
                </a:lnTo>
                <a:lnTo>
                  <a:pt x="348908" y="208015"/>
                </a:lnTo>
                <a:lnTo>
                  <a:pt x="458390" y="208015"/>
                </a:lnTo>
                <a:lnTo>
                  <a:pt x="458390" y="263983"/>
                </a:lnTo>
                <a:close/>
              </a:path>
              <a:path w="458469" h="458469">
                <a:moveTo>
                  <a:pt x="351364" y="422476"/>
                </a:moveTo>
                <a:lnTo>
                  <a:pt x="185095" y="422476"/>
                </a:lnTo>
                <a:lnTo>
                  <a:pt x="211252" y="418597"/>
                </a:lnTo>
                <a:lnTo>
                  <a:pt x="231587" y="406719"/>
                </a:lnTo>
                <a:lnTo>
                  <a:pt x="244765" y="386476"/>
                </a:lnTo>
                <a:lnTo>
                  <a:pt x="249338" y="358219"/>
                </a:lnTo>
                <a:lnTo>
                  <a:pt x="249454" y="210470"/>
                </a:lnTo>
                <a:lnTo>
                  <a:pt x="334185" y="210470"/>
                </a:lnTo>
                <a:lnTo>
                  <a:pt x="322873" y="212357"/>
                </a:lnTo>
                <a:lnTo>
                  <a:pt x="303005" y="224335"/>
                </a:lnTo>
                <a:lnTo>
                  <a:pt x="290332" y="242375"/>
                </a:lnTo>
                <a:lnTo>
                  <a:pt x="285880" y="264904"/>
                </a:lnTo>
                <a:lnTo>
                  <a:pt x="289579" y="288006"/>
                </a:lnTo>
                <a:lnTo>
                  <a:pt x="300051" y="305602"/>
                </a:lnTo>
                <a:lnTo>
                  <a:pt x="316355" y="319092"/>
                </a:lnTo>
                <a:lnTo>
                  <a:pt x="337551" y="329877"/>
                </a:lnTo>
                <a:lnTo>
                  <a:pt x="348294" y="334481"/>
                </a:lnTo>
                <a:lnTo>
                  <a:pt x="361534" y="340555"/>
                </a:lnTo>
                <a:lnTo>
                  <a:pt x="371406" y="346542"/>
                </a:lnTo>
                <a:lnTo>
                  <a:pt x="377575" y="353662"/>
                </a:lnTo>
                <a:lnTo>
                  <a:pt x="378601" y="358219"/>
                </a:lnTo>
                <a:lnTo>
                  <a:pt x="307981" y="358219"/>
                </a:lnTo>
                <a:lnTo>
                  <a:pt x="272885" y="378479"/>
                </a:lnTo>
                <a:lnTo>
                  <a:pt x="284831" y="395886"/>
                </a:lnTo>
                <a:lnTo>
                  <a:pt x="301841" y="409840"/>
                </a:lnTo>
                <a:lnTo>
                  <a:pt x="323994" y="419112"/>
                </a:lnTo>
                <a:lnTo>
                  <a:pt x="351364" y="422476"/>
                </a:lnTo>
                <a:close/>
              </a:path>
              <a:path w="458469" h="458469">
                <a:moveTo>
                  <a:pt x="450471" y="422476"/>
                </a:moveTo>
                <a:lnTo>
                  <a:pt x="351364" y="422476"/>
                </a:lnTo>
                <a:lnTo>
                  <a:pt x="379730" y="418546"/>
                </a:lnTo>
                <a:lnTo>
                  <a:pt x="402332" y="407000"/>
                </a:lnTo>
                <a:lnTo>
                  <a:pt x="417279" y="388202"/>
                </a:lnTo>
                <a:lnTo>
                  <a:pt x="422552" y="363131"/>
                </a:lnTo>
                <a:lnTo>
                  <a:pt x="422582" y="361903"/>
                </a:lnTo>
                <a:lnTo>
                  <a:pt x="418895" y="338940"/>
                </a:lnTo>
                <a:lnTo>
                  <a:pt x="407819" y="321014"/>
                </a:lnTo>
                <a:lnTo>
                  <a:pt x="389875" y="306905"/>
                </a:lnTo>
                <a:lnTo>
                  <a:pt x="365484" y="294782"/>
                </a:lnTo>
                <a:lnTo>
                  <a:pt x="354741" y="290177"/>
                </a:lnTo>
                <a:lnTo>
                  <a:pt x="342787" y="284487"/>
                </a:lnTo>
                <a:lnTo>
                  <a:pt x="334545" y="278884"/>
                </a:lnTo>
                <a:lnTo>
                  <a:pt x="329776" y="272378"/>
                </a:lnTo>
                <a:lnTo>
                  <a:pt x="328240" y="263983"/>
                </a:lnTo>
                <a:lnTo>
                  <a:pt x="329684" y="256703"/>
                </a:lnTo>
                <a:lnTo>
                  <a:pt x="333804" y="250861"/>
                </a:lnTo>
                <a:lnTo>
                  <a:pt x="340283" y="246976"/>
                </a:lnTo>
                <a:lnTo>
                  <a:pt x="348806" y="245566"/>
                </a:lnTo>
                <a:lnTo>
                  <a:pt x="357326" y="246587"/>
                </a:lnTo>
                <a:lnTo>
                  <a:pt x="364550" y="249825"/>
                </a:lnTo>
                <a:lnTo>
                  <a:pt x="370835" y="255537"/>
                </a:lnTo>
                <a:lnTo>
                  <a:pt x="376535" y="263983"/>
                </a:lnTo>
                <a:lnTo>
                  <a:pt x="458390" y="263983"/>
                </a:lnTo>
                <a:lnTo>
                  <a:pt x="458390" y="392906"/>
                </a:lnTo>
                <a:lnTo>
                  <a:pt x="453237" y="418375"/>
                </a:lnTo>
                <a:lnTo>
                  <a:pt x="450471" y="422476"/>
                </a:lnTo>
                <a:close/>
              </a:path>
              <a:path w="458469" h="458469">
                <a:moveTo>
                  <a:pt x="350443" y="384413"/>
                </a:moveTo>
                <a:lnTo>
                  <a:pt x="336168" y="382436"/>
                </a:lnTo>
                <a:lnTo>
                  <a:pt x="324723" y="376957"/>
                </a:lnTo>
                <a:lnTo>
                  <a:pt x="315522" y="368658"/>
                </a:lnTo>
                <a:lnTo>
                  <a:pt x="307981" y="358219"/>
                </a:lnTo>
                <a:lnTo>
                  <a:pt x="378601" y="358219"/>
                </a:lnTo>
                <a:lnTo>
                  <a:pt x="379707" y="363131"/>
                </a:lnTo>
                <a:lnTo>
                  <a:pt x="377638" y="371679"/>
                </a:lnTo>
                <a:lnTo>
                  <a:pt x="371751" y="378415"/>
                </a:lnTo>
                <a:lnTo>
                  <a:pt x="362526" y="382829"/>
                </a:lnTo>
                <a:lnTo>
                  <a:pt x="350443" y="384413"/>
                </a:lnTo>
                <a:close/>
              </a:path>
              <a:path w="458469" h="458469">
                <a:moveTo>
                  <a:pt x="183253" y="384004"/>
                </a:moveTo>
                <a:lnTo>
                  <a:pt x="173611" y="382234"/>
                </a:lnTo>
                <a:lnTo>
                  <a:pt x="166358" y="377443"/>
                </a:lnTo>
                <a:lnTo>
                  <a:pt x="160620" y="370407"/>
                </a:lnTo>
                <a:lnTo>
                  <a:pt x="155525" y="361903"/>
                </a:lnTo>
                <a:lnTo>
                  <a:pt x="205766" y="361903"/>
                </a:lnTo>
                <a:lnTo>
                  <a:pt x="204750" y="370234"/>
                </a:lnTo>
                <a:lnTo>
                  <a:pt x="200111" y="378543"/>
                </a:lnTo>
                <a:lnTo>
                  <a:pt x="192823" y="382803"/>
                </a:lnTo>
                <a:lnTo>
                  <a:pt x="183253" y="384004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2127" y="2933458"/>
            <a:ext cx="258445" cy="614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45"/>
              </a:lnSpc>
            </a:pPr>
            <a:r>
              <a:rPr dirty="0" sz="4100" spc="10">
                <a:latin typeface="Roboto Condensed"/>
                <a:cs typeface="Roboto Condensed"/>
              </a:rPr>
              <a:t>g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520" y="2755392"/>
            <a:ext cx="3980815" cy="1042669"/>
          </a:xfrm>
          <a:prstGeom prst="rect"/>
          <a:solidFill>
            <a:srgbClr val="333333"/>
          </a:solidFill>
        </p:spPr>
        <p:txBody>
          <a:bodyPr wrap="square" lIns="0" tIns="14287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125"/>
              </a:spcBef>
            </a:pP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15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15">
                <a:solidFill>
                  <a:srgbClr val="FFFFFF"/>
                </a:solidFill>
                <a:latin typeface="Roboto Condensed"/>
                <a:cs typeface="Roboto Condensed"/>
              </a:rPr>
              <a:t>ng</a:t>
            </a:r>
            <a:r>
              <a:rPr dirty="0" sz="4100" spc="-7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2039">
                <a:solidFill>
                  <a:srgbClr val="000000"/>
                </a:solidFill>
                <a:latin typeface="Segoe UI Symbol"/>
                <a:cs typeface="Segoe UI Symbol"/>
              </a:rPr>
              <a:t>🕸</a:t>
            </a:r>
            <a:r>
              <a:rPr dirty="0" sz="4100" spc="-2039">
                <a:solidFill>
                  <a:srgbClr val="FFFFFF"/>
                </a:solidFill>
                <a:latin typeface="Segoe UI Symbol"/>
                <a:cs typeface="Segoe UI Symbol"/>
              </a:rPr>
              <a:t>🕸</a:t>
            </a:r>
            <a:endParaRPr sz="41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40">
                <a:latin typeface="Roboto"/>
                <a:cs typeface="Roboto"/>
              </a:rPr>
              <a:t>5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0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66395"/>
            <a:ext cx="4362449" cy="4591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399" y="4305300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9399" y="4305300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81737" y="4321175"/>
            <a:ext cx="43084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209415" algn="l"/>
              </a:tabLst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	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9849" y="4305300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9849" y="4333875"/>
            <a:ext cx="2105025" cy="85725"/>
          </a:xfrm>
          <a:custGeom>
            <a:avLst/>
            <a:gdLst/>
            <a:ahLst/>
            <a:cxnLst/>
            <a:rect l="l" t="t" r="r" b="b"/>
            <a:pathLst>
              <a:path w="2105025" h="85725">
                <a:moveTo>
                  <a:pt x="20678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2067846" y="0"/>
                </a:lnTo>
                <a:lnTo>
                  <a:pt x="2099586" y="21208"/>
                </a:lnTo>
                <a:lnTo>
                  <a:pt x="2105024" y="37178"/>
                </a:lnTo>
                <a:lnTo>
                  <a:pt x="2105024" y="48546"/>
                </a:lnTo>
                <a:lnTo>
                  <a:pt x="2083816" y="80287"/>
                </a:lnTo>
                <a:lnTo>
                  <a:pt x="206784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8399" y="5695949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39399" y="5695949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81737" y="5711824"/>
            <a:ext cx="43084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209415" algn="l"/>
              </a:tabLst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	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19849" y="5695949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19849" y="5724524"/>
            <a:ext cx="3733800" cy="85725"/>
          </a:xfrm>
          <a:custGeom>
            <a:avLst/>
            <a:gdLst/>
            <a:ahLst/>
            <a:cxnLst/>
            <a:rect l="l" t="t" r="r" b="b"/>
            <a:pathLst>
              <a:path w="3733800" h="85725">
                <a:moveTo>
                  <a:pt x="3696621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3696621" y="0"/>
                </a:lnTo>
                <a:lnTo>
                  <a:pt x="3728361" y="21208"/>
                </a:lnTo>
                <a:lnTo>
                  <a:pt x="3733799" y="37178"/>
                </a:lnTo>
                <a:lnTo>
                  <a:pt x="3733799" y="48546"/>
                </a:lnTo>
                <a:lnTo>
                  <a:pt x="3712591" y="80286"/>
                </a:lnTo>
                <a:lnTo>
                  <a:pt x="3696621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34806" y="1644650"/>
            <a:ext cx="3900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{rvest}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&gt;= v1.0.2</a:t>
            </a:r>
            <a:r>
              <a:rPr dirty="0" sz="1700" spc="-65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(if not, update)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48399" y="2085975"/>
            <a:ext cx="4362449" cy="54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8399" y="3295650"/>
            <a:ext cx="4400550" cy="10096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314">
              <a:lnSpc>
                <a:spcPts val="1580"/>
              </a:lnSpc>
              <a:spcBef>
                <a:spcPts val="76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350" spc="10">
                <a:latin typeface="Courier New"/>
                <a:cs typeface="Courier New"/>
              </a:rPr>
              <a:t>(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require</a:t>
            </a:r>
            <a:r>
              <a:rPr dirty="0" sz="1350" spc="10">
                <a:latin typeface="Courier New"/>
                <a:cs typeface="Courier New"/>
              </a:rPr>
              <a:t>(pacman)==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-6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install.packag  pacman::p_load(rvest)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isa_courses =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read_html(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  <a:hlinkClick r:id="rId4"/>
              </a:rPr>
              <a:t>"http://bulletin.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isa_courses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48399" y="4676775"/>
            <a:ext cx="4400550" cy="10191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314" marR="21590">
              <a:lnSpc>
                <a:spcPts val="1595"/>
              </a:lnSpc>
              <a:spcBef>
                <a:spcPts val="75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{html_document}</a:t>
            </a:r>
            <a:endParaRPr sz="1350">
              <a:latin typeface="Courier New"/>
              <a:cs typeface="Courier New"/>
            </a:endParaRPr>
          </a:p>
          <a:p>
            <a:pPr marL="107314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&lt;html xml:lang="en" lang="en"</a:t>
            </a:r>
            <a:r>
              <a:rPr dirty="0" sz="1350" spc="-6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dir="ltr  ## [1] &lt;head&gt;\n&lt;title&gt;Information System  ## [2] &lt;body&gt;\n\n\n\n\n\n&lt;!-- Google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Tag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7109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rvest: Step 1 </a:t>
            </a:r>
            <a:r>
              <a:rPr dirty="0" sz="4100" spc="5">
                <a:latin typeface="Roboto Condensed"/>
                <a:cs typeface="Roboto Condensed"/>
              </a:rPr>
              <a:t>- </a:t>
            </a:r>
            <a:r>
              <a:rPr dirty="0" sz="4100" spc="10">
                <a:latin typeface="Roboto Condensed"/>
                <a:cs typeface="Roboto Condensed"/>
              </a:rPr>
              <a:t>Reading Static </a:t>
            </a: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Pages</a:t>
            </a:r>
            <a:endParaRPr sz="4100">
              <a:latin typeface="Roboto Condensed"/>
              <a:cs typeface="Roboto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690" y="1835150"/>
            <a:ext cx="805624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45430" algn="l"/>
              </a:tabLst>
            </a:pPr>
            <a:r>
              <a:rPr dirty="0" sz="3350" spc="5">
                <a:solidFill>
                  <a:srgbClr val="C2132D"/>
                </a:solidFill>
                <a:latin typeface="Roboto Condensed"/>
                <a:cs typeface="Roboto Condensed"/>
              </a:rPr>
              <a:t>Inspector	</a:t>
            </a:r>
            <a:r>
              <a:rPr dirty="0" sz="3350" spc="5">
                <a:solidFill>
                  <a:srgbClr val="83D5D3"/>
                </a:solidFill>
                <a:latin typeface="Roboto Condensed"/>
                <a:cs typeface="Roboto Condensed"/>
                <a:hlinkClick r:id="rId2"/>
              </a:rPr>
              <a:t>Selector</a:t>
            </a:r>
            <a:r>
              <a:rPr dirty="0" sz="3350" spc="-55">
                <a:solidFill>
                  <a:srgbClr val="83D5D3"/>
                </a:solidFill>
                <a:latin typeface="Roboto Condensed"/>
                <a:cs typeface="Roboto Condensed"/>
                <a:hlinkClick r:id="rId2"/>
              </a:rPr>
              <a:t> </a:t>
            </a:r>
            <a:r>
              <a:rPr dirty="0" sz="3350" spc="10">
                <a:solidFill>
                  <a:srgbClr val="83D5D3"/>
                </a:solidFill>
                <a:latin typeface="Roboto Condensed"/>
                <a:cs typeface="Roboto Condensed"/>
                <a:hlinkClick r:id="rId2"/>
              </a:rPr>
              <a:t>Gadget</a:t>
            </a:r>
            <a:endParaRPr sz="335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399" y="3179226"/>
            <a:ext cx="4362449" cy="2450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1700" y="520700"/>
            <a:ext cx="827405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rvest: Step 2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-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Selecting </a:t>
            </a: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HTML</a:t>
            </a:r>
            <a:r>
              <a:rPr dirty="0" sz="4100" spc="-5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Elements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905000"/>
            <a:ext cx="428625" cy="429259"/>
          </a:xfrm>
          <a:custGeom>
            <a:avLst/>
            <a:gdLst/>
            <a:ahLst/>
            <a:cxnLst/>
            <a:rect l="l" t="t" r="r" b="b"/>
            <a:pathLst>
              <a:path w="428625" h="429260">
                <a:moveTo>
                  <a:pt x="174128" y="348257"/>
                </a:moveTo>
                <a:lnTo>
                  <a:pt x="127831" y="342039"/>
                </a:lnTo>
                <a:lnTo>
                  <a:pt x="86233" y="324488"/>
                </a:lnTo>
                <a:lnTo>
                  <a:pt x="50993" y="297264"/>
                </a:lnTo>
                <a:lnTo>
                  <a:pt x="23769" y="262024"/>
                </a:lnTo>
                <a:lnTo>
                  <a:pt x="6218" y="220426"/>
                </a:lnTo>
                <a:lnTo>
                  <a:pt x="0" y="174128"/>
                </a:lnTo>
                <a:lnTo>
                  <a:pt x="6218" y="127831"/>
                </a:lnTo>
                <a:lnTo>
                  <a:pt x="23769" y="86233"/>
                </a:lnTo>
                <a:lnTo>
                  <a:pt x="50993" y="50993"/>
                </a:lnTo>
                <a:lnTo>
                  <a:pt x="86233" y="23769"/>
                </a:lnTo>
                <a:lnTo>
                  <a:pt x="127831" y="6218"/>
                </a:lnTo>
                <a:lnTo>
                  <a:pt x="174128" y="0"/>
                </a:lnTo>
                <a:lnTo>
                  <a:pt x="220426" y="6218"/>
                </a:lnTo>
                <a:lnTo>
                  <a:pt x="262024" y="23769"/>
                </a:lnTo>
                <a:lnTo>
                  <a:pt x="297264" y="50993"/>
                </a:lnTo>
                <a:lnTo>
                  <a:pt x="299261" y="53578"/>
                </a:lnTo>
                <a:lnTo>
                  <a:pt x="166213" y="53578"/>
                </a:lnTo>
                <a:lnTo>
                  <a:pt x="158373" y="54350"/>
                </a:lnTo>
                <a:lnTo>
                  <a:pt x="120683" y="65783"/>
                </a:lnTo>
                <a:lnTo>
                  <a:pt x="83289" y="94483"/>
                </a:lnTo>
                <a:lnTo>
                  <a:pt x="59725" y="135309"/>
                </a:lnTo>
                <a:lnTo>
                  <a:pt x="53578" y="166213"/>
                </a:lnTo>
                <a:lnTo>
                  <a:pt x="53578" y="182044"/>
                </a:lnTo>
                <a:lnTo>
                  <a:pt x="65783" y="227574"/>
                </a:lnTo>
                <a:lnTo>
                  <a:pt x="94483" y="264968"/>
                </a:lnTo>
                <a:lnTo>
                  <a:pt x="135309" y="288532"/>
                </a:lnTo>
                <a:lnTo>
                  <a:pt x="332588" y="294679"/>
                </a:lnTo>
                <a:lnTo>
                  <a:pt x="352664" y="314771"/>
                </a:lnTo>
                <a:lnTo>
                  <a:pt x="276848" y="314771"/>
                </a:lnTo>
                <a:lnTo>
                  <a:pt x="254052" y="328903"/>
                </a:lnTo>
                <a:lnTo>
                  <a:pt x="229098" y="339425"/>
                </a:lnTo>
                <a:lnTo>
                  <a:pt x="202339" y="345992"/>
                </a:lnTo>
                <a:lnTo>
                  <a:pt x="174128" y="348257"/>
                </a:lnTo>
                <a:close/>
              </a:path>
              <a:path w="428625" h="429260">
                <a:moveTo>
                  <a:pt x="332588" y="294679"/>
                </a:moveTo>
                <a:lnTo>
                  <a:pt x="174128" y="294679"/>
                </a:lnTo>
                <a:lnTo>
                  <a:pt x="182044" y="294679"/>
                </a:lnTo>
                <a:lnTo>
                  <a:pt x="189883" y="293907"/>
                </a:lnTo>
                <a:lnTo>
                  <a:pt x="227574" y="282474"/>
                </a:lnTo>
                <a:lnTo>
                  <a:pt x="264968" y="253774"/>
                </a:lnTo>
                <a:lnTo>
                  <a:pt x="288532" y="212948"/>
                </a:lnTo>
                <a:lnTo>
                  <a:pt x="294679" y="182044"/>
                </a:lnTo>
                <a:lnTo>
                  <a:pt x="294679" y="166213"/>
                </a:lnTo>
                <a:lnTo>
                  <a:pt x="282474" y="120683"/>
                </a:lnTo>
                <a:lnTo>
                  <a:pt x="253774" y="83289"/>
                </a:lnTo>
                <a:lnTo>
                  <a:pt x="212948" y="59725"/>
                </a:lnTo>
                <a:lnTo>
                  <a:pt x="182044" y="53578"/>
                </a:lnTo>
                <a:lnTo>
                  <a:pt x="299261" y="53578"/>
                </a:lnTo>
                <a:lnTo>
                  <a:pt x="324488" y="86233"/>
                </a:lnTo>
                <a:lnTo>
                  <a:pt x="342039" y="127831"/>
                </a:lnTo>
                <a:lnTo>
                  <a:pt x="348257" y="174128"/>
                </a:lnTo>
                <a:lnTo>
                  <a:pt x="345980" y="202339"/>
                </a:lnTo>
                <a:lnTo>
                  <a:pt x="339394" y="229098"/>
                </a:lnTo>
                <a:lnTo>
                  <a:pt x="328868" y="254052"/>
                </a:lnTo>
                <a:lnTo>
                  <a:pt x="314771" y="276848"/>
                </a:lnTo>
                <a:lnTo>
                  <a:pt x="332588" y="294679"/>
                </a:lnTo>
                <a:close/>
              </a:path>
              <a:path w="428625" h="429260">
                <a:moveTo>
                  <a:pt x="401794" y="428687"/>
                </a:moveTo>
                <a:lnTo>
                  <a:pt x="391701" y="426725"/>
                </a:lnTo>
                <a:lnTo>
                  <a:pt x="382832" y="420839"/>
                </a:lnTo>
                <a:lnTo>
                  <a:pt x="276848" y="314771"/>
                </a:lnTo>
                <a:lnTo>
                  <a:pt x="352664" y="314771"/>
                </a:lnTo>
                <a:lnTo>
                  <a:pt x="420755" y="382916"/>
                </a:lnTo>
                <a:lnTo>
                  <a:pt x="426641" y="391784"/>
                </a:lnTo>
                <a:lnTo>
                  <a:pt x="428604" y="401877"/>
                </a:lnTo>
                <a:lnTo>
                  <a:pt x="426641" y="411970"/>
                </a:lnTo>
                <a:lnTo>
                  <a:pt x="420755" y="420839"/>
                </a:lnTo>
                <a:lnTo>
                  <a:pt x="411887" y="426725"/>
                </a:lnTo>
                <a:lnTo>
                  <a:pt x="401794" y="428687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399" y="1905000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33734" y="107156"/>
                </a:moveTo>
                <a:lnTo>
                  <a:pt x="141312" y="107156"/>
                </a:lnTo>
                <a:lnTo>
                  <a:pt x="148867" y="105628"/>
                </a:lnTo>
                <a:lnTo>
                  <a:pt x="155041" y="101463"/>
                </a:lnTo>
                <a:lnTo>
                  <a:pt x="159206" y="95289"/>
                </a:lnTo>
                <a:lnTo>
                  <a:pt x="160734" y="87734"/>
                </a:lnTo>
                <a:lnTo>
                  <a:pt x="160734" y="80032"/>
                </a:lnTo>
                <a:lnTo>
                  <a:pt x="155878" y="73251"/>
                </a:lnTo>
                <a:lnTo>
                  <a:pt x="149683" y="68646"/>
                </a:lnTo>
                <a:lnTo>
                  <a:pt x="143127" y="62692"/>
                </a:lnTo>
                <a:lnTo>
                  <a:pt x="138172" y="55859"/>
                </a:lnTo>
                <a:lnTo>
                  <a:pt x="135038" y="48304"/>
                </a:lnTo>
                <a:lnTo>
                  <a:pt x="133945" y="40183"/>
                </a:lnTo>
                <a:lnTo>
                  <a:pt x="138161" y="24545"/>
                </a:lnTo>
                <a:lnTo>
                  <a:pt x="149652" y="11772"/>
                </a:lnTo>
                <a:lnTo>
                  <a:pt x="166684" y="3158"/>
                </a:lnTo>
                <a:lnTo>
                  <a:pt x="187523" y="0"/>
                </a:lnTo>
                <a:lnTo>
                  <a:pt x="208362" y="3158"/>
                </a:lnTo>
                <a:lnTo>
                  <a:pt x="225394" y="11772"/>
                </a:lnTo>
                <a:lnTo>
                  <a:pt x="236885" y="24545"/>
                </a:lnTo>
                <a:lnTo>
                  <a:pt x="241101" y="40183"/>
                </a:lnTo>
                <a:lnTo>
                  <a:pt x="240008" y="48304"/>
                </a:lnTo>
                <a:lnTo>
                  <a:pt x="236873" y="55859"/>
                </a:lnTo>
                <a:lnTo>
                  <a:pt x="231918" y="62692"/>
                </a:lnTo>
                <a:lnTo>
                  <a:pt x="225362" y="68646"/>
                </a:lnTo>
                <a:lnTo>
                  <a:pt x="219168" y="73251"/>
                </a:lnTo>
                <a:lnTo>
                  <a:pt x="214312" y="80032"/>
                </a:lnTo>
                <a:lnTo>
                  <a:pt x="214312" y="87734"/>
                </a:lnTo>
                <a:lnTo>
                  <a:pt x="215840" y="95289"/>
                </a:lnTo>
                <a:lnTo>
                  <a:pt x="220005" y="101463"/>
                </a:lnTo>
                <a:lnTo>
                  <a:pt x="226179" y="105628"/>
                </a:lnTo>
                <a:lnTo>
                  <a:pt x="233734" y="107156"/>
                </a:lnTo>
                <a:close/>
              </a:path>
              <a:path w="428625" h="428625">
                <a:moveTo>
                  <a:pt x="27123" y="214312"/>
                </a:moveTo>
                <a:lnTo>
                  <a:pt x="19422" y="214312"/>
                </a:lnTo>
                <a:lnTo>
                  <a:pt x="11866" y="212784"/>
                </a:lnTo>
                <a:lnTo>
                  <a:pt x="5692" y="208619"/>
                </a:lnTo>
                <a:lnTo>
                  <a:pt x="1527" y="202445"/>
                </a:lnTo>
                <a:lnTo>
                  <a:pt x="0" y="194890"/>
                </a:lnTo>
                <a:lnTo>
                  <a:pt x="0" y="147339"/>
                </a:lnTo>
                <a:lnTo>
                  <a:pt x="3158" y="131701"/>
                </a:lnTo>
                <a:lnTo>
                  <a:pt x="11772" y="118928"/>
                </a:lnTo>
                <a:lnTo>
                  <a:pt x="24545" y="110315"/>
                </a:lnTo>
                <a:lnTo>
                  <a:pt x="40183" y="107156"/>
                </a:lnTo>
                <a:lnTo>
                  <a:pt x="281285" y="107156"/>
                </a:lnTo>
                <a:lnTo>
                  <a:pt x="296923" y="110315"/>
                </a:lnTo>
                <a:lnTo>
                  <a:pt x="309696" y="118928"/>
                </a:lnTo>
                <a:lnTo>
                  <a:pt x="318309" y="131701"/>
                </a:lnTo>
                <a:lnTo>
                  <a:pt x="321468" y="147339"/>
                </a:lnTo>
                <a:lnTo>
                  <a:pt x="321468" y="187523"/>
                </a:lnTo>
                <a:lnTo>
                  <a:pt x="66972" y="187523"/>
                </a:lnTo>
                <a:lnTo>
                  <a:pt x="58852" y="188616"/>
                </a:lnTo>
                <a:lnTo>
                  <a:pt x="51296" y="191751"/>
                </a:lnTo>
                <a:lnTo>
                  <a:pt x="44463" y="196706"/>
                </a:lnTo>
                <a:lnTo>
                  <a:pt x="38509" y="203262"/>
                </a:lnTo>
                <a:lnTo>
                  <a:pt x="33904" y="209456"/>
                </a:lnTo>
                <a:lnTo>
                  <a:pt x="27123" y="214312"/>
                </a:lnTo>
                <a:close/>
              </a:path>
              <a:path w="428625" h="428625">
                <a:moveTo>
                  <a:pt x="321468" y="294679"/>
                </a:moveTo>
                <a:lnTo>
                  <a:pt x="66972" y="294679"/>
                </a:lnTo>
                <a:lnTo>
                  <a:pt x="82623" y="290452"/>
                </a:lnTo>
                <a:lnTo>
                  <a:pt x="95399" y="278941"/>
                </a:lnTo>
                <a:lnTo>
                  <a:pt x="103997" y="261940"/>
                </a:lnTo>
                <a:lnTo>
                  <a:pt x="107156" y="241101"/>
                </a:lnTo>
                <a:lnTo>
                  <a:pt x="103997" y="220262"/>
                </a:lnTo>
                <a:lnTo>
                  <a:pt x="95383" y="203230"/>
                </a:lnTo>
                <a:lnTo>
                  <a:pt x="82610" y="191739"/>
                </a:lnTo>
                <a:lnTo>
                  <a:pt x="66972" y="187523"/>
                </a:lnTo>
                <a:lnTo>
                  <a:pt x="321468" y="187523"/>
                </a:lnTo>
                <a:lnTo>
                  <a:pt x="321468" y="194890"/>
                </a:lnTo>
                <a:lnTo>
                  <a:pt x="322996" y="202445"/>
                </a:lnTo>
                <a:lnTo>
                  <a:pt x="327161" y="208619"/>
                </a:lnTo>
                <a:lnTo>
                  <a:pt x="333335" y="212784"/>
                </a:lnTo>
                <a:lnTo>
                  <a:pt x="340890" y="214312"/>
                </a:lnTo>
                <a:lnTo>
                  <a:pt x="422456" y="214312"/>
                </a:lnTo>
                <a:lnTo>
                  <a:pt x="425466" y="220262"/>
                </a:lnTo>
                <a:lnTo>
                  <a:pt x="428624" y="241101"/>
                </a:lnTo>
                <a:lnTo>
                  <a:pt x="425466" y="261940"/>
                </a:lnTo>
                <a:lnTo>
                  <a:pt x="422456" y="267890"/>
                </a:lnTo>
                <a:lnTo>
                  <a:pt x="340890" y="267890"/>
                </a:lnTo>
                <a:lnTo>
                  <a:pt x="333335" y="269418"/>
                </a:lnTo>
                <a:lnTo>
                  <a:pt x="327161" y="273583"/>
                </a:lnTo>
                <a:lnTo>
                  <a:pt x="322996" y="279757"/>
                </a:lnTo>
                <a:lnTo>
                  <a:pt x="321468" y="287312"/>
                </a:lnTo>
                <a:lnTo>
                  <a:pt x="321468" y="294679"/>
                </a:lnTo>
                <a:close/>
              </a:path>
              <a:path w="428625" h="428625">
                <a:moveTo>
                  <a:pt x="422456" y="214312"/>
                </a:moveTo>
                <a:lnTo>
                  <a:pt x="348592" y="214312"/>
                </a:lnTo>
                <a:lnTo>
                  <a:pt x="355373" y="209456"/>
                </a:lnTo>
                <a:lnTo>
                  <a:pt x="360006" y="203230"/>
                </a:lnTo>
                <a:lnTo>
                  <a:pt x="365932" y="196706"/>
                </a:lnTo>
                <a:lnTo>
                  <a:pt x="372793" y="191739"/>
                </a:lnTo>
                <a:lnTo>
                  <a:pt x="380320" y="188616"/>
                </a:lnTo>
                <a:lnTo>
                  <a:pt x="388441" y="187523"/>
                </a:lnTo>
                <a:lnTo>
                  <a:pt x="404092" y="191751"/>
                </a:lnTo>
                <a:lnTo>
                  <a:pt x="416868" y="203262"/>
                </a:lnTo>
                <a:lnTo>
                  <a:pt x="422456" y="214312"/>
                </a:lnTo>
                <a:close/>
              </a:path>
              <a:path w="428625" h="428625">
                <a:moveTo>
                  <a:pt x="141312" y="428624"/>
                </a:moveTo>
                <a:lnTo>
                  <a:pt x="40183" y="428624"/>
                </a:lnTo>
                <a:lnTo>
                  <a:pt x="24545" y="425466"/>
                </a:lnTo>
                <a:lnTo>
                  <a:pt x="11772" y="416852"/>
                </a:lnTo>
                <a:lnTo>
                  <a:pt x="3158" y="404079"/>
                </a:lnTo>
                <a:lnTo>
                  <a:pt x="0" y="388441"/>
                </a:lnTo>
                <a:lnTo>
                  <a:pt x="0" y="287312"/>
                </a:lnTo>
                <a:lnTo>
                  <a:pt x="1527" y="279757"/>
                </a:lnTo>
                <a:lnTo>
                  <a:pt x="5692" y="273583"/>
                </a:lnTo>
                <a:lnTo>
                  <a:pt x="11866" y="269418"/>
                </a:lnTo>
                <a:lnTo>
                  <a:pt x="19422" y="267890"/>
                </a:lnTo>
                <a:lnTo>
                  <a:pt x="27123" y="267890"/>
                </a:lnTo>
                <a:lnTo>
                  <a:pt x="33904" y="272746"/>
                </a:lnTo>
                <a:lnTo>
                  <a:pt x="38537" y="278972"/>
                </a:lnTo>
                <a:lnTo>
                  <a:pt x="44463" y="285497"/>
                </a:lnTo>
                <a:lnTo>
                  <a:pt x="51325" y="290463"/>
                </a:lnTo>
                <a:lnTo>
                  <a:pt x="58852" y="293586"/>
                </a:lnTo>
                <a:lnTo>
                  <a:pt x="66972" y="294679"/>
                </a:lnTo>
                <a:lnTo>
                  <a:pt x="321468" y="294679"/>
                </a:lnTo>
                <a:lnTo>
                  <a:pt x="321468" y="321468"/>
                </a:lnTo>
                <a:lnTo>
                  <a:pt x="187523" y="321468"/>
                </a:lnTo>
                <a:lnTo>
                  <a:pt x="166684" y="324627"/>
                </a:lnTo>
                <a:lnTo>
                  <a:pt x="149652" y="333241"/>
                </a:lnTo>
                <a:lnTo>
                  <a:pt x="138161" y="346014"/>
                </a:lnTo>
                <a:lnTo>
                  <a:pt x="133945" y="361652"/>
                </a:lnTo>
                <a:lnTo>
                  <a:pt x="135038" y="369772"/>
                </a:lnTo>
                <a:lnTo>
                  <a:pt x="138172" y="377328"/>
                </a:lnTo>
                <a:lnTo>
                  <a:pt x="143127" y="384161"/>
                </a:lnTo>
                <a:lnTo>
                  <a:pt x="149683" y="390115"/>
                </a:lnTo>
                <a:lnTo>
                  <a:pt x="155878" y="394720"/>
                </a:lnTo>
                <a:lnTo>
                  <a:pt x="160734" y="401501"/>
                </a:lnTo>
                <a:lnTo>
                  <a:pt x="160734" y="409202"/>
                </a:lnTo>
                <a:lnTo>
                  <a:pt x="159206" y="416758"/>
                </a:lnTo>
                <a:lnTo>
                  <a:pt x="155041" y="422932"/>
                </a:lnTo>
                <a:lnTo>
                  <a:pt x="148867" y="427097"/>
                </a:lnTo>
                <a:lnTo>
                  <a:pt x="141312" y="428624"/>
                </a:lnTo>
                <a:close/>
              </a:path>
              <a:path w="428625" h="428625">
                <a:moveTo>
                  <a:pt x="388441" y="294679"/>
                </a:moveTo>
                <a:lnTo>
                  <a:pt x="355373" y="272746"/>
                </a:lnTo>
                <a:lnTo>
                  <a:pt x="348592" y="267890"/>
                </a:lnTo>
                <a:lnTo>
                  <a:pt x="422456" y="267890"/>
                </a:lnTo>
                <a:lnTo>
                  <a:pt x="416852" y="278972"/>
                </a:lnTo>
                <a:lnTo>
                  <a:pt x="404079" y="290463"/>
                </a:lnTo>
                <a:lnTo>
                  <a:pt x="388441" y="294679"/>
                </a:lnTo>
                <a:close/>
              </a:path>
              <a:path w="428625" h="428625">
                <a:moveTo>
                  <a:pt x="281285" y="428624"/>
                </a:moveTo>
                <a:lnTo>
                  <a:pt x="233734" y="428624"/>
                </a:lnTo>
                <a:lnTo>
                  <a:pt x="226179" y="427097"/>
                </a:lnTo>
                <a:lnTo>
                  <a:pt x="220005" y="422932"/>
                </a:lnTo>
                <a:lnTo>
                  <a:pt x="215840" y="416758"/>
                </a:lnTo>
                <a:lnTo>
                  <a:pt x="214312" y="409202"/>
                </a:lnTo>
                <a:lnTo>
                  <a:pt x="214312" y="401501"/>
                </a:lnTo>
                <a:lnTo>
                  <a:pt x="219168" y="394720"/>
                </a:lnTo>
                <a:lnTo>
                  <a:pt x="225362" y="390115"/>
                </a:lnTo>
                <a:lnTo>
                  <a:pt x="231918" y="384161"/>
                </a:lnTo>
                <a:lnTo>
                  <a:pt x="236873" y="377328"/>
                </a:lnTo>
                <a:lnTo>
                  <a:pt x="240008" y="369772"/>
                </a:lnTo>
                <a:lnTo>
                  <a:pt x="241101" y="361652"/>
                </a:lnTo>
                <a:lnTo>
                  <a:pt x="236885" y="346014"/>
                </a:lnTo>
                <a:lnTo>
                  <a:pt x="225394" y="333241"/>
                </a:lnTo>
                <a:lnTo>
                  <a:pt x="208362" y="324627"/>
                </a:lnTo>
                <a:lnTo>
                  <a:pt x="187523" y="321468"/>
                </a:lnTo>
                <a:lnTo>
                  <a:pt x="321468" y="321468"/>
                </a:lnTo>
                <a:lnTo>
                  <a:pt x="321468" y="388441"/>
                </a:lnTo>
                <a:lnTo>
                  <a:pt x="318309" y="404079"/>
                </a:lnTo>
                <a:lnTo>
                  <a:pt x="309696" y="416852"/>
                </a:lnTo>
                <a:lnTo>
                  <a:pt x="296923" y="425466"/>
                </a:lnTo>
                <a:lnTo>
                  <a:pt x="281285" y="428624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16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55226"/>
            <a:ext cx="4362449" cy="245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39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81737" y="2768600"/>
            <a:ext cx="43084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209415" algn="l"/>
              </a:tabLst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	</a:t>
            </a: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19849" y="2752725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9849" y="2781300"/>
            <a:ext cx="3819525" cy="85725"/>
          </a:xfrm>
          <a:custGeom>
            <a:avLst/>
            <a:gdLst/>
            <a:ahLst/>
            <a:cxnLst/>
            <a:rect l="l" t="t" r="r" b="b"/>
            <a:pathLst>
              <a:path w="3819525" h="85725">
                <a:moveTo>
                  <a:pt x="37823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3782346" y="0"/>
                </a:lnTo>
                <a:lnTo>
                  <a:pt x="3814086" y="21208"/>
                </a:lnTo>
                <a:lnTo>
                  <a:pt x="3819524" y="37178"/>
                </a:lnTo>
                <a:lnTo>
                  <a:pt x="3819524" y="48546"/>
                </a:lnTo>
                <a:lnTo>
                  <a:pt x="3798315" y="80286"/>
                </a:lnTo>
                <a:lnTo>
                  <a:pt x="378234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8400" y="3124199"/>
          <a:ext cx="4362450" cy="33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521334"/>
                <a:gridCol w="313054"/>
                <a:gridCol w="3160394"/>
              </a:tblGrid>
              <a:tr h="286243">
                <a:tc gridSpan="4">
                  <a:txBody>
                    <a:bodyPr/>
                    <a:lstStyle/>
                    <a:p>
                      <a:pPr marL="107314">
                        <a:lnSpc>
                          <a:spcPts val="148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{xml_nodeset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(50)}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205"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[5]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[6]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[7]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[8]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[9]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[10]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[11]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[12]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[13]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[14]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[15]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&lt;p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class="courseblocktitle"&gt;&lt;str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48399" y="1762125"/>
            <a:ext cx="4400550" cy="9906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315595" indent="-208915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isa_course_titles = isa_courses |&gt;  html_elements(css =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"p.courseblocktitle</a:t>
            </a:r>
            <a:endParaRPr sz="1350">
              <a:latin typeface="Courier New"/>
              <a:cs typeface="Courier New"/>
            </a:endParaRPr>
          </a:p>
          <a:p>
            <a:pPr marL="107314" marR="21590">
              <a:lnSpc>
                <a:spcPct val="100000"/>
              </a:lnSpc>
              <a:spcBef>
                <a:spcPts val="1330"/>
              </a:spcBef>
            </a:pPr>
            <a:r>
              <a:rPr dirty="0" sz="1350" spc="10">
                <a:latin typeface="Courier New"/>
                <a:cs typeface="Courier New"/>
              </a:rPr>
              <a:t>isa_course_titles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2740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rvest: Step 2 </a:t>
            </a:r>
            <a:r>
              <a:rPr dirty="0" sz="4100" spc="5">
                <a:latin typeface="Roboto Condensed"/>
                <a:cs typeface="Roboto Condensed"/>
              </a:rPr>
              <a:t>- </a:t>
            </a:r>
            <a:r>
              <a:rPr dirty="0" sz="4100" spc="10">
                <a:latin typeface="Roboto Condensed"/>
                <a:cs typeface="Roboto Condensed"/>
              </a:rPr>
              <a:t>Selecting </a:t>
            </a: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5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Elements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55226"/>
            <a:ext cx="4362449" cy="245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48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69037" y="27686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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39399" y="2752725"/>
            <a:ext cx="171450" cy="142875"/>
          </a:xfrm>
          <a:custGeom>
            <a:avLst/>
            <a:gdLst/>
            <a:ahLst/>
            <a:cxnLst/>
            <a:rect l="l" t="t" r="r" b="b"/>
            <a:pathLst>
              <a:path w="171450" h="142875">
                <a:moveTo>
                  <a:pt x="0" y="0"/>
                </a:moveTo>
                <a:lnTo>
                  <a:pt x="171449" y="0"/>
                </a:lnTo>
                <a:lnTo>
                  <a:pt x="1714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79086" y="2768600"/>
            <a:ext cx="1111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solidFill>
                  <a:srgbClr val="8B8B8B"/>
                </a:solidFill>
                <a:latin typeface="Segoe Fluent Icons"/>
                <a:cs typeface="Segoe Fluent Icons"/>
              </a:rPr>
              <a:t></a:t>
            </a:r>
            <a:endParaRPr sz="650">
              <a:latin typeface="Segoe Fluent Icons"/>
              <a:cs typeface="Segoe Fluent Ico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9849" y="2752725"/>
            <a:ext cx="4019550" cy="142875"/>
          </a:xfrm>
          <a:custGeom>
            <a:avLst/>
            <a:gdLst/>
            <a:ahLst/>
            <a:cxnLst/>
            <a:rect l="l" t="t" r="r" b="b"/>
            <a:pathLst>
              <a:path w="4019550" h="142875">
                <a:moveTo>
                  <a:pt x="0" y="0"/>
                </a:moveTo>
                <a:lnTo>
                  <a:pt x="4019549" y="0"/>
                </a:lnTo>
                <a:lnTo>
                  <a:pt x="4019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9849" y="2781300"/>
            <a:ext cx="3648075" cy="85725"/>
          </a:xfrm>
          <a:custGeom>
            <a:avLst/>
            <a:gdLst/>
            <a:ahLst/>
            <a:cxnLst/>
            <a:rect l="l" t="t" r="r" b="b"/>
            <a:pathLst>
              <a:path w="3648075" h="85725">
                <a:moveTo>
                  <a:pt x="361089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3610896" y="0"/>
                </a:lnTo>
                <a:lnTo>
                  <a:pt x="3642636" y="21208"/>
                </a:lnTo>
                <a:lnTo>
                  <a:pt x="3648074" y="37178"/>
                </a:lnTo>
                <a:lnTo>
                  <a:pt x="3648074" y="48546"/>
                </a:lnTo>
                <a:lnTo>
                  <a:pt x="3626865" y="80286"/>
                </a:lnTo>
                <a:lnTo>
                  <a:pt x="361089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8400" y="1762125"/>
            <a:ext cx="4362450" cy="990600"/>
          </a:xfrm>
          <a:custGeom>
            <a:avLst/>
            <a:gdLst/>
            <a:ahLst/>
            <a:cxnLst/>
            <a:rect l="l" t="t" r="r" b="b"/>
            <a:pathLst>
              <a:path w="4362450" h="990600">
                <a:moveTo>
                  <a:pt x="0" y="0"/>
                </a:moveTo>
                <a:lnTo>
                  <a:pt x="4362449" y="0"/>
                </a:lnTo>
                <a:lnTo>
                  <a:pt x="4362449" y="990599"/>
                </a:lnTo>
                <a:lnTo>
                  <a:pt x="0" y="9905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48400" y="3124199"/>
          <a:ext cx="5184140" cy="33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521334"/>
                <a:gridCol w="521334"/>
                <a:gridCol w="521334"/>
                <a:gridCol w="2458719"/>
                <a:gridCol w="793750"/>
              </a:tblGrid>
              <a:tr h="295424">
                <a:tc>
                  <a:txBody>
                    <a:bodyPr/>
                    <a:lstStyle/>
                    <a:p>
                      <a:pPr algn="r" marR="44450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125.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Introduction to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Busines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177.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Independent Studies.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(0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211.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159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Information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Technology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225.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159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Principles of</a:t>
                      </a:r>
                      <a:r>
                        <a:rPr dirty="0" sz="135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Business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[5]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235.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159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Information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Technology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[6]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241.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Database for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Analytics.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[7]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242.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Programming for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Analyti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[8]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250.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Basic Math for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Analytic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[9]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277.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Independent Studies.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(0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[10]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301.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Business Data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Communica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[11]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303.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Enterprise Systems.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(3)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[12]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305.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159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Information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Technology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[13]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321.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Optimization in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Busines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[14]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333.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Nonparametric</a:t>
                      </a:r>
                      <a:r>
                        <a:rPr dirty="0" sz="13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Statistic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[15]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335.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Blockchain and</a:t>
                      </a:r>
                      <a:r>
                        <a:rPr dirty="0" sz="13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Business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6550"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[16]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"ISA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340.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2159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Internship.</a:t>
                      </a:r>
                      <a:r>
                        <a:rPr dirty="0" sz="1350" spc="-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(0-20)"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440"/>
                        </a:lnSpc>
                      </a:pPr>
                      <a:r>
                        <a:rPr dirty="0" sz="12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19 /</a:t>
                      </a:r>
                      <a:r>
                        <a:rPr dirty="0" sz="1200" spc="-7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2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30</a:t>
                      </a:r>
                      <a:endParaRPr sz="1200">
                        <a:latin typeface="Roboto"/>
                        <a:cs typeface="Roboto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845101" y="1832864"/>
            <a:ext cx="179768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isa_course_titles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3302" y="1832864"/>
            <a:ext cx="2319020" cy="8153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20979" marR="5080" indent="-208915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isa_course_titles_en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  html_text2()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350" spc="10">
                <a:latin typeface="Courier New"/>
                <a:cs typeface="Courier New"/>
              </a:rPr>
              <a:t>isa_course_titles_en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812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rvest: Step 3 </a:t>
            </a:r>
            <a:r>
              <a:rPr dirty="0" sz="4100" spc="5">
                <a:latin typeface="Roboto Condensed"/>
                <a:cs typeface="Roboto Condensed"/>
              </a:rPr>
              <a:t>- </a:t>
            </a:r>
            <a:r>
              <a:rPr dirty="0" sz="4100" spc="10">
                <a:latin typeface="Roboto Condensed"/>
                <a:cs typeface="Roboto Condensed"/>
              </a:rPr>
              <a:t>Getting </a:t>
            </a: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155">
                <a:latin typeface="Roboto Condensed"/>
                <a:cs typeface="Roboto Condensed"/>
              </a:rPr>
              <a:t> </a:t>
            </a:r>
            <a:r>
              <a:rPr dirty="0" sz="4100" spc="-40">
                <a:latin typeface="Roboto Condensed"/>
                <a:cs typeface="Roboto Condensed"/>
              </a:rPr>
              <a:t>Text</a:t>
            </a:r>
            <a:endParaRPr sz="4100">
              <a:latin typeface="Roboto Condensed"/>
              <a:cs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7765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Quick </a:t>
            </a:r>
            <a:r>
              <a:rPr dirty="0" sz="4100" spc="5">
                <a:latin typeface="Roboto Condensed"/>
                <a:cs typeface="Roboto Condensed"/>
              </a:rPr>
              <a:t>Refresher </a:t>
            </a:r>
            <a:r>
              <a:rPr dirty="0" sz="4100">
                <a:latin typeface="Roboto Condensed"/>
                <a:cs typeface="Roboto Condensed"/>
              </a:rPr>
              <a:t>from </a:t>
            </a:r>
            <a:r>
              <a:rPr dirty="0" sz="4100" spc="10">
                <a:latin typeface="Roboto Condensed"/>
                <a:cs typeface="Roboto Condensed"/>
              </a:rPr>
              <a:t>Last</a:t>
            </a:r>
            <a:r>
              <a:rPr dirty="0" sz="4100" spc="-4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797814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9475" algn="l"/>
              </a:tabLst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Subset</a:t>
            </a:r>
            <a:r>
              <a:rPr dirty="0" sz="1800" spc="-1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	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Read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text-files,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binary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Excel,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SAS, SPSS, Stata, etc), json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files,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etc.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409190" algn="l"/>
              </a:tabLst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Export</a:t>
            </a:r>
            <a:r>
              <a:rPr dirty="0" sz="1800" spc="-9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	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0824" y="158637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4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4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4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4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4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4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7524" y="2453146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3407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Demo: </a:t>
            </a:r>
            <a:r>
              <a:rPr dirty="0" sz="4100">
                <a:latin typeface="Roboto Condensed"/>
                <a:cs typeface="Roboto Condensed"/>
              </a:rPr>
              <a:t>Scraping </a:t>
            </a:r>
            <a:r>
              <a:rPr dirty="0" sz="4100" spc="10">
                <a:latin typeface="Roboto Condensed"/>
                <a:cs typeface="Roboto Condensed"/>
              </a:rPr>
              <a:t>the Course</a:t>
            </a:r>
            <a:r>
              <a:rPr dirty="0" sz="4100" spc="-3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Descriptions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80819"/>
            <a:ext cx="9365615" cy="196850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4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We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build on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previous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 and we will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course</a:t>
            </a:r>
            <a:r>
              <a:rPr dirty="0" sz="1800" spc="4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descriptions</a:t>
            </a:r>
            <a:endParaRPr sz="1800">
              <a:latin typeface="Roboto"/>
              <a:cs typeface="Roboto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associated with these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courses.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Then, we will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data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frame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containing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both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course titles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descriptions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4599"/>
              </a:lnSpc>
              <a:spcBef>
                <a:spcPts val="187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Then, we will </a:t>
            </a:r>
            <a:r>
              <a:rPr dirty="0" sz="1800" spc="5" b="1">
                <a:solidFill>
                  <a:srgbClr val="C2132D"/>
                </a:solidFill>
                <a:latin typeface="Roboto"/>
                <a:cs typeface="Roboto"/>
              </a:rPr>
              <a:t>export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results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CSV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 that we can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analyze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in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separate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program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we wanted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539559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Class</a:t>
            </a:r>
            <a:r>
              <a:rPr dirty="0" sz="4100" spc="-3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  <a:tabLst>
                <a:tab pos="1381760" algn="l"/>
                <a:tab pos="3194685" algn="l"/>
              </a:tabLst>
            </a:pPr>
            <a:r>
              <a:rPr dirty="0"/>
              <a:t>Activity	</a:t>
            </a:r>
            <a:r>
              <a:rPr dirty="0" spc="-15"/>
              <a:t>Your</a:t>
            </a:r>
            <a:r>
              <a:rPr dirty="0"/>
              <a:t> Solution	My Solution</a:t>
            </a:r>
          </a:p>
          <a:p>
            <a:pPr marL="163195">
              <a:lnSpc>
                <a:spcPct val="100000"/>
              </a:lnSpc>
              <a:spcBef>
                <a:spcPts val="45"/>
              </a:spcBef>
            </a:pPr>
            <a:endParaRPr sz="2700"/>
          </a:p>
          <a:p>
            <a:pPr marL="328295" indent="-120650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28930" algn="l"/>
              </a:tabLst>
            </a:pPr>
            <a:r>
              <a:rPr dirty="0" sz="1600" spc="10"/>
              <a:t>Go </a:t>
            </a:r>
            <a:r>
              <a:rPr dirty="0" sz="1600" spc="-5"/>
              <a:t>to </a:t>
            </a:r>
            <a:r>
              <a:rPr dirty="0" sz="1600" spc="5">
                <a:solidFill>
                  <a:srgbClr val="83D5D3"/>
                </a:solidFill>
                <a:hlinkClick r:id="rId2"/>
              </a:rPr>
              <a:t>this </a:t>
            </a:r>
            <a:r>
              <a:rPr dirty="0" sz="1600" spc="10">
                <a:solidFill>
                  <a:srgbClr val="83D5D3"/>
                </a:solidFill>
                <a:hlinkClick r:id="rId2"/>
              </a:rPr>
              <a:t>database on plane</a:t>
            </a:r>
            <a:r>
              <a:rPr dirty="0" sz="1600" spc="-5">
                <a:solidFill>
                  <a:srgbClr val="83D5D3"/>
                </a:solidFill>
                <a:hlinkClick r:id="rId2"/>
              </a:rPr>
              <a:t> </a:t>
            </a:r>
            <a:r>
              <a:rPr dirty="0" sz="1600" spc="5">
                <a:solidFill>
                  <a:srgbClr val="83D5D3"/>
                </a:solidFill>
                <a:hlinkClick r:id="rId2"/>
              </a:rPr>
              <a:t>crashes</a:t>
            </a:r>
            <a:endParaRPr sz="1600"/>
          </a:p>
          <a:p>
            <a:pPr marL="32829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328930" algn="l"/>
              </a:tabLst>
            </a:pPr>
            <a:r>
              <a:rPr dirty="0" sz="1600" spc="5"/>
              <a:t>Scrape the HTML table. </a:t>
            </a:r>
            <a:r>
              <a:rPr dirty="0" sz="1600" spc="10" b="1">
                <a:solidFill>
                  <a:srgbClr val="C2132D"/>
                </a:solidFill>
                <a:latin typeface="Roboto"/>
                <a:cs typeface="Roboto"/>
              </a:rPr>
              <a:t>Note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the difference </a:t>
            </a:r>
            <a:r>
              <a:rPr dirty="0" sz="1600" b="1">
                <a:solidFill>
                  <a:srgbClr val="C2132D"/>
                </a:solidFill>
                <a:latin typeface="Roboto"/>
                <a:cs typeface="Roboto"/>
              </a:rPr>
              <a:t>from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text</a:t>
            </a:r>
            <a:r>
              <a:rPr dirty="0" sz="1600" spc="2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elements:</a:t>
            </a:r>
            <a:endParaRPr sz="1600">
              <a:latin typeface="Roboto"/>
              <a:cs typeface="Roboto"/>
            </a:endParaRPr>
          </a:p>
          <a:p>
            <a:pPr lvl="1" marL="70929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70993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The CSS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selector for </a:t>
            </a:r>
            <a:r>
              <a:rPr dirty="0" sz="1450">
                <a:solidFill>
                  <a:srgbClr val="C2132D"/>
                </a:solidFill>
                <a:latin typeface="Courier New"/>
                <a:cs typeface="Courier New"/>
              </a:rPr>
              <a:t>html_elements()</a:t>
            </a:r>
            <a:r>
              <a:rPr dirty="0" sz="1450" spc="-459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be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different.</a:t>
            </a:r>
            <a:endParaRPr sz="1600">
              <a:latin typeface="Roboto"/>
              <a:cs typeface="Roboto"/>
            </a:endParaRPr>
          </a:p>
          <a:p>
            <a:pPr lvl="1" marL="70929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709930" algn="l"/>
              </a:tabLst>
            </a:pPr>
            <a:r>
              <a:rPr dirty="0" sz="1600" spc="-10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extract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table (in its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entirety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)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6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hence:</a:t>
            </a:r>
            <a:endParaRPr sz="1600">
              <a:latin typeface="Roboto"/>
              <a:cs typeface="Roboto"/>
            </a:endParaRPr>
          </a:p>
          <a:p>
            <a:pPr lvl="1" marL="70929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70993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use </a:t>
            </a:r>
            <a:r>
              <a:rPr dirty="0" sz="1450">
                <a:solidFill>
                  <a:srgbClr val="C2132D"/>
                </a:solidFill>
                <a:latin typeface="Courier New"/>
                <a:cs typeface="Courier New"/>
              </a:rPr>
              <a:t>html_table()</a:t>
            </a:r>
            <a:r>
              <a:rPr dirty="0" sz="1450" spc="-4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instead of </a:t>
            </a:r>
            <a:r>
              <a:rPr dirty="0" sz="1450">
                <a:solidFill>
                  <a:srgbClr val="C2132D"/>
                </a:solidFill>
                <a:latin typeface="Courier New"/>
                <a:cs typeface="Courier New"/>
              </a:rPr>
              <a:t>html_text2()</a:t>
            </a:r>
            <a:endParaRPr sz="1450">
              <a:latin typeface="Courier New"/>
              <a:cs typeface="Courier New"/>
            </a:endParaRPr>
          </a:p>
          <a:p>
            <a:pPr marL="327660" marR="5080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328930" algn="l"/>
              </a:tabLst>
            </a:pPr>
            <a:r>
              <a:rPr dirty="0" sz="1600"/>
              <a:t>Store </a:t>
            </a:r>
            <a:r>
              <a:rPr dirty="0" sz="1600" spc="5"/>
              <a:t>the scraped </a:t>
            </a:r>
            <a:r>
              <a:rPr dirty="0" sz="1600" spc="10"/>
              <a:t>data </a:t>
            </a:r>
            <a:r>
              <a:rPr dirty="0" sz="1600" spc="5"/>
              <a:t>in </a:t>
            </a:r>
            <a:r>
              <a:rPr dirty="0" sz="1600" spc="10"/>
              <a:t>an </a:t>
            </a:r>
            <a:r>
              <a:rPr dirty="0" sz="1600" spc="5"/>
              <a:t>appropriate location </a:t>
            </a:r>
            <a:r>
              <a:rPr dirty="0" sz="1600" spc="10"/>
              <a:t>on </a:t>
            </a:r>
            <a:r>
              <a:rPr dirty="0" sz="1600" spc="5"/>
              <a:t>your </a:t>
            </a:r>
            <a:r>
              <a:rPr dirty="0" sz="1600" spc="10"/>
              <a:t>computer </a:t>
            </a:r>
            <a:r>
              <a:rPr dirty="0" sz="1600" spc="5"/>
              <a:t>(e.g., within the </a:t>
            </a:r>
            <a:r>
              <a:rPr dirty="0" sz="1600" spc="10"/>
              <a:t>data </a:t>
            </a:r>
            <a:r>
              <a:rPr dirty="0" sz="1600" spc="5"/>
              <a:t>folder for </a:t>
            </a:r>
            <a:r>
              <a:rPr dirty="0" sz="1600" spc="10"/>
              <a:t>ISA  401)</a:t>
            </a:r>
            <a:endParaRPr sz="1600"/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848" y="2758440"/>
            <a:ext cx="939101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105"/>
              </a:spcBef>
            </a:pP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g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g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l 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2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78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780">
                <a:solidFill>
                  <a:srgbClr val="FFFFFF"/>
                </a:solidFill>
                <a:latin typeface="Roboto Condensed"/>
                <a:cs typeface="Roboto Condensed"/>
              </a:rPr>
              <a:t>l 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u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u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87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75">
                <a:solidFill>
                  <a:srgbClr val="FFFFFF"/>
                </a:solidFill>
                <a:latin typeface="Roboto Condensed"/>
                <a:cs typeface="Roboto Condensed"/>
              </a:rPr>
              <a:t>s </a:t>
            </a:r>
            <a:r>
              <a:rPr dirty="0" sz="4100" spc="-850">
                <a:solidFill>
                  <a:srgbClr val="000000"/>
                </a:solidFill>
                <a:latin typeface="Roboto Condensed"/>
                <a:cs typeface="Roboto Condensed"/>
              </a:rPr>
              <a:t>w</a:t>
            </a:r>
            <a:r>
              <a:rPr dirty="0" sz="4100" spc="-850">
                <a:solidFill>
                  <a:srgbClr val="FFFFFF"/>
                </a:solidFill>
                <a:latin typeface="Roboto Condensed"/>
                <a:cs typeface="Roboto Condensed"/>
              </a:rPr>
              <a:t>w</a:t>
            </a:r>
            <a:r>
              <a:rPr dirty="0" sz="4100" spc="-85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5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5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5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5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85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844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2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g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g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0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2085975"/>
            <a:ext cx="0" cy="1276350"/>
          </a:xfrm>
          <a:custGeom>
            <a:avLst/>
            <a:gdLst/>
            <a:ahLst/>
            <a:cxnLst/>
            <a:rect l="l" t="t" r="r" b="b"/>
            <a:pathLst>
              <a:path w="0" h="1276350">
                <a:moveTo>
                  <a:pt x="0" y="0"/>
                </a:moveTo>
                <a:lnTo>
                  <a:pt x="0" y="12763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4143375"/>
            <a:ext cx="9696450" cy="790575"/>
          </a:xfrm>
          <a:custGeom>
            <a:avLst/>
            <a:gdLst/>
            <a:ahLst/>
            <a:cxnLst/>
            <a:rect l="l" t="t" r="r" b="b"/>
            <a:pathLst>
              <a:path w="9696450" h="790575">
                <a:moveTo>
                  <a:pt x="0" y="0"/>
                </a:moveTo>
                <a:lnTo>
                  <a:pt x="9696449" y="0"/>
                </a:lnTo>
                <a:lnTo>
                  <a:pt x="9696449" y="790574"/>
                </a:lnTo>
                <a:lnTo>
                  <a:pt x="0" y="7905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46893"/>
            <a:ext cx="3011805" cy="6229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00" spc="10"/>
              <a:t>Robots.txt</a:t>
            </a:r>
            <a:endParaRPr sz="3900"/>
          </a:p>
        </p:txBody>
      </p:sp>
      <p:sp>
        <p:nvSpPr>
          <p:cNvPr id="5" name="object 5"/>
          <p:cNvSpPr txBox="1"/>
          <p:nvPr/>
        </p:nvSpPr>
        <p:spPr>
          <a:xfrm>
            <a:off x="901700" y="1530350"/>
            <a:ext cx="723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When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scraping/crawling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web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need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aware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024" y="2085975"/>
            <a:ext cx="8886825" cy="12763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robots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0" i="1">
                <a:solidFill>
                  <a:srgbClr val="585D60"/>
                </a:solidFill>
                <a:latin typeface="Gill Sans MT"/>
                <a:cs typeface="Gill Sans MT"/>
              </a:rPr>
              <a:t>exclusion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standard,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also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known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90" i="1">
                <a:solidFill>
                  <a:srgbClr val="585D60"/>
                </a:solidFill>
                <a:latin typeface="Gill Sans MT"/>
                <a:cs typeface="Gill Sans MT"/>
              </a:rPr>
              <a:t>as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robots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0" i="1">
                <a:solidFill>
                  <a:srgbClr val="585D60"/>
                </a:solidFill>
                <a:latin typeface="Gill Sans MT"/>
                <a:cs typeface="Gill Sans MT"/>
              </a:rPr>
              <a:t>exclusion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protocol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or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0" i="1">
                <a:solidFill>
                  <a:srgbClr val="585D60"/>
                </a:solidFill>
                <a:latin typeface="Gill Sans MT"/>
                <a:cs typeface="Gill Sans MT"/>
              </a:rPr>
              <a:t>simply</a:t>
            </a:r>
            <a:endParaRPr sz="1850">
              <a:latin typeface="Gill Sans MT"/>
              <a:cs typeface="Gill Sans MT"/>
            </a:endParaRPr>
          </a:p>
          <a:p>
            <a:pPr marL="227965" marR="290195">
              <a:lnSpc>
                <a:spcPts val="2550"/>
              </a:lnSpc>
              <a:spcBef>
                <a:spcPts val="65"/>
              </a:spcBef>
            </a:pP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robots.txt,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80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a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standard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70" i="1">
                <a:solidFill>
                  <a:srgbClr val="585D60"/>
                </a:solidFill>
                <a:latin typeface="Gill Sans MT"/>
                <a:cs typeface="Gill Sans MT"/>
              </a:rPr>
              <a:t>used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by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websites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communicate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web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crawlers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5" i="1">
                <a:solidFill>
                  <a:srgbClr val="585D60"/>
                </a:solidFill>
                <a:latin typeface="Gill Sans MT"/>
                <a:cs typeface="Gill Sans MT"/>
              </a:rPr>
              <a:t>and 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other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web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robots.</a:t>
            </a:r>
            <a:r>
              <a:rPr dirty="0" sz="1850" spc="-10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standard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specifies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75" i="1">
                <a:solidFill>
                  <a:srgbClr val="585D60"/>
                </a:solidFill>
                <a:latin typeface="Gill Sans MT"/>
                <a:cs typeface="Gill Sans MT"/>
              </a:rPr>
              <a:t>how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5" i="1">
                <a:solidFill>
                  <a:srgbClr val="585D60"/>
                </a:solidFill>
                <a:latin typeface="Gill Sans MT"/>
                <a:cs typeface="Gill Sans MT"/>
              </a:rPr>
              <a:t>inform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web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robot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5" i="1">
                <a:solidFill>
                  <a:srgbClr val="585D60"/>
                </a:solidFill>
                <a:latin typeface="Gill Sans MT"/>
                <a:cs typeface="Gill Sans MT"/>
              </a:rPr>
              <a:t>about</a:t>
            </a:r>
            <a:r>
              <a:rPr dirty="0" sz="1850" spc="-6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which 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areas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0" i="1">
                <a:solidFill>
                  <a:srgbClr val="585D60"/>
                </a:solidFill>
                <a:latin typeface="Gill Sans MT"/>
                <a:cs typeface="Gill Sans MT"/>
              </a:rPr>
              <a:t>of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0" i="1">
                <a:solidFill>
                  <a:srgbClr val="585D60"/>
                </a:solidFill>
                <a:latin typeface="Gill Sans MT"/>
                <a:cs typeface="Gill Sans MT"/>
              </a:rPr>
              <a:t>website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should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not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be</a:t>
            </a:r>
            <a:r>
              <a:rPr dirty="0" sz="1850" spc="-6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5" i="1">
                <a:solidFill>
                  <a:srgbClr val="585D60"/>
                </a:solidFill>
                <a:latin typeface="Gill Sans MT"/>
                <a:cs typeface="Gill Sans MT"/>
              </a:rPr>
              <a:t>processed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or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scanned</a:t>
            </a:r>
            <a:r>
              <a:rPr dirty="0" sz="1800" spc="14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---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Wikipedia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587750"/>
            <a:ext cx="9278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199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the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excellent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robotstxt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</a:rPr>
              <a:t>	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check if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scraping/crawling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specific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directory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allowed.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2895" y="4214113"/>
            <a:ext cx="8039734" cy="60579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350" spc="10">
                <a:latin typeface="Courier New"/>
                <a:cs typeface="Courier New"/>
              </a:rPr>
              <a:t>(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require</a:t>
            </a:r>
            <a:r>
              <a:rPr dirty="0" sz="1350" spc="10">
                <a:latin typeface="Courier New"/>
                <a:cs typeface="Courier New"/>
              </a:rPr>
              <a:t>(robotstxt)==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install.packages(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"robotstxt"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5"/>
              </a:spcBef>
              <a:tabLst>
                <a:tab pos="3335654" algn="l"/>
              </a:tabLst>
            </a:pPr>
            <a:r>
              <a:rPr dirty="0" sz="1350" spc="10">
                <a:latin typeface="Courier New"/>
                <a:cs typeface="Courier New"/>
              </a:rPr>
              <a:t>robotstxt::paths_allowed(paths	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"2025/"</a:t>
            </a:r>
            <a:r>
              <a:rPr dirty="0" sz="1350" spc="10">
                <a:latin typeface="Courier New"/>
                <a:cs typeface="Courier New"/>
              </a:rPr>
              <a:t>, domain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"planecrashinfo.com"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6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bot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6769" y="4585588"/>
            <a:ext cx="63881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=</a:t>
            </a:r>
            <a:r>
              <a:rPr dirty="0" sz="1350" spc="-8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"*"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16255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[1]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TRUE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67670" y="3643312"/>
            <a:ext cx="200025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4937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30">
                <a:latin typeface="Roboto Condensed"/>
                <a:cs typeface="Roboto Condensed"/>
              </a:rPr>
              <a:t>Terms </a:t>
            </a:r>
            <a:r>
              <a:rPr dirty="0" sz="4100" spc="10">
                <a:latin typeface="Roboto Condensed"/>
                <a:cs typeface="Roboto Condensed"/>
              </a:rPr>
              <a:t>of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15">
                <a:latin typeface="Roboto Condensed"/>
                <a:cs typeface="Roboto Condensed"/>
              </a:rPr>
              <a:t>Service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8828405" cy="165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Most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large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companies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terms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service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supplement what is permitted and/or  disallowed on their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file.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Examples include: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Yelp's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US </a:t>
            </a:r>
            <a:r>
              <a:rPr dirty="0" sz="1800" spc="-2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Terms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of</a:t>
            </a:r>
            <a:r>
              <a:rPr dirty="0" sz="1800" spc="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Service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LinkedIn </a:t>
            </a:r>
            <a:r>
              <a:rPr dirty="0" sz="1800" spc="-2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Terms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of</a:t>
            </a:r>
            <a:r>
              <a:rPr dirty="0" sz="1800" spc="-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Service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9759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Ethical/Legal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Considerations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3249" y="2400300"/>
            <a:ext cx="5238749" cy="409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8754" y="1480819"/>
            <a:ext cx="9195435" cy="2084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publicly available reviews as a </a:t>
            </a:r>
            <a:r>
              <a:rPr dirty="0" sz="1800" spc="10" b="1">
                <a:solidFill>
                  <a:srgbClr val="C2132D"/>
                </a:solidFill>
                <a:latin typeface="Roboto"/>
                <a:cs typeface="Roboto"/>
              </a:rPr>
              <a:t>part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your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service: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Would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classify the </a:t>
            </a:r>
            <a:r>
              <a:rPr dirty="0" sz="1800" spc="-1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Yelp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vs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Google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Feud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as such an example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Roboto"/>
              <a:cs typeface="Roboto"/>
            </a:endParaRPr>
          </a:p>
          <a:p>
            <a:pPr marL="2651125">
              <a:lnSpc>
                <a:spcPct val="100000"/>
              </a:lnSpc>
            </a:pPr>
            <a:r>
              <a:rPr dirty="0" sz="1100" spc="10" b="1">
                <a:solidFill>
                  <a:srgbClr val="0E1318"/>
                </a:solidFill>
                <a:latin typeface="Segoe UI"/>
                <a:cs typeface="Segoe UI"/>
                <a:hlinkClick r:id="rId4"/>
              </a:rPr>
              <a:t>Jeremy</a:t>
            </a:r>
            <a:r>
              <a:rPr dirty="0" sz="1100" b="1">
                <a:solidFill>
                  <a:srgbClr val="0E1318"/>
                </a:solidFill>
                <a:latin typeface="Segoe UI"/>
                <a:cs typeface="Segoe UI"/>
                <a:hlinkClick r:id="rId4"/>
              </a:rPr>
              <a:t> </a:t>
            </a:r>
            <a:r>
              <a:rPr dirty="0" sz="1100" spc="10" b="1">
                <a:solidFill>
                  <a:srgbClr val="0E1318"/>
                </a:solidFill>
                <a:latin typeface="Segoe UI"/>
                <a:cs typeface="Segoe UI"/>
                <a:hlinkClick r:id="rId4"/>
              </a:rPr>
              <a:t>Stoppelman</a:t>
            </a:r>
            <a:endParaRPr sz="1100">
              <a:latin typeface="Segoe UI"/>
              <a:cs typeface="Segoe UI"/>
            </a:endParaRPr>
          </a:p>
          <a:p>
            <a:pPr marL="2651125">
              <a:lnSpc>
                <a:spcPct val="100000"/>
              </a:lnSpc>
              <a:spcBef>
                <a:spcPts val="330"/>
              </a:spcBef>
            </a:pPr>
            <a:r>
              <a:rPr dirty="0" sz="1100" spc="10">
                <a:solidFill>
                  <a:srgbClr val="536470"/>
                </a:solidFill>
                <a:latin typeface="Segoe UI"/>
                <a:cs typeface="Segoe UI"/>
                <a:hlinkClick r:id="rId4"/>
              </a:rPr>
              <a:t>@jeremys </a:t>
            </a:r>
            <a:r>
              <a:rPr dirty="0" sz="1100" spc="5">
                <a:solidFill>
                  <a:srgbClr val="536470"/>
                </a:solidFill>
                <a:latin typeface="Segoe UI"/>
                <a:cs typeface="Segoe UI"/>
              </a:rPr>
              <a:t>·</a:t>
            </a:r>
            <a:r>
              <a:rPr dirty="0" sz="1100" spc="-25">
                <a:solidFill>
                  <a:srgbClr val="536470"/>
                </a:solidFill>
                <a:latin typeface="Segoe UI"/>
                <a:cs typeface="Segoe UI"/>
              </a:rPr>
              <a:t> </a:t>
            </a:r>
            <a:r>
              <a:rPr dirty="0" sz="1100" spc="10" b="1">
                <a:solidFill>
                  <a:srgbClr val="006FD5"/>
                </a:solidFill>
                <a:latin typeface="Segoe UI"/>
                <a:cs typeface="Segoe UI"/>
                <a:hlinkClick r:id="rId5"/>
              </a:rPr>
              <a:t>Follow</a:t>
            </a:r>
            <a:endParaRPr sz="1100">
              <a:latin typeface="Segoe UI"/>
              <a:cs typeface="Segoe UI"/>
            </a:endParaRPr>
          </a:p>
          <a:p>
            <a:pPr marL="2155825" marR="2237740">
              <a:lnSpc>
                <a:spcPct val="100000"/>
              </a:lnSpc>
              <a:spcBef>
                <a:spcPts val="1205"/>
              </a:spcBef>
            </a:pPr>
            <a:r>
              <a:rPr dirty="0" sz="1500" spc="-20">
                <a:solidFill>
                  <a:srgbClr val="0E1318"/>
                </a:solidFill>
                <a:latin typeface="Segoe UI"/>
                <a:cs typeface="Segoe UI"/>
              </a:rPr>
              <a:t>Wow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Google, congrats on a new low. Consumer</a:t>
            </a:r>
            <a:r>
              <a:rPr dirty="0" sz="1500" spc="-80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searches  for </a:t>
            </a:r>
            <a:r>
              <a:rPr dirty="0" sz="1500" spc="-35">
                <a:solidFill>
                  <a:srgbClr val="0E1318"/>
                </a:solidFill>
                <a:latin typeface="Segoe UI"/>
                <a:cs typeface="Segoe UI"/>
              </a:rPr>
              <a:t>Yelp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gets "reviews" which are Google</a:t>
            </a:r>
            <a:r>
              <a:rPr dirty="0" sz="1500" spc="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Ads.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9759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Ethical/Legal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Considerations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607695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publicly available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profiles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as a </a:t>
            </a:r>
            <a:r>
              <a:rPr dirty="0" sz="1800" spc="10" b="1">
                <a:solidFill>
                  <a:srgbClr val="C2132D"/>
                </a:solidFill>
                <a:latin typeface="Roboto"/>
                <a:cs typeface="Roboto"/>
              </a:rPr>
              <a:t>part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of your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service: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LinkedIn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vs Hiq Labs: Ninth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Circuit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Decision in</a:t>
            </a:r>
            <a:r>
              <a:rPr dirty="0" sz="1800" spc="-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2019</a:t>
            </a:r>
            <a:endParaRPr sz="1800">
              <a:latin typeface="Roboto"/>
              <a:cs typeface="Roboto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Revival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of Case in 2021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by Supreme </a:t>
            </a:r>
            <a:r>
              <a:rPr dirty="0" sz="1800" spc="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Court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9759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Ethical/Legal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Considerations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286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What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about scraping entire websites/webpages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for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purpose of archiving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</a:t>
            </a:r>
            <a:r>
              <a:rPr dirty="0" sz="1800" spc="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internet?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950" y="2085975"/>
            <a:ext cx="7753349" cy="360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52017" y="5845174"/>
            <a:ext cx="7021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evolution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home page for Google per the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Wayback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Machine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40">
                <a:latin typeface="Roboto"/>
                <a:cs typeface="Roboto"/>
              </a:rPr>
              <a:t>2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r>
              <a:rPr dirty="0" sz="1200" spc="-340">
                <a:latin typeface="Roboto"/>
                <a:cs typeface="Roboto"/>
              </a:rPr>
              <a:t>8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r>
              <a:rPr dirty="0" sz="120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0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Summary </a:t>
            </a:r>
            <a:r>
              <a:rPr dirty="0" sz="4100" spc="10">
                <a:latin typeface="Roboto Condensed"/>
                <a:cs typeface="Roboto Condensed"/>
              </a:rPr>
              <a:t>of Main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Points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6126480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when can we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(i.e.,</a:t>
            </a:r>
            <a:r>
              <a:rPr dirty="0" sz="1800" spc="-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)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  <a:tab pos="318325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	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9050" y="2567446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29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Learning </a:t>
            </a:r>
            <a:r>
              <a:rPr dirty="0" sz="4100" spc="5">
                <a:latin typeface="Roboto Condensed"/>
                <a:cs typeface="Roboto Condensed"/>
              </a:rPr>
              <a:t>Objectives </a:t>
            </a:r>
            <a:r>
              <a:rPr dirty="0" sz="4100" spc="10">
                <a:latin typeface="Roboto Condensed"/>
                <a:cs typeface="Roboto Condensed"/>
              </a:rPr>
              <a:t>for </a:t>
            </a:r>
            <a:r>
              <a:rPr dirty="0" sz="4100" spc="-45">
                <a:latin typeface="Roboto Condensed"/>
                <a:cs typeface="Roboto Condensed"/>
              </a:rPr>
              <a:t>Today's</a:t>
            </a:r>
            <a:r>
              <a:rPr dirty="0" sz="4100" spc="-9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587946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when can we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(i.e.,</a:t>
            </a:r>
            <a:r>
              <a:rPr dirty="0" sz="1800" spc="-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)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  <a:tab pos="293560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	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9050" y="20245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5091" y="2578931"/>
            <a:ext cx="1901067" cy="2646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8754" y="5597524"/>
            <a:ext cx="265747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PDF of Published</a:t>
            </a:r>
            <a:r>
              <a:rPr dirty="0" sz="1800" spc="-8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Paper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ePub of Published</a:t>
            </a:r>
            <a:r>
              <a:rPr dirty="0" sz="1800" spc="-8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Paper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1375" y="2514600"/>
            <a:ext cx="2476499" cy="2857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81861" y="5683249"/>
            <a:ext cx="17837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Selector</a:t>
            </a:r>
            <a:r>
              <a:rPr dirty="0" sz="1800" spc="-6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Gadget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861" y="6111874"/>
            <a:ext cx="274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Getting </a:t>
            </a:r>
            <a:r>
              <a:rPr dirty="0" sz="1800" spc="5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Started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with</a:t>
            </a:r>
            <a:r>
              <a:rPr dirty="0" sz="1800" spc="-8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rvest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419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Things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Do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Prepare </a:t>
            </a:r>
            <a:r>
              <a:rPr dirty="0" sz="4100" spc="10">
                <a:latin typeface="Roboto Condensed"/>
                <a:cs typeface="Roboto Condensed"/>
              </a:rPr>
              <a:t>for Next</a:t>
            </a:r>
            <a:r>
              <a:rPr dirty="0" sz="4100" spc="-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754" y="1480819"/>
            <a:ext cx="856297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over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notes,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read through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supplementary material (below) and complete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Assignment 04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Canvas.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616" y="2767584"/>
            <a:ext cx="3877310" cy="1042669"/>
          </a:xfrm>
          <a:custGeom>
            <a:avLst/>
            <a:gdLst/>
            <a:ahLst/>
            <a:cxnLst/>
            <a:rect l="l" t="t" r="r" b="b"/>
            <a:pathLst>
              <a:path w="3877309" h="1042670">
                <a:moveTo>
                  <a:pt x="0" y="0"/>
                </a:moveTo>
                <a:lnTo>
                  <a:pt x="3877056" y="0"/>
                </a:lnTo>
                <a:lnTo>
                  <a:pt x="3877056" y="1042416"/>
                </a:lnTo>
                <a:lnTo>
                  <a:pt x="0" y="10424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3616" y="2893615"/>
            <a:ext cx="387731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25"/>
              </a:spcBef>
            </a:pP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-9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h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h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l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l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g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g</a:t>
            </a:r>
            <a:r>
              <a:rPr dirty="0" sz="4100" spc="-940">
                <a:solidFill>
                  <a:srgbClr val="000000"/>
                </a:solidFill>
                <a:latin typeface="Roboto Condensed"/>
                <a:cs typeface="Roboto Condensed"/>
              </a:rPr>
              <a:t>y</a:t>
            </a:r>
            <a:r>
              <a:rPr dirty="0" sz="4100" spc="-940">
                <a:solidFill>
                  <a:srgbClr val="FFFFFF"/>
                </a:solidFill>
                <a:latin typeface="Roboto Condensed"/>
                <a:cs typeface="Roboto Condensed"/>
              </a:rPr>
              <a:t>y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2750" y="3004541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70">
                <a:moveTo>
                  <a:pt x="195941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70" y="82060"/>
                </a:lnTo>
                <a:lnTo>
                  <a:pt x="73158" y="82060"/>
                </a:lnTo>
                <a:lnTo>
                  <a:pt x="86255" y="231037"/>
                </a:lnTo>
                <a:lnTo>
                  <a:pt x="257026" y="231037"/>
                </a:lnTo>
                <a:lnTo>
                  <a:pt x="254647" y="255695"/>
                </a:lnTo>
                <a:lnTo>
                  <a:pt x="88813" y="255695"/>
                </a:lnTo>
                <a:lnTo>
                  <a:pt x="94952" y="333254"/>
                </a:lnTo>
                <a:lnTo>
                  <a:pt x="195941" y="361187"/>
                </a:lnTo>
                <a:lnTo>
                  <a:pt x="361058" y="361187"/>
                </a:lnTo>
                <a:lnTo>
                  <a:pt x="357196" y="404979"/>
                </a:lnTo>
                <a:lnTo>
                  <a:pt x="195941" y="458390"/>
                </a:lnTo>
                <a:close/>
              </a:path>
              <a:path w="393065" h="458470">
                <a:moveTo>
                  <a:pt x="361058" y="361187"/>
                </a:moveTo>
                <a:lnTo>
                  <a:pt x="197067" y="361187"/>
                </a:lnTo>
                <a:lnTo>
                  <a:pt x="197067" y="360880"/>
                </a:lnTo>
                <a:lnTo>
                  <a:pt x="297237" y="333254"/>
                </a:lnTo>
                <a:lnTo>
                  <a:pt x="311153" y="181412"/>
                </a:lnTo>
                <a:lnTo>
                  <a:pt x="131480" y="181412"/>
                </a:lnTo>
                <a:lnTo>
                  <a:pt x="127285" y="130866"/>
                </a:lnTo>
                <a:lnTo>
                  <a:pt x="315348" y="130866"/>
                </a:lnTo>
                <a:lnTo>
                  <a:pt x="319850" y="82060"/>
                </a:lnTo>
                <a:lnTo>
                  <a:pt x="385670" y="82060"/>
                </a:lnTo>
                <a:lnTo>
                  <a:pt x="361058" y="361187"/>
                </a:lnTo>
                <a:close/>
              </a:path>
              <a:path w="393065" h="458470">
                <a:moveTo>
                  <a:pt x="195941" y="309515"/>
                </a:moveTo>
                <a:lnTo>
                  <a:pt x="141200" y="294679"/>
                </a:lnTo>
                <a:lnTo>
                  <a:pt x="137619" y="255695"/>
                </a:lnTo>
                <a:lnTo>
                  <a:pt x="254647" y="255695"/>
                </a:lnTo>
                <a:lnTo>
                  <a:pt x="250887" y="294679"/>
                </a:lnTo>
                <a:lnTo>
                  <a:pt x="195941" y="30951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77100" y="3004541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70">
                <a:moveTo>
                  <a:pt x="196453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88" y="81855"/>
                </a:lnTo>
                <a:lnTo>
                  <a:pt x="72544" y="81855"/>
                </a:lnTo>
                <a:lnTo>
                  <a:pt x="78478" y="130252"/>
                </a:lnTo>
                <a:lnTo>
                  <a:pt x="204229" y="130252"/>
                </a:lnTo>
                <a:lnTo>
                  <a:pt x="82878" y="180798"/>
                </a:lnTo>
                <a:lnTo>
                  <a:pt x="86562" y="228172"/>
                </a:lnTo>
                <a:lnTo>
                  <a:pt x="256923" y="228683"/>
                </a:lnTo>
                <a:lnTo>
                  <a:pt x="255362" y="254672"/>
                </a:lnTo>
                <a:lnTo>
                  <a:pt x="90041" y="254672"/>
                </a:lnTo>
                <a:lnTo>
                  <a:pt x="96589" y="330286"/>
                </a:lnTo>
                <a:lnTo>
                  <a:pt x="197680" y="360164"/>
                </a:lnTo>
                <a:lnTo>
                  <a:pt x="361148" y="360164"/>
                </a:lnTo>
                <a:lnTo>
                  <a:pt x="357196" y="404979"/>
                </a:lnTo>
                <a:lnTo>
                  <a:pt x="196453" y="458390"/>
                </a:lnTo>
                <a:close/>
              </a:path>
              <a:path w="393065" h="458470">
                <a:moveTo>
                  <a:pt x="361148" y="360164"/>
                </a:moveTo>
                <a:lnTo>
                  <a:pt x="197680" y="360164"/>
                </a:lnTo>
                <a:lnTo>
                  <a:pt x="298158" y="330798"/>
                </a:lnTo>
                <a:lnTo>
                  <a:pt x="311255" y="180798"/>
                </a:lnTo>
                <a:lnTo>
                  <a:pt x="197169" y="180798"/>
                </a:lnTo>
                <a:lnTo>
                  <a:pt x="197476" y="180695"/>
                </a:lnTo>
                <a:lnTo>
                  <a:pt x="315450" y="130252"/>
                </a:lnTo>
                <a:lnTo>
                  <a:pt x="320361" y="81855"/>
                </a:lnTo>
                <a:lnTo>
                  <a:pt x="385688" y="81855"/>
                </a:lnTo>
                <a:lnTo>
                  <a:pt x="361148" y="360164"/>
                </a:lnTo>
                <a:close/>
              </a:path>
              <a:path w="393065" h="458470">
                <a:moveTo>
                  <a:pt x="86766" y="228172"/>
                </a:moveTo>
                <a:lnTo>
                  <a:pt x="86562" y="228172"/>
                </a:lnTo>
                <a:lnTo>
                  <a:pt x="86766" y="228069"/>
                </a:lnTo>
                <a:close/>
              </a:path>
              <a:path w="393065" h="458470">
                <a:moveTo>
                  <a:pt x="197169" y="307469"/>
                </a:moveTo>
                <a:lnTo>
                  <a:pt x="143349" y="293861"/>
                </a:lnTo>
                <a:lnTo>
                  <a:pt x="140075" y="254672"/>
                </a:lnTo>
                <a:lnTo>
                  <a:pt x="255362" y="254672"/>
                </a:lnTo>
                <a:lnTo>
                  <a:pt x="253138" y="291712"/>
                </a:lnTo>
                <a:lnTo>
                  <a:pt x="197169" y="30746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92714" y="3004541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70">
                <a:moveTo>
                  <a:pt x="392906" y="458390"/>
                </a:moveTo>
                <a:lnTo>
                  <a:pt x="65484" y="458390"/>
                </a:lnTo>
                <a:lnTo>
                  <a:pt x="40014" y="453237"/>
                </a:lnTo>
                <a:lnTo>
                  <a:pt x="19197" y="439192"/>
                </a:lnTo>
                <a:lnTo>
                  <a:pt x="5152" y="418375"/>
                </a:lnTo>
                <a:lnTo>
                  <a:pt x="0" y="392906"/>
                </a:lnTo>
                <a:lnTo>
                  <a:pt x="0" y="65484"/>
                </a:lnTo>
                <a:lnTo>
                  <a:pt x="5152" y="40014"/>
                </a:lnTo>
                <a:lnTo>
                  <a:pt x="19197" y="19197"/>
                </a:lnTo>
                <a:lnTo>
                  <a:pt x="40014" y="5152"/>
                </a:lnTo>
                <a:lnTo>
                  <a:pt x="65484" y="0"/>
                </a:lnTo>
                <a:lnTo>
                  <a:pt x="392906" y="0"/>
                </a:lnTo>
                <a:lnTo>
                  <a:pt x="418375" y="5152"/>
                </a:lnTo>
                <a:lnTo>
                  <a:pt x="439192" y="19197"/>
                </a:lnTo>
                <a:lnTo>
                  <a:pt x="453237" y="40014"/>
                </a:lnTo>
                <a:lnTo>
                  <a:pt x="458390" y="65484"/>
                </a:lnTo>
                <a:lnTo>
                  <a:pt x="458390" y="208015"/>
                </a:lnTo>
                <a:lnTo>
                  <a:pt x="348908" y="208015"/>
                </a:lnTo>
                <a:lnTo>
                  <a:pt x="334185" y="210470"/>
                </a:lnTo>
                <a:lnTo>
                  <a:pt x="206378" y="210470"/>
                </a:lnTo>
                <a:lnTo>
                  <a:pt x="206303" y="357503"/>
                </a:lnTo>
                <a:lnTo>
                  <a:pt x="205766" y="361903"/>
                </a:lnTo>
                <a:lnTo>
                  <a:pt x="155525" y="361903"/>
                </a:lnTo>
                <a:lnTo>
                  <a:pt x="120429" y="383083"/>
                </a:lnTo>
                <a:lnTo>
                  <a:pt x="130001" y="398346"/>
                </a:lnTo>
                <a:lnTo>
                  <a:pt x="143669" y="410876"/>
                </a:lnTo>
                <a:lnTo>
                  <a:pt x="161883" y="419357"/>
                </a:lnTo>
                <a:lnTo>
                  <a:pt x="185095" y="422476"/>
                </a:lnTo>
                <a:lnTo>
                  <a:pt x="450471" y="422476"/>
                </a:lnTo>
                <a:lnTo>
                  <a:pt x="439192" y="439192"/>
                </a:lnTo>
                <a:lnTo>
                  <a:pt x="418375" y="453237"/>
                </a:lnTo>
                <a:lnTo>
                  <a:pt x="392906" y="458390"/>
                </a:lnTo>
                <a:close/>
              </a:path>
              <a:path w="458470" h="458470">
                <a:moveTo>
                  <a:pt x="458390" y="263983"/>
                </a:moveTo>
                <a:lnTo>
                  <a:pt x="376535" y="263983"/>
                </a:lnTo>
                <a:lnTo>
                  <a:pt x="410095" y="242496"/>
                </a:lnTo>
                <a:lnTo>
                  <a:pt x="398434" y="226576"/>
                </a:lnTo>
                <a:lnTo>
                  <a:pt x="384490" y="215893"/>
                </a:lnTo>
                <a:lnTo>
                  <a:pt x="368052" y="209892"/>
                </a:lnTo>
                <a:lnTo>
                  <a:pt x="348908" y="208015"/>
                </a:lnTo>
                <a:lnTo>
                  <a:pt x="458390" y="208015"/>
                </a:lnTo>
                <a:lnTo>
                  <a:pt x="458390" y="263983"/>
                </a:lnTo>
                <a:close/>
              </a:path>
              <a:path w="458470" h="458470">
                <a:moveTo>
                  <a:pt x="351364" y="422476"/>
                </a:moveTo>
                <a:lnTo>
                  <a:pt x="185095" y="422476"/>
                </a:lnTo>
                <a:lnTo>
                  <a:pt x="211252" y="418597"/>
                </a:lnTo>
                <a:lnTo>
                  <a:pt x="231587" y="406719"/>
                </a:lnTo>
                <a:lnTo>
                  <a:pt x="244765" y="386476"/>
                </a:lnTo>
                <a:lnTo>
                  <a:pt x="249338" y="358219"/>
                </a:lnTo>
                <a:lnTo>
                  <a:pt x="249454" y="210470"/>
                </a:lnTo>
                <a:lnTo>
                  <a:pt x="334185" y="210470"/>
                </a:lnTo>
                <a:lnTo>
                  <a:pt x="322873" y="212357"/>
                </a:lnTo>
                <a:lnTo>
                  <a:pt x="303005" y="224335"/>
                </a:lnTo>
                <a:lnTo>
                  <a:pt x="290332" y="242375"/>
                </a:lnTo>
                <a:lnTo>
                  <a:pt x="285880" y="264904"/>
                </a:lnTo>
                <a:lnTo>
                  <a:pt x="289579" y="288006"/>
                </a:lnTo>
                <a:lnTo>
                  <a:pt x="300051" y="305602"/>
                </a:lnTo>
                <a:lnTo>
                  <a:pt x="316355" y="319092"/>
                </a:lnTo>
                <a:lnTo>
                  <a:pt x="337551" y="329877"/>
                </a:lnTo>
                <a:lnTo>
                  <a:pt x="348294" y="334481"/>
                </a:lnTo>
                <a:lnTo>
                  <a:pt x="361534" y="340555"/>
                </a:lnTo>
                <a:lnTo>
                  <a:pt x="371406" y="346542"/>
                </a:lnTo>
                <a:lnTo>
                  <a:pt x="377575" y="353662"/>
                </a:lnTo>
                <a:lnTo>
                  <a:pt x="378601" y="358219"/>
                </a:lnTo>
                <a:lnTo>
                  <a:pt x="307981" y="358219"/>
                </a:lnTo>
                <a:lnTo>
                  <a:pt x="272885" y="378479"/>
                </a:lnTo>
                <a:lnTo>
                  <a:pt x="284831" y="395886"/>
                </a:lnTo>
                <a:lnTo>
                  <a:pt x="301841" y="409840"/>
                </a:lnTo>
                <a:lnTo>
                  <a:pt x="323994" y="419112"/>
                </a:lnTo>
                <a:lnTo>
                  <a:pt x="351364" y="422476"/>
                </a:lnTo>
                <a:close/>
              </a:path>
              <a:path w="458470" h="458470">
                <a:moveTo>
                  <a:pt x="450471" y="422476"/>
                </a:moveTo>
                <a:lnTo>
                  <a:pt x="351364" y="422476"/>
                </a:lnTo>
                <a:lnTo>
                  <a:pt x="379730" y="418546"/>
                </a:lnTo>
                <a:lnTo>
                  <a:pt x="402332" y="407000"/>
                </a:lnTo>
                <a:lnTo>
                  <a:pt x="417279" y="388202"/>
                </a:lnTo>
                <a:lnTo>
                  <a:pt x="422552" y="363131"/>
                </a:lnTo>
                <a:lnTo>
                  <a:pt x="422582" y="361903"/>
                </a:lnTo>
                <a:lnTo>
                  <a:pt x="418895" y="338940"/>
                </a:lnTo>
                <a:lnTo>
                  <a:pt x="407819" y="321014"/>
                </a:lnTo>
                <a:lnTo>
                  <a:pt x="389875" y="306905"/>
                </a:lnTo>
                <a:lnTo>
                  <a:pt x="365484" y="294782"/>
                </a:lnTo>
                <a:lnTo>
                  <a:pt x="354741" y="290177"/>
                </a:lnTo>
                <a:lnTo>
                  <a:pt x="342787" y="284487"/>
                </a:lnTo>
                <a:lnTo>
                  <a:pt x="334545" y="278884"/>
                </a:lnTo>
                <a:lnTo>
                  <a:pt x="329776" y="272378"/>
                </a:lnTo>
                <a:lnTo>
                  <a:pt x="328240" y="263983"/>
                </a:lnTo>
                <a:lnTo>
                  <a:pt x="329684" y="256703"/>
                </a:lnTo>
                <a:lnTo>
                  <a:pt x="333804" y="250861"/>
                </a:lnTo>
                <a:lnTo>
                  <a:pt x="340283" y="246976"/>
                </a:lnTo>
                <a:lnTo>
                  <a:pt x="348806" y="245566"/>
                </a:lnTo>
                <a:lnTo>
                  <a:pt x="357326" y="246587"/>
                </a:lnTo>
                <a:lnTo>
                  <a:pt x="364550" y="249825"/>
                </a:lnTo>
                <a:lnTo>
                  <a:pt x="370835" y="255537"/>
                </a:lnTo>
                <a:lnTo>
                  <a:pt x="376535" y="263983"/>
                </a:lnTo>
                <a:lnTo>
                  <a:pt x="458390" y="263983"/>
                </a:lnTo>
                <a:lnTo>
                  <a:pt x="458390" y="392906"/>
                </a:lnTo>
                <a:lnTo>
                  <a:pt x="453237" y="418375"/>
                </a:lnTo>
                <a:lnTo>
                  <a:pt x="450471" y="422476"/>
                </a:lnTo>
                <a:close/>
              </a:path>
              <a:path w="458470" h="458470">
                <a:moveTo>
                  <a:pt x="350443" y="384413"/>
                </a:moveTo>
                <a:lnTo>
                  <a:pt x="336168" y="382436"/>
                </a:lnTo>
                <a:lnTo>
                  <a:pt x="324723" y="376957"/>
                </a:lnTo>
                <a:lnTo>
                  <a:pt x="315522" y="368658"/>
                </a:lnTo>
                <a:lnTo>
                  <a:pt x="307981" y="358219"/>
                </a:lnTo>
                <a:lnTo>
                  <a:pt x="378601" y="358219"/>
                </a:lnTo>
                <a:lnTo>
                  <a:pt x="379707" y="363131"/>
                </a:lnTo>
                <a:lnTo>
                  <a:pt x="377638" y="371679"/>
                </a:lnTo>
                <a:lnTo>
                  <a:pt x="371751" y="378415"/>
                </a:lnTo>
                <a:lnTo>
                  <a:pt x="362526" y="382829"/>
                </a:lnTo>
                <a:lnTo>
                  <a:pt x="350443" y="384413"/>
                </a:lnTo>
                <a:close/>
              </a:path>
              <a:path w="458470" h="458470">
                <a:moveTo>
                  <a:pt x="183253" y="384004"/>
                </a:moveTo>
                <a:lnTo>
                  <a:pt x="173611" y="382234"/>
                </a:lnTo>
                <a:lnTo>
                  <a:pt x="166358" y="377443"/>
                </a:lnTo>
                <a:lnTo>
                  <a:pt x="160620" y="370407"/>
                </a:lnTo>
                <a:lnTo>
                  <a:pt x="155525" y="361903"/>
                </a:lnTo>
                <a:lnTo>
                  <a:pt x="205766" y="361903"/>
                </a:lnTo>
                <a:lnTo>
                  <a:pt x="204750" y="370234"/>
                </a:lnTo>
                <a:lnTo>
                  <a:pt x="200111" y="378543"/>
                </a:lnTo>
                <a:lnTo>
                  <a:pt x="192823" y="382803"/>
                </a:lnTo>
                <a:lnTo>
                  <a:pt x="183253" y="384004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2272" y="5992368"/>
            <a:ext cx="1719580" cy="494665"/>
          </a:xfrm>
          <a:custGeom>
            <a:avLst/>
            <a:gdLst/>
            <a:ahLst/>
            <a:cxnLst/>
            <a:rect l="l" t="t" r="r" b="b"/>
            <a:pathLst>
              <a:path w="1719580" h="494664">
                <a:moveTo>
                  <a:pt x="0" y="494156"/>
                </a:moveTo>
                <a:lnTo>
                  <a:pt x="1719072" y="494156"/>
                </a:lnTo>
                <a:lnTo>
                  <a:pt x="1719072" y="0"/>
                </a:lnTo>
                <a:lnTo>
                  <a:pt x="0" y="0"/>
                </a:lnTo>
                <a:lnTo>
                  <a:pt x="0" y="4941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1344" y="5992368"/>
            <a:ext cx="2743200" cy="494665"/>
          </a:xfrm>
          <a:custGeom>
            <a:avLst/>
            <a:gdLst/>
            <a:ahLst/>
            <a:cxnLst/>
            <a:rect l="l" t="t" r="r" b="b"/>
            <a:pathLst>
              <a:path w="2743200" h="494664">
                <a:moveTo>
                  <a:pt x="0" y="494156"/>
                </a:moveTo>
                <a:lnTo>
                  <a:pt x="2743200" y="494156"/>
                </a:lnTo>
                <a:lnTo>
                  <a:pt x="2743200" y="0"/>
                </a:lnTo>
                <a:lnTo>
                  <a:pt x="0" y="0"/>
                </a:lnTo>
                <a:lnTo>
                  <a:pt x="0" y="4941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4544" y="5992368"/>
            <a:ext cx="1618615" cy="494665"/>
          </a:xfrm>
          <a:custGeom>
            <a:avLst/>
            <a:gdLst/>
            <a:ahLst/>
            <a:cxnLst/>
            <a:rect l="l" t="t" r="r" b="b"/>
            <a:pathLst>
              <a:path w="1618615" h="494664">
                <a:moveTo>
                  <a:pt x="0" y="494156"/>
                </a:moveTo>
                <a:lnTo>
                  <a:pt x="1618488" y="494156"/>
                </a:lnTo>
                <a:lnTo>
                  <a:pt x="1618488" y="0"/>
                </a:lnTo>
                <a:lnTo>
                  <a:pt x="0" y="0"/>
                </a:lnTo>
                <a:lnTo>
                  <a:pt x="0" y="4941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33032" y="5992368"/>
            <a:ext cx="972819" cy="494665"/>
          </a:xfrm>
          <a:custGeom>
            <a:avLst/>
            <a:gdLst/>
            <a:ahLst/>
            <a:cxnLst/>
            <a:rect l="l" t="t" r="r" b="b"/>
            <a:pathLst>
              <a:path w="972820" h="494664">
                <a:moveTo>
                  <a:pt x="0" y="494156"/>
                </a:moveTo>
                <a:lnTo>
                  <a:pt x="972312" y="494156"/>
                </a:lnTo>
                <a:lnTo>
                  <a:pt x="972312" y="0"/>
                </a:lnTo>
                <a:lnTo>
                  <a:pt x="0" y="0"/>
                </a:lnTo>
                <a:lnTo>
                  <a:pt x="0" y="49415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05344" y="5992368"/>
            <a:ext cx="2621280" cy="494665"/>
          </a:xfrm>
          <a:custGeom>
            <a:avLst/>
            <a:gdLst/>
            <a:ahLst/>
            <a:cxnLst/>
            <a:rect l="l" t="t" r="r" b="b"/>
            <a:pathLst>
              <a:path w="2621279" h="494664">
                <a:moveTo>
                  <a:pt x="0" y="0"/>
                </a:moveTo>
                <a:lnTo>
                  <a:pt x="2621280" y="0"/>
                </a:lnTo>
                <a:lnTo>
                  <a:pt x="2621280" y="494156"/>
                </a:lnTo>
                <a:lnTo>
                  <a:pt x="0" y="49415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57467" y="6238014"/>
            <a:ext cx="238760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0"/>
              </a:lnSpc>
            </a:pPr>
            <a:r>
              <a:rPr dirty="0" sz="1050" spc="-360">
                <a:latin typeface="Roboto"/>
                <a:cs typeface="Roboto"/>
              </a:rPr>
              <a:t>r</a:t>
            </a:r>
            <a:r>
              <a:rPr dirty="0" sz="105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050" spc="-605">
                <a:latin typeface="Roboto"/>
                <a:cs typeface="Roboto"/>
              </a:rPr>
              <a:t>o</a:t>
            </a:r>
            <a:r>
              <a:rPr dirty="0" sz="105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050" spc="-925">
                <a:latin typeface="Roboto"/>
                <a:cs typeface="Roboto"/>
              </a:rPr>
              <a:t>m</a:t>
            </a:r>
            <a:r>
              <a:rPr dirty="0" sz="1050" spc="5">
                <a:solidFill>
                  <a:srgbClr val="FFFFFF"/>
                </a:solidFill>
                <a:latin typeface="Roboto"/>
                <a:cs typeface="Roboto"/>
              </a:rPr>
              <a:t>m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0513" y="6238014"/>
            <a:ext cx="281940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0"/>
              </a:lnSpc>
            </a:pPr>
            <a:r>
              <a:rPr dirty="0" sz="1050" spc="-260">
                <a:latin typeface="Roboto"/>
                <a:cs typeface="Roboto"/>
                <a:hlinkClick r:id="rId2"/>
              </a:rPr>
              <a:t>l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l</a:t>
            </a:r>
            <a:r>
              <a:rPr dirty="0" sz="1050" spc="-260">
                <a:latin typeface="Roboto"/>
                <a:cs typeface="Roboto"/>
                <a:hlinkClick r:id="rId2"/>
              </a:rPr>
              <a:t>i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i</a:t>
            </a:r>
            <a:r>
              <a:rPr dirty="0" sz="1050" spc="-600">
                <a:latin typeface="Roboto"/>
                <a:cs typeface="Roboto"/>
                <a:hlinkClick r:id="rId2"/>
              </a:rPr>
              <a:t>d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d</a:t>
            </a:r>
            <a:r>
              <a:rPr dirty="0" sz="1050" spc="-565">
                <a:latin typeface="Roboto"/>
                <a:cs typeface="Roboto"/>
                <a:hlinkClick r:id="rId2"/>
              </a:rPr>
              <a:t>e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e</a:t>
            </a:r>
            <a:r>
              <a:rPr dirty="0" sz="1050" spc="-550">
                <a:latin typeface="Roboto"/>
                <a:cs typeface="Roboto"/>
                <a:hlinkClick r:id="rId2"/>
              </a:rPr>
              <a:t>s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17289" y="6238014"/>
            <a:ext cx="238760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0"/>
              </a:lnSpc>
            </a:pPr>
            <a:r>
              <a:rPr dirty="0" sz="1050" spc="-360">
                <a:latin typeface="Roboto"/>
                <a:cs typeface="Roboto"/>
              </a:rPr>
              <a:t>r</a:t>
            </a:r>
            <a:r>
              <a:rPr dirty="0" sz="1050" spc="-15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050" spc="-605">
                <a:latin typeface="Roboto"/>
                <a:cs typeface="Roboto"/>
              </a:rPr>
              <a:t>o</a:t>
            </a:r>
            <a:r>
              <a:rPr dirty="0" sz="105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050" spc="-925">
                <a:latin typeface="Roboto"/>
                <a:cs typeface="Roboto"/>
              </a:rPr>
              <a:t>m</a:t>
            </a:r>
            <a:r>
              <a:rPr dirty="0" sz="1050" spc="5">
                <a:solidFill>
                  <a:srgbClr val="FFFFFF"/>
                </a:solidFill>
                <a:latin typeface="Roboto"/>
                <a:cs typeface="Roboto"/>
              </a:rPr>
              <a:t>m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7339" y="6238014"/>
            <a:ext cx="224790" cy="15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0"/>
              </a:lnSpc>
            </a:pPr>
            <a:r>
              <a:rPr dirty="0" sz="1050" spc="-540">
                <a:latin typeface="Roboto"/>
                <a:cs typeface="Roboto"/>
                <a:hlinkClick r:id="rId3"/>
              </a:rPr>
              <a:t>k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k</a:t>
            </a:r>
            <a:r>
              <a:rPr dirty="0" sz="1050" spc="-580">
                <a:latin typeface="Roboto"/>
                <a:cs typeface="Roboto"/>
                <a:hlinkClick r:id="rId3"/>
              </a:rPr>
              <a:t>a</a:t>
            </a:r>
            <a:r>
              <a:rPr dirty="0" sz="1050" spc="-3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</a:t>
            </a:r>
            <a:r>
              <a:rPr dirty="0" sz="1050" spc="-185">
                <a:latin typeface="Roboto"/>
                <a:cs typeface="Roboto"/>
                <a:hlinkClick r:id="rId3"/>
              </a:rPr>
              <a:t>'</a:t>
            </a:r>
            <a:r>
              <a:rPr dirty="0" sz="1050" spc="-4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'</a:t>
            </a:r>
            <a:r>
              <a:rPr dirty="0" sz="1050" spc="-550">
                <a:latin typeface="Roboto"/>
                <a:cs typeface="Roboto"/>
                <a:hlinkClick r:id="rId3"/>
              </a:rPr>
              <a:t>s</a:t>
            </a:r>
            <a:r>
              <a:rPr dirty="0" sz="105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1700" y="6225314"/>
            <a:ext cx="1468755" cy="18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50" spc="-254">
                <a:latin typeface="Roboto"/>
                <a:cs typeface="Roboto"/>
              </a:rPr>
              <a:t>S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dirty="0" sz="1050" spc="-254">
                <a:latin typeface="Roboto"/>
                <a:cs typeface="Roboto"/>
              </a:rPr>
              <a:t>o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050" spc="-254">
                <a:latin typeface="Roboto"/>
                <a:cs typeface="Roboto"/>
              </a:rPr>
              <a:t>u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dirty="0" sz="1050" spc="-254">
                <a:latin typeface="Roboto"/>
                <a:cs typeface="Roboto"/>
              </a:rPr>
              <a:t>r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050" spc="-254">
                <a:latin typeface="Roboto"/>
                <a:cs typeface="Roboto"/>
              </a:rPr>
              <a:t>c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050" spc="-254">
                <a:latin typeface="Roboto"/>
                <a:cs typeface="Roboto"/>
              </a:rPr>
              <a:t>e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1050" spc="-254">
                <a:latin typeface="Roboto"/>
                <a:cs typeface="Roboto"/>
              </a:rPr>
              <a:t>: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: </a:t>
            </a:r>
            <a:r>
              <a:rPr dirty="0" sz="1050" spc="-235">
                <a:latin typeface="Roboto"/>
                <a:cs typeface="Roboto"/>
              </a:rPr>
              <a:t>S</a:t>
            </a:r>
            <a:r>
              <a:rPr dirty="0" sz="1050" spc="-235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dirty="0" sz="1050" spc="-235">
                <a:latin typeface="Roboto"/>
                <a:cs typeface="Roboto"/>
              </a:rPr>
              <a:t>l</a:t>
            </a:r>
            <a:r>
              <a:rPr dirty="0" sz="1050" spc="-235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dirty="0" sz="1050" spc="-235">
                <a:latin typeface="Roboto"/>
                <a:cs typeface="Roboto"/>
              </a:rPr>
              <a:t>i</a:t>
            </a:r>
            <a:r>
              <a:rPr dirty="0" sz="1050" spc="-235">
                <a:solidFill>
                  <a:srgbClr val="FFFFFF"/>
                </a:solidFill>
                <a:latin typeface="Roboto"/>
                <a:cs typeface="Roboto"/>
              </a:rPr>
              <a:t>id</a:t>
            </a:r>
            <a:r>
              <a:rPr dirty="0" sz="1050" spc="-235">
                <a:latin typeface="Roboto"/>
                <a:cs typeface="Roboto"/>
              </a:rPr>
              <a:t>de</a:t>
            </a:r>
            <a:r>
              <a:rPr dirty="0" sz="1050" spc="-235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1050" spc="-235">
                <a:latin typeface="Roboto"/>
                <a:cs typeface="Roboto"/>
              </a:rPr>
              <a:t>s</a:t>
            </a:r>
            <a:r>
              <a:rPr dirty="0" sz="1050" spc="-235">
                <a:solidFill>
                  <a:srgbClr val="FFFFFF"/>
                </a:solidFill>
                <a:latin typeface="Roboto"/>
                <a:cs typeface="Roboto"/>
              </a:rPr>
              <a:t>s </a:t>
            </a:r>
            <a:r>
              <a:rPr dirty="0" sz="1050" spc="-26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050" spc="-260">
                <a:latin typeface="Roboto"/>
                <a:cs typeface="Roboto"/>
              </a:rPr>
              <a:t>5-</a:t>
            </a:r>
            <a:r>
              <a:rPr dirty="0" sz="1050" spc="-26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dirty="0" sz="1050" spc="-260">
                <a:latin typeface="Roboto"/>
                <a:cs typeface="Roboto"/>
              </a:rPr>
              <a:t>1</a:t>
            </a:r>
            <a:r>
              <a:rPr dirty="0" sz="1050" spc="-26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050" spc="-260">
                <a:latin typeface="Roboto"/>
                <a:cs typeface="Roboto"/>
              </a:rPr>
              <a:t>5</a:t>
            </a:r>
            <a:r>
              <a:rPr dirty="0" sz="1050" spc="-26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050" spc="-250">
                <a:latin typeface="Roboto"/>
                <a:cs typeface="Roboto"/>
              </a:rPr>
              <a:t>a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50">
                <a:latin typeface="Roboto"/>
                <a:cs typeface="Roboto"/>
              </a:rPr>
              <a:t>r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050" spc="-250">
                <a:latin typeface="Roboto"/>
                <a:cs typeface="Roboto"/>
              </a:rPr>
              <a:t>e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e </a:t>
            </a:r>
            <a:r>
              <a:rPr dirty="0" sz="1050" spc="-185">
                <a:latin typeface="Roboto"/>
                <a:cs typeface="Roboto"/>
              </a:rPr>
              <a:t>f</a:t>
            </a:r>
            <a:r>
              <a:rPr dirty="0" sz="1050" spc="-185">
                <a:solidFill>
                  <a:srgbClr val="FFFFFF"/>
                </a:solidFill>
                <a:latin typeface="Roboto"/>
                <a:cs typeface="Roboto"/>
              </a:rPr>
              <a:t>f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6944" y="6225314"/>
            <a:ext cx="2496820" cy="18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50" spc="-260">
                <a:latin typeface="Roboto"/>
                <a:cs typeface="Roboto"/>
                <a:hlinkClick r:id="rId2"/>
              </a:rPr>
              <a:t>D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D</a:t>
            </a:r>
            <a:r>
              <a:rPr dirty="0" sz="1050" spc="-260">
                <a:latin typeface="Roboto"/>
                <a:cs typeface="Roboto"/>
                <a:hlinkClick r:id="rId2"/>
              </a:rPr>
              <a:t>r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r</a:t>
            </a:r>
            <a:r>
              <a:rPr dirty="0" sz="1050" spc="-270">
                <a:latin typeface="Roboto"/>
                <a:cs typeface="Roboto"/>
                <a:hlinkClick r:id="rId2"/>
              </a:rPr>
              <a:t>E</a:t>
            </a:r>
            <a:r>
              <a:rPr dirty="0" sz="1050" spc="-27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E</a:t>
            </a:r>
            <a:r>
              <a:rPr dirty="0" sz="1050" spc="-270">
                <a:latin typeface="Roboto"/>
                <a:cs typeface="Roboto"/>
                <a:hlinkClick r:id="rId2"/>
              </a:rPr>
              <a:t>a</a:t>
            </a:r>
            <a:r>
              <a:rPr dirty="0" sz="1050" spc="-27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</a:t>
            </a:r>
            <a:r>
              <a:rPr dirty="0" sz="1050" spc="-270">
                <a:latin typeface="Roboto"/>
                <a:cs typeface="Roboto"/>
                <a:hlinkClick r:id="rId2"/>
              </a:rPr>
              <a:t>r</a:t>
            </a:r>
            <a:r>
              <a:rPr dirty="0" sz="1050" spc="-27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r</a:t>
            </a:r>
            <a:r>
              <a:rPr dirty="0" sz="1050" spc="-270">
                <a:latin typeface="Roboto"/>
                <a:cs typeface="Roboto"/>
                <a:hlinkClick r:id="rId2"/>
              </a:rPr>
              <a:t>o</a:t>
            </a:r>
            <a:r>
              <a:rPr dirty="0" sz="1050" spc="-27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o</a:t>
            </a:r>
            <a:r>
              <a:rPr dirty="0" sz="10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 spc="-290">
                <a:latin typeface="Roboto"/>
                <a:cs typeface="Roboto"/>
                <a:hlinkClick r:id="rId2"/>
              </a:rPr>
              <a:t>W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W</a:t>
            </a:r>
            <a:r>
              <a:rPr dirty="0" sz="1050" spc="-290">
                <a:latin typeface="Roboto"/>
                <a:cs typeface="Roboto"/>
                <a:hlinkClick r:id="rId2"/>
              </a:rPr>
              <a:t>a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</a:t>
            </a:r>
            <a:r>
              <a:rPr dirty="0" sz="1050" spc="-290">
                <a:latin typeface="Roboto"/>
                <a:cs typeface="Roboto"/>
                <a:hlinkClick r:id="rId2"/>
              </a:rPr>
              <a:t>n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n</a:t>
            </a:r>
            <a:r>
              <a:rPr dirty="0" sz="1050" spc="-290">
                <a:latin typeface="Roboto"/>
                <a:cs typeface="Roboto"/>
                <a:hlinkClick r:id="rId2"/>
              </a:rPr>
              <a:t>g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</a:t>
            </a:r>
            <a:r>
              <a:rPr dirty="0" sz="1050" spc="-290">
                <a:latin typeface="Roboto"/>
                <a:cs typeface="Roboto"/>
                <a:hlinkClick r:id="rId2"/>
              </a:rPr>
              <a:t>'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'</a:t>
            </a:r>
            <a:r>
              <a:rPr dirty="0" sz="1050" spc="-290">
                <a:latin typeface="Roboto"/>
                <a:cs typeface="Roboto"/>
                <a:hlinkClick r:id="rId2"/>
              </a:rPr>
              <a:t>s</a:t>
            </a:r>
            <a:r>
              <a:rPr dirty="0" sz="1050" spc="-29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</a:t>
            </a:r>
            <a:r>
              <a:rPr dirty="0" sz="10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 spc="-33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</a:t>
            </a:r>
            <a:r>
              <a:rPr dirty="0" sz="1050" spc="-335">
                <a:latin typeface="Roboto"/>
                <a:cs typeface="Roboto"/>
                <a:hlinkClick r:id="rId2"/>
              </a:rPr>
              <a:t>S</a:t>
            </a:r>
            <a:r>
              <a:rPr dirty="0" sz="1050" spc="-33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</a:t>
            </a:r>
            <a:r>
              <a:rPr dirty="0" sz="1050" spc="-335">
                <a:latin typeface="Roboto"/>
                <a:cs typeface="Roboto"/>
                <a:hlinkClick r:id="rId2"/>
              </a:rPr>
              <a:t>TA</a:t>
            </a:r>
            <a:r>
              <a:rPr dirty="0" sz="1050" spc="-33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AT</a:t>
            </a:r>
            <a:r>
              <a:rPr dirty="0" sz="1050" spc="-335">
                <a:latin typeface="Roboto"/>
                <a:cs typeface="Roboto"/>
                <a:hlinkClick r:id="rId2"/>
              </a:rPr>
              <a:t>T</a:t>
            </a:r>
            <a:r>
              <a:rPr dirty="0" sz="1050" spc="-5">
                <a:latin typeface="Roboto"/>
                <a:cs typeface="Roboto"/>
                <a:hlinkClick r:id="rId2"/>
              </a:rPr>
              <a:t> </a:t>
            </a:r>
            <a:r>
              <a:rPr dirty="0" sz="1050" spc="-295">
                <a:latin typeface="Roboto"/>
                <a:cs typeface="Roboto"/>
                <a:hlinkClick r:id="rId2"/>
              </a:rPr>
              <a:t>2</a:t>
            </a:r>
            <a:r>
              <a:rPr dirty="0" sz="1050" spc="-29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22</a:t>
            </a:r>
            <a:r>
              <a:rPr dirty="0" sz="1050" spc="-295">
                <a:latin typeface="Roboto"/>
                <a:cs typeface="Roboto"/>
                <a:hlinkClick r:id="rId2"/>
              </a:rPr>
              <a:t>2</a:t>
            </a:r>
            <a:r>
              <a:rPr dirty="0" sz="1050" spc="-29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0</a:t>
            </a:r>
            <a:r>
              <a:rPr dirty="0" sz="1050" spc="-295">
                <a:latin typeface="Roboto"/>
                <a:cs typeface="Roboto"/>
                <a:hlinkClick r:id="rId2"/>
              </a:rPr>
              <a:t>0</a:t>
            </a:r>
            <a:r>
              <a:rPr dirty="0" sz="1050" spc="15">
                <a:latin typeface="Roboto"/>
                <a:cs typeface="Roboto"/>
                <a:hlinkClick r:id="rId2"/>
              </a:rPr>
              <a:t> </a:t>
            </a:r>
            <a:r>
              <a:rPr dirty="0" sz="1050" spc="-3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W</a:t>
            </a:r>
            <a:r>
              <a:rPr dirty="0" sz="1050" spc="-350">
                <a:latin typeface="Roboto"/>
                <a:cs typeface="Roboto"/>
                <a:hlinkClick r:id="rId2"/>
              </a:rPr>
              <a:t>W</a:t>
            </a:r>
            <a:r>
              <a:rPr dirty="0" sz="1050" spc="-3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e</a:t>
            </a:r>
            <a:r>
              <a:rPr dirty="0" sz="1050" spc="-350">
                <a:latin typeface="Roboto"/>
                <a:cs typeface="Roboto"/>
                <a:hlinkClick r:id="rId2"/>
              </a:rPr>
              <a:t>eb</a:t>
            </a:r>
            <a:r>
              <a:rPr dirty="0" sz="1050" spc="-35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b</a:t>
            </a:r>
            <a:r>
              <a:rPr dirty="0" sz="1050" spc="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050" spc="-260">
                <a:latin typeface="Roboto"/>
                <a:cs typeface="Roboto"/>
                <a:hlinkClick r:id="rId2"/>
              </a:rPr>
              <a:t>S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</a:t>
            </a:r>
            <a:r>
              <a:rPr dirty="0" sz="1050" spc="-260">
                <a:latin typeface="Roboto"/>
                <a:cs typeface="Roboto"/>
                <a:hlinkClick r:id="rId2"/>
              </a:rPr>
              <a:t>c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</a:t>
            </a:r>
            <a:r>
              <a:rPr dirty="0" sz="1050" spc="-260">
                <a:latin typeface="Roboto"/>
                <a:cs typeface="Roboto"/>
                <a:hlinkClick r:id="rId2"/>
              </a:rPr>
              <a:t>r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r</a:t>
            </a:r>
            <a:r>
              <a:rPr dirty="0" sz="1050" spc="-260">
                <a:latin typeface="Roboto"/>
                <a:cs typeface="Roboto"/>
                <a:hlinkClick r:id="rId2"/>
              </a:rPr>
              <a:t>a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</a:t>
            </a:r>
            <a:r>
              <a:rPr dirty="0" sz="1050" spc="-260">
                <a:latin typeface="Roboto"/>
                <a:cs typeface="Roboto"/>
                <a:hlinkClick r:id="rId2"/>
              </a:rPr>
              <a:t>p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p</a:t>
            </a:r>
            <a:r>
              <a:rPr dirty="0" sz="1050" spc="-260">
                <a:latin typeface="Roboto"/>
                <a:cs typeface="Roboto"/>
                <a:hlinkClick r:id="rId2"/>
              </a:rPr>
              <a:t>i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i</a:t>
            </a:r>
            <a:r>
              <a:rPr dirty="0" sz="1050" spc="-260">
                <a:latin typeface="Roboto"/>
                <a:cs typeface="Roboto"/>
                <a:hlinkClick r:id="rId2"/>
              </a:rPr>
              <a:t>n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n</a:t>
            </a:r>
            <a:r>
              <a:rPr dirty="0" sz="1050" spc="-260">
                <a:latin typeface="Roboto"/>
                <a:cs typeface="Roboto"/>
                <a:hlinkClick r:id="rId2"/>
              </a:rPr>
              <a:t>g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g</a:t>
            </a:r>
            <a:r>
              <a:rPr dirty="0" sz="1050" spc="-310">
                <a:latin typeface="Roboto"/>
                <a:cs typeface="Roboto"/>
                <a:hlinkClick r:id="rId2"/>
              </a:rPr>
              <a:t>S</a:t>
            </a:r>
            <a:r>
              <a:rPr dirty="0" sz="1050" spc="-3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9669" y="6225314"/>
            <a:ext cx="1360805" cy="18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50" spc="-105">
                <a:latin typeface="Roboto"/>
                <a:cs typeface="Roboto"/>
              </a:rPr>
              <a:t>,</a:t>
            </a:r>
            <a:r>
              <a:rPr dirty="0" sz="1050" spc="-105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dirty="0" sz="105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50" spc="-275">
                <a:latin typeface="Roboto"/>
                <a:cs typeface="Roboto"/>
              </a:rPr>
              <a:t>w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dirty="0" sz="1050" spc="-275">
                <a:latin typeface="Roboto"/>
                <a:cs typeface="Roboto"/>
              </a:rPr>
              <a:t>h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dirty="0" sz="1050" spc="-275">
                <a:latin typeface="Roboto"/>
                <a:cs typeface="Roboto"/>
              </a:rPr>
              <a:t>i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1050" spc="-275">
                <a:latin typeface="Roboto"/>
                <a:cs typeface="Roboto"/>
              </a:rPr>
              <a:t>c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050" spc="-275">
                <a:latin typeface="Roboto"/>
                <a:cs typeface="Roboto"/>
              </a:rPr>
              <a:t>h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dirty="0" sz="105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50" spc="-285">
                <a:latin typeface="Roboto"/>
                <a:cs typeface="Roboto"/>
              </a:rPr>
              <a:t>w</a:t>
            </a:r>
            <a:r>
              <a:rPr dirty="0" sz="1050" spc="-285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dirty="0" sz="1050" spc="-285">
                <a:latin typeface="Roboto"/>
                <a:cs typeface="Roboto"/>
              </a:rPr>
              <a:t>e</a:t>
            </a:r>
            <a:r>
              <a:rPr dirty="0" sz="1050" spc="-285">
                <a:solidFill>
                  <a:srgbClr val="FFFFFF"/>
                </a:solidFill>
                <a:latin typeface="Roboto"/>
                <a:cs typeface="Roboto"/>
              </a:rPr>
              <a:t>er</a:t>
            </a:r>
            <a:r>
              <a:rPr dirty="0" sz="1050" spc="-285">
                <a:latin typeface="Roboto"/>
                <a:cs typeface="Roboto"/>
              </a:rPr>
              <a:t>re</a:t>
            </a:r>
            <a:r>
              <a:rPr dirty="0" sz="1050" spc="-285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105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50" spc="-275">
                <a:latin typeface="Roboto"/>
                <a:cs typeface="Roboto"/>
              </a:rPr>
              <a:t>a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75">
                <a:latin typeface="Roboto"/>
                <a:cs typeface="Roboto"/>
              </a:rPr>
              <a:t>d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dirty="0" sz="1050" spc="-275">
                <a:latin typeface="Roboto"/>
                <a:cs typeface="Roboto"/>
              </a:rPr>
              <a:t>a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75">
                <a:latin typeface="Roboto"/>
                <a:cs typeface="Roboto"/>
              </a:rPr>
              <a:t>p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p</a:t>
            </a:r>
            <a:r>
              <a:rPr dirty="0" sz="1050" spc="-275">
                <a:latin typeface="Roboto"/>
                <a:cs typeface="Roboto"/>
              </a:rPr>
              <a:t>t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dirty="0" sz="1050" spc="-275">
                <a:latin typeface="Roboto"/>
                <a:cs typeface="Roboto"/>
              </a:rPr>
              <a:t>e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1050" spc="-275">
                <a:latin typeface="Roboto"/>
                <a:cs typeface="Roboto"/>
              </a:rPr>
              <a:t>d</a:t>
            </a:r>
            <a:r>
              <a:rPr dirty="0" sz="1050" spc="-275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dirty="0" sz="1050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50" spc="-185">
                <a:latin typeface="Roboto"/>
                <a:cs typeface="Roboto"/>
              </a:rPr>
              <a:t>f</a:t>
            </a:r>
            <a:r>
              <a:rPr dirty="0" sz="1050" spc="-185">
                <a:solidFill>
                  <a:srgbClr val="FFFFFF"/>
                </a:solidFill>
                <a:latin typeface="Roboto"/>
                <a:cs typeface="Roboto"/>
              </a:rPr>
              <a:t>f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6715" y="6225314"/>
            <a:ext cx="743585" cy="18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50" spc="-260">
                <a:latin typeface="Roboto"/>
                <a:cs typeface="Roboto"/>
              </a:rPr>
              <a:t>D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D</a:t>
            </a:r>
            <a:r>
              <a:rPr dirty="0" sz="1050" spc="-260">
                <a:latin typeface="Roboto"/>
                <a:cs typeface="Roboto"/>
                <a:hlinkClick r:id="rId3"/>
              </a:rPr>
              <a:t>r</a:t>
            </a:r>
            <a:r>
              <a:rPr dirty="0" sz="1050" spc="-26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r</a:t>
            </a:r>
            <a:r>
              <a:rPr dirty="0" sz="1050" spc="-295">
                <a:latin typeface="Roboto"/>
                <a:cs typeface="Roboto"/>
                <a:hlinkClick r:id="rId3"/>
              </a:rPr>
              <a:t>E</a:t>
            </a:r>
            <a:r>
              <a:rPr dirty="0" sz="1050" spc="-29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Em</a:t>
            </a:r>
            <a:r>
              <a:rPr dirty="0" sz="1050" spc="-295">
                <a:latin typeface="Roboto"/>
                <a:cs typeface="Roboto"/>
                <a:hlinkClick r:id="rId3"/>
              </a:rPr>
              <a:t>mi</a:t>
            </a:r>
            <a:r>
              <a:rPr dirty="0" sz="1050" spc="-29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i</a:t>
            </a:r>
            <a:r>
              <a:rPr dirty="0" sz="1050" spc="-3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050" spc="-305">
                <a:latin typeface="Roboto"/>
                <a:cs typeface="Roboto"/>
                <a:hlinkClick r:id="rId3"/>
              </a:rPr>
              <a:t>T</a:t>
            </a:r>
            <a:r>
              <a:rPr dirty="0" sz="1050" spc="-30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T</a:t>
            </a:r>
            <a:r>
              <a:rPr dirty="0" sz="1050" spc="-305">
                <a:latin typeface="Roboto"/>
                <a:cs typeface="Roboto"/>
                <a:hlinkClick r:id="rId3"/>
              </a:rPr>
              <a:t>a</a:t>
            </a:r>
            <a:r>
              <a:rPr dirty="0" sz="1050" spc="-30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</a:t>
            </a:r>
            <a:r>
              <a:rPr dirty="0" sz="1050" spc="-305">
                <a:latin typeface="Roboto"/>
                <a:cs typeface="Roboto"/>
                <a:hlinkClick r:id="rId3"/>
              </a:rPr>
              <a:t>n</a:t>
            </a:r>
            <a:r>
              <a:rPr dirty="0" sz="1050" spc="-30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n</a:t>
            </a:r>
            <a:r>
              <a:rPr dirty="0" sz="1050" spc="-305">
                <a:latin typeface="Roboto"/>
                <a:cs typeface="Roboto"/>
                <a:hlinkClick r:id="rId3"/>
              </a:rPr>
              <a:t>a</a:t>
            </a:r>
            <a:r>
              <a:rPr dirty="0" sz="1050" spc="-30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a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2431" y="6225314"/>
            <a:ext cx="2131060" cy="18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050" spc="-280">
                <a:latin typeface="Roboto"/>
                <a:cs typeface="Roboto"/>
              </a:rPr>
              <a:t>"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"</a:t>
            </a:r>
            <a:r>
              <a:rPr dirty="0" sz="1050" spc="-280">
                <a:latin typeface="Roboto"/>
                <a:cs typeface="Roboto"/>
              </a:rPr>
              <a:t>C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050" spc="-280">
                <a:latin typeface="Roboto"/>
                <a:cs typeface="Roboto"/>
              </a:rPr>
              <a:t>o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050" spc="-280">
                <a:latin typeface="Roboto"/>
                <a:cs typeface="Roboto"/>
              </a:rPr>
              <a:t>m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dirty="0" sz="1050" spc="-280">
                <a:latin typeface="Roboto"/>
                <a:cs typeface="Roboto"/>
              </a:rPr>
              <a:t>m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dirty="0" sz="1050" spc="-280">
                <a:latin typeface="Roboto"/>
                <a:cs typeface="Roboto"/>
              </a:rPr>
              <a:t>u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dirty="0" sz="1050" spc="-280">
                <a:latin typeface="Roboto"/>
                <a:cs typeface="Roboto"/>
              </a:rPr>
              <a:t>n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dirty="0" sz="1050" spc="-280">
                <a:latin typeface="Roboto"/>
                <a:cs typeface="Roboto"/>
              </a:rPr>
              <a:t>i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1050" spc="-280">
                <a:latin typeface="Roboto"/>
                <a:cs typeface="Roboto"/>
              </a:rPr>
              <a:t>c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050" spc="-280">
                <a:latin typeface="Roboto"/>
                <a:cs typeface="Roboto"/>
              </a:rPr>
              <a:t>a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80">
                <a:latin typeface="Roboto"/>
                <a:cs typeface="Roboto"/>
              </a:rPr>
              <a:t>t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dirty="0" sz="1050" spc="-280">
                <a:latin typeface="Roboto"/>
                <a:cs typeface="Roboto"/>
              </a:rPr>
              <a:t>i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1050" spc="-280">
                <a:latin typeface="Roboto"/>
                <a:cs typeface="Roboto"/>
              </a:rPr>
              <a:t>n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dirty="0" sz="1050" spc="-280">
                <a:latin typeface="Roboto"/>
                <a:cs typeface="Roboto"/>
              </a:rPr>
              <a:t>g</a:t>
            </a:r>
            <a:r>
              <a:rPr dirty="0" sz="1050" spc="-28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dirty="0" sz="1050" spc="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50" spc="-250">
                <a:latin typeface="Roboto"/>
                <a:cs typeface="Roboto"/>
              </a:rPr>
              <a:t>w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dirty="0" sz="1050" spc="-250">
                <a:latin typeface="Roboto"/>
                <a:cs typeface="Roboto"/>
              </a:rPr>
              <a:t>i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1050" spc="-250">
                <a:latin typeface="Roboto"/>
                <a:cs typeface="Roboto"/>
              </a:rPr>
              <a:t>t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th</a:t>
            </a:r>
            <a:r>
              <a:rPr dirty="0" sz="1050" spc="-250">
                <a:latin typeface="Roboto"/>
                <a:cs typeface="Roboto"/>
              </a:rPr>
              <a:t>h 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D</a:t>
            </a:r>
            <a:r>
              <a:rPr dirty="0" sz="1050" spc="-254">
                <a:latin typeface="Roboto"/>
                <a:cs typeface="Roboto"/>
              </a:rPr>
              <a:t>Da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54">
                <a:latin typeface="Roboto"/>
                <a:cs typeface="Roboto"/>
              </a:rPr>
              <a:t>t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dirty="0" sz="1050" spc="-254">
                <a:latin typeface="Roboto"/>
                <a:cs typeface="Roboto"/>
              </a:rPr>
              <a:t>a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1050" spc="-254">
                <a:latin typeface="Roboto"/>
                <a:cs typeface="Roboto"/>
              </a:rPr>
              <a:t>"</a:t>
            </a:r>
            <a:r>
              <a:rPr dirty="0" sz="1050" spc="-254">
                <a:solidFill>
                  <a:srgbClr val="FFFFFF"/>
                </a:solidFill>
                <a:latin typeface="Roboto"/>
                <a:cs typeface="Roboto"/>
              </a:rPr>
              <a:t>" </a:t>
            </a:r>
            <a:r>
              <a:rPr dirty="0" sz="1050" spc="-250">
                <a:latin typeface="Roboto"/>
                <a:cs typeface="Roboto"/>
              </a:rPr>
              <a:t>c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dirty="0" sz="1050" spc="-250">
                <a:latin typeface="Roboto"/>
                <a:cs typeface="Roboto"/>
              </a:rPr>
              <a:t>o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o</a:t>
            </a:r>
            <a:r>
              <a:rPr dirty="0" sz="1050" spc="-250">
                <a:latin typeface="Roboto"/>
                <a:cs typeface="Roboto"/>
              </a:rPr>
              <a:t>u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u</a:t>
            </a:r>
            <a:r>
              <a:rPr dirty="0" sz="1050" spc="-250">
                <a:latin typeface="Roboto"/>
                <a:cs typeface="Roboto"/>
              </a:rPr>
              <a:t>r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1050" spc="-250">
                <a:latin typeface="Roboto"/>
                <a:cs typeface="Roboto"/>
              </a:rPr>
              <a:t>s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dirty="0" sz="1050" spc="-250">
                <a:latin typeface="Roboto"/>
                <a:cs typeface="Roboto"/>
              </a:rPr>
              <a:t>e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dirty="0" sz="1050" spc="-250">
                <a:latin typeface="Roboto"/>
                <a:cs typeface="Roboto"/>
              </a:rPr>
              <a:t>.</a:t>
            </a:r>
            <a:r>
              <a:rPr dirty="0" sz="1050" spc="-25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4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r>
              <a:rPr dirty="0" sz="1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3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r>
              <a:rPr dirty="0" sz="1200" spc="-340">
                <a:latin typeface="Roboto"/>
                <a:cs typeface="Roboto"/>
              </a:rPr>
              <a:t>0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0368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5">
                <a:latin typeface="Roboto Condensed"/>
                <a:cs typeface="Roboto Condensed"/>
              </a:rPr>
              <a:t>World </a:t>
            </a:r>
            <a:r>
              <a:rPr dirty="0" sz="4100" spc="10">
                <a:latin typeface="Roboto Condensed"/>
                <a:cs typeface="Roboto Condensed"/>
              </a:rPr>
              <a:t>Wide </a:t>
            </a:r>
            <a:r>
              <a:rPr dirty="0" sz="4100" spc="-10">
                <a:latin typeface="Roboto Condensed"/>
                <a:cs typeface="Roboto Condensed"/>
              </a:rPr>
              <a:t>Web</a:t>
            </a:r>
            <a:r>
              <a:rPr dirty="0" sz="4100" spc="-30">
                <a:latin typeface="Roboto Condensed"/>
                <a:cs typeface="Roboto Condensed"/>
              </a:rPr>
              <a:t> </a:t>
            </a:r>
            <a:r>
              <a:rPr dirty="0" sz="4100" spc="25">
                <a:latin typeface="Roboto Condensed"/>
                <a:cs typeface="Roboto Condensed"/>
              </a:rPr>
              <a:t>(WWW)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658350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5425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WWW (or the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Web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)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the information system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documents (web pages)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identified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Uniform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Resource Locators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(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URL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s)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web page consists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"/>
              <a:cs typeface="Roboto"/>
            </a:endParaRPr>
          </a:p>
          <a:p>
            <a:pPr marL="621665" indent="-362585">
              <a:lnSpc>
                <a:spcPct val="100000"/>
              </a:lnSpc>
              <a:buFont typeface="Roboto"/>
              <a:buChar char="•"/>
              <a:tabLst>
                <a:tab pos="621665" algn="l"/>
                <a:tab pos="622300" algn="l"/>
              </a:tabLst>
            </a:pP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HTML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provides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basic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structure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web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</a:t>
            </a:r>
            <a:endParaRPr sz="1800">
              <a:latin typeface="Roboto"/>
              <a:cs typeface="Roboto"/>
            </a:endParaRPr>
          </a:p>
          <a:p>
            <a:pPr marL="621665" indent="-362585">
              <a:lnSpc>
                <a:spcPct val="100000"/>
              </a:lnSpc>
              <a:spcBef>
                <a:spcPts val="1215"/>
              </a:spcBef>
              <a:buFont typeface="Roboto"/>
              <a:buChar char="•"/>
              <a:tabLst>
                <a:tab pos="621665" algn="l"/>
                <a:tab pos="622300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CSS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controls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look of the web page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(optional)</a:t>
            </a:r>
            <a:endParaRPr sz="1800">
              <a:latin typeface="Roboto"/>
              <a:cs typeface="Roboto"/>
            </a:endParaRPr>
          </a:p>
          <a:p>
            <a:pPr marL="393065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Roboto"/>
              <a:buChar char="•"/>
              <a:tabLst>
                <a:tab pos="650875" algn="l"/>
                <a:tab pos="651510" algn="l"/>
              </a:tabLst>
            </a:pPr>
            <a:r>
              <a:rPr dirty="0"/>
              <a:t>	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JS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is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programming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language that can modify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behavior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elements of the web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  (optional)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399" y="2890837"/>
            <a:ext cx="171450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95399" y="3319462"/>
            <a:ext cx="171450" cy="200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920" y="3757612"/>
            <a:ext cx="200025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399" y="3162299"/>
            <a:ext cx="4190999" cy="234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0" y="3162300"/>
            <a:ext cx="3305174" cy="2476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75323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20">
                <a:latin typeface="Roboto Condensed"/>
                <a:cs typeface="Roboto Condensed"/>
              </a:rPr>
              <a:t>Hypertext </a:t>
            </a:r>
            <a:r>
              <a:rPr dirty="0" sz="4100" spc="10">
                <a:latin typeface="Roboto Condensed"/>
                <a:cs typeface="Roboto Condensed"/>
              </a:rPr>
              <a:t>Markup Language</a:t>
            </a:r>
            <a:r>
              <a:rPr dirty="0" sz="4100" spc="-30">
                <a:latin typeface="Roboto Condensed"/>
                <a:cs typeface="Roboto Condensed"/>
              </a:rPr>
              <a:t> </a:t>
            </a:r>
            <a:r>
              <a:rPr dirty="0" sz="4100">
                <a:latin typeface="Roboto Condensed"/>
                <a:cs typeface="Roboto Condensed"/>
              </a:rPr>
              <a:t>(HTML)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754" y="1530350"/>
            <a:ext cx="822261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extension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.html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rendered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 a web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browser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via an URL.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text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files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follows a special syntax that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alerts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browsers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render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it.</a:t>
            </a:r>
            <a:endParaRPr sz="1800">
              <a:latin typeface="Roboto"/>
              <a:cs typeface="Roboto"/>
            </a:endParaRPr>
          </a:p>
          <a:p>
            <a:pPr marL="1321435">
              <a:lnSpc>
                <a:spcPct val="100000"/>
              </a:lnSpc>
              <a:spcBef>
                <a:spcPts val="1290"/>
              </a:spcBef>
              <a:tabLst>
                <a:tab pos="6572884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via a</a:t>
            </a:r>
            <a:r>
              <a:rPr dirty="0" sz="1800" spc="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web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browser	via 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text</a:t>
            </a:r>
            <a:r>
              <a:rPr dirty="0" sz="1800" spc="-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editor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5941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70" y="82060"/>
                </a:lnTo>
                <a:lnTo>
                  <a:pt x="73158" y="82060"/>
                </a:lnTo>
                <a:lnTo>
                  <a:pt x="86255" y="231037"/>
                </a:lnTo>
                <a:lnTo>
                  <a:pt x="257026" y="231037"/>
                </a:lnTo>
                <a:lnTo>
                  <a:pt x="254647" y="255695"/>
                </a:lnTo>
                <a:lnTo>
                  <a:pt x="88813" y="255695"/>
                </a:lnTo>
                <a:lnTo>
                  <a:pt x="94952" y="333254"/>
                </a:lnTo>
                <a:lnTo>
                  <a:pt x="195941" y="361187"/>
                </a:lnTo>
                <a:lnTo>
                  <a:pt x="361058" y="361187"/>
                </a:lnTo>
                <a:lnTo>
                  <a:pt x="357196" y="404979"/>
                </a:lnTo>
                <a:lnTo>
                  <a:pt x="195941" y="458390"/>
                </a:lnTo>
                <a:close/>
              </a:path>
              <a:path w="393065" h="458469">
                <a:moveTo>
                  <a:pt x="361058" y="361187"/>
                </a:moveTo>
                <a:lnTo>
                  <a:pt x="197067" y="361187"/>
                </a:lnTo>
                <a:lnTo>
                  <a:pt x="197067" y="360880"/>
                </a:lnTo>
                <a:lnTo>
                  <a:pt x="297237" y="333254"/>
                </a:lnTo>
                <a:lnTo>
                  <a:pt x="311153" y="181412"/>
                </a:lnTo>
                <a:lnTo>
                  <a:pt x="131480" y="181412"/>
                </a:lnTo>
                <a:lnTo>
                  <a:pt x="127285" y="130866"/>
                </a:lnTo>
                <a:lnTo>
                  <a:pt x="315348" y="130866"/>
                </a:lnTo>
                <a:lnTo>
                  <a:pt x="319850" y="82060"/>
                </a:lnTo>
                <a:lnTo>
                  <a:pt x="385670" y="82060"/>
                </a:lnTo>
                <a:lnTo>
                  <a:pt x="361058" y="361187"/>
                </a:lnTo>
                <a:close/>
              </a:path>
              <a:path w="393065" h="458469">
                <a:moveTo>
                  <a:pt x="195941" y="309515"/>
                </a:moveTo>
                <a:lnTo>
                  <a:pt x="141200" y="294679"/>
                </a:lnTo>
                <a:lnTo>
                  <a:pt x="137619" y="255695"/>
                </a:lnTo>
                <a:lnTo>
                  <a:pt x="254647" y="255695"/>
                </a:lnTo>
                <a:lnTo>
                  <a:pt x="250887" y="294679"/>
                </a:lnTo>
                <a:lnTo>
                  <a:pt x="195941" y="30951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32708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7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Structure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33525"/>
            <a:ext cx="9696450" cy="35623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solidFill>
                  <a:srgbClr val="0000ED"/>
                </a:solidFill>
                <a:latin typeface="Courier New"/>
                <a:cs typeface="Courier New"/>
              </a:rPr>
              <a:t>&lt;!DOCTYPE</a:t>
            </a:r>
            <a:r>
              <a:rPr dirty="0" sz="1350" spc="5">
                <a:solidFill>
                  <a:srgbClr val="0000ED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00ED"/>
                </a:solidFill>
                <a:latin typeface="Courier New"/>
                <a:cs typeface="Courier New"/>
              </a:rPr>
              <a:t>html&gt;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  <a:spcBef>
                <a:spcPts val="138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4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&lt;!--This is a comment and ignored by web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client.--&gt;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4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&lt;head&gt;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&lt;!--This section contains web page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metadata.--&gt;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&lt;title&gt;</a:t>
            </a:r>
            <a:r>
              <a:rPr dirty="0" sz="1350" spc="10">
                <a:latin typeface="Courier New"/>
                <a:cs typeface="Courier New"/>
              </a:rPr>
              <a:t>ISA 401: Business Intelligence and Data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Viz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&lt;/title&gt;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&lt;meta name=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"author"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content=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"Fadel</a:t>
            </a:r>
            <a:r>
              <a:rPr dirty="0" sz="1350" spc="5" b="1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Megahed"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&lt;link rel=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"stylesheet"</a:t>
            </a:r>
            <a:r>
              <a:rPr dirty="0" sz="1350" spc="5" b="1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href=</a:t>
            </a:r>
            <a:r>
              <a:rPr dirty="0" sz="1350" spc="10" b="1">
                <a:solidFill>
                  <a:srgbClr val="005400"/>
                </a:solidFill>
                <a:latin typeface="Courier New"/>
                <a:cs typeface="Courier New"/>
              </a:rPr>
              <a:t>"css/styles.css"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&lt;/head&gt;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60"/>
              </a:lnSpc>
              <a:spcBef>
                <a:spcPts val="138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&lt;body&gt;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4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&lt;!--This section contains what you want to display on your web</a:t>
            </a:r>
            <a:r>
              <a:rPr dirty="0" sz="1350" spc="-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page.--&gt;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&lt;h1&gt;</a:t>
            </a:r>
            <a:r>
              <a:rPr dirty="0" sz="1350" spc="10">
                <a:latin typeface="Courier New"/>
                <a:cs typeface="Courier New"/>
              </a:rPr>
              <a:t>I'm a first level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header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&lt;/h1&gt;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&lt;p&gt;</a:t>
            </a:r>
            <a:r>
              <a:rPr dirty="0" sz="1350" spc="10">
                <a:latin typeface="Courier New"/>
                <a:cs typeface="Courier New"/>
              </a:rPr>
              <a:t>This is a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&lt;b&gt;</a:t>
            </a:r>
            <a:r>
              <a:rPr dirty="0" sz="1350" spc="10">
                <a:latin typeface="Courier New"/>
                <a:cs typeface="Courier New"/>
              </a:rPr>
              <a:t>paragraph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&lt;/b&gt;</a:t>
            </a:r>
            <a:r>
              <a:rPr dirty="0" sz="1350" spc="10">
                <a:latin typeface="Courier New"/>
                <a:cs typeface="Courier New"/>
              </a:rPr>
              <a:t>.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&lt;/p&gt;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&lt;/body&gt;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600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&lt;/html&gt;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5941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70" y="82060"/>
                </a:lnTo>
                <a:lnTo>
                  <a:pt x="73158" y="82060"/>
                </a:lnTo>
                <a:lnTo>
                  <a:pt x="86255" y="231037"/>
                </a:lnTo>
                <a:lnTo>
                  <a:pt x="257026" y="231037"/>
                </a:lnTo>
                <a:lnTo>
                  <a:pt x="254647" y="255695"/>
                </a:lnTo>
                <a:lnTo>
                  <a:pt x="88813" y="255695"/>
                </a:lnTo>
                <a:lnTo>
                  <a:pt x="94952" y="333254"/>
                </a:lnTo>
                <a:lnTo>
                  <a:pt x="195941" y="361187"/>
                </a:lnTo>
                <a:lnTo>
                  <a:pt x="361058" y="361187"/>
                </a:lnTo>
                <a:lnTo>
                  <a:pt x="357196" y="404979"/>
                </a:lnTo>
                <a:lnTo>
                  <a:pt x="195941" y="458390"/>
                </a:lnTo>
                <a:close/>
              </a:path>
              <a:path w="393065" h="458469">
                <a:moveTo>
                  <a:pt x="361058" y="361187"/>
                </a:moveTo>
                <a:lnTo>
                  <a:pt x="197067" y="361187"/>
                </a:lnTo>
                <a:lnTo>
                  <a:pt x="197067" y="360880"/>
                </a:lnTo>
                <a:lnTo>
                  <a:pt x="297237" y="333254"/>
                </a:lnTo>
                <a:lnTo>
                  <a:pt x="311153" y="181412"/>
                </a:lnTo>
                <a:lnTo>
                  <a:pt x="131480" y="181412"/>
                </a:lnTo>
                <a:lnTo>
                  <a:pt x="127285" y="130866"/>
                </a:lnTo>
                <a:lnTo>
                  <a:pt x="315348" y="130866"/>
                </a:lnTo>
                <a:lnTo>
                  <a:pt x="319850" y="82060"/>
                </a:lnTo>
                <a:lnTo>
                  <a:pt x="385670" y="82060"/>
                </a:lnTo>
                <a:lnTo>
                  <a:pt x="361058" y="361187"/>
                </a:lnTo>
                <a:close/>
              </a:path>
              <a:path w="393065" h="458469">
                <a:moveTo>
                  <a:pt x="195941" y="309515"/>
                </a:moveTo>
                <a:lnTo>
                  <a:pt x="141200" y="294679"/>
                </a:lnTo>
                <a:lnTo>
                  <a:pt x="137619" y="255695"/>
                </a:lnTo>
                <a:lnTo>
                  <a:pt x="254647" y="255695"/>
                </a:lnTo>
                <a:lnTo>
                  <a:pt x="250887" y="294679"/>
                </a:lnTo>
                <a:lnTo>
                  <a:pt x="195941" y="30951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971675"/>
          <a:ext cx="9696450" cy="2809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790"/>
                <a:gridCol w="7439659"/>
              </a:tblGrid>
              <a:tr h="395287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start</a:t>
                      </a:r>
                      <a:r>
                        <a:rPr dirty="0" sz="1800" spc="-8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tag: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2069"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&lt;span style="color:blue;"&gt;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Author</a:t>
                      </a:r>
                      <a:r>
                        <a:rPr dirty="0" sz="1600" spc="1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7470"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end</a:t>
                      </a:r>
                      <a:r>
                        <a:rPr dirty="0" sz="1800" spc="-1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tag: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&lt;span style="color:blue;"&gt;Author</a:t>
                      </a:r>
                      <a:r>
                        <a:rPr dirty="0" sz="1600" spc="1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content: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&lt;span style="color:blue;"&gt;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Author</a:t>
                      </a:r>
                      <a:r>
                        <a:rPr dirty="0" sz="1600" spc="1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524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element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name: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span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style="color:blue;"&gt;Author</a:t>
                      </a:r>
                      <a:r>
                        <a:rPr dirty="0" sz="1600" spc="1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attribute: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&lt;span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style="color:blue;"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&gt;Author</a:t>
                      </a:r>
                      <a:r>
                        <a:rPr dirty="0" sz="1600" spc="1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524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attribute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name: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&lt;span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style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="color:blue;"&gt;Author</a:t>
                      </a:r>
                      <a:r>
                        <a:rPr dirty="0" sz="1600" spc="1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attribute</a:t>
                      </a:r>
                      <a:r>
                        <a:rPr dirty="0" sz="1800" spc="-8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value: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&lt;span style=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"color:blue;"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&gt;Author</a:t>
                      </a:r>
                      <a:r>
                        <a:rPr dirty="0" sz="1600" spc="1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128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27603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7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Syntax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164" y="1530350"/>
            <a:ext cx="77190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&lt;span style="color:blue;"&gt;Author content&lt;/span&gt;</a:t>
            </a:r>
            <a:r>
              <a:rPr dirty="0" sz="1700" spc="-60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Roboto"/>
                <a:cs typeface="Roboto"/>
              </a:rPr>
              <a:t>Author </a:t>
            </a:r>
            <a:r>
              <a:rPr dirty="0" sz="1800">
                <a:solidFill>
                  <a:srgbClr val="0000FF"/>
                </a:solidFill>
                <a:latin typeface="Roboto"/>
                <a:cs typeface="Roboto"/>
              </a:rPr>
              <a:t>content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078" y="4892675"/>
            <a:ext cx="7192009" cy="735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672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Not all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HTML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tags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have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an end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tag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for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&lt;img height="40px"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src="https://tinyurl.com/rlogo-svg"&gt;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29750" y="5419725"/>
            <a:ext cx="152399" cy="15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5941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70" y="82060"/>
                </a:lnTo>
                <a:lnTo>
                  <a:pt x="73158" y="82060"/>
                </a:lnTo>
                <a:lnTo>
                  <a:pt x="86255" y="231037"/>
                </a:lnTo>
                <a:lnTo>
                  <a:pt x="257026" y="231037"/>
                </a:lnTo>
                <a:lnTo>
                  <a:pt x="254647" y="255695"/>
                </a:lnTo>
                <a:lnTo>
                  <a:pt x="88813" y="255695"/>
                </a:lnTo>
                <a:lnTo>
                  <a:pt x="94952" y="333254"/>
                </a:lnTo>
                <a:lnTo>
                  <a:pt x="195941" y="361187"/>
                </a:lnTo>
                <a:lnTo>
                  <a:pt x="361058" y="361187"/>
                </a:lnTo>
                <a:lnTo>
                  <a:pt x="357196" y="404979"/>
                </a:lnTo>
                <a:lnTo>
                  <a:pt x="195941" y="458390"/>
                </a:lnTo>
                <a:close/>
              </a:path>
              <a:path w="393065" h="458469">
                <a:moveTo>
                  <a:pt x="361058" y="361187"/>
                </a:moveTo>
                <a:lnTo>
                  <a:pt x="197067" y="361187"/>
                </a:lnTo>
                <a:lnTo>
                  <a:pt x="197067" y="360880"/>
                </a:lnTo>
                <a:lnTo>
                  <a:pt x="297237" y="333254"/>
                </a:lnTo>
                <a:lnTo>
                  <a:pt x="311153" y="181412"/>
                </a:lnTo>
                <a:lnTo>
                  <a:pt x="131480" y="181412"/>
                </a:lnTo>
                <a:lnTo>
                  <a:pt x="127285" y="130866"/>
                </a:lnTo>
                <a:lnTo>
                  <a:pt x="315348" y="130866"/>
                </a:lnTo>
                <a:lnTo>
                  <a:pt x="319850" y="82060"/>
                </a:lnTo>
                <a:lnTo>
                  <a:pt x="385670" y="82060"/>
                </a:lnTo>
                <a:lnTo>
                  <a:pt x="361058" y="361187"/>
                </a:lnTo>
                <a:close/>
              </a:path>
              <a:path w="393065" h="458469">
                <a:moveTo>
                  <a:pt x="195941" y="309515"/>
                </a:moveTo>
                <a:lnTo>
                  <a:pt x="141200" y="294679"/>
                </a:lnTo>
                <a:lnTo>
                  <a:pt x="137619" y="255695"/>
                </a:lnTo>
                <a:lnTo>
                  <a:pt x="254647" y="255695"/>
                </a:lnTo>
                <a:lnTo>
                  <a:pt x="250887" y="294679"/>
                </a:lnTo>
                <a:lnTo>
                  <a:pt x="195941" y="30951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73095" y="5399246"/>
            <a:ext cx="201409" cy="174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129337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533525"/>
          <a:ext cx="969645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/>
                <a:gridCol w="7412355"/>
              </a:tblGrid>
              <a:tr h="404812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block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element: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52069"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&lt;div&gt;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7470">
                    <a:lnT w="9525">
                      <a:solidFill>
                        <a:srgbClr val="666666"/>
                      </a:solidFill>
                      <a:prstDash val="solid"/>
                    </a:lnT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inline</a:t>
                      </a:r>
                      <a:r>
                        <a:rPr dirty="0" sz="1800" spc="-9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element: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&lt;span&gt;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&lt;/span&gt;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pa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ag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r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aph: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&lt;p&gt;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&lt;/p&gt;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524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header 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level</a:t>
                      </a:r>
                      <a:r>
                        <a:rPr dirty="0" sz="1800" spc="-7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1: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&lt;h1&gt;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&lt;/h1&gt;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header </a:t>
                      </a:r>
                      <a:r>
                        <a:rPr dirty="0" sz="1800" spc="-1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level</a:t>
                      </a:r>
                      <a:r>
                        <a:rPr dirty="0" sz="1800" spc="-7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2: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&lt;h2&gt;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&lt;/h2&gt;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619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italic: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&lt;i&gt;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&lt;/i&gt;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emphasised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text: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&lt;em&gt;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&lt;/em&gt;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/>
                </a:tc>
              </a:tr>
              <a:tr h="36194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strong</a:t>
                      </a:r>
                      <a:r>
                        <a:rPr dirty="0" sz="1800" spc="-4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importance: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2857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&lt;strong&gt;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&lt;/strong&gt;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53975"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link:</a:t>
                      </a:r>
                      <a:endParaRPr sz="1800">
                        <a:latin typeface="Roboto"/>
                        <a:cs typeface="Roboto"/>
                      </a:endParaRPr>
                    </a:p>
                    <a:p>
                      <a:pPr algn="r" marR="16827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800" spc="-5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unordered</a:t>
                      </a:r>
                      <a:r>
                        <a:rPr dirty="0" sz="1800" spc="-9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dirty="0" sz="1800">
                          <a:solidFill>
                            <a:srgbClr val="585D60"/>
                          </a:solidFill>
                          <a:latin typeface="Roboto"/>
                          <a:cs typeface="Roboto"/>
                        </a:rPr>
                        <a:t>list: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B="0" marT="47625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&lt;a</a:t>
                      </a:r>
                      <a:r>
                        <a:rPr dirty="0" sz="1600" spc="3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href="https://github.com/fmegahed/isa401"&gt;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content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&lt;/a&gt;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&lt;ul&gt;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&lt;li&gt;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600" spc="-4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&lt;/li&gt;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&lt;li&gt;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r>
                        <a:rPr dirty="0" sz="1600" spc="-4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&lt;/li&gt;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&lt;/ul&gt;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73025">
                    <a:solidFill>
                      <a:srgbClr val="EDEDED"/>
                    </a:solidFill>
                  </a:tcPr>
                </a:tc>
              </a:tr>
              <a:tr h="115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831" y="520700"/>
            <a:ext cx="32950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HTML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Elements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32817"/>
            <a:ext cx="393065" cy="458470"/>
          </a:xfrm>
          <a:custGeom>
            <a:avLst/>
            <a:gdLst/>
            <a:ahLst/>
            <a:cxnLst/>
            <a:rect l="l" t="t" r="r" b="b"/>
            <a:pathLst>
              <a:path w="393065" h="458469">
                <a:moveTo>
                  <a:pt x="195941" y="458390"/>
                </a:moveTo>
                <a:lnTo>
                  <a:pt x="35709" y="404979"/>
                </a:lnTo>
                <a:lnTo>
                  <a:pt x="0" y="0"/>
                </a:lnTo>
                <a:lnTo>
                  <a:pt x="392906" y="0"/>
                </a:lnTo>
                <a:lnTo>
                  <a:pt x="385670" y="82060"/>
                </a:lnTo>
                <a:lnTo>
                  <a:pt x="73158" y="82060"/>
                </a:lnTo>
                <a:lnTo>
                  <a:pt x="86255" y="231037"/>
                </a:lnTo>
                <a:lnTo>
                  <a:pt x="257026" y="231037"/>
                </a:lnTo>
                <a:lnTo>
                  <a:pt x="254647" y="255695"/>
                </a:lnTo>
                <a:lnTo>
                  <a:pt x="88813" y="255695"/>
                </a:lnTo>
                <a:lnTo>
                  <a:pt x="94952" y="333254"/>
                </a:lnTo>
                <a:lnTo>
                  <a:pt x="195941" y="361187"/>
                </a:lnTo>
                <a:lnTo>
                  <a:pt x="361058" y="361187"/>
                </a:lnTo>
                <a:lnTo>
                  <a:pt x="357196" y="404979"/>
                </a:lnTo>
                <a:lnTo>
                  <a:pt x="195941" y="458390"/>
                </a:lnTo>
                <a:close/>
              </a:path>
              <a:path w="393065" h="458469">
                <a:moveTo>
                  <a:pt x="361058" y="361187"/>
                </a:moveTo>
                <a:lnTo>
                  <a:pt x="197067" y="361187"/>
                </a:lnTo>
                <a:lnTo>
                  <a:pt x="197067" y="360880"/>
                </a:lnTo>
                <a:lnTo>
                  <a:pt x="297237" y="333254"/>
                </a:lnTo>
                <a:lnTo>
                  <a:pt x="311153" y="181412"/>
                </a:lnTo>
                <a:lnTo>
                  <a:pt x="131480" y="181412"/>
                </a:lnTo>
                <a:lnTo>
                  <a:pt x="127285" y="130866"/>
                </a:lnTo>
                <a:lnTo>
                  <a:pt x="315348" y="130866"/>
                </a:lnTo>
                <a:lnTo>
                  <a:pt x="319850" y="82060"/>
                </a:lnTo>
                <a:lnTo>
                  <a:pt x="385670" y="82060"/>
                </a:lnTo>
                <a:lnTo>
                  <a:pt x="361058" y="361187"/>
                </a:lnTo>
                <a:close/>
              </a:path>
              <a:path w="393065" h="458469">
                <a:moveTo>
                  <a:pt x="195941" y="309515"/>
                </a:moveTo>
                <a:lnTo>
                  <a:pt x="141200" y="294679"/>
                </a:lnTo>
                <a:lnTo>
                  <a:pt x="137619" y="255695"/>
                </a:lnTo>
                <a:lnTo>
                  <a:pt x="254647" y="255695"/>
                </a:lnTo>
                <a:lnTo>
                  <a:pt x="250887" y="294679"/>
                </a:lnTo>
                <a:lnTo>
                  <a:pt x="195941" y="309515"/>
                </a:lnTo>
                <a:close/>
              </a:path>
            </a:pathLst>
          </a:custGeom>
          <a:solidFill>
            <a:srgbClr val="FFA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2025-09-04T10:42:11Z</dcterms:created>
  <dcterms:modified xsi:type="dcterms:W3CDTF">2025-09-04T10:42:11Z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Creator">
    <vt:lpwstr>Mozilla/5.0 (Windows NT 10.0; Win64; x64) AppleWebKit/537.36 (KHTML, like Gecko) Chrome/139.0.0.0 Safari/537.36</vt:lpwstr>
  </property>
  <property fmtid="{D5CDD505-2E9C-101B-9397-08002B2CF9AE}" pid="4" name="LastSaved">
    <vt:filetime>2025-09-04T00:00:00Z</vt:filetime>
  </property>
</Properties>
</file>