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jpg" ContentType="image/jpg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" y="1533525"/>
            <a:ext cx="9696450" cy="419100"/>
          </a:xfrm>
          <a:custGeom>
            <a:avLst/>
            <a:gdLst/>
            <a:ahLst/>
            <a:cxnLst/>
            <a:rect l="l" t="t" r="r" b="b"/>
            <a:pathLst>
              <a:path w="9696450" h="419100">
                <a:moveTo>
                  <a:pt x="0" y="0"/>
                </a:moveTo>
                <a:lnTo>
                  <a:pt x="9696449" y="0"/>
                </a:lnTo>
                <a:lnTo>
                  <a:pt x="9696449" y="419099"/>
                </a:lnTo>
                <a:lnTo>
                  <a:pt x="0" y="41909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520700"/>
            <a:ext cx="9728200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Calibri"/>
                <a:cs typeface="Calibri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#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005400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Calibri"/>
                <a:cs typeface="Calibri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#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" y="5343524"/>
            <a:ext cx="171450" cy="142875"/>
          </a:xfrm>
          <a:custGeom>
            <a:avLst/>
            <a:gdLst/>
            <a:ahLst/>
            <a:cxnLst/>
            <a:rect l="l" t="t" r="r" b="b"/>
            <a:pathLst>
              <a:path w="171450" h="142875">
                <a:moveTo>
                  <a:pt x="0" y="0"/>
                </a:moveTo>
                <a:lnTo>
                  <a:pt x="171449" y="0"/>
                </a:lnTo>
                <a:lnTo>
                  <a:pt x="1714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10195" y="1832864"/>
            <a:ext cx="4300220" cy="340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Calibri"/>
                <a:cs typeface="Calibri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#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Calibri"/>
                <a:cs typeface="Calibri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#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98392" y="2517648"/>
            <a:ext cx="3733800" cy="478790"/>
          </a:xfrm>
          <a:custGeom>
            <a:avLst/>
            <a:gdLst/>
            <a:ahLst/>
            <a:cxnLst/>
            <a:rect l="l" t="t" r="r" b="b"/>
            <a:pathLst>
              <a:path w="3733800" h="478789">
                <a:moveTo>
                  <a:pt x="0" y="478536"/>
                </a:moveTo>
                <a:lnTo>
                  <a:pt x="3733800" y="478536"/>
                </a:lnTo>
                <a:lnTo>
                  <a:pt x="3733800" y="0"/>
                </a:lnTo>
                <a:lnTo>
                  <a:pt x="0" y="0"/>
                </a:lnTo>
                <a:lnTo>
                  <a:pt x="0" y="47853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Calibri"/>
                <a:cs typeface="Calibri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#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52" y="320675"/>
            <a:ext cx="106534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5599" y="1604263"/>
            <a:ext cx="9720401" cy="2834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005400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Calibri"/>
                <a:cs typeface="Calibri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#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26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cbi.nlm.nih.gov/books/NBK493614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cbi.nlm.nih.gov/books/NBK493614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cbi.nlm.nih.gov/books/NBK493614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hyperlink" Target="https://cran.r-project.org/doc/contrib/de_Jonge%2Bvan_der_Loo-Introduction_to_data_cleaning_with_R.pdf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doc/contrib/de_Jonge%2Bvan_der_Loo-Introduction_to_data_cleaning_with_R.pdf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web/packages/deducorrect/deducorrect.pdf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web/packages/deducorrect/deducorrect.pdf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8618220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5">
                <a:solidFill>
                  <a:srgbClr val="FFFFFF"/>
                </a:solidFill>
                <a:latin typeface="Trebuchet MS"/>
                <a:cs typeface="Trebuchet MS"/>
              </a:rPr>
              <a:t>ISA </a:t>
            </a:r>
            <a:r>
              <a:rPr dirty="0" sz="3350" spc="-180">
                <a:solidFill>
                  <a:srgbClr val="FFFFFF"/>
                </a:solidFill>
                <a:latin typeface="Trebuchet MS"/>
                <a:cs typeface="Trebuchet MS"/>
              </a:rPr>
              <a:t>401: </a:t>
            </a:r>
            <a:r>
              <a:rPr dirty="0" sz="3350" spc="-45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3350" spc="-190">
                <a:solidFill>
                  <a:srgbClr val="FFFFFF"/>
                </a:solidFill>
                <a:latin typeface="Trebuchet MS"/>
                <a:cs typeface="Trebuchet MS"/>
              </a:rPr>
              <a:t>Intelligence </a:t>
            </a:r>
            <a:r>
              <a:rPr dirty="0" sz="3350" spc="-53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dirty="0" sz="3350" spc="-19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350" spc="-48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50" spc="-145">
                <a:solidFill>
                  <a:srgbClr val="FFFFFF"/>
                </a:solidFill>
                <a:latin typeface="Trebuchet MS"/>
                <a:cs typeface="Trebuchet MS"/>
              </a:rPr>
              <a:t>Visualization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12: Data Correction and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Imputation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"/>
              <a:cs typeface="Arial"/>
            </a:endParaRPr>
          </a:p>
          <a:p>
            <a:pPr marL="12700" marR="20320">
              <a:lnSpc>
                <a:spcPts val="2100"/>
              </a:lnSpc>
            </a:pP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Raymond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E. Glos Professor </a:t>
            </a:r>
            <a:r>
              <a:rPr dirty="0" sz="1850" spc="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5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Farmer School of</a:t>
            </a:r>
            <a:r>
              <a:rPr dirty="0" sz="18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1975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Fall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533525"/>
            <a:ext cx="9696450" cy="1019175"/>
          </a:xfrm>
          <a:custGeom>
            <a:avLst/>
            <a:gdLst/>
            <a:ahLst/>
            <a:cxnLst/>
            <a:rect l="l" t="t" r="r" b="b"/>
            <a:pathLst>
              <a:path w="9696450" h="1019175">
                <a:moveTo>
                  <a:pt x="0" y="0"/>
                </a:moveTo>
                <a:lnTo>
                  <a:pt x="9696449" y="0"/>
                </a:lnTo>
                <a:lnTo>
                  <a:pt x="9696449" y="1019174"/>
                </a:lnTo>
                <a:lnTo>
                  <a:pt x="0" y="101917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9175" y="2038350"/>
            <a:ext cx="9486900" cy="200025"/>
          </a:xfrm>
          <a:custGeom>
            <a:avLst/>
            <a:gdLst/>
            <a:ahLst/>
            <a:cxnLst/>
            <a:rect l="l" t="t" r="r" b="b"/>
            <a:pathLst>
              <a:path w="9486900" h="200025">
                <a:moveTo>
                  <a:pt x="0" y="0"/>
                </a:moveTo>
                <a:lnTo>
                  <a:pt x="9486899" y="0"/>
                </a:lnTo>
                <a:lnTo>
                  <a:pt x="9486899" y="200024"/>
                </a:lnTo>
                <a:lnTo>
                  <a:pt x="0" y="20002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781300"/>
            <a:ext cx="9696450" cy="609600"/>
          </a:xfrm>
          <a:custGeom>
            <a:avLst/>
            <a:gdLst/>
            <a:ahLst/>
            <a:cxnLst/>
            <a:rect l="l" t="t" r="r" b="b"/>
            <a:pathLst>
              <a:path w="9696450" h="609600">
                <a:moveTo>
                  <a:pt x="0" y="0"/>
                </a:moveTo>
                <a:lnTo>
                  <a:pt x="9696449" y="0"/>
                </a:lnTo>
                <a:lnTo>
                  <a:pt x="969644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951738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54">
                <a:latin typeface="Trebuchet MS"/>
                <a:cs typeface="Trebuchet MS"/>
              </a:rPr>
              <a:t>Deductive </a:t>
            </a:r>
            <a:r>
              <a:rPr dirty="0" sz="4100" spc="-270">
                <a:latin typeface="Trebuchet MS"/>
                <a:cs typeface="Trebuchet MS"/>
              </a:rPr>
              <a:t>Correction: </a:t>
            </a:r>
            <a:r>
              <a:rPr dirty="0" sz="4100" spc="-260">
                <a:latin typeface="Trebuchet MS"/>
                <a:cs typeface="Trebuchet MS"/>
              </a:rPr>
              <a:t>Correct </a:t>
            </a:r>
            <a:r>
              <a:rPr dirty="0" sz="4100" spc="-195">
                <a:latin typeface="Trebuchet MS"/>
                <a:cs typeface="Trebuchet MS"/>
              </a:rPr>
              <a:t>Rounding</a:t>
            </a:r>
            <a:r>
              <a:rPr dirty="0" sz="4100" spc="-365">
                <a:latin typeface="Trebuchet MS"/>
                <a:cs typeface="Trebuchet MS"/>
              </a:rPr>
              <a:t> </a:t>
            </a:r>
            <a:r>
              <a:rPr dirty="0" sz="4100" spc="-185">
                <a:latin typeface="Trebuchet MS"/>
                <a:cs typeface="Trebuchet MS"/>
              </a:rPr>
              <a:t>Errors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10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0" y="1604263"/>
            <a:ext cx="9696450" cy="16821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07950">
              <a:lnSpc>
                <a:spcPts val="1600"/>
              </a:lnSpc>
              <a:spcBef>
                <a:spcPts val="114"/>
              </a:spcBef>
            </a:pPr>
            <a:r>
              <a:rPr dirty="0" sz="1350" spc="10">
                <a:latin typeface="Courier New"/>
                <a:cs typeface="Courier New"/>
              </a:rPr>
              <a:t>e &lt;- editrules::editmatrix(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"x + y == z"</a:t>
            </a:r>
            <a:r>
              <a:rPr dirty="0" sz="1350" spc="10">
                <a:latin typeface="Courier New"/>
                <a:cs typeface="Courier New"/>
              </a:rPr>
              <a:t>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defining the</a:t>
            </a:r>
            <a:r>
              <a:rPr dirty="0" sz="1350" spc="-1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rules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75"/>
              </a:lnSpc>
            </a:pPr>
            <a:r>
              <a:rPr dirty="0" sz="1350" spc="10">
                <a:latin typeface="Courier New"/>
                <a:cs typeface="Courier New"/>
              </a:rPr>
              <a:t>d &lt;- data.frame(x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101</a:t>
            </a:r>
            <a:r>
              <a:rPr dirty="0" sz="1350" spc="10">
                <a:latin typeface="Courier New"/>
                <a:cs typeface="Courier New"/>
              </a:rPr>
              <a:t>, y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100</a:t>
            </a:r>
            <a:r>
              <a:rPr dirty="0" sz="1350" spc="10">
                <a:latin typeface="Courier New"/>
                <a:cs typeface="Courier New"/>
              </a:rPr>
              <a:t>, z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200</a:t>
            </a:r>
            <a:r>
              <a:rPr dirty="0" sz="1350" spc="10">
                <a:latin typeface="Courier New"/>
                <a:cs typeface="Courier New"/>
              </a:rPr>
              <a:t>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creating the data</a:t>
            </a:r>
            <a:r>
              <a:rPr dirty="0" sz="1350" spc="-1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frame</a:t>
            </a:r>
            <a:endParaRPr sz="1350">
              <a:latin typeface="Courier New"/>
              <a:cs typeface="Courier New"/>
            </a:endParaRPr>
          </a:p>
          <a:p>
            <a:pPr marL="107950" marR="1866264">
              <a:lnSpc>
                <a:spcPts val="1580"/>
              </a:lnSpc>
              <a:spcBef>
                <a:spcPts val="65"/>
              </a:spcBef>
            </a:pPr>
            <a:r>
              <a:rPr dirty="0" sz="1350" spc="10">
                <a:latin typeface="Courier New"/>
                <a:cs typeface="Courier New"/>
              </a:rPr>
              <a:t>cor &lt;- deducorrect::correctRounding(e, d)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attempting to correct</a:t>
            </a:r>
            <a:r>
              <a:rPr dirty="0" sz="1350" spc="-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Rounding  </a:t>
            </a:r>
            <a:r>
              <a:rPr dirty="0" sz="1350" spc="10">
                <a:latin typeface="Courier New"/>
                <a:cs typeface="Courier New"/>
              </a:rPr>
              <a:t>cor$corrected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new values for the data.frame (may not be</a:t>
            </a:r>
            <a:r>
              <a:rPr dirty="0" sz="1350" spc="-2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unique)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ourier New"/>
              <a:cs typeface="Courier New"/>
            </a:endParaRPr>
          </a:p>
          <a:p>
            <a:pPr marL="107950" marR="7912100">
              <a:lnSpc>
                <a:spcPts val="1570"/>
              </a:lnSpc>
              <a:tabLst>
                <a:tab pos="837565" algn="l"/>
                <a:tab pos="1254760" algn="l"/>
                <a:tab pos="167195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x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y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z 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1 100 100</a:t>
            </a:r>
            <a:r>
              <a:rPr dirty="0" sz="1350" spc="-8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200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3619500"/>
            <a:ext cx="9696450" cy="419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>
                <a:latin typeface="Courier New"/>
                <a:cs typeface="Courier New"/>
              </a:rPr>
              <a:t>cor$corrections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the log of what has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changed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4267200"/>
            <a:ext cx="9696450" cy="6191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6520" rIns="0" bIns="0" rtlCol="0" vert="horz">
            <a:spAutoFit/>
          </a:bodyPr>
          <a:lstStyle/>
          <a:p>
            <a:pPr marL="107950" marR="6974205">
              <a:lnSpc>
                <a:spcPts val="1580"/>
              </a:lnSpc>
              <a:spcBef>
                <a:spcPts val="760"/>
              </a:spcBef>
              <a:tabLst>
                <a:tab pos="629285" algn="l"/>
                <a:tab pos="837565" algn="l"/>
                <a:tab pos="177609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	row variable old</a:t>
            </a:r>
            <a:r>
              <a:rPr dirty="0" sz="1350" spc="-8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new  ## 1		1	x 101</a:t>
            </a:r>
            <a:r>
              <a:rPr dirty="0" sz="1350" spc="-8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100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533525"/>
            <a:ext cx="9696450" cy="1019175"/>
          </a:xfrm>
          <a:custGeom>
            <a:avLst/>
            <a:gdLst/>
            <a:ahLst/>
            <a:cxnLst/>
            <a:rect l="l" t="t" r="r" b="b"/>
            <a:pathLst>
              <a:path w="9696450" h="1019175">
                <a:moveTo>
                  <a:pt x="0" y="0"/>
                </a:moveTo>
                <a:lnTo>
                  <a:pt x="9696449" y="0"/>
                </a:lnTo>
                <a:lnTo>
                  <a:pt x="9696449" y="1019174"/>
                </a:lnTo>
                <a:lnTo>
                  <a:pt x="0" y="101917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9175" y="2038350"/>
            <a:ext cx="9486900" cy="200025"/>
          </a:xfrm>
          <a:custGeom>
            <a:avLst/>
            <a:gdLst/>
            <a:ahLst/>
            <a:cxnLst/>
            <a:rect l="l" t="t" r="r" b="b"/>
            <a:pathLst>
              <a:path w="9486900" h="200025">
                <a:moveTo>
                  <a:pt x="0" y="0"/>
                </a:moveTo>
                <a:lnTo>
                  <a:pt x="9486899" y="0"/>
                </a:lnTo>
                <a:lnTo>
                  <a:pt x="9486899" y="200024"/>
                </a:lnTo>
                <a:lnTo>
                  <a:pt x="0" y="20002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781300"/>
            <a:ext cx="9696450" cy="609600"/>
          </a:xfrm>
          <a:custGeom>
            <a:avLst/>
            <a:gdLst/>
            <a:ahLst/>
            <a:cxnLst/>
            <a:rect l="l" t="t" r="r" b="b"/>
            <a:pathLst>
              <a:path w="9696450" h="609600">
                <a:moveTo>
                  <a:pt x="0" y="0"/>
                </a:moveTo>
                <a:lnTo>
                  <a:pt x="9696449" y="0"/>
                </a:lnTo>
                <a:lnTo>
                  <a:pt x="969644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48106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54">
                <a:latin typeface="Trebuchet MS"/>
                <a:cs typeface="Trebuchet MS"/>
              </a:rPr>
              <a:t>Deductive </a:t>
            </a:r>
            <a:r>
              <a:rPr dirty="0" sz="4100" spc="-270">
                <a:latin typeface="Trebuchet MS"/>
                <a:cs typeface="Trebuchet MS"/>
              </a:rPr>
              <a:t>Correction: </a:t>
            </a:r>
            <a:r>
              <a:rPr dirty="0" sz="4100" spc="-260">
                <a:latin typeface="Trebuchet MS"/>
                <a:cs typeface="Trebuchet MS"/>
              </a:rPr>
              <a:t>Correct </a:t>
            </a:r>
            <a:r>
              <a:rPr dirty="0" sz="4100" spc="-85">
                <a:latin typeface="Trebuchet MS"/>
                <a:cs typeface="Trebuchet MS"/>
              </a:rPr>
              <a:t>Sign</a:t>
            </a:r>
            <a:r>
              <a:rPr dirty="0" sz="4100" spc="-365">
                <a:latin typeface="Trebuchet MS"/>
                <a:cs typeface="Trebuchet MS"/>
              </a:rPr>
              <a:t> </a:t>
            </a:r>
            <a:r>
              <a:rPr dirty="0" sz="4100" spc="-185">
                <a:latin typeface="Trebuchet MS"/>
                <a:cs typeface="Trebuchet MS"/>
              </a:rPr>
              <a:t>Errors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10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0" y="1604263"/>
            <a:ext cx="9696450" cy="16821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07950">
              <a:lnSpc>
                <a:spcPts val="1600"/>
              </a:lnSpc>
              <a:spcBef>
                <a:spcPts val="114"/>
              </a:spcBef>
            </a:pPr>
            <a:r>
              <a:rPr dirty="0" sz="1350" spc="10">
                <a:latin typeface="Courier New"/>
                <a:cs typeface="Courier New"/>
              </a:rPr>
              <a:t>e &lt;- editrules::editmatrix(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"x + y == z"</a:t>
            </a:r>
            <a:r>
              <a:rPr dirty="0" sz="1350" spc="10">
                <a:latin typeface="Courier New"/>
                <a:cs typeface="Courier New"/>
              </a:rPr>
              <a:t>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defining the</a:t>
            </a:r>
            <a:r>
              <a:rPr dirty="0" sz="1350" spc="-1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rules</a:t>
            </a:r>
            <a:endParaRPr sz="1350">
              <a:latin typeface="Courier New"/>
              <a:cs typeface="Courier New"/>
            </a:endParaRPr>
          </a:p>
          <a:p>
            <a:pPr marL="107950" marR="2178685">
              <a:lnSpc>
                <a:spcPts val="1580"/>
              </a:lnSpc>
              <a:spcBef>
                <a:spcPts val="65"/>
              </a:spcBef>
            </a:pPr>
            <a:r>
              <a:rPr dirty="0" sz="1350" spc="10">
                <a:latin typeface="Courier New"/>
                <a:cs typeface="Courier New"/>
              </a:rPr>
              <a:t>d &lt;- data.frame(x = -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100</a:t>
            </a:r>
            <a:r>
              <a:rPr dirty="0" sz="1350" spc="10">
                <a:latin typeface="Courier New"/>
                <a:cs typeface="Courier New"/>
              </a:rPr>
              <a:t>, y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100</a:t>
            </a:r>
            <a:r>
              <a:rPr dirty="0" sz="1350" spc="10">
                <a:latin typeface="Courier New"/>
                <a:cs typeface="Courier New"/>
              </a:rPr>
              <a:t>, z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200</a:t>
            </a:r>
            <a:r>
              <a:rPr dirty="0" sz="1350" spc="10">
                <a:latin typeface="Courier New"/>
                <a:cs typeface="Courier New"/>
              </a:rPr>
              <a:t>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creating the data frame </a:t>
            </a:r>
            <a:r>
              <a:rPr dirty="0" sz="1350" spc="10">
                <a:latin typeface="Courier New"/>
                <a:cs typeface="Courier New"/>
              </a:rPr>
              <a:t> cor &lt;- deducorrect::correctSigns(e, d)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attempting to correct the</a:t>
            </a:r>
            <a:r>
              <a:rPr dirty="0" sz="1350" spc="-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sign </a:t>
            </a:r>
            <a:r>
              <a:rPr dirty="0" sz="1350" spc="10">
                <a:latin typeface="Courier New"/>
                <a:cs typeface="Courier New"/>
              </a:rPr>
              <a:t> cor$corrected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new values for the</a:t>
            </a:r>
            <a:r>
              <a:rPr dirty="0" sz="1350" spc="-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data.frame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ourier New"/>
              <a:cs typeface="Courier New"/>
            </a:endParaRPr>
          </a:p>
          <a:p>
            <a:pPr marL="107950" marR="7912100">
              <a:lnSpc>
                <a:spcPts val="1570"/>
              </a:lnSpc>
              <a:tabLst>
                <a:tab pos="837565" algn="l"/>
                <a:tab pos="1254760" algn="l"/>
                <a:tab pos="167195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x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y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z 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1 100 100</a:t>
            </a:r>
            <a:r>
              <a:rPr dirty="0" sz="1350" spc="-8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200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3619500"/>
            <a:ext cx="9696450" cy="419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>
                <a:latin typeface="Courier New"/>
                <a:cs typeface="Courier New"/>
              </a:rPr>
              <a:t>cor$corrections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the log of what has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changed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4267200"/>
            <a:ext cx="9696450" cy="6191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6520" rIns="0" bIns="0" rtlCol="0" vert="horz">
            <a:spAutoFit/>
          </a:bodyPr>
          <a:lstStyle/>
          <a:p>
            <a:pPr marL="107950" marR="6869430">
              <a:lnSpc>
                <a:spcPts val="1580"/>
              </a:lnSpc>
              <a:spcBef>
                <a:spcPts val="760"/>
              </a:spcBef>
              <a:tabLst>
                <a:tab pos="629285" algn="l"/>
                <a:tab pos="837565" algn="l"/>
                <a:tab pos="1776095" algn="l"/>
                <a:tab pos="2088514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	row</a:t>
            </a:r>
            <a:r>
              <a:rPr dirty="0" sz="1350" spc="1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variable	old</a:t>
            </a:r>
            <a:r>
              <a:rPr dirty="0" sz="1350" spc="-8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new  ## 1		1	x -100</a:t>
            </a:r>
            <a:r>
              <a:rPr dirty="0" sz="1350" spc="-8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100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4129404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65">
                <a:solidFill>
                  <a:srgbClr val="C2132D"/>
                </a:solidFill>
                <a:latin typeface="Trebuchet MS"/>
                <a:cs typeface="Trebuchet MS"/>
              </a:rPr>
              <a:t>Non-Graded</a:t>
            </a:r>
            <a:r>
              <a:rPr dirty="0" sz="4100" spc="-33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250">
                <a:solidFill>
                  <a:srgbClr val="C2132D"/>
                </a:solidFill>
                <a:latin typeface="Trebuchet MS"/>
                <a:cs typeface="Trebuchet MS"/>
              </a:rPr>
              <a:t>Activity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228850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9212" y="2466975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4324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43024" y="2466975"/>
            <a:ext cx="8886825" cy="314325"/>
          </a:xfrm>
          <a:prstGeom prst="rect">
            <a:avLst/>
          </a:prstGeom>
          <a:solidFill>
            <a:srgbClr val="F9F9F9"/>
          </a:solidFill>
        </p:spPr>
        <p:txBody>
          <a:bodyPr wrap="square" lIns="0" tIns="317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25"/>
              </a:spcBef>
            </a:pPr>
            <a:r>
              <a:rPr dirty="0" sz="1850" spc="-65" i="1">
                <a:solidFill>
                  <a:srgbClr val="585D60"/>
                </a:solidFill>
                <a:latin typeface="Trebuchet MS"/>
                <a:cs typeface="Trebuchet MS"/>
              </a:rPr>
              <a:t>Over</a:t>
            </a:r>
            <a:r>
              <a:rPr dirty="0" sz="1850" spc="-12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0" i="1">
                <a:solidFill>
                  <a:srgbClr val="585D60"/>
                </a:solidFill>
                <a:latin typeface="Trebuchet MS"/>
                <a:cs typeface="Trebuchet MS"/>
              </a:rPr>
              <a:t>next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40" i="1">
                <a:solidFill>
                  <a:srgbClr val="585D60"/>
                </a:solidFill>
                <a:latin typeface="Trebuchet MS"/>
                <a:cs typeface="Trebuchet MS"/>
              </a:rPr>
              <a:t>3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65" i="1">
                <a:solidFill>
                  <a:srgbClr val="585D60"/>
                </a:solidFill>
                <a:latin typeface="Trebuchet MS"/>
                <a:cs typeface="Trebuchet MS"/>
              </a:rPr>
              <a:t>minutes,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5" i="1">
                <a:solidFill>
                  <a:srgbClr val="585D60"/>
                </a:solidFill>
                <a:latin typeface="Trebuchet MS"/>
                <a:cs typeface="Trebuchet MS"/>
              </a:rPr>
              <a:t>please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30" i="1">
                <a:solidFill>
                  <a:srgbClr val="585D60"/>
                </a:solidFill>
                <a:latin typeface="Trebuchet MS"/>
                <a:cs typeface="Trebuchet MS"/>
              </a:rPr>
              <a:t>examine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50" spc="-12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0" i="1">
                <a:solidFill>
                  <a:srgbClr val="585D60"/>
                </a:solidFill>
                <a:latin typeface="Trebuchet MS"/>
                <a:cs typeface="Trebuchet MS"/>
              </a:rPr>
              <a:t>following: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8754" y="2957194"/>
            <a:ext cx="9428480" cy="2416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Which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aforementioned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correct...()</a:t>
            </a:r>
            <a:r>
              <a:rPr dirty="0" sz="1700" spc="-79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functions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can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be </a:t>
            </a: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used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correct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following 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situation?</a:t>
            </a:r>
            <a:endParaRPr sz="1800">
              <a:latin typeface="Calibri"/>
              <a:cs typeface="Calibri"/>
            </a:endParaRPr>
          </a:p>
          <a:p>
            <a:pPr lvl="1" marL="527050" indent="-134620">
              <a:lnSpc>
                <a:spcPct val="100000"/>
              </a:lnSpc>
              <a:spcBef>
                <a:spcPts val="13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correctWithRules()</a:t>
            </a:r>
            <a:endParaRPr sz="1700">
              <a:latin typeface="Courier New"/>
              <a:cs typeface="Courier New"/>
            </a:endParaRPr>
          </a:p>
          <a:p>
            <a:pPr lvl="1" marL="527050" indent="-134620">
              <a:lnSpc>
                <a:spcPct val="100000"/>
              </a:lnSpc>
              <a:spcBef>
                <a:spcPts val="141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correctTypos()</a:t>
            </a:r>
            <a:endParaRPr sz="1700">
              <a:latin typeface="Courier New"/>
              <a:cs typeface="Courier New"/>
            </a:endParaRPr>
          </a:p>
          <a:p>
            <a:pPr lvl="1" marL="527050" indent="-134620">
              <a:lnSpc>
                <a:spcPct val="100000"/>
              </a:lnSpc>
              <a:spcBef>
                <a:spcPts val="1335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correctSigns()</a:t>
            </a:r>
            <a:endParaRPr sz="1700">
              <a:latin typeface="Courier New"/>
              <a:cs typeface="Courier New"/>
            </a:endParaRPr>
          </a:p>
          <a:p>
            <a:pPr lvl="1" marL="527050" indent="-134620">
              <a:lnSpc>
                <a:spcPct val="100000"/>
              </a:lnSpc>
              <a:spcBef>
                <a:spcPts val="141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correctRounding()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5629274"/>
            <a:ext cx="9696450" cy="419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>
                <a:latin typeface="Courier New"/>
                <a:cs typeface="Courier New"/>
              </a:rPr>
              <a:t>d &lt;- data.frame(x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173</a:t>
            </a:r>
            <a:r>
              <a:rPr dirty="0" sz="1350" spc="10">
                <a:latin typeface="Courier New"/>
                <a:cs typeface="Courier New"/>
              </a:rPr>
              <a:t>, y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200</a:t>
            </a:r>
            <a:r>
              <a:rPr dirty="0" sz="1350" spc="10">
                <a:latin typeface="Courier New"/>
                <a:cs typeface="Courier New"/>
              </a:rPr>
              <a:t>, z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379</a:t>
            </a:r>
            <a:r>
              <a:rPr dirty="0" sz="1350" spc="10">
                <a:latin typeface="Courier New"/>
                <a:cs typeface="Courier New"/>
              </a:rPr>
              <a:t>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creating the data</a:t>
            </a:r>
            <a:r>
              <a:rPr dirty="0" sz="1350" spc="-1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frame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65735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 h="0">
                <a:moveTo>
                  <a:pt x="0" y="0"/>
                </a:moveTo>
                <a:lnTo>
                  <a:pt x="12096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222885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 h="0">
                <a:moveTo>
                  <a:pt x="0" y="0"/>
                </a:moveTo>
                <a:lnTo>
                  <a:pt x="12096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30300" y="1778000"/>
            <a:ext cx="2586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7930" algn="l"/>
              </a:tabLst>
            </a:pP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Activity	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Your</a:t>
            </a:r>
            <a:r>
              <a:rPr dirty="0" sz="1800" spc="-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03:00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10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3448" y="2502408"/>
            <a:ext cx="5126990" cy="494030"/>
          </a:xfrm>
          <a:custGeom>
            <a:avLst/>
            <a:gdLst/>
            <a:ahLst/>
            <a:cxnLst/>
            <a:rect l="l" t="t" r="r" b="b"/>
            <a:pathLst>
              <a:path w="5126990" h="494030">
                <a:moveTo>
                  <a:pt x="0" y="493776"/>
                </a:moveTo>
                <a:lnTo>
                  <a:pt x="5126736" y="493776"/>
                </a:lnTo>
                <a:lnTo>
                  <a:pt x="5126736" y="0"/>
                </a:lnTo>
                <a:lnTo>
                  <a:pt x="0" y="0"/>
                </a:lnTo>
                <a:lnTo>
                  <a:pt x="0" y="49377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3816" y="2996184"/>
            <a:ext cx="9897110" cy="1079500"/>
          </a:xfrm>
          <a:custGeom>
            <a:avLst/>
            <a:gdLst/>
            <a:ahLst/>
            <a:cxnLst/>
            <a:rect l="l" t="t" r="r" b="b"/>
            <a:pathLst>
              <a:path w="9897110" h="1079500">
                <a:moveTo>
                  <a:pt x="0" y="0"/>
                </a:moveTo>
                <a:lnTo>
                  <a:pt x="9896856" y="0"/>
                </a:lnTo>
                <a:lnTo>
                  <a:pt x="9896856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7750" y="2625725"/>
            <a:ext cx="9022080" cy="1177925"/>
          </a:xfrm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R="5080" indent="2382520">
              <a:lnSpc>
                <a:spcPts val="4120"/>
              </a:lnSpc>
              <a:spcBef>
                <a:spcPts val="925"/>
              </a:spcBef>
            </a:pPr>
            <a:r>
              <a:rPr dirty="0" sz="4100" spc="-9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-925">
                <a:solidFill>
                  <a:srgbClr val="000000"/>
                </a:solidFill>
                <a:latin typeface="Trebuchet MS"/>
                <a:cs typeface="Trebuchet MS"/>
              </a:rPr>
              <a:t>Mi</a:t>
            </a:r>
            <a:r>
              <a:rPr dirty="0" sz="4100" spc="-92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4100" spc="-925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9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925">
                <a:solidFill>
                  <a:srgbClr val="000000"/>
                </a:solidFill>
                <a:latin typeface="Trebuchet MS"/>
                <a:cs typeface="Trebuchet MS"/>
              </a:rPr>
              <a:t>si</a:t>
            </a:r>
            <a:r>
              <a:rPr dirty="0" sz="4100" spc="-9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92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925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r>
              <a:rPr dirty="0" sz="4100" spc="-925">
                <a:solidFill>
                  <a:srgbClr val="000000"/>
                </a:solidFill>
                <a:latin typeface="Trebuchet MS"/>
                <a:cs typeface="Trebuchet MS"/>
              </a:rPr>
              <a:t>g 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Da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4100" spc="-110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4100" spc="-1100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dirty="0" sz="4100" spc="-110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10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1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0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100">
                <a:solidFill>
                  <a:srgbClr val="000000"/>
                </a:solidFill>
                <a:latin typeface="Trebuchet MS"/>
                <a:cs typeface="Trebuchet MS"/>
              </a:rPr>
              <a:t>li</a:t>
            </a:r>
            <a:r>
              <a:rPr dirty="0" sz="4100" spc="-11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10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1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10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4100" spc="-110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dirty="0" sz="4100" spc="-1195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dirty="0" sz="4100" spc="-1195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4100" spc="-119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19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19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195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4100" spc="-119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-1195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19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1195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1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19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1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19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9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195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s,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, 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ol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.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et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, </a:t>
            </a:r>
            <a:r>
              <a:rPr dirty="0" sz="4100" spc="-1775">
                <a:solidFill>
                  <a:srgbClr val="000000"/>
                </a:solidFill>
                <a:latin typeface="Trebuchet MS"/>
                <a:cs typeface="Trebuchet MS"/>
              </a:rPr>
              <a:t>&amp;</a:t>
            </a:r>
            <a:r>
              <a:rPr dirty="0" sz="4100" spc="-177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4100" spc="-25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Im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io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6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12775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04">
                <a:latin typeface="Trebuchet MS"/>
                <a:cs typeface="Trebuchet MS"/>
              </a:rPr>
              <a:t>Types </a:t>
            </a:r>
            <a:r>
              <a:rPr dirty="0" sz="4100" spc="-170">
                <a:latin typeface="Trebuchet MS"/>
                <a:cs typeface="Trebuchet MS"/>
              </a:rPr>
              <a:t>of </a:t>
            </a:r>
            <a:r>
              <a:rPr dirty="0" sz="4100" spc="-10">
                <a:latin typeface="Trebuchet MS"/>
                <a:cs typeface="Trebuchet MS"/>
              </a:rPr>
              <a:t>Missing </a:t>
            </a:r>
            <a:r>
              <a:rPr dirty="0" sz="4100" spc="-295">
                <a:latin typeface="Trebuchet MS"/>
                <a:cs typeface="Trebuchet MS"/>
              </a:rPr>
              <a:t>Data:</a:t>
            </a:r>
            <a:r>
              <a:rPr dirty="0" sz="4100" spc="-825">
                <a:latin typeface="Trebuchet MS"/>
                <a:cs typeface="Trebuchet MS"/>
              </a:rPr>
              <a:t> </a:t>
            </a:r>
            <a:r>
              <a:rPr dirty="0" sz="4100" spc="-40">
                <a:latin typeface="Trebuchet MS"/>
                <a:cs typeface="Trebuchet MS"/>
              </a:rPr>
              <a:t>MCAR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9700260" cy="4081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Missing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are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typically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grouped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into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three</a:t>
            </a:r>
            <a:r>
              <a:rPr dirty="0" sz="1800" spc="-12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categories:</a:t>
            </a:r>
            <a:endParaRPr sz="1800">
              <a:latin typeface="Calibri"/>
              <a:cs typeface="Calibri"/>
            </a:endParaRPr>
          </a:p>
          <a:p>
            <a:pPr marL="393065" marR="445770" indent="-133985">
              <a:lnSpc>
                <a:spcPct val="114599"/>
              </a:lnSpc>
              <a:spcBef>
                <a:spcPts val="1875"/>
              </a:spcBef>
              <a:buFont typeface="Trebuchet MS"/>
              <a:buChar char="•"/>
              <a:tabLst>
                <a:tab pos="393700" algn="l"/>
              </a:tabLst>
            </a:pP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Missing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completely </a:t>
            </a:r>
            <a:r>
              <a:rPr dirty="0" sz="1800" spc="-15" b="1">
                <a:solidFill>
                  <a:srgbClr val="C2132D"/>
                </a:solidFill>
                <a:latin typeface="Arial"/>
                <a:cs typeface="Arial"/>
              </a:rPr>
              <a:t>at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random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(MCAR):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When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are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MCAR,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fact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that the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r>
              <a:rPr dirty="0" sz="1800" spc="-11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are 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missing is</a:t>
            </a:r>
            <a:r>
              <a:rPr dirty="0" sz="1800" spc="-2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independent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observed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unobserved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data.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example,</a:t>
            </a:r>
            <a:endParaRPr sz="1800">
              <a:latin typeface="Calibri"/>
              <a:cs typeface="Calibri"/>
            </a:endParaRPr>
          </a:p>
          <a:p>
            <a:pPr lvl="1" marL="774065" marR="121920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Font typeface="Trebuchet MS"/>
              <a:buChar char="•"/>
              <a:tabLst>
                <a:tab pos="774700" algn="l"/>
              </a:tabLst>
            </a:pP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If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we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were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perform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annual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health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30">
                <a:solidFill>
                  <a:srgbClr val="585D60"/>
                </a:solidFill>
                <a:latin typeface="Calibri"/>
                <a:cs typeface="Calibri"/>
              </a:rPr>
              <a:t>checks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for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all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80">
                <a:solidFill>
                  <a:srgbClr val="585D60"/>
                </a:solidFill>
                <a:latin typeface="Calibri"/>
                <a:cs typeface="Calibri"/>
              </a:rPr>
              <a:t>FSB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students,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25">
                <a:solidFill>
                  <a:srgbClr val="585D60"/>
                </a:solidFill>
                <a:latin typeface="Calibri"/>
                <a:cs typeface="Calibri"/>
              </a:rPr>
              <a:t>some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you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may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have 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missing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lab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values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because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a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batch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lab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samples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35">
                <a:solidFill>
                  <a:srgbClr val="585D60"/>
                </a:solidFill>
                <a:latin typeface="Calibri"/>
                <a:cs typeface="Calibri"/>
              </a:rPr>
              <a:t>was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processed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improperly.</a:t>
            </a:r>
            <a:endParaRPr sz="1800">
              <a:latin typeface="Calibri"/>
              <a:cs typeface="Calibri"/>
            </a:endParaRPr>
          </a:p>
          <a:p>
            <a:pPr lvl="1" marL="774065" marR="5080" indent="-133985">
              <a:lnSpc>
                <a:spcPct val="116300"/>
              </a:lnSpc>
              <a:spcBef>
                <a:spcPts val="935"/>
              </a:spcBef>
              <a:buClr>
                <a:srgbClr val="C2132D"/>
              </a:buClr>
              <a:buFont typeface="Trebuchet MS"/>
              <a:buChar char="•"/>
              <a:tabLst>
                <a:tab pos="774700" algn="l"/>
              </a:tabLst>
            </a:pP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Here,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missing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reduce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analyzable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population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of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study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and</a:t>
            </a:r>
            <a:r>
              <a:rPr dirty="0" sz="1800" spc="-18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consequently, 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35" b="1">
                <a:solidFill>
                  <a:srgbClr val="C2132D"/>
                </a:solidFill>
                <a:latin typeface="Arial"/>
                <a:cs typeface="Arial"/>
              </a:rPr>
              <a:t>statistical </a:t>
            </a:r>
            <a:r>
              <a:rPr dirty="0" sz="1800" spc="-90" b="1">
                <a:solidFill>
                  <a:srgbClr val="C2132D"/>
                </a:solidFill>
                <a:latin typeface="Arial"/>
                <a:cs typeface="Arial"/>
              </a:rPr>
              <a:t>power,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but </a:t>
            </a:r>
            <a:r>
              <a:rPr dirty="0" sz="1800" spc="-85" b="1">
                <a:solidFill>
                  <a:srgbClr val="C2132D"/>
                </a:solidFill>
                <a:latin typeface="Arial"/>
                <a:cs typeface="Arial"/>
              </a:rPr>
              <a:t>do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not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introduce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bias: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when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are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MCAR,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remaining 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data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can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be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considered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a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simple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random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sample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of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25" b="1">
                <a:solidFill>
                  <a:srgbClr val="C2132D"/>
                </a:solidFill>
                <a:latin typeface="Arial"/>
                <a:cs typeface="Arial"/>
              </a:rPr>
              <a:t>full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data </a:t>
            </a:r>
            <a:r>
              <a:rPr dirty="0" sz="1800" spc="-35" b="1">
                <a:solidFill>
                  <a:srgbClr val="C2132D"/>
                </a:solidFill>
                <a:latin typeface="Arial"/>
                <a:cs typeface="Arial"/>
              </a:rPr>
              <a:t>set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</a:t>
            </a:r>
            <a:r>
              <a:rPr dirty="0" sz="1800" spc="-7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interest.</a:t>
            </a:r>
            <a:endParaRPr sz="1800">
              <a:latin typeface="Calibri"/>
              <a:cs typeface="Calibri"/>
            </a:endParaRPr>
          </a:p>
          <a:p>
            <a:pPr lvl="1" marL="774065" marR="54610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Font typeface="Trebuchet MS"/>
              <a:buChar char="•"/>
              <a:tabLst>
                <a:tab pos="774700" algn="l"/>
              </a:tabLst>
            </a:pP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Hence,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NA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can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be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simply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be handled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by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removing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such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observations. 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In </a:t>
            </a:r>
            <a:r>
              <a:rPr dirty="0" sz="1800" spc="15">
                <a:solidFill>
                  <a:srgbClr val="585D60"/>
                </a:solidFill>
                <a:latin typeface="Calibri"/>
                <a:cs typeface="Calibri"/>
              </a:rPr>
              <a:t>R,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30">
                <a:solidFill>
                  <a:srgbClr val="C2132D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na.omit()</a:t>
            </a:r>
            <a:r>
              <a:rPr dirty="0" sz="1700" spc="-82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can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be </a:t>
            </a: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used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without the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need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introducing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any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packages. </a:t>
            </a:r>
            <a:r>
              <a:rPr dirty="0" sz="1800" spc="10">
                <a:solidFill>
                  <a:srgbClr val="585D60"/>
                </a:solidFill>
                <a:latin typeface="Calibri"/>
                <a:cs typeface="Calibri"/>
              </a:rPr>
              <a:t>We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refer to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this </a:t>
            </a:r>
            <a:r>
              <a:rPr dirty="0" sz="1800" spc="70">
                <a:solidFill>
                  <a:srgbClr val="C2132D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NA</a:t>
            </a:r>
            <a:r>
              <a:rPr dirty="0" sz="1700" spc="-79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handling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approach </a:t>
            </a:r>
            <a:r>
              <a:rPr dirty="0" sz="1800" spc="170">
                <a:solidFill>
                  <a:srgbClr val="585D60"/>
                </a:solidFill>
                <a:latin typeface="Calibri"/>
                <a:cs typeface="Calibri"/>
              </a:rPr>
              <a:t>as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complete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case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analysis</a:t>
            </a:r>
            <a:r>
              <a:rPr dirty="0" sz="1800" spc="-50">
                <a:solidFill>
                  <a:srgbClr val="585D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112818"/>
            <a:ext cx="9277350" cy="31877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spc="-20" b="1">
                <a:solidFill>
                  <a:srgbClr val="C2132D"/>
                </a:solidFill>
                <a:latin typeface="Arial"/>
                <a:cs typeface="Arial"/>
              </a:rPr>
              <a:t>Source: </a:t>
            </a:r>
            <a:r>
              <a:rPr dirty="0" sz="850" spc="65">
                <a:solidFill>
                  <a:srgbClr val="585D60"/>
                </a:solidFill>
                <a:latin typeface="Calibri"/>
                <a:cs typeface="Calibri"/>
              </a:rPr>
              <a:t>Mack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C, </a:t>
            </a:r>
            <a:r>
              <a:rPr dirty="0" sz="850" spc="85">
                <a:solidFill>
                  <a:srgbClr val="585D60"/>
                </a:solidFill>
                <a:latin typeface="Calibri"/>
                <a:cs typeface="Calibri"/>
              </a:rPr>
              <a:t>Su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Z,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Westreich </a:t>
            </a:r>
            <a:r>
              <a:rPr dirty="0" sz="850" spc="10">
                <a:solidFill>
                  <a:srgbClr val="585D60"/>
                </a:solidFill>
                <a:latin typeface="Calibri"/>
                <a:cs typeface="Calibri"/>
              </a:rPr>
              <a:t>D. </a:t>
            </a:r>
            <a:r>
              <a:rPr dirty="0" sz="850" spc="55">
                <a:solidFill>
                  <a:srgbClr val="585D60"/>
                </a:solidFill>
                <a:latin typeface="Calibri"/>
                <a:cs typeface="Calibri"/>
              </a:rPr>
              <a:t>Managing </a:t>
            </a:r>
            <a:r>
              <a:rPr dirty="0" sz="850" spc="65">
                <a:solidFill>
                  <a:srgbClr val="585D60"/>
                </a:solidFill>
                <a:latin typeface="Calibri"/>
                <a:cs typeface="Calibri"/>
              </a:rPr>
              <a:t>Missing </a:t>
            </a:r>
            <a:r>
              <a:rPr dirty="0" sz="850" spc="5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850" spc="25">
                <a:solidFill>
                  <a:srgbClr val="585D60"/>
                </a:solidFill>
                <a:latin typeface="Calibri"/>
                <a:cs typeface="Calibri"/>
              </a:rPr>
              <a:t>in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Patient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Registries: </a:t>
            </a:r>
            <a:r>
              <a:rPr dirty="0" sz="850" spc="55">
                <a:solidFill>
                  <a:srgbClr val="585D60"/>
                </a:solidFill>
                <a:latin typeface="Calibri"/>
                <a:cs typeface="Calibri"/>
              </a:rPr>
              <a:t>Addendum </a:t>
            </a:r>
            <a:r>
              <a:rPr dirty="0" sz="85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850" spc="55">
                <a:solidFill>
                  <a:srgbClr val="585D60"/>
                </a:solidFill>
                <a:latin typeface="Calibri"/>
                <a:cs typeface="Calibri"/>
              </a:rPr>
              <a:t>Registries 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Evaluating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Patient </a:t>
            </a:r>
            <a:r>
              <a:rPr dirty="0" sz="850" spc="50">
                <a:solidFill>
                  <a:srgbClr val="585D60"/>
                </a:solidFill>
                <a:latin typeface="Calibri"/>
                <a:cs typeface="Calibri"/>
              </a:rPr>
              <a:t>Outcomes: </a:t>
            </a:r>
            <a:r>
              <a:rPr dirty="0" sz="850" spc="80">
                <a:solidFill>
                  <a:srgbClr val="585D60"/>
                </a:solidFill>
                <a:latin typeface="Calibri"/>
                <a:cs typeface="Calibri"/>
              </a:rPr>
              <a:t>A</a:t>
            </a:r>
            <a:r>
              <a:rPr dirty="0" sz="850" spc="-114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Calibri"/>
                <a:cs typeface="Calibri"/>
              </a:rPr>
              <a:t>User’s </a:t>
            </a:r>
            <a:r>
              <a:rPr dirty="0" sz="850" spc="25">
                <a:solidFill>
                  <a:srgbClr val="585D60"/>
                </a:solidFill>
                <a:latin typeface="Calibri"/>
                <a:cs typeface="Calibri"/>
              </a:rPr>
              <a:t>Guide,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Third </a:t>
            </a:r>
            <a:r>
              <a:rPr dirty="0" sz="850" spc="35">
                <a:solidFill>
                  <a:srgbClr val="585D60"/>
                </a:solidFill>
                <a:latin typeface="Calibri"/>
                <a:cs typeface="Calibri"/>
              </a:rPr>
              <a:t>Edition </a:t>
            </a:r>
            <a:r>
              <a:rPr dirty="0" sz="850" spc="15">
                <a:solidFill>
                  <a:srgbClr val="585D60"/>
                </a:solidFill>
                <a:latin typeface="Calibri"/>
                <a:cs typeface="Calibri"/>
              </a:rPr>
              <a:t>[Internet].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Rockville</a:t>
            </a: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850" spc="35">
                <a:solidFill>
                  <a:srgbClr val="585D60"/>
                </a:solidFill>
                <a:latin typeface="Calibri"/>
                <a:cs typeface="Calibri"/>
              </a:rPr>
              <a:t>(MD):</a:t>
            </a:r>
            <a:r>
              <a:rPr dirty="0" sz="850" spc="2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65">
                <a:solidFill>
                  <a:srgbClr val="585D60"/>
                </a:solidFill>
                <a:latin typeface="Calibri"/>
                <a:cs typeface="Calibri"/>
              </a:rPr>
              <a:t>Agency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for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Healthcare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60">
                <a:solidFill>
                  <a:srgbClr val="585D60"/>
                </a:solidFill>
                <a:latin typeface="Calibri"/>
                <a:cs typeface="Calibri"/>
              </a:rPr>
              <a:t>Research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50">
                <a:solidFill>
                  <a:srgbClr val="585D60"/>
                </a:solidFill>
                <a:latin typeface="Calibri"/>
                <a:cs typeface="Calibri"/>
              </a:rPr>
              <a:t>and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Quality</a:t>
            </a:r>
            <a:r>
              <a:rPr dirty="0" sz="850" spc="2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(US);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60">
                <a:solidFill>
                  <a:srgbClr val="585D60"/>
                </a:solidFill>
                <a:latin typeface="Calibri"/>
                <a:cs typeface="Calibri"/>
              </a:rPr>
              <a:t>2018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Feb.</a:t>
            </a:r>
            <a:r>
              <a:rPr dirty="0" sz="850" spc="1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60">
                <a:solidFill>
                  <a:srgbClr val="585D60"/>
                </a:solidFill>
                <a:latin typeface="Calibri"/>
                <a:cs typeface="Calibri"/>
              </a:rPr>
              <a:t>Types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50">
                <a:solidFill>
                  <a:srgbClr val="585D60"/>
                </a:solidFill>
                <a:latin typeface="Calibri"/>
                <a:cs typeface="Calibri"/>
              </a:rPr>
              <a:t>of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65">
                <a:solidFill>
                  <a:srgbClr val="585D60"/>
                </a:solidFill>
                <a:latin typeface="Calibri"/>
                <a:cs typeface="Calibri"/>
              </a:rPr>
              <a:t>Missing</a:t>
            </a:r>
            <a:r>
              <a:rPr dirty="0" sz="850" spc="2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Data.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Available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from: </a:t>
            </a:r>
            <a:r>
              <a:rPr dirty="0" sz="85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https://www.ncbi.nlm.nih.gov/books/NBK493614/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14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83565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04">
                <a:latin typeface="Trebuchet MS"/>
                <a:cs typeface="Trebuchet MS"/>
              </a:rPr>
              <a:t>Types </a:t>
            </a:r>
            <a:r>
              <a:rPr dirty="0" sz="4100" spc="-170">
                <a:latin typeface="Trebuchet MS"/>
                <a:cs typeface="Trebuchet MS"/>
              </a:rPr>
              <a:t>of </a:t>
            </a:r>
            <a:r>
              <a:rPr dirty="0" sz="4100" spc="-10">
                <a:latin typeface="Trebuchet MS"/>
                <a:cs typeface="Trebuchet MS"/>
              </a:rPr>
              <a:t>Missing </a:t>
            </a:r>
            <a:r>
              <a:rPr dirty="0" sz="4100" spc="-295">
                <a:latin typeface="Trebuchet MS"/>
                <a:cs typeface="Trebuchet MS"/>
              </a:rPr>
              <a:t>Data:</a:t>
            </a:r>
            <a:r>
              <a:rPr dirty="0" sz="4100" spc="-840">
                <a:latin typeface="Trebuchet MS"/>
                <a:cs typeface="Trebuchet MS"/>
              </a:rPr>
              <a:t> </a:t>
            </a:r>
            <a:r>
              <a:rPr dirty="0" sz="4100">
                <a:latin typeface="Trebuchet MS"/>
                <a:cs typeface="Trebuchet MS"/>
              </a:rPr>
              <a:t>MAR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80819"/>
            <a:ext cx="9319895" cy="4130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689610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Missing </a:t>
            </a:r>
            <a:r>
              <a:rPr dirty="0" sz="1800" spc="-15" b="1">
                <a:solidFill>
                  <a:srgbClr val="C2132D"/>
                </a:solidFill>
                <a:latin typeface="Arial"/>
                <a:cs typeface="Arial"/>
              </a:rPr>
              <a:t>at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random </a:t>
            </a: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(MAR):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When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are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MAR,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fact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that the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data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are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missing</a:t>
            </a:r>
            <a:r>
              <a:rPr dirty="0" sz="1800" spc="-20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is 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systematically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related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to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observed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but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not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unobserved </a:t>
            </a: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data</a:t>
            </a:r>
            <a:r>
              <a:rPr dirty="0" sz="1800" spc="-30">
                <a:solidFill>
                  <a:srgbClr val="585D60"/>
                </a:solidFill>
                <a:latin typeface="Calibri"/>
                <a:cs typeface="Calibri"/>
              </a:rPr>
              <a:t>.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For</a:t>
            </a:r>
            <a:r>
              <a:rPr dirty="0" sz="1800" spc="15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example,</a:t>
            </a:r>
            <a:endParaRPr sz="1800">
              <a:latin typeface="Calibri"/>
              <a:cs typeface="Calibri"/>
            </a:endParaRPr>
          </a:p>
          <a:p>
            <a:pPr lvl="1" marL="527050" marR="5080" indent="-133985">
              <a:lnSpc>
                <a:spcPct val="118100"/>
              </a:lnSpc>
              <a:spcBef>
                <a:spcPts val="819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130">
                <a:solidFill>
                  <a:srgbClr val="585D60"/>
                </a:solidFill>
                <a:latin typeface="Calibri"/>
                <a:cs typeface="Calibri"/>
              </a:rPr>
              <a:t>A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dataset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examining depression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may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encounter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that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are </a:t>
            </a: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MAR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if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male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participants 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are </a:t>
            </a:r>
            <a:r>
              <a:rPr dirty="0" sz="1800" spc="130">
                <a:solidFill>
                  <a:srgbClr val="585D60"/>
                </a:solidFill>
                <a:latin typeface="Calibri"/>
                <a:cs typeface="Calibri"/>
              </a:rPr>
              <a:t>less 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likely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complete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a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survey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about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depression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severity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than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female</a:t>
            </a:r>
            <a:r>
              <a:rPr dirty="0" sz="1800" spc="-25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participants.</a:t>
            </a:r>
            <a:endParaRPr sz="1800">
              <a:latin typeface="Calibri"/>
              <a:cs typeface="Calibri"/>
            </a:endParaRPr>
          </a:p>
          <a:p>
            <a:pPr lvl="1" marL="527050" marR="250190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That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is, if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probability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survey completion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is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related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15">
                <a:solidFill>
                  <a:srgbClr val="585D60"/>
                </a:solidFill>
                <a:latin typeface="Calibri"/>
                <a:cs typeface="Calibri"/>
              </a:rPr>
              <a:t>their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sex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(which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is 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fully 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observed)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but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not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severity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of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their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depression</a:t>
            </a:r>
            <a:r>
              <a:rPr dirty="0" sz="1800" spc="-70">
                <a:solidFill>
                  <a:srgbClr val="585D60"/>
                </a:solidFill>
                <a:latin typeface="Calibri"/>
                <a:cs typeface="Calibri"/>
              </a:rPr>
              <a:t>,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then the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may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be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regarded </a:t>
            </a:r>
            <a:r>
              <a:rPr dirty="0" sz="1800" spc="170">
                <a:solidFill>
                  <a:srgbClr val="585D60"/>
                </a:solidFill>
                <a:latin typeface="Calibri"/>
                <a:cs typeface="Calibri"/>
              </a:rPr>
              <a:t>as 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MAR.</a:t>
            </a:r>
            <a:endParaRPr sz="1800">
              <a:latin typeface="Calibri"/>
              <a:cs typeface="Calibri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Approaches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Handle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NAs</a:t>
            </a:r>
            <a:r>
              <a:rPr dirty="0" sz="1700" spc="-73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MAR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Data:</a:t>
            </a:r>
            <a:endParaRPr sz="1800">
              <a:latin typeface="Calibri"/>
              <a:cs typeface="Calibri"/>
            </a:endParaRPr>
          </a:p>
          <a:p>
            <a:pPr lvl="2" marL="908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908685" algn="l"/>
              </a:tabLst>
            </a:pP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Complete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45">
                <a:solidFill>
                  <a:srgbClr val="585D60"/>
                </a:solidFill>
                <a:latin typeface="Calibri"/>
                <a:cs typeface="Calibri"/>
              </a:rPr>
              <a:t>case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analyses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MAR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may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or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may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not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result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in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bias.</a:t>
            </a:r>
            <a:endParaRPr sz="1800">
              <a:latin typeface="Calibri"/>
              <a:cs typeface="Calibri"/>
            </a:endParaRPr>
          </a:p>
          <a:p>
            <a:pPr lvl="2" marL="908050" marR="66040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Font typeface="Trebuchet MS"/>
              <a:buChar char="•"/>
              <a:tabLst>
                <a:tab pos="908685" algn="l"/>
              </a:tabLst>
            </a:pP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Impute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Calibri"/>
                <a:cs typeface="Calibri"/>
              </a:rPr>
              <a:t>(i.e.,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30">
                <a:solidFill>
                  <a:srgbClr val="585D60"/>
                </a:solidFill>
                <a:latin typeface="Calibri"/>
                <a:cs typeface="Calibri"/>
              </a:rPr>
              <a:t>guess)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missing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values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based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on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a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proper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accounting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known 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factors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(e.g., </a:t>
            </a:r>
            <a:r>
              <a:rPr dirty="0" sz="1800" spc="15">
                <a:solidFill>
                  <a:srgbClr val="585D60"/>
                </a:solidFill>
                <a:latin typeface="Calibri"/>
                <a:cs typeface="Calibri"/>
              </a:rPr>
              <a:t>their</a:t>
            </a:r>
            <a:r>
              <a:rPr dirty="0" sz="1800" spc="-1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sex)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112818"/>
            <a:ext cx="9277350" cy="31877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spc="-20" b="1">
                <a:solidFill>
                  <a:srgbClr val="C2132D"/>
                </a:solidFill>
                <a:latin typeface="Arial"/>
                <a:cs typeface="Arial"/>
              </a:rPr>
              <a:t>Source: </a:t>
            </a:r>
            <a:r>
              <a:rPr dirty="0" sz="850" spc="65">
                <a:solidFill>
                  <a:srgbClr val="585D60"/>
                </a:solidFill>
                <a:latin typeface="Calibri"/>
                <a:cs typeface="Calibri"/>
              </a:rPr>
              <a:t>Mack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C, </a:t>
            </a:r>
            <a:r>
              <a:rPr dirty="0" sz="850" spc="85">
                <a:solidFill>
                  <a:srgbClr val="585D60"/>
                </a:solidFill>
                <a:latin typeface="Calibri"/>
                <a:cs typeface="Calibri"/>
              </a:rPr>
              <a:t>Su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Z,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Westreich </a:t>
            </a:r>
            <a:r>
              <a:rPr dirty="0" sz="850" spc="10">
                <a:solidFill>
                  <a:srgbClr val="585D60"/>
                </a:solidFill>
                <a:latin typeface="Calibri"/>
                <a:cs typeface="Calibri"/>
              </a:rPr>
              <a:t>D. </a:t>
            </a:r>
            <a:r>
              <a:rPr dirty="0" sz="850" spc="55">
                <a:solidFill>
                  <a:srgbClr val="585D60"/>
                </a:solidFill>
                <a:latin typeface="Calibri"/>
                <a:cs typeface="Calibri"/>
              </a:rPr>
              <a:t>Managing </a:t>
            </a:r>
            <a:r>
              <a:rPr dirty="0" sz="850" spc="65">
                <a:solidFill>
                  <a:srgbClr val="585D60"/>
                </a:solidFill>
                <a:latin typeface="Calibri"/>
                <a:cs typeface="Calibri"/>
              </a:rPr>
              <a:t>Missing </a:t>
            </a:r>
            <a:r>
              <a:rPr dirty="0" sz="850" spc="5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850" spc="25">
                <a:solidFill>
                  <a:srgbClr val="585D60"/>
                </a:solidFill>
                <a:latin typeface="Calibri"/>
                <a:cs typeface="Calibri"/>
              </a:rPr>
              <a:t>in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Patient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Registries: </a:t>
            </a:r>
            <a:r>
              <a:rPr dirty="0" sz="850" spc="55">
                <a:solidFill>
                  <a:srgbClr val="585D60"/>
                </a:solidFill>
                <a:latin typeface="Calibri"/>
                <a:cs typeface="Calibri"/>
              </a:rPr>
              <a:t>Addendum </a:t>
            </a:r>
            <a:r>
              <a:rPr dirty="0" sz="85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850" spc="55">
                <a:solidFill>
                  <a:srgbClr val="585D60"/>
                </a:solidFill>
                <a:latin typeface="Calibri"/>
                <a:cs typeface="Calibri"/>
              </a:rPr>
              <a:t>Registries 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Evaluating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Patient </a:t>
            </a:r>
            <a:r>
              <a:rPr dirty="0" sz="850" spc="50">
                <a:solidFill>
                  <a:srgbClr val="585D60"/>
                </a:solidFill>
                <a:latin typeface="Calibri"/>
                <a:cs typeface="Calibri"/>
              </a:rPr>
              <a:t>Outcomes: </a:t>
            </a:r>
            <a:r>
              <a:rPr dirty="0" sz="850" spc="80">
                <a:solidFill>
                  <a:srgbClr val="585D60"/>
                </a:solidFill>
                <a:latin typeface="Calibri"/>
                <a:cs typeface="Calibri"/>
              </a:rPr>
              <a:t>A</a:t>
            </a:r>
            <a:r>
              <a:rPr dirty="0" sz="850" spc="-114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Calibri"/>
                <a:cs typeface="Calibri"/>
              </a:rPr>
              <a:t>User’s </a:t>
            </a:r>
            <a:r>
              <a:rPr dirty="0" sz="850" spc="25">
                <a:solidFill>
                  <a:srgbClr val="585D60"/>
                </a:solidFill>
                <a:latin typeface="Calibri"/>
                <a:cs typeface="Calibri"/>
              </a:rPr>
              <a:t>Guide,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Third </a:t>
            </a:r>
            <a:r>
              <a:rPr dirty="0" sz="850" spc="35">
                <a:solidFill>
                  <a:srgbClr val="585D60"/>
                </a:solidFill>
                <a:latin typeface="Calibri"/>
                <a:cs typeface="Calibri"/>
              </a:rPr>
              <a:t>Edition </a:t>
            </a:r>
            <a:r>
              <a:rPr dirty="0" sz="850" spc="15">
                <a:solidFill>
                  <a:srgbClr val="585D60"/>
                </a:solidFill>
                <a:latin typeface="Calibri"/>
                <a:cs typeface="Calibri"/>
              </a:rPr>
              <a:t>[Internet].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Rockville</a:t>
            </a: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850" spc="35">
                <a:solidFill>
                  <a:srgbClr val="585D60"/>
                </a:solidFill>
                <a:latin typeface="Calibri"/>
                <a:cs typeface="Calibri"/>
              </a:rPr>
              <a:t>(MD):</a:t>
            </a:r>
            <a:r>
              <a:rPr dirty="0" sz="850" spc="2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65">
                <a:solidFill>
                  <a:srgbClr val="585D60"/>
                </a:solidFill>
                <a:latin typeface="Calibri"/>
                <a:cs typeface="Calibri"/>
              </a:rPr>
              <a:t>Agency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for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Healthcare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60">
                <a:solidFill>
                  <a:srgbClr val="585D60"/>
                </a:solidFill>
                <a:latin typeface="Calibri"/>
                <a:cs typeface="Calibri"/>
              </a:rPr>
              <a:t>Research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50">
                <a:solidFill>
                  <a:srgbClr val="585D60"/>
                </a:solidFill>
                <a:latin typeface="Calibri"/>
                <a:cs typeface="Calibri"/>
              </a:rPr>
              <a:t>and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Quality</a:t>
            </a:r>
            <a:r>
              <a:rPr dirty="0" sz="850" spc="2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(US);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60">
                <a:solidFill>
                  <a:srgbClr val="585D60"/>
                </a:solidFill>
                <a:latin typeface="Calibri"/>
                <a:cs typeface="Calibri"/>
              </a:rPr>
              <a:t>2018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Feb.</a:t>
            </a:r>
            <a:r>
              <a:rPr dirty="0" sz="850" spc="1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60">
                <a:solidFill>
                  <a:srgbClr val="585D60"/>
                </a:solidFill>
                <a:latin typeface="Calibri"/>
                <a:cs typeface="Calibri"/>
              </a:rPr>
              <a:t>Types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50">
                <a:solidFill>
                  <a:srgbClr val="585D60"/>
                </a:solidFill>
                <a:latin typeface="Calibri"/>
                <a:cs typeface="Calibri"/>
              </a:rPr>
              <a:t>of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65">
                <a:solidFill>
                  <a:srgbClr val="585D60"/>
                </a:solidFill>
                <a:latin typeface="Calibri"/>
                <a:cs typeface="Calibri"/>
              </a:rPr>
              <a:t>Missing</a:t>
            </a:r>
            <a:r>
              <a:rPr dirty="0" sz="850" spc="2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Data.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Available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from: </a:t>
            </a:r>
            <a:r>
              <a:rPr dirty="0" sz="85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https://www.ncbi.nlm.nih.gov/books/NBK493614/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14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16013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04">
                <a:latin typeface="Trebuchet MS"/>
                <a:cs typeface="Trebuchet MS"/>
              </a:rPr>
              <a:t>Types </a:t>
            </a:r>
            <a:r>
              <a:rPr dirty="0" sz="4100" spc="-170">
                <a:latin typeface="Trebuchet MS"/>
                <a:cs typeface="Trebuchet MS"/>
              </a:rPr>
              <a:t>of </a:t>
            </a:r>
            <a:r>
              <a:rPr dirty="0" sz="4100" spc="-10">
                <a:latin typeface="Trebuchet MS"/>
                <a:cs typeface="Trebuchet MS"/>
              </a:rPr>
              <a:t>Missing </a:t>
            </a:r>
            <a:r>
              <a:rPr dirty="0" sz="4100" spc="-295">
                <a:latin typeface="Trebuchet MS"/>
                <a:cs typeface="Trebuchet MS"/>
              </a:rPr>
              <a:t>Data:</a:t>
            </a:r>
            <a:r>
              <a:rPr dirty="0" sz="4100" spc="-840">
                <a:latin typeface="Trebuchet MS"/>
                <a:cs typeface="Trebuchet MS"/>
              </a:rPr>
              <a:t> </a:t>
            </a:r>
            <a:r>
              <a:rPr dirty="0" sz="4100" spc="-15">
                <a:latin typeface="Trebuchet MS"/>
                <a:cs typeface="Trebuchet MS"/>
              </a:rPr>
              <a:t>MNAR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80819"/>
            <a:ext cx="9330690" cy="3368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46050" marR="5080" indent="-133985">
              <a:lnSpc>
                <a:spcPct val="116300"/>
              </a:lnSpc>
              <a:spcBef>
                <a:spcPts val="135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Missing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not </a:t>
            </a:r>
            <a:r>
              <a:rPr dirty="0" sz="1800" spc="-15" b="1">
                <a:solidFill>
                  <a:srgbClr val="C2132D"/>
                </a:solidFill>
                <a:latin typeface="Arial"/>
                <a:cs typeface="Arial"/>
              </a:rPr>
              <a:t>at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random </a:t>
            </a: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(MNAR):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When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are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MNAR,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fact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that the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are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missing</a:t>
            </a:r>
            <a:r>
              <a:rPr dirty="0" sz="1800" spc="-15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is </a:t>
            </a:r>
            <a:r>
              <a:rPr dirty="0" sz="1800" spc="120">
                <a:solidFill>
                  <a:srgbClr val="C2132D"/>
                </a:solidFill>
                <a:latin typeface="Calibri"/>
                <a:cs typeface="Calibri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systematically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related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to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unobserved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data</a:t>
            </a:r>
            <a:r>
              <a:rPr dirty="0" sz="1800" spc="-50">
                <a:solidFill>
                  <a:srgbClr val="585D60"/>
                </a:solidFill>
                <a:latin typeface="Calibri"/>
                <a:cs typeface="Calibri"/>
              </a:rPr>
              <a:t>,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that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is,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125">
                <a:solidFill>
                  <a:srgbClr val="585D60"/>
                </a:solidFill>
                <a:latin typeface="Calibri"/>
                <a:cs typeface="Calibri"/>
              </a:rPr>
              <a:t>missingness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is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related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events 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or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factors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which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are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not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measured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by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researcher.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extend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previous</a:t>
            </a:r>
            <a:r>
              <a:rPr dirty="0" sz="1800" spc="-19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example,</a:t>
            </a:r>
            <a:endParaRPr sz="1800">
              <a:latin typeface="Calibri"/>
              <a:cs typeface="Calibri"/>
            </a:endParaRPr>
          </a:p>
          <a:p>
            <a:pPr algn="just" lvl="1" marL="527050" marR="111760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depression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registry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may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encounter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that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are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MNAR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if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participants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with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severe 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depression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are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more 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likely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refuse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complete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survey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about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depression</a:t>
            </a:r>
            <a:r>
              <a:rPr dirty="0" sz="1800" spc="-9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severity.</a:t>
            </a:r>
            <a:endParaRPr sz="1800">
              <a:latin typeface="Calibri"/>
              <a:cs typeface="Calibri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Approaches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Handle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NAs</a:t>
            </a:r>
            <a:r>
              <a:rPr dirty="0" sz="1700" spc="-73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MAR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Data:</a:t>
            </a:r>
            <a:endParaRPr sz="1800">
              <a:latin typeface="Calibri"/>
              <a:cs typeface="Calibri"/>
            </a:endParaRPr>
          </a:p>
          <a:p>
            <a:pPr lvl="2" marL="908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908685" algn="l"/>
              </a:tabLst>
            </a:pP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Complete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45">
                <a:solidFill>
                  <a:srgbClr val="585D60"/>
                </a:solidFill>
                <a:latin typeface="Calibri"/>
                <a:cs typeface="Calibri"/>
              </a:rPr>
              <a:t>case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analyses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MAR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may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or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may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not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result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in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bias.</a:t>
            </a:r>
            <a:endParaRPr sz="1800">
              <a:latin typeface="Calibri"/>
              <a:cs typeface="Calibri"/>
            </a:endParaRPr>
          </a:p>
          <a:p>
            <a:pPr lvl="2" marL="908050" marR="45085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Font typeface="Trebuchet MS"/>
              <a:buChar char="•"/>
              <a:tabLst>
                <a:tab pos="908685" algn="l"/>
              </a:tabLst>
            </a:pP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Imputation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approaches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may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not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be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suitable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since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missigness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pattern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is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due</a:t>
            </a:r>
            <a:r>
              <a:rPr dirty="0" sz="1800" spc="-12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to 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impact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of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unobserved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auxiliary</a:t>
            </a:r>
            <a:r>
              <a:rPr dirty="0" sz="1800" spc="-10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variables</a:t>
            </a:r>
            <a:r>
              <a:rPr dirty="0" sz="1800" spc="-45">
                <a:solidFill>
                  <a:srgbClr val="585D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112818"/>
            <a:ext cx="9277350" cy="31877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spc="-20" b="1">
                <a:solidFill>
                  <a:srgbClr val="C2132D"/>
                </a:solidFill>
                <a:latin typeface="Arial"/>
                <a:cs typeface="Arial"/>
              </a:rPr>
              <a:t>Source: </a:t>
            </a:r>
            <a:r>
              <a:rPr dirty="0" sz="850" spc="65">
                <a:solidFill>
                  <a:srgbClr val="585D60"/>
                </a:solidFill>
                <a:latin typeface="Calibri"/>
                <a:cs typeface="Calibri"/>
              </a:rPr>
              <a:t>Mack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C, </a:t>
            </a:r>
            <a:r>
              <a:rPr dirty="0" sz="850" spc="85">
                <a:solidFill>
                  <a:srgbClr val="585D60"/>
                </a:solidFill>
                <a:latin typeface="Calibri"/>
                <a:cs typeface="Calibri"/>
              </a:rPr>
              <a:t>Su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Z,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Westreich </a:t>
            </a:r>
            <a:r>
              <a:rPr dirty="0" sz="850" spc="10">
                <a:solidFill>
                  <a:srgbClr val="585D60"/>
                </a:solidFill>
                <a:latin typeface="Calibri"/>
                <a:cs typeface="Calibri"/>
              </a:rPr>
              <a:t>D. </a:t>
            </a:r>
            <a:r>
              <a:rPr dirty="0" sz="850" spc="55">
                <a:solidFill>
                  <a:srgbClr val="585D60"/>
                </a:solidFill>
                <a:latin typeface="Calibri"/>
                <a:cs typeface="Calibri"/>
              </a:rPr>
              <a:t>Managing </a:t>
            </a:r>
            <a:r>
              <a:rPr dirty="0" sz="850" spc="65">
                <a:solidFill>
                  <a:srgbClr val="585D60"/>
                </a:solidFill>
                <a:latin typeface="Calibri"/>
                <a:cs typeface="Calibri"/>
              </a:rPr>
              <a:t>Missing </a:t>
            </a:r>
            <a:r>
              <a:rPr dirty="0" sz="850" spc="5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850" spc="25">
                <a:solidFill>
                  <a:srgbClr val="585D60"/>
                </a:solidFill>
                <a:latin typeface="Calibri"/>
                <a:cs typeface="Calibri"/>
              </a:rPr>
              <a:t>in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Patient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Registries: </a:t>
            </a:r>
            <a:r>
              <a:rPr dirty="0" sz="850" spc="55">
                <a:solidFill>
                  <a:srgbClr val="585D60"/>
                </a:solidFill>
                <a:latin typeface="Calibri"/>
                <a:cs typeface="Calibri"/>
              </a:rPr>
              <a:t>Addendum </a:t>
            </a:r>
            <a:r>
              <a:rPr dirty="0" sz="85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850" spc="55">
                <a:solidFill>
                  <a:srgbClr val="585D60"/>
                </a:solidFill>
                <a:latin typeface="Calibri"/>
                <a:cs typeface="Calibri"/>
              </a:rPr>
              <a:t>Registries 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Evaluating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Patient </a:t>
            </a:r>
            <a:r>
              <a:rPr dirty="0" sz="850" spc="50">
                <a:solidFill>
                  <a:srgbClr val="585D60"/>
                </a:solidFill>
                <a:latin typeface="Calibri"/>
                <a:cs typeface="Calibri"/>
              </a:rPr>
              <a:t>Outcomes: </a:t>
            </a:r>
            <a:r>
              <a:rPr dirty="0" sz="850" spc="80">
                <a:solidFill>
                  <a:srgbClr val="585D60"/>
                </a:solidFill>
                <a:latin typeface="Calibri"/>
                <a:cs typeface="Calibri"/>
              </a:rPr>
              <a:t>A</a:t>
            </a:r>
            <a:r>
              <a:rPr dirty="0" sz="850" spc="-114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Calibri"/>
                <a:cs typeface="Calibri"/>
              </a:rPr>
              <a:t>User’s </a:t>
            </a:r>
            <a:r>
              <a:rPr dirty="0" sz="850" spc="25">
                <a:solidFill>
                  <a:srgbClr val="585D60"/>
                </a:solidFill>
                <a:latin typeface="Calibri"/>
                <a:cs typeface="Calibri"/>
              </a:rPr>
              <a:t>Guide,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Third </a:t>
            </a:r>
            <a:r>
              <a:rPr dirty="0" sz="850" spc="35">
                <a:solidFill>
                  <a:srgbClr val="585D60"/>
                </a:solidFill>
                <a:latin typeface="Calibri"/>
                <a:cs typeface="Calibri"/>
              </a:rPr>
              <a:t>Edition </a:t>
            </a:r>
            <a:r>
              <a:rPr dirty="0" sz="850" spc="15">
                <a:solidFill>
                  <a:srgbClr val="585D60"/>
                </a:solidFill>
                <a:latin typeface="Calibri"/>
                <a:cs typeface="Calibri"/>
              </a:rPr>
              <a:t>[Internet].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Rockville</a:t>
            </a: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850" spc="35">
                <a:solidFill>
                  <a:srgbClr val="585D60"/>
                </a:solidFill>
                <a:latin typeface="Calibri"/>
                <a:cs typeface="Calibri"/>
              </a:rPr>
              <a:t>(MD):</a:t>
            </a:r>
            <a:r>
              <a:rPr dirty="0" sz="850" spc="2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65">
                <a:solidFill>
                  <a:srgbClr val="585D60"/>
                </a:solidFill>
                <a:latin typeface="Calibri"/>
                <a:cs typeface="Calibri"/>
              </a:rPr>
              <a:t>Agency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for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Healthcare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60">
                <a:solidFill>
                  <a:srgbClr val="585D60"/>
                </a:solidFill>
                <a:latin typeface="Calibri"/>
                <a:cs typeface="Calibri"/>
              </a:rPr>
              <a:t>Research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50">
                <a:solidFill>
                  <a:srgbClr val="585D60"/>
                </a:solidFill>
                <a:latin typeface="Calibri"/>
                <a:cs typeface="Calibri"/>
              </a:rPr>
              <a:t>and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Quality</a:t>
            </a:r>
            <a:r>
              <a:rPr dirty="0" sz="850" spc="2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(US);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60">
                <a:solidFill>
                  <a:srgbClr val="585D60"/>
                </a:solidFill>
                <a:latin typeface="Calibri"/>
                <a:cs typeface="Calibri"/>
              </a:rPr>
              <a:t>2018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Calibri"/>
                <a:cs typeface="Calibri"/>
              </a:rPr>
              <a:t>Feb.</a:t>
            </a:r>
            <a:r>
              <a:rPr dirty="0" sz="850" spc="1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60">
                <a:solidFill>
                  <a:srgbClr val="585D60"/>
                </a:solidFill>
                <a:latin typeface="Calibri"/>
                <a:cs typeface="Calibri"/>
              </a:rPr>
              <a:t>Types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50">
                <a:solidFill>
                  <a:srgbClr val="585D60"/>
                </a:solidFill>
                <a:latin typeface="Calibri"/>
                <a:cs typeface="Calibri"/>
              </a:rPr>
              <a:t>of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65">
                <a:solidFill>
                  <a:srgbClr val="585D60"/>
                </a:solidFill>
                <a:latin typeface="Calibri"/>
                <a:cs typeface="Calibri"/>
              </a:rPr>
              <a:t>Missing</a:t>
            </a:r>
            <a:r>
              <a:rPr dirty="0" sz="850" spc="2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Data.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Calibri"/>
                <a:cs typeface="Calibri"/>
              </a:rPr>
              <a:t>Available</a:t>
            </a:r>
            <a:r>
              <a:rPr dirty="0" sz="850" spc="30">
                <a:solidFill>
                  <a:srgbClr val="585D60"/>
                </a:solidFill>
                <a:latin typeface="Calibri"/>
                <a:cs typeface="Calibri"/>
              </a:rPr>
              <a:t> from: </a:t>
            </a:r>
            <a:r>
              <a:rPr dirty="0" sz="85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https://www.ncbi.nlm.nih.gov/books/NBK493614/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14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4543425"/>
            <a:ext cx="171450" cy="142875"/>
          </a:xfrm>
          <a:custGeom>
            <a:avLst/>
            <a:gdLst/>
            <a:ahLst/>
            <a:cxnLst/>
            <a:rect l="l" t="t" r="r" b="b"/>
            <a:pathLst>
              <a:path w="171450" h="142875">
                <a:moveTo>
                  <a:pt x="0" y="0"/>
                </a:moveTo>
                <a:lnTo>
                  <a:pt x="171449" y="0"/>
                </a:lnTo>
                <a:lnTo>
                  <a:pt x="1714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5037" y="4559300"/>
            <a:ext cx="11112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</a:t>
            </a:r>
            <a:endParaRPr sz="650">
              <a:latin typeface="Segoe Fluent Icons"/>
              <a:cs typeface="Segoe Fluent Ico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39399" y="4543425"/>
            <a:ext cx="171450" cy="142875"/>
          </a:xfrm>
          <a:custGeom>
            <a:avLst/>
            <a:gdLst/>
            <a:ahLst/>
            <a:cxnLst/>
            <a:rect l="l" t="t" r="r" b="b"/>
            <a:pathLst>
              <a:path w="171450" h="142875">
                <a:moveTo>
                  <a:pt x="0" y="0"/>
                </a:moveTo>
                <a:lnTo>
                  <a:pt x="171449" y="0"/>
                </a:lnTo>
                <a:lnTo>
                  <a:pt x="1714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479086" y="4559300"/>
            <a:ext cx="11112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</a:t>
            </a:r>
            <a:endParaRPr sz="650">
              <a:latin typeface="Segoe Fluent Icons"/>
              <a:cs typeface="Segoe Fluent Ico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5850" y="4543425"/>
            <a:ext cx="9353550" cy="142875"/>
          </a:xfrm>
          <a:custGeom>
            <a:avLst/>
            <a:gdLst/>
            <a:ahLst/>
            <a:cxnLst/>
            <a:rect l="l" t="t" r="r" b="b"/>
            <a:pathLst>
              <a:path w="9353550" h="142875">
                <a:moveTo>
                  <a:pt x="0" y="0"/>
                </a:moveTo>
                <a:lnTo>
                  <a:pt x="9353549" y="0"/>
                </a:lnTo>
                <a:lnTo>
                  <a:pt x="93535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85849" y="4572000"/>
            <a:ext cx="9258300" cy="85725"/>
          </a:xfrm>
          <a:custGeom>
            <a:avLst/>
            <a:gdLst/>
            <a:ahLst/>
            <a:cxnLst/>
            <a:rect l="l" t="t" r="r" b="b"/>
            <a:pathLst>
              <a:path w="9258300" h="85725">
                <a:moveTo>
                  <a:pt x="9221120" y="85724"/>
                </a:moveTo>
                <a:lnTo>
                  <a:pt x="37178" y="85724"/>
                </a:lnTo>
                <a:lnTo>
                  <a:pt x="31710" y="84637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21208" y="5437"/>
                </a:lnTo>
                <a:lnTo>
                  <a:pt x="37178" y="0"/>
                </a:lnTo>
                <a:lnTo>
                  <a:pt x="9221120" y="0"/>
                </a:lnTo>
                <a:lnTo>
                  <a:pt x="9252859" y="21208"/>
                </a:lnTo>
                <a:lnTo>
                  <a:pt x="9258299" y="37178"/>
                </a:lnTo>
                <a:lnTo>
                  <a:pt x="9258299" y="48546"/>
                </a:lnTo>
                <a:lnTo>
                  <a:pt x="9237089" y="80286"/>
                </a:lnTo>
                <a:lnTo>
                  <a:pt x="9221120" y="85724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1533525"/>
            <a:ext cx="9696450" cy="3009900"/>
          </a:xfrm>
          <a:custGeom>
            <a:avLst/>
            <a:gdLst/>
            <a:ahLst/>
            <a:cxnLst/>
            <a:rect l="l" t="t" r="r" b="b"/>
            <a:pathLst>
              <a:path w="9696450" h="3009900">
                <a:moveTo>
                  <a:pt x="0" y="0"/>
                </a:moveTo>
                <a:lnTo>
                  <a:pt x="9696449" y="0"/>
                </a:lnTo>
                <a:lnTo>
                  <a:pt x="9696449" y="3009899"/>
                </a:lnTo>
                <a:lnTo>
                  <a:pt x="0" y="300989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20319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65">
                <a:latin typeface="Trebuchet MS"/>
                <a:cs typeface="Trebuchet MS"/>
              </a:rPr>
              <a:t>The </a:t>
            </a:r>
            <a:r>
              <a:rPr dirty="0" sz="4100" spc="-215">
                <a:latin typeface="Trebuchet MS"/>
                <a:cs typeface="Trebuchet MS"/>
              </a:rPr>
              <a:t>Bike </a:t>
            </a:r>
            <a:r>
              <a:rPr dirty="0" sz="4100" spc="-155">
                <a:latin typeface="Trebuchet MS"/>
                <a:cs typeface="Trebuchet MS"/>
              </a:rPr>
              <a:t>Sharing</a:t>
            </a:r>
            <a:r>
              <a:rPr dirty="0" sz="4100" spc="-440">
                <a:latin typeface="Trebuchet MS"/>
                <a:cs typeface="Trebuchet MS"/>
              </a:rPr>
              <a:t> </a:t>
            </a:r>
            <a:r>
              <a:rPr dirty="0" sz="4100" spc="-204">
                <a:latin typeface="Trebuchet MS"/>
                <a:cs typeface="Trebuchet MS"/>
              </a:rPr>
              <a:t>Dataset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17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325120" marR="2818765" indent="-208915">
              <a:lnSpc>
                <a:spcPts val="1580"/>
              </a:lnSpc>
              <a:spcBef>
                <a:spcPts val="200"/>
              </a:spcBef>
            </a:pPr>
            <a:r>
              <a:rPr dirty="0" spc="10">
                <a:solidFill>
                  <a:srgbClr val="000000"/>
                </a:solidFill>
              </a:rPr>
              <a:t>bike_tbl = readr::read_csv(</a:t>
            </a:r>
            <a:r>
              <a:rPr dirty="0" spc="10"/>
              <a:t>'../../data/bike_sharing_data.csv'</a:t>
            </a:r>
            <a:r>
              <a:rPr dirty="0" spc="10">
                <a:solidFill>
                  <a:srgbClr val="000000"/>
                </a:solidFill>
              </a:rPr>
              <a:t>)</a:t>
            </a:r>
            <a:r>
              <a:rPr dirty="0" spc="-50">
                <a:solidFill>
                  <a:srgbClr val="000000"/>
                </a:solidFill>
              </a:rPr>
              <a:t> </a:t>
            </a:r>
            <a:r>
              <a:rPr dirty="0" spc="10">
                <a:solidFill>
                  <a:srgbClr val="000000"/>
                </a:solidFill>
              </a:rPr>
              <a:t>|&gt;  </a:t>
            </a:r>
            <a:r>
              <a:rPr dirty="0" spc="10">
                <a:solidFill>
                  <a:srgbClr val="777777"/>
                </a:solidFill>
              </a:rPr>
              <a:t># making their column names</a:t>
            </a:r>
            <a:r>
              <a:rPr dirty="0" spc="-5">
                <a:solidFill>
                  <a:srgbClr val="777777"/>
                </a:solidFill>
              </a:rPr>
              <a:t> </a:t>
            </a:r>
            <a:r>
              <a:rPr dirty="0" spc="10">
                <a:solidFill>
                  <a:srgbClr val="777777"/>
                </a:solidFill>
              </a:rPr>
              <a:t>tidy</a:t>
            </a:r>
          </a:p>
          <a:p>
            <a:pPr marL="325120">
              <a:lnSpc>
                <a:spcPts val="1500"/>
              </a:lnSpc>
            </a:pPr>
            <a:r>
              <a:rPr dirty="0" spc="10">
                <a:solidFill>
                  <a:srgbClr val="000000"/>
                </a:solidFill>
              </a:rPr>
              <a:t>janitor::clean_names()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10">
                <a:solidFill>
                  <a:srgbClr val="000000"/>
                </a:solidFill>
              </a:rPr>
              <a:t>|&gt;</a:t>
            </a:r>
          </a:p>
          <a:p>
            <a:pPr marL="533400" indent="-208915">
              <a:lnSpc>
                <a:spcPts val="1575"/>
              </a:lnSpc>
              <a:buChar char="❖"/>
              <a:tabLst>
                <a:tab pos="534670" algn="l"/>
              </a:tabLst>
            </a:pPr>
            <a:r>
              <a:rPr dirty="0" spc="10">
                <a:solidFill>
                  <a:srgbClr val="777777"/>
                </a:solidFill>
              </a:rPr>
              <a:t>creating date, hours, and day of the week</a:t>
            </a:r>
            <a:r>
              <a:rPr dirty="0" spc="-5">
                <a:solidFill>
                  <a:srgbClr val="777777"/>
                </a:solidFill>
              </a:rPr>
              <a:t> </a:t>
            </a:r>
            <a:r>
              <a:rPr dirty="0" spc="10">
                <a:solidFill>
                  <a:srgbClr val="777777"/>
                </a:solidFill>
              </a:rPr>
              <a:t>variables</a:t>
            </a:r>
          </a:p>
          <a:p>
            <a:pPr marL="1054735" marR="5080" indent="-730250">
              <a:lnSpc>
                <a:spcPts val="1580"/>
              </a:lnSpc>
              <a:spcBef>
                <a:spcPts val="65"/>
              </a:spcBef>
              <a:tabLst>
                <a:tab pos="6267450" algn="l"/>
              </a:tabLst>
            </a:pPr>
            <a:r>
              <a:rPr dirty="0" spc="10">
                <a:solidFill>
                  <a:srgbClr val="000000"/>
                </a:solidFill>
              </a:rPr>
              <a:t>dplyr::mutate(datetime = lubridate::mdy_hm(datetime), date =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 spc="10">
                <a:solidFill>
                  <a:srgbClr val="000000"/>
                </a:solidFill>
              </a:rPr>
              <a:t>lubridate::as_date(datetime),  hours = lubridate::hour(datetime),</a:t>
            </a:r>
            <a:r>
              <a:rPr dirty="0" spc="25">
                <a:solidFill>
                  <a:srgbClr val="000000"/>
                </a:solidFill>
              </a:rPr>
              <a:t> </a:t>
            </a:r>
            <a:r>
              <a:rPr dirty="0" spc="10">
                <a:solidFill>
                  <a:srgbClr val="000000"/>
                </a:solidFill>
              </a:rPr>
              <a:t>day_of_week</a:t>
            </a:r>
            <a:r>
              <a:rPr dirty="0" spc="15">
                <a:solidFill>
                  <a:srgbClr val="000000"/>
                </a:solidFill>
              </a:rPr>
              <a:t> </a:t>
            </a:r>
            <a:r>
              <a:rPr dirty="0" spc="10">
                <a:solidFill>
                  <a:srgbClr val="000000"/>
                </a:solidFill>
              </a:rPr>
              <a:t>=	lubridate::wday(date))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10">
                <a:solidFill>
                  <a:srgbClr val="000000"/>
                </a:solidFill>
              </a:rPr>
              <a:t>|&gt;</a:t>
            </a:r>
          </a:p>
          <a:p>
            <a:pPr marL="533400" indent="-208915">
              <a:lnSpc>
                <a:spcPts val="1500"/>
              </a:lnSpc>
              <a:buChar char="❖"/>
              <a:tabLst>
                <a:tab pos="534670" algn="l"/>
              </a:tabLst>
            </a:pPr>
            <a:r>
              <a:rPr dirty="0" spc="10">
                <a:solidFill>
                  <a:srgbClr val="777777"/>
                </a:solidFill>
              </a:rPr>
              <a:t>moving them to the</a:t>
            </a:r>
            <a:r>
              <a:rPr dirty="0">
                <a:solidFill>
                  <a:srgbClr val="777777"/>
                </a:solidFill>
              </a:rPr>
              <a:t> </a:t>
            </a:r>
            <a:r>
              <a:rPr dirty="0" spc="10">
                <a:solidFill>
                  <a:srgbClr val="777777"/>
                </a:solidFill>
              </a:rPr>
              <a:t>front</a:t>
            </a:r>
          </a:p>
          <a:p>
            <a:pPr marL="325120" marR="4799965">
              <a:lnSpc>
                <a:spcPts val="1570"/>
              </a:lnSpc>
              <a:spcBef>
                <a:spcPts val="70"/>
              </a:spcBef>
            </a:pPr>
            <a:r>
              <a:rPr dirty="0" spc="10">
                <a:solidFill>
                  <a:srgbClr val="000000"/>
                </a:solidFill>
              </a:rPr>
              <a:t>dplyr::relocate(date, day_of_week, hours)</a:t>
            </a:r>
            <a:r>
              <a:rPr dirty="0" spc="-65">
                <a:solidFill>
                  <a:srgbClr val="000000"/>
                </a:solidFill>
              </a:rPr>
              <a:t> </a:t>
            </a:r>
            <a:r>
              <a:rPr dirty="0" spc="10">
                <a:solidFill>
                  <a:srgbClr val="000000"/>
                </a:solidFill>
              </a:rPr>
              <a:t>|&gt;  select(-c(datetime))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10">
                <a:solidFill>
                  <a:srgbClr val="000000"/>
                </a:solidFill>
              </a:rPr>
              <a:t>|&gt;</a:t>
            </a:r>
          </a:p>
          <a:p>
            <a:pPr marL="533400" indent="-208915">
              <a:lnSpc>
                <a:spcPts val="1515"/>
              </a:lnSpc>
              <a:buChar char="❖"/>
              <a:tabLst>
                <a:tab pos="534670" algn="l"/>
              </a:tabLst>
            </a:pPr>
            <a:r>
              <a:rPr dirty="0" spc="10">
                <a:solidFill>
                  <a:srgbClr val="777777"/>
                </a:solidFill>
              </a:rPr>
              <a:t>converting int columns to</a:t>
            </a:r>
            <a:r>
              <a:rPr dirty="0">
                <a:solidFill>
                  <a:srgbClr val="777777"/>
                </a:solidFill>
              </a:rPr>
              <a:t> </a:t>
            </a:r>
            <a:r>
              <a:rPr dirty="0" spc="10">
                <a:solidFill>
                  <a:srgbClr val="777777"/>
                </a:solidFill>
              </a:rPr>
              <a:t>factors</a:t>
            </a:r>
          </a:p>
          <a:p>
            <a:pPr marL="325120">
              <a:lnSpc>
                <a:spcPts val="1575"/>
              </a:lnSpc>
            </a:pPr>
            <a:r>
              <a:rPr dirty="0" spc="10">
                <a:solidFill>
                  <a:srgbClr val="000000"/>
                </a:solidFill>
              </a:rPr>
              <a:t>dplyr::mutate(dplyr::across(.cols = c(hours, season, holiday, workingday,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10">
                <a:solidFill>
                  <a:srgbClr val="000000"/>
                </a:solidFill>
              </a:rPr>
              <a:t>weather),</a:t>
            </a:r>
          </a:p>
          <a:p>
            <a:pPr marL="2513965">
              <a:lnSpc>
                <a:spcPts val="1575"/>
              </a:lnSpc>
            </a:pPr>
            <a:r>
              <a:rPr dirty="0" spc="10">
                <a:solidFill>
                  <a:srgbClr val="000000"/>
                </a:solidFill>
              </a:rPr>
              <a:t>.fn = as.character))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10">
                <a:solidFill>
                  <a:srgbClr val="000000"/>
                </a:solidFill>
              </a:rPr>
              <a:t>|&gt;</a:t>
            </a:r>
          </a:p>
          <a:p>
            <a:pPr marL="325120">
              <a:lnSpc>
                <a:spcPts val="1575"/>
              </a:lnSpc>
            </a:pPr>
            <a:r>
              <a:rPr dirty="0" spc="10">
                <a:solidFill>
                  <a:srgbClr val="000000"/>
                </a:solidFill>
              </a:rPr>
              <a:t>dplyr::mutate(dplyr::across(.cols = c(hours, season, holiday, workingday,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10">
                <a:solidFill>
                  <a:srgbClr val="000000"/>
                </a:solidFill>
              </a:rPr>
              <a:t>weather),</a:t>
            </a:r>
          </a:p>
          <a:p>
            <a:pPr marL="2513965">
              <a:lnSpc>
                <a:spcPts val="1595"/>
              </a:lnSpc>
            </a:pPr>
            <a:r>
              <a:rPr dirty="0" spc="10">
                <a:solidFill>
                  <a:srgbClr val="000000"/>
                </a:solidFill>
              </a:rPr>
              <a:t>.fn =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10">
                <a:solidFill>
                  <a:srgbClr val="000000"/>
                </a:solidFill>
              </a:rPr>
              <a:t>as.factor))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694626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15">
                <a:solidFill>
                  <a:srgbClr val="C2132D"/>
                </a:solidFill>
                <a:latin typeface="Trebuchet MS"/>
                <a:cs typeface="Trebuchet MS"/>
              </a:rPr>
              <a:t>Bike </a:t>
            </a:r>
            <a:r>
              <a:rPr dirty="0" sz="4100" spc="-155">
                <a:solidFill>
                  <a:srgbClr val="C2132D"/>
                </a:solidFill>
                <a:latin typeface="Trebuchet MS"/>
                <a:cs typeface="Trebuchet MS"/>
              </a:rPr>
              <a:t>Sharing </a:t>
            </a:r>
            <a:r>
              <a:rPr dirty="0" sz="4100" spc="-295">
                <a:solidFill>
                  <a:srgbClr val="C2132D"/>
                </a:solidFill>
                <a:latin typeface="Trebuchet MS"/>
                <a:cs typeface="Trebuchet MS"/>
              </a:rPr>
              <a:t>Data: </a:t>
            </a:r>
            <a:r>
              <a:rPr dirty="0" sz="4100" spc="-155">
                <a:solidFill>
                  <a:srgbClr val="C2132D"/>
                </a:solidFill>
                <a:latin typeface="Trebuchet MS"/>
                <a:cs typeface="Trebuchet MS"/>
              </a:rPr>
              <a:t>Viz </a:t>
            </a:r>
            <a:r>
              <a:rPr dirty="0" sz="4100" spc="-10">
                <a:solidFill>
                  <a:srgbClr val="C2132D"/>
                </a:solidFill>
                <a:latin typeface="Trebuchet MS"/>
                <a:cs typeface="Trebuchet MS"/>
              </a:rPr>
              <a:t>Missing</a:t>
            </a:r>
            <a:r>
              <a:rPr dirty="0" sz="4100" spc="-68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355">
                <a:solidFill>
                  <a:srgbClr val="C2132D"/>
                </a:solidFill>
                <a:latin typeface="Trebuchet MS"/>
                <a:cs typeface="Trebuchet MS"/>
              </a:rPr>
              <a:t>[1]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175" y="1638300"/>
            <a:ext cx="9486900" cy="200025"/>
          </a:xfrm>
          <a:prstGeom prst="rect">
            <a:avLst/>
          </a:prstGeom>
          <a:solidFill>
            <a:srgbClr val="FFDE65"/>
          </a:solidFill>
        </p:spPr>
        <p:txBody>
          <a:bodyPr wrap="square" lIns="0" tIns="0" rIns="0" bIns="0" rtlCol="0" vert="horz">
            <a:spAutoFit/>
          </a:bodyPr>
          <a:lstStyle/>
          <a:p>
            <a:pPr marL="3175">
              <a:lnSpc>
                <a:spcPts val="1470"/>
              </a:lnSpc>
            </a:pPr>
            <a:r>
              <a:rPr dirty="0" sz="1350" spc="10">
                <a:latin typeface="Courier New"/>
                <a:cs typeface="Courier New"/>
              </a:rPr>
              <a:t>visdat::vis_dat(bike_tbl)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function from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visdat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1364" y="2554643"/>
            <a:ext cx="9396321" cy="297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17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694626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15">
                <a:solidFill>
                  <a:srgbClr val="C2132D"/>
                </a:solidFill>
                <a:latin typeface="Trebuchet MS"/>
                <a:cs typeface="Trebuchet MS"/>
              </a:rPr>
              <a:t>Bike </a:t>
            </a:r>
            <a:r>
              <a:rPr dirty="0" sz="4100" spc="-155">
                <a:solidFill>
                  <a:srgbClr val="C2132D"/>
                </a:solidFill>
                <a:latin typeface="Trebuchet MS"/>
                <a:cs typeface="Trebuchet MS"/>
              </a:rPr>
              <a:t>Sharing </a:t>
            </a:r>
            <a:r>
              <a:rPr dirty="0" sz="4100" spc="-295">
                <a:solidFill>
                  <a:srgbClr val="C2132D"/>
                </a:solidFill>
                <a:latin typeface="Trebuchet MS"/>
                <a:cs typeface="Trebuchet MS"/>
              </a:rPr>
              <a:t>Data: </a:t>
            </a:r>
            <a:r>
              <a:rPr dirty="0" sz="4100" spc="-155">
                <a:solidFill>
                  <a:srgbClr val="C2132D"/>
                </a:solidFill>
                <a:latin typeface="Trebuchet MS"/>
                <a:cs typeface="Trebuchet MS"/>
              </a:rPr>
              <a:t>Viz </a:t>
            </a:r>
            <a:r>
              <a:rPr dirty="0" sz="4100" spc="-10">
                <a:solidFill>
                  <a:srgbClr val="C2132D"/>
                </a:solidFill>
                <a:latin typeface="Trebuchet MS"/>
                <a:cs typeface="Trebuchet MS"/>
              </a:rPr>
              <a:t>Missing</a:t>
            </a:r>
            <a:r>
              <a:rPr dirty="0" sz="4100" spc="-68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355">
                <a:solidFill>
                  <a:srgbClr val="C2132D"/>
                </a:solidFill>
                <a:latin typeface="Trebuchet MS"/>
                <a:cs typeface="Trebuchet MS"/>
              </a:rPr>
              <a:t>[2]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175" y="1638300"/>
            <a:ext cx="9486900" cy="200025"/>
          </a:xfrm>
          <a:prstGeom prst="rect">
            <a:avLst/>
          </a:prstGeom>
          <a:solidFill>
            <a:srgbClr val="FFDE65"/>
          </a:solidFill>
        </p:spPr>
        <p:txBody>
          <a:bodyPr wrap="square" lIns="0" tIns="0" rIns="0" bIns="0" rtlCol="0" vert="horz">
            <a:spAutoFit/>
          </a:bodyPr>
          <a:lstStyle/>
          <a:p>
            <a:pPr marL="3175">
              <a:lnSpc>
                <a:spcPts val="1470"/>
              </a:lnSpc>
            </a:pPr>
            <a:r>
              <a:rPr dirty="0" sz="1350" spc="10">
                <a:latin typeface="Courier New"/>
                <a:cs typeface="Courier New"/>
              </a:rPr>
              <a:t>visdat::vis_miss(bike_tbl)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function from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visdat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1364" y="2550032"/>
            <a:ext cx="9599485" cy="2899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17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2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677659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20">
                <a:latin typeface="Trebuchet MS"/>
                <a:cs typeface="Trebuchet MS"/>
              </a:rPr>
              <a:t>Quick </a:t>
            </a:r>
            <a:r>
              <a:rPr dirty="0" sz="4100" spc="-229">
                <a:latin typeface="Trebuchet MS"/>
                <a:cs typeface="Trebuchet MS"/>
              </a:rPr>
              <a:t>Refresher </a:t>
            </a:r>
            <a:r>
              <a:rPr dirty="0" sz="4100" spc="-254">
                <a:latin typeface="Trebuchet MS"/>
                <a:cs typeface="Trebuchet MS"/>
              </a:rPr>
              <a:t>from </a:t>
            </a:r>
            <a:r>
              <a:rPr dirty="0" sz="4100" spc="-120">
                <a:latin typeface="Trebuchet MS"/>
                <a:cs typeface="Trebuchet MS"/>
              </a:rPr>
              <a:t>Last</a:t>
            </a:r>
            <a:r>
              <a:rPr dirty="0" sz="4100" spc="-515">
                <a:latin typeface="Trebuchet MS"/>
                <a:cs typeface="Trebuchet MS"/>
              </a:rPr>
              <a:t> </a:t>
            </a:r>
            <a:r>
              <a:rPr dirty="0" sz="4100" spc="-25">
                <a:latin typeface="Trebuchet MS"/>
                <a:cs typeface="Trebuchet MS"/>
              </a:rPr>
              <a:t>Class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126"/>
            <a:ext cx="5120640" cy="738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Converting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tidy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technically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correct</a:t>
            </a:r>
            <a:r>
              <a:rPr dirty="0" sz="1800" spc="-9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800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Examining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95">
                <a:solidFill>
                  <a:srgbClr val="585D60"/>
                </a:solidFill>
                <a:latin typeface="Calibri"/>
                <a:cs typeface="Calibri"/>
              </a:rPr>
              <a:t>consistency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</a:t>
            </a:r>
            <a:r>
              <a:rPr dirty="0" sz="1800" spc="-1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90989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15">
                <a:latin typeface="Trebuchet MS"/>
                <a:cs typeface="Trebuchet MS"/>
              </a:rPr>
              <a:t>Bike </a:t>
            </a:r>
            <a:r>
              <a:rPr dirty="0" sz="4100" spc="-155">
                <a:latin typeface="Trebuchet MS"/>
                <a:cs typeface="Trebuchet MS"/>
              </a:rPr>
              <a:t>Sharing </a:t>
            </a:r>
            <a:r>
              <a:rPr dirty="0" sz="4100" spc="-295">
                <a:latin typeface="Trebuchet MS"/>
                <a:cs typeface="Trebuchet MS"/>
              </a:rPr>
              <a:t>Data: </a:t>
            </a:r>
            <a:r>
              <a:rPr dirty="0" sz="4100" spc="-10">
                <a:latin typeface="Trebuchet MS"/>
                <a:cs typeface="Trebuchet MS"/>
              </a:rPr>
              <a:t>Missing </a:t>
            </a:r>
            <a:r>
              <a:rPr dirty="0" sz="4100" spc="-175">
                <a:latin typeface="Trebuchet MS"/>
                <a:cs typeface="Trebuchet MS"/>
              </a:rPr>
              <a:t>Relationships</a:t>
            </a:r>
            <a:r>
              <a:rPr dirty="0" sz="4100" spc="-780">
                <a:latin typeface="Trebuchet MS"/>
                <a:cs typeface="Trebuchet MS"/>
              </a:rPr>
              <a:t> </a:t>
            </a:r>
            <a:r>
              <a:rPr dirty="0" sz="4100" spc="-355">
                <a:latin typeface="Trebuchet MS"/>
                <a:cs typeface="Trebuchet MS"/>
              </a:rPr>
              <a:t>[1]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533525"/>
            <a:ext cx="9696450" cy="13906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ts val="1600"/>
              </a:lnSpc>
              <a:spcBef>
                <a:spcPts val="675"/>
              </a:spcBef>
            </a:pPr>
            <a:r>
              <a:rPr dirty="0" sz="1350" spc="10">
                <a:latin typeface="Courier New"/>
                <a:cs typeface="Courier New"/>
              </a:rPr>
              <a:t>bike_tbl_grouped = bike_tbl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|&gt;</a:t>
            </a:r>
            <a:endParaRPr sz="1350">
              <a:latin typeface="Courier New"/>
              <a:cs typeface="Courier New"/>
            </a:endParaRPr>
          </a:p>
          <a:p>
            <a:pPr marL="316865" marR="1136650">
              <a:lnSpc>
                <a:spcPts val="1580"/>
              </a:lnSpc>
              <a:spcBef>
                <a:spcPts val="60"/>
              </a:spcBef>
            </a:pPr>
            <a:r>
              <a:rPr dirty="0" sz="1350" spc="10">
                <a:latin typeface="Courier New"/>
                <a:cs typeface="Courier New"/>
              </a:rPr>
              <a:t>dplyr::group_by(day_of_week) |&gt;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group_by from dplyr #&gt;&gt;  </a:t>
            </a:r>
            <a:r>
              <a:rPr dirty="0" sz="1350" spc="10">
                <a:latin typeface="Courier New"/>
                <a:cs typeface="Courier New"/>
              </a:rPr>
              <a:t>dplyr::summarise(nmissing = is.na(sources) |&gt; sum())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summarise from dplyr</a:t>
            </a:r>
            <a:r>
              <a:rPr dirty="0" sz="1350" spc="-4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#&gt;&gt;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600"/>
              </a:lnSpc>
              <a:spcBef>
                <a:spcPts val="1255"/>
              </a:spcBef>
            </a:pPr>
            <a:r>
              <a:rPr dirty="0" sz="1350" spc="10">
                <a:latin typeface="Courier New"/>
                <a:cs typeface="Courier New"/>
              </a:rPr>
              <a:t>bike_tbl_grouped |&gt;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DT::datatable(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95"/>
              </a:lnSpc>
            </a:pPr>
            <a:r>
              <a:rPr dirty="0" sz="1350" spc="10">
                <a:latin typeface="Courier New"/>
                <a:cs typeface="Courier New"/>
              </a:rPr>
              <a:t>fillContainer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FALSE</a:t>
            </a:r>
            <a:r>
              <a:rPr dirty="0" sz="1350" spc="10">
                <a:latin typeface="Courier New"/>
                <a:cs typeface="Courier New"/>
              </a:rPr>
              <a:t>, options = list(pageLength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4</a:t>
            </a:r>
            <a:r>
              <a:rPr dirty="0" sz="1350" spc="10">
                <a:latin typeface="Courier New"/>
                <a:cs typeface="Courier New"/>
              </a:rPr>
              <a:t>), height =</a:t>
            </a:r>
            <a:r>
              <a:rPr dirty="0" sz="1350" spc="-1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600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5974" y="3324224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0" y="0"/>
                </a:moveTo>
                <a:lnTo>
                  <a:pt x="38099" y="38099"/>
                </a:lnTo>
                <a:lnTo>
                  <a:pt x="76199" y="0"/>
                </a:lnTo>
              </a:path>
            </a:pathLst>
          </a:custGeom>
          <a:ln w="1904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8287" y="3157537"/>
            <a:ext cx="666750" cy="381000"/>
          </a:xfrm>
          <a:custGeom>
            <a:avLst/>
            <a:gdLst/>
            <a:ahLst/>
            <a:cxnLst/>
            <a:rect l="l" t="t" r="r" b="b"/>
            <a:pathLst>
              <a:path w="666750" h="381000">
                <a:moveTo>
                  <a:pt x="0" y="357187"/>
                </a:moveTo>
                <a:lnTo>
                  <a:pt x="0" y="23812"/>
                </a:lnTo>
                <a:lnTo>
                  <a:pt x="0" y="20654"/>
                </a:lnTo>
                <a:lnTo>
                  <a:pt x="604" y="17616"/>
                </a:lnTo>
                <a:lnTo>
                  <a:pt x="1812" y="14699"/>
                </a:lnTo>
                <a:lnTo>
                  <a:pt x="3021" y="11782"/>
                </a:lnTo>
                <a:lnTo>
                  <a:pt x="4741" y="9206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642937" y="0"/>
                </a:lnTo>
                <a:lnTo>
                  <a:pt x="646095" y="0"/>
                </a:lnTo>
                <a:lnTo>
                  <a:pt x="649132" y="604"/>
                </a:lnTo>
                <a:lnTo>
                  <a:pt x="664937" y="14699"/>
                </a:lnTo>
                <a:lnTo>
                  <a:pt x="666145" y="17616"/>
                </a:lnTo>
                <a:lnTo>
                  <a:pt x="666749" y="20654"/>
                </a:lnTo>
                <a:lnTo>
                  <a:pt x="666750" y="23812"/>
                </a:lnTo>
                <a:lnTo>
                  <a:pt x="666750" y="357187"/>
                </a:lnTo>
                <a:lnTo>
                  <a:pt x="652049" y="379186"/>
                </a:lnTo>
                <a:lnTo>
                  <a:pt x="649132" y="380395"/>
                </a:lnTo>
                <a:lnTo>
                  <a:pt x="646095" y="380999"/>
                </a:lnTo>
                <a:lnTo>
                  <a:pt x="642937" y="380999"/>
                </a:lnTo>
                <a:lnTo>
                  <a:pt x="23812" y="380999"/>
                </a:lnTo>
                <a:lnTo>
                  <a:pt x="20654" y="380999"/>
                </a:lnTo>
                <a:lnTo>
                  <a:pt x="17617" y="380395"/>
                </a:lnTo>
                <a:lnTo>
                  <a:pt x="14699" y="379186"/>
                </a:lnTo>
                <a:lnTo>
                  <a:pt x="11782" y="377978"/>
                </a:lnTo>
                <a:lnTo>
                  <a:pt x="1812" y="366299"/>
                </a:lnTo>
                <a:lnTo>
                  <a:pt x="604" y="363382"/>
                </a:lnTo>
                <a:lnTo>
                  <a:pt x="0" y="360345"/>
                </a:lnTo>
                <a:lnTo>
                  <a:pt x="0" y="357187"/>
                </a:lnTo>
                <a:close/>
              </a:path>
            </a:pathLst>
          </a:custGeom>
          <a:ln w="9524">
            <a:solidFill>
              <a:srgbClr val="AAAA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1700" y="5854699"/>
            <a:ext cx="2732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333333"/>
                </a:solidFill>
                <a:latin typeface="Trebuchet MS"/>
                <a:cs typeface="Trebuchet MS"/>
              </a:rPr>
              <a:t>Showing</a:t>
            </a:r>
            <a:r>
              <a:rPr dirty="0" sz="1800" spc="-114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4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7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rebuchet MS"/>
                <a:cs typeface="Trebuchet MS"/>
              </a:rPr>
              <a:t>entries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0" y="5864224"/>
            <a:ext cx="905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dirty="0" sz="1800" spc="-45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dirty="0" sz="1800" spc="35">
                <a:solidFill>
                  <a:srgbClr val="666666"/>
                </a:solidFill>
                <a:latin typeface="Trebuchet MS"/>
                <a:cs typeface="Trebuchet MS"/>
              </a:rPr>
              <a:t>vious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10575" y="5772150"/>
            <a:ext cx="609599" cy="504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10574" y="5772150"/>
            <a:ext cx="609600" cy="504825"/>
          </a:xfrm>
          <a:custGeom>
            <a:avLst/>
            <a:gdLst/>
            <a:ahLst/>
            <a:cxnLst/>
            <a:rect l="l" t="t" r="r" b="b"/>
            <a:pathLst>
              <a:path w="609600" h="504825">
                <a:moveTo>
                  <a:pt x="595809" y="504824"/>
                </a:moveTo>
                <a:lnTo>
                  <a:pt x="13789" y="504824"/>
                </a:lnTo>
                <a:lnTo>
                  <a:pt x="9299" y="502964"/>
                </a:lnTo>
                <a:lnTo>
                  <a:pt x="1859" y="495524"/>
                </a:lnTo>
                <a:lnTo>
                  <a:pt x="0" y="491035"/>
                </a:lnTo>
                <a:lnTo>
                  <a:pt x="0" y="13789"/>
                </a:lnTo>
                <a:lnTo>
                  <a:pt x="1859" y="9298"/>
                </a:lnTo>
                <a:lnTo>
                  <a:pt x="9299" y="1859"/>
                </a:lnTo>
                <a:lnTo>
                  <a:pt x="13789" y="0"/>
                </a:lnTo>
                <a:lnTo>
                  <a:pt x="595809" y="0"/>
                </a:lnTo>
                <a:lnTo>
                  <a:pt x="600299" y="1859"/>
                </a:lnTo>
                <a:lnTo>
                  <a:pt x="607738" y="9298"/>
                </a:lnTo>
                <a:lnTo>
                  <a:pt x="607832" y="9524"/>
                </a:lnTo>
                <a:lnTo>
                  <a:pt x="16420" y="9524"/>
                </a:lnTo>
                <a:lnTo>
                  <a:pt x="14175" y="10454"/>
                </a:lnTo>
                <a:lnTo>
                  <a:pt x="10455" y="14174"/>
                </a:lnTo>
                <a:lnTo>
                  <a:pt x="9525" y="16419"/>
                </a:lnTo>
                <a:lnTo>
                  <a:pt x="9525" y="488405"/>
                </a:lnTo>
                <a:lnTo>
                  <a:pt x="10455" y="490650"/>
                </a:lnTo>
                <a:lnTo>
                  <a:pt x="14175" y="494369"/>
                </a:lnTo>
                <a:lnTo>
                  <a:pt x="16420" y="495299"/>
                </a:lnTo>
                <a:lnTo>
                  <a:pt x="607832" y="495299"/>
                </a:lnTo>
                <a:lnTo>
                  <a:pt x="607738" y="495524"/>
                </a:lnTo>
                <a:lnTo>
                  <a:pt x="600299" y="502964"/>
                </a:lnTo>
                <a:lnTo>
                  <a:pt x="595809" y="504824"/>
                </a:lnTo>
                <a:close/>
              </a:path>
              <a:path w="609600" h="504825">
                <a:moveTo>
                  <a:pt x="607832" y="495299"/>
                </a:moveTo>
                <a:lnTo>
                  <a:pt x="593180" y="495299"/>
                </a:lnTo>
                <a:lnTo>
                  <a:pt x="595425" y="494369"/>
                </a:lnTo>
                <a:lnTo>
                  <a:pt x="599145" y="490650"/>
                </a:lnTo>
                <a:lnTo>
                  <a:pt x="600075" y="488405"/>
                </a:lnTo>
                <a:lnTo>
                  <a:pt x="600075" y="16419"/>
                </a:lnTo>
                <a:lnTo>
                  <a:pt x="599145" y="14174"/>
                </a:lnTo>
                <a:lnTo>
                  <a:pt x="595425" y="10454"/>
                </a:lnTo>
                <a:lnTo>
                  <a:pt x="593180" y="9524"/>
                </a:lnTo>
                <a:lnTo>
                  <a:pt x="607832" y="9524"/>
                </a:lnTo>
                <a:lnTo>
                  <a:pt x="609599" y="13789"/>
                </a:lnTo>
                <a:lnTo>
                  <a:pt x="609599" y="491035"/>
                </a:lnTo>
                <a:lnTo>
                  <a:pt x="607832" y="495299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4400" y="3147806"/>
          <a:ext cx="9716135" cy="256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050"/>
                <a:gridCol w="4151629"/>
                <a:gridCol w="2600325"/>
              </a:tblGrid>
              <a:tr h="3905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tabLst>
                          <a:tab pos="706120" algn="l"/>
                          <a:tab pos="1353185" algn="l"/>
                          <a:tab pos="6299835" algn="l"/>
                        </a:tabLst>
                      </a:pPr>
                      <a:r>
                        <a:rPr dirty="0" sz="1800" spc="7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Show	</a:t>
                      </a: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	</a:t>
                      </a:r>
                      <a:r>
                        <a:rPr dirty="0" sz="1800" spc="-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entries	</a:t>
                      </a:r>
                      <a:r>
                        <a:rPr dirty="0" baseline="1543" sz="2700" spc="-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Search:</a:t>
                      </a:r>
                      <a:endParaRPr baseline="1543" sz="27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AAAAAA"/>
                      </a:solidFill>
                      <a:prstDash val="solid"/>
                    </a:lnR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AAAAAA"/>
                      </a:solidFill>
                      <a:prstDash val="solid"/>
                    </a:lnL>
                    <a:lnR w="28575">
                      <a:solidFill>
                        <a:srgbClr val="AAAAAA"/>
                      </a:solidFill>
                      <a:prstDash val="solid"/>
                    </a:lnR>
                    <a:lnT w="2857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9921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y_of_wee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nmissin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2862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29921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77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428624">
                <a:tc gridSpan="3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5655310" algn="l"/>
                          <a:tab pos="9344025" algn="l"/>
                        </a:tabLst>
                      </a:pP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	2	88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909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29921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75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428624">
                <a:tc gridSpan="3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5655310" algn="l"/>
                          <a:tab pos="9344025" algn="l"/>
                        </a:tabLst>
                      </a:pP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	4	79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17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39720" y="5864224"/>
            <a:ext cx="154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3608" y="5864224"/>
            <a:ext cx="154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87495" y="5864224"/>
            <a:ext cx="498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33333"/>
                </a:solidFill>
                <a:latin typeface="Trebuchet MS"/>
                <a:cs typeface="Trebuchet MS"/>
              </a:rPr>
              <a:t>Next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90989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15">
                <a:latin typeface="Trebuchet MS"/>
                <a:cs typeface="Trebuchet MS"/>
              </a:rPr>
              <a:t>Bike </a:t>
            </a:r>
            <a:r>
              <a:rPr dirty="0" sz="4100" spc="-155">
                <a:latin typeface="Trebuchet MS"/>
                <a:cs typeface="Trebuchet MS"/>
              </a:rPr>
              <a:t>Sharing </a:t>
            </a:r>
            <a:r>
              <a:rPr dirty="0" sz="4100" spc="-295">
                <a:latin typeface="Trebuchet MS"/>
                <a:cs typeface="Trebuchet MS"/>
              </a:rPr>
              <a:t>Data: </a:t>
            </a:r>
            <a:r>
              <a:rPr dirty="0" sz="4100" spc="-10">
                <a:latin typeface="Trebuchet MS"/>
                <a:cs typeface="Trebuchet MS"/>
              </a:rPr>
              <a:t>Missing </a:t>
            </a:r>
            <a:r>
              <a:rPr dirty="0" sz="4100" spc="-175">
                <a:latin typeface="Trebuchet MS"/>
                <a:cs typeface="Trebuchet MS"/>
              </a:rPr>
              <a:t>Relationships</a:t>
            </a:r>
            <a:r>
              <a:rPr dirty="0" sz="4100" spc="-780">
                <a:latin typeface="Trebuchet MS"/>
                <a:cs typeface="Trebuchet MS"/>
              </a:rPr>
              <a:t> </a:t>
            </a:r>
            <a:r>
              <a:rPr dirty="0" sz="4100" spc="-355">
                <a:latin typeface="Trebuchet MS"/>
                <a:cs typeface="Trebuchet MS"/>
              </a:rPr>
              <a:t>[2]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533525"/>
            <a:ext cx="9696450" cy="13906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ts val="1600"/>
              </a:lnSpc>
              <a:spcBef>
                <a:spcPts val="675"/>
              </a:spcBef>
            </a:pPr>
            <a:r>
              <a:rPr dirty="0" sz="1350" spc="10">
                <a:latin typeface="Courier New"/>
                <a:cs typeface="Courier New"/>
              </a:rPr>
              <a:t>bike_tbl_grouped = bike_tbl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|&gt;</a:t>
            </a:r>
            <a:endParaRPr sz="1350">
              <a:latin typeface="Courier New"/>
              <a:cs typeface="Courier New"/>
            </a:endParaRPr>
          </a:p>
          <a:p>
            <a:pPr marL="316865" marR="1136650">
              <a:lnSpc>
                <a:spcPts val="1580"/>
              </a:lnSpc>
              <a:spcBef>
                <a:spcPts val="60"/>
              </a:spcBef>
            </a:pPr>
            <a:r>
              <a:rPr dirty="0" sz="1350" spc="10">
                <a:latin typeface="Courier New"/>
                <a:cs typeface="Courier New"/>
              </a:rPr>
              <a:t>dplyr::group_by(day_of_week, hours) |&gt;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group_by from dplyr #&gt;&gt;  </a:t>
            </a:r>
            <a:r>
              <a:rPr dirty="0" sz="1350" spc="10">
                <a:latin typeface="Courier New"/>
                <a:cs typeface="Courier New"/>
              </a:rPr>
              <a:t>dplyr::summarise(nmissing = is.na(sources) |&gt; sum())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summarise from dplyr</a:t>
            </a:r>
            <a:r>
              <a:rPr dirty="0" sz="1350" spc="-4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#&gt;&gt;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600"/>
              </a:lnSpc>
              <a:spcBef>
                <a:spcPts val="1255"/>
              </a:spcBef>
            </a:pPr>
            <a:r>
              <a:rPr dirty="0" sz="1350" spc="10">
                <a:latin typeface="Courier New"/>
                <a:cs typeface="Courier New"/>
              </a:rPr>
              <a:t>bike_tbl_grouped |&gt;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DT::datatable(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95"/>
              </a:lnSpc>
            </a:pPr>
            <a:r>
              <a:rPr dirty="0" sz="1350" spc="10">
                <a:latin typeface="Courier New"/>
                <a:cs typeface="Courier New"/>
              </a:rPr>
              <a:t>fillContainer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FALSE</a:t>
            </a:r>
            <a:r>
              <a:rPr dirty="0" sz="1350" spc="10">
                <a:latin typeface="Courier New"/>
                <a:cs typeface="Courier New"/>
              </a:rPr>
              <a:t>, options = list(pageLength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4</a:t>
            </a:r>
            <a:r>
              <a:rPr dirty="0" sz="1350" spc="10">
                <a:latin typeface="Courier New"/>
                <a:cs typeface="Courier New"/>
              </a:rPr>
              <a:t>), height =</a:t>
            </a:r>
            <a:r>
              <a:rPr dirty="0" sz="1350" spc="-1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600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5974" y="3324224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0" y="0"/>
                </a:moveTo>
                <a:lnTo>
                  <a:pt x="38099" y="38099"/>
                </a:lnTo>
                <a:lnTo>
                  <a:pt x="76199" y="0"/>
                </a:lnTo>
              </a:path>
            </a:pathLst>
          </a:custGeom>
          <a:ln w="1904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8287" y="3157537"/>
            <a:ext cx="666750" cy="381000"/>
          </a:xfrm>
          <a:custGeom>
            <a:avLst/>
            <a:gdLst/>
            <a:ahLst/>
            <a:cxnLst/>
            <a:rect l="l" t="t" r="r" b="b"/>
            <a:pathLst>
              <a:path w="666750" h="381000">
                <a:moveTo>
                  <a:pt x="0" y="357187"/>
                </a:moveTo>
                <a:lnTo>
                  <a:pt x="0" y="23812"/>
                </a:lnTo>
                <a:lnTo>
                  <a:pt x="0" y="20654"/>
                </a:lnTo>
                <a:lnTo>
                  <a:pt x="604" y="17616"/>
                </a:lnTo>
                <a:lnTo>
                  <a:pt x="1812" y="14699"/>
                </a:lnTo>
                <a:lnTo>
                  <a:pt x="3021" y="11782"/>
                </a:lnTo>
                <a:lnTo>
                  <a:pt x="4741" y="9206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642937" y="0"/>
                </a:lnTo>
                <a:lnTo>
                  <a:pt x="646095" y="0"/>
                </a:lnTo>
                <a:lnTo>
                  <a:pt x="649132" y="604"/>
                </a:lnTo>
                <a:lnTo>
                  <a:pt x="664937" y="14699"/>
                </a:lnTo>
                <a:lnTo>
                  <a:pt x="666145" y="17616"/>
                </a:lnTo>
                <a:lnTo>
                  <a:pt x="666749" y="20654"/>
                </a:lnTo>
                <a:lnTo>
                  <a:pt x="666750" y="23812"/>
                </a:lnTo>
                <a:lnTo>
                  <a:pt x="666750" y="357187"/>
                </a:lnTo>
                <a:lnTo>
                  <a:pt x="652049" y="379186"/>
                </a:lnTo>
                <a:lnTo>
                  <a:pt x="649132" y="380395"/>
                </a:lnTo>
                <a:lnTo>
                  <a:pt x="646095" y="380999"/>
                </a:lnTo>
                <a:lnTo>
                  <a:pt x="642937" y="380999"/>
                </a:lnTo>
                <a:lnTo>
                  <a:pt x="23812" y="380999"/>
                </a:lnTo>
                <a:lnTo>
                  <a:pt x="20654" y="380999"/>
                </a:lnTo>
                <a:lnTo>
                  <a:pt x="17617" y="380395"/>
                </a:lnTo>
                <a:lnTo>
                  <a:pt x="14699" y="379186"/>
                </a:lnTo>
                <a:lnTo>
                  <a:pt x="11782" y="377978"/>
                </a:lnTo>
                <a:lnTo>
                  <a:pt x="1812" y="366299"/>
                </a:lnTo>
                <a:lnTo>
                  <a:pt x="604" y="363382"/>
                </a:lnTo>
                <a:lnTo>
                  <a:pt x="0" y="360345"/>
                </a:lnTo>
                <a:lnTo>
                  <a:pt x="0" y="357187"/>
                </a:lnTo>
                <a:close/>
              </a:path>
            </a:pathLst>
          </a:custGeom>
          <a:ln w="9524">
            <a:solidFill>
              <a:srgbClr val="AAAA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1700" y="5854699"/>
            <a:ext cx="2989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333333"/>
                </a:solidFill>
                <a:latin typeface="Trebuchet MS"/>
                <a:cs typeface="Trebuchet MS"/>
              </a:rPr>
              <a:t>Showing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4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168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rebuchet MS"/>
                <a:cs typeface="Trebuchet MS"/>
              </a:rPr>
              <a:t>entries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1599" y="6200775"/>
            <a:ext cx="600074" cy="285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81599" y="6200775"/>
            <a:ext cx="600075" cy="285750"/>
          </a:xfrm>
          <a:custGeom>
            <a:avLst/>
            <a:gdLst/>
            <a:ahLst/>
            <a:cxnLst/>
            <a:rect l="l" t="t" r="r" b="b"/>
            <a:pathLst>
              <a:path w="600075" h="285750">
                <a:moveTo>
                  <a:pt x="9525" y="285749"/>
                </a:moveTo>
                <a:lnTo>
                  <a:pt x="0" y="285749"/>
                </a:lnTo>
                <a:lnTo>
                  <a:pt x="0" y="13788"/>
                </a:lnTo>
                <a:lnTo>
                  <a:pt x="1859" y="9299"/>
                </a:lnTo>
                <a:lnTo>
                  <a:pt x="9298" y="1859"/>
                </a:lnTo>
                <a:lnTo>
                  <a:pt x="13789" y="0"/>
                </a:lnTo>
                <a:lnTo>
                  <a:pt x="586285" y="0"/>
                </a:lnTo>
                <a:lnTo>
                  <a:pt x="590775" y="1859"/>
                </a:lnTo>
                <a:lnTo>
                  <a:pt x="598214" y="9299"/>
                </a:lnTo>
                <a:lnTo>
                  <a:pt x="598308" y="9524"/>
                </a:lnTo>
                <a:lnTo>
                  <a:pt x="16419" y="9524"/>
                </a:lnTo>
                <a:lnTo>
                  <a:pt x="14174" y="10454"/>
                </a:lnTo>
                <a:lnTo>
                  <a:pt x="10454" y="14174"/>
                </a:lnTo>
                <a:lnTo>
                  <a:pt x="9524" y="16419"/>
                </a:lnTo>
                <a:lnTo>
                  <a:pt x="9525" y="285749"/>
                </a:lnTo>
                <a:close/>
              </a:path>
              <a:path w="600075" h="285750">
                <a:moveTo>
                  <a:pt x="600074" y="285749"/>
                </a:moveTo>
                <a:lnTo>
                  <a:pt x="590550" y="285749"/>
                </a:lnTo>
                <a:lnTo>
                  <a:pt x="590550" y="16419"/>
                </a:lnTo>
                <a:lnTo>
                  <a:pt x="589620" y="14174"/>
                </a:lnTo>
                <a:lnTo>
                  <a:pt x="585900" y="10454"/>
                </a:lnTo>
                <a:lnTo>
                  <a:pt x="583655" y="9524"/>
                </a:lnTo>
                <a:lnTo>
                  <a:pt x="598308" y="9524"/>
                </a:lnTo>
                <a:lnTo>
                  <a:pt x="600074" y="13788"/>
                </a:lnTo>
                <a:lnTo>
                  <a:pt x="600074" y="285749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4400" y="3147806"/>
          <a:ext cx="9716135" cy="256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0225"/>
                <a:gridCol w="235585"/>
                <a:gridCol w="2515235"/>
                <a:gridCol w="2600325"/>
              </a:tblGrid>
              <a:tr h="3905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tabLst>
                          <a:tab pos="706120" algn="l"/>
                          <a:tab pos="1353185" algn="l"/>
                          <a:tab pos="6299835" algn="l"/>
                        </a:tabLst>
                      </a:pPr>
                      <a:r>
                        <a:rPr dirty="0" sz="1800" spc="7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Show	</a:t>
                      </a: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	</a:t>
                      </a:r>
                      <a:r>
                        <a:rPr dirty="0" sz="1800" spc="-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entries	</a:t>
                      </a:r>
                      <a:r>
                        <a:rPr dirty="0" baseline="1543" sz="2700" spc="-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Search:</a:t>
                      </a:r>
                      <a:endParaRPr baseline="1543" sz="27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R w="28575">
                      <a:solidFill>
                        <a:srgbClr val="AAAAAA"/>
                      </a:solidFill>
                      <a:prstDash val="solid"/>
                    </a:lnR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AAAAAA"/>
                      </a:solidFill>
                      <a:prstDash val="solid"/>
                    </a:lnL>
                    <a:lnR w="28575">
                      <a:solidFill>
                        <a:srgbClr val="AAAAAA"/>
                      </a:solidFill>
                      <a:prstDash val="solid"/>
                    </a:lnR>
                    <a:lnT w="2857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AAAAAA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y_of_wee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baseline="17241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5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15367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35"/>
                        </a:spcBef>
                        <a:tabLst>
                          <a:tab pos="1873250" algn="l"/>
                        </a:tabLst>
                      </a:pPr>
                      <a:r>
                        <a:rPr dirty="0" sz="1800" spc="-2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hours	</a:t>
                      </a:r>
                      <a:r>
                        <a:rPr dirty="0" baseline="17241" sz="2175" spc="-1087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spc="-1087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nmissin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2862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428624">
                <a:tc gridSpan="4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4351655" algn="l"/>
                          <a:tab pos="4671060" algn="l"/>
                          <a:tab pos="9472295" algn="l"/>
                        </a:tabLst>
                      </a:pP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	1	1	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909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428624">
                <a:tc gridSpan="4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4351655" algn="l"/>
                          <a:tab pos="4671060" algn="l"/>
                          <a:tab pos="9472295" algn="l"/>
                        </a:tabLst>
                      </a:pP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	1	11	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030216" y="6309369"/>
            <a:ext cx="905510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2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dirty="0" sz="1800" spc="-45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dirty="0" sz="1800" spc="35">
                <a:solidFill>
                  <a:srgbClr val="666666"/>
                </a:solidFill>
                <a:latin typeface="Trebuchet MS"/>
                <a:cs typeface="Trebuchet MS"/>
              </a:rPr>
              <a:t>vious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5536" y="6309369"/>
            <a:ext cx="154305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9423" y="6309369"/>
            <a:ext cx="154305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3311" y="6309369"/>
            <a:ext cx="154305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7199" y="6309369"/>
            <a:ext cx="154305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01086" y="6309369"/>
            <a:ext cx="154305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35169" y="6309369"/>
            <a:ext cx="282575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42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87495" y="6309369"/>
            <a:ext cx="498475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-10">
                <a:solidFill>
                  <a:srgbClr val="333333"/>
                </a:solidFill>
                <a:latin typeface="Trebuchet MS"/>
                <a:cs typeface="Trebuchet MS"/>
              </a:rPr>
              <a:t>Next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21 </a:t>
            </a:r>
            <a:r>
              <a:rPr dirty="0" sz="1200" spc="30">
                <a:solidFill>
                  <a:srgbClr val="585D60"/>
                </a:solidFill>
                <a:latin typeface="Calibri"/>
                <a:cs typeface="Calibri"/>
              </a:rPr>
              <a:t>/</a:t>
            </a:r>
            <a:r>
              <a:rPr dirty="0" sz="1200" spc="-9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22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26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1628775"/>
          <a:ext cx="9696450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1639"/>
                <a:gridCol w="924560"/>
                <a:gridCol w="1732914"/>
                <a:gridCol w="5345429"/>
              </a:tblGrid>
              <a:tr h="32384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package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function()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description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identify NA</a:t>
                      </a:r>
                      <a:r>
                        <a:rPr dirty="0" sz="1200" spc="-1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cells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5250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base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5250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is.na()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5250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returns logicals T/F for each NA</a:t>
                      </a:r>
                      <a:r>
                        <a:rPr dirty="0" sz="1200" spc="-1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cell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5250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561974">
                <a:tc>
                  <a:txBody>
                    <a:bodyPr/>
                    <a:lstStyle/>
                    <a:p>
                      <a:pPr marL="46990" marR="259079">
                        <a:lnSpc>
                          <a:spcPct val="109400"/>
                        </a:lnSpc>
                        <a:spcBef>
                          <a:spcPts val="575"/>
                        </a:spcBef>
                      </a:pP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identify NA in</a:t>
                      </a:r>
                      <a:r>
                        <a:rPr dirty="0" sz="1200" spc="-8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each  col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302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390525">
                        <a:lnSpc>
                          <a:spcPct val="109400"/>
                        </a:lnSpc>
                        <a:spcBef>
                          <a:spcPts val="575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base</a:t>
                      </a:r>
                      <a:r>
                        <a:rPr dirty="0" sz="1200" spc="-1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&amp;  purrr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302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30480">
                        <a:lnSpc>
                          <a:spcPct val="109400"/>
                        </a:lnSpc>
                        <a:spcBef>
                          <a:spcPts val="575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purrr::map_df(.x =</a:t>
                      </a:r>
                      <a:r>
                        <a:rPr dirty="0" sz="1200" spc="-7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df,</a:t>
                      </a:r>
                      <a:r>
                        <a:rPr dirty="0" sz="1200" spc="-3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.f=  colSums()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302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460"/>
                        </a:spcBef>
                        <a:tabLst>
                          <a:tab pos="755650" algn="l"/>
                        </a:tabLst>
                      </a:pPr>
                      <a:r>
                        <a:rPr dirty="0" baseline="34722" sz="18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is.na) |&gt;	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returns total NA per</a:t>
                      </a:r>
                      <a:r>
                        <a:rPr dirty="0" sz="1200" spc="-1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column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8542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61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rule-based</a:t>
                      </a:r>
                      <a:r>
                        <a:rPr dirty="0" sz="1200" spc="-3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deductions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deducorrect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deduImpute()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0" marR="113030">
                        <a:lnSpc>
                          <a:spcPct val="109400"/>
                        </a:lnSpc>
                        <a:spcBef>
                          <a:spcPts val="575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Based on observed values and edit rules, impute as many</a:t>
                      </a:r>
                      <a:r>
                        <a:rPr dirty="0" sz="1200" spc="-1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variables  deductively as</a:t>
                      </a:r>
                      <a:r>
                        <a:rPr dirty="0" sz="1200" spc="-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possible.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302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561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replace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NAs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tidyr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34290">
                        <a:lnSpc>
                          <a:spcPct val="109400"/>
                        </a:lnSpc>
                        <a:spcBef>
                          <a:spcPts val="575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replace_na(list(x = 0,</a:t>
                      </a:r>
                      <a:r>
                        <a:rPr dirty="0" sz="1200" spc="-7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y</a:t>
                      </a:r>
                      <a:r>
                        <a:rPr dirty="0" sz="1200" spc="-2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=  ‘unknown’))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302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55650" marR="1428750">
                        <a:lnSpc>
                          <a:spcPct val="109400"/>
                        </a:lnSpc>
                        <a:spcBef>
                          <a:spcPts val="575"/>
                        </a:spcBef>
                      </a:pPr>
                      <a:r>
                        <a:rPr dirty="0" sz="1200" spc="-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Replace/Impute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NA with pre-configured</a:t>
                      </a:r>
                      <a:r>
                        <a:rPr dirty="0" sz="1200" spc="-6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values  (e.g., mean, median, VIM::maxCat(),</a:t>
                      </a:r>
                      <a:r>
                        <a:rPr dirty="0" sz="1200" spc="-3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etc.)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302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61974">
                <a:tc>
                  <a:txBody>
                    <a:bodyPr/>
                    <a:lstStyle/>
                    <a:p>
                      <a:pPr marL="46990" marR="617855">
                        <a:lnSpc>
                          <a:spcPct val="109400"/>
                        </a:lnSpc>
                        <a:spcBef>
                          <a:spcPts val="575"/>
                        </a:spcBef>
                      </a:pPr>
                      <a:r>
                        <a:rPr dirty="0" sz="1200" spc="-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across</a:t>
                      </a:r>
                      <a:r>
                        <a:rPr dirty="0" sz="1200" spc="-7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column  imputations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302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VIM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kNN()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5565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k-nearest neighbours for</a:t>
                      </a:r>
                      <a:r>
                        <a:rPr dirty="0" sz="1200" spc="-1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imputation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561974">
                <a:tc>
                  <a:txBody>
                    <a:bodyPr/>
                    <a:lstStyle/>
                    <a:p>
                      <a:pPr marL="46990" marR="617855">
                        <a:lnSpc>
                          <a:spcPct val="109400"/>
                        </a:lnSpc>
                        <a:spcBef>
                          <a:spcPts val="575"/>
                        </a:spcBef>
                      </a:pPr>
                      <a:r>
                        <a:rPr dirty="0" sz="1200" spc="-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across</a:t>
                      </a:r>
                      <a:r>
                        <a:rPr dirty="0" sz="1200" spc="-7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column  imputations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302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VIM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rangerImpute()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5565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use of random forests for</a:t>
                      </a:r>
                      <a:r>
                        <a:rPr dirty="0" sz="1200" spc="-1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imputation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multiple</a:t>
                      </a:r>
                      <a:r>
                        <a:rPr dirty="0" sz="1200" spc="-2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imputation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mice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mice()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multivariate imputation by chained</a:t>
                      </a:r>
                      <a:r>
                        <a:rPr dirty="0" sz="1200" spc="-1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equations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13994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45">
                <a:latin typeface="Trebuchet MS"/>
                <a:cs typeface="Trebuchet MS"/>
              </a:rPr>
              <a:t>Some </a:t>
            </a:r>
            <a:r>
              <a:rPr dirty="0" sz="4100" spc="-195">
                <a:latin typeface="Trebuchet MS"/>
                <a:cs typeface="Trebuchet MS"/>
              </a:rPr>
              <a:t>Useful </a:t>
            </a:r>
            <a:r>
              <a:rPr dirty="0" sz="4100" spc="-250">
                <a:latin typeface="Trebuchet MS"/>
                <a:cs typeface="Trebuchet MS"/>
              </a:rPr>
              <a:t>Imputation</a:t>
            </a:r>
            <a:r>
              <a:rPr dirty="0" sz="4100" spc="-555">
                <a:latin typeface="Trebuchet MS"/>
                <a:cs typeface="Trebuchet MS"/>
              </a:rPr>
              <a:t> </a:t>
            </a:r>
            <a:r>
              <a:rPr dirty="0" sz="4100" spc="-180">
                <a:latin typeface="Trebuchet MS"/>
                <a:cs typeface="Trebuchet MS"/>
              </a:rPr>
              <a:t>Functions</a:t>
            </a:r>
            <a:endParaRPr sz="4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22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520700"/>
            <a:ext cx="924433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40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dirty="0" sz="4100" spc="-29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195">
                <a:solidFill>
                  <a:srgbClr val="C2132D"/>
                </a:solidFill>
                <a:latin typeface="Trebuchet MS"/>
                <a:cs typeface="Trebuchet MS"/>
              </a:rPr>
              <a:t>Simple</a:t>
            </a:r>
            <a:r>
              <a:rPr dirty="0" sz="4100" spc="-29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225">
                <a:solidFill>
                  <a:srgbClr val="C2132D"/>
                </a:solidFill>
                <a:latin typeface="Trebuchet MS"/>
                <a:cs typeface="Trebuchet MS"/>
              </a:rPr>
              <a:t>Demo</a:t>
            </a:r>
            <a:r>
              <a:rPr dirty="0" sz="4100" spc="-29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125">
                <a:solidFill>
                  <a:srgbClr val="C2132D"/>
                </a:solidFill>
                <a:latin typeface="Trebuchet MS"/>
                <a:cs typeface="Trebuchet MS"/>
              </a:rPr>
              <a:t>Using</a:t>
            </a:r>
            <a:r>
              <a:rPr dirty="0" sz="4100" spc="-29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180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dirty="0" sz="4100" spc="-29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200">
                <a:solidFill>
                  <a:srgbClr val="C2132D"/>
                </a:solidFill>
                <a:latin typeface="Trebuchet MS"/>
                <a:cs typeface="Trebuchet MS"/>
              </a:rPr>
              <a:t>Modified</a:t>
            </a:r>
            <a:r>
              <a:rPr dirty="0" sz="4100" spc="-29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114">
                <a:solidFill>
                  <a:srgbClr val="C2132D"/>
                </a:solidFill>
                <a:latin typeface="Trebuchet MS"/>
                <a:cs typeface="Trebuchet MS"/>
              </a:rPr>
              <a:t>Iris</a:t>
            </a:r>
            <a:r>
              <a:rPr dirty="0" sz="4100" spc="-29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204">
                <a:solidFill>
                  <a:srgbClr val="C2132D"/>
                </a:solidFill>
                <a:latin typeface="Trebuchet MS"/>
                <a:cs typeface="Trebuchet MS"/>
              </a:rPr>
              <a:t>Dataset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5081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Please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refer to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our in </a:t>
            </a:r>
            <a:r>
              <a:rPr dirty="0" sz="1800" spc="150">
                <a:solidFill>
                  <a:srgbClr val="585D60"/>
                </a:solidFill>
                <a:latin typeface="Calibri"/>
                <a:cs typeface="Calibri"/>
              </a:rPr>
              <a:t>class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demo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more</a:t>
            </a:r>
            <a:r>
              <a:rPr dirty="0" sz="1800" spc="-21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details.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6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25 </a:t>
            </a:r>
            <a:r>
              <a:rPr dirty="0" sz="1200" spc="30">
                <a:solidFill>
                  <a:srgbClr val="585D60"/>
                </a:solidFill>
                <a:latin typeface="Calibri"/>
                <a:cs typeface="Calibri"/>
              </a:rPr>
              <a:t>/</a:t>
            </a:r>
            <a:r>
              <a:rPr dirty="0" sz="1200" spc="-9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1009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10">
                <a:latin typeface="Trebuchet MS"/>
                <a:cs typeface="Trebuchet MS"/>
              </a:rPr>
              <a:t>Summary </a:t>
            </a:r>
            <a:r>
              <a:rPr dirty="0" sz="4100" spc="-170">
                <a:latin typeface="Trebuchet MS"/>
                <a:cs typeface="Trebuchet MS"/>
              </a:rPr>
              <a:t>of </a:t>
            </a:r>
            <a:r>
              <a:rPr dirty="0" sz="4100" spc="-110">
                <a:latin typeface="Trebuchet MS"/>
                <a:cs typeface="Trebuchet MS"/>
              </a:rPr>
              <a:t>Main</a:t>
            </a:r>
            <a:r>
              <a:rPr dirty="0" sz="4100" spc="-570">
                <a:latin typeface="Trebuchet MS"/>
                <a:cs typeface="Trebuchet MS"/>
              </a:rPr>
              <a:t> </a:t>
            </a:r>
            <a:r>
              <a:rPr dirty="0" sz="4100" spc="-135">
                <a:latin typeface="Trebuchet MS"/>
                <a:cs typeface="Trebuchet MS"/>
              </a:rPr>
              <a:t>Points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9540240" cy="2357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By </a:t>
            </a:r>
            <a:r>
              <a:rPr dirty="0" sz="1800" spc="-5">
                <a:solidFill>
                  <a:srgbClr val="585D60"/>
                </a:solidFill>
                <a:latin typeface="Calibri"/>
                <a:cs typeface="Calibri"/>
              </a:rPr>
              <a:t>now,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you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should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be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able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do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</a:t>
            </a:r>
            <a:r>
              <a:rPr dirty="0" sz="1800" spc="-11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following:</a:t>
            </a:r>
            <a:endParaRPr sz="1800">
              <a:latin typeface="Calibri"/>
              <a:cs typeface="Calibri"/>
            </a:endParaRPr>
          </a:p>
          <a:p>
            <a:pPr marL="393065" marR="1047115" indent="-133985">
              <a:lnSpc>
                <a:spcPct val="114599"/>
              </a:lnSpc>
              <a:spcBef>
                <a:spcPts val="187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Correct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errors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(with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transformation 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rules,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deductive correction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</a:t>
            </a:r>
            <a:r>
              <a:rPr dirty="0" sz="1800" spc="-1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deterministic 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imputation)</a:t>
            </a:r>
            <a:endParaRPr sz="1800">
              <a:latin typeface="Calibri"/>
              <a:cs typeface="Calibri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Describe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different </a:t>
            </a: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scenarios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missing</a:t>
            </a:r>
            <a:r>
              <a:rPr dirty="0" sz="1800" spc="-8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393065" marR="5080" indent="-133985">
              <a:lnSpc>
                <a:spcPct val="118100"/>
              </a:lnSpc>
              <a:spcBef>
                <a:spcPts val="819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Apply </a:t>
            </a:r>
            <a:r>
              <a:rPr dirty="0" sz="1800" spc="125">
                <a:solidFill>
                  <a:srgbClr val="585D60"/>
                </a:solidFill>
                <a:latin typeface="Calibri"/>
                <a:cs typeface="Calibri"/>
              </a:rPr>
              <a:t>some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basic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imputation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techniques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missing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r>
              <a:rPr dirty="0" sz="1800" spc="-27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(e.g.,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mean/median/mode,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kNN, 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etc)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90220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45">
                <a:latin typeface="Trebuchet MS"/>
                <a:cs typeface="Trebuchet MS"/>
              </a:rPr>
              <a:t>Supplementary</a:t>
            </a:r>
            <a:r>
              <a:rPr dirty="0" sz="4100" spc="-345">
                <a:latin typeface="Trebuchet MS"/>
                <a:cs typeface="Trebuchet MS"/>
              </a:rPr>
              <a:t> </a:t>
            </a:r>
            <a:r>
              <a:rPr dirty="0" sz="4100" spc="-204">
                <a:latin typeface="Trebuchet MS"/>
                <a:cs typeface="Trebuchet MS"/>
              </a:rPr>
              <a:t>Reading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90990" y="1533525"/>
            <a:ext cx="2886109" cy="4286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8754" y="6147444"/>
            <a:ext cx="4498340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-340">
                <a:solidFill>
                  <a:srgbClr val="C2132D"/>
                </a:solidFill>
                <a:latin typeface="Trebuchet MS"/>
                <a:cs typeface="Trebuchet MS"/>
              </a:rPr>
              <a:t>•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From </a:t>
            </a:r>
            <a:r>
              <a:rPr dirty="0" sz="180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technically correct </a:t>
            </a:r>
            <a:r>
              <a:rPr dirty="0" sz="1800" spc="-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to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consistent</a:t>
            </a:r>
            <a:r>
              <a:rPr dirty="0" sz="1800" spc="-3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26 </a:t>
            </a:r>
            <a:r>
              <a:rPr dirty="0" sz="1200" spc="30">
                <a:solidFill>
                  <a:srgbClr val="585D60"/>
                </a:solidFill>
                <a:latin typeface="Calibri"/>
                <a:cs typeface="Calibri"/>
              </a:rPr>
              <a:t>/</a:t>
            </a:r>
            <a:r>
              <a:rPr dirty="0" sz="1200" spc="-9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2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7298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10">
                <a:latin typeface="Trebuchet MS"/>
                <a:cs typeface="Trebuchet MS"/>
              </a:rPr>
              <a:t>Learning </a:t>
            </a:r>
            <a:r>
              <a:rPr dirty="0" sz="4100" spc="-254">
                <a:latin typeface="Trebuchet MS"/>
                <a:cs typeface="Trebuchet MS"/>
              </a:rPr>
              <a:t>Objectives </a:t>
            </a:r>
            <a:r>
              <a:rPr dirty="0" sz="4100" spc="-229">
                <a:latin typeface="Trebuchet MS"/>
                <a:cs typeface="Trebuchet MS"/>
              </a:rPr>
              <a:t>for </a:t>
            </a:r>
            <a:r>
              <a:rPr dirty="0" sz="4100" spc="-170">
                <a:latin typeface="Trebuchet MS"/>
                <a:cs typeface="Trebuchet MS"/>
              </a:rPr>
              <a:t>Today's</a:t>
            </a:r>
            <a:r>
              <a:rPr dirty="0" sz="4100" spc="-550">
                <a:latin typeface="Trebuchet MS"/>
                <a:cs typeface="Trebuchet MS"/>
              </a:rPr>
              <a:t> </a:t>
            </a:r>
            <a:r>
              <a:rPr dirty="0" sz="4100" spc="-25">
                <a:latin typeface="Trebuchet MS"/>
                <a:cs typeface="Trebuchet MS"/>
              </a:rPr>
              <a:t>Class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80819"/>
            <a:ext cx="929322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1047115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Correct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errors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(with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transformation 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rules,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deductive correction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</a:t>
            </a:r>
            <a:r>
              <a:rPr dirty="0" sz="1800" spc="-1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deterministic 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imputation)</a:t>
            </a:r>
            <a:endParaRPr sz="1800">
              <a:latin typeface="Calibri"/>
              <a:cs typeface="Calibri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Describe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different </a:t>
            </a: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scenarios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missing</a:t>
            </a:r>
            <a:r>
              <a:rPr dirty="0" sz="1800" spc="-8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146050" marR="5080" indent="-133985">
              <a:lnSpc>
                <a:spcPct val="114599"/>
              </a:lnSpc>
              <a:spcBef>
                <a:spcPts val="969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Apply </a:t>
            </a:r>
            <a:r>
              <a:rPr dirty="0" sz="1800" spc="125">
                <a:solidFill>
                  <a:srgbClr val="585D60"/>
                </a:solidFill>
                <a:latin typeface="Calibri"/>
                <a:cs typeface="Calibri"/>
              </a:rPr>
              <a:t>some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basic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imputation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techniques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missing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r>
              <a:rPr dirty="0" sz="1800" spc="-27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(e.g.,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mean/median/mode,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kNN, 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etc)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9744" y="2996184"/>
            <a:ext cx="9522460" cy="1079500"/>
          </a:xfrm>
          <a:prstGeom prst="rect">
            <a:avLst/>
          </a:prstGeom>
          <a:solidFill>
            <a:srgbClr val="333333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241935">
              <a:lnSpc>
                <a:spcPts val="1730"/>
              </a:lnSpc>
            </a:pPr>
            <a:r>
              <a:rPr dirty="0" sz="4100" spc="-10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055">
                <a:latin typeface="Trebuchet MS"/>
                <a:cs typeface="Trebuchet MS"/>
              </a:rPr>
              <a:t>E</a:t>
            </a:r>
            <a:r>
              <a:rPr dirty="0" sz="4100" spc="-10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55">
                <a:latin typeface="Trebuchet MS"/>
                <a:cs typeface="Trebuchet MS"/>
              </a:rPr>
              <a:t>r</a:t>
            </a:r>
            <a:r>
              <a:rPr dirty="0" sz="4100" spc="-10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55">
                <a:latin typeface="Trebuchet MS"/>
                <a:cs typeface="Trebuchet MS"/>
              </a:rPr>
              <a:t>r</a:t>
            </a:r>
            <a:r>
              <a:rPr dirty="0" sz="4100" spc="-105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55">
                <a:latin typeface="Trebuchet MS"/>
                <a:cs typeface="Trebuchet MS"/>
              </a:rPr>
              <a:t>o</a:t>
            </a:r>
            <a:r>
              <a:rPr dirty="0" sz="4100" spc="-10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55">
                <a:latin typeface="Trebuchet MS"/>
                <a:cs typeface="Trebuchet MS"/>
              </a:rPr>
              <a:t>r    </a:t>
            </a:r>
            <a:r>
              <a:rPr dirty="0" sz="4100" spc="-1015">
                <a:latin typeface="Trebuchet MS"/>
                <a:cs typeface="Trebuchet MS"/>
              </a:rPr>
              <a:t> 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190">
                <a:latin typeface="Trebuchet MS"/>
                <a:cs typeface="Trebuchet MS"/>
              </a:rPr>
              <a:t>C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190">
                <a:latin typeface="Trebuchet MS"/>
                <a:cs typeface="Trebuchet MS"/>
              </a:rPr>
              <a:t>o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190">
                <a:latin typeface="Trebuchet MS"/>
                <a:cs typeface="Trebuchet MS"/>
              </a:rPr>
              <a:t>r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190">
                <a:latin typeface="Trebuchet MS"/>
                <a:cs typeface="Trebuchet MS"/>
              </a:rPr>
              <a:t>r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190">
                <a:latin typeface="Trebuchet MS"/>
                <a:cs typeface="Trebuchet MS"/>
              </a:rPr>
              <a:t>ec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dirty="0" sz="4100" spc="-1190">
                <a:latin typeface="Trebuchet MS"/>
                <a:cs typeface="Trebuchet MS"/>
              </a:rPr>
              <a:t>t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190">
                <a:latin typeface="Trebuchet MS"/>
                <a:cs typeface="Trebuchet MS"/>
              </a:rPr>
              <a:t>i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190">
                <a:latin typeface="Trebuchet MS"/>
                <a:cs typeface="Trebuchet MS"/>
              </a:rPr>
              <a:t>o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190">
                <a:latin typeface="Trebuchet MS"/>
                <a:cs typeface="Trebuchet MS"/>
              </a:rPr>
              <a:t>n</a:t>
            </a:r>
            <a:endParaRPr sz="4100">
              <a:latin typeface="Trebuchet MS"/>
              <a:cs typeface="Trebuchet MS"/>
            </a:endParaRPr>
          </a:p>
          <a:p>
            <a:pPr marL="236220">
              <a:lnSpc>
                <a:spcPts val="4520"/>
              </a:lnSpc>
            </a:pPr>
            <a:r>
              <a:rPr dirty="0" sz="4100" spc="-980">
                <a:latin typeface="Trebuchet MS"/>
                <a:cs typeface="Trebuchet MS"/>
              </a:rPr>
              <a:t>(</a:t>
            </a:r>
            <a:r>
              <a:rPr dirty="0" sz="4100" spc="-98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4100" spc="-980">
                <a:latin typeface="Trebuchet MS"/>
                <a:cs typeface="Trebuchet MS"/>
              </a:rPr>
              <a:t>i</a:t>
            </a:r>
            <a:r>
              <a:rPr dirty="0" sz="4100" spc="-9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980">
                <a:latin typeface="Trebuchet MS"/>
                <a:cs typeface="Trebuchet MS"/>
              </a:rPr>
              <a:t>.</a:t>
            </a:r>
            <a:r>
              <a:rPr dirty="0" sz="4100" spc="-98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4100" spc="-980">
                <a:latin typeface="Trebuchet MS"/>
                <a:cs typeface="Trebuchet MS"/>
              </a:rPr>
              <a:t>e</a:t>
            </a:r>
            <a:r>
              <a:rPr dirty="0" sz="4100" spc="-9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980">
                <a:latin typeface="Trebuchet MS"/>
                <a:cs typeface="Trebuchet MS"/>
              </a:rPr>
              <a:t>.</a:t>
            </a:r>
            <a:r>
              <a:rPr dirty="0" sz="4100" spc="-98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4100" spc="-980">
                <a:latin typeface="Trebuchet MS"/>
                <a:cs typeface="Trebuchet MS"/>
              </a:rPr>
              <a:t>,</a:t>
            </a:r>
            <a:r>
              <a:rPr dirty="0" sz="4100" spc="-98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4100" spc="-1080">
                <a:latin typeface="Trebuchet MS"/>
                <a:cs typeface="Trebuchet MS"/>
              </a:rPr>
              <a:t>C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080">
                <a:latin typeface="Trebuchet MS"/>
                <a:cs typeface="Trebuchet MS"/>
              </a:rPr>
              <a:t>o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80">
                <a:latin typeface="Trebuchet MS"/>
                <a:cs typeface="Trebuchet MS"/>
              </a:rPr>
              <a:t>r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80">
                <a:latin typeface="Trebuchet MS"/>
                <a:cs typeface="Trebuchet MS"/>
              </a:rPr>
              <a:t>r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80">
                <a:latin typeface="Trebuchet MS"/>
                <a:cs typeface="Trebuchet MS"/>
              </a:rPr>
              <a:t>e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080">
                <a:latin typeface="Trebuchet MS"/>
                <a:cs typeface="Trebuchet MS"/>
              </a:rPr>
              <a:t>c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080">
                <a:latin typeface="Trebuchet MS"/>
                <a:cs typeface="Trebuchet MS"/>
              </a:rPr>
              <a:t>t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80">
                <a:latin typeface="Trebuchet MS"/>
                <a:cs typeface="Trebuchet MS"/>
              </a:rPr>
              <a:t>i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80">
                <a:latin typeface="Trebuchet MS"/>
                <a:cs typeface="Trebuchet MS"/>
              </a:rPr>
              <a:t>n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80">
                <a:latin typeface="Trebuchet MS"/>
                <a:cs typeface="Trebuchet MS"/>
              </a:rPr>
              <a:t>g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g </a:t>
            </a:r>
            <a:r>
              <a:rPr dirty="0" sz="4100" spc="-990">
                <a:latin typeface="Trebuchet MS"/>
                <a:cs typeface="Trebuchet MS"/>
              </a:rPr>
              <a:t>I</a:t>
            </a:r>
            <a:r>
              <a:rPr dirty="0" sz="4100" spc="-99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990">
                <a:latin typeface="Trebuchet MS"/>
                <a:cs typeface="Trebuchet MS"/>
              </a:rPr>
              <a:t>n</a:t>
            </a:r>
            <a:r>
              <a:rPr dirty="0" sz="4100" spc="-9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990">
                <a:latin typeface="Trebuchet MS"/>
                <a:cs typeface="Trebuchet MS"/>
              </a:rPr>
              <a:t>c</a:t>
            </a:r>
            <a:r>
              <a:rPr dirty="0" sz="4100" spc="-99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990">
                <a:latin typeface="Trebuchet MS"/>
                <a:cs typeface="Trebuchet MS"/>
              </a:rPr>
              <a:t>o</a:t>
            </a:r>
            <a:r>
              <a:rPr dirty="0" sz="4100" spc="-99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990">
                <a:latin typeface="Trebuchet MS"/>
                <a:cs typeface="Trebuchet MS"/>
              </a:rPr>
              <a:t>n</a:t>
            </a:r>
            <a:r>
              <a:rPr dirty="0" sz="4100" spc="-9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990">
                <a:latin typeface="Trebuchet MS"/>
                <a:cs typeface="Trebuchet MS"/>
              </a:rPr>
              <a:t>s</a:t>
            </a:r>
            <a:r>
              <a:rPr dirty="0" sz="4100" spc="-9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990">
                <a:latin typeface="Trebuchet MS"/>
                <a:cs typeface="Trebuchet MS"/>
              </a:rPr>
              <a:t>i</a:t>
            </a:r>
            <a:r>
              <a:rPr dirty="0" sz="4100" spc="-99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990">
                <a:latin typeface="Trebuchet MS"/>
                <a:cs typeface="Trebuchet MS"/>
              </a:rPr>
              <a:t>s</a:t>
            </a:r>
            <a:r>
              <a:rPr dirty="0" sz="4100" spc="-9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990">
                <a:latin typeface="Trebuchet MS"/>
                <a:cs typeface="Trebuchet MS"/>
              </a:rPr>
              <a:t>t</a:t>
            </a:r>
            <a:r>
              <a:rPr dirty="0" sz="4100" spc="-99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4100" spc="-990">
                <a:latin typeface="Trebuchet MS"/>
                <a:cs typeface="Trebuchet MS"/>
              </a:rPr>
              <a:t>e</a:t>
            </a:r>
            <a:r>
              <a:rPr dirty="0" sz="4100" spc="-9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990">
                <a:latin typeface="Trebuchet MS"/>
                <a:cs typeface="Trebuchet MS"/>
              </a:rPr>
              <a:t>nc</a:t>
            </a:r>
            <a:r>
              <a:rPr dirty="0" sz="4100" spc="-990">
                <a:solidFill>
                  <a:srgbClr val="FFFFFF"/>
                </a:solidFill>
                <a:latin typeface="Trebuchet MS"/>
                <a:cs typeface="Trebuchet MS"/>
              </a:rPr>
              <a:t>ci</a:t>
            </a:r>
            <a:r>
              <a:rPr dirty="0" sz="4100" spc="-990">
                <a:latin typeface="Trebuchet MS"/>
                <a:cs typeface="Trebuchet MS"/>
              </a:rPr>
              <a:t>i</a:t>
            </a:r>
            <a:r>
              <a:rPr dirty="0" sz="4100" spc="-9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990">
                <a:latin typeface="Trebuchet MS"/>
                <a:cs typeface="Trebuchet MS"/>
              </a:rPr>
              <a:t>e</a:t>
            </a:r>
            <a:r>
              <a:rPr dirty="0" sz="4100" spc="-9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990">
                <a:latin typeface="Trebuchet MS"/>
                <a:cs typeface="Trebuchet MS"/>
              </a:rPr>
              <a:t>s </a:t>
            </a:r>
            <a:r>
              <a:rPr dirty="0" sz="4100" spc="-969">
                <a:latin typeface="Trebuchet MS"/>
                <a:cs typeface="Trebuchet MS"/>
              </a:rPr>
              <a:t>i</a:t>
            </a:r>
            <a:r>
              <a:rPr dirty="0" sz="4100" spc="-969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969">
                <a:latin typeface="Trebuchet MS"/>
                <a:cs typeface="Trebuchet MS"/>
              </a:rPr>
              <a:t>n</a:t>
            </a:r>
            <a:r>
              <a:rPr dirty="0" sz="4100" spc="-969">
                <a:solidFill>
                  <a:srgbClr val="FFFFFF"/>
                </a:solidFill>
                <a:latin typeface="Trebuchet MS"/>
                <a:cs typeface="Trebuchet MS"/>
              </a:rPr>
              <a:t>n </a:t>
            </a:r>
            <a:r>
              <a:rPr dirty="0" sz="4100" spc="-11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80">
                <a:latin typeface="Trebuchet MS"/>
                <a:cs typeface="Trebuchet MS"/>
              </a:rPr>
              <a:t>th</a:t>
            </a:r>
            <a:r>
              <a:rPr dirty="0" sz="4100" spc="-118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dirty="0" sz="4100" spc="-1180">
                <a:latin typeface="Trebuchet MS"/>
                <a:cs typeface="Trebuchet MS"/>
              </a:rPr>
              <a:t>e</a:t>
            </a:r>
            <a:r>
              <a:rPr dirty="0" sz="4100" spc="-1155">
                <a:latin typeface="Trebuchet MS"/>
                <a:cs typeface="Trebuchet MS"/>
              </a:rPr>
              <a:t> </a:t>
            </a:r>
            <a:r>
              <a:rPr dirty="0" sz="4100" spc="-11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10">
                <a:latin typeface="Trebuchet MS"/>
                <a:cs typeface="Trebuchet MS"/>
              </a:rPr>
              <a:t>D</a:t>
            </a:r>
            <a:r>
              <a:rPr dirty="0" sz="4100" spc="-1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10">
                <a:latin typeface="Trebuchet MS"/>
                <a:cs typeface="Trebuchet MS"/>
              </a:rPr>
              <a:t>a</a:t>
            </a:r>
            <a:r>
              <a:rPr dirty="0" sz="4100" spc="-1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10">
                <a:latin typeface="Trebuchet MS"/>
                <a:cs typeface="Trebuchet MS"/>
              </a:rPr>
              <a:t>ta</a:t>
            </a:r>
            <a:r>
              <a:rPr dirty="0" sz="4100" spc="-1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10">
                <a:latin typeface="Trebuchet MS"/>
                <a:cs typeface="Trebuchet MS"/>
              </a:rPr>
              <a:t>)</a:t>
            </a:r>
            <a:r>
              <a:rPr dirty="0" sz="4100" spc="-111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3719" y="5995415"/>
            <a:ext cx="811530" cy="491490"/>
          </a:xfrm>
          <a:custGeom>
            <a:avLst/>
            <a:gdLst/>
            <a:ahLst/>
            <a:cxnLst/>
            <a:rect l="l" t="t" r="r" b="b"/>
            <a:pathLst>
              <a:path w="811529" h="491489">
                <a:moveTo>
                  <a:pt x="0" y="0"/>
                </a:moveTo>
                <a:lnTo>
                  <a:pt x="811529" y="0"/>
                </a:lnTo>
                <a:lnTo>
                  <a:pt x="8115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6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212" y="1533525"/>
            <a:ext cx="0" cy="1600200"/>
          </a:xfrm>
          <a:custGeom>
            <a:avLst/>
            <a:gdLst/>
            <a:ahLst/>
            <a:cxnLst/>
            <a:rect l="l" t="t" r="r" b="b"/>
            <a:pathLst>
              <a:path w="0" h="1600200">
                <a:moveTo>
                  <a:pt x="0" y="0"/>
                </a:moveTo>
                <a:lnTo>
                  <a:pt x="0" y="1600199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217932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45">
                <a:latin typeface="Trebuchet MS"/>
                <a:cs typeface="Trebuchet MS"/>
              </a:rPr>
              <a:t>Cor</a:t>
            </a:r>
            <a:r>
              <a:rPr dirty="0" sz="4100" spc="-229">
                <a:latin typeface="Trebuchet MS"/>
                <a:cs typeface="Trebuchet MS"/>
              </a:rPr>
              <a:t>r</a:t>
            </a:r>
            <a:r>
              <a:rPr dirty="0" sz="4100" spc="-240">
                <a:latin typeface="Trebuchet MS"/>
                <a:cs typeface="Trebuchet MS"/>
              </a:rPr>
              <a:t>ection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5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3024" y="1533525"/>
            <a:ext cx="8886825" cy="160020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952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75"/>
              </a:spcBef>
            </a:pP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Correction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methods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aim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fix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inconsistent observations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by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altering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invalid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values</a:t>
            </a:r>
            <a:r>
              <a:rPr dirty="0" sz="1800" spc="-20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227965" marR="13970">
              <a:lnSpc>
                <a:spcPct val="115700"/>
              </a:lnSpc>
              <a:spcBef>
                <a:spcPts val="50"/>
              </a:spcBef>
            </a:pP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a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record based </a:t>
            </a:r>
            <a:r>
              <a:rPr dirty="0" sz="1800" spc="-90" b="1">
                <a:solidFill>
                  <a:srgbClr val="C2132D"/>
                </a:solidFill>
                <a:latin typeface="Arial"/>
                <a:cs typeface="Arial"/>
              </a:rPr>
              <a:t>on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information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from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valid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values</a:t>
            </a:r>
            <a:r>
              <a:rPr dirty="0" sz="1800" spc="-50">
                <a:solidFill>
                  <a:srgbClr val="585D60"/>
                </a:solidFill>
                <a:latin typeface="Calibri"/>
                <a:cs typeface="Calibri"/>
              </a:rPr>
              <a:t>.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Depending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on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method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this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is 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either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a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single-step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procedure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or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a </a:t>
            </a: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two-step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procedure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where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first,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an </a:t>
            </a:r>
            <a:r>
              <a:rPr dirty="0" sz="1800" spc="10">
                <a:solidFill>
                  <a:srgbClr val="585D60"/>
                </a:solidFill>
                <a:latin typeface="Calibri"/>
                <a:cs typeface="Calibri"/>
              </a:rPr>
              <a:t>error 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localization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method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is </a:t>
            </a: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used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empty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certain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fields,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followed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by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an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imputation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step.</a:t>
            </a:r>
            <a:r>
              <a:rPr dirty="0" sz="1800" spc="-2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Calibri"/>
                <a:cs typeface="Calibri"/>
              </a:rPr>
              <a:t>--- 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De</a:t>
            </a:r>
            <a:r>
              <a:rPr dirty="0" sz="1800" spc="-10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5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Jonge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and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Van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Der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5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Loo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3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(2013)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1274" y="5576887"/>
            <a:ext cx="828675" cy="0"/>
          </a:xfrm>
          <a:custGeom>
            <a:avLst/>
            <a:gdLst/>
            <a:ahLst/>
            <a:cxnLst/>
            <a:rect l="l" t="t" r="r" b="b"/>
            <a:pathLst>
              <a:path w="828675" h="0">
                <a:moveTo>
                  <a:pt x="0" y="0"/>
                </a:moveTo>
                <a:lnTo>
                  <a:pt x="828674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09950" y="5576887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 h="0">
                <a:moveTo>
                  <a:pt x="0" y="0"/>
                </a:moveTo>
                <a:lnTo>
                  <a:pt x="904874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14825" y="5576887"/>
            <a:ext cx="1333500" cy="0"/>
          </a:xfrm>
          <a:custGeom>
            <a:avLst/>
            <a:gdLst/>
            <a:ahLst/>
            <a:cxnLst/>
            <a:rect l="l" t="t" r="r" b="b"/>
            <a:pathLst>
              <a:path w="1333500" h="0">
                <a:moveTo>
                  <a:pt x="0" y="0"/>
                </a:moveTo>
                <a:lnTo>
                  <a:pt x="1333499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48324" y="5576887"/>
            <a:ext cx="3295650" cy="0"/>
          </a:xfrm>
          <a:custGeom>
            <a:avLst/>
            <a:gdLst/>
            <a:ahLst/>
            <a:cxnLst/>
            <a:rect l="l" t="t" r="r" b="b"/>
            <a:pathLst>
              <a:path w="3295650" h="0">
                <a:moveTo>
                  <a:pt x="0" y="0"/>
                </a:moveTo>
                <a:lnTo>
                  <a:pt x="3295649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81274" y="5934074"/>
            <a:ext cx="828675" cy="19050"/>
          </a:xfrm>
          <a:custGeom>
            <a:avLst/>
            <a:gdLst/>
            <a:ahLst/>
            <a:cxnLst/>
            <a:rect l="l" t="t" r="r" b="b"/>
            <a:pathLst>
              <a:path w="828675" h="19050">
                <a:moveTo>
                  <a:pt x="0" y="19049"/>
                </a:moveTo>
                <a:lnTo>
                  <a:pt x="828674" y="19049"/>
                </a:lnTo>
                <a:lnTo>
                  <a:pt x="828674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09950" y="5934074"/>
            <a:ext cx="904875" cy="19050"/>
          </a:xfrm>
          <a:custGeom>
            <a:avLst/>
            <a:gdLst/>
            <a:ahLst/>
            <a:cxnLst/>
            <a:rect l="l" t="t" r="r" b="b"/>
            <a:pathLst>
              <a:path w="904875" h="19050">
                <a:moveTo>
                  <a:pt x="0" y="19049"/>
                </a:moveTo>
                <a:lnTo>
                  <a:pt x="904874" y="19049"/>
                </a:lnTo>
                <a:lnTo>
                  <a:pt x="904874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14825" y="5934074"/>
            <a:ext cx="1333500" cy="19050"/>
          </a:xfrm>
          <a:custGeom>
            <a:avLst/>
            <a:gdLst/>
            <a:ahLst/>
            <a:cxnLst/>
            <a:rect l="l" t="t" r="r" b="b"/>
            <a:pathLst>
              <a:path w="1333500" h="19050">
                <a:moveTo>
                  <a:pt x="0" y="19049"/>
                </a:moveTo>
                <a:lnTo>
                  <a:pt x="1333499" y="19049"/>
                </a:lnTo>
                <a:lnTo>
                  <a:pt x="1333499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48324" y="5934074"/>
            <a:ext cx="3295650" cy="19050"/>
          </a:xfrm>
          <a:custGeom>
            <a:avLst/>
            <a:gdLst/>
            <a:ahLst/>
            <a:cxnLst/>
            <a:rect l="l" t="t" r="r" b="b"/>
            <a:pathLst>
              <a:path w="3295650" h="19050">
                <a:moveTo>
                  <a:pt x="0" y="19049"/>
                </a:moveTo>
                <a:lnTo>
                  <a:pt x="3295649" y="19049"/>
                </a:lnTo>
                <a:lnTo>
                  <a:pt x="3295649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581274" y="4876800"/>
          <a:ext cx="6362700" cy="61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"/>
                <a:gridCol w="1099820"/>
                <a:gridCol w="1278255"/>
                <a:gridCol w="3351529"/>
              </a:tblGrid>
              <a:tr h="32384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package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function()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description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285898">
                <a:tc>
                  <a:txBody>
                    <a:bodyPr/>
                    <a:lstStyle/>
                    <a:p>
                      <a:pPr marL="46990">
                        <a:lnSpc>
                          <a:spcPts val="1400"/>
                        </a:lnSpc>
                        <a:spcBef>
                          <a:spcPts val="750"/>
                        </a:spcBef>
                      </a:pP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rules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5250">
                    <a:lnT w="19050">
                      <a:solidFill>
                        <a:srgbClr val="D3D3D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14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deducorrect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5250">
                    <a:lnT w="19050">
                      <a:solidFill>
                        <a:srgbClr val="D3D3D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4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correctionRules()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5250">
                    <a:lnT w="19050">
                      <a:solidFill>
                        <a:srgbClr val="D3D3D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4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Rules for determinstic</a:t>
                      </a:r>
                      <a:r>
                        <a:rPr dirty="0" sz="1200" spc="-1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correction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5250">
                    <a:lnT w="19050">
                      <a:solidFill>
                        <a:srgbClr val="D3D3D3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5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9747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95">
                <a:latin typeface="Trebuchet MS"/>
                <a:cs typeface="Trebuchet MS"/>
              </a:rPr>
              <a:t>Simple </a:t>
            </a:r>
            <a:r>
              <a:rPr dirty="0" sz="4100" spc="-229">
                <a:latin typeface="Trebuchet MS"/>
                <a:cs typeface="Trebuchet MS"/>
              </a:rPr>
              <a:t>Transformation</a:t>
            </a:r>
            <a:r>
              <a:rPr dirty="0" sz="4100" spc="-490">
                <a:latin typeface="Trebuchet MS"/>
                <a:cs typeface="Trebuchet MS"/>
              </a:rPr>
              <a:t> </a:t>
            </a:r>
            <a:r>
              <a:rPr dirty="0" sz="4100" spc="-160">
                <a:latin typeface="Trebuchet MS"/>
                <a:cs typeface="Trebuchet MS"/>
              </a:rPr>
              <a:t>Rules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1480819"/>
            <a:ext cx="9588500" cy="3159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>
              <a:lnSpc>
                <a:spcPct val="116300"/>
              </a:lnSpc>
              <a:spcBef>
                <a:spcPts val="135"/>
              </a:spcBef>
            </a:pP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In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practice,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cleaning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procedures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involve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a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lot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ad-hoc transformations</a:t>
            </a:r>
            <a:r>
              <a:rPr dirty="0" sz="1800" spc="-45">
                <a:solidFill>
                  <a:srgbClr val="585D60"/>
                </a:solidFill>
                <a:latin typeface="Calibri"/>
                <a:cs typeface="Calibri"/>
              </a:rPr>
              <a:t>.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This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may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lead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long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95">
                <a:solidFill>
                  <a:srgbClr val="585D60"/>
                </a:solidFill>
                <a:latin typeface="Calibri"/>
                <a:cs typeface="Calibri"/>
              </a:rPr>
              <a:t>scripts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where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one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selects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parts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data,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changes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25">
                <a:solidFill>
                  <a:srgbClr val="585D60"/>
                </a:solidFill>
                <a:latin typeface="Calibri"/>
                <a:cs typeface="Calibri"/>
              </a:rPr>
              <a:t>some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variables,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selects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 another </a:t>
            </a:r>
            <a:r>
              <a:rPr dirty="0" sz="1800" spc="15">
                <a:solidFill>
                  <a:srgbClr val="585D60"/>
                </a:solidFill>
                <a:latin typeface="Calibri"/>
                <a:cs typeface="Calibri"/>
              </a:rPr>
              <a:t>part, 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changes </a:t>
            </a:r>
            <a:r>
              <a:rPr dirty="0" sz="1800" spc="125">
                <a:solidFill>
                  <a:srgbClr val="585D60"/>
                </a:solidFill>
                <a:latin typeface="Calibri"/>
                <a:cs typeface="Calibri"/>
              </a:rPr>
              <a:t>some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more variables,</a:t>
            </a:r>
            <a:r>
              <a:rPr dirty="0" sz="1800" spc="-16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393065" marR="128270" indent="-133985">
              <a:lnSpc>
                <a:spcPct val="114599"/>
              </a:lnSpc>
              <a:spcBef>
                <a:spcPts val="187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When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such </a:t>
            </a:r>
            <a:r>
              <a:rPr dirty="0" sz="1800" spc="95">
                <a:solidFill>
                  <a:srgbClr val="585D60"/>
                </a:solidFill>
                <a:latin typeface="Calibri"/>
                <a:cs typeface="Calibri"/>
              </a:rPr>
              <a:t>scripts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are neatly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written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commented,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they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can </a:t>
            </a:r>
            <a:r>
              <a:rPr dirty="0" sz="1800" spc="95">
                <a:solidFill>
                  <a:srgbClr val="585D60"/>
                </a:solidFill>
                <a:latin typeface="Calibri"/>
                <a:cs typeface="Calibri"/>
              </a:rPr>
              <a:t>almost</a:t>
            </a:r>
            <a:r>
              <a:rPr dirty="0" sz="1800" spc="-27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be </a:t>
            </a:r>
            <a:r>
              <a:rPr dirty="0" sz="1800" spc="-35" b="1">
                <a:solidFill>
                  <a:srgbClr val="C2132D"/>
                </a:solidFill>
                <a:latin typeface="Arial"/>
                <a:cs typeface="Arial"/>
              </a:rPr>
              <a:t>treated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as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a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log 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of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actions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performed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by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analyst.</a:t>
            </a:r>
            <a:endParaRPr sz="1800">
              <a:latin typeface="Calibri"/>
              <a:cs typeface="Calibri"/>
            </a:endParaRPr>
          </a:p>
          <a:p>
            <a:pPr marL="393065" marR="95885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However, </a:t>
            </a:r>
            <a:r>
              <a:rPr dirty="0" sz="1800" spc="170">
                <a:solidFill>
                  <a:srgbClr val="585D60"/>
                </a:solidFill>
                <a:latin typeface="Calibri"/>
                <a:cs typeface="Calibri"/>
              </a:rPr>
              <a:t>as </a:t>
            </a:r>
            <a:r>
              <a:rPr dirty="0" sz="1800" spc="95">
                <a:solidFill>
                  <a:srgbClr val="585D60"/>
                </a:solidFill>
                <a:latin typeface="Calibri"/>
                <a:cs typeface="Calibri"/>
              </a:rPr>
              <a:t>scripts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get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longer </a:t>
            </a:r>
            <a:r>
              <a:rPr dirty="0" sz="1800" spc="5">
                <a:solidFill>
                  <a:srgbClr val="585D60"/>
                </a:solidFill>
                <a:latin typeface="Calibri"/>
                <a:cs typeface="Calibri"/>
              </a:rPr>
              <a:t>it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is </a:t>
            </a: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better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to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store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transformation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rules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separately</a:t>
            </a:r>
            <a:r>
              <a:rPr dirty="0" sz="1800" spc="-30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and 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log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which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rule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is executed </a:t>
            </a:r>
            <a:r>
              <a:rPr dirty="0" sz="1800" spc="-90" b="1">
                <a:solidFill>
                  <a:srgbClr val="C2132D"/>
                </a:solidFill>
                <a:latin typeface="Arial"/>
                <a:cs typeface="Arial"/>
              </a:rPr>
              <a:t>on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what</a:t>
            </a:r>
            <a:r>
              <a:rPr dirty="0" sz="1800" spc="-1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record</a:t>
            </a:r>
            <a:r>
              <a:rPr dirty="0" sz="1800" spc="-55">
                <a:solidFill>
                  <a:srgbClr val="585D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One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approach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-85" b="1">
                <a:solidFill>
                  <a:srgbClr val="C2132D"/>
                </a:solidFill>
                <a:latin typeface="Arial"/>
                <a:cs typeface="Arial"/>
              </a:rPr>
              <a:t>do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this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in </a:t>
            </a:r>
            <a:r>
              <a:rPr dirty="0" sz="1800" spc="130">
                <a:solidFill>
                  <a:srgbClr val="585D60"/>
                </a:solidFill>
                <a:latin typeface="Calibri"/>
                <a:cs typeface="Calibri"/>
              </a:rPr>
              <a:t>R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is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through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deducorrect</a:t>
            </a:r>
            <a:r>
              <a:rPr dirty="0" sz="1800" spc="-3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package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1275" y="5581649"/>
            <a:ext cx="6362700" cy="3524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8572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675"/>
              </a:spcBef>
            </a:pPr>
            <a:r>
              <a:rPr dirty="0" sz="1200" spc="-5" b="1">
                <a:solidFill>
                  <a:srgbClr val="C2132D"/>
                </a:solidFill>
                <a:latin typeface="Segoe UI"/>
                <a:cs typeface="Segoe UI"/>
              </a:rPr>
              <a:t>correction </a:t>
            </a:r>
            <a:r>
              <a:rPr dirty="0" sz="1200">
                <a:solidFill>
                  <a:srgbClr val="333333"/>
                </a:solidFill>
                <a:latin typeface="Segoe UI"/>
                <a:cs typeface="Segoe UI"/>
              </a:rPr>
              <a:t>deducorrect correctWithRules() Apply simple replacement rules to a</a:t>
            </a:r>
            <a:r>
              <a:rPr dirty="0" sz="1200" spc="22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33333"/>
                </a:solidFill>
                <a:latin typeface="Segoe UI"/>
                <a:cs typeface="Segoe UI"/>
              </a:rPr>
              <a:t>data.frame.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7737" y="5359400"/>
            <a:ext cx="9842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</a:t>
            </a:r>
            <a:endParaRPr sz="650">
              <a:latin typeface="Segoe Fluent Icons"/>
              <a:cs typeface="Segoe Fluent Ico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399" y="5343524"/>
            <a:ext cx="171450" cy="142875"/>
          </a:xfrm>
          <a:custGeom>
            <a:avLst/>
            <a:gdLst/>
            <a:ahLst/>
            <a:cxnLst/>
            <a:rect l="l" t="t" r="r" b="b"/>
            <a:pathLst>
              <a:path w="171450" h="142875">
                <a:moveTo>
                  <a:pt x="0" y="0"/>
                </a:moveTo>
                <a:lnTo>
                  <a:pt x="171449" y="0"/>
                </a:lnTo>
                <a:lnTo>
                  <a:pt x="1714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57787" y="5359400"/>
            <a:ext cx="9842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</a:t>
            </a:r>
            <a:endParaRPr sz="650">
              <a:latin typeface="Segoe Fluent Icons"/>
              <a:cs typeface="Segoe Fluent Ico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5850" y="5343524"/>
            <a:ext cx="4019550" cy="142875"/>
          </a:xfrm>
          <a:custGeom>
            <a:avLst/>
            <a:gdLst/>
            <a:ahLst/>
            <a:cxnLst/>
            <a:rect l="l" t="t" r="r" b="b"/>
            <a:pathLst>
              <a:path w="4019550" h="142875">
                <a:moveTo>
                  <a:pt x="0" y="0"/>
                </a:moveTo>
                <a:lnTo>
                  <a:pt x="4019549" y="0"/>
                </a:lnTo>
                <a:lnTo>
                  <a:pt x="40195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849" y="5372099"/>
            <a:ext cx="1866900" cy="85725"/>
          </a:xfrm>
          <a:custGeom>
            <a:avLst/>
            <a:gdLst/>
            <a:ahLst/>
            <a:cxnLst/>
            <a:rect l="l" t="t" r="r" b="b"/>
            <a:pathLst>
              <a:path w="1866900" h="85725">
                <a:moveTo>
                  <a:pt x="1829721" y="85724"/>
                </a:moveTo>
                <a:lnTo>
                  <a:pt x="37178" y="85724"/>
                </a:lnTo>
                <a:lnTo>
                  <a:pt x="31710" y="84636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21208" y="5437"/>
                </a:lnTo>
                <a:lnTo>
                  <a:pt x="37178" y="0"/>
                </a:lnTo>
                <a:lnTo>
                  <a:pt x="1829721" y="0"/>
                </a:lnTo>
                <a:lnTo>
                  <a:pt x="1861462" y="21207"/>
                </a:lnTo>
                <a:lnTo>
                  <a:pt x="1866899" y="37178"/>
                </a:lnTo>
                <a:lnTo>
                  <a:pt x="1866899" y="48546"/>
                </a:lnTo>
                <a:lnTo>
                  <a:pt x="1845691" y="80286"/>
                </a:lnTo>
                <a:lnTo>
                  <a:pt x="1829721" y="85724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1762125"/>
            <a:ext cx="4362450" cy="3581400"/>
          </a:xfrm>
          <a:custGeom>
            <a:avLst/>
            <a:gdLst/>
            <a:ahLst/>
            <a:cxnLst/>
            <a:rect l="l" t="t" r="r" b="b"/>
            <a:pathLst>
              <a:path w="4362450" h="3581400">
                <a:moveTo>
                  <a:pt x="0" y="0"/>
                </a:moveTo>
                <a:lnTo>
                  <a:pt x="4362449" y="0"/>
                </a:lnTo>
                <a:lnTo>
                  <a:pt x="4362449" y="3581399"/>
                </a:lnTo>
                <a:lnTo>
                  <a:pt x="0" y="358139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14"/>
              </a:spcBef>
            </a:pPr>
            <a:r>
              <a:rPr dirty="0" spc="10"/>
              <a:t>people =</a:t>
            </a:r>
            <a:r>
              <a:rPr dirty="0"/>
              <a:t> </a:t>
            </a:r>
            <a:r>
              <a:rPr dirty="0" spc="10"/>
              <a:t>tibble::tibble(</a:t>
            </a:r>
          </a:p>
          <a:p>
            <a:pPr marL="220979" marR="5080">
              <a:lnSpc>
                <a:spcPts val="1580"/>
              </a:lnSpc>
              <a:spcBef>
                <a:spcPts val="65"/>
              </a:spcBef>
            </a:pPr>
            <a:r>
              <a:rPr dirty="0" spc="10"/>
              <a:t>name = c(</a:t>
            </a:r>
            <a:r>
              <a:rPr dirty="0" spc="10">
                <a:solidFill>
                  <a:srgbClr val="005400"/>
                </a:solidFill>
              </a:rPr>
              <a:t>'Tom Cruise'</a:t>
            </a:r>
            <a:r>
              <a:rPr dirty="0" spc="10"/>
              <a:t>, </a:t>
            </a:r>
            <a:r>
              <a:rPr dirty="0" spc="10">
                <a:solidFill>
                  <a:srgbClr val="005400"/>
                </a:solidFill>
              </a:rPr>
              <a:t>'Serena</a:t>
            </a:r>
            <a:r>
              <a:rPr dirty="0" spc="-70">
                <a:solidFill>
                  <a:srgbClr val="005400"/>
                </a:solidFill>
              </a:rPr>
              <a:t> </a:t>
            </a:r>
            <a:r>
              <a:rPr dirty="0" spc="10">
                <a:solidFill>
                  <a:srgbClr val="005400"/>
                </a:solidFill>
              </a:rPr>
              <a:t>Williams  </a:t>
            </a:r>
            <a:r>
              <a:rPr dirty="0" spc="10"/>
              <a:t>height = c(</a:t>
            </a:r>
            <a:r>
              <a:rPr dirty="0" spc="10">
                <a:solidFill>
                  <a:srgbClr val="870000"/>
                </a:solidFill>
              </a:rPr>
              <a:t>172</a:t>
            </a:r>
            <a:r>
              <a:rPr dirty="0" spc="10"/>
              <a:t>, </a:t>
            </a:r>
            <a:r>
              <a:rPr dirty="0" spc="10">
                <a:solidFill>
                  <a:srgbClr val="870000"/>
                </a:solidFill>
              </a:rPr>
              <a:t>1.75</a:t>
            </a:r>
            <a:r>
              <a:rPr dirty="0" spc="10"/>
              <a:t>, </a:t>
            </a:r>
            <a:r>
              <a:rPr dirty="0" spc="10">
                <a:solidFill>
                  <a:srgbClr val="870000"/>
                </a:solidFill>
              </a:rPr>
              <a:t>69.3</a:t>
            </a:r>
            <a:r>
              <a:rPr dirty="0" spc="10"/>
              <a:t>, </a:t>
            </a:r>
            <a:r>
              <a:rPr dirty="0" spc="10">
                <a:solidFill>
                  <a:srgbClr val="870000"/>
                </a:solidFill>
              </a:rPr>
              <a:t>154</a:t>
            </a:r>
            <a:r>
              <a:rPr dirty="0" spc="10"/>
              <a:t>,</a:t>
            </a:r>
            <a:r>
              <a:rPr dirty="0" spc="-70"/>
              <a:t> </a:t>
            </a:r>
            <a:r>
              <a:rPr dirty="0" spc="10">
                <a:solidFill>
                  <a:srgbClr val="870000"/>
                </a:solidFill>
              </a:rPr>
              <a:t>6.25</a:t>
            </a:r>
            <a:r>
              <a:rPr dirty="0" spc="10"/>
              <a:t>),</a:t>
            </a:r>
          </a:p>
          <a:p>
            <a:pPr marL="220979">
              <a:lnSpc>
                <a:spcPts val="1500"/>
              </a:lnSpc>
            </a:pPr>
            <a:r>
              <a:rPr dirty="0" spc="10"/>
              <a:t>unit = c(</a:t>
            </a:r>
            <a:r>
              <a:rPr dirty="0" spc="10">
                <a:solidFill>
                  <a:srgbClr val="005400"/>
                </a:solidFill>
              </a:rPr>
              <a:t>'cm'</a:t>
            </a:r>
            <a:r>
              <a:rPr dirty="0" spc="10"/>
              <a:t>, </a:t>
            </a:r>
            <a:r>
              <a:rPr dirty="0" spc="10">
                <a:solidFill>
                  <a:srgbClr val="005400"/>
                </a:solidFill>
              </a:rPr>
              <a:t>'m'</a:t>
            </a:r>
            <a:r>
              <a:rPr dirty="0" spc="10"/>
              <a:t>, </a:t>
            </a:r>
            <a:r>
              <a:rPr dirty="0" spc="10">
                <a:solidFill>
                  <a:srgbClr val="005400"/>
                </a:solidFill>
              </a:rPr>
              <a:t>'inch'</a:t>
            </a:r>
            <a:r>
              <a:rPr dirty="0" spc="10"/>
              <a:t>, </a:t>
            </a:r>
            <a:r>
              <a:rPr dirty="0" spc="10">
                <a:solidFill>
                  <a:srgbClr val="005400"/>
                </a:solidFill>
              </a:rPr>
              <a:t>'cm'</a:t>
            </a:r>
            <a:r>
              <a:rPr dirty="0" spc="10"/>
              <a:t>,</a:t>
            </a:r>
            <a:r>
              <a:rPr dirty="0" spc="-70"/>
              <a:t> </a:t>
            </a:r>
            <a:r>
              <a:rPr dirty="0" spc="10">
                <a:solidFill>
                  <a:srgbClr val="005400"/>
                </a:solidFill>
              </a:rPr>
              <a:t>'ft'</a:t>
            </a:r>
            <a:r>
              <a:rPr dirty="0" spc="10"/>
              <a:t>)</a:t>
            </a:r>
          </a:p>
          <a:p>
            <a:pPr marL="12700">
              <a:lnSpc>
                <a:spcPts val="1595"/>
              </a:lnSpc>
            </a:pPr>
            <a:r>
              <a:rPr dirty="0" spc="10"/>
              <a:t>)</a:t>
            </a:r>
          </a:p>
          <a:p>
            <a:pPr marL="220979" marR="735330" indent="-208915">
              <a:lnSpc>
                <a:spcPts val="1570"/>
              </a:lnSpc>
              <a:spcBef>
                <a:spcPts val="1400"/>
              </a:spcBef>
            </a:pPr>
            <a:r>
              <a:rPr dirty="0" spc="10"/>
              <a:t>u &lt;-</a:t>
            </a:r>
            <a:r>
              <a:rPr dirty="0" spc="-70"/>
              <a:t> </a:t>
            </a:r>
            <a:r>
              <a:rPr dirty="0" spc="10"/>
              <a:t>deducorrect::correctionRules(  expression(</a:t>
            </a:r>
          </a:p>
          <a:p>
            <a:pPr marL="429259">
              <a:lnSpc>
                <a:spcPts val="1515"/>
              </a:lnSpc>
            </a:pPr>
            <a:r>
              <a:rPr dirty="0" spc="10">
                <a:solidFill>
                  <a:srgbClr val="777777"/>
                </a:solidFill>
              </a:rPr>
              <a:t>##</a:t>
            </a:r>
            <a:r>
              <a:rPr dirty="0" spc="-85">
                <a:solidFill>
                  <a:srgbClr val="777777"/>
                </a:solidFill>
              </a:rPr>
              <a:t> </a:t>
            </a:r>
            <a:r>
              <a:rPr dirty="0" spc="10">
                <a:solidFill>
                  <a:srgbClr val="777777"/>
                </a:solidFill>
              </a:rPr>
              <a:t>1-------</a:t>
            </a:r>
          </a:p>
          <a:p>
            <a:pPr marL="429259" marR="5080">
              <a:lnSpc>
                <a:spcPts val="1580"/>
              </a:lnSpc>
              <a:spcBef>
                <a:spcPts val="60"/>
              </a:spcBef>
            </a:pPr>
            <a:r>
              <a:rPr dirty="0" spc="10" b="1">
                <a:solidFill>
                  <a:srgbClr val="000080"/>
                </a:solidFill>
                <a:latin typeface="Courier New"/>
                <a:cs typeface="Courier New"/>
              </a:rPr>
              <a:t>if</a:t>
            </a:r>
            <a:r>
              <a:rPr dirty="0" spc="10"/>
              <a:t>(unit == </a:t>
            </a:r>
            <a:r>
              <a:rPr dirty="0" spc="10">
                <a:solidFill>
                  <a:srgbClr val="005400"/>
                </a:solidFill>
              </a:rPr>
              <a:t>"cm"</a:t>
            </a:r>
            <a:r>
              <a:rPr dirty="0" spc="10"/>
              <a:t>) height &lt;-</a:t>
            </a:r>
            <a:r>
              <a:rPr dirty="0" spc="-70"/>
              <a:t> </a:t>
            </a:r>
            <a:r>
              <a:rPr dirty="0" spc="10"/>
              <a:t>height/</a:t>
            </a:r>
            <a:r>
              <a:rPr dirty="0" spc="10">
                <a:solidFill>
                  <a:srgbClr val="870000"/>
                </a:solidFill>
              </a:rPr>
              <a:t>100  </a:t>
            </a:r>
            <a:r>
              <a:rPr dirty="0" spc="10">
                <a:solidFill>
                  <a:srgbClr val="777777"/>
                </a:solidFill>
              </a:rPr>
              <a:t>##</a:t>
            </a:r>
            <a:r>
              <a:rPr dirty="0" spc="5">
                <a:solidFill>
                  <a:srgbClr val="777777"/>
                </a:solidFill>
              </a:rPr>
              <a:t> </a:t>
            </a:r>
            <a:r>
              <a:rPr dirty="0" spc="10">
                <a:solidFill>
                  <a:srgbClr val="777777"/>
                </a:solidFill>
              </a:rPr>
              <a:t>2-------</a:t>
            </a:r>
          </a:p>
          <a:p>
            <a:pPr marL="429259">
              <a:lnSpc>
                <a:spcPts val="1500"/>
              </a:lnSpc>
            </a:pPr>
            <a:r>
              <a:rPr dirty="0" spc="10" b="1">
                <a:solidFill>
                  <a:srgbClr val="000080"/>
                </a:solidFill>
                <a:latin typeface="Courier New"/>
                <a:cs typeface="Courier New"/>
              </a:rPr>
              <a:t>if</a:t>
            </a:r>
            <a:r>
              <a:rPr dirty="0" spc="10"/>
              <a:t>(unit == </a:t>
            </a:r>
            <a:r>
              <a:rPr dirty="0" spc="10">
                <a:solidFill>
                  <a:srgbClr val="005400"/>
                </a:solidFill>
              </a:rPr>
              <a:t>"inch"</a:t>
            </a:r>
            <a:r>
              <a:rPr dirty="0" spc="10"/>
              <a:t>) height &lt;-</a:t>
            </a:r>
            <a:r>
              <a:rPr dirty="0" spc="-70"/>
              <a:t> </a:t>
            </a:r>
            <a:r>
              <a:rPr dirty="0" spc="10"/>
              <a:t>height/</a:t>
            </a:r>
            <a:r>
              <a:rPr dirty="0" spc="10">
                <a:solidFill>
                  <a:srgbClr val="870000"/>
                </a:solidFill>
              </a:rPr>
              <a:t>3</a:t>
            </a:r>
          </a:p>
          <a:p>
            <a:pPr marL="429259">
              <a:lnSpc>
                <a:spcPts val="1575"/>
              </a:lnSpc>
            </a:pPr>
            <a:r>
              <a:rPr dirty="0" spc="10">
                <a:solidFill>
                  <a:srgbClr val="777777"/>
                </a:solidFill>
              </a:rPr>
              <a:t>##</a:t>
            </a:r>
            <a:r>
              <a:rPr dirty="0" spc="-85">
                <a:solidFill>
                  <a:srgbClr val="777777"/>
                </a:solidFill>
              </a:rPr>
              <a:t> </a:t>
            </a:r>
            <a:r>
              <a:rPr dirty="0" spc="10">
                <a:solidFill>
                  <a:srgbClr val="777777"/>
                </a:solidFill>
              </a:rPr>
              <a:t>3-------</a:t>
            </a:r>
          </a:p>
          <a:p>
            <a:pPr marL="429259" marR="5080">
              <a:lnSpc>
                <a:spcPts val="1580"/>
              </a:lnSpc>
              <a:spcBef>
                <a:spcPts val="65"/>
              </a:spcBef>
            </a:pPr>
            <a:r>
              <a:rPr dirty="0" spc="10" b="1">
                <a:solidFill>
                  <a:srgbClr val="000080"/>
                </a:solidFill>
                <a:latin typeface="Courier New"/>
                <a:cs typeface="Courier New"/>
              </a:rPr>
              <a:t>if</a:t>
            </a:r>
            <a:r>
              <a:rPr dirty="0" spc="10"/>
              <a:t>(unit == </a:t>
            </a:r>
            <a:r>
              <a:rPr dirty="0" spc="10">
                <a:solidFill>
                  <a:srgbClr val="005400"/>
                </a:solidFill>
              </a:rPr>
              <a:t>"ft"</a:t>
            </a:r>
            <a:r>
              <a:rPr dirty="0" spc="10"/>
              <a:t>) height &lt;-</a:t>
            </a:r>
            <a:r>
              <a:rPr dirty="0" spc="-70"/>
              <a:t> </a:t>
            </a:r>
            <a:r>
              <a:rPr dirty="0" spc="10"/>
              <a:t>height/</a:t>
            </a:r>
            <a:r>
              <a:rPr dirty="0" spc="10">
                <a:solidFill>
                  <a:srgbClr val="870000"/>
                </a:solidFill>
              </a:rPr>
              <a:t>3.2  </a:t>
            </a:r>
            <a:r>
              <a:rPr dirty="0" spc="10">
                <a:solidFill>
                  <a:srgbClr val="777777"/>
                </a:solidFill>
              </a:rPr>
              <a:t>##</a:t>
            </a:r>
            <a:r>
              <a:rPr dirty="0" spc="5">
                <a:solidFill>
                  <a:srgbClr val="777777"/>
                </a:solidFill>
              </a:rPr>
              <a:t> </a:t>
            </a:r>
            <a:r>
              <a:rPr dirty="0" spc="10">
                <a:solidFill>
                  <a:srgbClr val="777777"/>
                </a:solidFill>
              </a:rPr>
              <a:t>4-------</a:t>
            </a:r>
          </a:p>
          <a:p>
            <a:pPr marL="429259">
              <a:lnSpc>
                <a:spcPts val="1500"/>
              </a:lnSpc>
            </a:pPr>
            <a:r>
              <a:rPr dirty="0" spc="10"/>
              <a:t>unit &lt;-</a:t>
            </a:r>
            <a:r>
              <a:rPr dirty="0" spc="-85"/>
              <a:t> </a:t>
            </a:r>
            <a:r>
              <a:rPr dirty="0" spc="10">
                <a:solidFill>
                  <a:srgbClr val="005400"/>
                </a:solidFill>
              </a:rPr>
              <a:t>"m"</a:t>
            </a:r>
          </a:p>
          <a:p>
            <a:pPr marL="220979">
              <a:lnSpc>
                <a:spcPts val="1600"/>
              </a:lnSpc>
            </a:pPr>
            <a:r>
              <a:rPr dirty="0" spc="10"/>
              <a:t>))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1700" y="5662294"/>
            <a:ext cx="426275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Note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that the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rules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can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also be stored in</a:t>
            </a:r>
            <a:r>
              <a:rPr dirty="0" sz="1800" spc="-10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a  </a:t>
            </a:r>
            <a:r>
              <a:rPr dirty="0" sz="1800" spc="-25" b="1">
                <a:solidFill>
                  <a:srgbClr val="C2132D"/>
                </a:solidFill>
                <a:latin typeface="Arial"/>
                <a:cs typeface="Arial"/>
              </a:rPr>
              <a:t>txt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Arial"/>
                <a:cs typeface="Arial"/>
              </a:rPr>
              <a:t>file</a:t>
            </a:r>
            <a:r>
              <a:rPr dirty="0" sz="1800" spc="-10">
                <a:solidFill>
                  <a:srgbClr val="585D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8399" y="2752725"/>
            <a:ext cx="171450" cy="142875"/>
          </a:xfrm>
          <a:custGeom>
            <a:avLst/>
            <a:gdLst/>
            <a:ahLst/>
            <a:cxnLst/>
            <a:rect l="l" t="t" r="r" b="b"/>
            <a:pathLst>
              <a:path w="171450" h="142875">
                <a:moveTo>
                  <a:pt x="0" y="0"/>
                </a:moveTo>
                <a:lnTo>
                  <a:pt x="171449" y="0"/>
                </a:lnTo>
                <a:lnTo>
                  <a:pt x="1714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69037" y="2768600"/>
            <a:ext cx="11112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</a:t>
            </a:r>
            <a:endParaRPr sz="650">
              <a:latin typeface="Segoe Fluent Icons"/>
              <a:cs typeface="Segoe Fluent Ico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439399" y="2752725"/>
            <a:ext cx="171450" cy="142875"/>
          </a:xfrm>
          <a:custGeom>
            <a:avLst/>
            <a:gdLst/>
            <a:ahLst/>
            <a:cxnLst/>
            <a:rect l="l" t="t" r="r" b="b"/>
            <a:pathLst>
              <a:path w="171450" h="142875">
                <a:moveTo>
                  <a:pt x="0" y="0"/>
                </a:moveTo>
                <a:lnTo>
                  <a:pt x="171449" y="0"/>
                </a:lnTo>
                <a:lnTo>
                  <a:pt x="1714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479086" y="2768600"/>
            <a:ext cx="11112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</a:t>
            </a:r>
            <a:endParaRPr sz="650">
              <a:latin typeface="Segoe Fluent Icons"/>
              <a:cs typeface="Segoe Fluent Ico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19849" y="2752725"/>
            <a:ext cx="4019550" cy="142875"/>
          </a:xfrm>
          <a:custGeom>
            <a:avLst/>
            <a:gdLst/>
            <a:ahLst/>
            <a:cxnLst/>
            <a:rect l="l" t="t" r="r" b="b"/>
            <a:pathLst>
              <a:path w="4019550" h="142875">
                <a:moveTo>
                  <a:pt x="0" y="0"/>
                </a:moveTo>
                <a:lnTo>
                  <a:pt x="4019549" y="0"/>
                </a:lnTo>
                <a:lnTo>
                  <a:pt x="40195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19849" y="2781300"/>
            <a:ext cx="3362325" cy="85725"/>
          </a:xfrm>
          <a:custGeom>
            <a:avLst/>
            <a:gdLst/>
            <a:ahLst/>
            <a:cxnLst/>
            <a:rect l="l" t="t" r="r" b="b"/>
            <a:pathLst>
              <a:path w="3362325" h="85725">
                <a:moveTo>
                  <a:pt x="3325146" y="85724"/>
                </a:moveTo>
                <a:lnTo>
                  <a:pt x="37178" y="85724"/>
                </a:lnTo>
                <a:lnTo>
                  <a:pt x="31710" y="84637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21208" y="5437"/>
                </a:lnTo>
                <a:lnTo>
                  <a:pt x="37178" y="0"/>
                </a:lnTo>
                <a:lnTo>
                  <a:pt x="3325146" y="0"/>
                </a:lnTo>
                <a:lnTo>
                  <a:pt x="3356886" y="21208"/>
                </a:lnTo>
                <a:lnTo>
                  <a:pt x="3362324" y="37178"/>
                </a:lnTo>
                <a:lnTo>
                  <a:pt x="3362324" y="48546"/>
                </a:lnTo>
                <a:lnTo>
                  <a:pt x="3341116" y="80286"/>
                </a:lnTo>
                <a:lnTo>
                  <a:pt x="3325146" y="85724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48400" y="1762125"/>
            <a:ext cx="4362450" cy="990600"/>
          </a:xfrm>
          <a:custGeom>
            <a:avLst/>
            <a:gdLst/>
            <a:ahLst/>
            <a:cxnLst/>
            <a:rect l="l" t="t" r="r" b="b"/>
            <a:pathLst>
              <a:path w="4362450" h="990600">
                <a:moveTo>
                  <a:pt x="0" y="0"/>
                </a:moveTo>
                <a:lnTo>
                  <a:pt x="4362449" y="0"/>
                </a:lnTo>
                <a:lnTo>
                  <a:pt x="4362449" y="990599"/>
                </a:lnTo>
                <a:lnTo>
                  <a:pt x="0" y="99059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53174" y="1866900"/>
            <a:ext cx="4152900" cy="200025"/>
          </a:xfrm>
          <a:custGeom>
            <a:avLst/>
            <a:gdLst/>
            <a:ahLst/>
            <a:cxnLst/>
            <a:rect l="l" t="t" r="r" b="b"/>
            <a:pathLst>
              <a:path w="4152900" h="200025">
                <a:moveTo>
                  <a:pt x="0" y="0"/>
                </a:moveTo>
                <a:lnTo>
                  <a:pt x="4152899" y="0"/>
                </a:lnTo>
                <a:lnTo>
                  <a:pt x="4152899" y="200024"/>
                </a:lnTo>
                <a:lnTo>
                  <a:pt x="0" y="20002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53174" y="2066925"/>
            <a:ext cx="4152900" cy="200025"/>
          </a:xfrm>
          <a:custGeom>
            <a:avLst/>
            <a:gdLst/>
            <a:ahLst/>
            <a:cxnLst/>
            <a:rect l="l" t="t" r="r" b="b"/>
            <a:pathLst>
              <a:path w="4152900" h="200025">
                <a:moveTo>
                  <a:pt x="0" y="0"/>
                </a:moveTo>
                <a:lnTo>
                  <a:pt x="4152899" y="0"/>
                </a:lnTo>
                <a:lnTo>
                  <a:pt x="4152899" y="200024"/>
                </a:lnTo>
                <a:lnTo>
                  <a:pt x="0" y="20002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48400" y="5810250"/>
            <a:ext cx="4362450" cy="676275"/>
          </a:xfrm>
          <a:custGeom>
            <a:avLst/>
            <a:gdLst/>
            <a:ahLst/>
            <a:cxnLst/>
            <a:rect l="l" t="t" r="r" b="b"/>
            <a:pathLst>
              <a:path w="4362450" h="676275">
                <a:moveTo>
                  <a:pt x="0" y="0"/>
                </a:moveTo>
                <a:lnTo>
                  <a:pt x="4362449" y="0"/>
                </a:lnTo>
                <a:lnTo>
                  <a:pt x="4362449" y="676274"/>
                </a:lnTo>
                <a:lnTo>
                  <a:pt x="0" y="67627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343302" y="1832864"/>
            <a:ext cx="4299585" cy="81534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20979" marR="5080" indent="-208915">
              <a:lnSpc>
                <a:spcPts val="1580"/>
              </a:lnSpc>
              <a:spcBef>
                <a:spcPts val="200"/>
              </a:spcBef>
            </a:pPr>
            <a:r>
              <a:rPr dirty="0" sz="1350" spc="10">
                <a:latin typeface="Courier New"/>
                <a:cs typeface="Courier New"/>
              </a:rPr>
              <a:t>people_corrected =</a:t>
            </a:r>
            <a:r>
              <a:rPr dirty="0" sz="1350" spc="-6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deducorrect::correctWi  rules = u, dat =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people)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350" spc="10">
                <a:latin typeface="Courier New"/>
                <a:cs typeface="Courier New"/>
              </a:rPr>
              <a:t>people_corrected$corrected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48399" y="3124199"/>
            <a:ext cx="4362450" cy="18097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314">
              <a:lnSpc>
                <a:spcPts val="1595"/>
              </a:lnSpc>
              <a:spcBef>
                <a:spcPts val="675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# A tibble: 5 ×</a:t>
            </a:r>
            <a:r>
              <a:rPr dirty="0" sz="1350" spc="-1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3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75"/>
              </a:lnSpc>
              <a:tabLst>
                <a:tab pos="628650" algn="l"/>
                <a:tab pos="229616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	name	height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unit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75"/>
              </a:lnSpc>
              <a:tabLst>
                <a:tab pos="628650" algn="l"/>
                <a:tab pos="240030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	&lt;chr&gt;	&lt;dbl&gt;</a:t>
            </a:r>
            <a:r>
              <a:rPr dirty="0" sz="1350" spc="-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&lt;chr&gt;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75"/>
              </a:lnSpc>
              <a:tabLst>
                <a:tab pos="250507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1 Tom</a:t>
            </a:r>
            <a:r>
              <a:rPr dirty="0" sz="1350" spc="1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Cruise	1.72</a:t>
            </a:r>
            <a:r>
              <a:rPr dirty="0" sz="1350" spc="-9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m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75"/>
              </a:lnSpc>
              <a:tabLst>
                <a:tab pos="250507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2</a:t>
            </a:r>
            <a:r>
              <a:rPr dirty="0" sz="1350" spc="1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Serena Williams	1.75</a:t>
            </a:r>
            <a:r>
              <a:rPr dirty="0" sz="1350" spc="-8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m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75"/>
              </a:lnSpc>
              <a:tabLst>
                <a:tab pos="250507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3 Taylor</a:t>
            </a:r>
            <a:r>
              <a:rPr dirty="0" sz="1350" spc="1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Swift	1.76</a:t>
            </a:r>
            <a:r>
              <a:rPr dirty="0" sz="1350" spc="-8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m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75"/>
              </a:lnSpc>
              <a:tabLst>
                <a:tab pos="250507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4</a:t>
            </a:r>
            <a:r>
              <a:rPr dirty="0" sz="1350" spc="1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Ariana Grande	1.54</a:t>
            </a:r>
            <a:r>
              <a:rPr dirty="0" sz="1350" spc="-8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m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95"/>
              </a:lnSpc>
              <a:tabLst>
                <a:tab pos="250507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5 The</a:t>
            </a:r>
            <a:r>
              <a:rPr dirty="0" sz="1350" spc="1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Rock	1.91</a:t>
            </a:r>
            <a:r>
              <a:rPr dirty="0" sz="1350" spc="-9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m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48399" y="5162550"/>
            <a:ext cx="4362450" cy="419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750"/>
              </a:spcBef>
            </a:pPr>
            <a:r>
              <a:rPr dirty="0" sz="1350" spc="10">
                <a:latin typeface="Courier New"/>
                <a:cs typeface="Courier New"/>
              </a:rPr>
              <a:t>people_corrected$corrections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96000" y="6090538"/>
            <a:ext cx="54673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if</a:t>
            </a:r>
            <a:r>
              <a:rPr dirty="0" sz="1350" spc="-8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(u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43302" y="5890513"/>
            <a:ext cx="2319020" cy="62484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00"/>
              </a:spcBef>
              <a:tabLst>
                <a:tab pos="533400" algn="l"/>
                <a:tab pos="742315" algn="l"/>
                <a:tab pos="1158875" algn="l"/>
                <a:tab pos="199263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row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variable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old  ##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1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	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1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height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172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450"/>
              </a:lnSpc>
              <a:tabLst>
                <a:tab pos="742315" algn="l"/>
                <a:tab pos="1367155" algn="l"/>
                <a:tab pos="209740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2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1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unit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cm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57825" y="5890513"/>
            <a:ext cx="442595" cy="62484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r" marL="12700" marR="5080" indent="104139">
              <a:lnSpc>
                <a:spcPts val="1580"/>
              </a:lnSpc>
              <a:spcBef>
                <a:spcPts val="200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new  1.72</a:t>
            </a:r>
            <a:endParaRPr sz="1350">
              <a:latin typeface="Courier New"/>
              <a:cs typeface="Courier New"/>
            </a:endParaRPr>
          </a:p>
          <a:p>
            <a:pPr algn="r" marR="5080">
              <a:lnSpc>
                <a:spcPts val="1450"/>
              </a:lnSpc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m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97687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95">
                <a:latin typeface="Trebuchet MS"/>
                <a:cs typeface="Trebuchet MS"/>
              </a:rPr>
              <a:t>Simple </a:t>
            </a:r>
            <a:r>
              <a:rPr dirty="0" sz="4100" spc="-229">
                <a:latin typeface="Trebuchet MS"/>
                <a:cs typeface="Trebuchet MS"/>
              </a:rPr>
              <a:t>Transformation </a:t>
            </a:r>
            <a:r>
              <a:rPr dirty="0" sz="4100" spc="-225">
                <a:latin typeface="Trebuchet MS"/>
                <a:cs typeface="Trebuchet MS"/>
              </a:rPr>
              <a:t>Rules:</a:t>
            </a:r>
            <a:r>
              <a:rPr dirty="0" sz="4100" spc="-545">
                <a:latin typeface="Trebuchet MS"/>
                <a:cs typeface="Trebuchet MS"/>
              </a:rPr>
              <a:t> </a:t>
            </a:r>
            <a:r>
              <a:rPr dirty="0" sz="4100" spc="-240">
                <a:latin typeface="Trebuchet MS"/>
                <a:cs typeface="Trebuchet MS"/>
              </a:rPr>
              <a:t>Example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7 </a:t>
            </a:r>
            <a:r>
              <a:rPr dirty="0" sz="1200" spc="30">
                <a:solidFill>
                  <a:srgbClr val="585D60"/>
                </a:solidFill>
                <a:latin typeface="Calibri"/>
                <a:cs typeface="Calibri"/>
              </a:rPr>
              <a:t>/</a:t>
            </a:r>
            <a:r>
              <a:rPr dirty="0" sz="1200" spc="-10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4957762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474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66875" y="495776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81274" y="4957762"/>
            <a:ext cx="1304925" cy="0"/>
          </a:xfrm>
          <a:custGeom>
            <a:avLst/>
            <a:gdLst/>
            <a:ahLst/>
            <a:cxnLst/>
            <a:rect l="l" t="t" r="r" b="b"/>
            <a:pathLst>
              <a:path w="1304925" h="0">
                <a:moveTo>
                  <a:pt x="0" y="0"/>
                </a:moveTo>
                <a:lnTo>
                  <a:pt x="1304924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6200" y="4957762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 h="0">
                <a:moveTo>
                  <a:pt x="0" y="0"/>
                </a:moveTo>
                <a:lnTo>
                  <a:pt x="6724649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5314950"/>
            <a:ext cx="752475" cy="19050"/>
          </a:xfrm>
          <a:custGeom>
            <a:avLst/>
            <a:gdLst/>
            <a:ahLst/>
            <a:cxnLst/>
            <a:rect l="l" t="t" r="r" b="b"/>
            <a:pathLst>
              <a:path w="752475" h="19050">
                <a:moveTo>
                  <a:pt x="0" y="19049"/>
                </a:moveTo>
                <a:lnTo>
                  <a:pt x="752474" y="19049"/>
                </a:lnTo>
                <a:lnTo>
                  <a:pt x="752474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66875" y="5314950"/>
            <a:ext cx="914400" cy="19050"/>
          </a:xfrm>
          <a:custGeom>
            <a:avLst/>
            <a:gdLst/>
            <a:ahLst/>
            <a:cxnLst/>
            <a:rect l="l" t="t" r="r" b="b"/>
            <a:pathLst>
              <a:path w="914400" h="19050">
                <a:moveTo>
                  <a:pt x="0" y="19049"/>
                </a:moveTo>
                <a:lnTo>
                  <a:pt x="914399" y="19049"/>
                </a:lnTo>
                <a:lnTo>
                  <a:pt x="914399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81274" y="5314950"/>
            <a:ext cx="1304925" cy="19050"/>
          </a:xfrm>
          <a:custGeom>
            <a:avLst/>
            <a:gdLst/>
            <a:ahLst/>
            <a:cxnLst/>
            <a:rect l="l" t="t" r="r" b="b"/>
            <a:pathLst>
              <a:path w="1304925" h="19050">
                <a:moveTo>
                  <a:pt x="0" y="19049"/>
                </a:moveTo>
                <a:lnTo>
                  <a:pt x="1304924" y="19049"/>
                </a:lnTo>
                <a:lnTo>
                  <a:pt x="1304924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86200" y="5314950"/>
            <a:ext cx="6724650" cy="19050"/>
          </a:xfrm>
          <a:custGeom>
            <a:avLst/>
            <a:gdLst/>
            <a:ahLst/>
            <a:cxnLst/>
            <a:rect l="l" t="t" r="r" b="b"/>
            <a:pathLst>
              <a:path w="6724650" h="19050">
                <a:moveTo>
                  <a:pt x="0" y="19049"/>
                </a:moveTo>
                <a:lnTo>
                  <a:pt x="6724649" y="19049"/>
                </a:lnTo>
                <a:lnTo>
                  <a:pt x="6724649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4400" y="3133724"/>
          <a:ext cx="9696450" cy="174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920"/>
                <a:gridCol w="908050"/>
                <a:gridCol w="1305559"/>
                <a:gridCol w="6725284"/>
              </a:tblGrid>
              <a:tr h="32384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package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function()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description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5667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rule</a:t>
                      </a:r>
                      <a:r>
                        <a:rPr dirty="0" sz="1200" spc="-2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def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2540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editrules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2540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editmatrix()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2540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marR="690245">
                        <a:lnSpc>
                          <a:spcPct val="109400"/>
                        </a:lnSpc>
                        <a:spcBef>
                          <a:spcPts val="615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 set of comparison operators representing a linear system of (in)equations. The</a:t>
                      </a:r>
                      <a:r>
                        <a:rPr dirty="0" sz="1200" spc="-1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function  editmatrix generates an editmatrix from a character vector, or an expression</a:t>
                      </a:r>
                      <a:r>
                        <a:rPr dirty="0" sz="1200" spc="-5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vector.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8105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typos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deducorrect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 spc="-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correctTypos()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 spc="-2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Tries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to detect and repair records that violate linear equality constraints by correcting simple</a:t>
                      </a:r>
                      <a:r>
                        <a:rPr dirty="0" sz="1200" spc="-4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typos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81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rounding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080">
                    <a:lnT w="9525">
                      <a:solidFill>
                        <a:srgbClr val="D3D3D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deducorrect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080">
                    <a:lnT w="9525">
                      <a:solidFill>
                        <a:srgbClr val="D3D3D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spc="-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correctRounding()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080">
                    <a:lnT w="9525">
                      <a:solidFill>
                        <a:srgbClr val="D3D3D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625" marR="162560">
                        <a:lnSpc>
                          <a:spcPct val="109400"/>
                        </a:lnSpc>
                        <a:spcBef>
                          <a:spcPts val="575"/>
                        </a:spcBef>
                      </a:pPr>
                      <a:r>
                        <a:rPr dirty="0" sz="1200" spc="-2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Tries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to detect and repair records that violate linear (in)equality constraints by correcting</a:t>
                      </a:r>
                      <a:r>
                        <a:rPr dirty="0" sz="1200" spc="-5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possible  rounding</a:t>
                      </a:r>
                      <a:r>
                        <a:rPr dirty="0" sz="1200" spc="-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errors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3025">
                    <a:lnT w="9525">
                      <a:solidFill>
                        <a:srgbClr val="D3D3D3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10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34086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54">
                <a:latin typeface="Trebuchet MS"/>
                <a:cs typeface="Trebuchet MS"/>
              </a:rPr>
              <a:t>Deductive</a:t>
            </a:r>
            <a:r>
              <a:rPr dirty="0" sz="4100" spc="-350">
                <a:latin typeface="Trebuchet MS"/>
                <a:cs typeface="Trebuchet MS"/>
              </a:rPr>
              <a:t> </a:t>
            </a:r>
            <a:r>
              <a:rPr dirty="0" sz="4100" spc="-240">
                <a:latin typeface="Trebuchet MS"/>
                <a:cs typeface="Trebuchet MS"/>
              </a:rPr>
              <a:t>Correction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1480819"/>
            <a:ext cx="9637395" cy="1425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>
              <a:lnSpc>
                <a:spcPct val="116300"/>
              </a:lnSpc>
              <a:spcBef>
                <a:spcPts val="135"/>
              </a:spcBef>
            </a:pP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When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you are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analyzing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is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generated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by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people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rather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than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machines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or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measurement 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devices,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certain typical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human-generated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errors are 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likely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occur. </a:t>
            </a:r>
            <a:r>
              <a:rPr dirty="0" sz="1800" spc="110">
                <a:solidFill>
                  <a:srgbClr val="585D60"/>
                </a:solidFill>
                <a:latin typeface="Calibri"/>
                <a:cs typeface="Calibri"/>
              </a:rPr>
              <a:t>Examples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include: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(a)</a:t>
            </a:r>
            <a:r>
              <a:rPr dirty="0" sz="1800" spc="-15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typing  errors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in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numbers,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(b) </a:t>
            </a:r>
            <a:r>
              <a:rPr dirty="0" sz="1800" spc="-80" b="1">
                <a:solidFill>
                  <a:srgbClr val="C2132D"/>
                </a:solidFill>
                <a:latin typeface="Arial"/>
                <a:cs typeface="Arial"/>
              </a:rPr>
              <a:t>rounding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errors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in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numbers,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110">
                <a:solidFill>
                  <a:srgbClr val="585D60"/>
                </a:solidFill>
                <a:latin typeface="Calibri"/>
                <a:cs typeface="Calibri"/>
              </a:rPr>
              <a:t>(c)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sign</a:t>
            </a:r>
            <a:r>
              <a:rPr dirty="0" sz="1800" spc="-19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errors</a:t>
            </a:r>
            <a:r>
              <a:rPr dirty="0" sz="1800" spc="-50">
                <a:solidFill>
                  <a:srgbClr val="585D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290"/>
              </a:spcBef>
            </a:pP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These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errors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can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be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accounted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for through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deducorrect</a:t>
            </a:r>
            <a:r>
              <a:rPr dirty="0" sz="1800" spc="-35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package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4962525"/>
            <a:ext cx="9696450" cy="3524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8572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675"/>
              </a:spcBef>
              <a:tabLst>
                <a:tab pos="804545" algn="l"/>
                <a:tab pos="3018155" algn="l"/>
              </a:tabLst>
            </a:pPr>
            <a:r>
              <a:rPr dirty="0" sz="1200" b="1">
                <a:solidFill>
                  <a:srgbClr val="C2132D"/>
                </a:solidFill>
                <a:latin typeface="Segoe UI"/>
                <a:cs typeface="Segoe UI"/>
              </a:rPr>
              <a:t>sign	</a:t>
            </a:r>
            <a:r>
              <a:rPr dirty="0" sz="1200">
                <a:solidFill>
                  <a:srgbClr val="333333"/>
                </a:solidFill>
                <a:latin typeface="Segoe UI"/>
                <a:cs typeface="Segoe UI"/>
              </a:rPr>
              <a:t>deducorrect </a:t>
            </a:r>
            <a:r>
              <a:rPr dirty="0" sz="1200" spc="9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33333"/>
                </a:solidFill>
                <a:latin typeface="Segoe UI"/>
                <a:cs typeface="Segoe UI"/>
              </a:rPr>
              <a:t>correctSigns()	Correct sign errors and value interchanges in data</a:t>
            </a:r>
            <a:r>
              <a:rPr dirty="0" sz="1200" spc="-1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33333"/>
                </a:solidFill>
                <a:latin typeface="Segoe UI"/>
                <a:cs typeface="Segoe UI"/>
              </a:rPr>
              <a:t>records.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533525"/>
            <a:ext cx="9696450" cy="1019175"/>
          </a:xfrm>
          <a:custGeom>
            <a:avLst/>
            <a:gdLst/>
            <a:ahLst/>
            <a:cxnLst/>
            <a:rect l="l" t="t" r="r" b="b"/>
            <a:pathLst>
              <a:path w="9696450" h="1019175">
                <a:moveTo>
                  <a:pt x="0" y="0"/>
                </a:moveTo>
                <a:lnTo>
                  <a:pt x="9696449" y="0"/>
                </a:lnTo>
                <a:lnTo>
                  <a:pt x="9696449" y="1019174"/>
                </a:lnTo>
                <a:lnTo>
                  <a:pt x="0" y="101917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9175" y="2038350"/>
            <a:ext cx="9486900" cy="200025"/>
          </a:xfrm>
          <a:custGeom>
            <a:avLst/>
            <a:gdLst/>
            <a:ahLst/>
            <a:cxnLst/>
            <a:rect l="l" t="t" r="r" b="b"/>
            <a:pathLst>
              <a:path w="9486900" h="200025">
                <a:moveTo>
                  <a:pt x="0" y="0"/>
                </a:moveTo>
                <a:lnTo>
                  <a:pt x="9486899" y="0"/>
                </a:lnTo>
                <a:lnTo>
                  <a:pt x="9486899" y="200024"/>
                </a:lnTo>
                <a:lnTo>
                  <a:pt x="0" y="20002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781300"/>
            <a:ext cx="9696450" cy="609600"/>
          </a:xfrm>
          <a:custGeom>
            <a:avLst/>
            <a:gdLst/>
            <a:ahLst/>
            <a:cxnLst/>
            <a:rect l="l" t="t" r="r" b="b"/>
            <a:pathLst>
              <a:path w="9696450" h="609600">
                <a:moveTo>
                  <a:pt x="0" y="0"/>
                </a:moveTo>
                <a:lnTo>
                  <a:pt x="9696449" y="0"/>
                </a:lnTo>
                <a:lnTo>
                  <a:pt x="969644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442834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54">
                <a:latin typeface="Trebuchet MS"/>
                <a:cs typeface="Trebuchet MS"/>
              </a:rPr>
              <a:t>Deductive </a:t>
            </a:r>
            <a:r>
              <a:rPr dirty="0" sz="4100" spc="-270">
                <a:latin typeface="Trebuchet MS"/>
                <a:cs typeface="Trebuchet MS"/>
              </a:rPr>
              <a:t>Correction: </a:t>
            </a:r>
            <a:r>
              <a:rPr dirty="0" sz="4100" spc="-260">
                <a:latin typeface="Trebuchet MS"/>
                <a:cs typeface="Trebuchet MS"/>
              </a:rPr>
              <a:t>Correct</a:t>
            </a:r>
            <a:r>
              <a:rPr dirty="0" sz="4100" spc="-425">
                <a:latin typeface="Trebuchet MS"/>
                <a:cs typeface="Trebuchet MS"/>
              </a:rPr>
              <a:t> </a:t>
            </a:r>
            <a:r>
              <a:rPr dirty="0" sz="4100" spc="-170">
                <a:latin typeface="Trebuchet MS"/>
                <a:cs typeface="Trebuchet MS"/>
              </a:rPr>
              <a:t>Typos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10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0" y="1604263"/>
            <a:ext cx="9696450" cy="16821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07950">
              <a:lnSpc>
                <a:spcPts val="1600"/>
              </a:lnSpc>
              <a:spcBef>
                <a:spcPts val="114"/>
              </a:spcBef>
            </a:pPr>
            <a:r>
              <a:rPr dirty="0" sz="1350" spc="10">
                <a:latin typeface="Courier New"/>
                <a:cs typeface="Courier New"/>
              </a:rPr>
              <a:t>e &lt;- editrules::editmatrix(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"x + y == z"</a:t>
            </a:r>
            <a:r>
              <a:rPr dirty="0" sz="1350" spc="10">
                <a:latin typeface="Courier New"/>
                <a:cs typeface="Courier New"/>
              </a:rPr>
              <a:t>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defining the</a:t>
            </a:r>
            <a:r>
              <a:rPr dirty="0" sz="1350" spc="-1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rules</a:t>
            </a:r>
            <a:endParaRPr sz="1350">
              <a:latin typeface="Courier New"/>
              <a:cs typeface="Courier New"/>
            </a:endParaRPr>
          </a:p>
          <a:p>
            <a:pPr algn="just" marL="107950" marR="2491105">
              <a:lnSpc>
                <a:spcPts val="1580"/>
              </a:lnSpc>
              <a:spcBef>
                <a:spcPts val="65"/>
              </a:spcBef>
            </a:pPr>
            <a:r>
              <a:rPr dirty="0" sz="1350" spc="10">
                <a:latin typeface="Courier New"/>
                <a:cs typeface="Courier New"/>
              </a:rPr>
              <a:t>d &lt;- data.frame(x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123</a:t>
            </a:r>
            <a:r>
              <a:rPr dirty="0" sz="1350" spc="10">
                <a:latin typeface="Courier New"/>
                <a:cs typeface="Courier New"/>
              </a:rPr>
              <a:t>, y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132</a:t>
            </a:r>
            <a:r>
              <a:rPr dirty="0" sz="1350" spc="10">
                <a:latin typeface="Courier New"/>
                <a:cs typeface="Courier New"/>
              </a:rPr>
              <a:t>, z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246</a:t>
            </a:r>
            <a:r>
              <a:rPr dirty="0" sz="1350" spc="10">
                <a:latin typeface="Courier New"/>
                <a:cs typeface="Courier New"/>
              </a:rPr>
              <a:t>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creating the data</a:t>
            </a:r>
            <a:r>
              <a:rPr dirty="0" sz="1350" spc="-5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frame </a:t>
            </a:r>
            <a:r>
              <a:rPr dirty="0" sz="1350" spc="10">
                <a:latin typeface="Courier New"/>
                <a:cs typeface="Courier New"/>
              </a:rPr>
              <a:t> cor &lt;- deducorrect::correctTypos(e, d)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attempting to correct</a:t>
            </a:r>
            <a:r>
              <a:rPr dirty="0" sz="1350" spc="-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Typos </a:t>
            </a:r>
            <a:r>
              <a:rPr dirty="0" sz="1350" spc="10">
                <a:latin typeface="Courier New"/>
                <a:cs typeface="Courier New"/>
              </a:rPr>
              <a:t> cor$corrected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new values for the</a:t>
            </a:r>
            <a:r>
              <a:rPr dirty="0" sz="1350" spc="-1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data.frame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ourier New"/>
              <a:cs typeface="Courier New"/>
            </a:endParaRPr>
          </a:p>
          <a:p>
            <a:pPr marL="107950" marR="7912100">
              <a:lnSpc>
                <a:spcPts val="1570"/>
              </a:lnSpc>
              <a:tabLst>
                <a:tab pos="837565" algn="l"/>
                <a:tab pos="1254760" algn="l"/>
                <a:tab pos="167195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x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y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z 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1 123 123</a:t>
            </a:r>
            <a:r>
              <a:rPr dirty="0" sz="1350" spc="-8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246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3619500"/>
            <a:ext cx="9696450" cy="419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>
                <a:latin typeface="Courier New"/>
                <a:cs typeface="Courier New"/>
              </a:rPr>
              <a:t>cor$corrections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the log of what has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changed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4267200"/>
            <a:ext cx="9696450" cy="6191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6520" rIns="0" bIns="0" rtlCol="0" vert="horz">
            <a:spAutoFit/>
          </a:bodyPr>
          <a:lstStyle/>
          <a:p>
            <a:pPr marL="107950" marR="6974205">
              <a:lnSpc>
                <a:spcPts val="1580"/>
              </a:lnSpc>
              <a:spcBef>
                <a:spcPts val="760"/>
              </a:spcBef>
              <a:tabLst>
                <a:tab pos="629285" algn="l"/>
                <a:tab pos="837565" algn="l"/>
                <a:tab pos="177609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	row variable old</a:t>
            </a:r>
            <a:r>
              <a:rPr dirty="0" sz="1350" spc="-8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new  ## 1		1	y 132</a:t>
            </a:r>
            <a:r>
              <a:rPr dirty="0" sz="1350" spc="-8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123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D5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401: Business Intelligence &amp; Data Visualization</dc:title>
  <dcterms:created xsi:type="dcterms:W3CDTF">2025-10-02T12:50:30Z</dcterms:created>
  <dcterms:modified xsi:type="dcterms:W3CDTF">2025-10-02T12:50:30Z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2025-10-02T00:00:00Z</vt:filetime>
  </property>
  <property fmtid="{D5CDD505-2E9C-101B-9397-08002B2CF9AE}" pid="3" name="Creator">
    <vt:lpwstr>Mozilla/5.0 (Windows NT 10.0; Win64; x64) AppleWebKit/537.36 (KHTML, like Gecko) Chrome/140.0.0.0 Safari/537.36</vt:lpwstr>
  </property>
  <property fmtid="{D5CDD505-2E9C-101B-9397-08002B2CF9AE}" pid="4" name="LastSaved">
    <vt:filetime>2025-10-02T00:00:00Z</vt:filetime>
  </property>
</Properties>
</file>