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1531600" cy="6489700"/>
  <p:notesSz cx="115316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4870" y="2011807"/>
            <a:ext cx="9801860" cy="1362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6580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94912" y="320675"/>
            <a:ext cx="139763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7230" y="1480819"/>
            <a:ext cx="9497139" cy="217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3587" y="6218137"/>
            <a:ext cx="5321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D60"/>
                </a:solidFill>
                <a:latin typeface="Roboto"/>
                <a:cs typeface="Roboto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11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FadelMegahed" TargetMode="External"/><Relationship Id="rId3" Type="http://schemas.openxmlformats.org/officeDocument/2006/relationships/hyperlink" Target="https://github.com/fmegahed/" TargetMode="External"/><Relationship Id="rId4" Type="http://schemas.openxmlformats.org/officeDocument/2006/relationships/hyperlink" Target="mailto:fmegahed@miamioh.edu" TargetMode="External"/><Relationship Id="rId5" Type="http://schemas.openxmlformats.org/officeDocument/2006/relationships/hyperlink" Target="https://calendly.com/fmegahed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ahoot.it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s://www.tandfonline.com/doi/pdf/10.1080/10691898.2020.1787116" TargetMode="External"/><Relationship Id="rId4" Type="http://schemas.openxmlformats.org/officeDocument/2006/relationships/hyperlink" Target="https://www.tandfonline.com/doi/epub/10.1080/10691898.2020.1787116?needAccess=true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www.r-bloggers.com/2019/04/practical-introduction-to-web-scraping-in-r/" TargetMode="External"/><Relationship Id="rId7" Type="http://schemas.openxmlformats.org/officeDocument/2006/relationships/hyperlink" Target="https://miamioh.instructure.com/courses/240893/assignments/3251703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hitehouse.gov/administration/cabinet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lanecrashinfo.com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mdb.com/search/title/?companies=co0144901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198165"/>
            <a:ext cx="8618220" cy="1139190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3350" spc="10">
                <a:solidFill>
                  <a:srgbClr val="FFFFFF"/>
                </a:solidFill>
                <a:latin typeface="Roboto Condensed"/>
                <a:cs typeface="Roboto Condensed"/>
              </a:rPr>
              <a:t>ISA 401: Business Intelligence </a:t>
            </a:r>
            <a:r>
              <a:rPr dirty="0" sz="3350" spc="15">
                <a:solidFill>
                  <a:srgbClr val="FFFFFF"/>
                </a:solidFill>
                <a:latin typeface="Roboto Condensed"/>
                <a:cs typeface="Roboto Condensed"/>
              </a:rPr>
              <a:t>&amp; </a:t>
            </a:r>
            <a:r>
              <a:rPr dirty="0" sz="3350" spc="10">
                <a:solidFill>
                  <a:srgbClr val="FFFFFF"/>
                </a:solidFill>
                <a:latin typeface="Roboto Condensed"/>
                <a:cs typeface="Roboto Condensed"/>
              </a:rPr>
              <a:t>Data</a:t>
            </a:r>
            <a:r>
              <a:rPr dirty="0" sz="3350" spc="-65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3350" spc="10">
                <a:solidFill>
                  <a:srgbClr val="FFFFFF"/>
                </a:solidFill>
                <a:latin typeface="Roboto Condensed"/>
                <a:cs typeface="Roboto Condensed"/>
              </a:rPr>
              <a:t>Visualization</a:t>
            </a:r>
            <a:endParaRPr sz="3350">
              <a:latin typeface="Roboto Condensed"/>
              <a:cs typeface="Roboto Condensed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06: Scraping Multiple</a:t>
            </a:r>
            <a:r>
              <a:rPr dirty="0" sz="30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Times New Roman"/>
                <a:cs typeface="Times New Roman"/>
              </a:rPr>
              <a:t>Webpages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873375"/>
            <a:ext cx="4276725" cy="3311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"/>
              <a:cs typeface="Arial"/>
            </a:endParaRPr>
          </a:p>
          <a:p>
            <a:pPr marL="12700" marR="20320">
              <a:lnSpc>
                <a:spcPts val="2100"/>
              </a:lnSpc>
            </a:pP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Raymond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E. Glos Professor </a:t>
            </a:r>
            <a:r>
              <a:rPr dirty="0" sz="1850" spc="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85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  Farmer School of</a:t>
            </a:r>
            <a:r>
              <a:rPr dirty="0" sz="18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1975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Miami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309245" marR="1287145" indent="6985">
              <a:lnSpc>
                <a:spcPct val="103000"/>
              </a:lnSpc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</a:t>
            </a:r>
            <a:r>
              <a:rPr dirty="0" sz="1850" spc="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for Office</a:t>
            </a:r>
            <a:r>
              <a:rPr dirty="0" sz="1850" spc="-2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Fall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537212"/>
            <a:ext cx="238124" cy="19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4804320"/>
            <a:ext cx="230683" cy="22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29" y="5095881"/>
            <a:ext cx="237909" cy="23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4888" y="5381624"/>
            <a:ext cx="165083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492823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Kahoot Competition #</a:t>
            </a:r>
            <a:r>
              <a:rPr dirty="0" sz="4100" spc="-60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1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80819"/>
            <a:ext cx="9627235" cy="446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2240">
              <a:lnSpc>
                <a:spcPct val="118100"/>
              </a:lnSpc>
              <a:spcBef>
                <a:spcPts val="100"/>
              </a:spcBef>
            </a:pPr>
            <a:r>
              <a:rPr dirty="0" sz="1800" spc="-45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assess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understanding and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retention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topics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covered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last week,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will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compete 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in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 Kahoot competition (consisting of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16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 questions)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Roboto"/>
              <a:cs typeface="Roboto"/>
            </a:endParaRPr>
          </a:p>
          <a:p>
            <a:pPr marL="393700" indent="-133985">
              <a:lnSpc>
                <a:spcPct val="100000"/>
              </a:lnSpc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Go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https://kahoot.it/</a:t>
            </a:r>
            <a:endParaRPr sz="1800">
              <a:latin typeface="Roboto"/>
              <a:cs typeface="Roboto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Enter the game pin, which will be shown during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class</a:t>
            </a:r>
            <a:endParaRPr sz="1800">
              <a:latin typeface="Roboto"/>
              <a:cs typeface="Roboto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Provide your 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first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(preferred)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last</a:t>
            </a:r>
            <a:r>
              <a:rPr dirty="0" sz="1800" spc="3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name</a:t>
            </a:r>
            <a:endParaRPr sz="1800">
              <a:latin typeface="Roboto"/>
              <a:cs typeface="Roboto"/>
            </a:endParaRPr>
          </a:p>
          <a:p>
            <a:pPr marL="393065" marR="297815" indent="-133985">
              <a:lnSpc>
                <a:spcPct val="118100"/>
              </a:lnSpc>
              <a:spcBef>
                <a:spcPts val="90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Answer each question within the allocated 20-second window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(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fast and correct answers  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provide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more points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)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1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  <a:tabLst>
                <a:tab pos="6142990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Winning the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competition involves having as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many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correct answers as possible AND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taking the  </a:t>
            </a:r>
            <a:r>
              <a:rPr dirty="0" sz="1800" spc="5" b="1">
                <a:solidFill>
                  <a:srgbClr val="C2132D"/>
                </a:solidFill>
                <a:latin typeface="Roboto"/>
                <a:cs typeface="Roboto"/>
              </a:rPr>
              <a:t>shortest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duration </a:t>
            </a:r>
            <a:r>
              <a:rPr dirty="0" sz="1800" spc="-15" b="1">
                <a:solidFill>
                  <a:srgbClr val="C2132D"/>
                </a:solidFill>
                <a:latin typeface="Roboto"/>
                <a:cs typeface="Roboto"/>
              </a:rPr>
              <a:t>to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answer these questions.</a:t>
            </a:r>
            <a:r>
              <a:rPr dirty="0" sz="1800" spc="35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</a:t>
            </a:r>
            <a:r>
              <a:rPr dirty="0" sz="1800" spc="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winner	of the competition will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receive</a:t>
            </a:r>
            <a:r>
              <a:rPr dirty="0" sz="1800" spc="-4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0.15 bonus on the next assignment. Good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luck!!!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34175" y="5363104"/>
            <a:ext cx="256540" cy="227965"/>
          </a:xfrm>
          <a:custGeom>
            <a:avLst/>
            <a:gdLst/>
            <a:ahLst/>
            <a:cxnLst/>
            <a:rect l="l" t="t" r="r" b="b"/>
            <a:pathLst>
              <a:path w="256540" h="227964">
                <a:moveTo>
                  <a:pt x="198387" y="28442"/>
                </a:moveTo>
                <a:lnTo>
                  <a:pt x="57596" y="28442"/>
                </a:lnTo>
                <a:lnTo>
                  <a:pt x="57463" y="26131"/>
                </a:lnTo>
                <a:lnTo>
                  <a:pt x="57285" y="21420"/>
                </a:lnTo>
                <a:lnTo>
                  <a:pt x="58712" y="13124"/>
                </a:lnTo>
                <a:lnTo>
                  <a:pt x="63168" y="6310"/>
                </a:lnTo>
                <a:lnTo>
                  <a:pt x="69915" y="1697"/>
                </a:lnTo>
                <a:lnTo>
                  <a:pt x="78217" y="0"/>
                </a:lnTo>
                <a:lnTo>
                  <a:pt x="177766" y="0"/>
                </a:lnTo>
                <a:lnTo>
                  <a:pt x="186068" y="1697"/>
                </a:lnTo>
                <a:lnTo>
                  <a:pt x="192816" y="6310"/>
                </a:lnTo>
                <a:lnTo>
                  <a:pt x="197271" y="13124"/>
                </a:lnTo>
                <a:lnTo>
                  <a:pt x="198698" y="21420"/>
                </a:lnTo>
                <a:lnTo>
                  <a:pt x="198521" y="26131"/>
                </a:lnTo>
                <a:lnTo>
                  <a:pt x="198387" y="28442"/>
                </a:lnTo>
                <a:close/>
              </a:path>
              <a:path w="256540" h="227964">
                <a:moveTo>
                  <a:pt x="149768" y="199098"/>
                </a:moveTo>
                <a:lnTo>
                  <a:pt x="106215" y="199098"/>
                </a:lnTo>
                <a:lnTo>
                  <a:pt x="113770" y="191543"/>
                </a:lnTo>
                <a:lnTo>
                  <a:pt x="113770" y="182255"/>
                </a:lnTo>
                <a:lnTo>
                  <a:pt x="81977" y="157357"/>
                </a:lnTo>
                <a:lnTo>
                  <a:pt x="66323" y="150496"/>
                </a:lnTo>
                <a:lnTo>
                  <a:pt x="34886" y="128303"/>
                </a:lnTo>
                <a:lnTo>
                  <a:pt x="9943" y="91855"/>
                </a:lnTo>
                <a:lnTo>
                  <a:pt x="0" y="39108"/>
                </a:lnTo>
                <a:lnTo>
                  <a:pt x="0" y="33197"/>
                </a:lnTo>
                <a:lnTo>
                  <a:pt x="4755" y="28442"/>
                </a:lnTo>
                <a:lnTo>
                  <a:pt x="251229" y="28442"/>
                </a:lnTo>
                <a:lnTo>
                  <a:pt x="255984" y="33197"/>
                </a:lnTo>
                <a:lnTo>
                  <a:pt x="255984" y="39108"/>
                </a:lnTo>
                <a:lnTo>
                  <a:pt x="254999" y="49774"/>
                </a:lnTo>
                <a:lnTo>
                  <a:pt x="21776" y="49774"/>
                </a:lnTo>
                <a:lnTo>
                  <a:pt x="25088" y="70142"/>
                </a:lnTo>
                <a:lnTo>
                  <a:pt x="49774" y="113015"/>
                </a:lnTo>
                <a:lnTo>
                  <a:pt x="82306" y="134480"/>
                </a:lnTo>
                <a:lnTo>
                  <a:pt x="213621" y="134480"/>
                </a:lnTo>
                <a:lnTo>
                  <a:pt x="205733" y="140960"/>
                </a:lnTo>
                <a:lnTo>
                  <a:pt x="189699" y="150496"/>
                </a:lnTo>
                <a:lnTo>
                  <a:pt x="174032" y="157357"/>
                </a:lnTo>
                <a:lnTo>
                  <a:pt x="159723" y="161990"/>
                </a:lnTo>
                <a:lnTo>
                  <a:pt x="152560" y="165150"/>
                </a:lnTo>
                <a:lnTo>
                  <a:pt x="147042" y="169939"/>
                </a:lnTo>
                <a:lnTo>
                  <a:pt x="143479" y="175820"/>
                </a:lnTo>
                <a:lnTo>
                  <a:pt x="142213" y="182255"/>
                </a:lnTo>
                <a:lnTo>
                  <a:pt x="142213" y="191543"/>
                </a:lnTo>
                <a:lnTo>
                  <a:pt x="149768" y="199098"/>
                </a:lnTo>
                <a:close/>
              </a:path>
              <a:path w="256540" h="227964">
                <a:moveTo>
                  <a:pt x="173722" y="134480"/>
                </a:moveTo>
                <a:lnTo>
                  <a:pt x="82306" y="134480"/>
                </a:lnTo>
                <a:lnTo>
                  <a:pt x="75014" y="119320"/>
                </a:lnTo>
                <a:lnTo>
                  <a:pt x="68506" y="100427"/>
                </a:lnTo>
                <a:lnTo>
                  <a:pt x="63132" y="77384"/>
                </a:lnTo>
                <a:lnTo>
                  <a:pt x="59240" y="49774"/>
                </a:lnTo>
                <a:lnTo>
                  <a:pt x="196787" y="49774"/>
                </a:lnTo>
                <a:lnTo>
                  <a:pt x="192896" y="77384"/>
                </a:lnTo>
                <a:lnTo>
                  <a:pt x="187521" y="100427"/>
                </a:lnTo>
                <a:lnTo>
                  <a:pt x="181013" y="119320"/>
                </a:lnTo>
                <a:lnTo>
                  <a:pt x="173722" y="134480"/>
                </a:lnTo>
                <a:close/>
              </a:path>
              <a:path w="256540" h="227964">
                <a:moveTo>
                  <a:pt x="213621" y="134480"/>
                </a:moveTo>
                <a:lnTo>
                  <a:pt x="173722" y="134480"/>
                </a:lnTo>
                <a:lnTo>
                  <a:pt x="182074" y="130426"/>
                </a:lnTo>
                <a:lnTo>
                  <a:pt x="190405" y="125547"/>
                </a:lnTo>
                <a:lnTo>
                  <a:pt x="198527" y="119769"/>
                </a:lnTo>
                <a:lnTo>
                  <a:pt x="206254" y="113015"/>
                </a:lnTo>
                <a:lnTo>
                  <a:pt x="216335" y="101446"/>
                </a:lnTo>
                <a:lnTo>
                  <a:pt x="224764" y="87261"/>
                </a:lnTo>
                <a:lnTo>
                  <a:pt x="230959" y="70142"/>
                </a:lnTo>
                <a:lnTo>
                  <a:pt x="234296" y="49774"/>
                </a:lnTo>
                <a:lnTo>
                  <a:pt x="254999" y="49774"/>
                </a:lnTo>
                <a:lnTo>
                  <a:pt x="253346" y="67675"/>
                </a:lnTo>
                <a:lnTo>
                  <a:pt x="246046" y="91855"/>
                </a:lnTo>
                <a:lnTo>
                  <a:pt x="235004" y="111960"/>
                </a:lnTo>
                <a:lnTo>
                  <a:pt x="221142" y="128303"/>
                </a:lnTo>
                <a:lnTo>
                  <a:pt x="213621" y="134480"/>
                </a:lnTo>
                <a:close/>
              </a:path>
              <a:path w="256540" h="227964">
                <a:moveTo>
                  <a:pt x="178522" y="227541"/>
                </a:moveTo>
                <a:lnTo>
                  <a:pt x="77461" y="227541"/>
                </a:lnTo>
                <a:lnTo>
                  <a:pt x="71106" y="221186"/>
                </a:lnTo>
                <a:lnTo>
                  <a:pt x="71106" y="205454"/>
                </a:lnTo>
                <a:lnTo>
                  <a:pt x="77461" y="199098"/>
                </a:lnTo>
                <a:lnTo>
                  <a:pt x="178522" y="199098"/>
                </a:lnTo>
                <a:lnTo>
                  <a:pt x="184877" y="205454"/>
                </a:lnTo>
                <a:lnTo>
                  <a:pt x="184877" y="221186"/>
                </a:lnTo>
                <a:lnTo>
                  <a:pt x="178522" y="227541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5091" y="2578931"/>
            <a:ext cx="1901067" cy="2646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8754" y="5597524"/>
            <a:ext cx="2657475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PDF of Published</a:t>
            </a:r>
            <a:r>
              <a:rPr dirty="0" sz="1800" spc="-8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 </a:t>
            </a:r>
            <a:r>
              <a:rPr dirty="0" sz="1800" spc="-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Paper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ePub of Published</a:t>
            </a:r>
            <a:r>
              <a:rPr dirty="0" sz="1800" spc="-80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 </a:t>
            </a:r>
            <a:r>
              <a:rPr dirty="0" sz="1800" spc="-5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Paper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1375" y="2514600"/>
            <a:ext cx="2476499" cy="2857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81861" y="5683249"/>
            <a:ext cx="2940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5">
                <a:solidFill>
                  <a:srgbClr val="83D5D3"/>
                </a:solidFill>
                <a:latin typeface="Roboto"/>
                <a:cs typeface="Roboto"/>
                <a:hlinkClick r:id="rId6"/>
              </a:rPr>
              <a:t>Practical </a:t>
            </a:r>
            <a:r>
              <a:rPr dirty="0" sz="1800" spc="-10">
                <a:solidFill>
                  <a:srgbClr val="83D5D3"/>
                </a:solidFill>
                <a:latin typeface="Roboto"/>
                <a:cs typeface="Roboto"/>
                <a:hlinkClick r:id="rId6"/>
              </a:rPr>
              <a:t>Web </a:t>
            </a:r>
            <a:r>
              <a:rPr dirty="0" sz="1800" spc="-5">
                <a:solidFill>
                  <a:srgbClr val="83D5D3"/>
                </a:solidFill>
                <a:latin typeface="Roboto"/>
                <a:cs typeface="Roboto"/>
                <a:hlinkClick r:id="rId6"/>
              </a:rPr>
              <a:t>Scraping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6"/>
              </a:rPr>
              <a:t>in</a:t>
            </a:r>
            <a:r>
              <a:rPr dirty="0" sz="1800" spc="-60">
                <a:solidFill>
                  <a:srgbClr val="83D5D3"/>
                </a:solidFill>
                <a:latin typeface="Roboto"/>
                <a:cs typeface="Roboto"/>
                <a:hlinkClick r:id="rId6"/>
              </a:rPr>
              <a:t>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6"/>
              </a:rPr>
              <a:t>R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94194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Things </a:t>
            </a:r>
            <a:r>
              <a:rPr dirty="0" sz="4100" spc="-15">
                <a:latin typeface="Roboto Condensed"/>
                <a:cs typeface="Roboto Condensed"/>
              </a:rPr>
              <a:t>to </a:t>
            </a:r>
            <a:r>
              <a:rPr dirty="0" sz="4100" spc="10">
                <a:latin typeface="Roboto Condensed"/>
                <a:cs typeface="Roboto Condensed"/>
              </a:rPr>
              <a:t>Do </a:t>
            </a:r>
            <a:r>
              <a:rPr dirty="0" sz="4100" spc="-15">
                <a:latin typeface="Roboto Condensed"/>
                <a:cs typeface="Roboto Condensed"/>
              </a:rPr>
              <a:t>to </a:t>
            </a:r>
            <a:r>
              <a:rPr dirty="0" sz="4100">
                <a:latin typeface="Roboto Condensed"/>
                <a:cs typeface="Roboto Condensed"/>
              </a:rPr>
              <a:t>Prepare </a:t>
            </a:r>
            <a:r>
              <a:rPr dirty="0" sz="4100" spc="10">
                <a:latin typeface="Roboto Condensed"/>
                <a:cs typeface="Roboto Condensed"/>
              </a:rPr>
              <a:t>for Next</a:t>
            </a:r>
            <a:r>
              <a:rPr dirty="0" sz="4100" spc="-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Class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8754" y="1480819"/>
            <a:ext cx="8608060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Go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over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notes,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read through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supplementary material (below), and complete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7"/>
              </a:rPr>
              <a:t>Assignment 05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on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Canvas.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11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11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677659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Quick </a:t>
            </a:r>
            <a:r>
              <a:rPr dirty="0" sz="4100" spc="5">
                <a:latin typeface="Roboto Condensed"/>
                <a:cs typeface="Roboto Condensed"/>
              </a:rPr>
              <a:t>Refresher </a:t>
            </a:r>
            <a:r>
              <a:rPr dirty="0" sz="4100">
                <a:latin typeface="Roboto Condensed"/>
                <a:cs typeface="Roboto Condensed"/>
              </a:rPr>
              <a:t>from </a:t>
            </a:r>
            <a:r>
              <a:rPr dirty="0" sz="4100" spc="10">
                <a:latin typeface="Roboto Condensed"/>
                <a:cs typeface="Roboto Condensed"/>
              </a:rPr>
              <a:t>Last</a:t>
            </a:r>
            <a:r>
              <a:rPr dirty="0" sz="4100" spc="-40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Class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6116320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Understand when can we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scrape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 (i.e.,</a:t>
            </a:r>
            <a:r>
              <a:rPr dirty="0" sz="1800" spc="-14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robots.txt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)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Scrape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webpage</a:t>
            </a:r>
            <a:r>
              <a:rPr dirty="0" sz="1800" spc="-9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using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9525" y="2024521"/>
            <a:ext cx="258445" cy="199390"/>
          </a:xfrm>
          <a:custGeom>
            <a:avLst/>
            <a:gdLst/>
            <a:ahLst/>
            <a:cxnLst/>
            <a:rect l="l" t="t" r="r" b="b"/>
            <a:pathLst>
              <a:path w="258445" h="199389">
                <a:moveTo>
                  <a:pt x="150441" y="199106"/>
                </a:moveTo>
                <a:lnTo>
                  <a:pt x="106397" y="199106"/>
                </a:lnTo>
                <a:lnTo>
                  <a:pt x="106397" y="171596"/>
                </a:lnTo>
                <a:lnTo>
                  <a:pt x="64254" y="161266"/>
                </a:lnTo>
                <a:lnTo>
                  <a:pt x="30516" y="142324"/>
                </a:lnTo>
                <a:lnTo>
                  <a:pt x="8118" y="116741"/>
                </a:lnTo>
                <a:lnTo>
                  <a:pt x="0" y="86487"/>
                </a:lnTo>
                <a:lnTo>
                  <a:pt x="10148" y="52817"/>
                </a:lnTo>
                <a:lnTo>
                  <a:pt x="37821" y="25327"/>
                </a:lnTo>
                <a:lnTo>
                  <a:pt x="78860" y="6794"/>
                </a:lnTo>
                <a:lnTo>
                  <a:pt x="129108" y="0"/>
                </a:lnTo>
                <a:lnTo>
                  <a:pt x="179355" y="6794"/>
                </a:lnTo>
                <a:lnTo>
                  <a:pt x="220395" y="25327"/>
                </a:lnTo>
                <a:lnTo>
                  <a:pt x="228946" y="33821"/>
                </a:lnTo>
                <a:lnTo>
                  <a:pt x="148885" y="33821"/>
                </a:lnTo>
                <a:lnTo>
                  <a:pt x="110696" y="38463"/>
                </a:lnTo>
                <a:lnTo>
                  <a:pt x="79503" y="51126"/>
                </a:lnTo>
                <a:lnTo>
                  <a:pt x="58468" y="69914"/>
                </a:lnTo>
                <a:lnTo>
                  <a:pt x="50754" y="92931"/>
                </a:lnTo>
                <a:lnTo>
                  <a:pt x="54801" y="109747"/>
                </a:lnTo>
                <a:lnTo>
                  <a:pt x="54923" y="109953"/>
                </a:lnTo>
                <a:lnTo>
                  <a:pt x="66226" y="124791"/>
                </a:lnTo>
                <a:lnTo>
                  <a:pt x="83810" y="137161"/>
                </a:lnTo>
                <a:lnTo>
                  <a:pt x="106397" y="146219"/>
                </a:lnTo>
                <a:lnTo>
                  <a:pt x="150396" y="146219"/>
                </a:lnTo>
                <a:lnTo>
                  <a:pt x="150396" y="151996"/>
                </a:lnTo>
                <a:lnTo>
                  <a:pt x="220957" y="151996"/>
                </a:lnTo>
                <a:lnTo>
                  <a:pt x="229019" y="165596"/>
                </a:lnTo>
                <a:lnTo>
                  <a:pt x="181285" y="165596"/>
                </a:lnTo>
                <a:lnTo>
                  <a:pt x="173897" y="167611"/>
                </a:lnTo>
                <a:lnTo>
                  <a:pt x="166279" y="169318"/>
                </a:lnTo>
                <a:lnTo>
                  <a:pt x="158454" y="170708"/>
                </a:lnTo>
                <a:lnTo>
                  <a:pt x="150441" y="171774"/>
                </a:lnTo>
                <a:lnTo>
                  <a:pt x="150441" y="199106"/>
                </a:lnTo>
                <a:close/>
              </a:path>
              <a:path w="258445" h="199389">
                <a:moveTo>
                  <a:pt x="229512" y="140219"/>
                </a:moveTo>
                <a:lnTo>
                  <a:pt x="211817" y="140219"/>
                </a:lnTo>
                <a:lnTo>
                  <a:pt x="224911" y="131949"/>
                </a:lnTo>
                <a:lnTo>
                  <a:pt x="234739" y="121358"/>
                </a:lnTo>
                <a:lnTo>
                  <a:pt x="240917" y="108376"/>
                </a:lnTo>
                <a:lnTo>
                  <a:pt x="243061" y="92931"/>
                </a:lnTo>
                <a:lnTo>
                  <a:pt x="235965" y="66389"/>
                </a:lnTo>
                <a:lnTo>
                  <a:pt x="216289" y="47993"/>
                </a:lnTo>
                <a:lnTo>
                  <a:pt x="186456" y="37288"/>
                </a:lnTo>
                <a:lnTo>
                  <a:pt x="148885" y="33821"/>
                </a:lnTo>
                <a:lnTo>
                  <a:pt x="228946" y="33821"/>
                </a:lnTo>
                <a:lnTo>
                  <a:pt x="248068" y="52817"/>
                </a:lnTo>
                <a:lnTo>
                  <a:pt x="258216" y="86487"/>
                </a:lnTo>
                <a:lnTo>
                  <a:pt x="255484" y="104250"/>
                </a:lnTo>
                <a:lnTo>
                  <a:pt x="247655" y="120764"/>
                </a:lnTo>
                <a:lnTo>
                  <a:pt x="235285" y="135661"/>
                </a:lnTo>
                <a:lnTo>
                  <a:pt x="229512" y="140219"/>
                </a:lnTo>
                <a:close/>
              </a:path>
              <a:path w="258445" h="199389">
                <a:moveTo>
                  <a:pt x="150396" y="146219"/>
                </a:moveTo>
                <a:lnTo>
                  <a:pt x="106397" y="146219"/>
                </a:lnTo>
                <a:lnTo>
                  <a:pt x="106397" y="53643"/>
                </a:lnTo>
                <a:lnTo>
                  <a:pt x="194840" y="53643"/>
                </a:lnTo>
                <a:lnTo>
                  <a:pt x="201131" y="54353"/>
                </a:lnTo>
                <a:lnTo>
                  <a:pt x="214973" y="58793"/>
                </a:lnTo>
                <a:lnTo>
                  <a:pt x="228814" y="70424"/>
                </a:lnTo>
                <a:lnTo>
                  <a:pt x="232931" y="85007"/>
                </a:lnTo>
                <a:lnTo>
                  <a:pt x="167731" y="85007"/>
                </a:lnTo>
                <a:lnTo>
                  <a:pt x="150796" y="85242"/>
                </a:lnTo>
                <a:lnTo>
                  <a:pt x="150796" y="109953"/>
                </a:lnTo>
                <a:lnTo>
                  <a:pt x="166193" y="110269"/>
                </a:lnTo>
                <a:lnTo>
                  <a:pt x="230437" y="110269"/>
                </a:lnTo>
                <a:lnTo>
                  <a:pt x="229092" y="115327"/>
                </a:lnTo>
                <a:lnTo>
                  <a:pt x="215862" y="127691"/>
                </a:lnTo>
                <a:lnTo>
                  <a:pt x="202631" y="132864"/>
                </a:lnTo>
                <a:lnTo>
                  <a:pt x="196618" y="133908"/>
                </a:lnTo>
                <a:lnTo>
                  <a:pt x="204440" y="136263"/>
                </a:lnTo>
                <a:lnTo>
                  <a:pt x="208973" y="138574"/>
                </a:lnTo>
                <a:lnTo>
                  <a:pt x="209728" y="138930"/>
                </a:lnTo>
                <a:lnTo>
                  <a:pt x="210751" y="139508"/>
                </a:lnTo>
                <a:lnTo>
                  <a:pt x="211817" y="140219"/>
                </a:lnTo>
                <a:lnTo>
                  <a:pt x="229512" y="140219"/>
                </a:lnTo>
                <a:lnTo>
                  <a:pt x="227035" y="142174"/>
                </a:lnTo>
                <a:lnTo>
                  <a:pt x="150396" y="142174"/>
                </a:lnTo>
                <a:lnTo>
                  <a:pt x="150396" y="146219"/>
                </a:lnTo>
                <a:close/>
              </a:path>
              <a:path w="258445" h="199389">
                <a:moveTo>
                  <a:pt x="230437" y="110269"/>
                </a:moveTo>
                <a:lnTo>
                  <a:pt x="166193" y="110269"/>
                </a:lnTo>
                <a:lnTo>
                  <a:pt x="178574" y="109747"/>
                </a:lnTo>
                <a:lnTo>
                  <a:pt x="186821" y="106184"/>
                </a:lnTo>
                <a:lnTo>
                  <a:pt x="189818" y="97375"/>
                </a:lnTo>
                <a:lnTo>
                  <a:pt x="187333" y="89086"/>
                </a:lnTo>
                <a:lnTo>
                  <a:pt x="179940" y="85625"/>
                </a:lnTo>
                <a:lnTo>
                  <a:pt x="167731" y="85007"/>
                </a:lnTo>
                <a:lnTo>
                  <a:pt x="232931" y="85007"/>
                </a:lnTo>
                <a:lnTo>
                  <a:pt x="235106" y="92709"/>
                </a:lnTo>
                <a:lnTo>
                  <a:pt x="230437" y="110269"/>
                </a:lnTo>
                <a:close/>
              </a:path>
              <a:path w="258445" h="199389">
                <a:moveTo>
                  <a:pt x="220957" y="151996"/>
                </a:moveTo>
                <a:lnTo>
                  <a:pt x="150396" y="151996"/>
                </a:lnTo>
                <a:lnTo>
                  <a:pt x="158218" y="151952"/>
                </a:lnTo>
                <a:lnTo>
                  <a:pt x="165729" y="151552"/>
                </a:lnTo>
                <a:lnTo>
                  <a:pt x="172885" y="150707"/>
                </a:lnTo>
                <a:lnTo>
                  <a:pt x="170618" y="147374"/>
                </a:lnTo>
                <a:lnTo>
                  <a:pt x="167018" y="142174"/>
                </a:lnTo>
                <a:lnTo>
                  <a:pt x="227035" y="142174"/>
                </a:lnTo>
                <a:lnTo>
                  <a:pt x="218928" y="148574"/>
                </a:lnTo>
                <a:lnTo>
                  <a:pt x="220957" y="151996"/>
                </a:lnTo>
                <a:close/>
              </a:path>
              <a:path w="258445" h="199389">
                <a:moveTo>
                  <a:pt x="248883" y="199106"/>
                </a:moveTo>
                <a:lnTo>
                  <a:pt x="199106" y="199106"/>
                </a:lnTo>
                <a:lnTo>
                  <a:pt x="181285" y="165596"/>
                </a:lnTo>
                <a:lnTo>
                  <a:pt x="229019" y="165596"/>
                </a:lnTo>
                <a:lnTo>
                  <a:pt x="248883" y="199106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9309735" cy="254762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2700" marR="2567305">
              <a:lnSpc>
                <a:spcPts val="4730"/>
              </a:lnSpc>
              <a:spcBef>
                <a:spcPts val="440"/>
              </a:spcBef>
            </a:pPr>
            <a:r>
              <a:rPr dirty="0" sz="4100">
                <a:solidFill>
                  <a:srgbClr val="C2132D"/>
                </a:solidFill>
                <a:latin typeface="Roboto Condensed"/>
                <a:cs typeface="Roboto Condensed"/>
              </a:rPr>
              <a:t>Non-Graded </a:t>
            </a: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Assessment of </a:t>
            </a:r>
            <a:r>
              <a:rPr dirty="0" sz="4100" spc="-25">
                <a:solidFill>
                  <a:srgbClr val="C2132D"/>
                </a:solidFill>
                <a:latin typeface="Roboto Condensed"/>
                <a:cs typeface="Roboto Condensed"/>
              </a:rPr>
              <a:t>Your  </a:t>
            </a: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Understanding</a:t>
            </a:r>
            <a:endParaRPr sz="4100">
              <a:latin typeface="Roboto Condensed"/>
              <a:cs typeface="Roboto Condensed"/>
            </a:endParaRPr>
          </a:p>
          <a:p>
            <a:pPr marL="12700" marR="5080">
              <a:lnSpc>
                <a:spcPct val="116300"/>
              </a:lnSpc>
              <a:spcBef>
                <a:spcPts val="2520"/>
              </a:spcBef>
            </a:pP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Scrape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Names and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Positions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current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cabinet members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from  </a:t>
            </a:r>
            <a:r>
              <a:rPr dirty="0" sz="1800" spc="-1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https://www.whitehouse.gov/administration/cabinet/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save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results into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data 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frame 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that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contains two columns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: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(a) name, and (b) position.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06:00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72985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Learning </a:t>
            </a:r>
            <a:r>
              <a:rPr dirty="0" sz="4100" spc="5">
                <a:latin typeface="Roboto Condensed"/>
                <a:cs typeface="Roboto Condensed"/>
              </a:rPr>
              <a:t>Objectives </a:t>
            </a:r>
            <a:r>
              <a:rPr dirty="0" sz="4100" spc="10">
                <a:latin typeface="Roboto Condensed"/>
                <a:cs typeface="Roboto Condensed"/>
              </a:rPr>
              <a:t>for </a:t>
            </a:r>
            <a:r>
              <a:rPr dirty="0" sz="4100" spc="-45">
                <a:latin typeface="Roboto Condensed"/>
                <a:cs typeface="Roboto Condensed"/>
              </a:rPr>
              <a:t>Today's</a:t>
            </a:r>
            <a:r>
              <a:rPr dirty="0" sz="4100" spc="-9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Class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530350"/>
            <a:ext cx="8613775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  <a:tab pos="3747135" algn="l"/>
              </a:tabLst>
            </a:pP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Scrape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multiple</a:t>
            </a:r>
            <a:r>
              <a:rPr dirty="0" sz="1800" spc="2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webpages</a:t>
            </a:r>
            <a:r>
              <a:rPr dirty="0" sz="1800" spc="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using	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Use loops and/or tidymodeling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approaches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scrape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from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multiple</a:t>
            </a:r>
            <a:r>
              <a:rPr dirty="0" sz="1800" spc="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webpages.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8675" y="1586371"/>
            <a:ext cx="258445" cy="199390"/>
          </a:xfrm>
          <a:custGeom>
            <a:avLst/>
            <a:gdLst/>
            <a:ahLst/>
            <a:cxnLst/>
            <a:rect l="l" t="t" r="r" b="b"/>
            <a:pathLst>
              <a:path w="258445" h="199389">
                <a:moveTo>
                  <a:pt x="150441" y="199106"/>
                </a:moveTo>
                <a:lnTo>
                  <a:pt x="106397" y="199106"/>
                </a:lnTo>
                <a:lnTo>
                  <a:pt x="106397" y="171596"/>
                </a:lnTo>
                <a:lnTo>
                  <a:pt x="64254" y="161266"/>
                </a:lnTo>
                <a:lnTo>
                  <a:pt x="30516" y="142324"/>
                </a:lnTo>
                <a:lnTo>
                  <a:pt x="8118" y="116741"/>
                </a:lnTo>
                <a:lnTo>
                  <a:pt x="0" y="86487"/>
                </a:lnTo>
                <a:lnTo>
                  <a:pt x="10148" y="52817"/>
                </a:lnTo>
                <a:lnTo>
                  <a:pt x="37821" y="25327"/>
                </a:lnTo>
                <a:lnTo>
                  <a:pt x="78860" y="6794"/>
                </a:lnTo>
                <a:lnTo>
                  <a:pt x="129108" y="0"/>
                </a:lnTo>
                <a:lnTo>
                  <a:pt x="179355" y="6794"/>
                </a:lnTo>
                <a:lnTo>
                  <a:pt x="220395" y="25327"/>
                </a:lnTo>
                <a:lnTo>
                  <a:pt x="228946" y="33821"/>
                </a:lnTo>
                <a:lnTo>
                  <a:pt x="148885" y="33821"/>
                </a:lnTo>
                <a:lnTo>
                  <a:pt x="110696" y="38463"/>
                </a:lnTo>
                <a:lnTo>
                  <a:pt x="79503" y="51126"/>
                </a:lnTo>
                <a:lnTo>
                  <a:pt x="58468" y="69914"/>
                </a:lnTo>
                <a:lnTo>
                  <a:pt x="50754" y="92931"/>
                </a:lnTo>
                <a:lnTo>
                  <a:pt x="54801" y="109747"/>
                </a:lnTo>
                <a:lnTo>
                  <a:pt x="54923" y="109953"/>
                </a:lnTo>
                <a:lnTo>
                  <a:pt x="66226" y="124791"/>
                </a:lnTo>
                <a:lnTo>
                  <a:pt x="83810" y="137161"/>
                </a:lnTo>
                <a:lnTo>
                  <a:pt x="106397" y="146219"/>
                </a:lnTo>
                <a:lnTo>
                  <a:pt x="150396" y="146219"/>
                </a:lnTo>
                <a:lnTo>
                  <a:pt x="150396" y="151996"/>
                </a:lnTo>
                <a:lnTo>
                  <a:pt x="220957" y="151996"/>
                </a:lnTo>
                <a:lnTo>
                  <a:pt x="229019" y="165596"/>
                </a:lnTo>
                <a:lnTo>
                  <a:pt x="181285" y="165596"/>
                </a:lnTo>
                <a:lnTo>
                  <a:pt x="173897" y="167611"/>
                </a:lnTo>
                <a:lnTo>
                  <a:pt x="166279" y="169318"/>
                </a:lnTo>
                <a:lnTo>
                  <a:pt x="158454" y="170708"/>
                </a:lnTo>
                <a:lnTo>
                  <a:pt x="150441" y="171774"/>
                </a:lnTo>
                <a:lnTo>
                  <a:pt x="150441" y="199106"/>
                </a:lnTo>
                <a:close/>
              </a:path>
              <a:path w="258445" h="199389">
                <a:moveTo>
                  <a:pt x="229512" y="140219"/>
                </a:moveTo>
                <a:lnTo>
                  <a:pt x="211817" y="140219"/>
                </a:lnTo>
                <a:lnTo>
                  <a:pt x="224911" y="131949"/>
                </a:lnTo>
                <a:lnTo>
                  <a:pt x="234739" y="121358"/>
                </a:lnTo>
                <a:lnTo>
                  <a:pt x="240917" y="108376"/>
                </a:lnTo>
                <a:lnTo>
                  <a:pt x="243061" y="92931"/>
                </a:lnTo>
                <a:lnTo>
                  <a:pt x="235965" y="66389"/>
                </a:lnTo>
                <a:lnTo>
                  <a:pt x="216289" y="47993"/>
                </a:lnTo>
                <a:lnTo>
                  <a:pt x="186456" y="37288"/>
                </a:lnTo>
                <a:lnTo>
                  <a:pt x="148885" y="33821"/>
                </a:lnTo>
                <a:lnTo>
                  <a:pt x="228946" y="33821"/>
                </a:lnTo>
                <a:lnTo>
                  <a:pt x="248068" y="52817"/>
                </a:lnTo>
                <a:lnTo>
                  <a:pt x="258216" y="86487"/>
                </a:lnTo>
                <a:lnTo>
                  <a:pt x="255484" y="104250"/>
                </a:lnTo>
                <a:lnTo>
                  <a:pt x="247655" y="120764"/>
                </a:lnTo>
                <a:lnTo>
                  <a:pt x="235285" y="135661"/>
                </a:lnTo>
                <a:lnTo>
                  <a:pt x="229512" y="140219"/>
                </a:lnTo>
                <a:close/>
              </a:path>
              <a:path w="258445" h="199389">
                <a:moveTo>
                  <a:pt x="150396" y="146219"/>
                </a:moveTo>
                <a:lnTo>
                  <a:pt x="106397" y="146219"/>
                </a:lnTo>
                <a:lnTo>
                  <a:pt x="106397" y="53643"/>
                </a:lnTo>
                <a:lnTo>
                  <a:pt x="194840" y="53643"/>
                </a:lnTo>
                <a:lnTo>
                  <a:pt x="201131" y="54353"/>
                </a:lnTo>
                <a:lnTo>
                  <a:pt x="214973" y="58793"/>
                </a:lnTo>
                <a:lnTo>
                  <a:pt x="228814" y="70424"/>
                </a:lnTo>
                <a:lnTo>
                  <a:pt x="232931" y="85007"/>
                </a:lnTo>
                <a:lnTo>
                  <a:pt x="167731" y="85007"/>
                </a:lnTo>
                <a:lnTo>
                  <a:pt x="150796" y="85242"/>
                </a:lnTo>
                <a:lnTo>
                  <a:pt x="150796" y="109953"/>
                </a:lnTo>
                <a:lnTo>
                  <a:pt x="166193" y="110269"/>
                </a:lnTo>
                <a:lnTo>
                  <a:pt x="230437" y="110269"/>
                </a:lnTo>
                <a:lnTo>
                  <a:pt x="229092" y="115327"/>
                </a:lnTo>
                <a:lnTo>
                  <a:pt x="215862" y="127691"/>
                </a:lnTo>
                <a:lnTo>
                  <a:pt x="202631" y="132864"/>
                </a:lnTo>
                <a:lnTo>
                  <a:pt x="196618" y="133908"/>
                </a:lnTo>
                <a:lnTo>
                  <a:pt x="204440" y="136263"/>
                </a:lnTo>
                <a:lnTo>
                  <a:pt x="208973" y="138574"/>
                </a:lnTo>
                <a:lnTo>
                  <a:pt x="209728" y="138930"/>
                </a:lnTo>
                <a:lnTo>
                  <a:pt x="210751" y="139508"/>
                </a:lnTo>
                <a:lnTo>
                  <a:pt x="211817" y="140219"/>
                </a:lnTo>
                <a:lnTo>
                  <a:pt x="229512" y="140219"/>
                </a:lnTo>
                <a:lnTo>
                  <a:pt x="227035" y="142174"/>
                </a:lnTo>
                <a:lnTo>
                  <a:pt x="150396" y="142174"/>
                </a:lnTo>
                <a:lnTo>
                  <a:pt x="150396" y="146219"/>
                </a:lnTo>
                <a:close/>
              </a:path>
              <a:path w="258445" h="199389">
                <a:moveTo>
                  <a:pt x="230437" y="110269"/>
                </a:moveTo>
                <a:lnTo>
                  <a:pt x="166193" y="110269"/>
                </a:lnTo>
                <a:lnTo>
                  <a:pt x="178574" y="109747"/>
                </a:lnTo>
                <a:lnTo>
                  <a:pt x="186821" y="106184"/>
                </a:lnTo>
                <a:lnTo>
                  <a:pt x="189818" y="97375"/>
                </a:lnTo>
                <a:lnTo>
                  <a:pt x="187333" y="89086"/>
                </a:lnTo>
                <a:lnTo>
                  <a:pt x="179940" y="85625"/>
                </a:lnTo>
                <a:lnTo>
                  <a:pt x="167731" y="85007"/>
                </a:lnTo>
                <a:lnTo>
                  <a:pt x="232931" y="85007"/>
                </a:lnTo>
                <a:lnTo>
                  <a:pt x="235106" y="92709"/>
                </a:lnTo>
                <a:lnTo>
                  <a:pt x="230437" y="110269"/>
                </a:lnTo>
                <a:close/>
              </a:path>
              <a:path w="258445" h="199389">
                <a:moveTo>
                  <a:pt x="220957" y="151996"/>
                </a:moveTo>
                <a:lnTo>
                  <a:pt x="150396" y="151996"/>
                </a:lnTo>
                <a:lnTo>
                  <a:pt x="158218" y="151952"/>
                </a:lnTo>
                <a:lnTo>
                  <a:pt x="165729" y="151552"/>
                </a:lnTo>
                <a:lnTo>
                  <a:pt x="172885" y="150707"/>
                </a:lnTo>
                <a:lnTo>
                  <a:pt x="170618" y="147374"/>
                </a:lnTo>
                <a:lnTo>
                  <a:pt x="167018" y="142174"/>
                </a:lnTo>
                <a:lnTo>
                  <a:pt x="227035" y="142174"/>
                </a:lnTo>
                <a:lnTo>
                  <a:pt x="218928" y="148574"/>
                </a:lnTo>
                <a:lnTo>
                  <a:pt x="220957" y="151996"/>
                </a:lnTo>
                <a:close/>
              </a:path>
              <a:path w="258445" h="199389">
                <a:moveTo>
                  <a:pt x="248883" y="199106"/>
                </a:moveTo>
                <a:lnTo>
                  <a:pt x="199106" y="199106"/>
                </a:lnTo>
                <a:lnTo>
                  <a:pt x="181285" y="165596"/>
                </a:lnTo>
                <a:lnTo>
                  <a:pt x="229019" y="165596"/>
                </a:lnTo>
                <a:lnTo>
                  <a:pt x="248883" y="199106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2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032" y="2731008"/>
            <a:ext cx="6422390" cy="1076325"/>
          </a:xfrm>
          <a:prstGeom prst="rect"/>
          <a:solidFill>
            <a:srgbClr val="333333"/>
          </a:solidFill>
        </p:spPr>
        <p:txBody>
          <a:bodyPr wrap="square" lIns="0" tIns="167640" rIns="0" bIns="0" rtlCol="0" vert="horz">
            <a:spAutoFit/>
          </a:bodyPr>
          <a:lstStyle/>
          <a:p>
            <a:pPr marL="250190">
              <a:lnSpc>
                <a:spcPct val="100000"/>
              </a:lnSpc>
              <a:spcBef>
                <a:spcPts val="1320"/>
              </a:spcBef>
            </a:pPr>
            <a:r>
              <a:rPr dirty="0" sz="4100" spc="-1185">
                <a:solidFill>
                  <a:srgbClr val="000000"/>
                </a:solidFill>
                <a:latin typeface="Roboto Condensed"/>
                <a:cs typeface="Roboto Condensed"/>
              </a:rPr>
              <a:t>W</a:t>
            </a:r>
            <a:r>
              <a:rPr dirty="0" sz="4100" spc="-1185">
                <a:solidFill>
                  <a:srgbClr val="FFFFFF"/>
                </a:solidFill>
                <a:latin typeface="Roboto Condensed"/>
                <a:cs typeface="Roboto Condensed"/>
              </a:rPr>
              <a:t>W</a:t>
            </a:r>
            <a:r>
              <a:rPr dirty="0" sz="4100" spc="-1185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1185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-1185">
                <a:solidFill>
                  <a:srgbClr val="000000"/>
                </a:solidFill>
                <a:latin typeface="Roboto Condensed"/>
                <a:cs typeface="Roboto Condensed"/>
              </a:rPr>
              <a:t>b</a:t>
            </a:r>
            <a:r>
              <a:rPr dirty="0" sz="4100" spc="-1185">
                <a:solidFill>
                  <a:srgbClr val="FFFFFF"/>
                </a:solidFill>
                <a:latin typeface="Roboto Condensed"/>
                <a:cs typeface="Roboto Condensed"/>
              </a:rPr>
              <a:t>b</a:t>
            </a:r>
            <a:r>
              <a:rPr dirty="0" sz="4100" spc="15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c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c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r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r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p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p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i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i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n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r>
              <a:rPr dirty="0" sz="4100" spc="-890">
                <a:solidFill>
                  <a:srgbClr val="000000"/>
                </a:solidFill>
                <a:latin typeface="Roboto Condensed"/>
                <a:cs typeface="Roboto Condensed"/>
              </a:rPr>
              <a:t>g</a:t>
            </a:r>
            <a:r>
              <a:rPr dirty="0" sz="4100" spc="-890">
                <a:solidFill>
                  <a:srgbClr val="FFFFFF"/>
                </a:solidFill>
                <a:latin typeface="Roboto Condensed"/>
                <a:cs typeface="Roboto Condensed"/>
              </a:rPr>
              <a:t>g</a:t>
            </a:r>
            <a:r>
              <a:rPr dirty="0" sz="4100" spc="-86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1125">
                <a:solidFill>
                  <a:srgbClr val="000000"/>
                </a:solidFill>
                <a:latin typeface="Roboto Condensed"/>
                <a:cs typeface="Roboto Condensed"/>
              </a:rPr>
              <a:t>D</a:t>
            </a:r>
            <a:r>
              <a:rPr dirty="0" sz="4100" spc="-1125">
                <a:solidFill>
                  <a:srgbClr val="FFFFFF"/>
                </a:solidFill>
                <a:latin typeface="Roboto Condensed"/>
                <a:cs typeface="Roboto Condensed"/>
              </a:rPr>
              <a:t>D</a:t>
            </a:r>
            <a:r>
              <a:rPr dirty="0" sz="4100" spc="-1125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1125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-1125">
                <a:solidFill>
                  <a:srgbClr val="000000"/>
                </a:solidFill>
                <a:latin typeface="Roboto Condensed"/>
                <a:cs typeface="Roboto Condensed"/>
              </a:rPr>
              <a:t>m</a:t>
            </a:r>
            <a:r>
              <a:rPr dirty="0" sz="4100" spc="-1125">
                <a:solidFill>
                  <a:srgbClr val="FFFFFF"/>
                </a:solidFill>
                <a:latin typeface="Roboto Condensed"/>
                <a:cs typeface="Roboto Condensed"/>
              </a:rPr>
              <a:t>m</a:t>
            </a:r>
            <a:r>
              <a:rPr dirty="0" sz="4100" spc="-1125">
                <a:solidFill>
                  <a:srgbClr val="000000"/>
                </a:solidFill>
                <a:latin typeface="Roboto Condensed"/>
                <a:cs typeface="Roboto Condensed"/>
              </a:rPr>
              <a:t>o</a:t>
            </a:r>
            <a:r>
              <a:rPr dirty="0" sz="4100" spc="-1125">
                <a:solidFill>
                  <a:srgbClr val="FFFFFF"/>
                </a:solidFill>
                <a:latin typeface="Roboto Condensed"/>
                <a:cs typeface="Roboto Condensed"/>
              </a:rPr>
              <a:t>o</a:t>
            </a:r>
            <a:r>
              <a:rPr dirty="0" sz="4100" spc="-1125">
                <a:solidFill>
                  <a:srgbClr val="000000"/>
                </a:solidFill>
                <a:latin typeface="Roboto Condensed"/>
                <a:cs typeface="Roboto Condensed"/>
              </a:rPr>
              <a:t>s</a:t>
            </a:r>
            <a:r>
              <a:rPr dirty="0" sz="4100" spc="-1125">
                <a:solidFill>
                  <a:srgbClr val="FFFFFF"/>
                </a:solidFill>
                <a:latin typeface="Roboto Condensed"/>
                <a:cs typeface="Roboto Condensed"/>
              </a:rPr>
              <a:t>s</a:t>
            </a:r>
            <a:r>
              <a:rPr dirty="0" sz="4100" spc="15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800">
                <a:solidFill>
                  <a:srgbClr val="000000"/>
                </a:solidFill>
                <a:latin typeface="Roboto Condensed"/>
                <a:cs typeface="Roboto Condensed"/>
              </a:rPr>
              <a:t>(</a:t>
            </a:r>
            <a:r>
              <a:rPr dirty="0" sz="4100" spc="-800">
                <a:solidFill>
                  <a:srgbClr val="FFFFFF"/>
                </a:solidFill>
                <a:latin typeface="Roboto Condensed"/>
                <a:cs typeface="Roboto Condensed"/>
              </a:rPr>
              <a:t>(</a:t>
            </a:r>
            <a:r>
              <a:rPr dirty="0" sz="4100" spc="-800">
                <a:solidFill>
                  <a:srgbClr val="000000"/>
                </a:solidFill>
                <a:latin typeface="Roboto Condensed"/>
                <a:cs typeface="Roboto Condensed"/>
              </a:rPr>
              <a:t>C</a:t>
            </a:r>
            <a:r>
              <a:rPr dirty="0" sz="4100" spc="-800">
                <a:solidFill>
                  <a:srgbClr val="FFFFFF"/>
                </a:solidFill>
                <a:latin typeface="Roboto Condensed"/>
                <a:cs typeface="Roboto Condensed"/>
              </a:rPr>
              <a:t>C</a:t>
            </a:r>
            <a:r>
              <a:rPr dirty="0" sz="4100" spc="-800">
                <a:solidFill>
                  <a:srgbClr val="000000"/>
                </a:solidFill>
                <a:latin typeface="Roboto Condensed"/>
                <a:cs typeface="Roboto Condensed"/>
              </a:rPr>
              <a:t>o</a:t>
            </a:r>
            <a:r>
              <a:rPr dirty="0" sz="4100" spc="-800">
                <a:solidFill>
                  <a:srgbClr val="FFFFFF"/>
                </a:solidFill>
                <a:latin typeface="Roboto Condensed"/>
                <a:cs typeface="Roboto Condensed"/>
              </a:rPr>
              <a:t>o</a:t>
            </a:r>
            <a:r>
              <a:rPr dirty="0" sz="4100" spc="-800">
                <a:solidFill>
                  <a:srgbClr val="000000"/>
                </a:solidFill>
                <a:latin typeface="Roboto Condensed"/>
                <a:cs typeface="Roboto Condensed"/>
              </a:rPr>
              <a:t>n</a:t>
            </a:r>
            <a:r>
              <a:rPr dirty="0" sz="4100" spc="-800">
                <a:solidFill>
                  <a:srgbClr val="FFFFFF"/>
                </a:solidFill>
                <a:latin typeface="Roboto Condensed"/>
                <a:cs typeface="Roboto Condensed"/>
              </a:rPr>
              <a:t>n</a:t>
            </a:r>
            <a:r>
              <a:rPr dirty="0" sz="4100" spc="-800">
                <a:solidFill>
                  <a:srgbClr val="000000"/>
                </a:solidFill>
                <a:latin typeface="Roboto Condensed"/>
                <a:cs typeface="Roboto Condensed"/>
              </a:rPr>
              <a:t>t</a:t>
            </a:r>
            <a:r>
              <a:rPr dirty="0" sz="4100" spc="-800">
                <a:solidFill>
                  <a:srgbClr val="FFFFFF"/>
                </a:solidFill>
                <a:latin typeface="Roboto Condensed"/>
                <a:cs typeface="Roboto Condensed"/>
              </a:rPr>
              <a:t>t</a:t>
            </a:r>
            <a:r>
              <a:rPr dirty="0" sz="4100" spc="-800">
                <a:solidFill>
                  <a:srgbClr val="000000"/>
                </a:solidFill>
                <a:latin typeface="Roboto Condensed"/>
                <a:cs typeface="Roboto Condensed"/>
              </a:rPr>
              <a:t>.</a:t>
            </a:r>
            <a:r>
              <a:rPr dirty="0" sz="4100" spc="-800">
                <a:solidFill>
                  <a:srgbClr val="FFFFFF"/>
                </a:solidFill>
                <a:latin typeface="Roboto Condensed"/>
                <a:cs typeface="Roboto Condensed"/>
              </a:rPr>
              <a:t>.</a:t>
            </a:r>
            <a:r>
              <a:rPr dirty="0" sz="4100" spc="-800">
                <a:solidFill>
                  <a:srgbClr val="000000"/>
                </a:solidFill>
                <a:latin typeface="Roboto Condensed"/>
                <a:cs typeface="Roboto Condensed"/>
              </a:rPr>
              <a:t>)</a:t>
            </a:r>
            <a:r>
              <a:rPr dirty="0" sz="4100" spc="-800">
                <a:solidFill>
                  <a:srgbClr val="FFFFFF"/>
                </a:solidFill>
                <a:latin typeface="Roboto Condensed"/>
                <a:cs typeface="Roboto Condensed"/>
              </a:rPr>
              <a:t>)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19815" y="5995415"/>
            <a:ext cx="805815" cy="491490"/>
          </a:xfrm>
          <a:custGeom>
            <a:avLst/>
            <a:gdLst/>
            <a:ahLst/>
            <a:cxnLst/>
            <a:rect l="l" t="t" r="r" b="b"/>
            <a:pathLst>
              <a:path w="805815" h="491489">
                <a:moveTo>
                  <a:pt x="0" y="0"/>
                </a:moveTo>
                <a:lnTo>
                  <a:pt x="805433" y="0"/>
                </a:lnTo>
                <a:lnTo>
                  <a:pt x="805433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340">
                <a:latin typeface="Roboto"/>
                <a:cs typeface="Roboto"/>
              </a:rPr>
              <a:t>5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r>
              <a:rPr dirty="0" sz="1200" spc="-3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250">
                <a:latin typeface="Roboto"/>
                <a:cs typeface="Roboto"/>
              </a:rPr>
              <a:t>/</a:t>
            </a:r>
            <a:r>
              <a:rPr dirty="0" sz="1200" spc="-250">
                <a:solidFill>
                  <a:srgbClr val="FFFFFF"/>
                </a:solidFill>
                <a:latin typeface="Roboto"/>
                <a:cs typeface="Roboto"/>
              </a:rPr>
              <a:t>/</a:t>
            </a:r>
            <a:r>
              <a:rPr dirty="0" sz="1200" spc="-2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340">
                <a:latin typeface="Roboto"/>
                <a:cs typeface="Roboto"/>
              </a:rPr>
              <a:t>1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r>
              <a:rPr dirty="0" sz="1200" spc="-340">
                <a:latin typeface="Roboto"/>
                <a:cs typeface="Roboto"/>
              </a:rPr>
              <a:t>1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11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965962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5">
                <a:latin typeface="Roboto Condensed"/>
                <a:cs typeface="Roboto Condensed"/>
              </a:rPr>
              <a:t>Demo </a:t>
            </a:r>
            <a:r>
              <a:rPr dirty="0" sz="4100" spc="5">
                <a:latin typeface="Roboto Condensed"/>
                <a:cs typeface="Roboto Condensed"/>
              </a:rPr>
              <a:t>1: </a:t>
            </a:r>
            <a:r>
              <a:rPr dirty="0" sz="4100">
                <a:latin typeface="Roboto Condensed"/>
                <a:cs typeface="Roboto Condensed"/>
              </a:rPr>
              <a:t>Scraping </a:t>
            </a:r>
            <a:r>
              <a:rPr dirty="0" sz="4100" spc="5">
                <a:latin typeface="Roboto Condensed"/>
                <a:cs typeface="Roboto Condensed"/>
              </a:rPr>
              <a:t>all </a:t>
            </a:r>
            <a:r>
              <a:rPr dirty="0" sz="4100" spc="10">
                <a:latin typeface="Roboto Condensed"/>
                <a:cs typeface="Roboto Condensed"/>
              </a:rPr>
              <a:t>Plane </a:t>
            </a:r>
            <a:r>
              <a:rPr dirty="0" sz="4100">
                <a:latin typeface="Roboto Condensed"/>
                <a:cs typeface="Roboto Condensed"/>
              </a:rPr>
              <a:t>Crashes</a:t>
            </a:r>
            <a:r>
              <a:rPr dirty="0" sz="4100" spc="-4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2020-2025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7495" marR="344170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278130" algn="l"/>
              </a:tabLst>
            </a:pPr>
            <a:r>
              <a:rPr dirty="0" spc="-15"/>
              <a:t>We </a:t>
            </a:r>
            <a:r>
              <a:rPr dirty="0"/>
              <a:t>will build on the </a:t>
            </a:r>
            <a:r>
              <a:rPr dirty="0" spc="-5"/>
              <a:t>previous </a:t>
            </a:r>
            <a:r>
              <a:rPr dirty="0"/>
              <a:t>example and we will </a:t>
            </a:r>
            <a:r>
              <a:rPr dirty="0" spc="-10"/>
              <a:t>scrape </a:t>
            </a:r>
            <a:r>
              <a:rPr dirty="0"/>
              <a:t>all the plane </a:t>
            </a:r>
            <a:r>
              <a:rPr dirty="0" spc="-10"/>
              <a:t>crashes </a:t>
            </a:r>
            <a:r>
              <a:rPr dirty="0"/>
              <a:t>that </a:t>
            </a:r>
            <a:r>
              <a:rPr dirty="0" spc="-5"/>
              <a:t>were  recorded </a:t>
            </a:r>
            <a:r>
              <a:rPr dirty="0"/>
              <a:t>in the </a:t>
            </a:r>
            <a:r>
              <a:rPr dirty="0">
                <a:solidFill>
                  <a:srgbClr val="83D5D3"/>
                </a:solidFill>
                <a:hlinkClick r:id="rId2"/>
              </a:rPr>
              <a:t>plane </a:t>
            </a:r>
            <a:r>
              <a:rPr dirty="0" spc="-10">
                <a:solidFill>
                  <a:srgbClr val="83D5D3"/>
                </a:solidFill>
                <a:hlinkClick r:id="rId2"/>
              </a:rPr>
              <a:t>crash </a:t>
            </a:r>
            <a:r>
              <a:rPr dirty="0">
                <a:solidFill>
                  <a:srgbClr val="83D5D3"/>
                </a:solidFill>
                <a:hlinkClick r:id="rId2"/>
              </a:rPr>
              <a:t>database </a:t>
            </a:r>
            <a:r>
              <a:rPr dirty="0"/>
              <a:t>between</a:t>
            </a:r>
            <a:r>
              <a:rPr dirty="0" spc="5"/>
              <a:t> </a:t>
            </a:r>
            <a:r>
              <a:rPr dirty="0"/>
              <a:t>2020-2025.</a:t>
            </a:r>
          </a:p>
          <a:p>
            <a:pPr marL="277495" marR="645795" indent="-133985">
              <a:lnSpc>
                <a:spcPct val="118100"/>
              </a:lnSpc>
              <a:spcBef>
                <a:spcPts val="819"/>
              </a:spcBef>
              <a:buClr>
                <a:srgbClr val="C2132D"/>
              </a:buClr>
              <a:buChar char="•"/>
              <a:tabLst>
                <a:tab pos="278130" algn="l"/>
              </a:tabLst>
            </a:pPr>
            <a:r>
              <a:rPr dirty="0"/>
              <a:t>Then, we will </a:t>
            </a:r>
            <a:r>
              <a:rPr dirty="0" spc="-5"/>
              <a:t>create </a:t>
            </a:r>
            <a:r>
              <a:rPr dirty="0"/>
              <a:t>a single </a:t>
            </a:r>
            <a:r>
              <a:rPr dirty="0" spc="-5" b="1">
                <a:solidFill>
                  <a:srgbClr val="C2132D"/>
                </a:solidFill>
                <a:latin typeface="Roboto"/>
                <a:cs typeface="Roboto"/>
              </a:rPr>
              <a:t>data </a:t>
            </a:r>
            <a:r>
              <a:rPr dirty="0" spc="-10" b="1">
                <a:solidFill>
                  <a:srgbClr val="C2132D"/>
                </a:solidFill>
                <a:latin typeface="Roboto"/>
                <a:cs typeface="Roboto"/>
              </a:rPr>
              <a:t>frame </a:t>
            </a:r>
            <a:r>
              <a:rPr dirty="0"/>
              <a:t>for all </a:t>
            </a:r>
            <a:r>
              <a:rPr dirty="0" spc="-5"/>
              <a:t>crashes. </a:t>
            </a:r>
            <a:r>
              <a:rPr dirty="0"/>
              <a:t>It will contain the </a:t>
            </a:r>
            <a:r>
              <a:rPr dirty="0" spc="-15"/>
              <a:t>fields </a:t>
            </a:r>
            <a:r>
              <a:rPr dirty="0"/>
              <a:t>in the  individual tables as well as the </a:t>
            </a:r>
            <a:r>
              <a:rPr dirty="0" spc="-5"/>
              <a:t>year </a:t>
            </a:r>
            <a:r>
              <a:rPr dirty="0"/>
              <a:t>of</a:t>
            </a:r>
            <a:r>
              <a:rPr dirty="0" spc="-5"/>
              <a:t> </a:t>
            </a:r>
            <a:r>
              <a:rPr dirty="0" spc="-10"/>
              <a:t>crash.</a:t>
            </a:r>
          </a:p>
          <a:p>
            <a:pPr marL="277495" marR="5080" indent="-133985">
              <a:lnSpc>
                <a:spcPct val="118100"/>
              </a:lnSpc>
              <a:spcBef>
                <a:spcPts val="825"/>
              </a:spcBef>
              <a:buClr>
                <a:srgbClr val="C2132D"/>
              </a:buClr>
              <a:buChar char="•"/>
              <a:tabLst>
                <a:tab pos="278130" algn="l"/>
              </a:tabLst>
            </a:pPr>
            <a:r>
              <a:rPr dirty="0"/>
              <a:t>Then, we will </a:t>
            </a:r>
            <a:r>
              <a:rPr dirty="0" spc="5" b="1">
                <a:solidFill>
                  <a:srgbClr val="C2132D"/>
                </a:solidFill>
                <a:latin typeface="Roboto"/>
                <a:cs typeface="Roboto"/>
              </a:rPr>
              <a:t>export </a:t>
            </a:r>
            <a:r>
              <a:rPr dirty="0" b="1">
                <a:solidFill>
                  <a:srgbClr val="C2132D"/>
                </a:solidFill>
                <a:latin typeface="Roboto"/>
                <a:cs typeface="Roboto"/>
              </a:rPr>
              <a:t>the </a:t>
            </a:r>
            <a:r>
              <a:rPr dirty="0" spc="-5" b="1">
                <a:solidFill>
                  <a:srgbClr val="C2132D"/>
                </a:solidFill>
                <a:latin typeface="Roboto"/>
                <a:cs typeface="Roboto"/>
              </a:rPr>
              <a:t>results </a:t>
            </a:r>
            <a:r>
              <a:rPr dirty="0" spc="-15" b="1">
                <a:solidFill>
                  <a:srgbClr val="C2132D"/>
                </a:solidFill>
                <a:latin typeface="Roboto"/>
                <a:cs typeface="Roboto"/>
              </a:rPr>
              <a:t>to </a:t>
            </a:r>
            <a:r>
              <a:rPr dirty="0" spc="-5" b="1">
                <a:solidFill>
                  <a:srgbClr val="C2132D"/>
                </a:solidFill>
                <a:latin typeface="Roboto"/>
                <a:cs typeface="Roboto"/>
              </a:rPr>
              <a:t>a </a:t>
            </a:r>
            <a:r>
              <a:rPr dirty="0" b="1">
                <a:solidFill>
                  <a:srgbClr val="C2132D"/>
                </a:solidFill>
                <a:latin typeface="Roboto"/>
                <a:cs typeface="Roboto"/>
              </a:rPr>
              <a:t>CSV </a:t>
            </a:r>
            <a:r>
              <a:rPr dirty="0"/>
              <a:t>so that we can </a:t>
            </a:r>
            <a:r>
              <a:rPr dirty="0" spc="-5"/>
              <a:t>analyze </a:t>
            </a:r>
            <a:r>
              <a:rPr dirty="0"/>
              <a:t>that in a </a:t>
            </a:r>
            <a:r>
              <a:rPr dirty="0" spc="-5"/>
              <a:t>separate </a:t>
            </a:r>
            <a:r>
              <a:rPr dirty="0" spc="-10"/>
              <a:t>program  </a:t>
            </a:r>
            <a:r>
              <a:rPr dirty="0"/>
              <a:t>if we wanted</a:t>
            </a:r>
            <a:r>
              <a:rPr dirty="0" spc="-5"/>
              <a:t> </a:t>
            </a:r>
            <a:r>
              <a:rPr dirty="0" spc="-10"/>
              <a:t>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24446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>
                <a:latin typeface="Roboto Condensed"/>
                <a:cs typeface="Roboto Condensed"/>
              </a:rPr>
              <a:t>Practice </a:t>
            </a:r>
            <a:r>
              <a:rPr dirty="0" sz="4100" spc="10">
                <a:latin typeface="Roboto Condensed"/>
                <a:cs typeface="Roboto Condensed"/>
              </a:rPr>
              <a:t>Outside of</a:t>
            </a:r>
            <a:r>
              <a:rPr dirty="0" sz="4100" spc="-6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Class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80819"/>
            <a:ext cx="8959850" cy="2416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35"/>
              </a:spcBef>
              <a:tabLst>
                <a:tab pos="7520940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most popular listings on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Netflix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rated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reviews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on ImDb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available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at  </a:t>
            </a:r>
            <a:r>
              <a:rPr dirty="0" sz="1800" spc="-1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https://www.imdb.com/search/title/?companies=co0144901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r>
              <a:rPr dirty="0" sz="1800" spc="5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Write</a:t>
            </a:r>
            <a:r>
              <a:rPr dirty="0" sz="1800" spc="6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	script that</a:t>
            </a:r>
            <a:r>
              <a:rPr dirty="0" sz="1800" spc="-9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will 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produce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tibble that contains the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following information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for the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first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300 entries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Roboto"/>
              <a:cs typeface="Roboto"/>
            </a:endParaRPr>
          </a:p>
          <a:p>
            <a:pPr marL="393700" indent="-133985">
              <a:lnSpc>
                <a:spcPct val="100000"/>
              </a:lnSpc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title, which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will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save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 a column titled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title</a:t>
            </a:r>
            <a:endParaRPr sz="1700">
              <a:latin typeface="Courier New"/>
              <a:cs typeface="Courier New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year/years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</a:t>
            </a:r>
            <a:r>
              <a:rPr dirty="0" sz="1800" spc="-25">
                <a:solidFill>
                  <a:srgbClr val="585D60"/>
                </a:solidFill>
                <a:latin typeface="Roboto"/>
                <a:cs typeface="Roboto"/>
              </a:rPr>
              <a:t>show,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which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will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save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 a column titled</a:t>
            </a:r>
            <a:r>
              <a:rPr dirty="0" sz="1800" spc="3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year</a:t>
            </a:r>
            <a:endParaRPr sz="1700">
              <a:latin typeface="Courier New"/>
              <a:cs typeface="Courier New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1-2 sentence summary of </a:t>
            </a:r>
            <a:r>
              <a:rPr dirty="0" sz="1800" spc="-25">
                <a:solidFill>
                  <a:srgbClr val="585D60"/>
                </a:solidFill>
                <a:latin typeface="Roboto"/>
                <a:cs typeface="Roboto"/>
              </a:rPr>
              <a:t>show,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which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save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 a column titled</a:t>
            </a:r>
            <a:r>
              <a:rPr dirty="0" sz="1800" spc="2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summary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5775" y="1910221"/>
            <a:ext cx="258445" cy="199390"/>
          </a:xfrm>
          <a:custGeom>
            <a:avLst/>
            <a:gdLst/>
            <a:ahLst/>
            <a:cxnLst/>
            <a:rect l="l" t="t" r="r" b="b"/>
            <a:pathLst>
              <a:path w="258445" h="199389">
                <a:moveTo>
                  <a:pt x="150441" y="199106"/>
                </a:moveTo>
                <a:lnTo>
                  <a:pt x="106397" y="199106"/>
                </a:lnTo>
                <a:lnTo>
                  <a:pt x="106397" y="171596"/>
                </a:lnTo>
                <a:lnTo>
                  <a:pt x="64254" y="161266"/>
                </a:lnTo>
                <a:lnTo>
                  <a:pt x="30516" y="142324"/>
                </a:lnTo>
                <a:lnTo>
                  <a:pt x="8118" y="116741"/>
                </a:lnTo>
                <a:lnTo>
                  <a:pt x="0" y="86487"/>
                </a:lnTo>
                <a:lnTo>
                  <a:pt x="10148" y="52817"/>
                </a:lnTo>
                <a:lnTo>
                  <a:pt x="37821" y="25327"/>
                </a:lnTo>
                <a:lnTo>
                  <a:pt x="78860" y="6794"/>
                </a:lnTo>
                <a:lnTo>
                  <a:pt x="129108" y="0"/>
                </a:lnTo>
                <a:lnTo>
                  <a:pt x="179355" y="6794"/>
                </a:lnTo>
                <a:lnTo>
                  <a:pt x="220395" y="25327"/>
                </a:lnTo>
                <a:lnTo>
                  <a:pt x="228946" y="33821"/>
                </a:lnTo>
                <a:lnTo>
                  <a:pt x="148885" y="33821"/>
                </a:lnTo>
                <a:lnTo>
                  <a:pt x="110696" y="38463"/>
                </a:lnTo>
                <a:lnTo>
                  <a:pt x="79503" y="51126"/>
                </a:lnTo>
                <a:lnTo>
                  <a:pt x="58468" y="69914"/>
                </a:lnTo>
                <a:lnTo>
                  <a:pt x="50754" y="92931"/>
                </a:lnTo>
                <a:lnTo>
                  <a:pt x="54801" y="109747"/>
                </a:lnTo>
                <a:lnTo>
                  <a:pt x="54923" y="109953"/>
                </a:lnTo>
                <a:lnTo>
                  <a:pt x="66226" y="124791"/>
                </a:lnTo>
                <a:lnTo>
                  <a:pt x="83810" y="137161"/>
                </a:lnTo>
                <a:lnTo>
                  <a:pt x="106397" y="146219"/>
                </a:lnTo>
                <a:lnTo>
                  <a:pt x="150396" y="146219"/>
                </a:lnTo>
                <a:lnTo>
                  <a:pt x="150396" y="151996"/>
                </a:lnTo>
                <a:lnTo>
                  <a:pt x="220957" y="151996"/>
                </a:lnTo>
                <a:lnTo>
                  <a:pt x="229019" y="165596"/>
                </a:lnTo>
                <a:lnTo>
                  <a:pt x="181285" y="165596"/>
                </a:lnTo>
                <a:lnTo>
                  <a:pt x="173897" y="167611"/>
                </a:lnTo>
                <a:lnTo>
                  <a:pt x="166279" y="169318"/>
                </a:lnTo>
                <a:lnTo>
                  <a:pt x="158454" y="170708"/>
                </a:lnTo>
                <a:lnTo>
                  <a:pt x="150441" y="171774"/>
                </a:lnTo>
                <a:lnTo>
                  <a:pt x="150441" y="199106"/>
                </a:lnTo>
                <a:close/>
              </a:path>
              <a:path w="258445" h="199389">
                <a:moveTo>
                  <a:pt x="229512" y="140219"/>
                </a:moveTo>
                <a:lnTo>
                  <a:pt x="211817" y="140219"/>
                </a:lnTo>
                <a:lnTo>
                  <a:pt x="224911" y="131949"/>
                </a:lnTo>
                <a:lnTo>
                  <a:pt x="234739" y="121358"/>
                </a:lnTo>
                <a:lnTo>
                  <a:pt x="240917" y="108376"/>
                </a:lnTo>
                <a:lnTo>
                  <a:pt x="243061" y="92931"/>
                </a:lnTo>
                <a:lnTo>
                  <a:pt x="235965" y="66389"/>
                </a:lnTo>
                <a:lnTo>
                  <a:pt x="216289" y="47993"/>
                </a:lnTo>
                <a:lnTo>
                  <a:pt x="186456" y="37288"/>
                </a:lnTo>
                <a:lnTo>
                  <a:pt x="148885" y="33821"/>
                </a:lnTo>
                <a:lnTo>
                  <a:pt x="228946" y="33821"/>
                </a:lnTo>
                <a:lnTo>
                  <a:pt x="248068" y="52817"/>
                </a:lnTo>
                <a:lnTo>
                  <a:pt x="258216" y="86487"/>
                </a:lnTo>
                <a:lnTo>
                  <a:pt x="255484" y="104250"/>
                </a:lnTo>
                <a:lnTo>
                  <a:pt x="247655" y="120764"/>
                </a:lnTo>
                <a:lnTo>
                  <a:pt x="235285" y="135661"/>
                </a:lnTo>
                <a:lnTo>
                  <a:pt x="229512" y="140219"/>
                </a:lnTo>
                <a:close/>
              </a:path>
              <a:path w="258445" h="199389">
                <a:moveTo>
                  <a:pt x="150396" y="146219"/>
                </a:moveTo>
                <a:lnTo>
                  <a:pt x="106397" y="146219"/>
                </a:lnTo>
                <a:lnTo>
                  <a:pt x="106397" y="53643"/>
                </a:lnTo>
                <a:lnTo>
                  <a:pt x="194840" y="53643"/>
                </a:lnTo>
                <a:lnTo>
                  <a:pt x="201131" y="54353"/>
                </a:lnTo>
                <a:lnTo>
                  <a:pt x="214973" y="58793"/>
                </a:lnTo>
                <a:lnTo>
                  <a:pt x="228814" y="70424"/>
                </a:lnTo>
                <a:lnTo>
                  <a:pt x="232931" y="85007"/>
                </a:lnTo>
                <a:lnTo>
                  <a:pt x="167731" y="85007"/>
                </a:lnTo>
                <a:lnTo>
                  <a:pt x="150796" y="85242"/>
                </a:lnTo>
                <a:lnTo>
                  <a:pt x="150796" y="109953"/>
                </a:lnTo>
                <a:lnTo>
                  <a:pt x="166193" y="110269"/>
                </a:lnTo>
                <a:lnTo>
                  <a:pt x="230437" y="110269"/>
                </a:lnTo>
                <a:lnTo>
                  <a:pt x="229092" y="115327"/>
                </a:lnTo>
                <a:lnTo>
                  <a:pt x="215862" y="127691"/>
                </a:lnTo>
                <a:lnTo>
                  <a:pt x="202631" y="132864"/>
                </a:lnTo>
                <a:lnTo>
                  <a:pt x="196618" y="133908"/>
                </a:lnTo>
                <a:lnTo>
                  <a:pt x="204440" y="136263"/>
                </a:lnTo>
                <a:lnTo>
                  <a:pt x="208973" y="138574"/>
                </a:lnTo>
                <a:lnTo>
                  <a:pt x="209728" y="138930"/>
                </a:lnTo>
                <a:lnTo>
                  <a:pt x="210751" y="139508"/>
                </a:lnTo>
                <a:lnTo>
                  <a:pt x="211817" y="140219"/>
                </a:lnTo>
                <a:lnTo>
                  <a:pt x="229512" y="140219"/>
                </a:lnTo>
                <a:lnTo>
                  <a:pt x="227035" y="142174"/>
                </a:lnTo>
                <a:lnTo>
                  <a:pt x="150396" y="142174"/>
                </a:lnTo>
                <a:lnTo>
                  <a:pt x="150396" y="146219"/>
                </a:lnTo>
                <a:close/>
              </a:path>
              <a:path w="258445" h="199389">
                <a:moveTo>
                  <a:pt x="230437" y="110269"/>
                </a:moveTo>
                <a:lnTo>
                  <a:pt x="166193" y="110269"/>
                </a:lnTo>
                <a:lnTo>
                  <a:pt x="178574" y="109747"/>
                </a:lnTo>
                <a:lnTo>
                  <a:pt x="186821" y="106184"/>
                </a:lnTo>
                <a:lnTo>
                  <a:pt x="189818" y="97375"/>
                </a:lnTo>
                <a:lnTo>
                  <a:pt x="187333" y="89086"/>
                </a:lnTo>
                <a:lnTo>
                  <a:pt x="179940" y="85625"/>
                </a:lnTo>
                <a:lnTo>
                  <a:pt x="167731" y="85007"/>
                </a:lnTo>
                <a:lnTo>
                  <a:pt x="232931" y="85007"/>
                </a:lnTo>
                <a:lnTo>
                  <a:pt x="235106" y="92709"/>
                </a:lnTo>
                <a:lnTo>
                  <a:pt x="230437" y="110269"/>
                </a:lnTo>
                <a:close/>
              </a:path>
              <a:path w="258445" h="199389">
                <a:moveTo>
                  <a:pt x="220957" y="151996"/>
                </a:moveTo>
                <a:lnTo>
                  <a:pt x="150396" y="151996"/>
                </a:lnTo>
                <a:lnTo>
                  <a:pt x="158218" y="151952"/>
                </a:lnTo>
                <a:lnTo>
                  <a:pt x="165729" y="151552"/>
                </a:lnTo>
                <a:lnTo>
                  <a:pt x="172885" y="150707"/>
                </a:lnTo>
                <a:lnTo>
                  <a:pt x="170618" y="147374"/>
                </a:lnTo>
                <a:lnTo>
                  <a:pt x="167018" y="142174"/>
                </a:lnTo>
                <a:lnTo>
                  <a:pt x="227035" y="142174"/>
                </a:lnTo>
                <a:lnTo>
                  <a:pt x="218928" y="148574"/>
                </a:lnTo>
                <a:lnTo>
                  <a:pt x="220957" y="151996"/>
                </a:lnTo>
                <a:close/>
              </a:path>
              <a:path w="258445" h="199389">
                <a:moveTo>
                  <a:pt x="248883" y="199106"/>
                </a:moveTo>
                <a:lnTo>
                  <a:pt x="199106" y="199106"/>
                </a:lnTo>
                <a:lnTo>
                  <a:pt x="181285" y="165596"/>
                </a:lnTo>
                <a:lnTo>
                  <a:pt x="229019" y="165596"/>
                </a:lnTo>
                <a:lnTo>
                  <a:pt x="248883" y="199106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6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8136" y="2779776"/>
            <a:ext cx="1746885" cy="1015365"/>
          </a:xfrm>
          <a:prstGeom prst="rect"/>
          <a:solidFill>
            <a:srgbClr val="333333"/>
          </a:solidFill>
        </p:spPr>
        <p:txBody>
          <a:bodyPr wrap="square" lIns="0" tIns="11874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935"/>
              </a:spcBef>
            </a:pP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R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R</a:t>
            </a: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e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e</a:t>
            </a: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c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c</a:t>
            </a: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a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a</a:t>
            </a:r>
            <a:r>
              <a:rPr dirty="0" sz="4100" spc="-994">
                <a:solidFill>
                  <a:srgbClr val="000000"/>
                </a:solidFill>
                <a:latin typeface="Roboto Condensed"/>
                <a:cs typeface="Roboto Condensed"/>
              </a:rPr>
              <a:t>p</a:t>
            </a:r>
            <a:r>
              <a:rPr dirty="0" sz="4100" spc="-994">
                <a:solidFill>
                  <a:srgbClr val="FFFFFF"/>
                </a:solidFill>
                <a:latin typeface="Roboto Condensed"/>
                <a:cs typeface="Roboto Condensed"/>
              </a:rPr>
              <a:t>p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16767" y="5995415"/>
            <a:ext cx="808990" cy="491490"/>
          </a:xfrm>
          <a:custGeom>
            <a:avLst/>
            <a:gdLst/>
            <a:ahLst/>
            <a:cxnLst/>
            <a:rect l="l" t="t" r="r" b="b"/>
            <a:pathLst>
              <a:path w="808990" h="491489">
                <a:moveTo>
                  <a:pt x="0" y="0"/>
                </a:moveTo>
                <a:lnTo>
                  <a:pt x="808481" y="0"/>
                </a:lnTo>
                <a:lnTo>
                  <a:pt x="808481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340">
                <a:latin typeface="Roboto"/>
                <a:cs typeface="Roboto"/>
              </a:rPr>
              <a:t>8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8</a:t>
            </a:r>
            <a:r>
              <a:rPr dirty="0" sz="1200" spc="-35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250">
                <a:latin typeface="Roboto"/>
                <a:cs typeface="Roboto"/>
              </a:rPr>
              <a:t>/</a:t>
            </a:r>
            <a:r>
              <a:rPr dirty="0" sz="1200" spc="-250">
                <a:solidFill>
                  <a:srgbClr val="FFFFFF"/>
                </a:solidFill>
                <a:latin typeface="Roboto"/>
                <a:cs typeface="Roboto"/>
              </a:rPr>
              <a:t>/</a:t>
            </a:r>
            <a:r>
              <a:rPr dirty="0" sz="1200" spc="-22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200" spc="-340">
                <a:latin typeface="Roboto"/>
                <a:cs typeface="Roboto"/>
              </a:rPr>
              <a:t>1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r>
              <a:rPr dirty="0" sz="1200" spc="-340">
                <a:latin typeface="Roboto"/>
                <a:cs typeface="Roboto"/>
              </a:rPr>
              <a:t>1</a:t>
            </a:r>
            <a:r>
              <a:rPr dirty="0" sz="1200" spc="-34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10095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5">
                <a:latin typeface="Roboto Condensed"/>
                <a:cs typeface="Roboto Condensed"/>
              </a:rPr>
              <a:t>Summary </a:t>
            </a:r>
            <a:r>
              <a:rPr dirty="0" sz="4100" spc="10">
                <a:latin typeface="Roboto Condensed"/>
                <a:cs typeface="Roboto Condensed"/>
              </a:rPr>
              <a:t>of Main</a:t>
            </a:r>
            <a:r>
              <a:rPr dirty="0" sz="4100" spc="-55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Points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8917305" cy="1280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By </a:t>
            </a:r>
            <a:r>
              <a:rPr dirty="0" sz="1800" spc="-30">
                <a:solidFill>
                  <a:srgbClr val="585D60"/>
                </a:solidFill>
                <a:latin typeface="Roboto"/>
                <a:cs typeface="Roboto"/>
              </a:rPr>
              <a:t>now,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should be able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do the</a:t>
            </a:r>
            <a:r>
              <a:rPr dirty="0" sz="1800" spc="3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following: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Roboto"/>
              <a:cs typeface="Roboto"/>
            </a:endParaRPr>
          </a:p>
          <a:p>
            <a:pPr marL="393700" indent="-133985">
              <a:lnSpc>
                <a:spcPct val="100000"/>
              </a:lnSpc>
              <a:spcBef>
                <a:spcPts val="5"/>
              </a:spcBef>
              <a:buClr>
                <a:srgbClr val="C2132D"/>
              </a:buClr>
              <a:buChar char="•"/>
              <a:tabLst>
                <a:tab pos="393700" algn="l"/>
                <a:tab pos="3994150" algn="l"/>
              </a:tabLst>
            </a:pP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Scrape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multiple</a:t>
            </a:r>
            <a:r>
              <a:rPr dirty="0" sz="1800" spc="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webpages</a:t>
            </a:r>
            <a:r>
              <a:rPr dirty="0" sz="1800" spc="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using	.</a:t>
            </a:r>
            <a:endParaRPr sz="1800">
              <a:latin typeface="Roboto"/>
              <a:cs typeface="Roboto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Use loops and/or tidy modeling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approaches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scrape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from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multiple</a:t>
            </a:r>
            <a:r>
              <a:rPr dirty="0" sz="1800" spc="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webpages.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8675" y="2138821"/>
            <a:ext cx="258445" cy="199390"/>
          </a:xfrm>
          <a:custGeom>
            <a:avLst/>
            <a:gdLst/>
            <a:ahLst/>
            <a:cxnLst/>
            <a:rect l="l" t="t" r="r" b="b"/>
            <a:pathLst>
              <a:path w="258445" h="199389">
                <a:moveTo>
                  <a:pt x="150441" y="199106"/>
                </a:moveTo>
                <a:lnTo>
                  <a:pt x="106397" y="199106"/>
                </a:lnTo>
                <a:lnTo>
                  <a:pt x="106397" y="171596"/>
                </a:lnTo>
                <a:lnTo>
                  <a:pt x="64254" y="161266"/>
                </a:lnTo>
                <a:lnTo>
                  <a:pt x="30516" y="142324"/>
                </a:lnTo>
                <a:lnTo>
                  <a:pt x="8118" y="116741"/>
                </a:lnTo>
                <a:lnTo>
                  <a:pt x="0" y="86487"/>
                </a:lnTo>
                <a:lnTo>
                  <a:pt x="10148" y="52817"/>
                </a:lnTo>
                <a:lnTo>
                  <a:pt x="37821" y="25327"/>
                </a:lnTo>
                <a:lnTo>
                  <a:pt x="78860" y="6794"/>
                </a:lnTo>
                <a:lnTo>
                  <a:pt x="129108" y="0"/>
                </a:lnTo>
                <a:lnTo>
                  <a:pt x="179355" y="6794"/>
                </a:lnTo>
                <a:lnTo>
                  <a:pt x="220395" y="25327"/>
                </a:lnTo>
                <a:lnTo>
                  <a:pt x="228946" y="33821"/>
                </a:lnTo>
                <a:lnTo>
                  <a:pt x="148885" y="33821"/>
                </a:lnTo>
                <a:lnTo>
                  <a:pt x="110696" y="38463"/>
                </a:lnTo>
                <a:lnTo>
                  <a:pt x="79503" y="51126"/>
                </a:lnTo>
                <a:lnTo>
                  <a:pt x="58468" y="69914"/>
                </a:lnTo>
                <a:lnTo>
                  <a:pt x="50754" y="92931"/>
                </a:lnTo>
                <a:lnTo>
                  <a:pt x="54801" y="109747"/>
                </a:lnTo>
                <a:lnTo>
                  <a:pt x="54923" y="109953"/>
                </a:lnTo>
                <a:lnTo>
                  <a:pt x="66226" y="124791"/>
                </a:lnTo>
                <a:lnTo>
                  <a:pt x="83810" y="137161"/>
                </a:lnTo>
                <a:lnTo>
                  <a:pt x="106397" y="146219"/>
                </a:lnTo>
                <a:lnTo>
                  <a:pt x="150396" y="146219"/>
                </a:lnTo>
                <a:lnTo>
                  <a:pt x="150396" y="151996"/>
                </a:lnTo>
                <a:lnTo>
                  <a:pt x="220957" y="151996"/>
                </a:lnTo>
                <a:lnTo>
                  <a:pt x="229019" y="165596"/>
                </a:lnTo>
                <a:lnTo>
                  <a:pt x="181285" y="165596"/>
                </a:lnTo>
                <a:lnTo>
                  <a:pt x="173897" y="167611"/>
                </a:lnTo>
                <a:lnTo>
                  <a:pt x="166279" y="169318"/>
                </a:lnTo>
                <a:lnTo>
                  <a:pt x="158454" y="170708"/>
                </a:lnTo>
                <a:lnTo>
                  <a:pt x="150441" y="171774"/>
                </a:lnTo>
                <a:lnTo>
                  <a:pt x="150441" y="199106"/>
                </a:lnTo>
                <a:close/>
              </a:path>
              <a:path w="258445" h="199389">
                <a:moveTo>
                  <a:pt x="229512" y="140219"/>
                </a:moveTo>
                <a:lnTo>
                  <a:pt x="211817" y="140219"/>
                </a:lnTo>
                <a:lnTo>
                  <a:pt x="224911" y="131949"/>
                </a:lnTo>
                <a:lnTo>
                  <a:pt x="234739" y="121358"/>
                </a:lnTo>
                <a:lnTo>
                  <a:pt x="240917" y="108376"/>
                </a:lnTo>
                <a:lnTo>
                  <a:pt x="243061" y="92931"/>
                </a:lnTo>
                <a:lnTo>
                  <a:pt x="235965" y="66389"/>
                </a:lnTo>
                <a:lnTo>
                  <a:pt x="216289" y="47993"/>
                </a:lnTo>
                <a:lnTo>
                  <a:pt x="186456" y="37288"/>
                </a:lnTo>
                <a:lnTo>
                  <a:pt x="148885" y="33821"/>
                </a:lnTo>
                <a:lnTo>
                  <a:pt x="228946" y="33821"/>
                </a:lnTo>
                <a:lnTo>
                  <a:pt x="248068" y="52817"/>
                </a:lnTo>
                <a:lnTo>
                  <a:pt x="258216" y="86487"/>
                </a:lnTo>
                <a:lnTo>
                  <a:pt x="255484" y="104250"/>
                </a:lnTo>
                <a:lnTo>
                  <a:pt x="247655" y="120764"/>
                </a:lnTo>
                <a:lnTo>
                  <a:pt x="235285" y="135661"/>
                </a:lnTo>
                <a:lnTo>
                  <a:pt x="229512" y="140219"/>
                </a:lnTo>
                <a:close/>
              </a:path>
              <a:path w="258445" h="199389">
                <a:moveTo>
                  <a:pt x="150396" y="146219"/>
                </a:moveTo>
                <a:lnTo>
                  <a:pt x="106397" y="146219"/>
                </a:lnTo>
                <a:lnTo>
                  <a:pt x="106397" y="53643"/>
                </a:lnTo>
                <a:lnTo>
                  <a:pt x="194840" y="53643"/>
                </a:lnTo>
                <a:lnTo>
                  <a:pt x="201131" y="54353"/>
                </a:lnTo>
                <a:lnTo>
                  <a:pt x="214973" y="58793"/>
                </a:lnTo>
                <a:lnTo>
                  <a:pt x="228814" y="70424"/>
                </a:lnTo>
                <a:lnTo>
                  <a:pt x="232931" y="85007"/>
                </a:lnTo>
                <a:lnTo>
                  <a:pt x="167731" y="85007"/>
                </a:lnTo>
                <a:lnTo>
                  <a:pt x="150796" y="85242"/>
                </a:lnTo>
                <a:lnTo>
                  <a:pt x="150796" y="109953"/>
                </a:lnTo>
                <a:lnTo>
                  <a:pt x="166193" y="110269"/>
                </a:lnTo>
                <a:lnTo>
                  <a:pt x="230437" y="110269"/>
                </a:lnTo>
                <a:lnTo>
                  <a:pt x="229092" y="115327"/>
                </a:lnTo>
                <a:lnTo>
                  <a:pt x="215862" y="127691"/>
                </a:lnTo>
                <a:lnTo>
                  <a:pt x="202631" y="132864"/>
                </a:lnTo>
                <a:lnTo>
                  <a:pt x="196618" y="133908"/>
                </a:lnTo>
                <a:lnTo>
                  <a:pt x="204440" y="136263"/>
                </a:lnTo>
                <a:lnTo>
                  <a:pt x="208973" y="138574"/>
                </a:lnTo>
                <a:lnTo>
                  <a:pt x="209728" y="138930"/>
                </a:lnTo>
                <a:lnTo>
                  <a:pt x="210751" y="139508"/>
                </a:lnTo>
                <a:lnTo>
                  <a:pt x="211817" y="140219"/>
                </a:lnTo>
                <a:lnTo>
                  <a:pt x="229512" y="140219"/>
                </a:lnTo>
                <a:lnTo>
                  <a:pt x="227035" y="142174"/>
                </a:lnTo>
                <a:lnTo>
                  <a:pt x="150396" y="142174"/>
                </a:lnTo>
                <a:lnTo>
                  <a:pt x="150396" y="146219"/>
                </a:lnTo>
                <a:close/>
              </a:path>
              <a:path w="258445" h="199389">
                <a:moveTo>
                  <a:pt x="230437" y="110269"/>
                </a:moveTo>
                <a:lnTo>
                  <a:pt x="166193" y="110269"/>
                </a:lnTo>
                <a:lnTo>
                  <a:pt x="178574" y="109747"/>
                </a:lnTo>
                <a:lnTo>
                  <a:pt x="186821" y="106184"/>
                </a:lnTo>
                <a:lnTo>
                  <a:pt x="189818" y="97375"/>
                </a:lnTo>
                <a:lnTo>
                  <a:pt x="187333" y="89086"/>
                </a:lnTo>
                <a:lnTo>
                  <a:pt x="179940" y="85625"/>
                </a:lnTo>
                <a:lnTo>
                  <a:pt x="167731" y="85007"/>
                </a:lnTo>
                <a:lnTo>
                  <a:pt x="232931" y="85007"/>
                </a:lnTo>
                <a:lnTo>
                  <a:pt x="235106" y="92709"/>
                </a:lnTo>
                <a:lnTo>
                  <a:pt x="230437" y="110269"/>
                </a:lnTo>
                <a:close/>
              </a:path>
              <a:path w="258445" h="199389">
                <a:moveTo>
                  <a:pt x="220957" y="151996"/>
                </a:moveTo>
                <a:lnTo>
                  <a:pt x="150396" y="151996"/>
                </a:lnTo>
                <a:lnTo>
                  <a:pt x="158218" y="151952"/>
                </a:lnTo>
                <a:lnTo>
                  <a:pt x="165729" y="151552"/>
                </a:lnTo>
                <a:lnTo>
                  <a:pt x="172885" y="150707"/>
                </a:lnTo>
                <a:lnTo>
                  <a:pt x="170618" y="147374"/>
                </a:lnTo>
                <a:lnTo>
                  <a:pt x="167018" y="142174"/>
                </a:lnTo>
                <a:lnTo>
                  <a:pt x="227035" y="142174"/>
                </a:lnTo>
                <a:lnTo>
                  <a:pt x="218928" y="148574"/>
                </a:lnTo>
                <a:lnTo>
                  <a:pt x="220957" y="151996"/>
                </a:lnTo>
                <a:close/>
              </a:path>
              <a:path w="258445" h="199389">
                <a:moveTo>
                  <a:pt x="248883" y="199106"/>
                </a:moveTo>
                <a:lnTo>
                  <a:pt x="199106" y="199106"/>
                </a:lnTo>
                <a:lnTo>
                  <a:pt x="181285" y="165596"/>
                </a:lnTo>
                <a:lnTo>
                  <a:pt x="229019" y="165596"/>
                </a:lnTo>
                <a:lnTo>
                  <a:pt x="248883" y="199106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 /</a:t>
            </a:r>
            <a:r>
              <a:rPr dirty="0" spc="-85"/>
              <a:t> </a:t>
            </a:r>
            <a:r>
              <a:rPr dirty="0"/>
              <a:t>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3D5D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401: Business Intelligence &amp; Data Visualization</dc:title>
  <dcterms:created xsi:type="dcterms:W3CDTF">2025-09-11T16:28:58Z</dcterms:created>
  <dcterms:modified xsi:type="dcterms:W3CDTF">2025-09-11T16:28:58Z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Creator">
    <vt:lpwstr>Mozilla/5.0 (Windows NT 10.0; Win64; x64) AppleWebKit/537.36 (KHTML, like Gecko) Chrome/140.0.0.0 Safari/537.36</vt:lpwstr>
  </property>
  <property fmtid="{D5CDD505-2E9C-101B-9397-08002B2CF9AE}" pid="4" name="LastSaved">
    <vt:filetime>2025-09-11T00:00:00Z</vt:filetime>
  </property>
</Properties>
</file>