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4870" y="2011807"/>
            <a:ext cx="980186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48754" y="1604644"/>
            <a:ext cx="3944620" cy="3275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52" y="320675"/>
            <a:ext cx="106534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605" y="1425575"/>
            <a:ext cx="9592389" cy="181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hyperlink" Target="https://levelup.gitconnected.com/mastering-lambda-expressions-in-python-a-hands-on-guide-e6f380701e96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ahoot.it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amioh.instructure.com/courses/229048/files/34627330?module_item_id=5789098" TargetMode="External"/><Relationship Id="rId3" Type="http://schemas.openxmlformats.org/officeDocument/2006/relationships/hyperlink" Target="https://colab.research.google.com/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sonikabaniya.medium.com/first-rule-of-coding-dry-dont-repeat-yourself-cfecc19449a5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megahed.github.io/isa419/spring2024/class02/02_python_basics.html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4946015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ISA 419: </a:t>
            </a:r>
            <a:r>
              <a:rPr dirty="0" sz="3350" spc="5">
                <a:solidFill>
                  <a:srgbClr val="FFFFFF"/>
                </a:solidFill>
                <a:latin typeface="Roboto Condensed"/>
                <a:cs typeface="Roboto Condensed"/>
              </a:rPr>
              <a:t>Data-Driven</a:t>
            </a:r>
            <a:r>
              <a:rPr dirty="0" sz="3350" spc="-4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Security</a:t>
            </a:r>
            <a:endParaRPr sz="3350">
              <a:latin typeface="Roboto Condensed"/>
              <a:cs typeface="Roboto Condensed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03: Python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Professor</a:t>
            </a:r>
            <a:endParaRPr sz="1850">
              <a:latin typeface="Arial"/>
              <a:cs typeface="Arial"/>
            </a:endParaRPr>
          </a:p>
          <a:p>
            <a:pPr marL="12700" marR="1397000">
              <a:lnSpc>
                <a:spcPts val="2030"/>
              </a:lnSpc>
              <a:spcBef>
                <a:spcPts val="16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Farmer School of</a:t>
            </a:r>
            <a:r>
              <a:rPr dirty="0" sz="18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754" y="1604644"/>
            <a:ext cx="3887470" cy="294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194310" indent="-133985">
              <a:lnSpc>
                <a:spcPct val="118100"/>
              </a:lnSpc>
              <a:spcBef>
                <a:spcPts val="10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Parameters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the  function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definition.</a:t>
            </a:r>
            <a:endParaRPr sz="1800">
              <a:latin typeface="Roboto"/>
              <a:cs typeface="Roboto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Roboto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</a:t>
            </a:r>
            <a:r>
              <a:rPr dirty="0" sz="1700" spc="-58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b</a:t>
            </a:r>
            <a:r>
              <a:rPr dirty="0" sz="1700" spc="-58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parameters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</a:t>
            </a:r>
            <a:endParaRPr sz="1800">
              <a:latin typeface="Roboto"/>
              <a:cs typeface="Roboto"/>
            </a:endParaRPr>
          </a:p>
          <a:p>
            <a:pPr marL="527050">
              <a:lnSpc>
                <a:spcPct val="100000"/>
              </a:lnSpc>
              <a:spcBef>
                <a:spcPts val="39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add_numbers</a:t>
            </a:r>
            <a:r>
              <a:rPr dirty="0" sz="1700" spc="-5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function.</a:t>
            </a:r>
            <a:endParaRPr sz="1800">
              <a:latin typeface="Roboto"/>
              <a:cs typeface="Roboto"/>
            </a:endParaRPr>
          </a:p>
          <a:p>
            <a:pPr marL="146050" marR="72390" indent="-133985">
              <a:lnSpc>
                <a:spcPct val="118100"/>
              </a:lnSpc>
              <a:spcBef>
                <a:spcPts val="819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Arguments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values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passed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function when it is</a:t>
            </a: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called.</a:t>
            </a:r>
            <a:endParaRPr sz="1800">
              <a:latin typeface="Roboto"/>
              <a:cs typeface="Roboto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Roboto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3</a:t>
            </a:r>
            <a:r>
              <a:rPr dirty="0" sz="1700" spc="-58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5</a:t>
            </a:r>
            <a:r>
              <a:rPr dirty="0" sz="1700" spc="-5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arguments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</a:t>
            </a:r>
            <a:endParaRPr sz="1800">
              <a:latin typeface="Roboto"/>
              <a:cs typeface="Roboto"/>
            </a:endParaRPr>
          </a:p>
          <a:p>
            <a:pPr marL="527050">
              <a:lnSpc>
                <a:spcPct val="100000"/>
              </a:lnSpc>
              <a:spcBef>
                <a:spcPts val="39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add_numbers</a:t>
            </a:r>
            <a:r>
              <a:rPr dirty="0" sz="1700" spc="-5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function.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6667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">
                <a:latin typeface="Roboto Condensed"/>
                <a:cs typeface="Roboto Condensed"/>
              </a:rPr>
              <a:t>Python </a:t>
            </a:r>
            <a:r>
              <a:rPr dirty="0" sz="3350">
                <a:latin typeface="Roboto Condensed"/>
                <a:cs typeface="Roboto Condensed"/>
              </a:rPr>
              <a:t>Parameters </a:t>
            </a:r>
            <a:r>
              <a:rPr dirty="0" sz="3350" spc="10">
                <a:latin typeface="Roboto Condensed"/>
                <a:cs typeface="Roboto Condensed"/>
              </a:rPr>
              <a:t>vs</a:t>
            </a:r>
            <a:r>
              <a:rPr dirty="0" sz="3350" spc="-20">
                <a:latin typeface="Roboto Condensed"/>
                <a:cs typeface="Roboto Condensed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Arguments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399" y="377190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5549" y="3819525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48924" y="377190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15599" y="3819525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0324" y="3771900"/>
            <a:ext cx="4038600" cy="161925"/>
          </a:xfrm>
          <a:custGeom>
            <a:avLst/>
            <a:gdLst/>
            <a:ahLst/>
            <a:cxnLst/>
            <a:rect l="l" t="t" r="r" b="b"/>
            <a:pathLst>
              <a:path w="4038600" h="161925">
                <a:moveTo>
                  <a:pt x="0" y="0"/>
                </a:moveTo>
                <a:lnTo>
                  <a:pt x="4038599" y="0"/>
                </a:lnTo>
                <a:lnTo>
                  <a:pt x="4038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0324" y="3790950"/>
            <a:ext cx="2238375" cy="123825"/>
          </a:xfrm>
          <a:custGeom>
            <a:avLst/>
            <a:gdLst/>
            <a:ahLst/>
            <a:cxnLst/>
            <a:rect l="l" t="t" r="r" b="b"/>
            <a:pathLst>
              <a:path w="2238375" h="123825">
                <a:moveTo>
                  <a:pt x="0" y="0"/>
                </a:moveTo>
                <a:lnTo>
                  <a:pt x="2238374" y="0"/>
                </a:lnTo>
                <a:lnTo>
                  <a:pt x="2238374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48400" y="1657350"/>
            <a:ext cx="4362450" cy="2114550"/>
          </a:xfrm>
          <a:custGeom>
            <a:avLst/>
            <a:gdLst/>
            <a:ahLst/>
            <a:cxnLst/>
            <a:rect l="l" t="t" r="r" b="b"/>
            <a:pathLst>
              <a:path w="4362450" h="2114550">
                <a:moveTo>
                  <a:pt x="0" y="0"/>
                </a:moveTo>
                <a:lnTo>
                  <a:pt x="4362449" y="0"/>
                </a:lnTo>
                <a:lnTo>
                  <a:pt x="4362449" y="2114549"/>
                </a:lnTo>
                <a:lnTo>
                  <a:pt x="0" y="211454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56002" y="1737614"/>
            <a:ext cx="4286885" cy="192976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def add_numbers</a:t>
            </a:r>
            <a:r>
              <a:rPr dirty="0" sz="1350" spc="10">
                <a:latin typeface="Courier New"/>
                <a:cs typeface="Courier New"/>
              </a:rPr>
              <a:t>(a,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b):</a:t>
            </a:r>
            <a:endParaRPr sz="1350">
              <a:latin typeface="Courier New"/>
              <a:cs typeface="Courier New"/>
            </a:endParaRPr>
          </a:p>
          <a:p>
            <a:pPr marL="416559" marR="5080">
              <a:lnSpc>
                <a:spcPct val="180600"/>
              </a:lnSpc>
            </a:pP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""" This function sums two numbers</a:t>
            </a:r>
            <a:r>
              <a:rPr dirty="0" sz="1350" spc="-70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""  </a:t>
            </a:r>
            <a:r>
              <a:rPr dirty="0" sz="1350" spc="10">
                <a:latin typeface="Courier New"/>
                <a:cs typeface="Courier New"/>
              </a:rPr>
              <a:t>result = a +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b</a:t>
            </a:r>
            <a:endParaRPr sz="1350">
              <a:latin typeface="Courier New"/>
              <a:cs typeface="Courier New"/>
            </a:endParaRPr>
          </a:p>
          <a:p>
            <a:pPr marL="416559">
              <a:lnSpc>
                <a:spcPts val="157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dirty="0" sz="1350" spc="-8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result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Courier New"/>
              <a:cs typeface="Courier New"/>
            </a:endParaRPr>
          </a:p>
          <a:p>
            <a:pPr marR="2193925">
              <a:lnSpc>
                <a:spcPts val="1580"/>
              </a:lnSpc>
              <a:buChar char="❖"/>
              <a:tabLst>
                <a:tab pos="2089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Using the </a:t>
            </a:r>
            <a:r>
              <a:rPr dirty="0" sz="1350" spc="-65">
                <a:solidFill>
                  <a:srgbClr val="777777"/>
                </a:solidFill>
                <a:latin typeface="Courier New"/>
                <a:cs typeface="Courier New"/>
              </a:rPr>
              <a:t>function </a:t>
            </a:r>
            <a:r>
              <a:rPr dirty="0" sz="1350" spc="-6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add_numbers(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5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248399" y="4162425"/>
            <a:ext cx="4362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675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350" spc="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8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91375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">
                <a:latin typeface="Roboto Condensed"/>
                <a:cs typeface="Roboto Condensed"/>
              </a:rPr>
              <a:t>Python </a:t>
            </a:r>
            <a:r>
              <a:rPr dirty="0" sz="3350">
                <a:latin typeface="Roboto Condensed"/>
                <a:cs typeface="Roboto Condensed"/>
              </a:rPr>
              <a:t>Parameters </a:t>
            </a:r>
            <a:r>
              <a:rPr dirty="0" sz="3350" spc="10">
                <a:latin typeface="Roboto Condensed"/>
                <a:cs typeface="Roboto Condensed"/>
              </a:rPr>
              <a:t>and</a:t>
            </a:r>
            <a:r>
              <a:rPr dirty="0" sz="3350" spc="-15">
                <a:latin typeface="Roboto Condensed"/>
                <a:cs typeface="Roboto Condensed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Arguments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76044"/>
            <a:ext cx="9568180" cy="273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2235">
              <a:lnSpc>
                <a:spcPct val="1181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Python allows for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several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methods of passing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arguments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function. These include, but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not limited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following:</a:t>
            </a:r>
            <a:endParaRPr sz="1800">
              <a:latin typeface="Roboto"/>
              <a:cs typeface="Roboto"/>
            </a:endParaRPr>
          </a:p>
          <a:p>
            <a:pPr marL="393065" marR="5080" indent="-133985">
              <a:lnSpc>
                <a:spcPct val="114599"/>
              </a:lnSpc>
              <a:spcBef>
                <a:spcPts val="1870"/>
              </a:spcBef>
              <a:buFont typeface="Roboto"/>
              <a:buChar char="•"/>
              <a:tabLst>
                <a:tab pos="393700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Positional Arguments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: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arguments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passed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function in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order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which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they 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defined.</a:t>
            </a: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Font typeface="Roboto"/>
              <a:buChar char="•"/>
              <a:tabLst>
                <a:tab pos="393700" algn="l"/>
              </a:tabLst>
            </a:pP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Keyword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Arguments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: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arguments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passed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function with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parameter</a:t>
            </a:r>
            <a:r>
              <a:rPr dirty="0" sz="1800" spc="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name.</a:t>
            </a:r>
            <a:endParaRPr sz="1800">
              <a:latin typeface="Roboto"/>
              <a:cs typeface="Roboto"/>
            </a:endParaRPr>
          </a:p>
          <a:p>
            <a:pPr marL="393065" marR="471170" indent="-133985">
              <a:lnSpc>
                <a:spcPct val="118100"/>
              </a:lnSpc>
              <a:spcBef>
                <a:spcPts val="825"/>
              </a:spcBef>
              <a:buFont typeface="Roboto"/>
              <a:buChar char="•"/>
              <a:tabLst>
                <a:tab pos="393700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Combination of Positional and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Keyword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Arguments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: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arguments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passed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 function in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order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which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they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defined,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followed by </a:t>
            </a:r>
            <a:r>
              <a:rPr dirty="0" sz="1800" b="1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10" b="1">
                <a:solidFill>
                  <a:srgbClr val="585D60"/>
                </a:solidFill>
                <a:latin typeface="Roboto"/>
                <a:cs typeface="Roboto"/>
              </a:rPr>
              <a:t>keyword</a:t>
            </a:r>
            <a:r>
              <a:rPr dirty="0" sz="1800" spc="45" b="1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arguments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81200"/>
            <a:ext cx="9696450" cy="1419225"/>
          </a:xfrm>
          <a:custGeom>
            <a:avLst/>
            <a:gdLst/>
            <a:ahLst/>
            <a:cxnLst/>
            <a:rect l="l" t="t" r="r" b="b"/>
            <a:pathLst>
              <a:path w="9696450" h="1419225">
                <a:moveTo>
                  <a:pt x="0" y="0"/>
                </a:moveTo>
                <a:lnTo>
                  <a:pt x="9696449" y="0"/>
                </a:lnTo>
                <a:lnTo>
                  <a:pt x="9696449" y="1419224"/>
                </a:lnTo>
                <a:lnTo>
                  <a:pt x="0" y="141922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67225" y="2466975"/>
            <a:ext cx="1181100" cy="247650"/>
          </a:xfrm>
          <a:custGeom>
            <a:avLst/>
            <a:gdLst/>
            <a:ahLst/>
            <a:cxnLst/>
            <a:rect l="l" t="t" r="r" b="b"/>
            <a:pathLst>
              <a:path w="1181100" h="247650">
                <a:moveTo>
                  <a:pt x="0" y="0"/>
                </a:moveTo>
                <a:lnTo>
                  <a:pt x="1181099" y="0"/>
                </a:lnTo>
                <a:lnTo>
                  <a:pt x="1181099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53225" y="2867025"/>
            <a:ext cx="1295400" cy="247650"/>
          </a:xfrm>
          <a:custGeom>
            <a:avLst/>
            <a:gdLst/>
            <a:ahLst/>
            <a:cxnLst/>
            <a:rect l="l" t="t" r="r" b="b"/>
            <a:pathLst>
              <a:path w="1295400" h="247650">
                <a:moveTo>
                  <a:pt x="0" y="0"/>
                </a:moveTo>
                <a:lnTo>
                  <a:pt x="1295399" y="0"/>
                </a:lnTo>
                <a:lnTo>
                  <a:pt x="1295399" y="247649"/>
                </a:lnTo>
                <a:lnTo>
                  <a:pt x="0" y="247649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1700" y="1425575"/>
            <a:ext cx="9709150" cy="1870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Modify the function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add_numbers</a:t>
            </a:r>
            <a:r>
              <a:rPr dirty="0" sz="1700" spc="-59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take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list of numbers and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return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sum of the numbers.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Roboto"/>
              <a:cs typeface="Roboto"/>
            </a:endParaRPr>
          </a:p>
          <a:p>
            <a:pPr marL="329565" indent="-209550">
              <a:lnSpc>
                <a:spcPct val="100000"/>
              </a:lnSpc>
              <a:spcBef>
                <a:spcPts val="5"/>
              </a:spcBef>
              <a:buChar char="❖"/>
              <a:tabLst>
                <a:tab pos="33020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Hints:</a:t>
            </a:r>
            <a:endParaRPr sz="1350">
              <a:latin typeface="Courier New"/>
              <a:cs typeface="Courier New"/>
            </a:endParaRPr>
          </a:p>
          <a:p>
            <a:pPr marL="329565" indent="-209550">
              <a:lnSpc>
                <a:spcPct val="100000"/>
              </a:lnSpc>
              <a:spcBef>
                <a:spcPts val="1305"/>
              </a:spcBef>
              <a:buFont typeface="Courier New"/>
              <a:buChar char="❖"/>
              <a:tabLst>
                <a:tab pos="330200" algn="l"/>
                <a:tab pos="995680" algn="l"/>
              </a:tabLst>
            </a:pPr>
            <a:r>
              <a:rPr dirty="0" u="dash" sz="1350">
                <a:solidFill>
                  <a:srgbClr val="777777"/>
                </a:solidFill>
                <a:uFill>
                  <a:solidFill>
                    <a:srgbClr val="76767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1350">
                <a:solidFill>
                  <a:srgbClr val="777777"/>
                </a:solidFill>
                <a:uFill>
                  <a:solidFill>
                    <a:srgbClr val="767676"/>
                  </a:solidFill>
                </a:uFill>
                <a:latin typeface="Times New Roman"/>
                <a:cs typeface="Times New Roman"/>
              </a:rPr>
              <a:t>	</a:t>
            </a:r>
            <a:endParaRPr sz="1350">
              <a:latin typeface="Times New Roman"/>
              <a:cs typeface="Times New Roman"/>
            </a:endParaRPr>
          </a:p>
          <a:p>
            <a:pPr marL="329565" indent="-209550">
              <a:lnSpc>
                <a:spcPts val="1600"/>
              </a:lnSpc>
              <a:spcBef>
                <a:spcPts val="225"/>
              </a:spcBef>
              <a:buChar char="❖"/>
              <a:tabLst>
                <a:tab pos="33020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1. Change the function name to</a:t>
            </a:r>
            <a:r>
              <a:rPr dirty="0" sz="1350" spc="1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sum_numbers</a:t>
            </a:r>
            <a:endParaRPr sz="1350">
              <a:latin typeface="Courier New"/>
              <a:cs typeface="Courier New"/>
            </a:endParaRPr>
          </a:p>
          <a:p>
            <a:pPr marL="641985" indent="-521970">
              <a:lnSpc>
                <a:spcPts val="1575"/>
              </a:lnSpc>
              <a:buChar char="❖"/>
              <a:tabLst>
                <a:tab pos="641985" algn="l"/>
                <a:tab pos="64262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(so you do not have two functions with the same</a:t>
            </a:r>
            <a:r>
              <a:rPr dirty="0" sz="1350" spc="-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name).</a:t>
            </a:r>
            <a:endParaRPr sz="1350">
              <a:latin typeface="Courier New"/>
              <a:cs typeface="Courier New"/>
            </a:endParaRPr>
          </a:p>
          <a:p>
            <a:pPr marL="120650" marR="2453640">
              <a:lnSpc>
                <a:spcPts val="1570"/>
              </a:lnSpc>
              <a:spcBef>
                <a:spcPts val="70"/>
              </a:spcBef>
              <a:buChar char="❖"/>
              <a:tabLst>
                <a:tab pos="33020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2. Change the parameters to a single parameter named </a:t>
            </a:r>
            <a:r>
              <a:rPr dirty="0" sz="1350" spc="-25">
                <a:solidFill>
                  <a:srgbClr val="777777"/>
                </a:solidFill>
                <a:latin typeface="Courier New"/>
                <a:cs typeface="Courier New"/>
              </a:rPr>
              <a:t>numbers_list. 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3. Capitalize on the fact that the parameter input is now a</a:t>
            </a:r>
            <a:r>
              <a:rPr dirty="0" sz="1350" spc="-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list.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9000" y="501650"/>
            <a:ext cx="102158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8818245" algn="l"/>
              </a:tabLst>
            </a:pPr>
            <a:r>
              <a:rPr dirty="0" sz="3350" spc="10">
                <a:latin typeface="Roboto Condensed"/>
                <a:cs typeface="Roboto Condensed"/>
              </a:rPr>
              <a:t>Class </a:t>
            </a:r>
            <a:r>
              <a:rPr dirty="0" sz="3350" spc="5">
                <a:latin typeface="Roboto Condensed"/>
                <a:cs typeface="Roboto Condensed"/>
              </a:rPr>
              <a:t>Activity: </a:t>
            </a:r>
            <a:r>
              <a:rPr dirty="0" sz="3350" spc="10">
                <a:latin typeface="Roboto Condensed"/>
                <a:cs typeface="Roboto Condensed"/>
              </a:rPr>
              <a:t>Modify the</a:t>
            </a:r>
            <a:r>
              <a:rPr dirty="0" sz="3350" spc="65">
                <a:latin typeface="Roboto Condensed"/>
                <a:cs typeface="Roboto Condensed"/>
              </a:rPr>
              <a:t> </a:t>
            </a:r>
            <a:r>
              <a:rPr dirty="0" sz="3200"/>
              <a:t>add_numbers</a:t>
            </a:r>
            <a:r>
              <a:rPr dirty="0" sz="3200" spc="-1135"/>
              <a:t> </a:t>
            </a:r>
            <a:r>
              <a:rPr dirty="0" sz="3350" spc="5">
                <a:latin typeface="Roboto Condensed"/>
                <a:cs typeface="Roboto Condensed"/>
              </a:rPr>
              <a:t>Function	</a:t>
            </a:r>
            <a:r>
              <a:rPr dirty="0" baseline="21604" sz="5400" spc="-7"/>
              <a:t>03:00</a:t>
            </a:r>
            <a:endParaRPr baseline="21604" sz="5400">
              <a:latin typeface="Roboto Condensed"/>
              <a:cs typeface="Roboto Condensed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45897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5">
                <a:latin typeface="Roboto Condensed"/>
                <a:cs typeface="Roboto Condensed"/>
              </a:rPr>
              <a:t>Functions: </a:t>
            </a:r>
            <a:r>
              <a:rPr dirty="0" sz="3350" spc="10">
                <a:latin typeface="Roboto Condensed"/>
                <a:cs typeface="Roboto Condensed"/>
              </a:rPr>
              <a:t>Good</a:t>
            </a:r>
            <a:r>
              <a:rPr dirty="0" sz="3350" spc="-30">
                <a:latin typeface="Roboto Condensed"/>
                <a:cs typeface="Roboto Condensed"/>
              </a:rPr>
              <a:t> </a:t>
            </a:r>
            <a:r>
              <a:rPr dirty="0" sz="3350">
                <a:latin typeface="Roboto Condensed"/>
                <a:cs typeface="Roboto Condensed"/>
              </a:rPr>
              <a:t>Practices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7787005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Function Name: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Choose 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descriptive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name for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function.</a:t>
            </a:r>
            <a:endParaRPr sz="1800">
              <a:latin typeface="Roboto"/>
              <a:cs typeface="Roboto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name should describe what the function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does.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20" b="1">
                <a:solidFill>
                  <a:srgbClr val="C2132D"/>
                </a:solidFill>
                <a:latin typeface="Roboto"/>
                <a:cs typeface="Roboto"/>
              </a:rPr>
              <a:t>Type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Hints: 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can specify the type of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parameters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return</a:t>
            </a:r>
            <a:r>
              <a:rPr dirty="0" sz="1800" spc="3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type.</a:t>
            </a:r>
            <a:endParaRPr sz="1800">
              <a:latin typeface="Roboto"/>
              <a:cs typeface="Roboto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This is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not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enforced by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Python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 but it is a good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practice.</a:t>
            </a:r>
            <a:endParaRPr sz="1800">
              <a:latin typeface="Roboto"/>
              <a:cs typeface="Roboto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For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example:</a:t>
            </a:r>
            <a:endParaRPr sz="1800">
              <a:latin typeface="Roboto"/>
              <a:cs typeface="Roboto"/>
            </a:endParaRPr>
          </a:p>
          <a:p>
            <a:pPr lvl="2" marL="908050" indent="-134620">
              <a:lnSpc>
                <a:spcPct val="100000"/>
              </a:lnSpc>
              <a:spcBef>
                <a:spcPts val="1215"/>
              </a:spcBef>
              <a:buSzPct val="105882"/>
              <a:buFont typeface="Roboto"/>
              <a:buChar char="•"/>
              <a:tabLst>
                <a:tab pos="908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def add_numbers(a: int, b: int) -&gt; int:</a:t>
            </a:r>
            <a:r>
              <a:rPr dirty="0" sz="1700" spc="-60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or</a:t>
            </a:r>
            <a:endParaRPr sz="1800">
              <a:latin typeface="Roboto"/>
              <a:cs typeface="Roboto"/>
            </a:endParaRPr>
          </a:p>
          <a:p>
            <a:pPr lvl="2" marL="908050" indent="-134620">
              <a:lnSpc>
                <a:spcPct val="100000"/>
              </a:lnSpc>
              <a:spcBef>
                <a:spcPts val="1290"/>
              </a:spcBef>
              <a:buSzPct val="105882"/>
              <a:buFont typeface="Roboto"/>
              <a:buChar char="•"/>
              <a:tabLst>
                <a:tab pos="908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def add_numbers(a: float, b: float) -&gt;</a:t>
            </a:r>
            <a:r>
              <a:rPr dirty="0" sz="1700" spc="-3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float: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Docstrings: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Always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include a docstring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describe what the function</a:t>
            </a:r>
            <a:r>
              <a:rPr dirty="0" sz="1800" spc="-4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does.</a:t>
            </a:r>
            <a:endParaRPr sz="1800">
              <a:latin typeface="Roboto"/>
              <a:cs typeface="Roboto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This is a good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practice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is used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Python's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built-in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help()</a:t>
            </a:r>
            <a:r>
              <a:rPr dirty="0" sz="1700" spc="-61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function.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Return Statement: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Always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include a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return</a:t>
            </a:r>
            <a:r>
              <a:rPr dirty="0" sz="1700" spc="-59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statement.</a:t>
            </a:r>
            <a:endParaRPr sz="1800">
              <a:latin typeface="Roboto"/>
              <a:cs typeface="Roboto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 not include a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return</a:t>
            </a:r>
            <a:r>
              <a:rPr dirty="0" sz="1700" spc="-59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statement, the function will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return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None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87552" y="2502408"/>
            <a:ext cx="9555480" cy="1039494"/>
          </a:xfrm>
          <a:custGeom>
            <a:avLst/>
            <a:gdLst/>
            <a:ahLst/>
            <a:cxnLst/>
            <a:rect l="l" t="t" r="r" b="b"/>
            <a:pathLst>
              <a:path w="9555480" h="1039495">
                <a:moveTo>
                  <a:pt x="0" y="0"/>
                </a:moveTo>
                <a:lnTo>
                  <a:pt x="9555480" y="0"/>
                </a:lnTo>
                <a:lnTo>
                  <a:pt x="9555480" y="1039368"/>
                </a:lnTo>
                <a:lnTo>
                  <a:pt x="0" y="1039368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6223" y="2625725"/>
            <a:ext cx="233426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4100" spc="-705">
                <a:solidFill>
                  <a:srgbClr val="000000"/>
                </a:solidFill>
                <a:latin typeface="Roboto Condensed"/>
                <a:cs typeface="Roboto Condensed"/>
              </a:rPr>
              <a:t>B</a:t>
            </a:r>
            <a:r>
              <a:rPr dirty="0" sz="4100" spc="-705">
                <a:solidFill>
                  <a:srgbClr val="FFFFFF"/>
                </a:solidFill>
                <a:latin typeface="Roboto Condensed"/>
                <a:cs typeface="Roboto Condensed"/>
              </a:rPr>
              <a:t>B</a:t>
            </a:r>
            <a:r>
              <a:rPr dirty="0" sz="4100" spc="-705">
                <a:solidFill>
                  <a:srgbClr val="000000"/>
                </a:solidFill>
                <a:latin typeface="Roboto Condensed"/>
                <a:cs typeface="Roboto Condensed"/>
              </a:rPr>
              <a:t>u</a:t>
            </a:r>
            <a:r>
              <a:rPr dirty="0" sz="4100" spc="-705">
                <a:solidFill>
                  <a:srgbClr val="FFFFFF"/>
                </a:solidFill>
                <a:latin typeface="Roboto Condensed"/>
                <a:cs typeface="Roboto Condensed"/>
              </a:rPr>
              <a:t>u</a:t>
            </a:r>
            <a:r>
              <a:rPr dirty="0" sz="4100" spc="-705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705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705">
                <a:solidFill>
                  <a:srgbClr val="000000"/>
                </a:solidFill>
                <a:latin typeface="Roboto Condensed"/>
                <a:cs typeface="Roboto Condensed"/>
              </a:rPr>
              <a:t>l</a:t>
            </a:r>
            <a:r>
              <a:rPr dirty="0" sz="4100" spc="-705">
                <a:solidFill>
                  <a:srgbClr val="FFFFFF"/>
                </a:solidFill>
                <a:latin typeface="Roboto Condensed"/>
                <a:cs typeface="Roboto Condensed"/>
              </a:rPr>
              <a:t>l</a:t>
            </a:r>
            <a:r>
              <a:rPr dirty="0" sz="4100" spc="-70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705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705">
                <a:solidFill>
                  <a:srgbClr val="000000"/>
                </a:solidFill>
                <a:latin typeface="Roboto Condensed"/>
                <a:cs typeface="Roboto Condensed"/>
              </a:rPr>
              <a:t>-</a:t>
            </a:r>
            <a:r>
              <a:rPr dirty="0" sz="4100" spc="-705">
                <a:solidFill>
                  <a:srgbClr val="FFFFFF"/>
                </a:solidFill>
                <a:latin typeface="Roboto Condensed"/>
                <a:cs typeface="Roboto Condensed"/>
              </a:rPr>
              <a:t>-</a:t>
            </a:r>
            <a:r>
              <a:rPr dirty="0" sz="4100" spc="-705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705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705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705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484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1325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1325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1325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1325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1325">
                <a:solidFill>
                  <a:srgbClr val="000000"/>
                </a:solidFill>
                <a:latin typeface="Roboto Condensed"/>
                <a:cs typeface="Roboto Condensed"/>
              </a:rPr>
              <a:t>d</a:t>
            </a:r>
            <a:r>
              <a:rPr dirty="0" sz="4100" spc="-1325">
                <a:solidFill>
                  <a:srgbClr val="FFFFFF"/>
                </a:solidFill>
                <a:latin typeface="Roboto Condensed"/>
                <a:cs typeface="Roboto Condensed"/>
              </a:rPr>
              <a:t>d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0608" y="2625725"/>
            <a:ext cx="665099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4100" spc="-1055">
                <a:latin typeface="Roboto Condensed"/>
                <a:cs typeface="Roboto Condensed"/>
              </a:rPr>
              <a:t>A</a:t>
            </a:r>
            <a:r>
              <a:rPr dirty="0" sz="4100" spc="-1055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1055">
                <a:latin typeface="Roboto Condensed"/>
                <a:cs typeface="Roboto Condensed"/>
              </a:rPr>
              <a:t>n</a:t>
            </a:r>
            <a:r>
              <a:rPr dirty="0" sz="4100" spc="-1055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1055">
                <a:latin typeface="Roboto Condensed"/>
                <a:cs typeface="Roboto Condensed"/>
              </a:rPr>
              <a:t>o</a:t>
            </a:r>
            <a:r>
              <a:rPr dirty="0" sz="4100" spc="-1055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1055">
                <a:latin typeface="Roboto Condensed"/>
                <a:cs typeface="Roboto Condensed"/>
              </a:rPr>
              <a:t>n</a:t>
            </a:r>
            <a:r>
              <a:rPr dirty="0" sz="4100" spc="-1055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1055">
                <a:latin typeface="Roboto Condensed"/>
                <a:cs typeface="Roboto Condensed"/>
              </a:rPr>
              <a:t>y</a:t>
            </a:r>
            <a:r>
              <a:rPr dirty="0" sz="4100" spc="-1055">
                <a:solidFill>
                  <a:srgbClr val="FFFFFF"/>
                </a:solidFill>
                <a:latin typeface="Roboto Condensed"/>
                <a:cs typeface="Roboto Condensed"/>
              </a:rPr>
              <a:t>y</a:t>
            </a:r>
            <a:r>
              <a:rPr dirty="0" sz="4100" spc="-1055">
                <a:latin typeface="Roboto Condensed"/>
                <a:cs typeface="Roboto Condensed"/>
              </a:rPr>
              <a:t>m</a:t>
            </a:r>
            <a:r>
              <a:rPr dirty="0" sz="4100" spc="-1055">
                <a:solidFill>
                  <a:srgbClr val="FFFFFF"/>
                </a:solidFill>
                <a:latin typeface="Roboto Condensed"/>
                <a:cs typeface="Roboto Condensed"/>
              </a:rPr>
              <a:t>m</a:t>
            </a:r>
            <a:r>
              <a:rPr dirty="0" sz="4100" spc="-1055">
                <a:latin typeface="Roboto Condensed"/>
                <a:cs typeface="Roboto Condensed"/>
              </a:rPr>
              <a:t>o</a:t>
            </a:r>
            <a:r>
              <a:rPr dirty="0" sz="4100" spc="-1055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1055">
                <a:latin typeface="Roboto Condensed"/>
                <a:cs typeface="Roboto Condensed"/>
              </a:rPr>
              <a:t>u</a:t>
            </a:r>
            <a:r>
              <a:rPr dirty="0" sz="4100" spc="-1055">
                <a:solidFill>
                  <a:srgbClr val="FFFFFF"/>
                </a:solidFill>
                <a:latin typeface="Roboto Condensed"/>
                <a:cs typeface="Roboto Condensed"/>
              </a:rPr>
              <a:t>u</a:t>
            </a:r>
            <a:r>
              <a:rPr dirty="0" sz="4100" spc="-1055">
                <a:latin typeface="Roboto Condensed"/>
                <a:cs typeface="Roboto Condensed"/>
              </a:rPr>
              <a:t>s</a:t>
            </a:r>
            <a:r>
              <a:rPr dirty="0" sz="4100" spc="-1055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3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885">
                <a:latin typeface="Roboto Condensed"/>
                <a:cs typeface="Roboto Condensed"/>
              </a:rPr>
              <a:t>F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Fu</a:t>
            </a:r>
            <a:r>
              <a:rPr dirty="0" sz="4100" spc="-885">
                <a:latin typeface="Roboto Condensed"/>
                <a:cs typeface="Roboto Condensed"/>
              </a:rPr>
              <a:t>un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885">
                <a:latin typeface="Roboto Condensed"/>
                <a:cs typeface="Roboto Condensed"/>
              </a:rPr>
              <a:t>c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ct</a:t>
            </a:r>
            <a:r>
              <a:rPr dirty="0" sz="4100" spc="-885">
                <a:latin typeface="Roboto Condensed"/>
                <a:cs typeface="Roboto Condensed"/>
              </a:rPr>
              <a:t>t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885">
                <a:latin typeface="Roboto Condensed"/>
                <a:cs typeface="Roboto Condensed"/>
              </a:rPr>
              <a:t>io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885">
                <a:latin typeface="Roboto Condensed"/>
                <a:cs typeface="Roboto Condensed"/>
              </a:rPr>
              <a:t>n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885">
                <a:latin typeface="Roboto Condensed"/>
                <a:cs typeface="Roboto Condensed"/>
              </a:rPr>
              <a:t>s</a:t>
            </a:r>
            <a:r>
              <a:rPr dirty="0" sz="4100" spc="-885">
                <a:solidFill>
                  <a:srgbClr val="FFFFFF"/>
                </a:solidFill>
                <a:latin typeface="Roboto Condensed"/>
                <a:cs typeface="Roboto Condensed"/>
              </a:rPr>
              <a:t>s </a:t>
            </a:r>
            <a:r>
              <a:rPr dirty="0" sz="4100" spc="-730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730">
                <a:latin typeface="Roboto Condensed"/>
                <a:cs typeface="Roboto Condensed"/>
              </a:rPr>
              <a:t>i</a:t>
            </a:r>
            <a:r>
              <a:rPr dirty="0" sz="4100" spc="-730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730">
                <a:latin typeface="Roboto Condensed"/>
                <a:cs typeface="Roboto Condensed"/>
              </a:rPr>
              <a:t>n</a:t>
            </a:r>
            <a:r>
              <a:rPr dirty="0" sz="4100" spc="-585">
                <a:latin typeface="Roboto Condensed"/>
                <a:cs typeface="Roboto Condensed"/>
              </a:rPr>
              <a:t> 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r>
              <a:rPr dirty="0" sz="4100" spc="-930">
                <a:latin typeface="Roboto Condensed"/>
                <a:cs typeface="Roboto Condensed"/>
              </a:rPr>
              <a:t>P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y</a:t>
            </a:r>
            <a:r>
              <a:rPr dirty="0" sz="4100" spc="-930">
                <a:latin typeface="Roboto Condensed"/>
                <a:cs typeface="Roboto Condensed"/>
              </a:rPr>
              <a:t>y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930">
                <a:latin typeface="Roboto Condensed"/>
                <a:cs typeface="Roboto Condensed"/>
              </a:rPr>
              <a:t>th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ho</a:t>
            </a:r>
            <a:r>
              <a:rPr dirty="0" sz="4100" spc="-930">
                <a:latin typeface="Roboto Condensed"/>
                <a:cs typeface="Roboto Condensed"/>
              </a:rPr>
              <a:t>on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8648" y="2996184"/>
            <a:ext cx="655320" cy="1079500"/>
          </a:xfrm>
          <a:custGeom>
            <a:avLst/>
            <a:gdLst/>
            <a:ahLst/>
            <a:cxnLst/>
            <a:rect l="l" t="t" r="r" b="b"/>
            <a:pathLst>
              <a:path w="655320" h="1079500">
                <a:moveTo>
                  <a:pt x="0" y="0"/>
                </a:moveTo>
                <a:lnTo>
                  <a:pt x="655320" y="0"/>
                </a:lnTo>
                <a:lnTo>
                  <a:pt x="655320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33576" y="3200158"/>
            <a:ext cx="165100" cy="614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645"/>
              </a:lnSpc>
            </a:pPr>
            <a:r>
              <a:rPr dirty="0" sz="4100" spc="-1295">
                <a:latin typeface="Roboto Condensed"/>
                <a:cs typeface="Roboto Condensed"/>
              </a:rPr>
              <a:t>(</a:t>
            </a:r>
            <a:r>
              <a:rPr dirty="0" sz="4100" spc="5">
                <a:solidFill>
                  <a:srgbClr val="FFFFFF"/>
                </a:solidFill>
                <a:latin typeface="Roboto Condensed"/>
                <a:cs typeface="Roboto Condensed"/>
              </a:rPr>
              <a:t>(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0192" y="3169920"/>
            <a:ext cx="1371600" cy="887094"/>
          </a:xfrm>
          <a:custGeom>
            <a:avLst/>
            <a:gdLst/>
            <a:ahLst/>
            <a:cxnLst/>
            <a:rect l="l" t="t" r="r" b="b"/>
            <a:pathLst>
              <a:path w="1371600" h="887095">
                <a:moveTo>
                  <a:pt x="0" y="0"/>
                </a:moveTo>
                <a:lnTo>
                  <a:pt x="1371600" y="0"/>
                </a:lnTo>
                <a:lnTo>
                  <a:pt x="1371600" y="886968"/>
                </a:lnTo>
                <a:lnTo>
                  <a:pt x="0" y="886968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98180" y="3175793"/>
            <a:ext cx="610235" cy="622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3900" spc="-2345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3900" spc="10">
                <a:latin typeface="Courier New"/>
                <a:cs typeface="Courier New"/>
              </a:rPr>
              <a:t>m</a:t>
            </a:r>
            <a:r>
              <a:rPr dirty="0" sz="3900" spc="-2345">
                <a:latin typeface="Courier New"/>
                <a:cs typeface="Courier New"/>
              </a:rPr>
              <a:t>a</a:t>
            </a:r>
            <a:r>
              <a:rPr dirty="0" sz="3900" spc="1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3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5397" y="3196456"/>
            <a:ext cx="299085" cy="626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635"/>
              </a:lnSpc>
            </a:pPr>
            <a:r>
              <a:rPr dirty="0" sz="3900" spc="-2345">
                <a:latin typeface="Courier New"/>
                <a:cs typeface="Courier New"/>
              </a:rPr>
              <a:t>p</a:t>
            </a:r>
            <a:r>
              <a:rPr dirty="0" sz="3900" spc="1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39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31920" y="3361944"/>
            <a:ext cx="609600" cy="668020"/>
          </a:xfrm>
          <a:custGeom>
            <a:avLst/>
            <a:gdLst/>
            <a:ahLst/>
            <a:cxnLst/>
            <a:rect l="l" t="t" r="r" b="b"/>
            <a:pathLst>
              <a:path w="609600" h="668020">
                <a:moveTo>
                  <a:pt x="0" y="0"/>
                </a:moveTo>
                <a:lnTo>
                  <a:pt x="609600" y="0"/>
                </a:lnTo>
                <a:lnTo>
                  <a:pt x="609600" y="667512"/>
                </a:lnTo>
                <a:lnTo>
                  <a:pt x="0" y="667512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94125" y="3200158"/>
            <a:ext cx="103505" cy="614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645"/>
              </a:lnSpc>
            </a:pPr>
            <a:r>
              <a:rPr dirty="0" sz="4100" spc="-810">
                <a:latin typeface="Roboto Condensed"/>
                <a:cs typeface="Roboto Condensed"/>
              </a:rPr>
              <a:t>,</a:t>
            </a:r>
            <a:r>
              <a:rPr dirty="0" sz="4100" spc="5">
                <a:solidFill>
                  <a:srgbClr val="FFFFFF"/>
                </a:solidFill>
                <a:latin typeface="Roboto Condensed"/>
                <a:cs typeface="Roboto Condensed"/>
              </a:rPr>
              <a:t>,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1000" y="3063240"/>
            <a:ext cx="2024380" cy="896619"/>
          </a:xfrm>
          <a:custGeom>
            <a:avLst/>
            <a:gdLst/>
            <a:ahLst/>
            <a:cxnLst/>
            <a:rect l="l" t="t" r="r" b="b"/>
            <a:pathLst>
              <a:path w="2024379" h="896620">
                <a:moveTo>
                  <a:pt x="0" y="896112"/>
                </a:moveTo>
                <a:lnTo>
                  <a:pt x="2023872" y="896112"/>
                </a:lnTo>
                <a:lnTo>
                  <a:pt x="2023872" y="0"/>
                </a:lnTo>
                <a:lnTo>
                  <a:pt x="0" y="0"/>
                </a:lnTo>
                <a:lnTo>
                  <a:pt x="0" y="89611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910559" y="3196456"/>
            <a:ext cx="299085" cy="626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635"/>
              </a:lnSpc>
            </a:pPr>
            <a:r>
              <a:rPr dirty="0" sz="3900" spc="-2345">
                <a:latin typeface="Courier New"/>
                <a:cs typeface="Courier New"/>
              </a:rPr>
              <a:t>a</a:t>
            </a:r>
            <a:r>
              <a:rPr dirty="0" sz="3900" spc="1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39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49696" y="3361944"/>
            <a:ext cx="607060" cy="668020"/>
          </a:xfrm>
          <a:custGeom>
            <a:avLst/>
            <a:gdLst/>
            <a:ahLst/>
            <a:cxnLst/>
            <a:rect l="l" t="t" r="r" b="b"/>
            <a:pathLst>
              <a:path w="607059" h="668020">
                <a:moveTo>
                  <a:pt x="0" y="0"/>
                </a:moveTo>
                <a:lnTo>
                  <a:pt x="606552" y="0"/>
                </a:lnTo>
                <a:lnTo>
                  <a:pt x="606552" y="667512"/>
                </a:lnTo>
                <a:lnTo>
                  <a:pt x="0" y="667512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09257" y="3200158"/>
            <a:ext cx="103505" cy="614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645"/>
              </a:lnSpc>
            </a:pPr>
            <a:r>
              <a:rPr dirty="0" sz="4100" spc="-810">
                <a:latin typeface="Roboto Condensed"/>
                <a:cs typeface="Roboto Condensed"/>
              </a:rPr>
              <a:t>,</a:t>
            </a:r>
            <a:r>
              <a:rPr dirty="0" sz="4100" spc="5">
                <a:solidFill>
                  <a:srgbClr val="FFFFFF"/>
                </a:solidFill>
                <a:latin typeface="Roboto Condensed"/>
                <a:cs typeface="Roboto Condensed"/>
              </a:rPr>
              <a:t>,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14872" y="3057144"/>
            <a:ext cx="1755775" cy="902335"/>
          </a:xfrm>
          <a:custGeom>
            <a:avLst/>
            <a:gdLst/>
            <a:ahLst/>
            <a:cxnLst/>
            <a:rect l="l" t="t" r="r" b="b"/>
            <a:pathLst>
              <a:path w="1755775" h="902335">
                <a:moveTo>
                  <a:pt x="0" y="902208"/>
                </a:moveTo>
                <a:lnTo>
                  <a:pt x="1755648" y="902208"/>
                </a:lnTo>
                <a:lnTo>
                  <a:pt x="1755648" y="0"/>
                </a:lnTo>
                <a:lnTo>
                  <a:pt x="0" y="0"/>
                </a:lnTo>
                <a:lnTo>
                  <a:pt x="0" y="90220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925692" y="3196456"/>
            <a:ext cx="299085" cy="626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635"/>
              </a:lnSpc>
            </a:pPr>
            <a:r>
              <a:rPr dirty="0" sz="3900" spc="-2345">
                <a:latin typeface="Courier New"/>
                <a:cs typeface="Courier New"/>
              </a:rPr>
              <a:t>r</a:t>
            </a:r>
            <a:r>
              <a:rPr dirty="0" sz="3900" spc="1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endParaRPr sz="39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70520" y="2996184"/>
            <a:ext cx="652780" cy="1079500"/>
          </a:xfrm>
          <a:custGeom>
            <a:avLst/>
            <a:gdLst/>
            <a:ahLst/>
            <a:cxnLst/>
            <a:rect l="l" t="t" r="r" b="b"/>
            <a:pathLst>
              <a:path w="652779" h="1079500">
                <a:moveTo>
                  <a:pt x="0" y="0"/>
                </a:moveTo>
                <a:lnTo>
                  <a:pt x="652272" y="0"/>
                </a:lnTo>
                <a:lnTo>
                  <a:pt x="652272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417516" y="3149599"/>
            <a:ext cx="398716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014855" algn="l"/>
              </a:tabLst>
            </a:pPr>
            <a:r>
              <a:rPr dirty="0" sz="3900" spc="-117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3900" spc="-1170">
                <a:latin typeface="Courier New"/>
                <a:cs typeface="Courier New"/>
              </a:rPr>
              <a:t>l</a:t>
            </a:r>
            <a:r>
              <a:rPr dirty="0" sz="3900" spc="-117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3900" spc="-1170">
                <a:latin typeface="Courier New"/>
                <a:cs typeface="Courier New"/>
              </a:rPr>
              <a:t>a</a:t>
            </a:r>
            <a:r>
              <a:rPr dirty="0" sz="3900" spc="-117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dirty="0" sz="3900" spc="-1170">
                <a:latin typeface="Courier New"/>
                <a:cs typeface="Courier New"/>
              </a:rPr>
              <a:t>m</a:t>
            </a:r>
            <a:r>
              <a:rPr dirty="0" sz="3900" spc="-117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3900" spc="-1170">
                <a:latin typeface="Courier New"/>
                <a:cs typeface="Courier New"/>
              </a:rPr>
              <a:t>b</a:t>
            </a:r>
            <a:r>
              <a:rPr dirty="0" sz="3900" spc="-117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dirty="0" sz="3900" spc="-1170">
                <a:latin typeface="Courier New"/>
                <a:cs typeface="Courier New"/>
              </a:rPr>
              <a:t>d	</a:t>
            </a:r>
            <a:r>
              <a:rPr dirty="0" sz="3900" spc="-117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dirty="0" sz="3900" spc="-1170">
                <a:latin typeface="Courier New"/>
                <a:cs typeface="Courier New"/>
              </a:rPr>
              <a:t>f</a:t>
            </a:r>
            <a:r>
              <a:rPr dirty="0" sz="3900" spc="-117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dirty="0" sz="3900" spc="-1170">
                <a:latin typeface="Courier New"/>
                <a:cs typeface="Courier New"/>
              </a:rPr>
              <a:t>il</a:t>
            </a:r>
            <a:r>
              <a:rPr dirty="0" sz="3900" spc="-1170">
                <a:solidFill>
                  <a:srgbClr val="FFFFFF"/>
                </a:solidFill>
                <a:latin typeface="Courier New"/>
                <a:cs typeface="Courier New"/>
              </a:rPr>
              <a:t>lt</a:t>
            </a:r>
            <a:r>
              <a:rPr dirty="0" sz="3900" spc="-1170">
                <a:latin typeface="Courier New"/>
                <a:cs typeface="Courier New"/>
              </a:rPr>
              <a:t>te</a:t>
            </a:r>
            <a:r>
              <a:rPr dirty="0" sz="3900" spc="-117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dirty="0" sz="39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4100" spc="-650">
                <a:latin typeface="Roboto Condensed"/>
                <a:cs typeface="Roboto Condensed"/>
              </a:rPr>
              <a:t>)</a:t>
            </a:r>
            <a:r>
              <a:rPr dirty="0" sz="4100" spc="-650">
                <a:solidFill>
                  <a:srgbClr val="FFFFFF"/>
                </a:solidFill>
                <a:latin typeface="Roboto Condensed"/>
                <a:cs typeface="Roboto Condensed"/>
              </a:rPr>
              <a:t>)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40">
                <a:latin typeface="Roboto"/>
                <a:cs typeface="Roboto"/>
              </a:rPr>
              <a:t>1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r>
              <a:rPr dirty="0" sz="1200" spc="-340">
                <a:latin typeface="Roboto"/>
                <a:cs typeface="Roboto"/>
              </a:rPr>
              <a:t>4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r>
              <a:rPr dirty="0" sz="1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40">
                <a:latin typeface="Roboto"/>
                <a:cs typeface="Roboto"/>
              </a:rPr>
              <a:t>4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754" y="1612949"/>
            <a:ext cx="4091940" cy="44577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46050" marR="397510" indent="-133985">
              <a:lnSpc>
                <a:spcPct val="116399"/>
              </a:lnSpc>
              <a:spcBef>
                <a:spcPts val="7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map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function applies 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given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function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each item of an</a:t>
            </a:r>
            <a:r>
              <a:rPr dirty="0" sz="1800" spc="-6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50" spc="95" i="1">
                <a:solidFill>
                  <a:srgbClr val="585D60"/>
                </a:solidFill>
                <a:latin typeface="Gill Sans MT"/>
                <a:cs typeface="Gill Sans MT"/>
              </a:rPr>
              <a:t>iterable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(e.g.,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list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). Its synatx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is:</a:t>
            </a:r>
            <a:endParaRPr sz="1800">
              <a:latin typeface="Roboto"/>
              <a:cs typeface="Roboto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Roboto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map(function,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iterable)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lvl="2" marL="908050" marR="18796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Char char="•"/>
              <a:tabLst>
                <a:tab pos="908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function</a:t>
            </a:r>
            <a:r>
              <a:rPr dirty="0" sz="1700" spc="-66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is the function  we want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apply.</a:t>
            </a:r>
            <a:endParaRPr sz="1800">
              <a:latin typeface="Roboto"/>
              <a:cs typeface="Roboto"/>
            </a:endParaRPr>
          </a:p>
          <a:p>
            <a:pPr lvl="2" marL="908050" marR="5080" indent="-133985">
              <a:lnSpc>
                <a:spcPct val="118100"/>
              </a:lnSpc>
              <a:spcBef>
                <a:spcPts val="819"/>
              </a:spcBef>
              <a:buClr>
                <a:srgbClr val="C2132D"/>
              </a:buClr>
              <a:buChar char="•"/>
              <a:tabLst>
                <a:tab pos="908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iterable</a:t>
            </a:r>
            <a:r>
              <a:rPr dirty="0" sz="1700" spc="-66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is what we want 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apply the function</a:t>
            </a: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across.</a:t>
            </a:r>
            <a:endParaRPr sz="1800">
              <a:latin typeface="Roboto"/>
              <a:cs typeface="Roboto"/>
            </a:endParaRPr>
          </a:p>
          <a:p>
            <a:pPr marL="146050" marR="889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map</a:t>
            </a:r>
            <a:r>
              <a:rPr dirty="0" sz="1700" spc="-60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function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returns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map object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,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which is an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iterator.</a:t>
            </a:r>
            <a:endParaRPr sz="1800">
              <a:latin typeface="Roboto"/>
              <a:cs typeface="Roboto"/>
            </a:endParaRPr>
          </a:p>
          <a:p>
            <a:pPr marL="146050" marR="629285" indent="-133985">
              <a:lnSpc>
                <a:spcPct val="114900"/>
              </a:lnSpc>
              <a:spcBef>
                <a:spcPts val="83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4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get 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results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, 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must </a:t>
            </a:r>
            <a:r>
              <a:rPr dirty="0" sz="1850" spc="114" i="1">
                <a:solidFill>
                  <a:srgbClr val="585D60"/>
                </a:solidFill>
                <a:latin typeface="Gill Sans MT"/>
                <a:cs typeface="Gill Sans MT"/>
              </a:rPr>
              <a:t>type  </a:t>
            </a:r>
            <a:r>
              <a:rPr dirty="0" sz="1850" spc="140" i="1">
                <a:solidFill>
                  <a:srgbClr val="585D60"/>
                </a:solidFill>
                <a:latin typeface="Gill Sans MT"/>
                <a:cs typeface="Gill Sans MT"/>
              </a:rPr>
              <a:t>convert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map object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</a:t>
            </a:r>
            <a:r>
              <a:rPr dirty="0" sz="1800" spc="-25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list.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04863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The </a:t>
            </a:r>
            <a:r>
              <a:rPr dirty="0" sz="3200"/>
              <a:t>map</a:t>
            </a:r>
            <a:r>
              <a:rPr dirty="0" sz="3200" spc="-1220"/>
              <a:t> </a:t>
            </a:r>
            <a:r>
              <a:rPr dirty="0" sz="3350" spc="5">
                <a:latin typeface="Roboto Condensed"/>
                <a:cs typeface="Roboto Condensed"/>
              </a:rPr>
              <a:t>Function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399" y="381952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5549" y="3867150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48924" y="381952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15599" y="3867150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0324" y="3819525"/>
            <a:ext cx="4038600" cy="161925"/>
          </a:xfrm>
          <a:custGeom>
            <a:avLst/>
            <a:gdLst/>
            <a:ahLst/>
            <a:cxnLst/>
            <a:rect l="l" t="t" r="r" b="b"/>
            <a:pathLst>
              <a:path w="4038600" h="161925">
                <a:moveTo>
                  <a:pt x="0" y="0"/>
                </a:moveTo>
                <a:lnTo>
                  <a:pt x="4038599" y="0"/>
                </a:lnTo>
                <a:lnTo>
                  <a:pt x="4038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0324" y="3838575"/>
            <a:ext cx="1638300" cy="123825"/>
          </a:xfrm>
          <a:custGeom>
            <a:avLst/>
            <a:gdLst/>
            <a:ahLst/>
            <a:cxnLst/>
            <a:rect l="l" t="t" r="r" b="b"/>
            <a:pathLst>
              <a:path w="1638300" h="123825">
                <a:moveTo>
                  <a:pt x="0" y="0"/>
                </a:moveTo>
                <a:lnTo>
                  <a:pt x="1638299" y="0"/>
                </a:lnTo>
                <a:lnTo>
                  <a:pt x="1638299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8399" y="1657350"/>
            <a:ext cx="4400550" cy="21812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314" marR="21590">
              <a:lnSpc>
                <a:spcPts val="1600"/>
              </a:lnSpc>
              <a:spcBef>
                <a:spcPts val="75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def square</a:t>
            </a:r>
            <a:r>
              <a:rPr dirty="0" sz="1350" spc="10">
                <a:latin typeface="Courier New"/>
                <a:cs typeface="Courier New"/>
              </a:rPr>
              <a:t>(x: float) -&gt;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float:</a:t>
            </a:r>
            <a:endParaRPr sz="1350">
              <a:latin typeface="Courier New"/>
              <a:cs typeface="Courier New"/>
            </a:endParaRPr>
          </a:p>
          <a:p>
            <a:pPr marL="524510" marR="21590">
              <a:lnSpc>
                <a:spcPts val="1575"/>
              </a:lnSpc>
            </a:pP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"""This function squares a</a:t>
            </a:r>
            <a:r>
              <a:rPr dirty="0" sz="1350" spc="-60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number"""</a:t>
            </a:r>
            <a:endParaRPr sz="1350">
              <a:latin typeface="Courier New"/>
              <a:cs typeface="Courier New"/>
            </a:endParaRPr>
          </a:p>
          <a:p>
            <a:pPr marL="524510" marR="21590">
              <a:lnSpc>
                <a:spcPts val="159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return </a:t>
            </a:r>
            <a:r>
              <a:rPr dirty="0" sz="1350" spc="10">
                <a:latin typeface="Courier New"/>
                <a:cs typeface="Courier New"/>
              </a:rPr>
              <a:t>x **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endParaRPr sz="1350">
              <a:latin typeface="Courier New"/>
              <a:cs typeface="Courier New"/>
            </a:endParaRPr>
          </a:p>
          <a:p>
            <a:pPr marL="107314" marR="1668145">
              <a:lnSpc>
                <a:spcPts val="1580"/>
              </a:lnSpc>
              <a:spcBef>
                <a:spcPts val="1390"/>
              </a:spcBef>
              <a:buChar char="❖"/>
              <a:tabLst>
                <a:tab pos="31623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Using the map function </a:t>
            </a:r>
            <a:r>
              <a:rPr dirty="0" sz="1350" spc="10">
                <a:latin typeface="Courier New"/>
                <a:cs typeface="Courier New"/>
              </a:rPr>
              <a:t> numbers =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4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8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5</a:t>
            </a:r>
            <a:r>
              <a:rPr dirty="0" sz="1350" spc="10">
                <a:latin typeface="Courier New"/>
                <a:cs typeface="Courier New"/>
              </a:rPr>
              <a:t>]</a:t>
            </a:r>
            <a:endParaRPr sz="1350">
              <a:latin typeface="Courier New"/>
              <a:cs typeface="Courier New"/>
            </a:endParaRPr>
          </a:p>
          <a:p>
            <a:pPr marL="107314" marR="21590">
              <a:lnSpc>
                <a:spcPts val="1500"/>
              </a:lnSpc>
            </a:pPr>
            <a:r>
              <a:rPr dirty="0" sz="1350" spc="10">
                <a:latin typeface="Courier New"/>
                <a:cs typeface="Courier New"/>
              </a:rPr>
              <a:t>map_operation = map(square,</a:t>
            </a:r>
            <a:r>
              <a:rPr dirty="0" sz="1350" spc="-2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numbers)</a:t>
            </a:r>
            <a:endParaRPr sz="1350">
              <a:latin typeface="Courier New"/>
              <a:cs typeface="Courier New"/>
            </a:endParaRPr>
          </a:p>
          <a:p>
            <a:pPr marL="107314" marR="21590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squared_numbers =</a:t>
            </a:r>
            <a:r>
              <a:rPr dirty="0" sz="1350" spc="-2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list(map_operation)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ct val="100000"/>
              </a:lnSpc>
              <a:spcBef>
                <a:spcPts val="1305"/>
              </a:spcBef>
            </a:pPr>
            <a:r>
              <a:rPr dirty="0" sz="1350" spc="10">
                <a:latin typeface="Courier New"/>
                <a:cs typeface="Courier New"/>
              </a:rPr>
              <a:t>print(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'The map operation:'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6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map_operation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8399" y="4210050"/>
            <a:ext cx="4362450" cy="16192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314">
              <a:lnSpc>
                <a:spcPts val="1595"/>
              </a:lnSpc>
              <a:spcBef>
                <a:spcPts val="750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The map</a:t>
            </a:r>
            <a:r>
              <a:rPr dirty="0" sz="1350" spc="-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operation:</a:t>
            </a:r>
            <a:endParaRPr sz="1350">
              <a:latin typeface="Courier New"/>
              <a:cs typeface="Courier New"/>
            </a:endParaRPr>
          </a:p>
          <a:p>
            <a:pPr marL="107314" marR="389890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&lt;map object at</a:t>
            </a:r>
            <a:r>
              <a:rPr dirty="0" sz="1350" spc="-7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0x00000236C3582A40&gt;  ##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00"/>
              </a:lnSpc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75"/>
              </a:lnSpc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endParaRPr sz="1350">
              <a:latin typeface="Courier New"/>
              <a:cs typeface="Courier New"/>
            </a:endParaRPr>
          </a:p>
          <a:p>
            <a:pPr marL="107314" marR="1849120">
              <a:lnSpc>
                <a:spcPts val="1570"/>
              </a:lnSpc>
              <a:spcBef>
                <a:spcPts val="75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The squared</a:t>
            </a:r>
            <a:r>
              <a:rPr dirty="0" sz="1350" spc="-8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numbers:  ## [1, 4, 9, 16,</a:t>
            </a:r>
            <a:r>
              <a:rPr dirty="0" sz="1350" spc="-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25]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15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7820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The </a:t>
            </a:r>
            <a:r>
              <a:rPr dirty="0" sz="3200"/>
              <a:t>lambda</a:t>
            </a:r>
            <a:r>
              <a:rPr dirty="0" sz="3200" spc="-1210"/>
              <a:t> </a:t>
            </a:r>
            <a:r>
              <a:rPr dirty="0" sz="3350" spc="5">
                <a:latin typeface="Roboto Condensed"/>
                <a:cs typeface="Roboto Condensed"/>
              </a:rPr>
              <a:t>Function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443085" cy="2252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lambda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function is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anonymous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function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defined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using the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lambda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keyword:</a:t>
            </a:r>
            <a:endParaRPr sz="1800">
              <a:latin typeface="Roboto"/>
              <a:cs typeface="Roboto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Roboto"/>
              <a:buChar char="•"/>
              <a:tabLst>
                <a:tab pos="527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Anonymous: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They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not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declared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standard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manner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using 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def</a:t>
            </a:r>
            <a:r>
              <a:rPr dirty="0" sz="1700" spc="-56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keyword.</a:t>
            </a:r>
            <a:endParaRPr sz="1800">
              <a:latin typeface="Roboto"/>
              <a:cs typeface="Roboto"/>
            </a:endParaRPr>
          </a:p>
          <a:p>
            <a:pPr lvl="1" marL="527050" marR="5080" indent="-133985">
              <a:lnSpc>
                <a:spcPct val="118100"/>
              </a:lnSpc>
              <a:spcBef>
                <a:spcPts val="900"/>
              </a:spcBef>
              <a:buFont typeface="Roboto"/>
              <a:buChar char="•"/>
              <a:tabLst>
                <a:tab pos="527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Compact: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They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allow writing functions in a concise </a:t>
            </a:r>
            <a:r>
              <a:rPr dirty="0" sz="1800" spc="-30">
                <a:solidFill>
                  <a:srgbClr val="585D60"/>
                </a:solidFill>
                <a:latin typeface="Roboto"/>
                <a:cs typeface="Roboto"/>
              </a:rPr>
              <a:t>way,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often for short-term/throwaway  functions.</a:t>
            </a:r>
            <a:endParaRPr sz="1800">
              <a:latin typeface="Roboto"/>
              <a:cs typeface="Roboto"/>
            </a:endParaRPr>
          </a:p>
          <a:p>
            <a:pPr lvl="1" marL="527050" marR="154940" indent="-133985">
              <a:lnSpc>
                <a:spcPct val="118100"/>
              </a:lnSpc>
              <a:spcBef>
                <a:spcPts val="819"/>
              </a:spcBef>
              <a:buFont typeface="Roboto"/>
              <a:buChar char="•"/>
              <a:tabLst>
                <a:tab pos="527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Single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Expression: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body of a lambda is limited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just one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expression.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No  statements or annotations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allowed; the function body is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purely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single</a:t>
            </a:r>
            <a:r>
              <a:rPr dirty="0" sz="1800" spc="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expression.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7477" y="4251593"/>
            <a:ext cx="4410933" cy="1693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76962"/>
            <a:ext cx="4876800" cy="0"/>
          </a:xfrm>
          <a:custGeom>
            <a:avLst/>
            <a:gdLst/>
            <a:ahLst/>
            <a:cxnLst/>
            <a:rect l="l" t="t" r="r" b="b"/>
            <a:pathLst>
              <a:path w="4876800" h="0">
                <a:moveTo>
                  <a:pt x="0" y="0"/>
                </a:moveTo>
                <a:lnTo>
                  <a:pt x="48767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186487"/>
            <a:ext cx="4876800" cy="0"/>
          </a:xfrm>
          <a:custGeom>
            <a:avLst/>
            <a:gdLst/>
            <a:ahLst/>
            <a:cxnLst/>
            <a:rect l="l" t="t" r="r" b="b"/>
            <a:pathLst>
              <a:path w="4876800" h="0">
                <a:moveTo>
                  <a:pt x="0" y="0"/>
                </a:moveTo>
                <a:lnTo>
                  <a:pt x="48767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81674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1700" y="6266655"/>
            <a:ext cx="490093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Image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Source: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John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Vastola (2021).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Mastering Lambda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Expressions in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Python: </a:t>
            </a:r>
            <a:r>
              <a:rPr dirty="0" sz="850" spc="2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A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Hands-On Guide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16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17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0571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The </a:t>
            </a:r>
            <a:r>
              <a:rPr dirty="0" sz="3200"/>
              <a:t>lambda</a:t>
            </a:r>
            <a:r>
              <a:rPr dirty="0" sz="3200" spc="-1205"/>
              <a:t> </a:t>
            </a:r>
            <a:r>
              <a:rPr dirty="0" sz="3350" spc="5">
                <a:latin typeface="Roboto Condensed"/>
                <a:cs typeface="Roboto Condensed"/>
              </a:rPr>
              <a:t>Function </a:t>
            </a:r>
            <a:r>
              <a:rPr dirty="0" sz="3350" spc="10">
                <a:latin typeface="Roboto Condensed"/>
                <a:cs typeface="Roboto Condensed"/>
              </a:rPr>
              <a:t>(Cont.)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428750"/>
            <a:ext cx="9696450" cy="21431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>
                <a:latin typeface="Courier New"/>
                <a:cs typeface="Courier New"/>
              </a:rPr>
              <a:t>numbers =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4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5</a:t>
            </a:r>
            <a:r>
              <a:rPr dirty="0" sz="1350" spc="10">
                <a:latin typeface="Courier New"/>
                <a:cs typeface="Courier New"/>
              </a:rPr>
              <a:t>]</a:t>
            </a:r>
            <a:endParaRPr sz="1350">
              <a:latin typeface="Courier New"/>
              <a:cs typeface="Courier New"/>
            </a:endParaRPr>
          </a:p>
          <a:p>
            <a:pPr marL="107950" marR="4784725">
              <a:lnSpc>
                <a:spcPct val="180600"/>
              </a:lnSpc>
            </a:pPr>
            <a:r>
              <a:rPr dirty="0" sz="1350" spc="10">
                <a:latin typeface="Courier New"/>
                <a:cs typeface="Courier New"/>
              </a:rPr>
              <a:t>map_operation = map(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lambda </a:t>
            </a:r>
            <a:r>
              <a:rPr dirty="0" sz="1350" spc="10">
                <a:latin typeface="Courier New"/>
                <a:cs typeface="Courier New"/>
              </a:rPr>
              <a:t>x: x **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6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numbers)  squared_numbers =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list(map_operation)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600"/>
              </a:lnSpc>
              <a:spcBef>
                <a:spcPts val="1305"/>
              </a:spcBef>
            </a:pPr>
            <a:r>
              <a:rPr dirty="0" sz="1350" spc="10">
                <a:latin typeface="Courier New"/>
                <a:cs typeface="Courier New"/>
              </a:rPr>
              <a:t>print(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'The map operation:'</a:t>
            </a:r>
            <a:r>
              <a:rPr dirty="0" sz="1350" spc="10">
                <a:latin typeface="Courier New"/>
                <a:cs typeface="Courier New"/>
              </a:rPr>
              <a:t>, map_operation,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'\n'</a:t>
            </a:r>
            <a:r>
              <a:rPr dirty="0" sz="1350" spc="10">
                <a:latin typeface="Courier New"/>
                <a:cs typeface="Courier New"/>
              </a:rPr>
              <a:t>,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'The squared numbers:'</a:t>
            </a:r>
            <a:r>
              <a:rPr dirty="0" sz="1350" spc="10">
                <a:latin typeface="Courier New"/>
                <a:cs typeface="Courier New"/>
              </a:rPr>
              <a:t>, squared_numbers, sep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=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'\n'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3800475"/>
            <a:ext cx="9696450" cy="14097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ts val="1595"/>
              </a:lnSpc>
              <a:spcBef>
                <a:spcPts val="675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The map</a:t>
            </a:r>
            <a:r>
              <a:rPr dirty="0" sz="1350" spc="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operation:</a:t>
            </a:r>
            <a:endParaRPr sz="1350">
              <a:latin typeface="Courier New"/>
              <a:cs typeface="Courier New"/>
            </a:endParaRPr>
          </a:p>
          <a:p>
            <a:pPr marL="107950" marR="5723255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&lt;map object at</a:t>
            </a:r>
            <a:r>
              <a:rPr dirty="0" sz="1350" spc="-7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0x00000236C3532740&gt;  ##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00"/>
              </a:lnSpc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endParaRPr sz="1350">
              <a:latin typeface="Courier New"/>
              <a:cs typeface="Courier New"/>
            </a:endParaRPr>
          </a:p>
          <a:p>
            <a:pPr marL="107950" marR="7182484">
              <a:lnSpc>
                <a:spcPts val="1580"/>
              </a:lnSpc>
              <a:spcBef>
                <a:spcPts val="65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The squared</a:t>
            </a:r>
            <a:r>
              <a:rPr dirty="0" sz="1350" spc="-8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numbers:  ## [1, 4, 9, 16,</a:t>
            </a:r>
            <a:r>
              <a:rPr dirty="0" sz="1350" spc="-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25]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50" marR="137795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/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filter </a:t>
            </a:r>
            <a:r>
              <a:rPr dirty="0"/>
              <a:t>function constructs an  </a:t>
            </a:r>
            <a:r>
              <a:rPr dirty="0" spc="-10"/>
              <a:t>iterator </a:t>
            </a:r>
            <a:r>
              <a:rPr dirty="0" spc="-5"/>
              <a:t>from </a:t>
            </a:r>
            <a:r>
              <a:rPr dirty="0"/>
              <a:t>elements of an</a:t>
            </a:r>
            <a:r>
              <a:rPr dirty="0" spc="-45"/>
              <a:t> </a:t>
            </a:r>
            <a:r>
              <a:rPr dirty="0" spc="-5"/>
              <a:t>iterable  </a:t>
            </a:r>
            <a:r>
              <a:rPr dirty="0"/>
              <a:t>for which a function </a:t>
            </a:r>
            <a:r>
              <a:rPr dirty="0" spc="-5"/>
              <a:t>returns</a:t>
            </a:r>
            <a:r>
              <a:rPr dirty="0" spc="-30"/>
              <a:t>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True</a:t>
            </a:r>
            <a:r>
              <a:rPr dirty="0"/>
              <a:t>.</a:t>
            </a:r>
            <a:endParaRPr sz="1700">
              <a:latin typeface="Courier New"/>
              <a:cs typeface="Courier New"/>
            </a:endParaRPr>
          </a:p>
          <a:p>
            <a:pPr lvl="1" marL="527050" marR="5080" indent="-133985">
              <a:lnSpc>
                <a:spcPct val="118100"/>
              </a:lnSpc>
              <a:spcBef>
                <a:spcPts val="894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Its syntax is:</a:t>
            </a:r>
            <a:r>
              <a:rPr dirty="0" sz="1800" spc="-8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filter(function,  iterable)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marR="17399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/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filter</a:t>
            </a:r>
            <a:r>
              <a:rPr dirty="0" sz="1700" spc="-63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/>
              <a:t>function </a:t>
            </a:r>
            <a:r>
              <a:rPr dirty="0" spc="-5"/>
              <a:t>returns </a:t>
            </a:r>
            <a:r>
              <a:rPr dirty="0"/>
              <a:t>a </a:t>
            </a:r>
            <a:r>
              <a:rPr dirty="0" spc="-5" b="1">
                <a:solidFill>
                  <a:srgbClr val="C2132D"/>
                </a:solidFill>
                <a:latin typeface="Roboto"/>
                <a:cs typeface="Roboto"/>
              </a:rPr>
              <a:t>filter  object</a:t>
            </a:r>
            <a:r>
              <a:rPr dirty="0" spc="-5"/>
              <a:t>, </a:t>
            </a:r>
            <a:r>
              <a:rPr dirty="0"/>
              <a:t>which is an</a:t>
            </a:r>
            <a:r>
              <a:rPr dirty="0" spc="-5"/>
              <a:t> </a:t>
            </a:r>
            <a:r>
              <a:rPr dirty="0" spc="-20"/>
              <a:t>iterator.</a:t>
            </a:r>
            <a:endParaRPr sz="1700">
              <a:latin typeface="Roboto"/>
              <a:cs typeface="Roboto"/>
            </a:endParaRPr>
          </a:p>
          <a:p>
            <a:pPr marL="146050" marR="481330" indent="-133985">
              <a:lnSpc>
                <a:spcPct val="114900"/>
              </a:lnSpc>
              <a:spcBef>
                <a:spcPts val="83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pc="-45"/>
              <a:t>To </a:t>
            </a:r>
            <a:r>
              <a:rPr dirty="0"/>
              <a:t>get the </a:t>
            </a:r>
            <a:r>
              <a:rPr dirty="0" spc="-5" b="1">
                <a:solidFill>
                  <a:srgbClr val="C2132D"/>
                </a:solidFill>
                <a:latin typeface="Roboto"/>
                <a:cs typeface="Roboto"/>
              </a:rPr>
              <a:t>results</a:t>
            </a:r>
            <a:r>
              <a:rPr dirty="0" spc="-5"/>
              <a:t>, you </a:t>
            </a:r>
            <a:r>
              <a:rPr dirty="0"/>
              <a:t>must </a:t>
            </a:r>
            <a:r>
              <a:rPr dirty="0" sz="1850" spc="114" i="1">
                <a:latin typeface="Gill Sans MT"/>
                <a:cs typeface="Gill Sans MT"/>
              </a:rPr>
              <a:t>type  </a:t>
            </a:r>
            <a:r>
              <a:rPr dirty="0" sz="1850" spc="140" i="1">
                <a:latin typeface="Gill Sans MT"/>
                <a:cs typeface="Gill Sans MT"/>
              </a:rPr>
              <a:t>convert </a:t>
            </a:r>
            <a:r>
              <a:rPr dirty="0"/>
              <a:t>the </a:t>
            </a:r>
            <a:r>
              <a:rPr dirty="0" spc="-15"/>
              <a:t>filter </a:t>
            </a:r>
            <a:r>
              <a:rPr dirty="0"/>
              <a:t>object </a:t>
            </a:r>
            <a:r>
              <a:rPr dirty="0" spc="-10"/>
              <a:t>to </a:t>
            </a:r>
            <a:r>
              <a:rPr dirty="0"/>
              <a:t>a</a:t>
            </a:r>
            <a:r>
              <a:rPr dirty="0" spc="-215"/>
              <a:t> </a:t>
            </a:r>
            <a:r>
              <a:rPr dirty="0"/>
              <a:t>list.</a:t>
            </a:r>
            <a:endParaRPr sz="185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7820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The </a:t>
            </a:r>
            <a:r>
              <a:rPr dirty="0" sz="3200"/>
              <a:t>filter</a:t>
            </a:r>
            <a:r>
              <a:rPr dirty="0" sz="3200" spc="-1210"/>
              <a:t> </a:t>
            </a:r>
            <a:r>
              <a:rPr dirty="0" sz="3350" spc="5">
                <a:latin typeface="Roboto Condensed"/>
                <a:cs typeface="Roboto Condensed"/>
              </a:rPr>
              <a:t>Function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399" y="401955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5549" y="4067175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48924" y="401955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15599" y="4067175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0324" y="4019550"/>
            <a:ext cx="4038600" cy="161925"/>
          </a:xfrm>
          <a:custGeom>
            <a:avLst/>
            <a:gdLst/>
            <a:ahLst/>
            <a:cxnLst/>
            <a:rect l="l" t="t" r="r" b="b"/>
            <a:pathLst>
              <a:path w="4038600" h="161925">
                <a:moveTo>
                  <a:pt x="0" y="0"/>
                </a:moveTo>
                <a:lnTo>
                  <a:pt x="4038599" y="0"/>
                </a:lnTo>
                <a:lnTo>
                  <a:pt x="4038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0324" y="4038600"/>
            <a:ext cx="3305175" cy="123825"/>
          </a:xfrm>
          <a:custGeom>
            <a:avLst/>
            <a:gdLst/>
            <a:ahLst/>
            <a:cxnLst/>
            <a:rect l="l" t="t" r="r" b="b"/>
            <a:pathLst>
              <a:path w="3305175" h="123825">
                <a:moveTo>
                  <a:pt x="0" y="0"/>
                </a:moveTo>
                <a:lnTo>
                  <a:pt x="3305174" y="0"/>
                </a:lnTo>
                <a:lnTo>
                  <a:pt x="3305174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8399" y="1657350"/>
            <a:ext cx="4400550" cy="23812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314" marR="21590">
              <a:lnSpc>
                <a:spcPts val="1600"/>
              </a:lnSpc>
              <a:spcBef>
                <a:spcPts val="75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def is_even</a:t>
            </a:r>
            <a:r>
              <a:rPr dirty="0" sz="1350" spc="10">
                <a:latin typeface="Courier New"/>
                <a:cs typeface="Courier New"/>
              </a:rPr>
              <a:t>(x: int) -&gt;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bool:</a:t>
            </a:r>
            <a:endParaRPr sz="1350">
              <a:latin typeface="Courier New"/>
              <a:cs typeface="Courier New"/>
            </a:endParaRPr>
          </a:p>
          <a:p>
            <a:pPr marL="524510">
              <a:lnSpc>
                <a:spcPts val="1575"/>
              </a:lnSpc>
            </a:pP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"""This function checks if a number</a:t>
            </a:r>
            <a:r>
              <a:rPr dirty="0" sz="1350" spc="-70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i</a:t>
            </a:r>
            <a:endParaRPr sz="1350">
              <a:latin typeface="Courier New"/>
              <a:cs typeface="Courier New"/>
            </a:endParaRPr>
          </a:p>
          <a:p>
            <a:pPr marL="524510" marR="21590">
              <a:lnSpc>
                <a:spcPts val="159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return </a:t>
            </a:r>
            <a:r>
              <a:rPr dirty="0" sz="1350" spc="10">
                <a:latin typeface="Courier New"/>
                <a:cs typeface="Courier New"/>
              </a:rPr>
              <a:t>x %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 </a:t>
            </a:r>
            <a:r>
              <a:rPr dirty="0" sz="1350" spc="10">
                <a:latin typeface="Courier New"/>
                <a:cs typeface="Courier New"/>
              </a:rPr>
              <a:t>==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0</a:t>
            </a:r>
            <a:endParaRPr sz="1350">
              <a:latin typeface="Courier New"/>
              <a:cs typeface="Courier New"/>
            </a:endParaRPr>
          </a:p>
          <a:p>
            <a:pPr marL="107314" marR="1460500">
              <a:lnSpc>
                <a:spcPts val="1580"/>
              </a:lnSpc>
              <a:spcBef>
                <a:spcPts val="1390"/>
              </a:spcBef>
              <a:buChar char="❖"/>
              <a:tabLst>
                <a:tab pos="31623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Using the filter </a:t>
            </a:r>
            <a:r>
              <a:rPr dirty="0" sz="1350" spc="-65">
                <a:solidFill>
                  <a:srgbClr val="777777"/>
                </a:solidFill>
                <a:latin typeface="Courier New"/>
                <a:cs typeface="Courier New"/>
              </a:rPr>
              <a:t>function </a:t>
            </a:r>
            <a:r>
              <a:rPr dirty="0" sz="1350" spc="-6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numbers =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4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6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5</a:t>
            </a:r>
            <a:r>
              <a:rPr dirty="0" sz="1350" spc="10">
                <a:latin typeface="Courier New"/>
                <a:cs typeface="Courier New"/>
              </a:rPr>
              <a:t>]</a:t>
            </a:r>
            <a:endParaRPr sz="1350">
              <a:latin typeface="Courier New"/>
              <a:cs typeface="Courier New"/>
            </a:endParaRPr>
          </a:p>
          <a:p>
            <a:pPr marL="107314" marR="21590">
              <a:lnSpc>
                <a:spcPts val="1500"/>
              </a:lnSpc>
            </a:pPr>
            <a:r>
              <a:rPr dirty="0" sz="1350" spc="10">
                <a:latin typeface="Courier New"/>
                <a:cs typeface="Courier New"/>
              </a:rPr>
              <a:t>filter_step = filter(is_even,</a:t>
            </a:r>
            <a:r>
              <a:rPr dirty="0" sz="1350" spc="-3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numbers)</a:t>
            </a:r>
            <a:endParaRPr sz="1350">
              <a:latin typeface="Courier New"/>
              <a:cs typeface="Courier New"/>
            </a:endParaRPr>
          </a:p>
          <a:p>
            <a:pPr marL="107314" marR="21590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even_numbers =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list(filter_step)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80"/>
              </a:lnSpc>
              <a:spcBef>
                <a:spcPts val="1390"/>
              </a:spcBef>
            </a:pPr>
            <a:r>
              <a:rPr dirty="0" sz="1350" spc="10">
                <a:latin typeface="Courier New"/>
                <a:cs typeface="Courier New"/>
              </a:rPr>
              <a:t>print(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'The filter operation:'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6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filter_ste 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'The even numbers:'</a:t>
            </a:r>
            <a:r>
              <a:rPr dirty="0" sz="1350" spc="10">
                <a:latin typeface="Courier New"/>
                <a:cs typeface="Courier New"/>
              </a:rPr>
              <a:t>, even_numbers, sep</a:t>
            </a:r>
            <a:r>
              <a:rPr dirty="0" sz="1350" spc="-6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=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17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48399" y="4410075"/>
            <a:ext cx="4362450" cy="14192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314">
              <a:lnSpc>
                <a:spcPts val="1595"/>
              </a:lnSpc>
              <a:spcBef>
                <a:spcPts val="750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The filter</a:t>
            </a:r>
            <a:r>
              <a:rPr dirty="0" sz="1350" spc="-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operation:</a:t>
            </a:r>
            <a:endParaRPr sz="1350">
              <a:latin typeface="Courier New"/>
              <a:cs typeface="Courier New"/>
            </a:endParaRPr>
          </a:p>
          <a:p>
            <a:pPr marL="107314" marR="77470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&lt;filter object at</a:t>
            </a:r>
            <a:r>
              <a:rPr dirty="0" sz="1350" spc="-7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0x00000236C35B74F0&gt;  ##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00"/>
              </a:lnSpc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endParaRPr sz="1350">
              <a:latin typeface="Courier New"/>
              <a:cs typeface="Courier New"/>
            </a:endParaRPr>
          </a:p>
          <a:p>
            <a:pPr marL="107314" marR="2162175">
              <a:lnSpc>
                <a:spcPts val="1570"/>
              </a:lnSpc>
              <a:spcBef>
                <a:spcPts val="75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The even</a:t>
            </a:r>
            <a:r>
              <a:rPr dirty="0" sz="1350" spc="-8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numbers:  ## [2,</a:t>
            </a:r>
            <a:r>
              <a:rPr dirty="0" sz="1350" spc="-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4]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046084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>
                <a:latin typeface="Roboto Condensed"/>
                <a:cs typeface="Roboto Condensed"/>
              </a:rPr>
              <a:t>Evaluating your </a:t>
            </a:r>
            <a:r>
              <a:rPr dirty="0" sz="3350" spc="10">
                <a:latin typeface="Roboto Condensed"/>
                <a:cs typeface="Roboto Condensed"/>
              </a:rPr>
              <a:t>Understanding so </a:t>
            </a:r>
            <a:r>
              <a:rPr dirty="0" sz="3350" spc="-5">
                <a:latin typeface="Roboto Condensed"/>
                <a:cs typeface="Roboto Condensed"/>
              </a:rPr>
              <a:t>Far: </a:t>
            </a:r>
            <a:r>
              <a:rPr dirty="0" sz="3350" spc="15">
                <a:latin typeface="Roboto Condensed"/>
                <a:cs typeface="Roboto Condensed"/>
              </a:rPr>
              <a:t>A</a:t>
            </a:r>
            <a:r>
              <a:rPr dirty="0" sz="3350" spc="25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Kahoot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9427210" cy="2042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585D60"/>
                </a:solidFill>
                <a:latin typeface="Roboto"/>
                <a:cs typeface="Roboto"/>
              </a:rPr>
              <a:t>Let's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evaluate your </a:t>
            </a:r>
            <a:r>
              <a:rPr dirty="0" sz="1800" b="1">
                <a:solidFill>
                  <a:srgbClr val="585D60"/>
                </a:solidFill>
                <a:latin typeface="Roboto"/>
                <a:cs typeface="Roboto"/>
              </a:rPr>
              <a:t>understanding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of </a:t>
            </a:r>
            <a:r>
              <a:rPr dirty="0" sz="1800" b="1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 b="1">
                <a:solidFill>
                  <a:srgbClr val="585D60"/>
                </a:solidFill>
                <a:latin typeface="Roboto"/>
                <a:cs typeface="Roboto"/>
              </a:rPr>
              <a:t>material so </a:t>
            </a:r>
            <a:r>
              <a:rPr dirty="0" sz="1800" b="1">
                <a:solidFill>
                  <a:srgbClr val="585D60"/>
                </a:solidFill>
                <a:latin typeface="Roboto"/>
                <a:cs typeface="Roboto"/>
              </a:rPr>
              <a:t>far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Go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Kahoot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enter the game pin shown 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screen.</a:t>
            </a: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will be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asked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answer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7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multiple choice</a:t>
            </a:r>
            <a:r>
              <a:rPr dirty="0" sz="1800" spc="2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questions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393065" marR="5080" indent="-133985">
              <a:lnSpc>
                <a:spcPct val="118100"/>
              </a:lnSpc>
              <a:spcBef>
                <a:spcPts val="819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will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receive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points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for answering each question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correctly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quickly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 i.e.,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points 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impacted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by 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speed in addition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obviously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answering each question</a:t>
            </a:r>
            <a:r>
              <a:rPr dirty="0" sz="1800" spc="5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correctly.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754" y="3547744"/>
            <a:ext cx="127825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winner  Starbucks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2073" y="3547744"/>
            <a:ext cx="7218680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850">
              <a:lnSpc>
                <a:spcPct val="1181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(i.e., the one with the most points after the 7 questions)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receives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$10  gift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card.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66974" y="3638550"/>
            <a:ext cx="257175" cy="228600"/>
          </a:xfrm>
          <a:custGeom>
            <a:avLst/>
            <a:gdLst/>
            <a:ahLst/>
            <a:cxnLst/>
            <a:rect l="l" t="t" r="r" b="b"/>
            <a:pathLst>
              <a:path w="257175" h="228600">
                <a:moveTo>
                  <a:pt x="200025" y="28575"/>
                </a:moveTo>
                <a:lnTo>
                  <a:pt x="57150" y="28575"/>
                </a:lnTo>
                <a:lnTo>
                  <a:pt x="57150" y="4777"/>
                </a:lnTo>
                <a:lnTo>
                  <a:pt x="61927" y="0"/>
                </a:lnTo>
                <a:lnTo>
                  <a:pt x="195247" y="0"/>
                </a:lnTo>
                <a:lnTo>
                  <a:pt x="200025" y="4777"/>
                </a:lnTo>
                <a:lnTo>
                  <a:pt x="200025" y="28575"/>
                </a:lnTo>
                <a:close/>
              </a:path>
              <a:path w="257175" h="228600">
                <a:moveTo>
                  <a:pt x="150018" y="192881"/>
                </a:moveTo>
                <a:lnTo>
                  <a:pt x="107156" y="192881"/>
                </a:lnTo>
                <a:lnTo>
                  <a:pt x="107156" y="160734"/>
                </a:lnTo>
                <a:lnTo>
                  <a:pt x="104376" y="158871"/>
                </a:lnTo>
                <a:lnTo>
                  <a:pt x="97210" y="153026"/>
                </a:lnTo>
                <a:lnTo>
                  <a:pt x="87416" y="142821"/>
                </a:lnTo>
                <a:lnTo>
                  <a:pt x="76750" y="127873"/>
                </a:lnTo>
                <a:lnTo>
                  <a:pt x="63482" y="125522"/>
                </a:lnTo>
                <a:lnTo>
                  <a:pt x="27637" y="109254"/>
                </a:lnTo>
                <a:lnTo>
                  <a:pt x="1844" y="76266"/>
                </a:lnTo>
                <a:lnTo>
                  <a:pt x="0" y="64293"/>
                </a:lnTo>
                <a:lnTo>
                  <a:pt x="0" y="33352"/>
                </a:lnTo>
                <a:lnTo>
                  <a:pt x="4777" y="28575"/>
                </a:lnTo>
                <a:lnTo>
                  <a:pt x="252397" y="28575"/>
                </a:lnTo>
                <a:lnTo>
                  <a:pt x="257175" y="33352"/>
                </a:lnTo>
                <a:lnTo>
                  <a:pt x="257175" y="57150"/>
                </a:lnTo>
                <a:lnTo>
                  <a:pt x="28575" y="57150"/>
                </a:lnTo>
                <a:lnTo>
                  <a:pt x="28575" y="64293"/>
                </a:lnTo>
                <a:lnTo>
                  <a:pt x="56212" y="93315"/>
                </a:lnTo>
                <a:lnTo>
                  <a:pt x="62954" y="95636"/>
                </a:lnTo>
                <a:lnTo>
                  <a:pt x="243990" y="95636"/>
                </a:lnTo>
                <a:lnTo>
                  <a:pt x="241258" y="99140"/>
                </a:lnTo>
                <a:lnTo>
                  <a:pt x="206471" y="121594"/>
                </a:lnTo>
                <a:lnTo>
                  <a:pt x="180424" y="127873"/>
                </a:lnTo>
                <a:lnTo>
                  <a:pt x="169758" y="142821"/>
                </a:lnTo>
                <a:lnTo>
                  <a:pt x="159964" y="153026"/>
                </a:lnTo>
                <a:lnTo>
                  <a:pt x="152798" y="158871"/>
                </a:lnTo>
                <a:lnTo>
                  <a:pt x="150018" y="160734"/>
                </a:lnTo>
                <a:lnTo>
                  <a:pt x="150018" y="192881"/>
                </a:lnTo>
                <a:close/>
              </a:path>
              <a:path w="257175" h="228600">
                <a:moveTo>
                  <a:pt x="194176" y="95636"/>
                </a:moveTo>
                <a:lnTo>
                  <a:pt x="62954" y="95636"/>
                </a:lnTo>
                <a:lnTo>
                  <a:pt x="60805" y="86961"/>
                </a:lnTo>
                <a:lnTo>
                  <a:pt x="59092" y="77665"/>
                </a:lnTo>
                <a:lnTo>
                  <a:pt x="57881" y="67734"/>
                </a:lnTo>
                <a:lnTo>
                  <a:pt x="57239" y="57150"/>
                </a:lnTo>
                <a:lnTo>
                  <a:pt x="199891" y="57150"/>
                </a:lnTo>
                <a:lnTo>
                  <a:pt x="199249" y="67734"/>
                </a:lnTo>
                <a:lnTo>
                  <a:pt x="198038" y="77665"/>
                </a:lnTo>
                <a:lnTo>
                  <a:pt x="196324" y="86961"/>
                </a:lnTo>
                <a:lnTo>
                  <a:pt x="194176" y="95636"/>
                </a:lnTo>
                <a:close/>
              </a:path>
              <a:path w="257175" h="228600">
                <a:moveTo>
                  <a:pt x="243990" y="95636"/>
                </a:moveTo>
                <a:lnTo>
                  <a:pt x="194176" y="95636"/>
                </a:lnTo>
                <a:lnTo>
                  <a:pt x="200917" y="93315"/>
                </a:lnTo>
                <a:lnTo>
                  <a:pt x="207258" y="90100"/>
                </a:lnTo>
                <a:lnTo>
                  <a:pt x="228600" y="64293"/>
                </a:lnTo>
                <a:lnTo>
                  <a:pt x="228600" y="57150"/>
                </a:lnTo>
                <a:lnTo>
                  <a:pt x="257175" y="57150"/>
                </a:lnTo>
                <a:lnTo>
                  <a:pt x="257175" y="64293"/>
                </a:lnTo>
                <a:lnTo>
                  <a:pt x="255324" y="76266"/>
                </a:lnTo>
                <a:lnTo>
                  <a:pt x="249936" y="88013"/>
                </a:lnTo>
                <a:lnTo>
                  <a:pt x="243990" y="95636"/>
                </a:lnTo>
                <a:close/>
              </a:path>
              <a:path w="257175" h="228600">
                <a:moveTo>
                  <a:pt x="197613" y="228600"/>
                </a:moveTo>
                <a:lnTo>
                  <a:pt x="59561" y="228600"/>
                </a:lnTo>
                <a:lnTo>
                  <a:pt x="57150" y="226188"/>
                </a:lnTo>
                <a:lnTo>
                  <a:pt x="57150" y="217884"/>
                </a:lnTo>
                <a:lnTo>
                  <a:pt x="59398" y="207328"/>
                </a:lnTo>
                <a:lnTo>
                  <a:pt x="65527" y="199472"/>
                </a:lnTo>
                <a:lnTo>
                  <a:pt x="74611" y="194571"/>
                </a:lnTo>
                <a:lnTo>
                  <a:pt x="85725" y="192881"/>
                </a:lnTo>
                <a:lnTo>
                  <a:pt x="171450" y="192881"/>
                </a:lnTo>
                <a:lnTo>
                  <a:pt x="182563" y="194571"/>
                </a:lnTo>
                <a:lnTo>
                  <a:pt x="191647" y="199472"/>
                </a:lnTo>
                <a:lnTo>
                  <a:pt x="197776" y="207328"/>
                </a:lnTo>
                <a:lnTo>
                  <a:pt x="200025" y="217884"/>
                </a:lnTo>
                <a:lnTo>
                  <a:pt x="200025" y="226188"/>
                </a:lnTo>
                <a:lnTo>
                  <a:pt x="197613" y="22860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2030" y="3967162"/>
            <a:ext cx="285750" cy="200025"/>
          </a:xfrm>
          <a:custGeom>
            <a:avLst/>
            <a:gdLst/>
            <a:ahLst/>
            <a:cxnLst/>
            <a:rect l="l" t="t" r="r" b="b"/>
            <a:pathLst>
              <a:path w="285750" h="200025">
                <a:moveTo>
                  <a:pt x="171144" y="157162"/>
                </a:moveTo>
                <a:lnTo>
                  <a:pt x="85419" y="157162"/>
                </a:lnTo>
                <a:lnTo>
                  <a:pt x="68739" y="153792"/>
                </a:lnTo>
                <a:lnTo>
                  <a:pt x="55114" y="144605"/>
                </a:lnTo>
                <a:lnTo>
                  <a:pt x="45926" y="130980"/>
                </a:lnTo>
                <a:lnTo>
                  <a:pt x="42556" y="114300"/>
                </a:lnTo>
                <a:lnTo>
                  <a:pt x="42556" y="4777"/>
                </a:lnTo>
                <a:lnTo>
                  <a:pt x="47334" y="0"/>
                </a:lnTo>
                <a:lnTo>
                  <a:pt x="228294" y="0"/>
                </a:lnTo>
                <a:lnTo>
                  <a:pt x="250522" y="4496"/>
                </a:lnTo>
                <a:lnTo>
                  <a:pt x="268690" y="16754"/>
                </a:lnTo>
                <a:lnTo>
                  <a:pt x="276665" y="28575"/>
                </a:lnTo>
                <a:lnTo>
                  <a:pt x="214006" y="28575"/>
                </a:lnTo>
                <a:lnTo>
                  <a:pt x="214006" y="85725"/>
                </a:lnTo>
                <a:lnTo>
                  <a:pt x="276665" y="85725"/>
                </a:lnTo>
                <a:lnTo>
                  <a:pt x="268690" y="97545"/>
                </a:lnTo>
                <a:lnTo>
                  <a:pt x="250522" y="109803"/>
                </a:lnTo>
                <a:lnTo>
                  <a:pt x="228294" y="114300"/>
                </a:lnTo>
                <a:lnTo>
                  <a:pt x="214006" y="114300"/>
                </a:lnTo>
                <a:lnTo>
                  <a:pt x="210637" y="130980"/>
                </a:lnTo>
                <a:lnTo>
                  <a:pt x="201449" y="144605"/>
                </a:lnTo>
                <a:lnTo>
                  <a:pt x="187824" y="153792"/>
                </a:lnTo>
                <a:lnTo>
                  <a:pt x="171144" y="157162"/>
                </a:lnTo>
                <a:close/>
              </a:path>
              <a:path w="285750" h="200025">
                <a:moveTo>
                  <a:pt x="276665" y="85725"/>
                </a:moveTo>
                <a:lnTo>
                  <a:pt x="228294" y="85725"/>
                </a:lnTo>
                <a:lnTo>
                  <a:pt x="239408" y="83476"/>
                </a:lnTo>
                <a:lnTo>
                  <a:pt x="248492" y="77347"/>
                </a:lnTo>
                <a:lnTo>
                  <a:pt x="254620" y="68263"/>
                </a:lnTo>
                <a:lnTo>
                  <a:pt x="256869" y="57150"/>
                </a:lnTo>
                <a:lnTo>
                  <a:pt x="254620" y="46036"/>
                </a:lnTo>
                <a:lnTo>
                  <a:pt x="248492" y="36952"/>
                </a:lnTo>
                <a:lnTo>
                  <a:pt x="239408" y="30823"/>
                </a:lnTo>
                <a:lnTo>
                  <a:pt x="228294" y="28575"/>
                </a:lnTo>
                <a:lnTo>
                  <a:pt x="276665" y="28575"/>
                </a:lnTo>
                <a:lnTo>
                  <a:pt x="280947" y="34922"/>
                </a:lnTo>
                <a:lnTo>
                  <a:pt x="285444" y="57150"/>
                </a:lnTo>
                <a:lnTo>
                  <a:pt x="280947" y="79377"/>
                </a:lnTo>
                <a:lnTo>
                  <a:pt x="276665" y="85725"/>
                </a:lnTo>
                <a:close/>
              </a:path>
              <a:path w="285750" h="200025">
                <a:moveTo>
                  <a:pt x="249591" y="200025"/>
                </a:moveTo>
                <a:lnTo>
                  <a:pt x="21259" y="200025"/>
                </a:lnTo>
                <a:lnTo>
                  <a:pt x="8212" y="195560"/>
                </a:lnTo>
                <a:lnTo>
                  <a:pt x="1067" y="185737"/>
                </a:lnTo>
                <a:lnTo>
                  <a:pt x="0" y="175914"/>
                </a:lnTo>
                <a:lnTo>
                  <a:pt x="5186" y="171450"/>
                </a:lnTo>
                <a:lnTo>
                  <a:pt x="265620" y="171450"/>
                </a:lnTo>
                <a:lnTo>
                  <a:pt x="270819" y="175914"/>
                </a:lnTo>
                <a:lnTo>
                  <a:pt x="269778" y="185737"/>
                </a:lnTo>
                <a:lnTo>
                  <a:pt x="262650" y="195560"/>
                </a:lnTo>
                <a:lnTo>
                  <a:pt x="249591" y="20002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17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0190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Quick </a:t>
            </a:r>
            <a:r>
              <a:rPr dirty="0" sz="3350" spc="5">
                <a:latin typeface="Roboto Condensed"/>
                <a:cs typeface="Roboto Condensed"/>
              </a:rPr>
              <a:t>Refresher </a:t>
            </a:r>
            <a:r>
              <a:rPr dirty="0" sz="3350" spc="10">
                <a:latin typeface="Roboto Condensed"/>
                <a:cs typeface="Roboto Condensed"/>
              </a:rPr>
              <a:t>of Last</a:t>
            </a:r>
            <a:r>
              <a:rPr dirty="0" sz="3350" spc="-55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Class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5128895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 pseudocode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map out a</a:t>
            </a:r>
            <a:r>
              <a:rPr dirty="0" sz="1800" spc="-114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problem.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Python syntax, data types, and data</a:t>
            </a:r>
            <a:r>
              <a:rPr dirty="0" sz="1800" spc="-13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structures.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Convert data types using type</a:t>
            </a:r>
            <a:r>
              <a:rPr dirty="0" sz="1800" spc="-114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casting.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Manipulate lists and use methods on</a:t>
            </a:r>
            <a:r>
              <a:rPr dirty="0" sz="1800" spc="-1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lists.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048" y="2758440"/>
            <a:ext cx="6937375" cy="1042669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56540">
              <a:lnSpc>
                <a:spcPct val="100000"/>
              </a:lnSpc>
              <a:spcBef>
                <a:spcPts val="1105"/>
              </a:spcBef>
            </a:pPr>
            <a:r>
              <a:rPr dirty="0" sz="4100" spc="-869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869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869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869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869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869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869">
                <a:solidFill>
                  <a:srgbClr val="000000"/>
                </a:solidFill>
                <a:latin typeface="Roboto Condensed"/>
                <a:cs typeface="Roboto Condensed"/>
              </a:rPr>
              <a:t>l</a:t>
            </a:r>
            <a:r>
              <a:rPr dirty="0" sz="4100" spc="-869">
                <a:solidFill>
                  <a:srgbClr val="FFFFFF"/>
                </a:solidFill>
                <a:latin typeface="Roboto Condensed"/>
                <a:cs typeface="Roboto Condensed"/>
              </a:rPr>
              <a:t>l</a:t>
            </a:r>
            <a:r>
              <a:rPr dirty="0" sz="4100" spc="-869">
                <a:solidFill>
                  <a:srgbClr val="000000"/>
                </a:solidFill>
                <a:latin typeface="Roboto Condensed"/>
                <a:cs typeface="Roboto Condensed"/>
              </a:rPr>
              <a:t>y</a:t>
            </a:r>
            <a:r>
              <a:rPr dirty="0" sz="4100" spc="-869">
                <a:solidFill>
                  <a:srgbClr val="FFFFFF"/>
                </a:solidFill>
                <a:latin typeface="Roboto Condensed"/>
                <a:cs typeface="Roboto Condensed"/>
              </a:rPr>
              <a:t>y</a:t>
            </a:r>
            <a:r>
              <a:rPr dirty="0" sz="4100" spc="-869">
                <a:solidFill>
                  <a:srgbClr val="000000"/>
                </a:solidFill>
                <a:latin typeface="Roboto Condensed"/>
                <a:cs typeface="Roboto Condensed"/>
              </a:rPr>
              <a:t>z</a:t>
            </a:r>
            <a:r>
              <a:rPr dirty="0" sz="4100" spc="-869">
                <a:solidFill>
                  <a:srgbClr val="FFFFFF"/>
                </a:solidFill>
                <a:latin typeface="Roboto Condensed"/>
                <a:cs typeface="Roboto Condensed"/>
              </a:rPr>
              <a:t>z</a:t>
            </a:r>
            <a:r>
              <a:rPr dirty="0" sz="4100" spc="-869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869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869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869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869">
                <a:solidFill>
                  <a:srgbClr val="000000"/>
                </a:solidFill>
                <a:latin typeface="Roboto Condensed"/>
                <a:cs typeface="Roboto Condensed"/>
              </a:rPr>
              <a:t>g</a:t>
            </a:r>
            <a:r>
              <a:rPr dirty="0" sz="4100" spc="-869">
                <a:solidFill>
                  <a:srgbClr val="FFFFFF"/>
                </a:solidFill>
                <a:latin typeface="Roboto Condensed"/>
                <a:cs typeface="Roboto Condensed"/>
              </a:rPr>
              <a:t>g</a:t>
            </a:r>
            <a:r>
              <a:rPr dirty="0" sz="4100" spc="-86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944">
                <a:solidFill>
                  <a:srgbClr val="000000"/>
                </a:solidFill>
                <a:latin typeface="Roboto Condensed"/>
                <a:cs typeface="Roboto Condensed"/>
              </a:rPr>
              <a:t>Y</a:t>
            </a:r>
            <a:r>
              <a:rPr dirty="0" sz="4100" spc="-944">
                <a:solidFill>
                  <a:srgbClr val="FFFFFF"/>
                </a:solidFill>
                <a:latin typeface="Roboto Condensed"/>
                <a:cs typeface="Roboto Condensed"/>
              </a:rPr>
              <a:t>Y</a:t>
            </a:r>
            <a:r>
              <a:rPr dirty="0" sz="4100" spc="-944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944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944">
                <a:solidFill>
                  <a:srgbClr val="000000"/>
                </a:solidFill>
                <a:latin typeface="Roboto Condensed"/>
                <a:cs typeface="Roboto Condensed"/>
              </a:rPr>
              <a:t>u</a:t>
            </a:r>
            <a:r>
              <a:rPr dirty="0" sz="4100" spc="-944">
                <a:solidFill>
                  <a:srgbClr val="FFFFFF"/>
                </a:solidFill>
                <a:latin typeface="Roboto Condensed"/>
                <a:cs typeface="Roboto Condensed"/>
              </a:rPr>
              <a:t>u</a:t>
            </a:r>
            <a:r>
              <a:rPr dirty="0" sz="4100" spc="-944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944">
                <a:solidFill>
                  <a:srgbClr val="FFFFFF"/>
                </a:solidFill>
                <a:latin typeface="Roboto Condensed"/>
                <a:cs typeface="Roboto Condensed"/>
              </a:rPr>
              <a:t>r</a:t>
            </a:r>
            <a:r>
              <a:rPr dirty="0" sz="4100" spc="3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1000">
                <a:solidFill>
                  <a:srgbClr val="000000"/>
                </a:solidFill>
                <a:latin typeface="Roboto Condensed"/>
                <a:cs typeface="Roboto Condensed"/>
              </a:rPr>
              <a:t>d</a:t>
            </a:r>
            <a:r>
              <a:rPr dirty="0" sz="4100" spc="-1000">
                <a:solidFill>
                  <a:srgbClr val="FFFFFF"/>
                </a:solidFill>
                <a:latin typeface="Roboto Condensed"/>
                <a:cs typeface="Roboto Condensed"/>
              </a:rPr>
              <a:t>d</a:t>
            </a:r>
            <a:r>
              <a:rPr dirty="0" sz="4100" spc="3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D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D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40">
                <a:latin typeface="Roboto"/>
                <a:cs typeface="Roboto"/>
              </a:rPr>
              <a:t>0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dirty="0" sz="1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40">
                <a:latin typeface="Roboto"/>
                <a:cs typeface="Roboto"/>
              </a:rPr>
              <a:t>4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7795259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solidFill>
                  <a:srgbClr val="C2132D"/>
                </a:solidFill>
                <a:latin typeface="Roboto Condensed"/>
                <a:cs typeface="Roboto Condensed"/>
              </a:rPr>
              <a:t>Analyzing a Simulated </a:t>
            </a:r>
            <a:r>
              <a:rPr dirty="0" sz="3350" spc="5">
                <a:solidFill>
                  <a:srgbClr val="C2132D"/>
                </a:solidFill>
                <a:latin typeface="Roboto Condensed"/>
                <a:cs typeface="Roboto Condensed"/>
              </a:rPr>
              <a:t>Equifax Breach</a:t>
            </a:r>
            <a:r>
              <a:rPr dirty="0" sz="3350" spc="-4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3350" spc="10">
                <a:solidFill>
                  <a:srgbClr val="C2132D"/>
                </a:solidFill>
                <a:latin typeface="Roboto Condensed"/>
                <a:cs typeface="Roboto Condensed"/>
              </a:rPr>
              <a:t>Dataset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15525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21240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30300" y="1673225"/>
            <a:ext cx="7701280" cy="2290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  <a:tab pos="2075814" algn="l"/>
                <a:tab pos="3200400" algn="l"/>
                <a:tab pos="4324985" algn="l"/>
                <a:tab pos="5448935" algn="l"/>
              </a:tabLst>
            </a:pP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Task	Task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1	</a:t>
            </a: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Task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2	</a:t>
            </a: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Task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3	</a:t>
            </a: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Task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4	</a:t>
            </a: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Task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5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Roboto"/>
              <a:cs typeface="Roboto"/>
            </a:endParaRPr>
          </a:p>
          <a:p>
            <a:pPr marL="165100" indent="-133985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Download 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simulated_equifax_breach_data.csv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file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from 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Canvas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Load the dataset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into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Google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Colab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Answer the questions in the next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tabs.</a:t>
            </a:r>
            <a:endParaRPr sz="1800">
              <a:latin typeface="Roboto"/>
              <a:cs typeface="Roboto"/>
            </a:endParaRPr>
          </a:p>
          <a:p>
            <a:pPr marL="1651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can work in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groups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2-3</a:t>
            </a:r>
            <a:r>
              <a:rPr dirty="0" sz="1800" spc="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students.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15:00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21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R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40">
                <a:latin typeface="Roboto"/>
                <a:cs typeface="Roboto"/>
              </a:rPr>
              <a:t>4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23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1783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">
                <a:latin typeface="Roboto Condensed"/>
                <a:cs typeface="Roboto Condensed"/>
              </a:rPr>
              <a:t>Summary </a:t>
            </a:r>
            <a:r>
              <a:rPr dirty="0" sz="3350" spc="10">
                <a:latin typeface="Roboto Condensed"/>
                <a:cs typeface="Roboto Condensed"/>
              </a:rPr>
              <a:t>of Main</a:t>
            </a:r>
            <a:r>
              <a:rPr dirty="0" sz="3350" spc="-65">
                <a:latin typeface="Roboto Condensed"/>
                <a:cs typeface="Roboto Condensed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Points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9561195" cy="2042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 spc="-30">
                <a:solidFill>
                  <a:srgbClr val="585D60"/>
                </a:solidFill>
                <a:latin typeface="Roboto"/>
                <a:cs typeface="Roboto"/>
              </a:rPr>
              <a:t>now,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should be able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 the</a:t>
            </a:r>
            <a:r>
              <a:rPr dirty="0" sz="1800" spc="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following:</a:t>
            </a:r>
            <a:endParaRPr sz="1800">
              <a:latin typeface="Roboto"/>
              <a:cs typeface="Roboto"/>
            </a:endParaRPr>
          </a:p>
          <a:p>
            <a:pPr marL="393065" marR="5080" indent="-133985">
              <a:lnSpc>
                <a:spcPct val="118100"/>
              </a:lnSpc>
              <a:spcBef>
                <a:spcPts val="180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Understand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anatomy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a Python function, use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arguments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correctly,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construct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first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function.</a:t>
            </a: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Utilize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built-in and anonymous functions (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map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lambda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,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filter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).</a:t>
            </a: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Analyze 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second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dataset.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23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4457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latin typeface="Arial"/>
                <a:cs typeface="Arial"/>
              </a:rPr>
              <a:t>📝</a:t>
            </a:r>
            <a:r>
              <a:rPr dirty="0" sz="3300" spc="-195">
                <a:latin typeface="Arial"/>
                <a:cs typeface="Arial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Review </a:t>
            </a:r>
            <a:r>
              <a:rPr dirty="0" sz="3350" spc="10">
                <a:latin typeface="Roboto Condensed"/>
                <a:cs typeface="Roboto Condensed"/>
              </a:rPr>
              <a:t>and </a:t>
            </a:r>
            <a:r>
              <a:rPr dirty="0" sz="3350" spc="-5">
                <a:latin typeface="Roboto Condensed"/>
                <a:cs typeface="Roboto Condensed"/>
              </a:rPr>
              <a:t>Clarification </a:t>
            </a:r>
            <a:r>
              <a:rPr dirty="0" sz="3300" spc="2155">
                <a:latin typeface="Arial"/>
                <a:cs typeface="Arial"/>
              </a:rPr>
              <a:t>📝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20" indent="-133985">
              <a:lnSpc>
                <a:spcPct val="100000"/>
              </a:lnSpc>
              <a:spcBef>
                <a:spcPts val="100"/>
              </a:spcBef>
              <a:buFont typeface="Roboto"/>
              <a:buChar char="•"/>
              <a:tabLst>
                <a:tab pos="325755" algn="l"/>
              </a:tabLst>
            </a:pPr>
            <a:r>
              <a:rPr dirty="0" spc="-5" b="1">
                <a:solidFill>
                  <a:srgbClr val="C2132D"/>
                </a:solidFill>
                <a:latin typeface="Roboto"/>
                <a:cs typeface="Roboto"/>
              </a:rPr>
              <a:t>Class Notes</a:t>
            </a:r>
            <a:r>
              <a:rPr dirty="0" spc="-5"/>
              <a:t>: </a:t>
            </a:r>
            <a:r>
              <a:rPr dirty="0" spc="-30"/>
              <a:t>Take </a:t>
            </a:r>
            <a:r>
              <a:rPr dirty="0"/>
              <a:t>some time </a:t>
            </a:r>
            <a:r>
              <a:rPr dirty="0" spc="-10"/>
              <a:t>to </a:t>
            </a:r>
            <a:r>
              <a:rPr dirty="0" spc="-5"/>
              <a:t>revisit your </a:t>
            </a:r>
            <a:r>
              <a:rPr dirty="0"/>
              <a:t>class notes for </a:t>
            </a:r>
            <a:r>
              <a:rPr dirty="0" spc="-15"/>
              <a:t>key </a:t>
            </a:r>
            <a:r>
              <a:rPr dirty="0"/>
              <a:t>insights and</a:t>
            </a:r>
            <a:r>
              <a:rPr dirty="0" spc="30"/>
              <a:t> </a:t>
            </a:r>
            <a:r>
              <a:rPr dirty="0"/>
              <a:t>concepts.</a:t>
            </a:r>
          </a:p>
          <a:p>
            <a:pPr marL="325120" marR="1016635" indent="-133985">
              <a:lnSpc>
                <a:spcPct val="118100"/>
              </a:lnSpc>
              <a:spcBef>
                <a:spcPts val="900"/>
              </a:spcBef>
              <a:buFont typeface="Roboto"/>
              <a:buChar char="•"/>
              <a:tabLst>
                <a:tab pos="325755" algn="l"/>
              </a:tabLst>
            </a:pPr>
            <a:r>
              <a:rPr dirty="0" spc="-10" b="1">
                <a:solidFill>
                  <a:srgbClr val="C2132D"/>
                </a:solidFill>
                <a:latin typeface="Roboto"/>
                <a:cs typeface="Roboto"/>
              </a:rPr>
              <a:t>Zoom </a:t>
            </a:r>
            <a:r>
              <a:rPr dirty="0" spc="-5" b="1">
                <a:solidFill>
                  <a:srgbClr val="C2132D"/>
                </a:solidFill>
                <a:latin typeface="Roboto"/>
                <a:cs typeface="Roboto"/>
              </a:rPr>
              <a:t>Recording</a:t>
            </a:r>
            <a:r>
              <a:rPr dirty="0" spc="-5"/>
              <a:t>: </a:t>
            </a:r>
            <a:r>
              <a:rPr dirty="0"/>
              <a:t>The </a:t>
            </a:r>
            <a:r>
              <a:rPr dirty="0" spc="-5"/>
              <a:t>recording </a:t>
            </a:r>
            <a:r>
              <a:rPr dirty="0"/>
              <a:t>of </a:t>
            </a:r>
            <a:r>
              <a:rPr dirty="0" spc="-15"/>
              <a:t>today's </a:t>
            </a:r>
            <a:r>
              <a:rPr dirty="0"/>
              <a:t>class will be made </a:t>
            </a:r>
            <a:r>
              <a:rPr dirty="0" spc="-5"/>
              <a:t>available </a:t>
            </a:r>
            <a:r>
              <a:rPr dirty="0"/>
              <a:t>on </a:t>
            </a:r>
            <a:r>
              <a:rPr dirty="0" spc="-5"/>
              <a:t>Canvas  approximately </a:t>
            </a:r>
            <a:r>
              <a:rPr dirty="0"/>
              <a:t>3-4 hours after the end of</a:t>
            </a:r>
            <a:r>
              <a:rPr dirty="0" spc="-5"/>
              <a:t> </a:t>
            </a:r>
            <a:r>
              <a:rPr dirty="0"/>
              <a:t>class.</a:t>
            </a:r>
          </a:p>
          <a:p>
            <a:pPr marL="325120" marR="5080" indent="-133985">
              <a:lnSpc>
                <a:spcPct val="118100"/>
              </a:lnSpc>
              <a:spcBef>
                <a:spcPts val="819"/>
              </a:spcBef>
              <a:buFont typeface="Roboto"/>
              <a:buChar char="•"/>
              <a:tabLst>
                <a:tab pos="325755" algn="l"/>
              </a:tabLst>
            </a:pPr>
            <a:r>
              <a:rPr dirty="0" spc="-5" b="1">
                <a:solidFill>
                  <a:srgbClr val="C2132D"/>
                </a:solidFill>
                <a:latin typeface="Roboto"/>
                <a:cs typeface="Roboto"/>
              </a:rPr>
              <a:t>Questions</a:t>
            </a:r>
            <a:r>
              <a:rPr dirty="0" spc="-5"/>
              <a:t>: </a:t>
            </a:r>
            <a:r>
              <a:rPr dirty="0"/>
              <a:t>Please </a:t>
            </a:r>
            <a:r>
              <a:rPr dirty="0" spc="-20"/>
              <a:t>don't </a:t>
            </a:r>
            <a:r>
              <a:rPr dirty="0"/>
              <a:t>hesitate </a:t>
            </a:r>
            <a:r>
              <a:rPr dirty="0" spc="-10"/>
              <a:t>to </a:t>
            </a:r>
            <a:r>
              <a:rPr dirty="0"/>
              <a:t>ask for </a:t>
            </a:r>
            <a:r>
              <a:rPr dirty="0" spc="-5"/>
              <a:t>clarification </a:t>
            </a:r>
            <a:r>
              <a:rPr dirty="0"/>
              <a:t>on any </a:t>
            </a:r>
            <a:r>
              <a:rPr dirty="0" spc="-5"/>
              <a:t>topics </a:t>
            </a:r>
            <a:r>
              <a:rPr dirty="0"/>
              <a:t>discussed in class. </a:t>
            </a:r>
            <a:r>
              <a:rPr dirty="0" spc="-20"/>
              <a:t>It's  </a:t>
            </a:r>
            <a:r>
              <a:rPr dirty="0"/>
              <a:t>crucial not </a:t>
            </a:r>
            <a:r>
              <a:rPr dirty="0" spc="-10"/>
              <a:t>to </a:t>
            </a:r>
            <a:r>
              <a:rPr dirty="0"/>
              <a:t>let questions</a:t>
            </a:r>
            <a:r>
              <a:rPr dirty="0" spc="5"/>
              <a:t> </a:t>
            </a:r>
            <a:r>
              <a:rPr dirty="0"/>
              <a:t>accumulate.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329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Learning </a:t>
            </a:r>
            <a:r>
              <a:rPr dirty="0" sz="3350" spc="5">
                <a:latin typeface="Roboto Condensed"/>
                <a:cs typeface="Roboto Condensed"/>
              </a:rPr>
              <a:t>Objectives for </a:t>
            </a:r>
            <a:r>
              <a:rPr dirty="0" sz="3350" spc="-35">
                <a:latin typeface="Roboto Condensed"/>
                <a:cs typeface="Roboto Condensed"/>
              </a:rPr>
              <a:t>Today's</a:t>
            </a:r>
            <a:r>
              <a:rPr dirty="0" sz="3350" spc="-65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Class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31418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Understand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anatomy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a Python function, use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arguments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correctly,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construct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first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function.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Utilize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built-in and anonymous functions (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map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lambda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,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filter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).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Analyze 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second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dataset.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6816" y="2752344"/>
            <a:ext cx="7595870" cy="1049020"/>
          </a:xfrm>
          <a:prstGeom prst="rect"/>
          <a:solidFill>
            <a:srgbClr val="333333"/>
          </a:solidFill>
        </p:spPr>
        <p:txBody>
          <a:bodyPr wrap="square" lIns="0" tIns="146050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1150"/>
              </a:spcBef>
            </a:pPr>
            <a:r>
              <a:rPr dirty="0" sz="4100" spc="-100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1005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1005">
                <a:solidFill>
                  <a:srgbClr val="000000"/>
                </a:solidFill>
                <a:latin typeface="Roboto Condensed"/>
                <a:cs typeface="Roboto Condensed"/>
              </a:rPr>
              <a:t>h</a:t>
            </a:r>
            <a:r>
              <a:rPr dirty="0" sz="4100" spc="-1005">
                <a:solidFill>
                  <a:srgbClr val="FFFFFF"/>
                </a:solidFill>
                <a:latin typeface="Roboto Condensed"/>
                <a:cs typeface="Roboto Condensed"/>
              </a:rPr>
              <a:t>h</a:t>
            </a:r>
            <a:r>
              <a:rPr dirty="0" sz="4100" spc="-1005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1005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1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1025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1025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1025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1025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1025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1025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102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1025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1025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1025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1025">
                <a:solidFill>
                  <a:srgbClr val="000000"/>
                </a:solidFill>
                <a:latin typeface="Roboto Condensed"/>
                <a:cs typeface="Roboto Condensed"/>
              </a:rPr>
              <a:t>m</a:t>
            </a:r>
            <a:r>
              <a:rPr dirty="0" sz="4100" spc="-1025">
                <a:solidFill>
                  <a:srgbClr val="FFFFFF"/>
                </a:solidFill>
                <a:latin typeface="Roboto Condensed"/>
                <a:cs typeface="Roboto Condensed"/>
              </a:rPr>
              <a:t>m</a:t>
            </a:r>
            <a:r>
              <a:rPr dirty="0" sz="4100" spc="-1025">
                <a:solidFill>
                  <a:srgbClr val="000000"/>
                </a:solidFill>
                <a:latin typeface="Roboto Condensed"/>
                <a:cs typeface="Roboto Condensed"/>
              </a:rPr>
              <a:t>y</a:t>
            </a:r>
            <a:r>
              <a:rPr dirty="0" sz="4100" spc="-1025">
                <a:solidFill>
                  <a:srgbClr val="FFFFFF"/>
                </a:solidFill>
                <a:latin typeface="Roboto Condensed"/>
                <a:cs typeface="Roboto Condensed"/>
              </a:rPr>
              <a:t>y</a:t>
            </a:r>
            <a:r>
              <a:rPr dirty="0" sz="4100" spc="1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840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840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840">
                <a:solidFill>
                  <a:srgbClr val="000000"/>
                </a:solidFill>
                <a:latin typeface="Roboto Condensed"/>
                <a:cs typeface="Roboto Condensed"/>
              </a:rPr>
              <a:t>f</a:t>
            </a:r>
            <a:r>
              <a:rPr dirty="0" sz="4100" spc="-840">
                <a:solidFill>
                  <a:srgbClr val="FFFFFF"/>
                </a:solidFill>
                <a:latin typeface="Roboto Condensed"/>
                <a:cs typeface="Roboto Condensed"/>
              </a:rPr>
              <a:t>f </a:t>
            </a:r>
            <a:r>
              <a:rPr dirty="0" sz="4100" spc="-980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80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1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930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r>
              <a:rPr dirty="0" sz="4100" spc="-930">
                <a:solidFill>
                  <a:srgbClr val="000000"/>
                </a:solidFill>
                <a:latin typeface="Roboto Condensed"/>
                <a:cs typeface="Roboto Condensed"/>
              </a:rPr>
              <a:t>y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y</a:t>
            </a:r>
            <a:r>
              <a:rPr dirty="0" sz="4100" spc="-930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930">
                <a:solidFill>
                  <a:srgbClr val="000000"/>
                </a:solidFill>
                <a:latin typeface="Roboto Condensed"/>
                <a:cs typeface="Roboto Condensed"/>
              </a:rPr>
              <a:t>h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h</a:t>
            </a:r>
            <a:r>
              <a:rPr dirty="0" sz="4100" spc="-930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930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930">
                <a:solidFill>
                  <a:srgbClr val="FFFFFF"/>
                </a:solidFill>
                <a:latin typeface="Roboto Condensed"/>
                <a:cs typeface="Roboto Condensed"/>
              </a:rPr>
              <a:t>n 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F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F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u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u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340">
                <a:latin typeface="Roboto"/>
                <a:cs typeface="Roboto"/>
              </a:rPr>
              <a:t>4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r>
              <a:rPr dirty="0" sz="120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40">
                <a:latin typeface="Roboto"/>
                <a:cs typeface="Roboto"/>
              </a:rPr>
              <a:t>4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92379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One </a:t>
            </a:r>
            <a:r>
              <a:rPr dirty="0" sz="3350" spc="5">
                <a:latin typeface="Roboto Condensed"/>
                <a:cs typeface="Roboto Condensed"/>
              </a:rPr>
              <a:t>Motivation for</a:t>
            </a:r>
            <a:r>
              <a:rPr dirty="0" sz="3350" spc="-15">
                <a:latin typeface="Roboto Condensed"/>
                <a:cs typeface="Roboto Condensed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Functions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4921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Reusability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Functions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allow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reuse</a:t>
            </a:r>
            <a:r>
              <a:rPr dirty="0" sz="1800" spc="-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code.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2724" y="1981200"/>
            <a:ext cx="6019799" cy="401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76962"/>
            <a:ext cx="3914775" cy="0"/>
          </a:xfrm>
          <a:custGeom>
            <a:avLst/>
            <a:gdLst/>
            <a:ahLst/>
            <a:cxnLst/>
            <a:rect l="l" t="t" r="r" b="b"/>
            <a:pathLst>
              <a:path w="3914775" h="0">
                <a:moveTo>
                  <a:pt x="0" y="0"/>
                </a:moveTo>
                <a:lnTo>
                  <a:pt x="39147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186487"/>
            <a:ext cx="3914775" cy="0"/>
          </a:xfrm>
          <a:custGeom>
            <a:avLst/>
            <a:gdLst/>
            <a:ahLst/>
            <a:cxnLst/>
            <a:rect l="l" t="t" r="r" b="b"/>
            <a:pathLst>
              <a:path w="3914775" h="0">
                <a:moveTo>
                  <a:pt x="0" y="0"/>
                </a:moveTo>
                <a:lnTo>
                  <a:pt x="39147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1965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5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24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274743"/>
            <a:ext cx="394144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Source: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Sonika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Baniya (2021).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First rule of coding: DRY </a:t>
            </a:r>
            <a:r>
              <a:rPr dirty="0" sz="850" spc="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(Don't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Repeat</a:t>
            </a:r>
            <a:r>
              <a:rPr dirty="0" sz="850" spc="4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Yourself)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8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32867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What is a</a:t>
            </a:r>
            <a:r>
              <a:rPr dirty="0" sz="3350" spc="-70">
                <a:latin typeface="Roboto Condensed"/>
                <a:cs typeface="Roboto Condensed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Function?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67602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function is a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block of reusable code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only runs when</a:t>
            </a: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called.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1531" y="2195037"/>
            <a:ext cx="8299609" cy="2182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76962"/>
            <a:ext cx="4019550" cy="0"/>
          </a:xfrm>
          <a:custGeom>
            <a:avLst/>
            <a:gdLst/>
            <a:ahLst/>
            <a:cxnLst/>
            <a:rect l="l" t="t" r="r" b="b"/>
            <a:pathLst>
              <a:path w="4019550" h="0">
                <a:moveTo>
                  <a:pt x="0" y="0"/>
                </a:moveTo>
                <a:lnTo>
                  <a:pt x="40195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186487"/>
            <a:ext cx="4019550" cy="0"/>
          </a:xfrm>
          <a:custGeom>
            <a:avLst/>
            <a:gdLst/>
            <a:ahLst/>
            <a:cxnLst/>
            <a:rect l="l" t="t" r="r" b="b"/>
            <a:pathLst>
              <a:path w="4019550" h="0">
                <a:moveTo>
                  <a:pt x="0" y="0"/>
                </a:moveTo>
                <a:lnTo>
                  <a:pt x="40195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4424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6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24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274743"/>
            <a:ext cx="404939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Image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Credits: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Created by the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author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(Fadel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M. Megahed)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for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our ISA 419</a:t>
            </a:r>
            <a:r>
              <a:rPr dirty="0" sz="85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course.</a:t>
            </a:r>
            <a:endParaRPr sz="8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490728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solidFill>
                  <a:srgbClr val="C2132D"/>
                </a:solidFill>
                <a:latin typeface="Roboto Condensed"/>
                <a:cs typeface="Roboto Condensed"/>
              </a:rPr>
              <a:t>Recall: </a:t>
            </a:r>
            <a:r>
              <a:rPr dirty="0" sz="3350" spc="15">
                <a:solidFill>
                  <a:srgbClr val="C2132D"/>
                </a:solidFill>
                <a:latin typeface="Roboto Condensed"/>
                <a:cs typeface="Roboto Condensed"/>
              </a:rPr>
              <a:t>Python </a:t>
            </a:r>
            <a:r>
              <a:rPr dirty="0" sz="3350" spc="10">
                <a:solidFill>
                  <a:srgbClr val="C2132D"/>
                </a:solidFill>
                <a:latin typeface="Roboto Condensed"/>
                <a:cs typeface="Roboto Condensed"/>
              </a:rPr>
              <a:t>List</a:t>
            </a:r>
            <a:r>
              <a:rPr dirty="0" sz="3350" spc="-8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3350" spc="5">
                <a:solidFill>
                  <a:srgbClr val="C2132D"/>
                </a:solidFill>
                <a:latin typeface="Roboto Condensed"/>
                <a:cs typeface="Roboto Condensed"/>
              </a:rPr>
              <a:t>Functions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15525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21240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30300" y="1673225"/>
            <a:ext cx="9088120" cy="2176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  <a:tab pos="1694814" algn="l"/>
              </a:tabLst>
            </a:pP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Task	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Q1	Q2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Roboto"/>
              <a:cs typeface="Roboto"/>
            </a:endParaRPr>
          </a:p>
          <a:p>
            <a:pPr marL="164465" marR="5080" indent="-133985">
              <a:lnSpc>
                <a:spcPct val="118100"/>
              </a:lnSpc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class02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 we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introduced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following functions: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len()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max()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min()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sum()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,</a:t>
            </a:r>
            <a:r>
              <a:rPr dirty="0" sz="1800" spc="-5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sort()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800" spc="5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index()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append()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pop()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remove()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For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each of the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above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functions, what do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expect the function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</a:t>
            </a:r>
            <a:r>
              <a:rPr dirty="0" sz="1800" spc="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return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?</a:t>
            </a:r>
            <a:endParaRPr sz="1800">
              <a:latin typeface="Roboto"/>
              <a:cs typeface="Roboto"/>
            </a:endParaRPr>
          </a:p>
          <a:p>
            <a:pPr marL="1651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How is the name of the function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related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action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it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performs?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04:00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7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8420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The </a:t>
            </a:r>
            <a:r>
              <a:rPr dirty="0" sz="3350" spc="5">
                <a:latin typeface="Roboto Condensed"/>
                <a:cs typeface="Roboto Condensed"/>
              </a:rPr>
              <a:t>Anatomy </a:t>
            </a:r>
            <a:r>
              <a:rPr dirty="0" sz="3350" spc="10">
                <a:latin typeface="Roboto Condensed"/>
                <a:cs typeface="Roboto Condensed"/>
              </a:rPr>
              <a:t>of a </a:t>
            </a:r>
            <a:r>
              <a:rPr dirty="0" sz="3350" spc="15">
                <a:latin typeface="Roboto Condensed"/>
                <a:cs typeface="Roboto Condensed"/>
              </a:rPr>
              <a:t>Python</a:t>
            </a:r>
            <a:r>
              <a:rPr dirty="0" sz="3350" spc="-60">
                <a:latin typeface="Roboto Condensed"/>
                <a:cs typeface="Roboto Condensed"/>
              </a:rPr>
              <a:t> </a:t>
            </a:r>
            <a:r>
              <a:rPr dirty="0" sz="3350" spc="5">
                <a:latin typeface="Roboto Condensed"/>
                <a:cs typeface="Roboto Condensed"/>
              </a:rPr>
              <a:t>Function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28750"/>
            <a:ext cx="9696450" cy="2114550"/>
          </a:xfrm>
          <a:custGeom>
            <a:avLst/>
            <a:gdLst/>
            <a:ahLst/>
            <a:cxnLst/>
            <a:rect l="l" t="t" r="r" b="b"/>
            <a:pathLst>
              <a:path w="9696450" h="2114550">
                <a:moveTo>
                  <a:pt x="0" y="0"/>
                </a:moveTo>
                <a:lnTo>
                  <a:pt x="9696449" y="0"/>
                </a:lnTo>
                <a:lnTo>
                  <a:pt x="9696449" y="2114549"/>
                </a:lnTo>
                <a:lnTo>
                  <a:pt x="0" y="211454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24549" y="1514475"/>
            <a:ext cx="2743200" cy="247650"/>
          </a:xfrm>
          <a:prstGeom prst="rect">
            <a:avLst/>
          </a:prstGeom>
          <a:solidFill>
            <a:srgbClr val="FFFF00">
              <a:alpha val="5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75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A: The function</a:t>
            </a:r>
            <a:r>
              <a:rPr dirty="0" sz="1350" spc="-7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definition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4549" y="1885950"/>
            <a:ext cx="1704975" cy="247650"/>
          </a:xfrm>
          <a:prstGeom prst="rect">
            <a:avLst/>
          </a:prstGeom>
          <a:solidFill>
            <a:srgbClr val="FFFF00">
              <a:alpha val="50199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75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B: The</a:t>
            </a:r>
            <a:r>
              <a:rPr dirty="0" sz="1350" spc="-7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docstring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2895" y="1509013"/>
            <a:ext cx="4808855" cy="11772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4"/>
              </a:spcBef>
              <a:tabLst>
                <a:tab pos="4690745" algn="l"/>
              </a:tabLst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def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add_numbers</a:t>
            </a:r>
            <a:r>
              <a:rPr dirty="0" sz="1350" spc="10">
                <a:latin typeface="Courier New"/>
                <a:cs typeface="Courier New"/>
              </a:rPr>
              <a:t>(a,</a:t>
            </a:r>
            <a:r>
              <a:rPr dirty="0" sz="1350" spc="1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b):</a:t>
            </a:r>
            <a:r>
              <a:rPr dirty="0" sz="1350"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</a:t>
            </a:r>
            <a:endParaRPr sz="1350">
              <a:latin typeface="Courier New"/>
              <a:cs typeface="Courier New"/>
            </a:endParaRPr>
          </a:p>
          <a:p>
            <a:pPr algn="r" marL="416559" marR="5080">
              <a:lnSpc>
                <a:spcPct val="180600"/>
              </a:lnSpc>
              <a:tabLst>
                <a:tab pos="4690745" algn="l"/>
              </a:tabLst>
            </a:pP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"""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This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function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sums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two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numbers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"""</a:t>
            </a:r>
            <a:r>
              <a:rPr dirty="0" sz="1350">
                <a:solidFill>
                  <a:srgbClr val="005400"/>
                </a:solidFill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 </a:t>
            </a:r>
            <a:r>
              <a:rPr dirty="0" sz="1350" spc="10">
                <a:latin typeface="Courier New"/>
                <a:cs typeface="Courier New"/>
              </a:rPr>
              <a:t>result</a:t>
            </a:r>
            <a:r>
              <a:rPr dirty="0" sz="1350" spc="1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=</a:t>
            </a:r>
            <a:r>
              <a:rPr dirty="0" sz="1350" spc="1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a</a:t>
            </a:r>
            <a:r>
              <a:rPr dirty="0" sz="1350" spc="1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+</a:t>
            </a:r>
            <a:r>
              <a:rPr dirty="0" sz="1350" spc="1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b</a:t>
            </a:r>
            <a:r>
              <a:rPr dirty="0" sz="1350"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</a:t>
            </a:r>
            <a:endParaRPr sz="1350">
              <a:latin typeface="Courier New"/>
              <a:cs typeface="Courier New"/>
            </a:endParaRPr>
          </a:p>
          <a:p>
            <a:pPr algn="r" marR="5080">
              <a:lnSpc>
                <a:spcPts val="1575"/>
              </a:lnSpc>
              <a:tabLst>
                <a:tab pos="4273550" algn="l"/>
              </a:tabLst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result</a:t>
            </a:r>
            <a:r>
              <a:rPr dirty="0" sz="1350">
                <a:latin typeface="Courier New"/>
                <a:cs typeface="Courier New"/>
              </a:rPr>
              <a:t>	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4549" y="2257425"/>
            <a:ext cx="2847975" cy="447675"/>
          </a:xfrm>
          <a:prstGeom prst="rect">
            <a:avLst/>
          </a:prstGeom>
          <a:solidFill>
            <a:srgbClr val="FFFF00">
              <a:alpha val="50199"/>
            </a:srgbClr>
          </a:solidFill>
        </p:spPr>
        <p:txBody>
          <a:bodyPr wrap="square" lIns="0" tIns="20320" rIns="0" bIns="0" rtlCol="0" vert="horz">
            <a:spAutoFit/>
          </a:bodyPr>
          <a:lstStyle/>
          <a:p>
            <a:pPr marL="16510" marR="8255" indent="-635">
              <a:lnSpc>
                <a:spcPts val="1580"/>
              </a:lnSpc>
              <a:spcBef>
                <a:spcPts val="160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C: The body of the</a:t>
            </a:r>
            <a:r>
              <a:rPr dirty="0" sz="1350" spc="-7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function  C: The body of the</a:t>
            </a:r>
            <a:r>
              <a:rPr dirty="0" sz="1350" spc="-7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function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2895" y="3004439"/>
            <a:ext cx="2098040" cy="43434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R="5080">
              <a:lnSpc>
                <a:spcPts val="1570"/>
              </a:lnSpc>
              <a:spcBef>
                <a:spcPts val="210"/>
              </a:spcBef>
              <a:buChar char="❖"/>
              <a:tabLst>
                <a:tab pos="2089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Using the </a:t>
            </a:r>
            <a:r>
              <a:rPr dirty="0" sz="1350" spc="-65">
                <a:solidFill>
                  <a:srgbClr val="777777"/>
                </a:solidFill>
                <a:latin typeface="Courier New"/>
                <a:cs typeface="Courier New"/>
              </a:rPr>
              <a:t>function </a:t>
            </a:r>
            <a:r>
              <a:rPr dirty="0" sz="1350" spc="-6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add_numbers(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5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4106" y="3204463"/>
            <a:ext cx="264922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27329" indent="-227965">
              <a:lnSpc>
                <a:spcPct val="100000"/>
              </a:lnSpc>
              <a:spcBef>
                <a:spcPts val="114"/>
              </a:spcBef>
              <a:buChar char="❖"/>
              <a:tabLst>
                <a:tab pos="22796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D: Calling the</a:t>
            </a:r>
            <a:r>
              <a:rPr dirty="0" sz="1350" spc="-3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-45">
                <a:solidFill>
                  <a:srgbClr val="777777"/>
                </a:solidFill>
                <a:latin typeface="Courier New"/>
                <a:cs typeface="Courier New"/>
              </a:rPr>
              <a:t>function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3771900"/>
            <a:ext cx="9696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75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350" spc="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8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5548312"/>
            <a:ext cx="4991100" cy="0"/>
          </a:xfrm>
          <a:custGeom>
            <a:avLst/>
            <a:gdLst/>
            <a:ahLst/>
            <a:cxnLst/>
            <a:rect l="l" t="t" r="r" b="b"/>
            <a:pathLst>
              <a:path w="4991100" h="0">
                <a:moveTo>
                  <a:pt x="0" y="0"/>
                </a:moveTo>
                <a:lnTo>
                  <a:pt x="49910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5557837"/>
            <a:ext cx="4991100" cy="0"/>
          </a:xfrm>
          <a:custGeom>
            <a:avLst/>
            <a:gdLst/>
            <a:ahLst/>
            <a:cxnLst/>
            <a:rect l="l" t="t" r="r" b="b"/>
            <a:pathLst>
              <a:path w="4991100" h="0">
                <a:moveTo>
                  <a:pt x="0" y="0"/>
                </a:moveTo>
                <a:lnTo>
                  <a:pt x="49910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95974" y="55435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55435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1700" y="5628480"/>
            <a:ext cx="3674745" cy="4743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Footnotes:</a:t>
            </a:r>
            <a:endParaRPr sz="8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Roboto"/>
              <a:cs typeface="Roboto"/>
            </a:endParaRPr>
          </a:p>
          <a:p>
            <a:pPr marL="393700" indent="-66040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Everything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within </a:t>
            </a: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the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function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post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the definition line,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is</a:t>
            </a:r>
            <a:r>
              <a:rPr dirty="0" sz="850" spc="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indented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7066" y="6161880"/>
            <a:ext cx="470344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8105" indent="-66040">
              <a:lnSpc>
                <a:spcPct val="100000"/>
              </a:lnSpc>
              <a:spcBef>
                <a:spcPts val="130"/>
              </a:spcBef>
              <a:buClr>
                <a:srgbClr val="C2132D"/>
              </a:buClr>
              <a:buChar char="•"/>
              <a:tabLst>
                <a:tab pos="78740" algn="l"/>
              </a:tabLst>
            </a:pP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Vertical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spacing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here is for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clarity,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but not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required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(and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likely violates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Python's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best</a:t>
            </a:r>
            <a:r>
              <a:rPr dirty="0" sz="850" spc="-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practies).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8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24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24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11708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latin typeface="Roboto Condensed"/>
                <a:cs typeface="Roboto Condensed"/>
              </a:rPr>
              <a:t>The </a:t>
            </a:r>
            <a:r>
              <a:rPr dirty="0" sz="3350" spc="5">
                <a:latin typeface="Roboto Condensed"/>
                <a:cs typeface="Roboto Condensed"/>
              </a:rPr>
              <a:t>Anatomy </a:t>
            </a:r>
            <a:r>
              <a:rPr dirty="0" sz="3350" spc="10">
                <a:latin typeface="Roboto Condensed"/>
                <a:cs typeface="Roboto Condensed"/>
              </a:rPr>
              <a:t>of a </a:t>
            </a:r>
            <a:r>
              <a:rPr dirty="0" sz="3350" spc="15">
                <a:latin typeface="Roboto Condensed"/>
                <a:cs typeface="Roboto Condensed"/>
              </a:rPr>
              <a:t>Python </a:t>
            </a:r>
            <a:r>
              <a:rPr dirty="0" sz="3350" spc="5">
                <a:latin typeface="Roboto Condensed"/>
                <a:cs typeface="Roboto Condensed"/>
              </a:rPr>
              <a:t>Function</a:t>
            </a:r>
            <a:r>
              <a:rPr dirty="0" sz="3350" spc="-65">
                <a:latin typeface="Roboto Condensed"/>
                <a:cs typeface="Roboto Condensed"/>
              </a:rPr>
              <a:t> </a:t>
            </a:r>
            <a:r>
              <a:rPr dirty="0" sz="3350" spc="10">
                <a:latin typeface="Roboto Condensed"/>
                <a:cs typeface="Roboto Condensed"/>
              </a:rPr>
              <a:t>(Cont.)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14144"/>
            <a:ext cx="8844280" cy="47123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0" b="1">
                <a:solidFill>
                  <a:srgbClr val="C2132D"/>
                </a:solidFill>
                <a:latin typeface="Roboto"/>
                <a:cs typeface="Roboto"/>
              </a:rPr>
              <a:t>A: The </a:t>
            </a:r>
            <a:r>
              <a:rPr dirty="0" sz="1450" spc="-5" b="1">
                <a:solidFill>
                  <a:srgbClr val="C2132D"/>
                </a:solidFill>
                <a:latin typeface="Roboto"/>
                <a:cs typeface="Roboto"/>
              </a:rPr>
              <a:t>function</a:t>
            </a:r>
            <a:r>
              <a:rPr dirty="0" sz="1450" spc="-4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450" spc="-10" b="1">
                <a:solidFill>
                  <a:srgbClr val="C2132D"/>
                </a:solidFill>
                <a:latin typeface="Roboto"/>
                <a:cs typeface="Roboto"/>
              </a:rPr>
              <a:t>definition:</a:t>
            </a:r>
            <a:endParaRPr sz="14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Roboto"/>
              <a:cs typeface="Roboto"/>
            </a:endParaRPr>
          </a:p>
          <a:p>
            <a:pPr marL="393700" indent="-107314">
              <a:lnSpc>
                <a:spcPct val="100000"/>
              </a:lnSpc>
              <a:spcBef>
                <a:spcPts val="5"/>
              </a:spcBef>
              <a:buSzPct val="107407"/>
              <a:buFont typeface="Roboto"/>
              <a:buChar char="•"/>
              <a:tabLst>
                <a:tab pos="393700" algn="l"/>
              </a:tabLst>
            </a:pP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def</a:t>
            </a:r>
            <a:r>
              <a:rPr dirty="0" sz="1350" spc="-409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is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450" spc="-15" b="1">
                <a:solidFill>
                  <a:srgbClr val="585D60"/>
                </a:solidFill>
                <a:latin typeface="Roboto"/>
                <a:cs typeface="Roboto"/>
              </a:rPr>
              <a:t>keyword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that tells Python 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defining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function.</a:t>
            </a:r>
            <a:endParaRPr sz="1450">
              <a:latin typeface="Roboto"/>
              <a:cs typeface="Roboto"/>
            </a:endParaRPr>
          </a:p>
          <a:p>
            <a:pPr marL="393700" indent="-107314">
              <a:lnSpc>
                <a:spcPct val="100000"/>
              </a:lnSpc>
              <a:spcBef>
                <a:spcPts val="960"/>
              </a:spcBef>
              <a:buSzPct val="107407"/>
              <a:buFont typeface="Roboto"/>
              <a:buChar char="•"/>
              <a:tabLst>
                <a:tab pos="393700" algn="l"/>
              </a:tabLst>
            </a:pP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add_numbers</a:t>
            </a:r>
            <a:r>
              <a:rPr dirty="0" sz="1350" spc="-36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is the </a:t>
            </a:r>
            <a:r>
              <a:rPr dirty="0" sz="1450" spc="-10" b="1">
                <a:solidFill>
                  <a:srgbClr val="585D60"/>
                </a:solidFill>
                <a:latin typeface="Roboto"/>
                <a:cs typeface="Roboto"/>
              </a:rPr>
              <a:t>name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of the function,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which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should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always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be followed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by parentheses and a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colon.</a:t>
            </a:r>
            <a:endParaRPr sz="1450">
              <a:latin typeface="Roboto"/>
              <a:cs typeface="Roboto"/>
            </a:endParaRPr>
          </a:p>
          <a:p>
            <a:pPr marL="393700" indent="-107314">
              <a:lnSpc>
                <a:spcPct val="100000"/>
              </a:lnSpc>
              <a:spcBef>
                <a:spcPts val="960"/>
              </a:spcBef>
              <a:buSzPct val="107407"/>
              <a:buFont typeface="Roboto"/>
              <a:buChar char="•"/>
              <a:tabLst>
                <a:tab pos="393700" algn="l"/>
              </a:tabLst>
            </a:pP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a</a:t>
            </a:r>
            <a:r>
              <a:rPr dirty="0" sz="1350" spc="-459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b</a:t>
            </a:r>
            <a:r>
              <a:rPr dirty="0" sz="1350" spc="-45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are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 the </a:t>
            </a:r>
            <a:r>
              <a:rPr dirty="0" sz="1450" spc="-10" b="1">
                <a:solidFill>
                  <a:srgbClr val="585D60"/>
                </a:solidFill>
                <a:latin typeface="Roboto"/>
                <a:cs typeface="Roboto"/>
              </a:rPr>
              <a:t>parameters</a:t>
            </a:r>
            <a:r>
              <a:rPr dirty="0" sz="1450" spc="-5" b="1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of the function.</a:t>
            </a:r>
            <a:endParaRPr sz="14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2132D"/>
              </a:buClr>
              <a:buFont typeface="Roboto"/>
              <a:buChar char="•"/>
            </a:pPr>
            <a:endParaRPr sz="14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50" spc="-5" b="1">
                <a:solidFill>
                  <a:srgbClr val="C2132D"/>
                </a:solidFill>
                <a:latin typeface="Roboto"/>
                <a:cs typeface="Roboto"/>
              </a:rPr>
              <a:t>B: </a:t>
            </a:r>
            <a:r>
              <a:rPr dirty="0" sz="1450" spc="-10" b="1">
                <a:solidFill>
                  <a:srgbClr val="C2132D"/>
                </a:solidFill>
                <a:latin typeface="Roboto"/>
                <a:cs typeface="Roboto"/>
              </a:rPr>
              <a:t>The</a:t>
            </a:r>
            <a:r>
              <a:rPr dirty="0" sz="1450" spc="-5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450" spc="-5" b="1">
                <a:solidFill>
                  <a:srgbClr val="C2132D"/>
                </a:solidFill>
                <a:latin typeface="Roboto"/>
                <a:cs typeface="Roboto"/>
              </a:rPr>
              <a:t>docstring:</a:t>
            </a:r>
            <a:endParaRPr sz="14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Roboto"/>
              <a:cs typeface="Roboto"/>
            </a:endParaRPr>
          </a:p>
          <a:p>
            <a:pPr marL="393700" indent="-107314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Optional: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450" spc="-5" b="1">
                <a:solidFill>
                  <a:srgbClr val="585D60"/>
                </a:solidFill>
                <a:latin typeface="Roboto"/>
                <a:cs typeface="Roboto"/>
              </a:rPr>
              <a:t>docstring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is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string that describes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what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the function</a:t>
            </a:r>
            <a:r>
              <a:rPr dirty="0" sz="145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does.</a:t>
            </a:r>
            <a:endParaRPr sz="14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2132D"/>
              </a:buClr>
              <a:buFont typeface="Roboto"/>
              <a:buChar char="•"/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450" spc="-5" b="1">
                <a:solidFill>
                  <a:srgbClr val="C2132D"/>
                </a:solidFill>
                <a:latin typeface="Roboto"/>
                <a:cs typeface="Roboto"/>
              </a:rPr>
              <a:t>C: </a:t>
            </a:r>
            <a:r>
              <a:rPr dirty="0" sz="1450" spc="-10" b="1">
                <a:solidFill>
                  <a:srgbClr val="C2132D"/>
                </a:solidFill>
                <a:latin typeface="Roboto"/>
                <a:cs typeface="Roboto"/>
              </a:rPr>
              <a:t>The body of </a:t>
            </a:r>
            <a:r>
              <a:rPr dirty="0" sz="1450" spc="-5" b="1">
                <a:solidFill>
                  <a:srgbClr val="C2132D"/>
                </a:solidFill>
                <a:latin typeface="Roboto"/>
                <a:cs typeface="Roboto"/>
              </a:rPr>
              <a:t>the</a:t>
            </a:r>
            <a:r>
              <a:rPr dirty="0" sz="1450" spc="-3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450" spc="-5" b="1">
                <a:solidFill>
                  <a:srgbClr val="C2132D"/>
                </a:solidFill>
                <a:latin typeface="Roboto"/>
                <a:cs typeface="Roboto"/>
              </a:rPr>
              <a:t>function:</a:t>
            </a:r>
            <a:endParaRPr sz="14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Roboto"/>
              <a:cs typeface="Roboto"/>
            </a:endParaRPr>
          </a:p>
          <a:p>
            <a:pPr marL="393700" indent="-107314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This is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the function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does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its</a:t>
            </a:r>
            <a:r>
              <a:rPr dirty="0" sz="145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work.</a:t>
            </a:r>
            <a:endParaRPr sz="1450">
              <a:latin typeface="Roboto"/>
              <a:cs typeface="Roboto"/>
            </a:endParaRPr>
          </a:p>
          <a:p>
            <a:pPr marL="393700" indent="-107314">
              <a:lnSpc>
                <a:spcPct val="100000"/>
              </a:lnSpc>
              <a:spcBef>
                <a:spcPts val="96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The body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is</a:t>
            </a:r>
            <a:r>
              <a:rPr dirty="0" sz="145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indented.</a:t>
            </a:r>
            <a:endParaRPr sz="1450">
              <a:latin typeface="Roboto"/>
              <a:cs typeface="Roboto"/>
            </a:endParaRPr>
          </a:p>
          <a:p>
            <a:pPr marL="393700" indent="-107314">
              <a:lnSpc>
                <a:spcPct val="100000"/>
              </a:lnSpc>
              <a:spcBef>
                <a:spcPts val="103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Typically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includes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350" spc="10">
                <a:solidFill>
                  <a:srgbClr val="C2132D"/>
                </a:solidFill>
                <a:latin typeface="Courier New"/>
                <a:cs typeface="Courier New"/>
              </a:rPr>
              <a:t>return</a:t>
            </a:r>
            <a:r>
              <a:rPr dirty="0" sz="1350" spc="-44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statement at the end.</a:t>
            </a:r>
            <a:endParaRPr sz="14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2132D"/>
              </a:buClr>
              <a:buFont typeface="Roboto"/>
              <a:buChar char="•"/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450" spc="-5" b="1">
                <a:solidFill>
                  <a:srgbClr val="C2132D"/>
                </a:solidFill>
                <a:latin typeface="Roboto"/>
                <a:cs typeface="Roboto"/>
              </a:rPr>
              <a:t>D: Calling the</a:t>
            </a:r>
            <a:r>
              <a:rPr dirty="0" sz="1450" spc="-1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450" spc="-5" b="1">
                <a:solidFill>
                  <a:srgbClr val="C2132D"/>
                </a:solidFill>
                <a:latin typeface="Roboto"/>
                <a:cs typeface="Roboto"/>
              </a:rPr>
              <a:t>function:</a:t>
            </a:r>
            <a:endParaRPr sz="14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Roboto"/>
              <a:cs typeface="Roboto"/>
            </a:endParaRPr>
          </a:p>
          <a:p>
            <a:pPr marL="393700" indent="-107314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This is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450" spc="-5" b="1">
                <a:solidFill>
                  <a:srgbClr val="585D60"/>
                </a:solidFill>
                <a:latin typeface="Roboto"/>
                <a:cs typeface="Roboto"/>
              </a:rPr>
              <a:t>call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the function, i.e., tell Python </a:t>
            </a:r>
            <a:r>
              <a:rPr dirty="0" sz="1450" spc="-1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execute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code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inside </a:t>
            </a:r>
            <a:r>
              <a:rPr dirty="0" sz="1450" spc="-10">
                <a:solidFill>
                  <a:srgbClr val="585D60"/>
                </a:solidFill>
                <a:latin typeface="Roboto"/>
                <a:cs typeface="Roboto"/>
              </a:rPr>
              <a:t>your</a:t>
            </a:r>
            <a:r>
              <a:rPr dirty="0" sz="1450" spc="5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450" spc="-5">
                <a:solidFill>
                  <a:srgbClr val="585D60"/>
                </a:solidFill>
                <a:latin typeface="Roboto"/>
                <a:cs typeface="Roboto"/>
              </a:rPr>
              <a:t>function.</a:t>
            </a:r>
            <a:endParaRPr sz="14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D5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419: Data-Driven Security</dc:title>
  <dcterms:created xsi:type="dcterms:W3CDTF">2025-02-03T16:19:09Z</dcterms:created>
  <dcterms:modified xsi:type="dcterms:W3CDTF">2025-02-03T16:19:09Z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2025-02-03T00:00:00Z</vt:filetime>
  </property>
  <property fmtid="{D5CDD505-2E9C-101B-9397-08002B2CF9AE}" pid="3" name="Creator">
    <vt:lpwstr>Mozilla/5.0 (Windows NT 10.0; Win64; x64) AppleWebKit/537.36 (KHTML, like Gecko) Chrome/132.0.0.0 Safari/537.36</vt:lpwstr>
  </property>
  <property fmtid="{D5CDD505-2E9C-101B-9397-08002B2CF9AE}" pid="4" name="LastSaved">
    <vt:filetime>2025-02-03T00:00:00Z</vt:filetime>
  </property>
</Properties>
</file>