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1531600" cy="6489700"/>
  <p:notesSz cx="11531600" cy="648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4870" y="2011807"/>
            <a:ext cx="9801860" cy="13628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29740" y="3634232"/>
            <a:ext cx="8072120" cy="1622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76580" y="1492631"/>
            <a:ext cx="5016246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938774" y="1492631"/>
            <a:ext cx="5016246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9052" y="320675"/>
            <a:ext cx="1065349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9605" y="1425575"/>
            <a:ext cx="9592389" cy="1814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920744" y="6035421"/>
            <a:ext cx="3690112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6580" y="6035421"/>
            <a:ext cx="2652268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853587" y="6218137"/>
            <a:ext cx="532129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29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FadelMegahed" TargetMode="External"/><Relationship Id="rId3" Type="http://schemas.openxmlformats.org/officeDocument/2006/relationships/hyperlink" Target="https://github.com/fmegahed/" TargetMode="External"/><Relationship Id="rId4" Type="http://schemas.openxmlformats.org/officeDocument/2006/relationships/hyperlink" Target="mailto:fmegahed@miamioh.edu" TargetMode="External"/><Relationship Id="rId5" Type="http://schemas.openxmlformats.org/officeDocument/2006/relationships/hyperlink" Target="https://calendly.com/fmegahed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hyperlink" Target="https://pandas.pydata.org/pandas-docs/stable/getting_started/index.html" TargetMode="External"/><Relationship Id="rId15" Type="http://schemas.openxmlformats.org/officeDocument/2006/relationships/hyperlink" Target="https://pandas.pydata.org/pandas-docs/stable/user_guide/index.html" TargetMode="External"/><Relationship Id="rId16" Type="http://schemas.openxmlformats.org/officeDocument/2006/relationships/hyperlink" Target="https://pandas.pydata.org/pandas-docs/stable/reference/index.html" TargetMode="External"/><Relationship Id="rId17" Type="http://schemas.openxmlformats.org/officeDocument/2006/relationships/hyperlink" Target="https://pandas.pydata.org/pandas-docs/stable/development/index.html" TargetMode="External"/><Relationship Id="rId18" Type="http://schemas.openxmlformats.org/officeDocument/2006/relationships/hyperlink" Target="https://pandas.pydata.org/pandas-docs/stable/whatsnew/index.html" TargetMode="External"/><Relationship Id="rId19" Type="http://schemas.openxmlformats.org/officeDocument/2006/relationships/hyperlink" Target="https://pandas.pydata.org/pandas-docs/stable/reference/io.html" TargetMode="External"/><Relationship Id="rId20" Type="http://schemas.openxmlformats.org/officeDocument/2006/relationships/hyperlink" Target="https://pandas.pydata.org/pandas-docs/stable/reference/frame.html" TargetMode="External"/><Relationship Id="rId21" Type="http://schemas.openxmlformats.org/officeDocument/2006/relationships/hyperlink" Target="https://github.com/pandas-dev/pandas/blob/v2.2.3/pandas/core/frame.py#L10813-L10846" TargetMode="External"/><Relationship Id="rId22" Type="http://schemas.openxmlformats.org/officeDocument/2006/relationships/hyperlink" Target="https://pandas.pydata.org/pandas-docs/stable/reference/general_functions.html" TargetMode="External"/><Relationship Id="rId23" Type="http://schemas.openxmlformats.org/officeDocument/2006/relationships/hyperlink" Target="https://pandas.pydata.org/pandas-docs/stable/reference/series.html" TargetMode="External"/><Relationship Id="rId24" Type="http://schemas.openxmlformats.org/officeDocument/2006/relationships/hyperlink" Target="https://pandas.pydata.org/pandas-docs/stable/reference/api/pandas.DataFrame.html" TargetMode="External"/><Relationship Id="rId25" Type="http://schemas.openxmlformats.org/officeDocument/2006/relationships/hyperlink" Target="https://pandas.pydata.org/pandas-docs/stable/reference/api/pandas.DataFrame.index.html" TargetMode="External"/><Relationship Id="rId26" Type="http://schemas.openxmlformats.org/officeDocument/2006/relationships/hyperlink" Target="https://pandas.pydata.org/pandas-docs/stable/reference/api/pandas.DataFrame.columns.html" TargetMode="External"/><Relationship Id="rId27" Type="http://schemas.openxmlformats.org/officeDocument/2006/relationships/hyperlink" Target="https://pandas.pydata.org/pandas-docs/stable/reference/api/pandas.DataFrame.dtypes.html" TargetMode="External"/><Relationship Id="rId28" Type="http://schemas.openxmlformats.org/officeDocument/2006/relationships/hyperlink" Target="https://pandas.pydata.org/pandas-docs/stable/reference/api/pandas.DataFrame.info.html" TargetMode="External"/><Relationship Id="rId29" Type="http://schemas.openxmlformats.org/officeDocument/2006/relationships/hyperlink" Target="https://pandas.pydata.org/pandas-docs/stable/reference/api/pandas.DataFrame.select_dtypes.html" TargetMode="Externa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hyperlink" Target="https://pandas.pydata.org/pandas-docs/stable/getting_started/index.html" TargetMode="External"/><Relationship Id="rId15" Type="http://schemas.openxmlformats.org/officeDocument/2006/relationships/hyperlink" Target="https://pandas.pydata.org/pandas-docs/stable/user_guide/index.html" TargetMode="External"/><Relationship Id="rId16" Type="http://schemas.openxmlformats.org/officeDocument/2006/relationships/hyperlink" Target="https://pandas.pydata.org/pandas-docs/stable/reference/index.html" TargetMode="External"/><Relationship Id="rId17" Type="http://schemas.openxmlformats.org/officeDocument/2006/relationships/hyperlink" Target="https://pandas.pydata.org/pandas-docs/stable/development/index.html" TargetMode="External"/><Relationship Id="rId18" Type="http://schemas.openxmlformats.org/officeDocument/2006/relationships/hyperlink" Target="https://pandas.pydata.org/pandas-docs/stable/whatsnew/index.html" TargetMode="External"/><Relationship Id="rId19" Type="http://schemas.openxmlformats.org/officeDocument/2006/relationships/hyperlink" Target="https://pandas.pydata.org/pandas-docs/stable/reference/io.html" TargetMode="External"/><Relationship Id="rId20" Type="http://schemas.openxmlformats.org/officeDocument/2006/relationships/hyperlink" Target="https://pandas.pydata.org/pandas-docs/stable/reference/frame.html" TargetMode="External"/><Relationship Id="rId21" Type="http://schemas.openxmlformats.org/officeDocument/2006/relationships/hyperlink" Target="https://github.com/pandas-dev/pandas/blob/v2.2.3/pandas/core/frame.py#L10580-L10811" TargetMode="External"/><Relationship Id="rId22" Type="http://schemas.openxmlformats.org/officeDocument/2006/relationships/hyperlink" Target="https://pandas.pydata.org/pandas-docs/stable/reference/general_functions.html" TargetMode="External"/><Relationship Id="rId23" Type="http://schemas.openxmlformats.org/officeDocument/2006/relationships/hyperlink" Target="https://pandas.pydata.org/pandas-docs/stable/reference/series.html" TargetMode="External"/><Relationship Id="rId24" Type="http://schemas.openxmlformats.org/officeDocument/2006/relationships/hyperlink" Target="https://pandas.pydata.org/pandas-docs/stable/reference/api/pandas.DataFrame.html" TargetMode="External"/><Relationship Id="rId25" Type="http://schemas.openxmlformats.org/officeDocument/2006/relationships/hyperlink" Target="https://pandas.pydata.org/pandas-docs/stable/reference/api/pandas.DataFrame.index.html" TargetMode="External"/><Relationship Id="rId26" Type="http://schemas.openxmlformats.org/officeDocument/2006/relationships/hyperlink" Target="https://pandas.pydata.org/pandas-docs/stable/reference/api/pandas.DataFrame.columns.html" TargetMode="External"/><Relationship Id="rId27" Type="http://schemas.openxmlformats.org/officeDocument/2006/relationships/hyperlink" Target="https://pandas.pydata.org/pandas-docs/stable/reference/api/pandas.DataFrame.dtypes.html" TargetMode="External"/><Relationship Id="rId28" Type="http://schemas.openxmlformats.org/officeDocument/2006/relationships/hyperlink" Target="https://pandas.pydata.org/pandas-docs/stable/reference/api/pandas.DataFrame.info.html" TargetMode="External"/><Relationship Id="rId29" Type="http://schemas.openxmlformats.org/officeDocument/2006/relationships/hyperlink" Target="https://pandas.pydata.org/pandas-docs/stable/reference/api/pandas.DataFrame.select_dtypes.html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hyperlink" Target="https://pandas.pydata.org/pandas-docs/stable/getting_started/index.html" TargetMode="External"/><Relationship Id="rId15" Type="http://schemas.openxmlformats.org/officeDocument/2006/relationships/hyperlink" Target="https://pandas.pydata.org/pandas-docs/stable/user_guide/index.html" TargetMode="External"/><Relationship Id="rId16" Type="http://schemas.openxmlformats.org/officeDocument/2006/relationships/hyperlink" Target="https://pandas.pydata.org/pandas-docs/stable/reference/index.html" TargetMode="External"/><Relationship Id="rId17" Type="http://schemas.openxmlformats.org/officeDocument/2006/relationships/hyperlink" Target="https://pandas.pydata.org/pandas-docs/stable/development/index.html" TargetMode="External"/><Relationship Id="rId18" Type="http://schemas.openxmlformats.org/officeDocument/2006/relationships/hyperlink" Target="https://pandas.pydata.org/pandas-docs/stable/whatsnew/index.html" TargetMode="External"/><Relationship Id="rId19" Type="http://schemas.openxmlformats.org/officeDocument/2006/relationships/hyperlink" Target="https://pandas.pydata.org/pandas-docs/stable/reference/general_functions.html" TargetMode="External"/><Relationship Id="rId20" Type="http://schemas.openxmlformats.org/officeDocument/2006/relationships/hyperlink" Target="https://github.com/pandas-dev/pandas/blob/v2.2.3/pandas/core/reshape/concat.py#L157-L395" TargetMode="External"/><Relationship Id="rId21" Type="http://schemas.openxmlformats.org/officeDocument/2006/relationships/hyperlink" Target="https://pandas.pydata.org/pandas-docs/stable/reference/io.html" TargetMode="External"/><Relationship Id="rId22" Type="http://schemas.openxmlformats.org/officeDocument/2006/relationships/hyperlink" Target="https://pandas.pydata.org/pandas-docs/stable/reference/api/pandas.melt.html" TargetMode="External"/><Relationship Id="rId23" Type="http://schemas.openxmlformats.org/officeDocument/2006/relationships/hyperlink" Target="https://pandas.pydata.org/pandas-docs/stable/reference/api/pandas.pivot.html" TargetMode="External"/><Relationship Id="rId24" Type="http://schemas.openxmlformats.org/officeDocument/2006/relationships/hyperlink" Target="https://pandas.pydata.org/pandas-docs/stable/reference/api/pandas.pivot_table.html" TargetMode="External"/><Relationship Id="rId25" Type="http://schemas.openxmlformats.org/officeDocument/2006/relationships/hyperlink" Target="https://pandas.pydata.org/pandas-docs/stable/reference/api/pandas.crosstab.html" TargetMode="External"/><Relationship Id="rId26" Type="http://schemas.openxmlformats.org/officeDocument/2006/relationships/hyperlink" Target="https://pandas.pydata.org/pandas-docs/stable/reference/api/pandas.cut.html" TargetMode="External"/><Relationship Id="rId27" Type="http://schemas.openxmlformats.org/officeDocument/2006/relationships/hyperlink" Target="https://pandas.pydata.org/pandas-docs/stable/reference/api/pandas.qcut.html" TargetMode="External"/><Relationship Id="rId28" Type="http://schemas.openxmlformats.org/officeDocument/2006/relationships/hyperlink" Target="https://pandas.pydata.org/pandas-docs/stable/reference/api/pandas.merge.html" TargetMode="External"/><Relationship Id="rId29" Type="http://schemas.openxmlformats.org/officeDocument/2006/relationships/hyperlink" Target="https://pandas.pydata.org/pandas-docs/stable/reference/api/pandas.merge_ordered.html" TargetMode="Externa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fmegahed/isa419/main/data/listed_ip_90_all.csv" TargetMode="External"/><Relationship Id="rId3" Type="http://schemas.openxmlformats.org/officeDocument/2006/relationships/hyperlink" Target="https://www.stopforumspam.com/downloads" TargetMode="External"/><Relationship Id="rId4" Type="http://schemas.openxmlformats.org/officeDocument/2006/relationships/hyperlink" Target="https://www.maxmind.com/en/accounts/974136/geoip/downloads" TargetMode="External"/><Relationship Id="rId5" Type="http://schemas.openxmlformats.org/officeDocument/2006/relationships/hyperlink" Target="https://raw.githubusercontent.com/fmegahed/isa419/main/data/ip_geolocation.csv" TargetMode="Externa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fmegahed/isa419/main/data/listed_ip_90_all.csv" TargetMode="External"/><Relationship Id="rId3" Type="http://schemas.openxmlformats.org/officeDocument/2006/relationships/hyperlink" Target="https://raw.githubusercontent.com/fmegahed/isa419/main/data/ip_geolocation.csv" TargetMode="Externa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hyperlink" Target="https://cran.r-project.org/doc/contrib/de_Jonge%2Bvan_der_Loo-Introduction_to_data_cleaning_with_R.pdf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/doc/contrib/de_Jonge%2Bvan_der_Loo-Introduction_to_data_cleaning_with_R.pdf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1198165"/>
            <a:ext cx="6819265" cy="1139190"/>
          </a:xfrm>
          <a:prstGeom prst="rect"/>
        </p:spPr>
        <p:txBody>
          <a:bodyPr wrap="square" lIns="0" tIns="908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3350" spc="5">
                <a:solidFill>
                  <a:srgbClr val="FFFFFF"/>
                </a:solidFill>
                <a:latin typeface="Trebuchet MS"/>
                <a:cs typeface="Trebuchet MS"/>
              </a:rPr>
              <a:t>ISA </a:t>
            </a:r>
            <a:r>
              <a:rPr dirty="0" sz="3350" spc="-180">
                <a:solidFill>
                  <a:srgbClr val="FFFFFF"/>
                </a:solidFill>
                <a:latin typeface="Trebuchet MS"/>
                <a:cs typeface="Trebuchet MS"/>
              </a:rPr>
              <a:t>419: </a:t>
            </a:r>
            <a:r>
              <a:rPr dirty="0" sz="3350" spc="-220">
                <a:solidFill>
                  <a:srgbClr val="FFFFFF"/>
                </a:solidFill>
                <a:latin typeface="Trebuchet MS"/>
                <a:cs typeface="Trebuchet MS"/>
              </a:rPr>
              <a:t>Data-Driven</a:t>
            </a:r>
            <a:r>
              <a:rPr dirty="0" sz="3350" spc="-5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50" spc="-180">
                <a:solidFill>
                  <a:srgbClr val="FFFFFF"/>
                </a:solidFill>
                <a:latin typeface="Trebuchet MS"/>
                <a:cs typeface="Trebuchet MS"/>
              </a:rPr>
              <a:t>Security</a:t>
            </a:r>
            <a:endParaRPr sz="3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05: Cleaning and Combining Data in</a:t>
            </a:r>
            <a:r>
              <a:rPr dirty="0" sz="3000" spc="-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Pandas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2873375"/>
            <a:ext cx="4276725" cy="3311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Fadel M. Megahed,</a:t>
            </a:r>
            <a:r>
              <a:rPr dirty="0" sz="185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5">
                <a:solidFill>
                  <a:srgbClr val="FFFFFF"/>
                </a:solidFill>
                <a:latin typeface="Arial"/>
                <a:cs typeface="Arial"/>
              </a:rPr>
              <a:t>PhD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Professor</a:t>
            </a:r>
            <a:endParaRPr sz="1850">
              <a:latin typeface="Arial"/>
              <a:cs typeface="Arial"/>
            </a:endParaRPr>
          </a:p>
          <a:p>
            <a:pPr marL="12700" marR="1397000">
              <a:lnSpc>
                <a:spcPts val="2030"/>
              </a:lnSpc>
              <a:spcBef>
                <a:spcPts val="165"/>
              </a:spcBef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Farmer School of</a:t>
            </a:r>
            <a:r>
              <a:rPr dirty="0" sz="185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Business  Miami</a:t>
            </a:r>
            <a:r>
              <a:rPr dirty="0" sz="18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"/>
              <a:cs typeface="Arial"/>
            </a:endParaRPr>
          </a:p>
          <a:p>
            <a:pPr marL="309245" marR="1287145" indent="6985">
              <a:lnSpc>
                <a:spcPct val="103000"/>
              </a:lnSpc>
            </a:pP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2"/>
              </a:rPr>
              <a:t>@FadelMegahed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3"/>
              </a:rPr>
              <a:t>fmegahed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4"/>
              </a:rPr>
              <a:t>fmegahed@miamioh.edu</a:t>
            </a:r>
            <a:endParaRPr sz="185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  <a:spcBef>
                <a:spcPts val="105"/>
              </a:spcBef>
            </a:pP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Automated Scheduler </a:t>
            </a:r>
            <a:r>
              <a:rPr dirty="0" sz="1850" spc="5">
                <a:solidFill>
                  <a:srgbClr val="83D5D3"/>
                </a:solidFill>
                <a:latin typeface="Arial"/>
                <a:cs typeface="Arial"/>
                <a:hlinkClick r:id="rId5"/>
              </a:rPr>
              <a:t>for Office</a:t>
            </a:r>
            <a:r>
              <a:rPr dirty="0" sz="1850" spc="-2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Hours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dirty="0" sz="18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2025</a:t>
            </a:r>
            <a:endParaRPr sz="18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4537212"/>
            <a:ext cx="238124" cy="193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4804320"/>
            <a:ext cx="230683" cy="22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29" y="5095881"/>
            <a:ext cx="237909" cy="2378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24888" y="5381624"/>
            <a:ext cx="165083" cy="238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6511" y="2758440"/>
            <a:ext cx="3337560" cy="1039494"/>
          </a:xfrm>
          <a:prstGeom prst="rect"/>
          <a:solidFill>
            <a:srgbClr val="333333"/>
          </a:solidFill>
        </p:spPr>
        <p:txBody>
          <a:bodyPr wrap="square" lIns="0" tIns="140335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1105"/>
              </a:spcBef>
            </a:pPr>
            <a:r>
              <a:rPr dirty="0" sz="4100" spc="-1175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dirty="0" sz="4100" spc="-117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4100" spc="-1175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1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175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117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1175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1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-109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dirty="0" sz="4100" spc="-109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100" spc="-1090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dirty="0" sz="4100" spc="-109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4100" spc="-109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4100" spc="-10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100" spc="-109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09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09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4100" spc="-109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100" spc="-109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4100" spc="-109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00" spc="-109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4100" spc="-109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100" spc="-1090">
                <a:solidFill>
                  <a:srgbClr val="000000"/>
                </a:solidFill>
                <a:latin typeface="Trebuchet MS"/>
                <a:cs typeface="Trebuchet MS"/>
              </a:rPr>
              <a:t>g</a:t>
            </a:r>
            <a:r>
              <a:rPr dirty="0" sz="4100" spc="-109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37519" y="5995415"/>
            <a:ext cx="887730" cy="491490"/>
          </a:xfrm>
          <a:custGeom>
            <a:avLst/>
            <a:gdLst/>
            <a:ahLst/>
            <a:cxnLst/>
            <a:rect l="l" t="t" r="r" b="b"/>
            <a:pathLst>
              <a:path w="887729" h="491489">
                <a:moveTo>
                  <a:pt x="0" y="0"/>
                </a:moveTo>
                <a:lnTo>
                  <a:pt x="887729" y="0"/>
                </a:lnTo>
                <a:lnTo>
                  <a:pt x="887729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95">
                <a:latin typeface="Trebuchet MS"/>
                <a:cs typeface="Trebuchet MS"/>
              </a:rPr>
              <a:t>1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dirty="0" sz="1200" spc="-295">
                <a:latin typeface="Trebuchet MS"/>
                <a:cs typeface="Trebuchet MS"/>
              </a:rPr>
              <a:t>0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0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200" spc="-295">
                <a:latin typeface="Trebuchet MS"/>
                <a:cs typeface="Trebuchet MS"/>
              </a:rPr>
              <a:t>9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771779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40">
                <a:latin typeface="Trebuchet MS"/>
                <a:cs typeface="Trebuchet MS"/>
              </a:rPr>
              <a:t>My </a:t>
            </a:r>
            <a:r>
              <a:rPr dirty="0" sz="3350" spc="-200">
                <a:latin typeface="Trebuchet MS"/>
                <a:cs typeface="Trebuchet MS"/>
              </a:rPr>
              <a:t>Opinionated </a:t>
            </a:r>
            <a:r>
              <a:rPr dirty="0" sz="3350" spc="-175">
                <a:latin typeface="Trebuchet MS"/>
                <a:cs typeface="Trebuchet MS"/>
              </a:rPr>
              <a:t>Perspective </a:t>
            </a:r>
            <a:r>
              <a:rPr dirty="0" sz="3350" spc="-150">
                <a:latin typeface="Trebuchet MS"/>
                <a:cs typeface="Trebuchet MS"/>
              </a:rPr>
              <a:t>on </a:t>
            </a:r>
            <a:r>
              <a:rPr dirty="0" sz="3350" spc="-190">
                <a:latin typeface="Trebuchet MS"/>
                <a:cs typeface="Trebuchet MS"/>
              </a:rPr>
              <a:t>Data</a:t>
            </a:r>
            <a:r>
              <a:rPr dirty="0" sz="3350" spc="-605">
                <a:latin typeface="Trebuchet MS"/>
                <a:cs typeface="Trebuchet MS"/>
              </a:rPr>
              <a:t> </a:t>
            </a:r>
            <a:r>
              <a:rPr dirty="0" sz="3350" spc="-165">
                <a:latin typeface="Trebuchet MS"/>
                <a:cs typeface="Trebuchet MS"/>
              </a:rPr>
              <a:t>Cleaning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97970" y="2607608"/>
            <a:ext cx="6327711" cy="3878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14400" y="1428750"/>
            <a:ext cx="9696450" cy="819150"/>
          </a:xfrm>
          <a:prstGeom prst="rect">
            <a:avLst/>
          </a:prstGeom>
          <a:solidFill>
            <a:srgbClr val="F4F4F4"/>
          </a:solidFill>
        </p:spPr>
        <p:txBody>
          <a:bodyPr wrap="square" lIns="0" tIns="106045" rIns="0" bIns="0" rtlCol="0" vert="horz">
            <a:spAutoFit/>
          </a:bodyPr>
          <a:lstStyle/>
          <a:p>
            <a:pPr marL="107950" marR="1761489">
              <a:lnSpc>
                <a:spcPts val="1580"/>
              </a:lnSpc>
              <a:spcBef>
                <a:spcPts val="835"/>
              </a:spcBef>
            </a:pPr>
            <a:r>
              <a:rPr dirty="0" sz="1350" spc="10">
                <a:latin typeface="Courier New"/>
                <a:cs typeface="Courier New"/>
              </a:rPr>
              <a:t>tinytex::xelatex(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'../../figures/data_cleaning_process.tex'</a:t>
            </a:r>
            <a:r>
              <a:rPr dirty="0" sz="1350" spc="10">
                <a:latin typeface="Courier New"/>
                <a:cs typeface="Courier New"/>
              </a:rPr>
              <a:t>)  pdftools::pdf_convert(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'../../figures/data_cleaning_process.pdf'</a:t>
            </a:r>
            <a:r>
              <a:rPr dirty="0" sz="1350" spc="10">
                <a:latin typeface="Courier New"/>
                <a:cs typeface="Courier New"/>
              </a:rPr>
              <a:t>, dpi =</a:t>
            </a:r>
            <a:r>
              <a:rPr dirty="0" sz="1350" spc="-45"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600</a:t>
            </a:r>
            <a:r>
              <a:rPr dirty="0" sz="1350" spc="10">
                <a:latin typeface="Courier New"/>
                <a:cs typeface="Courier New"/>
              </a:rPr>
              <a:t>,</a:t>
            </a:r>
            <a:endParaRPr sz="1350">
              <a:latin typeface="Courier New"/>
              <a:cs typeface="Courier New"/>
            </a:endParaRPr>
          </a:p>
          <a:p>
            <a:pPr marL="2401570">
              <a:lnSpc>
                <a:spcPts val="1525"/>
              </a:lnSpc>
            </a:pPr>
            <a:r>
              <a:rPr dirty="0" sz="1350" spc="10">
                <a:latin typeface="Courier New"/>
                <a:cs typeface="Courier New"/>
              </a:rPr>
              <a:t>filenames =</a:t>
            </a:r>
            <a:r>
              <a:rPr dirty="0" sz="1350"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'../../figures/data_cleaning_process.png'</a:t>
            </a:r>
            <a:r>
              <a:rPr dirty="0" sz="1350" spc="10"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6176962"/>
            <a:ext cx="8239125" cy="0"/>
          </a:xfrm>
          <a:custGeom>
            <a:avLst/>
            <a:gdLst/>
            <a:ahLst/>
            <a:cxnLst/>
            <a:rect l="l" t="t" r="r" b="b"/>
            <a:pathLst>
              <a:path w="8239125" h="0">
                <a:moveTo>
                  <a:pt x="0" y="0"/>
                </a:moveTo>
                <a:lnTo>
                  <a:pt x="8239124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6186487"/>
            <a:ext cx="8239125" cy="0"/>
          </a:xfrm>
          <a:custGeom>
            <a:avLst/>
            <a:gdLst/>
            <a:ahLst/>
            <a:cxnLst/>
            <a:rect l="l" t="t" r="r" b="b"/>
            <a:pathLst>
              <a:path w="8239125" h="0">
                <a:moveTo>
                  <a:pt x="0" y="0"/>
                </a:moveTo>
                <a:lnTo>
                  <a:pt x="8239124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0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4400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01700" y="6266655"/>
            <a:ext cx="8262620" cy="160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b="1">
                <a:solidFill>
                  <a:srgbClr val="C2132D"/>
                </a:solidFill>
                <a:latin typeface="Trebuchet MS"/>
                <a:cs typeface="Trebuchet MS"/>
              </a:rPr>
              <a:t>Reminders:</a:t>
            </a:r>
            <a:r>
              <a:rPr dirty="0" sz="850" spc="-3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Please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do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not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45">
                <a:solidFill>
                  <a:srgbClr val="585D60"/>
                </a:solidFill>
                <a:latin typeface="Trebuchet MS"/>
                <a:cs typeface="Trebuchet MS"/>
              </a:rPr>
              <a:t>use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mean/median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imputation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(they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are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awful).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Also,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Trebuchet MS"/>
                <a:cs typeface="Trebuchet MS"/>
              </a:rPr>
              <a:t>please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do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not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impute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or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C2132D"/>
                </a:solidFill>
                <a:latin typeface="Courier New"/>
                <a:cs typeface="Courier New"/>
              </a:rPr>
              <a:t>.dropna()</a:t>
            </a:r>
            <a:r>
              <a:rPr dirty="0" sz="700" spc="-20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850" spc="-15">
                <a:solidFill>
                  <a:srgbClr val="585D60"/>
                </a:solidFill>
                <a:latin typeface="Trebuchet MS"/>
                <a:cs typeface="Trebuchet MS"/>
              </a:rPr>
              <a:t>until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you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understand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nature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your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45">
                <a:solidFill>
                  <a:srgbClr val="585D60"/>
                </a:solidFill>
                <a:latin typeface="Trebuchet MS"/>
                <a:cs typeface="Trebuchet MS"/>
              </a:rPr>
              <a:t>missing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data.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11 </a:t>
            </a:r>
            <a:r>
              <a:rPr dirty="0" sz="1200" spc="-135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dirty="0" sz="1200" spc="-2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29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12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640397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80">
                <a:latin typeface="Trebuchet MS"/>
                <a:cs typeface="Trebuchet MS"/>
              </a:rPr>
              <a:t>Additional </a:t>
            </a:r>
            <a:r>
              <a:rPr dirty="0" sz="3350" spc="-135">
                <a:latin typeface="Trebuchet MS"/>
                <a:cs typeface="Trebuchet MS"/>
              </a:rPr>
              <a:t>Thoughts </a:t>
            </a:r>
            <a:r>
              <a:rPr dirty="0" sz="3350" spc="-150">
                <a:latin typeface="Trebuchet MS"/>
                <a:cs typeface="Trebuchet MS"/>
              </a:rPr>
              <a:t>on </a:t>
            </a:r>
            <a:r>
              <a:rPr dirty="0" sz="3350" spc="-190">
                <a:latin typeface="Trebuchet MS"/>
                <a:cs typeface="Trebuchet MS"/>
              </a:rPr>
              <a:t>Data</a:t>
            </a:r>
            <a:r>
              <a:rPr dirty="0" sz="3350" spc="-530">
                <a:latin typeface="Trebuchet MS"/>
                <a:cs typeface="Trebuchet MS"/>
              </a:rPr>
              <a:t> </a:t>
            </a:r>
            <a:r>
              <a:rPr dirty="0" sz="3350" spc="-165">
                <a:latin typeface="Trebuchet MS"/>
                <a:cs typeface="Trebuchet MS"/>
              </a:rPr>
              <a:t>Cleaning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376044"/>
            <a:ext cx="9388475" cy="3254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marR="222885" indent="-133985">
              <a:lnSpc>
                <a:spcPct val="118100"/>
              </a:lnSpc>
              <a:spcBef>
                <a:spcPts val="100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-25" b="1">
                <a:solidFill>
                  <a:srgbClr val="C2132D"/>
                </a:solidFill>
                <a:latin typeface="Trebuchet MS"/>
                <a:cs typeface="Trebuchet MS"/>
              </a:rPr>
              <a:t>Data </a:t>
            </a:r>
            <a:r>
              <a:rPr dirty="0" sz="1800" spc="-20" b="1">
                <a:solidFill>
                  <a:srgbClr val="C2132D"/>
                </a:solidFill>
                <a:latin typeface="Trebuchet MS"/>
                <a:cs typeface="Trebuchet MS"/>
              </a:rPr>
              <a:t>cleaning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is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dirty="0" sz="1800" spc="50">
                <a:solidFill>
                  <a:srgbClr val="585D60"/>
                </a:solidFill>
                <a:latin typeface="Trebuchet MS"/>
                <a:cs typeface="Trebuchet MS"/>
              </a:rPr>
              <a:t>process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ensuring </a:t>
            </a: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that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your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is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consistent and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correct. </a:t>
            </a:r>
            <a:r>
              <a:rPr dirty="0" sz="1800" spc="40">
                <a:solidFill>
                  <a:srgbClr val="585D60"/>
                </a:solidFill>
                <a:latin typeface="Trebuchet MS"/>
                <a:cs typeface="Trebuchet MS"/>
              </a:rPr>
              <a:t>This 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involves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checking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errors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inconsistencies,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handling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missing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75">
                <a:solidFill>
                  <a:srgbClr val="585D60"/>
                </a:solidFill>
                <a:latin typeface="Trebuchet MS"/>
                <a:cs typeface="Trebuchet MS"/>
              </a:rPr>
              <a:t>data,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ensuring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  final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dataset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consistent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ready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analysis.</a:t>
            </a:r>
            <a:endParaRPr sz="1800">
              <a:latin typeface="Trebuchet MS"/>
              <a:cs typeface="Trebuchet MS"/>
            </a:endParaRPr>
          </a:p>
          <a:p>
            <a:pPr marL="146050" marR="5080" indent="-133985">
              <a:lnSpc>
                <a:spcPct val="118100"/>
              </a:lnSpc>
              <a:spcBef>
                <a:spcPts val="819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-25" b="1">
                <a:solidFill>
                  <a:srgbClr val="C2132D"/>
                </a:solidFill>
                <a:latin typeface="Trebuchet MS"/>
                <a:cs typeface="Trebuchet MS"/>
              </a:rPr>
              <a:t>Data</a:t>
            </a:r>
            <a:r>
              <a:rPr dirty="0" sz="1800" spc="-8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C2132D"/>
                </a:solidFill>
                <a:latin typeface="Trebuchet MS"/>
                <a:cs typeface="Trebuchet MS"/>
              </a:rPr>
              <a:t>cleaning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critical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step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8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analysis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process.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If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you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don't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clean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your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75">
                <a:solidFill>
                  <a:srgbClr val="585D60"/>
                </a:solidFill>
                <a:latin typeface="Trebuchet MS"/>
                <a:cs typeface="Trebuchet MS"/>
              </a:rPr>
              <a:t>data,</a:t>
            </a:r>
            <a:r>
              <a:rPr dirty="0" sz="18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you 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can't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trust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your</a:t>
            </a:r>
            <a:r>
              <a:rPr dirty="0" sz="1800" spc="-254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results.</a:t>
            </a:r>
            <a:endParaRPr sz="1800">
              <a:latin typeface="Trebuchet MS"/>
              <a:cs typeface="Trebuchet MS"/>
            </a:endParaRPr>
          </a:p>
          <a:p>
            <a:pPr marL="146050" marR="13335" indent="-133985">
              <a:lnSpc>
                <a:spcPct val="118100"/>
              </a:lnSpc>
              <a:spcBef>
                <a:spcPts val="825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-25" b="1">
                <a:solidFill>
                  <a:srgbClr val="C2132D"/>
                </a:solidFill>
                <a:latin typeface="Trebuchet MS"/>
                <a:cs typeface="Trebuchet MS"/>
              </a:rPr>
              <a:t>Data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C2132D"/>
                </a:solidFill>
                <a:latin typeface="Trebuchet MS"/>
                <a:cs typeface="Trebuchet MS"/>
              </a:rPr>
              <a:t>cleaning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time-consuming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process.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It's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not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Trebuchet MS"/>
                <a:cs typeface="Trebuchet MS"/>
              </a:rPr>
              <a:t>uncommon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scientists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Trebuchet MS"/>
                <a:cs typeface="Trebuchet MS"/>
              </a:rPr>
              <a:t>spend  </a:t>
            </a:r>
            <a:r>
              <a:rPr dirty="0" sz="1800" spc="120">
                <a:solidFill>
                  <a:srgbClr val="585D60"/>
                </a:solidFill>
                <a:latin typeface="Trebuchet MS"/>
                <a:cs typeface="Trebuchet MS"/>
              </a:rPr>
              <a:t>80%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585D60"/>
                </a:solidFill>
                <a:latin typeface="Trebuchet MS"/>
                <a:cs typeface="Trebuchet MS"/>
              </a:rPr>
              <a:t>their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time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cleaning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only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20">
                <a:solidFill>
                  <a:srgbClr val="585D60"/>
                </a:solidFill>
                <a:latin typeface="Trebuchet MS"/>
                <a:cs typeface="Trebuchet MS"/>
              </a:rPr>
              <a:t>20%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585D60"/>
                </a:solidFill>
                <a:latin typeface="Trebuchet MS"/>
                <a:cs typeface="Trebuchet MS"/>
              </a:rPr>
              <a:t>their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time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analyzing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585D60"/>
                </a:solidFill>
                <a:latin typeface="Trebuchet MS"/>
                <a:cs typeface="Trebuchet MS"/>
              </a:rPr>
              <a:t>it.</a:t>
            </a:r>
            <a:endParaRPr sz="1800">
              <a:latin typeface="Trebuchet MS"/>
              <a:cs typeface="Trebuchet MS"/>
            </a:endParaRPr>
          </a:p>
          <a:p>
            <a:pPr marL="146050" marR="289560" indent="-133985">
              <a:lnSpc>
                <a:spcPct val="114599"/>
              </a:lnSpc>
              <a:spcBef>
                <a:spcPts val="975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-25" b="1">
                <a:solidFill>
                  <a:srgbClr val="C2132D"/>
                </a:solidFill>
                <a:latin typeface="Trebuchet MS"/>
                <a:cs typeface="Trebuchet MS"/>
              </a:rPr>
              <a:t>Data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C2132D"/>
                </a:solidFill>
                <a:latin typeface="Trebuchet MS"/>
                <a:cs typeface="Trebuchet MS"/>
              </a:rPr>
              <a:t>cleaning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an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585D60"/>
                </a:solidFill>
                <a:latin typeface="Trebuchet MS"/>
                <a:cs typeface="Trebuchet MS"/>
              </a:rPr>
              <a:t>iterative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process.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You'll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often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find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that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you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need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80">
                <a:solidFill>
                  <a:srgbClr val="585D60"/>
                </a:solidFill>
                <a:latin typeface="Trebuchet MS"/>
                <a:cs typeface="Trebuchet MS"/>
              </a:rPr>
              <a:t>go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back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clean 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your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again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after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you've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started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analyzing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585D60"/>
                </a:solidFill>
                <a:latin typeface="Trebuchet MS"/>
                <a:cs typeface="Trebuchet MS"/>
              </a:rPr>
              <a:t>it.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12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405701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90">
                <a:latin typeface="Trebuchet MS"/>
                <a:cs typeface="Trebuchet MS"/>
              </a:rPr>
              <a:t>Data </a:t>
            </a:r>
            <a:r>
              <a:rPr dirty="0" sz="3350" spc="-165">
                <a:latin typeface="Trebuchet MS"/>
                <a:cs typeface="Trebuchet MS"/>
              </a:rPr>
              <a:t>Cleaning </a:t>
            </a:r>
            <a:r>
              <a:rPr dirty="0" sz="3350" spc="-190">
                <a:latin typeface="Trebuchet MS"/>
                <a:cs typeface="Trebuchet MS"/>
              </a:rPr>
              <a:t>in</a:t>
            </a:r>
            <a:r>
              <a:rPr dirty="0" sz="3350" spc="-370">
                <a:latin typeface="Trebuchet MS"/>
                <a:cs typeface="Trebuchet MS"/>
              </a:rPr>
              <a:t> </a:t>
            </a:r>
            <a:r>
              <a:rPr dirty="0" sz="3350" spc="-180">
                <a:latin typeface="Trebuchet MS"/>
                <a:cs typeface="Trebuchet MS"/>
              </a:rPr>
              <a:t>Python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376044"/>
            <a:ext cx="8689975" cy="4606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marR="5080" indent="-133985">
              <a:lnSpc>
                <a:spcPct val="118100"/>
              </a:lnSpc>
              <a:spcBef>
                <a:spcPts val="100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25" b="1">
                <a:solidFill>
                  <a:srgbClr val="C2132D"/>
                </a:solidFill>
                <a:latin typeface="Trebuchet MS"/>
                <a:cs typeface="Trebuchet MS"/>
              </a:rPr>
              <a:t>Pandas</a:t>
            </a:r>
            <a:r>
              <a:rPr dirty="0" sz="1800" spc="-1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80">
                <a:solidFill>
                  <a:srgbClr val="585D60"/>
                </a:solidFill>
                <a:latin typeface="Trebuchet MS"/>
                <a:cs typeface="Trebuchet MS"/>
              </a:rPr>
              <a:t>has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number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functions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that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can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be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Trebuchet MS"/>
                <a:cs typeface="Trebuchet MS"/>
              </a:rPr>
              <a:t>used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clean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data.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80">
                <a:solidFill>
                  <a:srgbClr val="585D60"/>
                </a:solidFill>
                <a:latin typeface="Trebuchet MS"/>
                <a:cs typeface="Trebuchet MS"/>
              </a:rPr>
              <a:t>Some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Trebuchet MS"/>
                <a:cs typeface="Trebuchet MS"/>
              </a:rPr>
              <a:t>most  common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ones</a:t>
            </a:r>
            <a:r>
              <a:rPr dirty="0" sz="1800" spc="-2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include:</a:t>
            </a:r>
            <a:endParaRPr sz="1800">
              <a:latin typeface="Trebuchet MS"/>
              <a:cs typeface="Trebuchet MS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SzPct val="105882"/>
              <a:buFont typeface="Trebuchet MS"/>
              <a:buChar char="•"/>
              <a:tabLst>
                <a:tab pos="527685" algn="l"/>
              </a:tabLst>
            </a:pPr>
            <a:r>
              <a:rPr dirty="0" sz="1700" spc="-10">
                <a:solidFill>
                  <a:srgbClr val="C2132D"/>
                </a:solidFill>
                <a:latin typeface="Courier New"/>
                <a:cs typeface="Courier New"/>
              </a:rPr>
              <a:t>drop_duplicates()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Remove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duplicate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Trebuchet MS"/>
                <a:cs typeface="Trebuchet MS"/>
              </a:rPr>
              <a:t>rows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from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DataFrame.</a:t>
            </a:r>
            <a:endParaRPr sz="1800">
              <a:latin typeface="Trebuchet MS"/>
              <a:cs typeface="Trebuchet MS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SzPct val="105882"/>
              <a:buFont typeface="Trebuchet MS"/>
              <a:buChar char="•"/>
              <a:tabLst>
                <a:tab pos="527685" algn="l"/>
              </a:tabLst>
            </a:pPr>
            <a:r>
              <a:rPr dirty="0" sz="1700" spc="-20">
                <a:solidFill>
                  <a:srgbClr val="C2132D"/>
                </a:solidFill>
                <a:latin typeface="Courier New"/>
                <a:cs typeface="Courier New"/>
              </a:rPr>
              <a:t>dropna()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Remove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missing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values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from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DataFrame.</a:t>
            </a:r>
            <a:endParaRPr sz="1800">
              <a:latin typeface="Trebuchet MS"/>
              <a:cs typeface="Trebuchet MS"/>
            </a:endParaRPr>
          </a:p>
          <a:p>
            <a:pPr lvl="1" marL="527050" indent="-134620">
              <a:lnSpc>
                <a:spcPct val="100000"/>
              </a:lnSpc>
              <a:spcBef>
                <a:spcPts val="1215"/>
              </a:spcBef>
              <a:buSzPct val="105882"/>
              <a:buFont typeface="Trebuchet MS"/>
              <a:buChar char="•"/>
              <a:tabLst>
                <a:tab pos="527685" algn="l"/>
              </a:tabLst>
            </a:pPr>
            <a:r>
              <a:rPr dirty="0" sz="1700" spc="-20">
                <a:solidFill>
                  <a:srgbClr val="C2132D"/>
                </a:solidFill>
                <a:latin typeface="Courier New"/>
                <a:cs typeface="Courier New"/>
              </a:rPr>
              <a:t>fillna()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Fill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missing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values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DataFrame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(use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with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caution).</a:t>
            </a:r>
            <a:endParaRPr sz="1800">
              <a:latin typeface="Trebuchet MS"/>
              <a:cs typeface="Trebuchet MS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SzPct val="105882"/>
              <a:buFont typeface="Trebuchet MS"/>
              <a:buChar char="•"/>
              <a:tabLst>
                <a:tab pos="527685" algn="l"/>
              </a:tabLst>
            </a:pPr>
            <a:r>
              <a:rPr dirty="0" sz="1700" spc="-15">
                <a:solidFill>
                  <a:srgbClr val="C2132D"/>
                </a:solidFill>
                <a:latin typeface="Courier New"/>
                <a:cs typeface="Courier New"/>
              </a:rPr>
              <a:t>str.replace()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Replace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values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Series.</a:t>
            </a:r>
            <a:endParaRPr sz="1800">
              <a:latin typeface="Trebuchet MS"/>
              <a:cs typeface="Trebuchet MS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SzPct val="105882"/>
              <a:buFont typeface="Trebuchet MS"/>
              <a:buChar char="•"/>
              <a:tabLst>
                <a:tab pos="527685" algn="l"/>
              </a:tabLst>
            </a:pPr>
            <a:r>
              <a:rPr dirty="0" sz="1700" spc="-15">
                <a:solidFill>
                  <a:srgbClr val="C2132D"/>
                </a:solidFill>
                <a:latin typeface="Courier New"/>
                <a:cs typeface="Courier New"/>
              </a:rPr>
              <a:t>str.strip()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Remove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leading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trailing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whitespace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from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Series.</a:t>
            </a:r>
            <a:endParaRPr sz="1800">
              <a:latin typeface="Trebuchet MS"/>
              <a:cs typeface="Trebuchet MS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SzPct val="105882"/>
              <a:buFont typeface="Trebuchet MS"/>
              <a:buChar char="•"/>
              <a:tabLst>
                <a:tab pos="527685" algn="l"/>
              </a:tabLst>
            </a:pPr>
            <a:r>
              <a:rPr dirty="0" sz="1700" spc="-15">
                <a:solidFill>
                  <a:srgbClr val="C2132D"/>
                </a:solidFill>
                <a:latin typeface="Courier New"/>
                <a:cs typeface="Courier New"/>
              </a:rPr>
              <a:t>str.extract()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Extract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values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from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Series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Trebuchet MS"/>
                <a:cs typeface="Trebuchet MS"/>
              </a:rPr>
              <a:t>using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regular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expression.</a:t>
            </a:r>
            <a:endParaRPr sz="1800">
              <a:latin typeface="Trebuchet MS"/>
              <a:cs typeface="Trebuchet MS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SzPct val="105882"/>
              <a:buFont typeface="Trebuchet MS"/>
              <a:buChar char="•"/>
              <a:tabLst>
                <a:tab pos="527685" algn="l"/>
              </a:tabLst>
            </a:pPr>
            <a:r>
              <a:rPr dirty="0" sz="1700" spc="-10">
                <a:solidFill>
                  <a:srgbClr val="C2132D"/>
                </a:solidFill>
                <a:latin typeface="Courier New"/>
                <a:cs typeface="Courier New"/>
              </a:rPr>
              <a:t>str.get_dummies()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Convert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Series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dummy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variables.</a:t>
            </a:r>
            <a:endParaRPr sz="1800">
              <a:latin typeface="Trebuchet MS"/>
              <a:cs typeface="Trebuchet MS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SzPct val="105882"/>
              <a:buFont typeface="Trebuchet MS"/>
              <a:buChar char="•"/>
              <a:tabLst>
                <a:tab pos="527685" algn="l"/>
              </a:tabLst>
            </a:pPr>
            <a:r>
              <a:rPr dirty="0" sz="1700" spc="-20">
                <a:solidFill>
                  <a:srgbClr val="C2132D"/>
                </a:solidFill>
                <a:latin typeface="Courier New"/>
                <a:cs typeface="Courier New"/>
              </a:rPr>
              <a:t>str.pad()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Trebuchet MS"/>
                <a:cs typeface="Trebuchet MS"/>
              </a:rPr>
              <a:t>Pad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strings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Series.</a:t>
            </a:r>
            <a:endParaRPr sz="1800">
              <a:latin typeface="Trebuchet MS"/>
              <a:cs typeface="Trebuchet MS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SzPct val="105882"/>
              <a:buFont typeface="Trebuchet MS"/>
              <a:buChar char="•"/>
              <a:tabLst>
                <a:tab pos="527685" algn="l"/>
              </a:tabLst>
            </a:pPr>
            <a:r>
              <a:rPr dirty="0" sz="1700" spc="-15">
                <a:solidFill>
                  <a:srgbClr val="C2132D"/>
                </a:solidFill>
                <a:latin typeface="Courier New"/>
                <a:cs typeface="Courier New"/>
              </a:rPr>
              <a:t>str.zfill()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Trebuchet MS"/>
                <a:cs typeface="Trebuchet MS"/>
              </a:rPr>
              <a:t>Pad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strings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Series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with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zeros.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1992" y="2758440"/>
            <a:ext cx="7086600" cy="1039494"/>
          </a:xfrm>
          <a:prstGeom prst="rect"/>
          <a:solidFill>
            <a:srgbClr val="333333"/>
          </a:solidFill>
        </p:spPr>
        <p:txBody>
          <a:bodyPr wrap="square" lIns="0" tIns="140335" rIns="0" bIns="0" rtlCol="0" vert="horz">
            <a:spAutoFit/>
          </a:bodyPr>
          <a:lstStyle/>
          <a:p>
            <a:pPr marL="236220">
              <a:lnSpc>
                <a:spcPct val="100000"/>
              </a:lnSpc>
              <a:spcBef>
                <a:spcPts val="1105"/>
              </a:spcBef>
            </a:pPr>
            <a:r>
              <a:rPr dirty="0" sz="4100" spc="-117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dirty="0" sz="4100" spc="-117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100" spc="-117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4100" spc="-117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100" spc="-117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dirty="0" sz="4100" spc="-117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4100" spc="-1170">
                <a:solidFill>
                  <a:srgbClr val="000000"/>
                </a:solidFill>
                <a:latin typeface="Trebuchet MS"/>
                <a:cs typeface="Trebuchet MS"/>
              </a:rPr>
              <a:t>b</a:t>
            </a:r>
            <a:r>
              <a:rPr dirty="0" sz="4100" spc="-117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4100" spc="-117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4100" spc="-1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00" spc="-117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4100" spc="-117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100" spc="-117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4100" spc="-117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00" spc="-117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4100" spc="-117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100" spc="-1170">
                <a:solidFill>
                  <a:srgbClr val="000000"/>
                </a:solidFill>
                <a:latin typeface="Trebuchet MS"/>
                <a:cs typeface="Trebuchet MS"/>
              </a:rPr>
              <a:t>g</a:t>
            </a:r>
            <a:r>
              <a:rPr dirty="0" sz="4100" spc="-1170">
                <a:solidFill>
                  <a:srgbClr val="FFFFFF"/>
                </a:solidFill>
                <a:latin typeface="Trebuchet MS"/>
                <a:cs typeface="Trebuchet MS"/>
              </a:rPr>
              <a:t>g </a:t>
            </a:r>
            <a:r>
              <a:rPr dirty="0" sz="4100" spc="-1045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dirty="0" sz="4100" spc="-104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4100" spc="-1045">
                <a:solidFill>
                  <a:srgbClr val="000000"/>
                </a:solidFill>
                <a:latin typeface="Trebuchet MS"/>
                <a:cs typeface="Trebuchet MS"/>
              </a:rPr>
              <a:t>u</a:t>
            </a:r>
            <a:r>
              <a:rPr dirty="0" sz="4100" spc="-104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4100" spc="-1045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dirty="0" sz="4100" spc="-104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4100" spc="-1045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104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1045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4100" spc="-104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00" spc="-1045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dirty="0" sz="4100" spc="-104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4100" spc="-1045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dirty="0" sz="4100" spc="-104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4100" spc="-1045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4100" spc="-104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100" spc="-10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-119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dirty="0" sz="4100" spc="-119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4100" spc="-119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19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19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11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119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19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190">
                <a:solidFill>
                  <a:srgbClr val="000000"/>
                </a:solidFill>
                <a:latin typeface="Trebuchet MS"/>
                <a:cs typeface="Trebuchet MS"/>
              </a:rPr>
              <a:t>F</a:t>
            </a:r>
            <a:r>
              <a:rPr dirty="0" sz="4100" spc="-119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4100" spc="-119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4100" spc="-119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100" spc="-119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19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19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dirty="0" sz="4100" spc="-119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4100" spc="-119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4100" spc="-11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100" spc="-119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dirty="0" sz="4100" spc="-119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37519" y="5995415"/>
            <a:ext cx="887730" cy="491490"/>
          </a:xfrm>
          <a:custGeom>
            <a:avLst/>
            <a:gdLst/>
            <a:ahLst/>
            <a:cxnLst/>
            <a:rect l="l" t="t" r="r" b="b"/>
            <a:pathLst>
              <a:path w="887729" h="491489">
                <a:moveTo>
                  <a:pt x="0" y="0"/>
                </a:moveTo>
                <a:lnTo>
                  <a:pt x="887729" y="0"/>
                </a:lnTo>
                <a:lnTo>
                  <a:pt x="887729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95">
                <a:latin typeface="Trebuchet MS"/>
                <a:cs typeface="Trebuchet MS"/>
              </a:rPr>
              <a:t>1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dirty="0" sz="1200" spc="-295">
                <a:latin typeface="Trebuchet MS"/>
                <a:cs typeface="Trebuchet MS"/>
              </a:rPr>
              <a:t>4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4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200" spc="-295">
                <a:latin typeface="Trebuchet MS"/>
                <a:cs typeface="Trebuchet MS"/>
              </a:rPr>
              <a:t>9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539875"/>
            <a:ext cx="334517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1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11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 b="1">
                <a:solidFill>
                  <a:srgbClr val="C2132D"/>
                </a:solidFill>
                <a:latin typeface="Trebuchet MS"/>
                <a:cs typeface="Trebuchet MS"/>
              </a:rPr>
              <a:t>df</a:t>
            </a:r>
            <a:r>
              <a:rPr dirty="0" sz="1800" spc="-10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15" b="1">
                <a:solidFill>
                  <a:srgbClr val="C2132D"/>
                </a:solidFill>
                <a:latin typeface="Trebuchet MS"/>
                <a:cs typeface="Trebuchet MS"/>
              </a:rPr>
              <a:t>of</a:t>
            </a:r>
            <a:r>
              <a:rPr dirty="0" sz="1800" spc="-10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60" b="1">
                <a:solidFill>
                  <a:srgbClr val="C2132D"/>
                </a:solidFill>
                <a:latin typeface="Trebuchet MS"/>
                <a:cs typeface="Trebuchet MS"/>
              </a:rPr>
              <a:t>IP</a:t>
            </a:r>
            <a:r>
              <a:rPr dirty="0" sz="1800" spc="-10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15" b="1">
                <a:solidFill>
                  <a:srgbClr val="C2132D"/>
                </a:solidFill>
                <a:latin typeface="Trebuchet MS"/>
                <a:cs typeface="Trebuchet MS"/>
              </a:rPr>
              <a:t>addresses</a:t>
            </a:r>
            <a:r>
              <a:rPr dirty="0" sz="1800" spc="-10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30" b="1">
                <a:solidFill>
                  <a:srgbClr val="C2132D"/>
                </a:solidFill>
                <a:latin typeface="Trebuchet MS"/>
                <a:cs typeface="Trebuchet MS"/>
              </a:rPr>
              <a:t>and</a:t>
            </a:r>
            <a:r>
              <a:rPr dirty="0" sz="1800" spc="-10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40" b="1">
                <a:solidFill>
                  <a:srgbClr val="C2132D"/>
                </a:solidFill>
                <a:latin typeface="Trebuchet MS"/>
                <a:cs typeface="Trebuchet MS"/>
              </a:rPr>
              <a:t>counts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4806" y="1539875"/>
            <a:ext cx="32048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1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11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 b="1">
                <a:solidFill>
                  <a:srgbClr val="C2132D"/>
                </a:solidFill>
                <a:latin typeface="Trebuchet MS"/>
                <a:cs typeface="Trebuchet MS"/>
              </a:rPr>
              <a:t>df</a:t>
            </a:r>
            <a:r>
              <a:rPr dirty="0" sz="1800" spc="-11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15" b="1">
                <a:solidFill>
                  <a:srgbClr val="C2132D"/>
                </a:solidFill>
                <a:latin typeface="Trebuchet MS"/>
                <a:cs typeface="Trebuchet MS"/>
              </a:rPr>
              <a:t>of</a:t>
            </a:r>
            <a:r>
              <a:rPr dirty="0" sz="1800" spc="-10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60" b="1">
                <a:solidFill>
                  <a:srgbClr val="C2132D"/>
                </a:solidFill>
                <a:latin typeface="Trebuchet MS"/>
                <a:cs typeface="Trebuchet MS"/>
              </a:rPr>
              <a:t>IP</a:t>
            </a:r>
            <a:r>
              <a:rPr dirty="0" sz="1800" spc="-10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15" b="1">
                <a:solidFill>
                  <a:srgbClr val="C2132D"/>
                </a:solidFill>
                <a:latin typeface="Trebuchet MS"/>
                <a:cs typeface="Trebuchet MS"/>
              </a:rPr>
              <a:t>addresses</a:t>
            </a:r>
            <a:r>
              <a:rPr dirty="0" sz="1800" spc="-10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30" b="1">
                <a:solidFill>
                  <a:srgbClr val="C2132D"/>
                </a:solidFill>
                <a:latin typeface="Trebuchet MS"/>
                <a:cs typeface="Trebuchet MS"/>
              </a:rPr>
              <a:t>and</a:t>
            </a:r>
            <a:r>
              <a:rPr dirty="0" sz="1800" spc="-10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0" b="1">
                <a:solidFill>
                  <a:srgbClr val="C2132D"/>
                </a:solidFill>
                <a:latin typeface="Trebuchet MS"/>
                <a:cs typeface="Trebuchet MS"/>
              </a:rPr>
              <a:t>cities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609155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30">
                <a:latin typeface="Trebuchet MS"/>
                <a:cs typeface="Trebuchet MS"/>
              </a:rPr>
              <a:t>A </a:t>
            </a:r>
            <a:r>
              <a:rPr dirty="0" sz="3350" spc="-155">
                <a:latin typeface="Trebuchet MS"/>
                <a:cs typeface="Trebuchet MS"/>
              </a:rPr>
              <a:t>Motivating </a:t>
            </a:r>
            <a:r>
              <a:rPr dirty="0" sz="3350" spc="-195">
                <a:latin typeface="Trebuchet MS"/>
                <a:cs typeface="Trebuchet MS"/>
              </a:rPr>
              <a:t>Example </a:t>
            </a:r>
            <a:r>
              <a:rPr dirty="0" sz="3350" spc="-185">
                <a:latin typeface="Trebuchet MS"/>
                <a:cs typeface="Trebuchet MS"/>
              </a:rPr>
              <a:t>for</a:t>
            </a:r>
            <a:r>
              <a:rPr dirty="0" sz="3350" spc="-600">
                <a:latin typeface="Trebuchet MS"/>
                <a:cs typeface="Trebuchet MS"/>
              </a:rPr>
              <a:t> </a:t>
            </a:r>
            <a:r>
              <a:rPr dirty="0" sz="3200"/>
              <a:t>merge()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4806950"/>
            <a:ext cx="5580380" cy="737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What </a:t>
            </a:r>
            <a:r>
              <a:rPr dirty="0" sz="1800" spc="-65" b="1">
                <a:solidFill>
                  <a:srgbClr val="C2132D"/>
                </a:solidFill>
                <a:latin typeface="Trebuchet MS"/>
                <a:cs typeface="Trebuchet MS"/>
              </a:rPr>
              <a:t>are </a:t>
            </a:r>
            <a:r>
              <a:rPr dirty="0" sz="1800" spc="-80" b="1">
                <a:solidFill>
                  <a:srgbClr val="C2132D"/>
                </a:solidFill>
                <a:latin typeface="Trebuchet MS"/>
                <a:cs typeface="Trebuchet MS"/>
              </a:rPr>
              <a:t>the </a:t>
            </a:r>
            <a:r>
              <a:rPr dirty="0" sz="1800" spc="-35" b="1">
                <a:solidFill>
                  <a:srgbClr val="C2132D"/>
                </a:solidFill>
                <a:latin typeface="Trebuchet MS"/>
                <a:cs typeface="Trebuchet MS"/>
              </a:rPr>
              <a:t>differences </a:t>
            </a:r>
            <a:r>
              <a:rPr dirty="0" sz="1800" spc="-70" b="1">
                <a:solidFill>
                  <a:srgbClr val="C2132D"/>
                </a:solidFill>
                <a:latin typeface="Trebuchet MS"/>
                <a:cs typeface="Trebuchet MS"/>
              </a:rPr>
              <a:t>between </a:t>
            </a:r>
            <a:r>
              <a:rPr dirty="0" sz="1800" spc="-80" b="1">
                <a:solidFill>
                  <a:srgbClr val="C2132D"/>
                </a:solidFill>
                <a:latin typeface="Trebuchet MS"/>
                <a:cs typeface="Trebuchet MS"/>
              </a:rPr>
              <a:t>the </a:t>
            </a:r>
            <a:r>
              <a:rPr dirty="0" sz="1800" spc="-70" b="1">
                <a:solidFill>
                  <a:srgbClr val="C2132D"/>
                </a:solidFill>
                <a:latin typeface="Trebuchet MS"/>
                <a:cs typeface="Trebuchet MS"/>
              </a:rPr>
              <a:t>two </a:t>
            </a:r>
            <a:r>
              <a:rPr dirty="0" sz="1800" spc="-35" b="1">
                <a:solidFill>
                  <a:srgbClr val="C2132D"/>
                </a:solidFill>
                <a:latin typeface="Trebuchet MS"/>
                <a:cs typeface="Trebuchet MS"/>
              </a:rPr>
              <a:t>data</a:t>
            </a:r>
            <a:r>
              <a:rPr dirty="0" sz="1800" spc="-30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C2132D"/>
                </a:solidFill>
                <a:latin typeface="Trebuchet MS"/>
                <a:cs typeface="Trebuchet MS"/>
              </a:rPr>
              <a:t>frames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Edit </a:t>
            </a:r>
            <a:r>
              <a:rPr dirty="0" sz="1800" spc="25">
                <a:solidFill>
                  <a:srgbClr val="585D60"/>
                </a:solidFill>
                <a:latin typeface="Trebuchet MS"/>
                <a:cs typeface="Trebuchet MS"/>
              </a:rPr>
              <a:t>me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answer</a:t>
            </a:r>
            <a:r>
              <a:rPr dirty="0" sz="1800" spc="-3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question.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3324225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0" y="0"/>
                </a:moveTo>
                <a:lnTo>
                  <a:pt x="161924" y="0"/>
                </a:lnTo>
                <a:lnTo>
                  <a:pt x="161924" y="161924"/>
                </a:lnTo>
                <a:lnTo>
                  <a:pt x="0" y="16192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71550" y="3371850"/>
            <a:ext cx="38100" cy="66675"/>
          </a:xfrm>
          <a:custGeom>
            <a:avLst/>
            <a:gdLst/>
            <a:ahLst/>
            <a:cxnLst/>
            <a:rect l="l" t="t" r="r" b="b"/>
            <a:pathLst>
              <a:path w="38100" h="66675">
                <a:moveTo>
                  <a:pt x="38099" y="66674"/>
                </a:moveTo>
                <a:lnTo>
                  <a:pt x="0" y="33337"/>
                </a:lnTo>
                <a:lnTo>
                  <a:pt x="38099" y="0"/>
                </a:lnTo>
                <a:lnTo>
                  <a:pt x="38099" y="66674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14924" y="3324225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0" y="0"/>
                </a:moveTo>
                <a:lnTo>
                  <a:pt x="161924" y="0"/>
                </a:lnTo>
                <a:lnTo>
                  <a:pt x="161924" y="161924"/>
                </a:lnTo>
                <a:lnTo>
                  <a:pt x="0" y="16192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81599" y="3371850"/>
            <a:ext cx="38100" cy="66675"/>
          </a:xfrm>
          <a:custGeom>
            <a:avLst/>
            <a:gdLst/>
            <a:ahLst/>
            <a:cxnLst/>
            <a:rect l="l" t="t" r="r" b="b"/>
            <a:pathLst>
              <a:path w="38100" h="66675">
                <a:moveTo>
                  <a:pt x="0" y="66674"/>
                </a:moveTo>
                <a:lnTo>
                  <a:pt x="0" y="0"/>
                </a:lnTo>
                <a:lnTo>
                  <a:pt x="38099" y="33337"/>
                </a:lnTo>
                <a:lnTo>
                  <a:pt x="0" y="66674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76325" y="3324225"/>
            <a:ext cx="4038600" cy="161925"/>
          </a:xfrm>
          <a:custGeom>
            <a:avLst/>
            <a:gdLst/>
            <a:ahLst/>
            <a:cxnLst/>
            <a:rect l="l" t="t" r="r" b="b"/>
            <a:pathLst>
              <a:path w="4038600" h="161925">
                <a:moveTo>
                  <a:pt x="0" y="0"/>
                </a:moveTo>
                <a:lnTo>
                  <a:pt x="4038599" y="0"/>
                </a:lnTo>
                <a:lnTo>
                  <a:pt x="4038599" y="161924"/>
                </a:lnTo>
                <a:lnTo>
                  <a:pt x="0" y="16192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76325" y="3343275"/>
            <a:ext cx="2981325" cy="123825"/>
          </a:xfrm>
          <a:custGeom>
            <a:avLst/>
            <a:gdLst/>
            <a:ahLst/>
            <a:cxnLst/>
            <a:rect l="l" t="t" r="r" b="b"/>
            <a:pathLst>
              <a:path w="2981325" h="123825">
                <a:moveTo>
                  <a:pt x="0" y="0"/>
                </a:moveTo>
                <a:lnTo>
                  <a:pt x="2981324" y="0"/>
                </a:lnTo>
                <a:lnTo>
                  <a:pt x="2981324" y="123824"/>
                </a:lnTo>
                <a:lnTo>
                  <a:pt x="0" y="1238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14400" y="2076450"/>
            <a:ext cx="4362450" cy="1266825"/>
          </a:xfrm>
          <a:prstGeom prst="rect">
            <a:avLst/>
          </a:prstGeom>
          <a:solidFill>
            <a:srgbClr val="F4F4F4"/>
          </a:solidFill>
        </p:spPr>
        <p:txBody>
          <a:bodyPr wrap="square" lIns="0" tIns="85725" rIns="0" bIns="0" rtlCol="0" vert="horz">
            <a:spAutoFit/>
          </a:bodyPr>
          <a:lstStyle/>
          <a:p>
            <a:pPr marL="97155">
              <a:lnSpc>
                <a:spcPts val="1430"/>
              </a:lnSpc>
              <a:spcBef>
                <a:spcPts val="675"/>
              </a:spcBef>
            </a:pPr>
            <a:r>
              <a:rPr dirty="0" sz="1200" spc="15">
                <a:latin typeface="Courier New"/>
                <a:cs typeface="Courier New"/>
              </a:rPr>
              <a:t>df1 =</a:t>
            </a:r>
            <a:r>
              <a:rPr dirty="0" sz="1200" spc="10">
                <a:latin typeface="Courier New"/>
                <a:cs typeface="Courier New"/>
              </a:rPr>
              <a:t> </a:t>
            </a:r>
            <a:r>
              <a:rPr dirty="0" sz="1200" spc="15">
                <a:latin typeface="Courier New"/>
                <a:cs typeface="Courier New"/>
              </a:rPr>
              <a:t>pd.DataFrame(</a:t>
            </a:r>
            <a:endParaRPr sz="1200">
              <a:latin typeface="Courier New"/>
              <a:cs typeface="Courier New"/>
            </a:endParaRPr>
          </a:p>
          <a:p>
            <a:pPr marL="285115">
              <a:lnSpc>
                <a:spcPts val="1425"/>
              </a:lnSpc>
            </a:pPr>
            <a:r>
              <a:rPr dirty="0" sz="1200" spc="15">
                <a:latin typeface="Courier New"/>
                <a:cs typeface="Courier New"/>
              </a:rPr>
              <a:t>{</a:t>
            </a:r>
            <a:r>
              <a:rPr dirty="0" sz="1200" spc="15">
                <a:solidFill>
                  <a:srgbClr val="005400"/>
                </a:solidFill>
                <a:latin typeface="Courier New"/>
                <a:cs typeface="Courier New"/>
              </a:rPr>
              <a:t>'ip'</a:t>
            </a:r>
            <a:r>
              <a:rPr dirty="0" sz="1200" spc="15">
                <a:latin typeface="Courier New"/>
                <a:cs typeface="Courier New"/>
              </a:rPr>
              <a:t>: [</a:t>
            </a:r>
            <a:r>
              <a:rPr dirty="0" sz="1200" spc="15">
                <a:solidFill>
                  <a:srgbClr val="005400"/>
                </a:solidFill>
                <a:latin typeface="Courier New"/>
                <a:cs typeface="Courier New"/>
              </a:rPr>
              <a:t>'134.53.10.20'</a:t>
            </a:r>
            <a:r>
              <a:rPr dirty="0" sz="1200" spc="15">
                <a:latin typeface="Courier New"/>
                <a:cs typeface="Courier New"/>
              </a:rPr>
              <a:t>, </a:t>
            </a:r>
            <a:r>
              <a:rPr dirty="0" sz="1200" spc="15">
                <a:solidFill>
                  <a:srgbClr val="005400"/>
                </a:solidFill>
                <a:latin typeface="Courier New"/>
                <a:cs typeface="Courier New"/>
              </a:rPr>
              <a:t>'134.53.355.200'</a:t>
            </a:r>
            <a:r>
              <a:rPr dirty="0" sz="1200" spc="15">
                <a:latin typeface="Courier New"/>
                <a:cs typeface="Courier New"/>
              </a:rPr>
              <a:t>,</a:t>
            </a:r>
            <a:r>
              <a:rPr dirty="0" sz="1200" spc="40">
                <a:latin typeface="Courier New"/>
                <a:cs typeface="Courier New"/>
              </a:rPr>
              <a:t> </a:t>
            </a:r>
            <a:r>
              <a:rPr dirty="0" sz="1200" spc="15">
                <a:solidFill>
                  <a:srgbClr val="005400"/>
                </a:solidFill>
                <a:latin typeface="Courier New"/>
                <a:cs typeface="Courier New"/>
              </a:rPr>
              <a:t>'</a:t>
            </a:r>
            <a:endParaRPr sz="1200">
              <a:latin typeface="Courier New"/>
              <a:cs typeface="Courier New"/>
            </a:endParaRPr>
          </a:p>
          <a:p>
            <a:pPr marL="378460">
              <a:lnSpc>
                <a:spcPts val="1425"/>
              </a:lnSpc>
            </a:pPr>
            <a:r>
              <a:rPr dirty="0" sz="1200" spc="15">
                <a:solidFill>
                  <a:srgbClr val="005400"/>
                </a:solidFill>
                <a:latin typeface="Courier New"/>
                <a:cs typeface="Courier New"/>
              </a:rPr>
              <a:t>'count'</a:t>
            </a:r>
            <a:r>
              <a:rPr dirty="0" sz="1200" spc="15">
                <a:latin typeface="Courier New"/>
                <a:cs typeface="Courier New"/>
              </a:rPr>
              <a:t>: [</a:t>
            </a:r>
            <a:r>
              <a:rPr dirty="0" sz="1200" spc="15">
                <a:solidFill>
                  <a:srgbClr val="870000"/>
                </a:solidFill>
                <a:latin typeface="Courier New"/>
                <a:cs typeface="Courier New"/>
              </a:rPr>
              <a:t>10</a:t>
            </a:r>
            <a:r>
              <a:rPr dirty="0" sz="1200" spc="15">
                <a:latin typeface="Courier New"/>
                <a:cs typeface="Courier New"/>
              </a:rPr>
              <a:t>, </a:t>
            </a:r>
            <a:r>
              <a:rPr dirty="0" sz="1200" spc="15">
                <a:solidFill>
                  <a:srgbClr val="870000"/>
                </a:solidFill>
                <a:latin typeface="Courier New"/>
                <a:cs typeface="Courier New"/>
              </a:rPr>
              <a:t>20</a:t>
            </a:r>
            <a:r>
              <a:rPr dirty="0" sz="1200" spc="15">
                <a:latin typeface="Courier New"/>
                <a:cs typeface="Courier New"/>
              </a:rPr>
              <a:t>,</a:t>
            </a:r>
            <a:r>
              <a:rPr dirty="0" sz="1200" spc="10">
                <a:latin typeface="Courier New"/>
                <a:cs typeface="Courier New"/>
              </a:rPr>
              <a:t> </a:t>
            </a:r>
            <a:r>
              <a:rPr dirty="0" sz="1200" spc="15">
                <a:solidFill>
                  <a:srgbClr val="870000"/>
                </a:solidFill>
                <a:latin typeface="Courier New"/>
                <a:cs typeface="Courier New"/>
              </a:rPr>
              <a:t>30</a:t>
            </a:r>
            <a:r>
              <a:rPr dirty="0" sz="1200" spc="15">
                <a:latin typeface="Courier New"/>
                <a:cs typeface="Courier New"/>
              </a:rPr>
              <a:t>]}</a:t>
            </a:r>
            <a:endParaRPr sz="1200">
              <a:latin typeface="Courier New"/>
              <a:cs typeface="Courier New"/>
            </a:endParaRPr>
          </a:p>
          <a:p>
            <a:pPr marL="285115">
              <a:lnSpc>
                <a:spcPts val="1430"/>
              </a:lnSpc>
            </a:pPr>
            <a:r>
              <a:rPr dirty="0" sz="1200" spc="15"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97155">
              <a:lnSpc>
                <a:spcPct val="100000"/>
              </a:lnSpc>
              <a:spcBef>
                <a:spcPts val="1185"/>
              </a:spcBef>
            </a:pPr>
            <a:r>
              <a:rPr dirty="0" sz="1200" spc="15">
                <a:latin typeface="Courier New"/>
                <a:cs typeface="Courier New"/>
              </a:rPr>
              <a:t>print(df1)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48399" y="3324225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0" y="0"/>
                </a:moveTo>
                <a:lnTo>
                  <a:pt x="161924" y="0"/>
                </a:lnTo>
                <a:lnTo>
                  <a:pt x="161924" y="161924"/>
                </a:lnTo>
                <a:lnTo>
                  <a:pt x="0" y="16192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305549" y="3371850"/>
            <a:ext cx="38100" cy="66675"/>
          </a:xfrm>
          <a:custGeom>
            <a:avLst/>
            <a:gdLst/>
            <a:ahLst/>
            <a:cxnLst/>
            <a:rect l="l" t="t" r="r" b="b"/>
            <a:pathLst>
              <a:path w="38100" h="66675">
                <a:moveTo>
                  <a:pt x="38099" y="66674"/>
                </a:moveTo>
                <a:lnTo>
                  <a:pt x="0" y="33337"/>
                </a:lnTo>
                <a:lnTo>
                  <a:pt x="38099" y="0"/>
                </a:lnTo>
                <a:lnTo>
                  <a:pt x="38099" y="66674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448924" y="3324225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0" y="0"/>
                </a:moveTo>
                <a:lnTo>
                  <a:pt x="161924" y="0"/>
                </a:lnTo>
                <a:lnTo>
                  <a:pt x="161924" y="161924"/>
                </a:lnTo>
                <a:lnTo>
                  <a:pt x="0" y="16192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515599" y="3371850"/>
            <a:ext cx="38100" cy="66675"/>
          </a:xfrm>
          <a:custGeom>
            <a:avLst/>
            <a:gdLst/>
            <a:ahLst/>
            <a:cxnLst/>
            <a:rect l="l" t="t" r="r" b="b"/>
            <a:pathLst>
              <a:path w="38100" h="66675">
                <a:moveTo>
                  <a:pt x="0" y="66674"/>
                </a:moveTo>
                <a:lnTo>
                  <a:pt x="0" y="0"/>
                </a:lnTo>
                <a:lnTo>
                  <a:pt x="38099" y="33337"/>
                </a:lnTo>
                <a:lnTo>
                  <a:pt x="0" y="66674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10324" y="3324225"/>
            <a:ext cx="4038600" cy="161925"/>
          </a:xfrm>
          <a:custGeom>
            <a:avLst/>
            <a:gdLst/>
            <a:ahLst/>
            <a:cxnLst/>
            <a:rect l="l" t="t" r="r" b="b"/>
            <a:pathLst>
              <a:path w="4038600" h="161925">
                <a:moveTo>
                  <a:pt x="0" y="0"/>
                </a:moveTo>
                <a:lnTo>
                  <a:pt x="4038599" y="0"/>
                </a:lnTo>
                <a:lnTo>
                  <a:pt x="4038599" y="161924"/>
                </a:lnTo>
                <a:lnTo>
                  <a:pt x="0" y="16192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410324" y="3343275"/>
            <a:ext cx="3076575" cy="123825"/>
          </a:xfrm>
          <a:custGeom>
            <a:avLst/>
            <a:gdLst/>
            <a:ahLst/>
            <a:cxnLst/>
            <a:rect l="l" t="t" r="r" b="b"/>
            <a:pathLst>
              <a:path w="3076575" h="123825">
                <a:moveTo>
                  <a:pt x="0" y="0"/>
                </a:moveTo>
                <a:lnTo>
                  <a:pt x="3076574" y="0"/>
                </a:lnTo>
                <a:lnTo>
                  <a:pt x="3076574" y="123824"/>
                </a:lnTo>
                <a:lnTo>
                  <a:pt x="0" y="1238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914400" y="3695700"/>
          <a:ext cx="9696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50"/>
                <a:gridCol w="1971675"/>
                <a:gridCol w="2200275"/>
                <a:gridCol w="95250"/>
                <a:gridCol w="971550"/>
                <a:gridCol w="95250"/>
                <a:gridCol w="470535"/>
                <a:gridCol w="3701415"/>
                <a:gridCol w="95250"/>
              </a:tblGrid>
              <a:tr h="27304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ts val="1375"/>
                        </a:lnSpc>
                        <a:spcBef>
                          <a:spcPts val="675"/>
                        </a:spcBef>
                        <a:tabLst>
                          <a:tab pos="1690370" algn="l"/>
                        </a:tabLst>
                      </a:pPr>
                      <a:r>
                        <a:rPr dirty="0" sz="1200" spc="1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	ip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8572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29410">
                        <a:lnSpc>
                          <a:spcPts val="1375"/>
                        </a:lnSpc>
                        <a:spcBef>
                          <a:spcPts val="675"/>
                        </a:spcBef>
                      </a:pPr>
                      <a:r>
                        <a:rPr dirty="0" sz="12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count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8572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ts val="1375"/>
                        </a:lnSpc>
                        <a:spcBef>
                          <a:spcPts val="675"/>
                        </a:spcBef>
                      </a:pPr>
                      <a:r>
                        <a:rPr dirty="0" sz="1200" spc="1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8572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69340">
                        <a:lnSpc>
                          <a:spcPts val="1375"/>
                        </a:lnSpc>
                        <a:spcBef>
                          <a:spcPts val="675"/>
                        </a:spcBef>
                        <a:tabLst>
                          <a:tab pos="1125220" algn="l"/>
                        </a:tabLst>
                      </a:pPr>
                      <a:r>
                        <a:rPr dirty="0" sz="12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ip</a:t>
                      </a:r>
                      <a:r>
                        <a:rPr dirty="0" sz="12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2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city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8572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887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ts val="1350"/>
                        </a:lnSpc>
                        <a:tabLst>
                          <a:tab pos="752475" algn="l"/>
                        </a:tabLst>
                      </a:pPr>
                      <a:r>
                        <a:rPr dirty="0" sz="1200" spc="1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r>
                        <a:rPr dirty="0" sz="1200" spc="2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00" spc="1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0	134.53.10.20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29410">
                        <a:lnSpc>
                          <a:spcPts val="1350"/>
                        </a:lnSpc>
                      </a:pPr>
                      <a:r>
                        <a:rPr dirty="0" sz="12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ts val="1350"/>
                        </a:lnSpc>
                      </a:pPr>
                      <a:r>
                        <a:rPr dirty="0" sz="1200" spc="1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r>
                        <a:rPr dirty="0" sz="1200" spc="-3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00" spc="1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69340">
                        <a:lnSpc>
                          <a:spcPts val="1350"/>
                        </a:lnSpc>
                        <a:tabLst>
                          <a:tab pos="1875155" algn="l"/>
                        </a:tabLst>
                      </a:pPr>
                      <a:r>
                        <a:rPr dirty="0" sz="12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134.53.10.20</a:t>
                      </a:r>
                      <a:r>
                        <a:rPr dirty="0" sz="12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2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Oxford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846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ts val="1260"/>
                        </a:lnSpc>
                        <a:tabLst>
                          <a:tab pos="564515" algn="l"/>
                        </a:tabLst>
                      </a:pPr>
                      <a:r>
                        <a:rPr dirty="0" sz="1200" spc="1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r>
                        <a:rPr dirty="0" sz="1200" spc="2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00" spc="1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	134.53.355.200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DE6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29410">
                        <a:lnSpc>
                          <a:spcPts val="1260"/>
                        </a:lnSpc>
                      </a:pPr>
                      <a:r>
                        <a:rPr dirty="0" sz="12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DE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ts val="1260"/>
                        </a:lnSpc>
                      </a:pPr>
                      <a:r>
                        <a:rPr dirty="0" sz="1200" spc="1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r>
                        <a:rPr dirty="0" sz="1200" spc="-3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00" spc="1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DE6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69340">
                        <a:lnSpc>
                          <a:spcPts val="1260"/>
                        </a:lnSpc>
                        <a:tabLst>
                          <a:tab pos="1781810" algn="l"/>
                        </a:tabLst>
                      </a:pPr>
                      <a:r>
                        <a:rPr dirty="0" sz="12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69.12.18.100</a:t>
                      </a:r>
                      <a:r>
                        <a:rPr dirty="0" sz="12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2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Buffalo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DE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841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ts val="1355"/>
                        </a:lnSpc>
                        <a:tabLst>
                          <a:tab pos="564515" algn="l"/>
                        </a:tabLst>
                      </a:pPr>
                      <a:r>
                        <a:rPr dirty="0" sz="1200" spc="1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r>
                        <a:rPr dirty="0" sz="1200" spc="2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00" spc="1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	129.171.123.45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29410">
                        <a:lnSpc>
                          <a:spcPts val="1355"/>
                        </a:lnSpc>
                      </a:pPr>
                      <a:r>
                        <a:rPr dirty="0" sz="12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30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ts val="1355"/>
                        </a:lnSpc>
                      </a:pPr>
                      <a:r>
                        <a:rPr dirty="0" sz="1200" spc="1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r>
                        <a:rPr dirty="0" sz="1200" spc="-3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00" spc="1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69340">
                        <a:lnSpc>
                          <a:spcPts val="1355"/>
                        </a:lnSpc>
                        <a:tabLst>
                          <a:tab pos="1499870" algn="l"/>
                        </a:tabLst>
                      </a:pPr>
                      <a:r>
                        <a:rPr dirty="0" sz="1200" spc="1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129.171.123.45	Coral</a:t>
                      </a:r>
                      <a:r>
                        <a:rPr dirty="0" sz="1200" spc="-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00" spc="1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Gables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17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29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248399" y="2076450"/>
            <a:ext cx="4362450" cy="1266825"/>
          </a:xfrm>
          <a:prstGeom prst="rect">
            <a:avLst/>
          </a:prstGeom>
          <a:solidFill>
            <a:srgbClr val="F4F4F4"/>
          </a:solidFill>
        </p:spPr>
        <p:txBody>
          <a:bodyPr wrap="square" lIns="0" tIns="85725" rIns="0" bIns="0" rtlCol="0" vert="horz">
            <a:spAutoFit/>
          </a:bodyPr>
          <a:lstStyle/>
          <a:p>
            <a:pPr marL="96520">
              <a:lnSpc>
                <a:spcPts val="1430"/>
              </a:lnSpc>
              <a:spcBef>
                <a:spcPts val="675"/>
              </a:spcBef>
            </a:pPr>
            <a:r>
              <a:rPr dirty="0" sz="1200" spc="15">
                <a:latin typeface="Courier New"/>
                <a:cs typeface="Courier New"/>
              </a:rPr>
              <a:t>df2 =</a:t>
            </a:r>
            <a:r>
              <a:rPr dirty="0" sz="1200" spc="10">
                <a:latin typeface="Courier New"/>
                <a:cs typeface="Courier New"/>
              </a:rPr>
              <a:t> </a:t>
            </a:r>
            <a:r>
              <a:rPr dirty="0" sz="1200" spc="15">
                <a:latin typeface="Courier New"/>
                <a:cs typeface="Courier New"/>
              </a:rPr>
              <a:t>pd.DataFrame(</a:t>
            </a:r>
            <a:endParaRPr sz="1200">
              <a:latin typeface="Courier New"/>
              <a:cs typeface="Courier New"/>
            </a:endParaRPr>
          </a:p>
          <a:p>
            <a:pPr marL="283845">
              <a:lnSpc>
                <a:spcPts val="1425"/>
              </a:lnSpc>
            </a:pPr>
            <a:r>
              <a:rPr dirty="0" sz="1200" spc="15">
                <a:latin typeface="Courier New"/>
                <a:cs typeface="Courier New"/>
              </a:rPr>
              <a:t>{</a:t>
            </a:r>
            <a:r>
              <a:rPr dirty="0" sz="1200" spc="15">
                <a:solidFill>
                  <a:srgbClr val="005400"/>
                </a:solidFill>
                <a:latin typeface="Courier New"/>
                <a:cs typeface="Courier New"/>
              </a:rPr>
              <a:t>'ip'</a:t>
            </a:r>
            <a:r>
              <a:rPr dirty="0" sz="1200" spc="15">
                <a:latin typeface="Courier New"/>
                <a:cs typeface="Courier New"/>
              </a:rPr>
              <a:t>: [</a:t>
            </a:r>
            <a:r>
              <a:rPr dirty="0" sz="1200" spc="15">
                <a:solidFill>
                  <a:srgbClr val="005400"/>
                </a:solidFill>
                <a:latin typeface="Courier New"/>
                <a:cs typeface="Courier New"/>
              </a:rPr>
              <a:t>'134.53.10.20'</a:t>
            </a:r>
            <a:r>
              <a:rPr dirty="0" sz="1200" spc="15">
                <a:latin typeface="Courier New"/>
                <a:cs typeface="Courier New"/>
              </a:rPr>
              <a:t>, </a:t>
            </a:r>
            <a:r>
              <a:rPr dirty="0" sz="1200" spc="15">
                <a:solidFill>
                  <a:srgbClr val="005400"/>
                </a:solidFill>
                <a:latin typeface="Courier New"/>
                <a:cs typeface="Courier New"/>
              </a:rPr>
              <a:t>'69.12.18.100'</a:t>
            </a:r>
            <a:r>
              <a:rPr dirty="0" sz="1200" spc="15">
                <a:latin typeface="Courier New"/>
                <a:cs typeface="Courier New"/>
              </a:rPr>
              <a:t>,</a:t>
            </a:r>
            <a:r>
              <a:rPr dirty="0" sz="1200" spc="45">
                <a:latin typeface="Courier New"/>
                <a:cs typeface="Courier New"/>
              </a:rPr>
              <a:t> </a:t>
            </a:r>
            <a:r>
              <a:rPr dirty="0" sz="1200" spc="15">
                <a:solidFill>
                  <a:srgbClr val="005400"/>
                </a:solidFill>
                <a:latin typeface="Courier New"/>
                <a:cs typeface="Courier New"/>
              </a:rPr>
              <a:t>'12</a:t>
            </a:r>
            <a:endParaRPr sz="1200">
              <a:latin typeface="Courier New"/>
              <a:cs typeface="Courier New"/>
            </a:endParaRPr>
          </a:p>
          <a:p>
            <a:pPr marL="377825">
              <a:lnSpc>
                <a:spcPts val="1425"/>
              </a:lnSpc>
            </a:pPr>
            <a:r>
              <a:rPr dirty="0" sz="1200" spc="15">
                <a:solidFill>
                  <a:srgbClr val="005400"/>
                </a:solidFill>
                <a:latin typeface="Courier New"/>
                <a:cs typeface="Courier New"/>
              </a:rPr>
              <a:t>'city'</a:t>
            </a:r>
            <a:r>
              <a:rPr dirty="0" sz="1200" spc="15">
                <a:latin typeface="Courier New"/>
                <a:cs typeface="Courier New"/>
              </a:rPr>
              <a:t>: [</a:t>
            </a:r>
            <a:r>
              <a:rPr dirty="0" sz="1200" spc="15">
                <a:solidFill>
                  <a:srgbClr val="005400"/>
                </a:solidFill>
                <a:latin typeface="Courier New"/>
                <a:cs typeface="Courier New"/>
              </a:rPr>
              <a:t>'Oxford'</a:t>
            </a:r>
            <a:r>
              <a:rPr dirty="0" sz="1200" spc="15">
                <a:latin typeface="Courier New"/>
                <a:cs typeface="Courier New"/>
              </a:rPr>
              <a:t>, </a:t>
            </a:r>
            <a:r>
              <a:rPr dirty="0" sz="1200" spc="15">
                <a:solidFill>
                  <a:srgbClr val="005400"/>
                </a:solidFill>
                <a:latin typeface="Courier New"/>
                <a:cs typeface="Courier New"/>
              </a:rPr>
              <a:t>'Buffalo'</a:t>
            </a:r>
            <a:r>
              <a:rPr dirty="0" sz="1200" spc="15">
                <a:latin typeface="Courier New"/>
                <a:cs typeface="Courier New"/>
              </a:rPr>
              <a:t>, </a:t>
            </a:r>
            <a:r>
              <a:rPr dirty="0" sz="1200" spc="15">
                <a:solidFill>
                  <a:srgbClr val="005400"/>
                </a:solidFill>
                <a:latin typeface="Courier New"/>
                <a:cs typeface="Courier New"/>
              </a:rPr>
              <a:t>'Coral</a:t>
            </a:r>
            <a:r>
              <a:rPr dirty="0" sz="1200" spc="40">
                <a:solidFill>
                  <a:srgbClr val="005400"/>
                </a:solidFill>
                <a:latin typeface="Courier New"/>
                <a:cs typeface="Courier New"/>
              </a:rPr>
              <a:t> </a:t>
            </a:r>
            <a:r>
              <a:rPr dirty="0" sz="1200" spc="15">
                <a:solidFill>
                  <a:srgbClr val="005400"/>
                </a:solidFill>
                <a:latin typeface="Courier New"/>
                <a:cs typeface="Courier New"/>
              </a:rPr>
              <a:t>Gable</a:t>
            </a:r>
            <a:endParaRPr sz="1200">
              <a:latin typeface="Courier New"/>
              <a:cs typeface="Courier New"/>
            </a:endParaRPr>
          </a:p>
          <a:p>
            <a:pPr marL="283845">
              <a:lnSpc>
                <a:spcPts val="1430"/>
              </a:lnSpc>
            </a:pPr>
            <a:r>
              <a:rPr dirty="0" sz="1200" spc="15"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  <a:spcBef>
                <a:spcPts val="1185"/>
              </a:spcBef>
            </a:pPr>
            <a:r>
              <a:rPr dirty="0" sz="1200" spc="15">
                <a:latin typeface="Courier New"/>
                <a:cs typeface="Courier New"/>
              </a:rPr>
              <a:t>print(df2)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431863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-55"/>
              <a:t>merge()</a:t>
            </a:r>
            <a:r>
              <a:rPr dirty="0" sz="3350" spc="-55">
                <a:latin typeface="Trebuchet MS"/>
                <a:cs typeface="Trebuchet MS"/>
              </a:rPr>
              <a:t>: </a:t>
            </a:r>
            <a:r>
              <a:rPr dirty="0" sz="3350" spc="-40">
                <a:latin typeface="Trebuchet MS"/>
                <a:cs typeface="Trebuchet MS"/>
              </a:rPr>
              <a:t>API</a:t>
            </a:r>
            <a:r>
              <a:rPr dirty="0" sz="3350" spc="-459">
                <a:latin typeface="Trebuchet MS"/>
                <a:cs typeface="Trebuchet MS"/>
              </a:rPr>
              <a:t> </a:t>
            </a:r>
            <a:r>
              <a:rPr dirty="0" sz="3350" spc="-220">
                <a:latin typeface="Trebuchet MS"/>
                <a:cs typeface="Trebuchet MS"/>
              </a:rPr>
              <a:t>Reference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43300" y="2867049"/>
            <a:ext cx="137284" cy="121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43249" y="2828924"/>
            <a:ext cx="161925" cy="3381375"/>
          </a:xfrm>
          <a:custGeom>
            <a:avLst/>
            <a:gdLst/>
            <a:ahLst/>
            <a:cxnLst/>
            <a:rect l="l" t="t" r="r" b="b"/>
            <a:pathLst>
              <a:path w="161925" h="3381375">
                <a:moveTo>
                  <a:pt x="0" y="0"/>
                </a:moveTo>
                <a:lnTo>
                  <a:pt x="161924" y="0"/>
                </a:lnTo>
                <a:lnTo>
                  <a:pt x="161924" y="3381374"/>
                </a:lnTo>
                <a:lnTo>
                  <a:pt x="0" y="338137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62299" y="2828924"/>
            <a:ext cx="123825" cy="180975"/>
          </a:xfrm>
          <a:custGeom>
            <a:avLst/>
            <a:gdLst/>
            <a:ahLst/>
            <a:cxnLst/>
            <a:rect l="l" t="t" r="r" b="b"/>
            <a:pathLst>
              <a:path w="123825" h="180975">
                <a:moveTo>
                  <a:pt x="0" y="0"/>
                </a:moveTo>
                <a:lnTo>
                  <a:pt x="123824" y="0"/>
                </a:lnTo>
                <a:lnTo>
                  <a:pt x="123824" y="180974"/>
                </a:lnTo>
                <a:lnTo>
                  <a:pt x="0" y="1809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00137" y="3952875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28574">
            <a:solidFill>
              <a:srgbClr val="097D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42390" y="4071101"/>
            <a:ext cx="121483" cy="69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790950" y="2347912"/>
            <a:ext cx="800100" cy="0"/>
          </a:xfrm>
          <a:custGeom>
            <a:avLst/>
            <a:gdLst/>
            <a:ahLst/>
            <a:cxnLst/>
            <a:rect l="l" t="t" r="r" b="b"/>
            <a:pathLst>
              <a:path w="800100" h="0">
                <a:moveTo>
                  <a:pt x="0" y="0"/>
                </a:moveTo>
                <a:lnTo>
                  <a:pt x="800099" y="0"/>
                </a:lnTo>
              </a:path>
            </a:pathLst>
          </a:custGeom>
          <a:ln w="28574">
            <a:solidFill>
              <a:srgbClr val="097D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48461" y="1557337"/>
            <a:ext cx="1676400" cy="390525"/>
          </a:xfrm>
          <a:custGeom>
            <a:avLst/>
            <a:gdLst/>
            <a:ahLst/>
            <a:cxnLst/>
            <a:rect l="l" t="t" r="r" b="b"/>
            <a:pathLst>
              <a:path w="1676400" h="390525">
                <a:moveTo>
                  <a:pt x="0" y="195262"/>
                </a:moveTo>
                <a:lnTo>
                  <a:pt x="3751" y="157168"/>
                </a:lnTo>
                <a:lnTo>
                  <a:pt x="14862" y="120538"/>
                </a:lnTo>
                <a:lnTo>
                  <a:pt x="32907" y="86780"/>
                </a:lnTo>
                <a:lnTo>
                  <a:pt x="57190" y="57191"/>
                </a:lnTo>
                <a:lnTo>
                  <a:pt x="86779" y="32907"/>
                </a:lnTo>
                <a:lnTo>
                  <a:pt x="120538" y="14863"/>
                </a:lnTo>
                <a:lnTo>
                  <a:pt x="157168" y="3751"/>
                </a:lnTo>
                <a:lnTo>
                  <a:pt x="195262" y="0"/>
                </a:lnTo>
                <a:lnTo>
                  <a:pt x="1481137" y="0"/>
                </a:lnTo>
                <a:lnTo>
                  <a:pt x="1519229" y="3751"/>
                </a:lnTo>
                <a:lnTo>
                  <a:pt x="1555859" y="14863"/>
                </a:lnTo>
                <a:lnTo>
                  <a:pt x="1589617" y="32907"/>
                </a:lnTo>
                <a:lnTo>
                  <a:pt x="1619208" y="57191"/>
                </a:lnTo>
                <a:lnTo>
                  <a:pt x="1643490" y="86780"/>
                </a:lnTo>
                <a:lnTo>
                  <a:pt x="1661535" y="120538"/>
                </a:lnTo>
                <a:lnTo>
                  <a:pt x="1672646" y="157168"/>
                </a:lnTo>
                <a:lnTo>
                  <a:pt x="1676399" y="195262"/>
                </a:lnTo>
                <a:lnTo>
                  <a:pt x="1676164" y="204855"/>
                </a:lnTo>
                <a:lnTo>
                  <a:pt x="1670544" y="242718"/>
                </a:lnTo>
                <a:lnTo>
                  <a:pt x="1657647" y="278758"/>
                </a:lnTo>
                <a:lnTo>
                  <a:pt x="1637965" y="311590"/>
                </a:lnTo>
                <a:lnTo>
                  <a:pt x="1612258" y="339951"/>
                </a:lnTo>
                <a:lnTo>
                  <a:pt x="1581511" y="362751"/>
                </a:lnTo>
                <a:lnTo>
                  <a:pt x="1546907" y="379115"/>
                </a:lnTo>
                <a:lnTo>
                  <a:pt x="1509776" y="388414"/>
                </a:lnTo>
                <a:lnTo>
                  <a:pt x="1481137" y="390524"/>
                </a:lnTo>
                <a:lnTo>
                  <a:pt x="195262" y="390524"/>
                </a:lnTo>
                <a:lnTo>
                  <a:pt x="157168" y="386773"/>
                </a:lnTo>
                <a:lnTo>
                  <a:pt x="120538" y="375661"/>
                </a:lnTo>
                <a:lnTo>
                  <a:pt x="86779" y="357617"/>
                </a:lnTo>
                <a:lnTo>
                  <a:pt x="57190" y="333333"/>
                </a:lnTo>
                <a:lnTo>
                  <a:pt x="32907" y="303744"/>
                </a:lnTo>
                <a:lnTo>
                  <a:pt x="14862" y="269986"/>
                </a:lnTo>
                <a:lnTo>
                  <a:pt x="3751" y="233356"/>
                </a:lnTo>
                <a:lnTo>
                  <a:pt x="0" y="195262"/>
                </a:lnTo>
                <a:close/>
              </a:path>
            </a:pathLst>
          </a:custGeom>
          <a:ln w="9524">
            <a:solidFill>
              <a:srgbClr val="D0D5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829938" y="1676912"/>
            <a:ext cx="153047" cy="1530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86472" y="1633727"/>
            <a:ext cx="421005" cy="259079"/>
          </a:xfrm>
          <a:custGeom>
            <a:avLst/>
            <a:gdLst/>
            <a:ahLst/>
            <a:cxnLst/>
            <a:rect l="l" t="t" r="r" b="b"/>
            <a:pathLst>
              <a:path w="421004" h="259080">
                <a:moveTo>
                  <a:pt x="420624" y="259080"/>
                </a:moveTo>
                <a:lnTo>
                  <a:pt x="0" y="259080"/>
                </a:lnTo>
                <a:lnTo>
                  <a:pt x="0" y="0"/>
                </a:lnTo>
                <a:lnTo>
                  <a:pt x="420624" y="0"/>
                </a:lnTo>
                <a:lnTo>
                  <a:pt x="420624" y="14097"/>
                </a:lnTo>
                <a:lnTo>
                  <a:pt x="35161" y="14097"/>
                </a:lnTo>
                <a:lnTo>
                  <a:pt x="28426" y="16886"/>
                </a:lnTo>
                <a:lnTo>
                  <a:pt x="17267" y="28045"/>
                </a:lnTo>
                <a:lnTo>
                  <a:pt x="14477" y="34781"/>
                </a:lnTo>
                <a:lnTo>
                  <a:pt x="14477" y="202962"/>
                </a:lnTo>
                <a:lnTo>
                  <a:pt x="17267" y="209697"/>
                </a:lnTo>
                <a:lnTo>
                  <a:pt x="28426" y="220857"/>
                </a:lnTo>
                <a:lnTo>
                  <a:pt x="35161" y="223646"/>
                </a:lnTo>
                <a:lnTo>
                  <a:pt x="420624" y="223646"/>
                </a:lnTo>
                <a:lnTo>
                  <a:pt x="420624" y="259080"/>
                </a:lnTo>
                <a:close/>
              </a:path>
              <a:path w="421004" h="259080">
                <a:moveTo>
                  <a:pt x="420624" y="223646"/>
                </a:moveTo>
                <a:lnTo>
                  <a:pt x="365268" y="223646"/>
                </a:lnTo>
                <a:lnTo>
                  <a:pt x="372003" y="220857"/>
                </a:lnTo>
                <a:lnTo>
                  <a:pt x="383162" y="209697"/>
                </a:lnTo>
                <a:lnTo>
                  <a:pt x="385952" y="202962"/>
                </a:lnTo>
                <a:lnTo>
                  <a:pt x="385952" y="34781"/>
                </a:lnTo>
                <a:lnTo>
                  <a:pt x="383162" y="28045"/>
                </a:lnTo>
                <a:lnTo>
                  <a:pt x="372003" y="16886"/>
                </a:lnTo>
                <a:lnTo>
                  <a:pt x="365268" y="14097"/>
                </a:lnTo>
                <a:lnTo>
                  <a:pt x="420624" y="14097"/>
                </a:lnTo>
                <a:lnTo>
                  <a:pt x="420624" y="223646"/>
                </a:lnTo>
                <a:close/>
              </a:path>
            </a:pathLst>
          </a:custGeom>
          <a:solidFill>
            <a:srgbClr val="000000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596186" y="1643062"/>
            <a:ext cx="381000" cy="219075"/>
          </a:xfrm>
          <a:custGeom>
            <a:avLst/>
            <a:gdLst/>
            <a:ahLst/>
            <a:cxnLst/>
            <a:rect l="l" t="t" r="r" b="b"/>
            <a:pathLst>
              <a:path w="381000" h="219075">
                <a:moveTo>
                  <a:pt x="352083" y="219074"/>
                </a:moveTo>
                <a:lnTo>
                  <a:pt x="28916" y="219074"/>
                </a:lnTo>
                <a:lnTo>
                  <a:pt x="24664" y="218229"/>
                </a:lnTo>
                <a:lnTo>
                  <a:pt x="0" y="190158"/>
                </a:lnTo>
                <a:lnTo>
                  <a:pt x="0" y="28916"/>
                </a:lnTo>
                <a:lnTo>
                  <a:pt x="28916" y="0"/>
                </a:lnTo>
                <a:lnTo>
                  <a:pt x="352083" y="0"/>
                </a:lnTo>
                <a:lnTo>
                  <a:pt x="381000" y="28916"/>
                </a:lnTo>
                <a:lnTo>
                  <a:pt x="381000" y="190158"/>
                </a:lnTo>
                <a:lnTo>
                  <a:pt x="352083" y="2190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596186" y="1643062"/>
            <a:ext cx="381000" cy="219075"/>
          </a:xfrm>
          <a:custGeom>
            <a:avLst/>
            <a:gdLst/>
            <a:ahLst/>
            <a:cxnLst/>
            <a:rect l="l" t="t" r="r" b="b"/>
            <a:pathLst>
              <a:path w="381000" h="219075">
                <a:moveTo>
                  <a:pt x="0" y="185737"/>
                </a:moveTo>
                <a:lnTo>
                  <a:pt x="0" y="33337"/>
                </a:lnTo>
                <a:lnTo>
                  <a:pt x="0" y="28916"/>
                </a:lnTo>
                <a:lnTo>
                  <a:pt x="845" y="24664"/>
                </a:lnTo>
                <a:lnTo>
                  <a:pt x="2538" y="20579"/>
                </a:lnTo>
                <a:lnTo>
                  <a:pt x="4229" y="16495"/>
                </a:lnTo>
                <a:lnTo>
                  <a:pt x="6638" y="12890"/>
                </a:lnTo>
                <a:lnTo>
                  <a:pt x="9764" y="9764"/>
                </a:lnTo>
                <a:lnTo>
                  <a:pt x="12890" y="6638"/>
                </a:lnTo>
                <a:lnTo>
                  <a:pt x="16496" y="4229"/>
                </a:lnTo>
                <a:lnTo>
                  <a:pt x="20580" y="2537"/>
                </a:lnTo>
                <a:lnTo>
                  <a:pt x="24664" y="845"/>
                </a:lnTo>
                <a:lnTo>
                  <a:pt x="28916" y="0"/>
                </a:lnTo>
                <a:lnTo>
                  <a:pt x="33338" y="0"/>
                </a:lnTo>
                <a:lnTo>
                  <a:pt x="347663" y="0"/>
                </a:lnTo>
                <a:lnTo>
                  <a:pt x="352083" y="0"/>
                </a:lnTo>
                <a:lnTo>
                  <a:pt x="356335" y="845"/>
                </a:lnTo>
                <a:lnTo>
                  <a:pt x="360419" y="2537"/>
                </a:lnTo>
                <a:lnTo>
                  <a:pt x="364503" y="4229"/>
                </a:lnTo>
                <a:lnTo>
                  <a:pt x="378461" y="20579"/>
                </a:lnTo>
                <a:lnTo>
                  <a:pt x="380154" y="24664"/>
                </a:lnTo>
                <a:lnTo>
                  <a:pt x="381000" y="28916"/>
                </a:lnTo>
                <a:lnTo>
                  <a:pt x="381000" y="33337"/>
                </a:lnTo>
                <a:lnTo>
                  <a:pt x="381000" y="185737"/>
                </a:lnTo>
                <a:lnTo>
                  <a:pt x="381000" y="190158"/>
                </a:lnTo>
                <a:lnTo>
                  <a:pt x="380154" y="194410"/>
                </a:lnTo>
                <a:lnTo>
                  <a:pt x="378462" y="198495"/>
                </a:lnTo>
                <a:lnTo>
                  <a:pt x="376770" y="202579"/>
                </a:lnTo>
                <a:lnTo>
                  <a:pt x="360419" y="216537"/>
                </a:lnTo>
                <a:lnTo>
                  <a:pt x="356335" y="218229"/>
                </a:lnTo>
                <a:lnTo>
                  <a:pt x="352083" y="219074"/>
                </a:lnTo>
                <a:lnTo>
                  <a:pt x="347663" y="219074"/>
                </a:lnTo>
                <a:lnTo>
                  <a:pt x="33338" y="219074"/>
                </a:lnTo>
                <a:lnTo>
                  <a:pt x="9764" y="209310"/>
                </a:lnTo>
                <a:lnTo>
                  <a:pt x="6638" y="206184"/>
                </a:lnTo>
                <a:lnTo>
                  <a:pt x="4229" y="202579"/>
                </a:lnTo>
                <a:lnTo>
                  <a:pt x="2538" y="198495"/>
                </a:lnTo>
                <a:lnTo>
                  <a:pt x="845" y="194410"/>
                </a:lnTo>
                <a:lnTo>
                  <a:pt x="0" y="190158"/>
                </a:lnTo>
                <a:lnTo>
                  <a:pt x="0" y="185737"/>
                </a:lnTo>
                <a:close/>
              </a:path>
            </a:pathLst>
          </a:custGeom>
          <a:ln w="9524">
            <a:solidFill>
              <a:srgbClr val="D0D5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119872" y="1633727"/>
            <a:ext cx="228600" cy="259079"/>
          </a:xfrm>
          <a:custGeom>
            <a:avLst/>
            <a:gdLst/>
            <a:ahLst/>
            <a:cxnLst/>
            <a:rect l="l" t="t" r="r" b="b"/>
            <a:pathLst>
              <a:path w="228600" h="259080">
                <a:moveTo>
                  <a:pt x="228600" y="259080"/>
                </a:moveTo>
                <a:lnTo>
                  <a:pt x="0" y="259080"/>
                </a:lnTo>
                <a:lnTo>
                  <a:pt x="0" y="0"/>
                </a:lnTo>
                <a:lnTo>
                  <a:pt x="228600" y="0"/>
                </a:lnTo>
                <a:lnTo>
                  <a:pt x="228600" y="14097"/>
                </a:lnTo>
                <a:lnTo>
                  <a:pt x="35161" y="14097"/>
                </a:lnTo>
                <a:lnTo>
                  <a:pt x="28426" y="16886"/>
                </a:lnTo>
                <a:lnTo>
                  <a:pt x="17267" y="28045"/>
                </a:lnTo>
                <a:lnTo>
                  <a:pt x="14477" y="34781"/>
                </a:lnTo>
                <a:lnTo>
                  <a:pt x="14477" y="202962"/>
                </a:lnTo>
                <a:lnTo>
                  <a:pt x="17267" y="209697"/>
                </a:lnTo>
                <a:lnTo>
                  <a:pt x="28426" y="220857"/>
                </a:lnTo>
                <a:lnTo>
                  <a:pt x="35161" y="223646"/>
                </a:lnTo>
                <a:lnTo>
                  <a:pt x="228600" y="223646"/>
                </a:lnTo>
                <a:lnTo>
                  <a:pt x="228600" y="259080"/>
                </a:lnTo>
                <a:close/>
              </a:path>
              <a:path w="228600" h="259080">
                <a:moveTo>
                  <a:pt x="228600" y="223646"/>
                </a:moveTo>
                <a:lnTo>
                  <a:pt x="174767" y="223646"/>
                </a:lnTo>
                <a:lnTo>
                  <a:pt x="181502" y="220857"/>
                </a:lnTo>
                <a:lnTo>
                  <a:pt x="192662" y="209697"/>
                </a:lnTo>
                <a:lnTo>
                  <a:pt x="195451" y="202962"/>
                </a:lnTo>
                <a:lnTo>
                  <a:pt x="195451" y="34781"/>
                </a:lnTo>
                <a:lnTo>
                  <a:pt x="192662" y="28045"/>
                </a:lnTo>
                <a:lnTo>
                  <a:pt x="181502" y="16886"/>
                </a:lnTo>
                <a:lnTo>
                  <a:pt x="174767" y="14097"/>
                </a:lnTo>
                <a:lnTo>
                  <a:pt x="228600" y="14097"/>
                </a:lnTo>
                <a:lnTo>
                  <a:pt x="228600" y="223646"/>
                </a:lnTo>
                <a:close/>
              </a:path>
            </a:pathLst>
          </a:custGeom>
          <a:solidFill>
            <a:srgbClr val="000000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124823" y="1638300"/>
            <a:ext cx="200025" cy="228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810625" y="2276475"/>
            <a:ext cx="166687" cy="166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134475" y="2278856"/>
            <a:ext cx="166687" cy="1666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448799" y="2278856"/>
            <a:ext cx="166687" cy="1666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778256" y="2278851"/>
            <a:ext cx="155499" cy="1666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097689" y="1938337"/>
            <a:ext cx="203596" cy="2000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422307" y="1992259"/>
            <a:ext cx="249227" cy="15627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694256" y="1954192"/>
            <a:ext cx="368012" cy="1496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082872" y="1992121"/>
            <a:ext cx="86302" cy="11224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189528" y="1923261"/>
            <a:ext cx="33655" cy="69215"/>
          </a:xfrm>
          <a:custGeom>
            <a:avLst/>
            <a:gdLst/>
            <a:ahLst/>
            <a:cxnLst/>
            <a:rect l="l" t="t" r="r" b="b"/>
            <a:pathLst>
              <a:path w="33655" h="69214">
                <a:moveTo>
                  <a:pt x="0" y="0"/>
                </a:moveTo>
                <a:lnTo>
                  <a:pt x="33355" y="0"/>
                </a:lnTo>
                <a:lnTo>
                  <a:pt x="33355" y="69039"/>
                </a:lnTo>
                <a:lnTo>
                  <a:pt x="0" y="69039"/>
                </a:lnTo>
                <a:lnTo>
                  <a:pt x="0" y="0"/>
                </a:lnTo>
                <a:close/>
              </a:path>
            </a:pathLst>
          </a:custGeom>
          <a:solidFill>
            <a:srgbClr val="1207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189528" y="2065080"/>
            <a:ext cx="33655" cy="69215"/>
          </a:xfrm>
          <a:custGeom>
            <a:avLst/>
            <a:gdLst/>
            <a:ahLst/>
            <a:cxnLst/>
            <a:rect l="l" t="t" r="r" b="b"/>
            <a:pathLst>
              <a:path w="33655" h="69214">
                <a:moveTo>
                  <a:pt x="0" y="0"/>
                </a:moveTo>
                <a:lnTo>
                  <a:pt x="33355" y="0"/>
                </a:lnTo>
                <a:lnTo>
                  <a:pt x="33355" y="69039"/>
                </a:lnTo>
                <a:lnTo>
                  <a:pt x="0" y="69039"/>
                </a:lnTo>
                <a:lnTo>
                  <a:pt x="0" y="0"/>
                </a:lnTo>
                <a:close/>
              </a:path>
            </a:pathLst>
          </a:custGeom>
          <a:solidFill>
            <a:srgbClr val="1207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189528" y="2012452"/>
            <a:ext cx="33655" cy="33020"/>
          </a:xfrm>
          <a:custGeom>
            <a:avLst/>
            <a:gdLst/>
            <a:ahLst/>
            <a:cxnLst/>
            <a:rect l="l" t="t" r="r" b="b"/>
            <a:pathLst>
              <a:path w="33655" h="33019">
                <a:moveTo>
                  <a:pt x="0" y="0"/>
                </a:moveTo>
                <a:lnTo>
                  <a:pt x="33355" y="0"/>
                </a:lnTo>
                <a:lnTo>
                  <a:pt x="33355" y="32573"/>
                </a:lnTo>
                <a:lnTo>
                  <a:pt x="0" y="32573"/>
                </a:lnTo>
                <a:lnTo>
                  <a:pt x="0" y="0"/>
                </a:lnTo>
                <a:close/>
              </a:path>
            </a:pathLst>
          </a:custGeom>
          <a:solidFill>
            <a:srgbClr val="FFC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52636" y="1980030"/>
            <a:ext cx="0" cy="229870"/>
          </a:xfrm>
          <a:custGeom>
            <a:avLst/>
            <a:gdLst/>
            <a:ahLst/>
            <a:cxnLst/>
            <a:rect l="l" t="t" r="r" b="b"/>
            <a:pathLst>
              <a:path w="0" h="229869">
                <a:moveTo>
                  <a:pt x="0" y="0"/>
                </a:moveTo>
                <a:lnTo>
                  <a:pt x="0" y="229491"/>
                </a:lnTo>
              </a:path>
            </a:pathLst>
          </a:custGeom>
          <a:ln w="33355">
            <a:solidFill>
              <a:srgbClr val="1207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242005" y="2122043"/>
            <a:ext cx="33655" cy="69215"/>
          </a:xfrm>
          <a:custGeom>
            <a:avLst/>
            <a:gdLst/>
            <a:ahLst/>
            <a:cxnLst/>
            <a:rect l="l" t="t" r="r" b="b"/>
            <a:pathLst>
              <a:path w="33655" h="69214">
                <a:moveTo>
                  <a:pt x="0" y="0"/>
                </a:moveTo>
                <a:lnTo>
                  <a:pt x="33355" y="0"/>
                </a:lnTo>
                <a:lnTo>
                  <a:pt x="33355" y="69039"/>
                </a:lnTo>
                <a:lnTo>
                  <a:pt x="0" y="69039"/>
                </a:lnTo>
                <a:lnTo>
                  <a:pt x="0" y="0"/>
                </a:lnTo>
                <a:close/>
              </a:path>
            </a:pathLst>
          </a:custGeom>
          <a:solidFill>
            <a:srgbClr val="1207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242005" y="1980113"/>
            <a:ext cx="33655" cy="69215"/>
          </a:xfrm>
          <a:custGeom>
            <a:avLst/>
            <a:gdLst/>
            <a:ahLst/>
            <a:cxnLst/>
            <a:rect l="l" t="t" r="r" b="b"/>
            <a:pathLst>
              <a:path w="33655" h="69214">
                <a:moveTo>
                  <a:pt x="0" y="0"/>
                </a:moveTo>
                <a:lnTo>
                  <a:pt x="33355" y="0"/>
                </a:lnTo>
                <a:lnTo>
                  <a:pt x="33355" y="69039"/>
                </a:lnTo>
                <a:lnTo>
                  <a:pt x="0" y="69039"/>
                </a:lnTo>
                <a:lnTo>
                  <a:pt x="0" y="0"/>
                </a:lnTo>
                <a:close/>
              </a:path>
            </a:pathLst>
          </a:custGeom>
          <a:solidFill>
            <a:srgbClr val="1207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242005" y="2069304"/>
            <a:ext cx="33655" cy="33020"/>
          </a:xfrm>
          <a:custGeom>
            <a:avLst/>
            <a:gdLst/>
            <a:ahLst/>
            <a:cxnLst/>
            <a:rect l="l" t="t" r="r" b="b"/>
            <a:pathLst>
              <a:path w="33655" h="33019">
                <a:moveTo>
                  <a:pt x="0" y="0"/>
                </a:moveTo>
                <a:lnTo>
                  <a:pt x="33355" y="0"/>
                </a:lnTo>
                <a:lnTo>
                  <a:pt x="33355" y="32573"/>
                </a:lnTo>
                <a:lnTo>
                  <a:pt x="0" y="32573"/>
                </a:lnTo>
                <a:lnTo>
                  <a:pt x="0" y="0"/>
                </a:lnTo>
                <a:close/>
              </a:path>
            </a:pathLst>
          </a:custGeom>
          <a:solidFill>
            <a:srgbClr val="E704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311145" y="1905277"/>
            <a:ext cx="0" cy="229870"/>
          </a:xfrm>
          <a:custGeom>
            <a:avLst/>
            <a:gdLst/>
            <a:ahLst/>
            <a:cxnLst/>
            <a:rect l="l" t="t" r="r" b="b"/>
            <a:pathLst>
              <a:path w="0" h="229869">
                <a:moveTo>
                  <a:pt x="0" y="0"/>
                </a:moveTo>
                <a:lnTo>
                  <a:pt x="0" y="229491"/>
                </a:lnTo>
              </a:path>
            </a:pathLst>
          </a:custGeom>
          <a:ln w="33355">
            <a:solidFill>
              <a:srgbClr val="1207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586785" y="1595437"/>
            <a:ext cx="1343025" cy="314325"/>
          </a:xfrm>
          <a:custGeom>
            <a:avLst/>
            <a:gdLst/>
            <a:ahLst/>
            <a:cxnLst/>
            <a:rect l="l" t="t" r="r" b="b"/>
            <a:pathLst>
              <a:path w="1343025" h="314325">
                <a:moveTo>
                  <a:pt x="0" y="280987"/>
                </a:moveTo>
                <a:lnTo>
                  <a:pt x="0" y="33337"/>
                </a:lnTo>
                <a:lnTo>
                  <a:pt x="0" y="28916"/>
                </a:lnTo>
                <a:lnTo>
                  <a:pt x="845" y="24664"/>
                </a:lnTo>
                <a:lnTo>
                  <a:pt x="2537" y="20579"/>
                </a:lnTo>
                <a:lnTo>
                  <a:pt x="4229" y="16495"/>
                </a:lnTo>
                <a:lnTo>
                  <a:pt x="6638" y="12890"/>
                </a:lnTo>
                <a:lnTo>
                  <a:pt x="9764" y="9764"/>
                </a:lnTo>
                <a:lnTo>
                  <a:pt x="12889" y="6638"/>
                </a:lnTo>
                <a:lnTo>
                  <a:pt x="16494" y="4229"/>
                </a:lnTo>
                <a:lnTo>
                  <a:pt x="20579" y="2537"/>
                </a:lnTo>
                <a:lnTo>
                  <a:pt x="24663" y="845"/>
                </a:lnTo>
                <a:lnTo>
                  <a:pt x="28916" y="0"/>
                </a:lnTo>
                <a:lnTo>
                  <a:pt x="33338" y="0"/>
                </a:lnTo>
                <a:lnTo>
                  <a:pt x="1309687" y="0"/>
                </a:lnTo>
                <a:lnTo>
                  <a:pt x="1314108" y="0"/>
                </a:lnTo>
                <a:lnTo>
                  <a:pt x="1318360" y="845"/>
                </a:lnTo>
                <a:lnTo>
                  <a:pt x="1322444" y="2537"/>
                </a:lnTo>
                <a:lnTo>
                  <a:pt x="1326528" y="4229"/>
                </a:lnTo>
                <a:lnTo>
                  <a:pt x="1330134" y="6638"/>
                </a:lnTo>
                <a:lnTo>
                  <a:pt x="1333260" y="9764"/>
                </a:lnTo>
                <a:lnTo>
                  <a:pt x="1336386" y="12890"/>
                </a:lnTo>
                <a:lnTo>
                  <a:pt x="1338794" y="16495"/>
                </a:lnTo>
                <a:lnTo>
                  <a:pt x="1340486" y="20579"/>
                </a:lnTo>
                <a:lnTo>
                  <a:pt x="1342178" y="24664"/>
                </a:lnTo>
                <a:lnTo>
                  <a:pt x="1343024" y="28916"/>
                </a:lnTo>
                <a:lnTo>
                  <a:pt x="1343025" y="33337"/>
                </a:lnTo>
                <a:lnTo>
                  <a:pt x="1343025" y="280987"/>
                </a:lnTo>
                <a:lnTo>
                  <a:pt x="1333260" y="304560"/>
                </a:lnTo>
                <a:lnTo>
                  <a:pt x="1330134" y="307686"/>
                </a:lnTo>
                <a:lnTo>
                  <a:pt x="1309687" y="314324"/>
                </a:lnTo>
                <a:lnTo>
                  <a:pt x="33338" y="314324"/>
                </a:lnTo>
                <a:lnTo>
                  <a:pt x="28916" y="314324"/>
                </a:lnTo>
                <a:lnTo>
                  <a:pt x="24663" y="313479"/>
                </a:lnTo>
                <a:lnTo>
                  <a:pt x="20579" y="311787"/>
                </a:lnTo>
                <a:lnTo>
                  <a:pt x="16494" y="310095"/>
                </a:lnTo>
                <a:lnTo>
                  <a:pt x="12889" y="307686"/>
                </a:lnTo>
                <a:lnTo>
                  <a:pt x="9764" y="304560"/>
                </a:lnTo>
                <a:lnTo>
                  <a:pt x="6638" y="301434"/>
                </a:lnTo>
                <a:lnTo>
                  <a:pt x="4229" y="297829"/>
                </a:lnTo>
                <a:lnTo>
                  <a:pt x="2537" y="293745"/>
                </a:lnTo>
                <a:lnTo>
                  <a:pt x="845" y="289660"/>
                </a:lnTo>
                <a:lnTo>
                  <a:pt x="0" y="285408"/>
                </a:lnTo>
                <a:lnTo>
                  <a:pt x="0" y="280987"/>
                </a:lnTo>
                <a:close/>
              </a:path>
            </a:pathLst>
          </a:custGeom>
          <a:ln w="9524">
            <a:solidFill>
              <a:srgbClr val="D0D5D9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909637" y="1428750"/>
          <a:ext cx="9749155" cy="480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9325"/>
                <a:gridCol w="167005"/>
                <a:gridCol w="7153275"/>
                <a:gridCol w="176529"/>
              </a:tblGrid>
              <a:tr h="1256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1443990" marR="266700">
                        <a:lnSpc>
                          <a:spcPct val="135400"/>
                        </a:lnSpc>
                      </a:pP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4"/>
                        </a:rPr>
                        <a:t>Getting  started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1270">
                    <a:lnL w="38100">
                      <a:solidFill>
                        <a:srgbClr val="999999"/>
                      </a:solidFill>
                      <a:prstDash val="solid"/>
                    </a:lnL>
                    <a:lnT w="38100">
                      <a:solidFill>
                        <a:srgbClr val="999999"/>
                      </a:solidFill>
                      <a:prstDash val="solid"/>
                    </a:lnT>
                    <a:lnB w="825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3911600">
                        <a:lnSpc>
                          <a:spcPts val="1430"/>
                        </a:lnSpc>
                        <a:tabLst>
                          <a:tab pos="4521200" algn="l"/>
                          <a:tab pos="5520055" algn="l"/>
                        </a:tabLst>
                      </a:pP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Search	</a:t>
                      </a:r>
                      <a:r>
                        <a:rPr dirty="0" baseline="9259" sz="1350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Ctrl</a:t>
                      </a:r>
                      <a:r>
                        <a:rPr dirty="0" baseline="9259" sz="1350" spc="262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+ </a:t>
                      </a:r>
                      <a:r>
                        <a:rPr dirty="0" sz="1200" spc="15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baseline="9259" sz="1350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K	</a:t>
                      </a:r>
                      <a:r>
                        <a:rPr dirty="0" sz="12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Choose</a:t>
                      </a:r>
                      <a:r>
                        <a:rPr dirty="0" sz="1200" spc="-1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version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70485">
                        <a:lnSpc>
                          <a:spcPts val="1430"/>
                        </a:lnSpc>
                        <a:tabLst>
                          <a:tab pos="720725" algn="l"/>
                          <a:tab pos="1520190" algn="l"/>
                          <a:tab pos="2576830" algn="l"/>
                        </a:tabLst>
                      </a:pP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5"/>
                        </a:rPr>
                        <a:t>User</a:t>
                      </a: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baseline="6944" sz="1800" b="1">
                          <a:solidFill>
                            <a:srgbClr val="097D90"/>
                          </a:solidFill>
                          <a:latin typeface="Segoe UI Semibold"/>
                          <a:cs typeface="Segoe UI Semibold"/>
                          <a:hlinkClick r:id="rId16"/>
                        </a:rPr>
                        <a:t>API</a:t>
                      </a:r>
                      <a:r>
                        <a:rPr dirty="0" baseline="6944" sz="1800" b="1">
                          <a:solidFill>
                            <a:srgbClr val="097D90"/>
                          </a:solidFill>
                          <a:latin typeface="Segoe UI Semibold"/>
                          <a:cs typeface="Segoe UI Semibold"/>
                        </a:rPr>
                        <a:t>	</a:t>
                      </a:r>
                      <a:r>
                        <a:rPr dirty="0" baseline="-46296" sz="180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7"/>
                        </a:rPr>
                        <a:t>Development</a:t>
                      </a:r>
                      <a:r>
                        <a:rPr dirty="0" baseline="-46296" sz="1800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1200" spc="-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8"/>
                        </a:rPr>
                        <a:t>Release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70485">
                        <a:lnSpc>
                          <a:spcPct val="100000"/>
                        </a:lnSpc>
                        <a:spcBef>
                          <a:spcPts val="509"/>
                        </a:spcBef>
                        <a:tabLst>
                          <a:tab pos="720725" algn="l"/>
                          <a:tab pos="2576830" algn="l"/>
                        </a:tabLst>
                      </a:pP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5"/>
                        </a:rPr>
                        <a:t>Guide</a:t>
                      </a: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baseline="2314" sz="1800" spc="-7" b="1">
                          <a:solidFill>
                            <a:srgbClr val="097D90"/>
                          </a:solidFill>
                          <a:latin typeface="Segoe UI Semibold"/>
                          <a:cs typeface="Segoe UI Semibold"/>
                          <a:hlinkClick r:id="rId16"/>
                        </a:rPr>
                        <a:t>reference</a:t>
                      </a:r>
                      <a:r>
                        <a:rPr dirty="0" baseline="2314" sz="1800" spc="-7" b="1">
                          <a:solidFill>
                            <a:srgbClr val="097D90"/>
                          </a:solidFill>
                          <a:latin typeface="Segoe UI Semibold"/>
                          <a:cs typeface="Segoe UI Semibold"/>
                        </a:rPr>
                        <a:t>	</a:t>
                      </a: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8"/>
                        </a:rPr>
                        <a:t>notes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1905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999999"/>
                      </a:solidFill>
                      <a:prstDash val="solid"/>
                    </a:lnT>
                    <a:lnB w="825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EDEDED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</a:tcPr>
                </a:tc>
              </a:tr>
              <a:tr h="644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60350">
                        <a:lnSpc>
                          <a:spcPct val="100000"/>
                        </a:lnSpc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9"/>
                        </a:rPr>
                        <a:t>Input/output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0">
                    <a:lnL w="19050">
                      <a:solidFill>
                        <a:srgbClr val="999999"/>
                      </a:solidFill>
                      <a:prstDash val="solid"/>
                    </a:lnL>
                    <a:lnT w="825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825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gridSpan="2"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48945">
                        <a:lnSpc>
                          <a:spcPct val="100000"/>
                        </a:lnSpc>
                      </a:pPr>
                      <a:r>
                        <a:rPr dirty="0" sz="950" spc="160">
                          <a:solidFill>
                            <a:srgbClr val="48566A"/>
                          </a:solidFill>
                          <a:latin typeface="Arial"/>
                          <a:cs typeface="Arial"/>
                        </a:rPr>
                        <a:t>› </a:t>
                      </a:r>
                      <a:r>
                        <a:rPr dirty="0" sz="950" spc="5" b="1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6"/>
                        </a:rPr>
                        <a:t>API </a:t>
                      </a:r>
                      <a:r>
                        <a:rPr dirty="0" sz="950" b="1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6"/>
                        </a:rPr>
                        <a:t>reference</a:t>
                      </a:r>
                      <a:r>
                        <a:rPr dirty="0" sz="950" b="1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 spc="160">
                          <a:solidFill>
                            <a:srgbClr val="48566A"/>
                          </a:solidFill>
                          <a:latin typeface="Arial"/>
                          <a:cs typeface="Arial"/>
                        </a:rPr>
                        <a:t>› </a:t>
                      </a:r>
                      <a:r>
                        <a:rPr dirty="0" sz="950" spc="5" b="1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0"/>
                        </a:rPr>
                        <a:t>DataFrame</a:t>
                      </a:r>
                      <a:r>
                        <a:rPr dirty="0" sz="950" spc="5" b="1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 spc="160">
                          <a:solidFill>
                            <a:srgbClr val="48566A"/>
                          </a:solidFill>
                          <a:latin typeface="Arial"/>
                          <a:cs typeface="Arial"/>
                        </a:rPr>
                        <a:t>›</a:t>
                      </a:r>
                      <a:r>
                        <a:rPr dirty="0" sz="950" spc="-30">
                          <a:solidFill>
                            <a:srgbClr val="4856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5" b="1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pandas.DataF...</a:t>
                      </a:r>
                      <a:endParaRPr sz="95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59385">
                        <a:lnSpc>
                          <a:spcPct val="100000"/>
                        </a:lnSpc>
                      </a:pPr>
                      <a:r>
                        <a:rPr dirty="0" sz="30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pandas.DataFrame.merge</a:t>
                      </a:r>
                      <a:endParaRPr sz="3000">
                        <a:latin typeface="Segoe UI"/>
                        <a:cs typeface="Segoe UI"/>
                      </a:endParaRPr>
                    </a:p>
                    <a:p>
                      <a:pPr marL="159385" marR="316230">
                        <a:lnSpc>
                          <a:spcPct val="139600"/>
                        </a:lnSpc>
                        <a:spcBef>
                          <a:spcPts val="635"/>
                        </a:spcBef>
                        <a:tabLst>
                          <a:tab pos="6334760" algn="l"/>
                        </a:tabLst>
                      </a:pP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DataFrame.</a:t>
                      </a:r>
                      <a:r>
                        <a:rPr dirty="0" sz="1300" b="1">
                          <a:solidFill>
                            <a:srgbClr val="902582"/>
                          </a:solidFill>
                          <a:latin typeface="Consolas"/>
                          <a:cs typeface="Consolas"/>
                        </a:rPr>
                        <a:t>merge</a:t>
                      </a:r>
                      <a:r>
                        <a:rPr dirty="0" sz="145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right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how</a:t>
                      </a:r>
                      <a:r>
                        <a:rPr dirty="0" sz="1200" i="1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='inner'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on</a:t>
                      </a:r>
                      <a:r>
                        <a:rPr dirty="0" sz="1200" i="1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=None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left_on</a:t>
                      </a:r>
                      <a:r>
                        <a:rPr dirty="0" sz="1200" i="1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=None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right_on</a:t>
                      </a:r>
                      <a:r>
                        <a:rPr dirty="0" sz="1200" i="1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=None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left_index</a:t>
                      </a:r>
                      <a:r>
                        <a:rPr dirty="0" sz="1200" i="1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=False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right_index</a:t>
                      </a:r>
                      <a:r>
                        <a:rPr dirty="0" sz="1200" i="1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=False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sort</a:t>
                      </a:r>
                      <a:r>
                        <a:rPr dirty="0" sz="1200" i="1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=False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suffixes</a:t>
                      </a:r>
                      <a:r>
                        <a:rPr dirty="0" sz="1200" i="1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=('_x', '_y')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copy</a:t>
                      </a:r>
                      <a:r>
                        <a:rPr dirty="0" sz="1200" i="1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=None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indicator</a:t>
                      </a:r>
                      <a:r>
                        <a:rPr dirty="0" sz="1200" i="1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=False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validate</a:t>
                      </a:r>
                      <a:r>
                        <a:rPr dirty="0" sz="1200" i="1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=None</a:t>
                      </a:r>
                      <a:r>
                        <a:rPr dirty="0" sz="145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dirty="0" sz="145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	</a:t>
                      </a:r>
                      <a:r>
                        <a:rPr dirty="0" baseline="13888" sz="1800" b="1">
                          <a:solidFill>
                            <a:srgbClr val="097D90"/>
                          </a:solidFill>
                          <a:latin typeface="Consolas"/>
                          <a:cs typeface="Consolas"/>
                          <a:hlinkClick r:id="rId21"/>
                        </a:rPr>
                        <a:t>[source]</a:t>
                      </a:r>
                      <a:endParaRPr baseline="13888" sz="1800">
                        <a:latin typeface="Consolas"/>
                        <a:cs typeface="Consolas"/>
                      </a:endParaRPr>
                    </a:p>
                    <a:p>
                      <a:pPr marL="464184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dirty="0" sz="12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Merge DataFrame or named Series objects with a database-style</a:t>
                      </a:r>
                      <a:r>
                        <a:rPr dirty="0" sz="1200" spc="-15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join.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464184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A named Series object is treated as a DataFrame with a single named</a:t>
                      </a:r>
                      <a:r>
                        <a:rPr dirty="0" sz="1200" spc="-25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column.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464184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The join is done on columns or indexes. If joining columns on columns, the DataFrame</a:t>
                      </a:r>
                      <a:r>
                        <a:rPr dirty="0" sz="1200" spc="-55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indexes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464184" marR="438784">
                        <a:lnSpc>
                          <a:spcPts val="2030"/>
                        </a:lnSpc>
                        <a:spcBef>
                          <a:spcPts val="85"/>
                        </a:spcBef>
                      </a:pPr>
                      <a:r>
                        <a:rPr dirty="0" sz="1200" i="1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will be ignored</a:t>
                      </a:r>
                      <a:r>
                        <a:rPr dirty="0" sz="12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. Otherwise if joining indexes on indexes or indexes on a column or columns, the  index will be passed on When performing a cross merge no column specifications to merge</a:t>
                      </a:r>
                      <a:r>
                        <a:rPr dirty="0" sz="1200" spc="85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on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rowSpan="10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4799"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2"/>
                        </a:rPr>
                        <a:t>General</a:t>
                      </a:r>
                      <a:r>
                        <a:rPr dirty="0" sz="105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2"/>
                        </a:rPr>
                        <a:t> </a:t>
                      </a: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2"/>
                        </a:rPr>
                        <a:t>functions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825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0037"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3"/>
                        </a:rPr>
                        <a:t>Series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825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0037"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50" spc="15" b="1">
                          <a:solidFill>
                            <a:srgbClr val="097D90"/>
                          </a:solidFill>
                          <a:latin typeface="Segoe UI Semibold"/>
                          <a:cs typeface="Segoe UI Semibold"/>
                          <a:hlinkClick r:id="rId20"/>
                        </a:rPr>
                        <a:t>DataFrame</a:t>
                      </a:r>
                      <a:endParaRPr sz="105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71120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825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4799"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50" spc="15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4"/>
                        </a:rPr>
                        <a:t>pandas.DataFrame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825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4799"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5"/>
                        </a:rPr>
                        <a:t>pandas.DataFrame.index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825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0037"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50" spc="15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6"/>
                        </a:rPr>
                        <a:t>pandas.DataFrame.columns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825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0037"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7"/>
                        </a:rPr>
                        <a:t>pandas.DataFrame.dtypes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71120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825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4799"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8"/>
                        </a:rPr>
                        <a:t>pandas.DataFrame.info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825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56842">
                <a:tc>
                  <a:txBody>
                    <a:bodyPr/>
                    <a:lstStyle/>
                    <a:p>
                      <a:pPr marL="412750" marR="116205">
                        <a:lnSpc>
                          <a:spcPts val="1800"/>
                        </a:lnSpc>
                        <a:spcBef>
                          <a:spcPts val="204"/>
                        </a:spcBef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9"/>
                        </a:rPr>
                        <a:t>pandas.DataFrame.select_dt  </a:t>
                      </a:r>
                      <a:r>
                        <a:rPr dirty="0" sz="1050" spc="15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9"/>
                        </a:rPr>
                        <a:t>ypes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26034">
                    <a:lnL w="19050">
                      <a:solidFill>
                        <a:srgbClr val="999999"/>
                      </a:solidFill>
                      <a:prstDash val="solid"/>
                    </a:lnL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825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4" name="object 34"/>
          <p:cNvSpPr/>
          <p:nvPr/>
        </p:nvSpPr>
        <p:spPr>
          <a:xfrm>
            <a:off x="9772649" y="1733550"/>
            <a:ext cx="76200" cy="38100"/>
          </a:xfrm>
          <a:custGeom>
            <a:avLst/>
            <a:gdLst/>
            <a:ahLst/>
            <a:cxnLst/>
            <a:rect l="l" t="t" r="r" b="b"/>
            <a:pathLst>
              <a:path w="76200" h="38100">
                <a:moveTo>
                  <a:pt x="38099" y="38099"/>
                </a:moveTo>
                <a:lnTo>
                  <a:pt x="0" y="0"/>
                </a:lnTo>
                <a:lnTo>
                  <a:pt x="761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21283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17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29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17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306324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-55"/>
              <a:t>merge()</a:t>
            </a:r>
            <a:r>
              <a:rPr dirty="0" sz="3350" spc="-55">
                <a:latin typeface="Trebuchet MS"/>
                <a:cs typeface="Trebuchet MS"/>
              </a:rPr>
              <a:t>:</a:t>
            </a:r>
            <a:r>
              <a:rPr dirty="0" sz="3350" spc="-290">
                <a:latin typeface="Trebuchet MS"/>
                <a:cs typeface="Trebuchet MS"/>
              </a:rPr>
              <a:t> </a:t>
            </a:r>
            <a:r>
              <a:rPr dirty="0" sz="3350" spc="-165">
                <a:latin typeface="Trebuchet MS"/>
                <a:cs typeface="Trebuchet MS"/>
              </a:rPr>
              <a:t>Syntax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376044"/>
            <a:ext cx="9230995" cy="4930775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4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merge()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function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5" b="1">
                <a:solidFill>
                  <a:srgbClr val="C2132D"/>
                </a:solidFill>
                <a:latin typeface="Trebuchet MS"/>
                <a:cs typeface="Trebuchet MS"/>
              </a:rPr>
              <a:t>Pandas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Trebuchet MS"/>
                <a:cs typeface="Trebuchet MS"/>
              </a:rPr>
              <a:t>used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merge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two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DataFrames.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70">
                <a:solidFill>
                  <a:srgbClr val="585D60"/>
                </a:solidFill>
                <a:latin typeface="Trebuchet MS"/>
                <a:cs typeface="Trebuchet MS"/>
              </a:rPr>
              <a:t>It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similar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endParaRPr sz="1800">
              <a:latin typeface="Trebuchet MS"/>
              <a:cs typeface="Trebuchet MS"/>
            </a:endParaRPr>
          </a:p>
          <a:p>
            <a:pPr marL="146050">
              <a:lnSpc>
                <a:spcPct val="100000"/>
              </a:lnSpc>
              <a:spcBef>
                <a:spcPts val="390"/>
              </a:spcBef>
            </a:pP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join()</a:t>
            </a:r>
            <a:r>
              <a:rPr dirty="0" sz="1700" spc="-73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function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SQL.</a:t>
            </a:r>
            <a:endParaRPr sz="180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merge()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function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takes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following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arguments:</a:t>
            </a:r>
            <a:endParaRPr sz="1800">
              <a:latin typeface="Trebuchet MS"/>
              <a:cs typeface="Trebuchet MS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SzPct val="105882"/>
              <a:buFont typeface="Trebuchet MS"/>
              <a:buChar char="•"/>
              <a:tabLst>
                <a:tab pos="527685" algn="l"/>
              </a:tabLst>
            </a:pPr>
            <a:r>
              <a:rPr dirty="0" sz="1700" spc="-45">
                <a:solidFill>
                  <a:srgbClr val="C2132D"/>
                </a:solidFill>
                <a:latin typeface="Courier New"/>
                <a:cs typeface="Courier New"/>
              </a:rPr>
              <a:t>left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: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first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DataFrame</a:t>
            </a:r>
            <a:r>
              <a:rPr dirty="0" sz="1800" spc="-409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merge.</a:t>
            </a:r>
            <a:endParaRPr sz="1800">
              <a:latin typeface="Trebuchet MS"/>
              <a:cs typeface="Trebuchet MS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SzPct val="105882"/>
              <a:buFont typeface="Trebuchet MS"/>
              <a:buChar char="•"/>
              <a:tabLst>
                <a:tab pos="527685" algn="l"/>
              </a:tabLst>
            </a:pPr>
            <a:r>
              <a:rPr dirty="0" sz="1700" spc="-35">
                <a:solidFill>
                  <a:srgbClr val="C2132D"/>
                </a:solidFill>
                <a:latin typeface="Courier New"/>
                <a:cs typeface="Courier New"/>
              </a:rPr>
              <a:t>right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dirty="0" sz="1800" spc="-1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Trebuchet MS"/>
                <a:cs typeface="Trebuchet MS"/>
              </a:rPr>
              <a:t>second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DataFrame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merge.</a:t>
            </a:r>
            <a:endParaRPr sz="1800">
              <a:latin typeface="Trebuchet MS"/>
              <a:cs typeface="Trebuchet MS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SzPct val="105882"/>
              <a:buFont typeface="Trebuchet MS"/>
              <a:buChar char="•"/>
              <a:tabLst>
                <a:tab pos="527685" algn="l"/>
              </a:tabLst>
            </a:pPr>
            <a:r>
              <a:rPr dirty="0" sz="1700" spc="-75">
                <a:solidFill>
                  <a:srgbClr val="C2132D"/>
                </a:solidFill>
                <a:latin typeface="Courier New"/>
                <a:cs typeface="Courier New"/>
              </a:rPr>
              <a:t>on</a:t>
            </a:r>
            <a:r>
              <a:rPr dirty="0" sz="1800" spc="-75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dirty="0" sz="1800" spc="-1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column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merge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on.</a:t>
            </a:r>
            <a:endParaRPr sz="1800">
              <a:latin typeface="Trebuchet MS"/>
              <a:cs typeface="Trebuchet MS"/>
            </a:endParaRPr>
          </a:p>
          <a:p>
            <a:pPr lvl="2" marL="908050" indent="-134620">
              <a:lnSpc>
                <a:spcPct val="100000"/>
              </a:lnSpc>
              <a:spcBef>
                <a:spcPts val="1290"/>
              </a:spcBef>
              <a:buSzPct val="105882"/>
              <a:buFont typeface="Trebuchet MS"/>
              <a:buChar char="•"/>
              <a:tabLst>
                <a:tab pos="908685" algn="l"/>
              </a:tabLst>
            </a:pP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left_on</a:t>
            </a:r>
            <a:r>
              <a:rPr dirty="0" sz="1700" spc="-58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right_on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can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be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Trebuchet MS"/>
                <a:cs typeface="Trebuchet MS"/>
              </a:rPr>
              <a:t>used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585D60"/>
                </a:solidFill>
                <a:latin typeface="Trebuchet MS"/>
                <a:cs typeface="Trebuchet MS"/>
              </a:rPr>
              <a:t>if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column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names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are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585D60"/>
                </a:solidFill>
                <a:latin typeface="Trebuchet MS"/>
                <a:cs typeface="Trebuchet MS"/>
              </a:rPr>
              <a:t>different.</a:t>
            </a:r>
            <a:endParaRPr sz="1800">
              <a:latin typeface="Trebuchet MS"/>
              <a:cs typeface="Trebuchet MS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SzPct val="105882"/>
              <a:buFont typeface="Trebuchet MS"/>
              <a:buChar char="•"/>
              <a:tabLst>
                <a:tab pos="527685" algn="l"/>
              </a:tabLst>
            </a:pPr>
            <a:r>
              <a:rPr dirty="0" sz="1700" spc="-55">
                <a:solidFill>
                  <a:srgbClr val="C2132D"/>
                </a:solidFill>
                <a:latin typeface="Courier New"/>
                <a:cs typeface="Courier New"/>
              </a:rPr>
              <a:t>how</a:t>
            </a: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dirty="0" sz="1800" spc="-1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type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585D60"/>
                </a:solidFill>
                <a:latin typeface="Trebuchet MS"/>
                <a:cs typeface="Trebuchet MS"/>
              </a:rPr>
              <a:t>join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perform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10">
                <a:solidFill>
                  <a:srgbClr val="585D60"/>
                </a:solidFill>
                <a:latin typeface="Trebuchet MS"/>
                <a:cs typeface="Trebuchet MS"/>
              </a:rPr>
              <a:t>(e.g.,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'inner',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585D60"/>
                </a:solidFill>
                <a:latin typeface="Trebuchet MS"/>
                <a:cs typeface="Trebuchet MS"/>
              </a:rPr>
              <a:t>'outer',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585D60"/>
                </a:solidFill>
                <a:latin typeface="Trebuchet MS"/>
                <a:cs typeface="Trebuchet MS"/>
              </a:rPr>
              <a:t>'left',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'right').</a:t>
            </a:r>
            <a:endParaRPr sz="1800">
              <a:latin typeface="Trebuchet MS"/>
              <a:cs typeface="Trebuchet MS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SzPct val="105882"/>
              <a:buFont typeface="Trebuchet MS"/>
              <a:buChar char="•"/>
              <a:tabLst>
                <a:tab pos="527685" algn="l"/>
              </a:tabLst>
            </a:pPr>
            <a:r>
              <a:rPr dirty="0" sz="1700" spc="-20">
                <a:solidFill>
                  <a:srgbClr val="C2132D"/>
                </a:solidFill>
                <a:latin typeface="Courier New"/>
                <a:cs typeface="Courier New"/>
              </a:rPr>
              <a:t>suffixes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1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tuple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strings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append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overlapping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column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names.</a:t>
            </a:r>
            <a:endParaRPr sz="1800">
              <a:latin typeface="Trebuchet MS"/>
              <a:cs typeface="Trebuchet MS"/>
            </a:endParaRPr>
          </a:p>
          <a:p>
            <a:pPr lvl="1" marL="527050" marR="5080" indent="-133985">
              <a:lnSpc>
                <a:spcPct val="118100"/>
              </a:lnSpc>
              <a:spcBef>
                <a:spcPts val="900"/>
              </a:spcBef>
              <a:buSzPct val="105882"/>
              <a:buFont typeface="Trebuchet MS"/>
              <a:buChar char="•"/>
              <a:tabLst>
                <a:tab pos="527685" algn="l"/>
              </a:tabLst>
            </a:pPr>
            <a:r>
              <a:rPr dirty="0" sz="1700" spc="-20">
                <a:solidFill>
                  <a:srgbClr val="C2132D"/>
                </a:solidFill>
                <a:latin typeface="Courier New"/>
                <a:cs typeface="Courier New"/>
              </a:rPr>
              <a:t>indicator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If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-60">
                <a:solidFill>
                  <a:srgbClr val="C2132D"/>
                </a:solidFill>
                <a:latin typeface="Courier New"/>
                <a:cs typeface="Courier New"/>
              </a:rPr>
              <a:t>True</a:t>
            </a:r>
            <a:r>
              <a:rPr dirty="0" sz="1800" spc="-60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adds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column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merged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DataFrame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indicating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source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 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each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585D60"/>
                </a:solidFill>
                <a:latin typeface="Trebuchet MS"/>
                <a:cs typeface="Trebuchet MS"/>
              </a:rPr>
              <a:t>row.</a:t>
            </a:r>
            <a:endParaRPr sz="1800">
              <a:latin typeface="Trebuchet MS"/>
              <a:cs typeface="Trebuchet MS"/>
            </a:endParaRPr>
          </a:p>
          <a:p>
            <a:pPr lvl="1" marL="527050" indent="-134620">
              <a:lnSpc>
                <a:spcPct val="100000"/>
              </a:lnSpc>
              <a:spcBef>
                <a:spcPts val="1215"/>
              </a:spcBef>
              <a:buSzPct val="105882"/>
              <a:buFont typeface="Trebuchet MS"/>
              <a:buChar char="•"/>
              <a:tabLst>
                <a:tab pos="527685" algn="l"/>
              </a:tabLst>
            </a:pPr>
            <a:r>
              <a:rPr dirty="0" sz="1700" spc="-20">
                <a:solidFill>
                  <a:srgbClr val="C2132D"/>
                </a:solidFill>
                <a:latin typeface="Courier New"/>
                <a:cs typeface="Courier New"/>
              </a:rPr>
              <a:t>validate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If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-60">
                <a:solidFill>
                  <a:srgbClr val="C2132D"/>
                </a:solidFill>
                <a:latin typeface="Courier New"/>
                <a:cs typeface="Courier New"/>
              </a:rPr>
              <a:t>True</a:t>
            </a:r>
            <a:r>
              <a:rPr dirty="0" sz="1800" spc="-60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Trebuchet MS"/>
                <a:cs typeface="Trebuchet MS"/>
              </a:rPr>
              <a:t>checks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that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merge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unique.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539875"/>
            <a:ext cx="17919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Default</a:t>
            </a:r>
            <a:r>
              <a:rPr dirty="0" sz="1800" spc="-14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700" spc="-25">
                <a:solidFill>
                  <a:srgbClr val="C2132D"/>
                </a:solidFill>
                <a:latin typeface="Courier New"/>
                <a:cs typeface="Courier New"/>
              </a:rPr>
              <a:t>merge()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4806" y="1539875"/>
            <a:ext cx="25450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solidFill>
                  <a:srgbClr val="C2132D"/>
                </a:solidFill>
                <a:latin typeface="Trebuchet MS"/>
                <a:cs typeface="Trebuchet MS"/>
              </a:rPr>
              <a:t>Changing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how</a:t>
            </a:r>
            <a:r>
              <a:rPr dirty="0" sz="1700" spc="-844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 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left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551656"/>
            <a:ext cx="1736089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merge()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901700" y="3949700"/>
            <a:ext cx="5694045" cy="737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What </a:t>
            </a:r>
            <a:r>
              <a:rPr dirty="0" sz="1800" spc="-65" b="1">
                <a:solidFill>
                  <a:srgbClr val="C2132D"/>
                </a:solidFill>
                <a:latin typeface="Trebuchet MS"/>
                <a:cs typeface="Trebuchet MS"/>
              </a:rPr>
              <a:t>are </a:t>
            </a:r>
            <a:r>
              <a:rPr dirty="0" sz="1800" spc="-80" b="1">
                <a:solidFill>
                  <a:srgbClr val="C2132D"/>
                </a:solidFill>
                <a:latin typeface="Trebuchet MS"/>
                <a:cs typeface="Trebuchet MS"/>
              </a:rPr>
              <a:t>the </a:t>
            </a:r>
            <a:r>
              <a:rPr dirty="0" sz="1800" spc="-35" b="1">
                <a:solidFill>
                  <a:srgbClr val="C2132D"/>
                </a:solidFill>
                <a:latin typeface="Trebuchet MS"/>
                <a:cs typeface="Trebuchet MS"/>
              </a:rPr>
              <a:t>differences </a:t>
            </a:r>
            <a:r>
              <a:rPr dirty="0" sz="1800" spc="-70" b="1">
                <a:solidFill>
                  <a:srgbClr val="C2132D"/>
                </a:solidFill>
                <a:latin typeface="Trebuchet MS"/>
                <a:cs typeface="Trebuchet MS"/>
              </a:rPr>
              <a:t>between </a:t>
            </a:r>
            <a:r>
              <a:rPr dirty="0" sz="1800" spc="-80" b="1">
                <a:solidFill>
                  <a:srgbClr val="C2132D"/>
                </a:solidFill>
                <a:latin typeface="Trebuchet MS"/>
                <a:cs typeface="Trebuchet MS"/>
              </a:rPr>
              <a:t>the </a:t>
            </a:r>
            <a:r>
              <a:rPr dirty="0" sz="1800" spc="-70" b="1">
                <a:solidFill>
                  <a:srgbClr val="C2132D"/>
                </a:solidFill>
                <a:latin typeface="Trebuchet MS"/>
                <a:cs typeface="Trebuchet MS"/>
              </a:rPr>
              <a:t>two </a:t>
            </a:r>
            <a:r>
              <a:rPr dirty="0" sz="1800" spc="-35" b="1">
                <a:solidFill>
                  <a:srgbClr val="C2132D"/>
                </a:solidFill>
                <a:latin typeface="Trebuchet MS"/>
                <a:cs typeface="Trebuchet MS"/>
              </a:rPr>
              <a:t>data</a:t>
            </a:r>
            <a:r>
              <a:rPr dirty="0" sz="1800" spc="-2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5" b="1">
                <a:solidFill>
                  <a:srgbClr val="C2132D"/>
                </a:solidFill>
                <a:latin typeface="Trebuchet MS"/>
                <a:cs typeface="Trebuchet MS"/>
              </a:rPr>
              <a:t>frames?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Edit </a:t>
            </a:r>
            <a:r>
              <a:rPr dirty="0" sz="1800" spc="25">
                <a:solidFill>
                  <a:srgbClr val="585D60"/>
                </a:solidFill>
                <a:latin typeface="Trebuchet MS"/>
                <a:cs typeface="Trebuchet MS"/>
              </a:rPr>
              <a:t>me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answer</a:t>
            </a:r>
            <a:r>
              <a:rPr dirty="0" sz="1800" spc="-3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question.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2076450"/>
            <a:ext cx="4362450" cy="552450"/>
          </a:xfrm>
          <a:prstGeom prst="rect">
            <a:avLst/>
          </a:prstGeom>
          <a:solidFill>
            <a:srgbClr val="F4F4F4"/>
          </a:solidFill>
        </p:spPr>
        <p:txBody>
          <a:bodyPr wrap="square" lIns="0" tIns="92710" rIns="0" bIns="0" rtlCol="0" vert="horz">
            <a:spAutoFit/>
          </a:bodyPr>
          <a:lstStyle/>
          <a:p>
            <a:pPr marL="97155" marR="1162050">
              <a:lnSpc>
                <a:spcPts val="1430"/>
              </a:lnSpc>
              <a:spcBef>
                <a:spcPts val="730"/>
              </a:spcBef>
            </a:pPr>
            <a:r>
              <a:rPr dirty="0" sz="1200" spc="15">
                <a:latin typeface="Courier New"/>
                <a:cs typeface="Courier New"/>
              </a:rPr>
              <a:t>df3 = pd.merge(df1, df2, on=</a:t>
            </a:r>
            <a:r>
              <a:rPr dirty="0" sz="1200" spc="15">
                <a:solidFill>
                  <a:srgbClr val="005400"/>
                </a:solidFill>
                <a:latin typeface="Courier New"/>
                <a:cs typeface="Courier New"/>
              </a:rPr>
              <a:t>'ip'</a:t>
            </a:r>
            <a:r>
              <a:rPr dirty="0" sz="1200" spc="15">
                <a:latin typeface="Courier New"/>
                <a:cs typeface="Courier New"/>
              </a:rPr>
              <a:t>)  print(df3)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2838450"/>
            <a:ext cx="4362450" cy="733425"/>
          </a:xfrm>
          <a:custGeom>
            <a:avLst/>
            <a:gdLst/>
            <a:ahLst/>
            <a:cxnLst/>
            <a:rect l="l" t="t" r="r" b="b"/>
            <a:pathLst>
              <a:path w="4362450" h="733425">
                <a:moveTo>
                  <a:pt x="0" y="0"/>
                </a:moveTo>
                <a:lnTo>
                  <a:pt x="4362449" y="0"/>
                </a:lnTo>
                <a:lnTo>
                  <a:pt x="4362449" y="733424"/>
                </a:lnTo>
                <a:lnTo>
                  <a:pt x="0" y="733424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248399" y="2076450"/>
            <a:ext cx="4362450" cy="552450"/>
          </a:xfrm>
          <a:prstGeom prst="rect">
            <a:avLst/>
          </a:prstGeom>
          <a:solidFill>
            <a:srgbClr val="F4F4F4"/>
          </a:solidFill>
        </p:spPr>
        <p:txBody>
          <a:bodyPr wrap="square" lIns="0" tIns="92710" rIns="0" bIns="0" rtlCol="0" vert="horz">
            <a:spAutoFit/>
          </a:bodyPr>
          <a:lstStyle/>
          <a:p>
            <a:pPr marL="96520" marR="37465">
              <a:lnSpc>
                <a:spcPts val="1430"/>
              </a:lnSpc>
              <a:spcBef>
                <a:spcPts val="730"/>
              </a:spcBef>
            </a:pPr>
            <a:r>
              <a:rPr dirty="0" sz="1200" spc="15">
                <a:latin typeface="Courier New"/>
                <a:cs typeface="Courier New"/>
              </a:rPr>
              <a:t>df4 = pd.merge(df1, df2, on=</a:t>
            </a:r>
            <a:r>
              <a:rPr dirty="0" sz="1200" spc="15">
                <a:solidFill>
                  <a:srgbClr val="005400"/>
                </a:solidFill>
                <a:latin typeface="Courier New"/>
                <a:cs typeface="Courier New"/>
              </a:rPr>
              <a:t>'ip'</a:t>
            </a:r>
            <a:r>
              <a:rPr dirty="0" sz="1200" spc="15">
                <a:latin typeface="Courier New"/>
                <a:cs typeface="Courier New"/>
              </a:rPr>
              <a:t>, how=</a:t>
            </a:r>
            <a:r>
              <a:rPr dirty="0" sz="1200" spc="15">
                <a:solidFill>
                  <a:srgbClr val="005400"/>
                </a:solidFill>
                <a:latin typeface="Courier New"/>
                <a:cs typeface="Courier New"/>
              </a:rPr>
              <a:t>'left'</a:t>
            </a:r>
            <a:r>
              <a:rPr dirty="0" sz="1200" spc="15">
                <a:latin typeface="Courier New"/>
                <a:cs typeface="Courier New"/>
              </a:rPr>
              <a:t>)  print(df4)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48399" y="2838450"/>
            <a:ext cx="4362450" cy="914400"/>
          </a:xfrm>
          <a:custGeom>
            <a:avLst/>
            <a:gdLst/>
            <a:ahLst/>
            <a:cxnLst/>
            <a:rect l="l" t="t" r="r" b="b"/>
            <a:pathLst>
              <a:path w="4362450" h="914400">
                <a:moveTo>
                  <a:pt x="0" y="0"/>
                </a:moveTo>
                <a:lnTo>
                  <a:pt x="4362449" y="0"/>
                </a:lnTo>
                <a:lnTo>
                  <a:pt x="4362449" y="914399"/>
                </a:lnTo>
                <a:lnTo>
                  <a:pt x="0" y="914399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43649" y="3114674"/>
            <a:ext cx="4171950" cy="180975"/>
          </a:xfrm>
          <a:custGeom>
            <a:avLst/>
            <a:gdLst/>
            <a:ahLst/>
            <a:cxnLst/>
            <a:rect l="l" t="t" r="r" b="b"/>
            <a:pathLst>
              <a:path w="4171950" h="180975">
                <a:moveTo>
                  <a:pt x="0" y="0"/>
                </a:moveTo>
                <a:lnTo>
                  <a:pt x="4171949" y="0"/>
                </a:lnTo>
                <a:lnTo>
                  <a:pt x="4171949" y="180974"/>
                </a:lnTo>
                <a:lnTo>
                  <a:pt x="0" y="180974"/>
                </a:lnTo>
                <a:lnTo>
                  <a:pt x="0" y="0"/>
                </a:lnTo>
                <a:close/>
              </a:path>
            </a:pathLst>
          </a:custGeom>
          <a:solidFill>
            <a:srgbClr val="FFDE65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14400" y="2838450"/>
          <a:ext cx="9696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420"/>
                <a:gridCol w="1640839"/>
                <a:gridCol w="515619"/>
                <a:gridCol w="609600"/>
                <a:gridCol w="1029335"/>
                <a:gridCol w="971550"/>
                <a:gridCol w="95250"/>
                <a:gridCol w="470535"/>
                <a:gridCol w="1641475"/>
                <a:gridCol w="516254"/>
                <a:gridCol w="1544954"/>
                <a:gridCol w="95884"/>
              </a:tblGrid>
              <a:tr h="446270">
                <a:tc gridSpan="5">
                  <a:txBody>
                    <a:bodyPr/>
                    <a:lstStyle/>
                    <a:p>
                      <a:pPr marL="97155" marR="411480">
                        <a:lnSpc>
                          <a:spcPts val="1420"/>
                        </a:lnSpc>
                        <a:spcBef>
                          <a:spcPts val="740"/>
                        </a:spcBef>
                        <a:tabLst>
                          <a:tab pos="847725" algn="l"/>
                          <a:tab pos="1785620" algn="l"/>
                          <a:tab pos="2160270" algn="l"/>
                          <a:tab pos="2441575" algn="l"/>
                          <a:tab pos="3379470" algn="l"/>
                          <a:tab pos="3567429" algn="l"/>
                        </a:tabLst>
                      </a:pPr>
                      <a:r>
                        <a:rPr dirty="0" sz="12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r>
                        <a:rPr dirty="0" sz="12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		</a:t>
                      </a:r>
                      <a:r>
                        <a:rPr dirty="0" sz="12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ip</a:t>
                      </a:r>
                      <a:r>
                        <a:rPr dirty="0" sz="12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2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count</a:t>
                      </a:r>
                      <a:r>
                        <a:rPr dirty="0" sz="12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		</a:t>
                      </a:r>
                      <a:r>
                        <a:rPr dirty="0" sz="12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city  ##</a:t>
                      </a:r>
                      <a:r>
                        <a:rPr dirty="0" sz="1200" spc="1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2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2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134.53.10.20</a:t>
                      </a:r>
                      <a:r>
                        <a:rPr dirty="0" sz="12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		</a:t>
                      </a:r>
                      <a:r>
                        <a:rPr dirty="0" sz="12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r>
                        <a:rPr dirty="0" sz="12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2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Oxford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9398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85725">
                        <a:lnSpc>
                          <a:spcPts val="1420"/>
                        </a:lnSpc>
                        <a:spcBef>
                          <a:spcPts val="740"/>
                        </a:spcBef>
                      </a:pPr>
                      <a:r>
                        <a:rPr dirty="0" sz="1200" spc="1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  ##</a:t>
                      </a:r>
                      <a:r>
                        <a:rPr dirty="0" sz="1200" spc="-7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00" spc="1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93980"/>
                </a:tc>
                <a:tc gridSpan="3">
                  <a:txBody>
                    <a:bodyPr/>
                    <a:lstStyle/>
                    <a:p>
                      <a:pPr algn="r" marR="317500">
                        <a:lnSpc>
                          <a:spcPts val="1430"/>
                        </a:lnSpc>
                        <a:spcBef>
                          <a:spcPts val="675"/>
                        </a:spcBef>
                        <a:tabLst>
                          <a:tab pos="374650" algn="l"/>
                          <a:tab pos="1781810" algn="l"/>
                        </a:tabLst>
                      </a:pPr>
                      <a:r>
                        <a:rPr dirty="0" sz="12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ip</a:t>
                      </a:r>
                      <a:r>
                        <a:rPr dirty="0" sz="12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2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count</a:t>
                      </a:r>
                      <a:r>
                        <a:rPr dirty="0" sz="12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2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city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algn="r" marR="317500">
                        <a:lnSpc>
                          <a:spcPts val="1305"/>
                        </a:lnSpc>
                        <a:tabLst>
                          <a:tab pos="1593850" algn="l"/>
                          <a:tab pos="2531745" algn="l"/>
                        </a:tabLst>
                      </a:pPr>
                      <a:r>
                        <a:rPr dirty="0" sz="12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134.53.10.20</a:t>
                      </a:r>
                      <a:r>
                        <a:rPr dirty="0" sz="12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2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r>
                        <a:rPr dirty="0" sz="12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2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Oxford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8572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80335">
                <a:tc>
                  <a:txBody>
                    <a:bodyPr/>
                    <a:lstStyle/>
                    <a:p>
                      <a:pPr marL="97155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dirty="0" sz="1200" spc="1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r>
                        <a:rPr dirty="0" sz="1200" spc="-3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00" spc="1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127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dirty="0" sz="1200" spc="1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129.171.123.45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127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234315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dirty="0" sz="1200" spc="1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30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127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dirty="0" sz="1200" spc="1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Coral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127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dirty="0" sz="1200" spc="1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Gables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127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dirty="0" sz="1200" spc="1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r>
                        <a:rPr dirty="0" sz="1200" spc="-3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00" spc="1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127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dirty="0" sz="1200" spc="1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134.53.355.200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127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dirty="0" sz="12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127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0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dirty="0" sz="12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127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794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ts val="1390"/>
                        </a:lnSpc>
                      </a:pPr>
                      <a:r>
                        <a:rPr dirty="0" sz="1200" spc="1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r>
                        <a:rPr dirty="0" sz="1200" spc="-3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00" spc="1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390"/>
                        </a:lnSpc>
                      </a:pPr>
                      <a:r>
                        <a:rPr dirty="0" sz="1200" spc="1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129.171.123.45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390"/>
                        </a:lnSpc>
                      </a:pPr>
                      <a:r>
                        <a:rPr dirty="0" sz="120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30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0">
                        <a:lnSpc>
                          <a:spcPts val="1390"/>
                        </a:lnSpc>
                      </a:pPr>
                      <a:r>
                        <a:rPr dirty="0" sz="1200" spc="1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Coral</a:t>
                      </a:r>
                      <a:r>
                        <a:rPr dirty="0" sz="1200" spc="-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00" spc="1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Gables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17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29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407416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-65"/>
              <a:t>join()</a:t>
            </a:r>
            <a:r>
              <a:rPr dirty="0" sz="3350" spc="-65">
                <a:latin typeface="Trebuchet MS"/>
                <a:cs typeface="Trebuchet MS"/>
              </a:rPr>
              <a:t>: </a:t>
            </a:r>
            <a:r>
              <a:rPr dirty="0" sz="3350" spc="-40">
                <a:latin typeface="Trebuchet MS"/>
                <a:cs typeface="Trebuchet MS"/>
              </a:rPr>
              <a:t>API</a:t>
            </a:r>
            <a:r>
              <a:rPr dirty="0" sz="3350" spc="-440">
                <a:latin typeface="Trebuchet MS"/>
                <a:cs typeface="Trebuchet MS"/>
              </a:rPr>
              <a:t> </a:t>
            </a:r>
            <a:r>
              <a:rPr dirty="0" sz="3350" spc="-220">
                <a:latin typeface="Trebuchet MS"/>
                <a:cs typeface="Trebuchet MS"/>
              </a:rPr>
              <a:t>Reference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43300" y="2867049"/>
            <a:ext cx="137284" cy="121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43249" y="2828924"/>
            <a:ext cx="161925" cy="3381375"/>
          </a:xfrm>
          <a:custGeom>
            <a:avLst/>
            <a:gdLst/>
            <a:ahLst/>
            <a:cxnLst/>
            <a:rect l="l" t="t" r="r" b="b"/>
            <a:pathLst>
              <a:path w="161925" h="3381375">
                <a:moveTo>
                  <a:pt x="0" y="0"/>
                </a:moveTo>
                <a:lnTo>
                  <a:pt x="161924" y="0"/>
                </a:lnTo>
                <a:lnTo>
                  <a:pt x="161924" y="3381374"/>
                </a:lnTo>
                <a:lnTo>
                  <a:pt x="0" y="338137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62299" y="2828924"/>
            <a:ext cx="123825" cy="180975"/>
          </a:xfrm>
          <a:custGeom>
            <a:avLst/>
            <a:gdLst/>
            <a:ahLst/>
            <a:cxnLst/>
            <a:rect l="l" t="t" r="r" b="b"/>
            <a:pathLst>
              <a:path w="123825" h="180975">
                <a:moveTo>
                  <a:pt x="0" y="0"/>
                </a:moveTo>
                <a:lnTo>
                  <a:pt x="123824" y="0"/>
                </a:lnTo>
                <a:lnTo>
                  <a:pt x="123824" y="180974"/>
                </a:lnTo>
                <a:lnTo>
                  <a:pt x="0" y="1809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00137" y="3952875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28574">
            <a:solidFill>
              <a:srgbClr val="097D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42390" y="4071101"/>
            <a:ext cx="121483" cy="69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790950" y="2347912"/>
            <a:ext cx="800100" cy="0"/>
          </a:xfrm>
          <a:custGeom>
            <a:avLst/>
            <a:gdLst/>
            <a:ahLst/>
            <a:cxnLst/>
            <a:rect l="l" t="t" r="r" b="b"/>
            <a:pathLst>
              <a:path w="800100" h="0">
                <a:moveTo>
                  <a:pt x="0" y="0"/>
                </a:moveTo>
                <a:lnTo>
                  <a:pt x="800099" y="0"/>
                </a:lnTo>
              </a:path>
            </a:pathLst>
          </a:custGeom>
          <a:ln w="28574">
            <a:solidFill>
              <a:srgbClr val="097D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48461" y="1557337"/>
            <a:ext cx="1676400" cy="390525"/>
          </a:xfrm>
          <a:custGeom>
            <a:avLst/>
            <a:gdLst/>
            <a:ahLst/>
            <a:cxnLst/>
            <a:rect l="l" t="t" r="r" b="b"/>
            <a:pathLst>
              <a:path w="1676400" h="390525">
                <a:moveTo>
                  <a:pt x="0" y="195262"/>
                </a:moveTo>
                <a:lnTo>
                  <a:pt x="3751" y="157168"/>
                </a:lnTo>
                <a:lnTo>
                  <a:pt x="14862" y="120538"/>
                </a:lnTo>
                <a:lnTo>
                  <a:pt x="32907" y="86780"/>
                </a:lnTo>
                <a:lnTo>
                  <a:pt x="57190" y="57191"/>
                </a:lnTo>
                <a:lnTo>
                  <a:pt x="86779" y="32907"/>
                </a:lnTo>
                <a:lnTo>
                  <a:pt x="120538" y="14863"/>
                </a:lnTo>
                <a:lnTo>
                  <a:pt x="157168" y="3751"/>
                </a:lnTo>
                <a:lnTo>
                  <a:pt x="195262" y="0"/>
                </a:lnTo>
                <a:lnTo>
                  <a:pt x="1481137" y="0"/>
                </a:lnTo>
                <a:lnTo>
                  <a:pt x="1519229" y="3751"/>
                </a:lnTo>
                <a:lnTo>
                  <a:pt x="1555859" y="14863"/>
                </a:lnTo>
                <a:lnTo>
                  <a:pt x="1589617" y="32907"/>
                </a:lnTo>
                <a:lnTo>
                  <a:pt x="1619208" y="57191"/>
                </a:lnTo>
                <a:lnTo>
                  <a:pt x="1643490" y="86780"/>
                </a:lnTo>
                <a:lnTo>
                  <a:pt x="1661535" y="120538"/>
                </a:lnTo>
                <a:lnTo>
                  <a:pt x="1672646" y="157168"/>
                </a:lnTo>
                <a:lnTo>
                  <a:pt x="1676399" y="195262"/>
                </a:lnTo>
                <a:lnTo>
                  <a:pt x="1676164" y="204855"/>
                </a:lnTo>
                <a:lnTo>
                  <a:pt x="1670544" y="242718"/>
                </a:lnTo>
                <a:lnTo>
                  <a:pt x="1657647" y="278758"/>
                </a:lnTo>
                <a:lnTo>
                  <a:pt x="1637965" y="311590"/>
                </a:lnTo>
                <a:lnTo>
                  <a:pt x="1612258" y="339951"/>
                </a:lnTo>
                <a:lnTo>
                  <a:pt x="1581511" y="362751"/>
                </a:lnTo>
                <a:lnTo>
                  <a:pt x="1546907" y="379115"/>
                </a:lnTo>
                <a:lnTo>
                  <a:pt x="1509776" y="388414"/>
                </a:lnTo>
                <a:lnTo>
                  <a:pt x="1481137" y="390524"/>
                </a:lnTo>
                <a:lnTo>
                  <a:pt x="195262" y="390524"/>
                </a:lnTo>
                <a:lnTo>
                  <a:pt x="157168" y="386773"/>
                </a:lnTo>
                <a:lnTo>
                  <a:pt x="120538" y="375661"/>
                </a:lnTo>
                <a:lnTo>
                  <a:pt x="86779" y="357617"/>
                </a:lnTo>
                <a:lnTo>
                  <a:pt x="57190" y="333333"/>
                </a:lnTo>
                <a:lnTo>
                  <a:pt x="32907" y="303744"/>
                </a:lnTo>
                <a:lnTo>
                  <a:pt x="14862" y="269986"/>
                </a:lnTo>
                <a:lnTo>
                  <a:pt x="3751" y="233356"/>
                </a:lnTo>
                <a:lnTo>
                  <a:pt x="0" y="195262"/>
                </a:lnTo>
                <a:close/>
              </a:path>
            </a:pathLst>
          </a:custGeom>
          <a:ln w="9524">
            <a:solidFill>
              <a:srgbClr val="D0D5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829938" y="1676912"/>
            <a:ext cx="153047" cy="1530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86472" y="1633727"/>
            <a:ext cx="421005" cy="259079"/>
          </a:xfrm>
          <a:custGeom>
            <a:avLst/>
            <a:gdLst/>
            <a:ahLst/>
            <a:cxnLst/>
            <a:rect l="l" t="t" r="r" b="b"/>
            <a:pathLst>
              <a:path w="421004" h="259080">
                <a:moveTo>
                  <a:pt x="420624" y="259080"/>
                </a:moveTo>
                <a:lnTo>
                  <a:pt x="0" y="259080"/>
                </a:lnTo>
                <a:lnTo>
                  <a:pt x="0" y="0"/>
                </a:lnTo>
                <a:lnTo>
                  <a:pt x="420624" y="0"/>
                </a:lnTo>
                <a:lnTo>
                  <a:pt x="420624" y="14097"/>
                </a:lnTo>
                <a:lnTo>
                  <a:pt x="35161" y="14097"/>
                </a:lnTo>
                <a:lnTo>
                  <a:pt x="28426" y="16886"/>
                </a:lnTo>
                <a:lnTo>
                  <a:pt x="17267" y="28045"/>
                </a:lnTo>
                <a:lnTo>
                  <a:pt x="14477" y="34781"/>
                </a:lnTo>
                <a:lnTo>
                  <a:pt x="14477" y="202962"/>
                </a:lnTo>
                <a:lnTo>
                  <a:pt x="17267" y="209697"/>
                </a:lnTo>
                <a:lnTo>
                  <a:pt x="28426" y="220857"/>
                </a:lnTo>
                <a:lnTo>
                  <a:pt x="35161" y="223646"/>
                </a:lnTo>
                <a:lnTo>
                  <a:pt x="420624" y="223646"/>
                </a:lnTo>
                <a:lnTo>
                  <a:pt x="420624" y="259080"/>
                </a:lnTo>
                <a:close/>
              </a:path>
              <a:path w="421004" h="259080">
                <a:moveTo>
                  <a:pt x="420624" y="223646"/>
                </a:moveTo>
                <a:lnTo>
                  <a:pt x="365268" y="223646"/>
                </a:lnTo>
                <a:lnTo>
                  <a:pt x="372003" y="220857"/>
                </a:lnTo>
                <a:lnTo>
                  <a:pt x="383162" y="209697"/>
                </a:lnTo>
                <a:lnTo>
                  <a:pt x="385952" y="202962"/>
                </a:lnTo>
                <a:lnTo>
                  <a:pt x="385952" y="34781"/>
                </a:lnTo>
                <a:lnTo>
                  <a:pt x="383162" y="28045"/>
                </a:lnTo>
                <a:lnTo>
                  <a:pt x="372003" y="16886"/>
                </a:lnTo>
                <a:lnTo>
                  <a:pt x="365268" y="14097"/>
                </a:lnTo>
                <a:lnTo>
                  <a:pt x="420624" y="14097"/>
                </a:lnTo>
                <a:lnTo>
                  <a:pt x="420624" y="223646"/>
                </a:lnTo>
                <a:close/>
              </a:path>
            </a:pathLst>
          </a:custGeom>
          <a:solidFill>
            <a:srgbClr val="000000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596186" y="1643062"/>
            <a:ext cx="381000" cy="219075"/>
          </a:xfrm>
          <a:custGeom>
            <a:avLst/>
            <a:gdLst/>
            <a:ahLst/>
            <a:cxnLst/>
            <a:rect l="l" t="t" r="r" b="b"/>
            <a:pathLst>
              <a:path w="381000" h="219075">
                <a:moveTo>
                  <a:pt x="352083" y="219074"/>
                </a:moveTo>
                <a:lnTo>
                  <a:pt x="28916" y="219074"/>
                </a:lnTo>
                <a:lnTo>
                  <a:pt x="24664" y="218229"/>
                </a:lnTo>
                <a:lnTo>
                  <a:pt x="0" y="190158"/>
                </a:lnTo>
                <a:lnTo>
                  <a:pt x="0" y="28916"/>
                </a:lnTo>
                <a:lnTo>
                  <a:pt x="28916" y="0"/>
                </a:lnTo>
                <a:lnTo>
                  <a:pt x="352083" y="0"/>
                </a:lnTo>
                <a:lnTo>
                  <a:pt x="381000" y="28916"/>
                </a:lnTo>
                <a:lnTo>
                  <a:pt x="381000" y="190158"/>
                </a:lnTo>
                <a:lnTo>
                  <a:pt x="352083" y="2190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596186" y="1643062"/>
            <a:ext cx="381000" cy="219075"/>
          </a:xfrm>
          <a:custGeom>
            <a:avLst/>
            <a:gdLst/>
            <a:ahLst/>
            <a:cxnLst/>
            <a:rect l="l" t="t" r="r" b="b"/>
            <a:pathLst>
              <a:path w="381000" h="219075">
                <a:moveTo>
                  <a:pt x="0" y="185737"/>
                </a:moveTo>
                <a:lnTo>
                  <a:pt x="0" y="33337"/>
                </a:lnTo>
                <a:lnTo>
                  <a:pt x="0" y="28916"/>
                </a:lnTo>
                <a:lnTo>
                  <a:pt x="845" y="24664"/>
                </a:lnTo>
                <a:lnTo>
                  <a:pt x="2538" y="20579"/>
                </a:lnTo>
                <a:lnTo>
                  <a:pt x="4229" y="16495"/>
                </a:lnTo>
                <a:lnTo>
                  <a:pt x="6638" y="12890"/>
                </a:lnTo>
                <a:lnTo>
                  <a:pt x="9764" y="9764"/>
                </a:lnTo>
                <a:lnTo>
                  <a:pt x="12890" y="6638"/>
                </a:lnTo>
                <a:lnTo>
                  <a:pt x="16496" y="4229"/>
                </a:lnTo>
                <a:lnTo>
                  <a:pt x="20580" y="2537"/>
                </a:lnTo>
                <a:lnTo>
                  <a:pt x="24664" y="845"/>
                </a:lnTo>
                <a:lnTo>
                  <a:pt x="28916" y="0"/>
                </a:lnTo>
                <a:lnTo>
                  <a:pt x="33338" y="0"/>
                </a:lnTo>
                <a:lnTo>
                  <a:pt x="347663" y="0"/>
                </a:lnTo>
                <a:lnTo>
                  <a:pt x="352083" y="0"/>
                </a:lnTo>
                <a:lnTo>
                  <a:pt x="356335" y="845"/>
                </a:lnTo>
                <a:lnTo>
                  <a:pt x="360419" y="2537"/>
                </a:lnTo>
                <a:lnTo>
                  <a:pt x="364503" y="4229"/>
                </a:lnTo>
                <a:lnTo>
                  <a:pt x="378461" y="20579"/>
                </a:lnTo>
                <a:lnTo>
                  <a:pt x="380154" y="24664"/>
                </a:lnTo>
                <a:lnTo>
                  <a:pt x="381000" y="28916"/>
                </a:lnTo>
                <a:lnTo>
                  <a:pt x="381000" y="33337"/>
                </a:lnTo>
                <a:lnTo>
                  <a:pt x="381000" y="185737"/>
                </a:lnTo>
                <a:lnTo>
                  <a:pt x="381000" y="190158"/>
                </a:lnTo>
                <a:lnTo>
                  <a:pt x="380154" y="194410"/>
                </a:lnTo>
                <a:lnTo>
                  <a:pt x="378462" y="198495"/>
                </a:lnTo>
                <a:lnTo>
                  <a:pt x="376770" y="202579"/>
                </a:lnTo>
                <a:lnTo>
                  <a:pt x="360419" y="216537"/>
                </a:lnTo>
                <a:lnTo>
                  <a:pt x="356335" y="218229"/>
                </a:lnTo>
                <a:lnTo>
                  <a:pt x="352083" y="219074"/>
                </a:lnTo>
                <a:lnTo>
                  <a:pt x="347663" y="219074"/>
                </a:lnTo>
                <a:lnTo>
                  <a:pt x="33338" y="219074"/>
                </a:lnTo>
                <a:lnTo>
                  <a:pt x="9764" y="209310"/>
                </a:lnTo>
                <a:lnTo>
                  <a:pt x="6638" y="206184"/>
                </a:lnTo>
                <a:lnTo>
                  <a:pt x="4229" y="202579"/>
                </a:lnTo>
                <a:lnTo>
                  <a:pt x="2538" y="198495"/>
                </a:lnTo>
                <a:lnTo>
                  <a:pt x="845" y="194410"/>
                </a:lnTo>
                <a:lnTo>
                  <a:pt x="0" y="190158"/>
                </a:lnTo>
                <a:lnTo>
                  <a:pt x="0" y="185737"/>
                </a:lnTo>
                <a:close/>
              </a:path>
            </a:pathLst>
          </a:custGeom>
          <a:ln w="9524">
            <a:solidFill>
              <a:srgbClr val="D0D5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119872" y="1633727"/>
            <a:ext cx="228600" cy="259079"/>
          </a:xfrm>
          <a:custGeom>
            <a:avLst/>
            <a:gdLst/>
            <a:ahLst/>
            <a:cxnLst/>
            <a:rect l="l" t="t" r="r" b="b"/>
            <a:pathLst>
              <a:path w="228600" h="259080">
                <a:moveTo>
                  <a:pt x="228600" y="259080"/>
                </a:moveTo>
                <a:lnTo>
                  <a:pt x="0" y="259080"/>
                </a:lnTo>
                <a:lnTo>
                  <a:pt x="0" y="0"/>
                </a:lnTo>
                <a:lnTo>
                  <a:pt x="228600" y="0"/>
                </a:lnTo>
                <a:lnTo>
                  <a:pt x="228600" y="14097"/>
                </a:lnTo>
                <a:lnTo>
                  <a:pt x="35161" y="14097"/>
                </a:lnTo>
                <a:lnTo>
                  <a:pt x="28426" y="16886"/>
                </a:lnTo>
                <a:lnTo>
                  <a:pt x="17267" y="28045"/>
                </a:lnTo>
                <a:lnTo>
                  <a:pt x="14477" y="34781"/>
                </a:lnTo>
                <a:lnTo>
                  <a:pt x="14477" y="202962"/>
                </a:lnTo>
                <a:lnTo>
                  <a:pt x="17267" y="209697"/>
                </a:lnTo>
                <a:lnTo>
                  <a:pt x="28426" y="220857"/>
                </a:lnTo>
                <a:lnTo>
                  <a:pt x="35161" y="223646"/>
                </a:lnTo>
                <a:lnTo>
                  <a:pt x="228600" y="223646"/>
                </a:lnTo>
                <a:lnTo>
                  <a:pt x="228600" y="259080"/>
                </a:lnTo>
                <a:close/>
              </a:path>
              <a:path w="228600" h="259080">
                <a:moveTo>
                  <a:pt x="228600" y="223646"/>
                </a:moveTo>
                <a:lnTo>
                  <a:pt x="174767" y="223646"/>
                </a:lnTo>
                <a:lnTo>
                  <a:pt x="181502" y="220857"/>
                </a:lnTo>
                <a:lnTo>
                  <a:pt x="192662" y="209697"/>
                </a:lnTo>
                <a:lnTo>
                  <a:pt x="195451" y="202962"/>
                </a:lnTo>
                <a:lnTo>
                  <a:pt x="195451" y="34781"/>
                </a:lnTo>
                <a:lnTo>
                  <a:pt x="192662" y="28045"/>
                </a:lnTo>
                <a:lnTo>
                  <a:pt x="181502" y="16886"/>
                </a:lnTo>
                <a:lnTo>
                  <a:pt x="174767" y="14097"/>
                </a:lnTo>
                <a:lnTo>
                  <a:pt x="228600" y="14097"/>
                </a:lnTo>
                <a:lnTo>
                  <a:pt x="228600" y="223646"/>
                </a:lnTo>
                <a:close/>
              </a:path>
            </a:pathLst>
          </a:custGeom>
          <a:solidFill>
            <a:srgbClr val="000000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124823" y="1638300"/>
            <a:ext cx="200025" cy="228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810625" y="2276475"/>
            <a:ext cx="166687" cy="166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134475" y="2278856"/>
            <a:ext cx="166687" cy="1666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448799" y="2278856"/>
            <a:ext cx="166687" cy="1666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778256" y="2278851"/>
            <a:ext cx="155499" cy="1666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097689" y="1938337"/>
            <a:ext cx="203596" cy="2000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422307" y="1992259"/>
            <a:ext cx="249227" cy="15627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694256" y="1954192"/>
            <a:ext cx="368012" cy="1496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082872" y="1992121"/>
            <a:ext cx="86302" cy="11224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189528" y="1923261"/>
            <a:ext cx="33655" cy="69215"/>
          </a:xfrm>
          <a:custGeom>
            <a:avLst/>
            <a:gdLst/>
            <a:ahLst/>
            <a:cxnLst/>
            <a:rect l="l" t="t" r="r" b="b"/>
            <a:pathLst>
              <a:path w="33655" h="69214">
                <a:moveTo>
                  <a:pt x="0" y="0"/>
                </a:moveTo>
                <a:lnTo>
                  <a:pt x="33355" y="0"/>
                </a:lnTo>
                <a:lnTo>
                  <a:pt x="33355" y="69039"/>
                </a:lnTo>
                <a:lnTo>
                  <a:pt x="0" y="69039"/>
                </a:lnTo>
                <a:lnTo>
                  <a:pt x="0" y="0"/>
                </a:lnTo>
                <a:close/>
              </a:path>
            </a:pathLst>
          </a:custGeom>
          <a:solidFill>
            <a:srgbClr val="1207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189528" y="2065080"/>
            <a:ext cx="33655" cy="69215"/>
          </a:xfrm>
          <a:custGeom>
            <a:avLst/>
            <a:gdLst/>
            <a:ahLst/>
            <a:cxnLst/>
            <a:rect l="l" t="t" r="r" b="b"/>
            <a:pathLst>
              <a:path w="33655" h="69214">
                <a:moveTo>
                  <a:pt x="0" y="0"/>
                </a:moveTo>
                <a:lnTo>
                  <a:pt x="33355" y="0"/>
                </a:lnTo>
                <a:lnTo>
                  <a:pt x="33355" y="69039"/>
                </a:lnTo>
                <a:lnTo>
                  <a:pt x="0" y="69039"/>
                </a:lnTo>
                <a:lnTo>
                  <a:pt x="0" y="0"/>
                </a:lnTo>
                <a:close/>
              </a:path>
            </a:pathLst>
          </a:custGeom>
          <a:solidFill>
            <a:srgbClr val="1207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189528" y="2012452"/>
            <a:ext cx="33655" cy="33020"/>
          </a:xfrm>
          <a:custGeom>
            <a:avLst/>
            <a:gdLst/>
            <a:ahLst/>
            <a:cxnLst/>
            <a:rect l="l" t="t" r="r" b="b"/>
            <a:pathLst>
              <a:path w="33655" h="33019">
                <a:moveTo>
                  <a:pt x="0" y="0"/>
                </a:moveTo>
                <a:lnTo>
                  <a:pt x="33355" y="0"/>
                </a:lnTo>
                <a:lnTo>
                  <a:pt x="33355" y="32573"/>
                </a:lnTo>
                <a:lnTo>
                  <a:pt x="0" y="32573"/>
                </a:lnTo>
                <a:lnTo>
                  <a:pt x="0" y="0"/>
                </a:lnTo>
                <a:close/>
              </a:path>
            </a:pathLst>
          </a:custGeom>
          <a:solidFill>
            <a:srgbClr val="FFC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52636" y="1980030"/>
            <a:ext cx="0" cy="229870"/>
          </a:xfrm>
          <a:custGeom>
            <a:avLst/>
            <a:gdLst/>
            <a:ahLst/>
            <a:cxnLst/>
            <a:rect l="l" t="t" r="r" b="b"/>
            <a:pathLst>
              <a:path w="0" h="229869">
                <a:moveTo>
                  <a:pt x="0" y="0"/>
                </a:moveTo>
                <a:lnTo>
                  <a:pt x="0" y="229491"/>
                </a:lnTo>
              </a:path>
            </a:pathLst>
          </a:custGeom>
          <a:ln w="33355">
            <a:solidFill>
              <a:srgbClr val="1207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242005" y="2122043"/>
            <a:ext cx="33655" cy="69215"/>
          </a:xfrm>
          <a:custGeom>
            <a:avLst/>
            <a:gdLst/>
            <a:ahLst/>
            <a:cxnLst/>
            <a:rect l="l" t="t" r="r" b="b"/>
            <a:pathLst>
              <a:path w="33655" h="69214">
                <a:moveTo>
                  <a:pt x="0" y="0"/>
                </a:moveTo>
                <a:lnTo>
                  <a:pt x="33355" y="0"/>
                </a:lnTo>
                <a:lnTo>
                  <a:pt x="33355" y="69039"/>
                </a:lnTo>
                <a:lnTo>
                  <a:pt x="0" y="69039"/>
                </a:lnTo>
                <a:lnTo>
                  <a:pt x="0" y="0"/>
                </a:lnTo>
                <a:close/>
              </a:path>
            </a:pathLst>
          </a:custGeom>
          <a:solidFill>
            <a:srgbClr val="1207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242005" y="1980113"/>
            <a:ext cx="33655" cy="69215"/>
          </a:xfrm>
          <a:custGeom>
            <a:avLst/>
            <a:gdLst/>
            <a:ahLst/>
            <a:cxnLst/>
            <a:rect l="l" t="t" r="r" b="b"/>
            <a:pathLst>
              <a:path w="33655" h="69214">
                <a:moveTo>
                  <a:pt x="0" y="0"/>
                </a:moveTo>
                <a:lnTo>
                  <a:pt x="33355" y="0"/>
                </a:lnTo>
                <a:lnTo>
                  <a:pt x="33355" y="69039"/>
                </a:lnTo>
                <a:lnTo>
                  <a:pt x="0" y="69039"/>
                </a:lnTo>
                <a:lnTo>
                  <a:pt x="0" y="0"/>
                </a:lnTo>
                <a:close/>
              </a:path>
            </a:pathLst>
          </a:custGeom>
          <a:solidFill>
            <a:srgbClr val="1207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242005" y="2069304"/>
            <a:ext cx="33655" cy="33020"/>
          </a:xfrm>
          <a:custGeom>
            <a:avLst/>
            <a:gdLst/>
            <a:ahLst/>
            <a:cxnLst/>
            <a:rect l="l" t="t" r="r" b="b"/>
            <a:pathLst>
              <a:path w="33655" h="33019">
                <a:moveTo>
                  <a:pt x="0" y="0"/>
                </a:moveTo>
                <a:lnTo>
                  <a:pt x="33355" y="0"/>
                </a:lnTo>
                <a:lnTo>
                  <a:pt x="33355" y="32573"/>
                </a:lnTo>
                <a:lnTo>
                  <a:pt x="0" y="32573"/>
                </a:lnTo>
                <a:lnTo>
                  <a:pt x="0" y="0"/>
                </a:lnTo>
                <a:close/>
              </a:path>
            </a:pathLst>
          </a:custGeom>
          <a:solidFill>
            <a:srgbClr val="E704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311145" y="1905277"/>
            <a:ext cx="0" cy="229870"/>
          </a:xfrm>
          <a:custGeom>
            <a:avLst/>
            <a:gdLst/>
            <a:ahLst/>
            <a:cxnLst/>
            <a:rect l="l" t="t" r="r" b="b"/>
            <a:pathLst>
              <a:path w="0" h="229869">
                <a:moveTo>
                  <a:pt x="0" y="0"/>
                </a:moveTo>
                <a:lnTo>
                  <a:pt x="0" y="229491"/>
                </a:lnTo>
              </a:path>
            </a:pathLst>
          </a:custGeom>
          <a:ln w="33355">
            <a:solidFill>
              <a:srgbClr val="1207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586785" y="1595437"/>
            <a:ext cx="1343025" cy="314325"/>
          </a:xfrm>
          <a:custGeom>
            <a:avLst/>
            <a:gdLst/>
            <a:ahLst/>
            <a:cxnLst/>
            <a:rect l="l" t="t" r="r" b="b"/>
            <a:pathLst>
              <a:path w="1343025" h="314325">
                <a:moveTo>
                  <a:pt x="0" y="280987"/>
                </a:moveTo>
                <a:lnTo>
                  <a:pt x="0" y="33337"/>
                </a:lnTo>
                <a:lnTo>
                  <a:pt x="0" y="28916"/>
                </a:lnTo>
                <a:lnTo>
                  <a:pt x="845" y="24664"/>
                </a:lnTo>
                <a:lnTo>
                  <a:pt x="2537" y="20579"/>
                </a:lnTo>
                <a:lnTo>
                  <a:pt x="4229" y="16495"/>
                </a:lnTo>
                <a:lnTo>
                  <a:pt x="6638" y="12890"/>
                </a:lnTo>
                <a:lnTo>
                  <a:pt x="9764" y="9764"/>
                </a:lnTo>
                <a:lnTo>
                  <a:pt x="12889" y="6638"/>
                </a:lnTo>
                <a:lnTo>
                  <a:pt x="16494" y="4229"/>
                </a:lnTo>
                <a:lnTo>
                  <a:pt x="20579" y="2537"/>
                </a:lnTo>
                <a:lnTo>
                  <a:pt x="24663" y="845"/>
                </a:lnTo>
                <a:lnTo>
                  <a:pt x="28916" y="0"/>
                </a:lnTo>
                <a:lnTo>
                  <a:pt x="33338" y="0"/>
                </a:lnTo>
                <a:lnTo>
                  <a:pt x="1309687" y="0"/>
                </a:lnTo>
                <a:lnTo>
                  <a:pt x="1314108" y="0"/>
                </a:lnTo>
                <a:lnTo>
                  <a:pt x="1318360" y="845"/>
                </a:lnTo>
                <a:lnTo>
                  <a:pt x="1322444" y="2537"/>
                </a:lnTo>
                <a:lnTo>
                  <a:pt x="1326528" y="4229"/>
                </a:lnTo>
                <a:lnTo>
                  <a:pt x="1330134" y="6638"/>
                </a:lnTo>
                <a:lnTo>
                  <a:pt x="1333260" y="9764"/>
                </a:lnTo>
                <a:lnTo>
                  <a:pt x="1336386" y="12890"/>
                </a:lnTo>
                <a:lnTo>
                  <a:pt x="1338794" y="16495"/>
                </a:lnTo>
                <a:lnTo>
                  <a:pt x="1340486" y="20579"/>
                </a:lnTo>
                <a:lnTo>
                  <a:pt x="1342178" y="24664"/>
                </a:lnTo>
                <a:lnTo>
                  <a:pt x="1343024" y="28916"/>
                </a:lnTo>
                <a:lnTo>
                  <a:pt x="1343025" y="33337"/>
                </a:lnTo>
                <a:lnTo>
                  <a:pt x="1343025" y="280987"/>
                </a:lnTo>
                <a:lnTo>
                  <a:pt x="1333260" y="304560"/>
                </a:lnTo>
                <a:lnTo>
                  <a:pt x="1330134" y="307686"/>
                </a:lnTo>
                <a:lnTo>
                  <a:pt x="1309687" y="314324"/>
                </a:lnTo>
                <a:lnTo>
                  <a:pt x="33338" y="314324"/>
                </a:lnTo>
                <a:lnTo>
                  <a:pt x="28916" y="314324"/>
                </a:lnTo>
                <a:lnTo>
                  <a:pt x="24663" y="313479"/>
                </a:lnTo>
                <a:lnTo>
                  <a:pt x="20579" y="311787"/>
                </a:lnTo>
                <a:lnTo>
                  <a:pt x="16494" y="310095"/>
                </a:lnTo>
                <a:lnTo>
                  <a:pt x="12889" y="307686"/>
                </a:lnTo>
                <a:lnTo>
                  <a:pt x="9764" y="304560"/>
                </a:lnTo>
                <a:lnTo>
                  <a:pt x="6638" y="301434"/>
                </a:lnTo>
                <a:lnTo>
                  <a:pt x="4229" y="297829"/>
                </a:lnTo>
                <a:lnTo>
                  <a:pt x="2537" y="293745"/>
                </a:lnTo>
                <a:lnTo>
                  <a:pt x="845" y="289660"/>
                </a:lnTo>
                <a:lnTo>
                  <a:pt x="0" y="285408"/>
                </a:lnTo>
                <a:lnTo>
                  <a:pt x="0" y="280987"/>
                </a:lnTo>
                <a:close/>
              </a:path>
            </a:pathLst>
          </a:custGeom>
          <a:ln w="9524">
            <a:solidFill>
              <a:srgbClr val="D0D5D9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909637" y="1428750"/>
          <a:ext cx="9749155" cy="480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9325"/>
                <a:gridCol w="167005"/>
                <a:gridCol w="7153275"/>
                <a:gridCol w="176529"/>
              </a:tblGrid>
              <a:tr h="1256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1443990" marR="266700">
                        <a:lnSpc>
                          <a:spcPct val="135400"/>
                        </a:lnSpc>
                      </a:pP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4"/>
                        </a:rPr>
                        <a:t>Getting  started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1270">
                    <a:lnL w="38100">
                      <a:solidFill>
                        <a:srgbClr val="999999"/>
                      </a:solidFill>
                      <a:prstDash val="solid"/>
                    </a:lnL>
                    <a:lnT w="38100">
                      <a:solidFill>
                        <a:srgbClr val="999999"/>
                      </a:solidFill>
                      <a:prstDash val="solid"/>
                    </a:lnT>
                    <a:lnB w="825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3911600">
                        <a:lnSpc>
                          <a:spcPts val="1430"/>
                        </a:lnSpc>
                        <a:tabLst>
                          <a:tab pos="4521200" algn="l"/>
                          <a:tab pos="5520055" algn="l"/>
                        </a:tabLst>
                      </a:pP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Search	</a:t>
                      </a:r>
                      <a:r>
                        <a:rPr dirty="0" baseline="9259" sz="1350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Ctrl</a:t>
                      </a:r>
                      <a:r>
                        <a:rPr dirty="0" baseline="9259" sz="1350" spc="262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+ </a:t>
                      </a:r>
                      <a:r>
                        <a:rPr dirty="0" sz="1200" spc="15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baseline="9259" sz="1350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K	</a:t>
                      </a:r>
                      <a:r>
                        <a:rPr dirty="0" sz="12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Choose</a:t>
                      </a:r>
                      <a:r>
                        <a:rPr dirty="0" sz="1200" spc="-1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version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70485">
                        <a:lnSpc>
                          <a:spcPts val="1430"/>
                        </a:lnSpc>
                        <a:tabLst>
                          <a:tab pos="720725" algn="l"/>
                          <a:tab pos="1520190" algn="l"/>
                          <a:tab pos="2576830" algn="l"/>
                        </a:tabLst>
                      </a:pP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5"/>
                        </a:rPr>
                        <a:t>User</a:t>
                      </a: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baseline="6944" sz="1800" b="1">
                          <a:solidFill>
                            <a:srgbClr val="097D90"/>
                          </a:solidFill>
                          <a:latin typeface="Segoe UI Semibold"/>
                          <a:cs typeface="Segoe UI Semibold"/>
                          <a:hlinkClick r:id="rId16"/>
                        </a:rPr>
                        <a:t>API</a:t>
                      </a:r>
                      <a:r>
                        <a:rPr dirty="0" baseline="6944" sz="1800" b="1">
                          <a:solidFill>
                            <a:srgbClr val="097D90"/>
                          </a:solidFill>
                          <a:latin typeface="Segoe UI Semibold"/>
                          <a:cs typeface="Segoe UI Semibold"/>
                        </a:rPr>
                        <a:t>	</a:t>
                      </a:r>
                      <a:r>
                        <a:rPr dirty="0" baseline="-46296" sz="180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7"/>
                        </a:rPr>
                        <a:t>Development</a:t>
                      </a:r>
                      <a:r>
                        <a:rPr dirty="0" baseline="-46296" sz="1800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1200" spc="-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8"/>
                        </a:rPr>
                        <a:t>Release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70485">
                        <a:lnSpc>
                          <a:spcPct val="100000"/>
                        </a:lnSpc>
                        <a:spcBef>
                          <a:spcPts val="509"/>
                        </a:spcBef>
                        <a:tabLst>
                          <a:tab pos="720725" algn="l"/>
                          <a:tab pos="2576830" algn="l"/>
                        </a:tabLst>
                      </a:pP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5"/>
                        </a:rPr>
                        <a:t>Guide</a:t>
                      </a: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baseline="2314" sz="1800" spc="-7" b="1">
                          <a:solidFill>
                            <a:srgbClr val="097D90"/>
                          </a:solidFill>
                          <a:latin typeface="Segoe UI Semibold"/>
                          <a:cs typeface="Segoe UI Semibold"/>
                          <a:hlinkClick r:id="rId16"/>
                        </a:rPr>
                        <a:t>reference</a:t>
                      </a:r>
                      <a:r>
                        <a:rPr dirty="0" baseline="2314" sz="1800" spc="-7" b="1">
                          <a:solidFill>
                            <a:srgbClr val="097D90"/>
                          </a:solidFill>
                          <a:latin typeface="Segoe UI Semibold"/>
                          <a:cs typeface="Segoe UI Semibold"/>
                        </a:rPr>
                        <a:t>	</a:t>
                      </a: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8"/>
                        </a:rPr>
                        <a:t>notes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1905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999999"/>
                      </a:solidFill>
                      <a:prstDash val="solid"/>
                    </a:lnT>
                    <a:lnB w="825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EDEDED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</a:tcPr>
                </a:tc>
              </a:tr>
              <a:tr h="644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60350">
                        <a:lnSpc>
                          <a:spcPct val="100000"/>
                        </a:lnSpc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9"/>
                        </a:rPr>
                        <a:t>Input/output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0">
                    <a:lnL w="19050">
                      <a:solidFill>
                        <a:srgbClr val="999999"/>
                      </a:solidFill>
                      <a:prstDash val="solid"/>
                    </a:lnL>
                    <a:lnT w="825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825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gridSpan="2"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48945">
                        <a:lnSpc>
                          <a:spcPct val="100000"/>
                        </a:lnSpc>
                      </a:pPr>
                      <a:r>
                        <a:rPr dirty="0" sz="950" spc="160">
                          <a:solidFill>
                            <a:srgbClr val="48566A"/>
                          </a:solidFill>
                          <a:latin typeface="Arial"/>
                          <a:cs typeface="Arial"/>
                        </a:rPr>
                        <a:t>› </a:t>
                      </a:r>
                      <a:r>
                        <a:rPr dirty="0" sz="950" spc="5" b="1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6"/>
                        </a:rPr>
                        <a:t>API </a:t>
                      </a:r>
                      <a:r>
                        <a:rPr dirty="0" sz="950" b="1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6"/>
                        </a:rPr>
                        <a:t>reference</a:t>
                      </a:r>
                      <a:r>
                        <a:rPr dirty="0" sz="950" b="1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 spc="160">
                          <a:solidFill>
                            <a:srgbClr val="48566A"/>
                          </a:solidFill>
                          <a:latin typeface="Arial"/>
                          <a:cs typeface="Arial"/>
                        </a:rPr>
                        <a:t>› </a:t>
                      </a:r>
                      <a:r>
                        <a:rPr dirty="0" sz="950" spc="5" b="1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0"/>
                        </a:rPr>
                        <a:t>DataFrame</a:t>
                      </a:r>
                      <a:r>
                        <a:rPr dirty="0" sz="950" spc="5" b="1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 spc="160">
                          <a:solidFill>
                            <a:srgbClr val="48566A"/>
                          </a:solidFill>
                          <a:latin typeface="Arial"/>
                          <a:cs typeface="Arial"/>
                        </a:rPr>
                        <a:t>›</a:t>
                      </a:r>
                      <a:r>
                        <a:rPr dirty="0" sz="950" spc="-30">
                          <a:solidFill>
                            <a:srgbClr val="4856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-5" b="1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pandas.DataF...</a:t>
                      </a:r>
                      <a:endParaRPr sz="95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59385">
                        <a:lnSpc>
                          <a:spcPct val="100000"/>
                        </a:lnSpc>
                      </a:pPr>
                      <a:r>
                        <a:rPr dirty="0" sz="30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pandas.DataFrame.join</a:t>
                      </a:r>
                      <a:endParaRPr sz="3000">
                        <a:latin typeface="Segoe UI"/>
                        <a:cs typeface="Segoe UI"/>
                      </a:endParaRPr>
                    </a:p>
                    <a:p>
                      <a:pPr marL="159385" marR="316230">
                        <a:lnSpc>
                          <a:spcPct val="137900"/>
                        </a:lnSpc>
                        <a:spcBef>
                          <a:spcPts val="665"/>
                        </a:spcBef>
                        <a:tabLst>
                          <a:tab pos="6334760" algn="l"/>
                        </a:tabLst>
                      </a:pP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DataFrame.</a:t>
                      </a:r>
                      <a:r>
                        <a:rPr dirty="0" sz="1300" b="1">
                          <a:solidFill>
                            <a:srgbClr val="902582"/>
                          </a:solidFill>
                          <a:latin typeface="Consolas"/>
                          <a:cs typeface="Consolas"/>
                        </a:rPr>
                        <a:t>join</a:t>
                      </a:r>
                      <a:r>
                        <a:rPr dirty="0" sz="145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other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on</a:t>
                      </a:r>
                      <a:r>
                        <a:rPr dirty="0" sz="1200" i="1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=None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how</a:t>
                      </a:r>
                      <a:r>
                        <a:rPr dirty="0" sz="1200" i="1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='left'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lsuffix</a:t>
                      </a:r>
                      <a:r>
                        <a:rPr dirty="0" sz="1200" i="1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=''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rsuffix</a:t>
                      </a:r>
                      <a:r>
                        <a:rPr dirty="0" sz="1200" i="1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=''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sort</a:t>
                      </a:r>
                      <a:r>
                        <a:rPr dirty="0" sz="1200" i="1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=False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validate</a:t>
                      </a:r>
                      <a:r>
                        <a:rPr dirty="0" sz="1200" i="1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=None</a:t>
                      </a:r>
                      <a:r>
                        <a:rPr dirty="0" sz="145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dirty="0" sz="145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	</a:t>
                      </a:r>
                      <a:r>
                        <a:rPr dirty="0" baseline="13888" sz="1800" b="1">
                          <a:solidFill>
                            <a:srgbClr val="097D90"/>
                          </a:solidFill>
                          <a:latin typeface="Consolas"/>
                          <a:cs typeface="Consolas"/>
                          <a:hlinkClick r:id="rId21"/>
                        </a:rPr>
                        <a:t>[source]</a:t>
                      </a:r>
                      <a:endParaRPr baseline="13888" sz="1800">
                        <a:latin typeface="Consolas"/>
                        <a:cs typeface="Consolas"/>
                      </a:endParaRPr>
                    </a:p>
                    <a:p>
                      <a:pPr marL="464184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2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Join columns of another</a:t>
                      </a:r>
                      <a:r>
                        <a:rPr dirty="0" sz="1200" spc="-5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DataFrame.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464184" marR="513715">
                        <a:lnSpc>
                          <a:spcPct val="135400"/>
                        </a:lnSpc>
                        <a:spcBef>
                          <a:spcPts val="1425"/>
                        </a:spcBef>
                      </a:pPr>
                      <a:r>
                        <a:rPr dirty="0" sz="12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Join columns with </a:t>
                      </a:r>
                      <a:r>
                        <a:rPr dirty="0" sz="1200" i="1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other </a:t>
                      </a:r>
                      <a:r>
                        <a:rPr dirty="0" sz="12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DataFrame either on index or on a key column. Efficiently join</a:t>
                      </a:r>
                      <a:r>
                        <a:rPr dirty="0" sz="1200" spc="-105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multiple  DataFrame objects by index at once by passing a</a:t>
                      </a:r>
                      <a:r>
                        <a:rPr dirty="0" sz="1200" spc="-15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list.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540385">
                        <a:lnSpc>
                          <a:spcPct val="100000"/>
                        </a:lnSpc>
                      </a:pPr>
                      <a:r>
                        <a:rPr dirty="0" sz="1200" spc="-5" b="1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Parameters: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84518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200">
                          <a:solidFill>
                            <a:srgbClr val="212832"/>
                          </a:solidFill>
                          <a:latin typeface="Verdana"/>
                          <a:cs typeface="Verdana"/>
                        </a:rPr>
                        <a:t>other 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: </a:t>
                      </a:r>
                      <a:r>
                        <a:rPr dirty="0" sz="1200" spc="-5" b="1" i="1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DataFrame,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Series, or a list </a:t>
                      </a:r>
                      <a:r>
                        <a:rPr dirty="0" sz="1200" spc="-5" b="1" i="1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containing any combination </a:t>
                      </a:r>
                      <a:r>
                        <a:rPr dirty="0" sz="1200" spc="-15" b="1" i="1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dirty="0" sz="1200" spc="130" b="1" i="1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them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rowSpan="10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4799"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2"/>
                        </a:rPr>
                        <a:t>General</a:t>
                      </a:r>
                      <a:r>
                        <a:rPr dirty="0" sz="105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2"/>
                        </a:rPr>
                        <a:t> </a:t>
                      </a: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2"/>
                        </a:rPr>
                        <a:t>functions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825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0037"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3"/>
                        </a:rPr>
                        <a:t>Series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825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0037"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50" spc="15" b="1">
                          <a:solidFill>
                            <a:srgbClr val="097D90"/>
                          </a:solidFill>
                          <a:latin typeface="Segoe UI Semibold"/>
                          <a:cs typeface="Segoe UI Semibold"/>
                          <a:hlinkClick r:id="rId20"/>
                        </a:rPr>
                        <a:t>DataFrame</a:t>
                      </a:r>
                      <a:endParaRPr sz="105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71120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825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4799"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50" spc="15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4"/>
                        </a:rPr>
                        <a:t>pandas.DataFrame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825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4799"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5"/>
                        </a:rPr>
                        <a:t>pandas.DataFrame.index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825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0037"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50" spc="15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6"/>
                        </a:rPr>
                        <a:t>pandas.DataFrame.columns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825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0037"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7"/>
                        </a:rPr>
                        <a:t>pandas.DataFrame.dtypes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71120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825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4799"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8"/>
                        </a:rPr>
                        <a:t>pandas.DataFrame.info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825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56842">
                <a:tc>
                  <a:txBody>
                    <a:bodyPr/>
                    <a:lstStyle/>
                    <a:p>
                      <a:pPr marL="412750" marR="116205">
                        <a:lnSpc>
                          <a:spcPts val="1800"/>
                        </a:lnSpc>
                        <a:spcBef>
                          <a:spcPts val="204"/>
                        </a:spcBef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9"/>
                        </a:rPr>
                        <a:t>pandas.DataFrame.select_dt  </a:t>
                      </a:r>
                      <a:r>
                        <a:rPr dirty="0" sz="1050" spc="15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9"/>
                        </a:rPr>
                        <a:t>ypes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26034">
                    <a:lnL w="19050">
                      <a:solidFill>
                        <a:srgbClr val="999999"/>
                      </a:solidFill>
                      <a:prstDash val="solid"/>
                    </a:lnL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825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4" name="object 34"/>
          <p:cNvSpPr/>
          <p:nvPr/>
        </p:nvSpPr>
        <p:spPr>
          <a:xfrm>
            <a:off x="9772649" y="1733550"/>
            <a:ext cx="76200" cy="38100"/>
          </a:xfrm>
          <a:custGeom>
            <a:avLst/>
            <a:gdLst/>
            <a:ahLst/>
            <a:cxnLst/>
            <a:rect l="l" t="t" r="r" b="b"/>
            <a:pathLst>
              <a:path w="76200" h="38100">
                <a:moveTo>
                  <a:pt x="38099" y="38099"/>
                </a:moveTo>
                <a:lnTo>
                  <a:pt x="0" y="0"/>
                </a:lnTo>
                <a:lnTo>
                  <a:pt x="761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21283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17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2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501904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80">
                <a:latin typeface="Trebuchet MS"/>
                <a:cs typeface="Trebuchet MS"/>
              </a:rPr>
              <a:t>Quick </a:t>
            </a:r>
            <a:r>
              <a:rPr dirty="0" sz="3350" spc="-185">
                <a:latin typeface="Trebuchet MS"/>
                <a:cs typeface="Trebuchet MS"/>
              </a:rPr>
              <a:t>Refresher </a:t>
            </a:r>
            <a:r>
              <a:rPr dirty="0" sz="3350" spc="-140">
                <a:latin typeface="Trebuchet MS"/>
                <a:cs typeface="Trebuchet MS"/>
              </a:rPr>
              <a:t>of </a:t>
            </a:r>
            <a:r>
              <a:rPr dirty="0" sz="3350" spc="-100">
                <a:latin typeface="Trebuchet MS"/>
                <a:cs typeface="Trebuchet MS"/>
              </a:rPr>
              <a:t>Last</a:t>
            </a:r>
            <a:r>
              <a:rPr dirty="0" sz="3350" spc="-475">
                <a:latin typeface="Trebuchet MS"/>
                <a:cs typeface="Trebuchet MS"/>
              </a:rPr>
              <a:t> </a:t>
            </a:r>
            <a:r>
              <a:rPr dirty="0" sz="3350" spc="-20">
                <a:latin typeface="Trebuchet MS"/>
                <a:cs typeface="Trebuchet MS"/>
              </a:rPr>
              <a:t>Class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425575"/>
            <a:ext cx="9045575" cy="2366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65">
                <a:solidFill>
                  <a:srgbClr val="585D60"/>
                </a:solidFill>
                <a:latin typeface="Segoe UI Emoji"/>
                <a:cs typeface="Segoe UI Emoji"/>
              </a:rPr>
              <a:t>✅</a:t>
            </a:r>
            <a:r>
              <a:rPr dirty="0" sz="1750" spc="-40">
                <a:solidFill>
                  <a:srgbClr val="585D60"/>
                </a:solidFill>
                <a:latin typeface="Segoe UI Emoji"/>
                <a:cs typeface="Segoe UI Emoji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Describe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create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frames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1750" spc="65">
                <a:solidFill>
                  <a:srgbClr val="585D60"/>
                </a:solidFill>
                <a:latin typeface="Segoe UI Emoji"/>
                <a:cs typeface="Segoe UI Emoji"/>
              </a:rPr>
              <a:t>✅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Import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 </a:t>
            </a:r>
            <a:r>
              <a:rPr dirty="0" sz="1800" spc="50">
                <a:solidFill>
                  <a:srgbClr val="585D60"/>
                </a:solidFill>
                <a:latin typeface="Trebuchet MS"/>
                <a:cs typeface="Trebuchet MS"/>
              </a:rPr>
              <a:t>using</a:t>
            </a:r>
            <a:r>
              <a:rPr dirty="0" sz="1800" spc="-3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Trebuchet MS"/>
                <a:cs typeface="Trebuchet MS"/>
              </a:rPr>
              <a:t>pandas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18100"/>
              </a:lnSpc>
              <a:spcBef>
                <a:spcPts val="900"/>
              </a:spcBef>
            </a:pPr>
            <a:r>
              <a:rPr dirty="0" sz="1750" spc="65">
                <a:solidFill>
                  <a:srgbClr val="585D60"/>
                </a:solidFill>
                <a:latin typeface="Segoe UI Emoji"/>
                <a:cs typeface="Segoe UI Emoji"/>
              </a:rPr>
              <a:t>✅</a:t>
            </a:r>
            <a:r>
              <a:rPr dirty="0" sz="1750" spc="-35">
                <a:solidFill>
                  <a:srgbClr val="585D60"/>
                </a:solidFill>
                <a:latin typeface="Segoe UI Emoji"/>
                <a:cs typeface="Segoe UI Emoji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Utilize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-40">
                <a:solidFill>
                  <a:srgbClr val="C2132D"/>
                </a:solidFill>
                <a:latin typeface="Courier New"/>
                <a:cs typeface="Courier New"/>
              </a:rPr>
              <a:t>head()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-40">
                <a:solidFill>
                  <a:srgbClr val="C2132D"/>
                </a:solidFill>
                <a:latin typeface="Courier New"/>
                <a:cs typeface="Courier New"/>
              </a:rPr>
              <a:t>tail()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-35">
                <a:solidFill>
                  <a:srgbClr val="C2132D"/>
                </a:solidFill>
                <a:latin typeface="Courier New"/>
                <a:cs typeface="Courier New"/>
              </a:rPr>
              <a:t>shape()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-40">
                <a:solidFill>
                  <a:srgbClr val="C2132D"/>
                </a:solidFill>
                <a:latin typeface="Courier New"/>
                <a:cs typeface="Courier New"/>
              </a:rPr>
              <a:t>info()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-30">
                <a:solidFill>
                  <a:srgbClr val="C2132D"/>
                </a:solidFill>
                <a:latin typeface="Courier New"/>
                <a:cs typeface="Courier New"/>
              </a:rPr>
              <a:t>dtypes()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-35">
                <a:solidFill>
                  <a:srgbClr val="C2132D"/>
                </a:solidFill>
                <a:latin typeface="Courier New"/>
                <a:cs typeface="Courier New"/>
              </a:rPr>
              <a:t>count()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-20">
                <a:solidFill>
                  <a:srgbClr val="C2132D"/>
                </a:solidFill>
                <a:latin typeface="Courier New"/>
                <a:cs typeface="Courier New"/>
              </a:rPr>
              <a:t>value_count()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,  </a:t>
            </a:r>
            <a:r>
              <a:rPr dirty="0" sz="1700" spc="-25">
                <a:solidFill>
                  <a:srgbClr val="C2132D"/>
                </a:solidFill>
                <a:latin typeface="Courier New"/>
                <a:cs typeface="Courier New"/>
              </a:rPr>
              <a:t>describe()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isnull().sum()</a:t>
            </a:r>
            <a:r>
              <a:rPr dirty="0" sz="1700" spc="-57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functions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quickly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explore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Trebuchet MS"/>
                <a:cs typeface="Trebuchet MS"/>
              </a:rPr>
              <a:t>summarize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your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dataset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1750" spc="65">
                <a:solidFill>
                  <a:srgbClr val="585D60"/>
                </a:solidFill>
                <a:latin typeface="Segoe UI Emoji"/>
                <a:cs typeface="Segoe UI Emoji"/>
              </a:rPr>
              <a:t>✅</a:t>
            </a:r>
            <a:r>
              <a:rPr dirty="0" sz="1750" spc="-40">
                <a:solidFill>
                  <a:srgbClr val="585D60"/>
                </a:solidFill>
                <a:latin typeface="Segoe UI Emoji"/>
                <a:cs typeface="Segoe UI Emoji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Trebuchet MS"/>
                <a:cs typeface="Trebuchet MS"/>
              </a:rPr>
              <a:t>Use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loc[]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iloc[]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select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Trebuchet MS"/>
                <a:cs typeface="Trebuchet MS"/>
              </a:rPr>
              <a:t>rows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Trebuchet MS"/>
                <a:cs typeface="Trebuchet MS"/>
              </a:rPr>
              <a:t>columns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1750" spc="65">
                <a:solidFill>
                  <a:srgbClr val="585D60"/>
                </a:solidFill>
                <a:latin typeface="Segoe UI Emoji"/>
                <a:cs typeface="Segoe UI Emoji"/>
              </a:rPr>
              <a:t>✅</a:t>
            </a:r>
            <a:r>
              <a:rPr dirty="0" sz="1750" spc="-40">
                <a:solidFill>
                  <a:srgbClr val="585D60"/>
                </a:solidFill>
                <a:latin typeface="Segoe UI Emoji"/>
                <a:cs typeface="Segoe UI Emoji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Trebuchet MS"/>
                <a:cs typeface="Trebuchet MS"/>
              </a:rPr>
              <a:t>Use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assign()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create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new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Trebuchet MS"/>
                <a:cs typeface="Trebuchet MS"/>
              </a:rPr>
              <a:t>columns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your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existing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frame.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17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281876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-65"/>
              <a:t>join()</a:t>
            </a:r>
            <a:r>
              <a:rPr dirty="0" sz="3350" spc="-65">
                <a:latin typeface="Trebuchet MS"/>
                <a:cs typeface="Trebuchet MS"/>
              </a:rPr>
              <a:t>:</a:t>
            </a:r>
            <a:r>
              <a:rPr dirty="0" sz="3350" spc="-280">
                <a:latin typeface="Trebuchet MS"/>
                <a:cs typeface="Trebuchet MS"/>
              </a:rPr>
              <a:t> </a:t>
            </a:r>
            <a:r>
              <a:rPr dirty="0" sz="3350" spc="-165">
                <a:latin typeface="Trebuchet MS"/>
                <a:cs typeface="Trebuchet MS"/>
              </a:rPr>
              <a:t>Syntax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376044"/>
            <a:ext cx="9439275" cy="2863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marR="5080" indent="-133985">
              <a:lnSpc>
                <a:spcPct val="1181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join()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function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similar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merge()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function,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but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it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Trebuchet MS"/>
                <a:cs typeface="Trebuchet MS"/>
              </a:rPr>
              <a:t>used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585D60"/>
                </a:solidFill>
                <a:latin typeface="Trebuchet MS"/>
                <a:cs typeface="Trebuchet MS"/>
              </a:rPr>
              <a:t>join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DataFrames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on  </a:t>
            </a:r>
            <a:r>
              <a:rPr dirty="0" sz="1800" spc="-65">
                <a:solidFill>
                  <a:srgbClr val="585D60"/>
                </a:solidFill>
                <a:latin typeface="Trebuchet MS"/>
                <a:cs typeface="Trebuchet MS"/>
              </a:rPr>
              <a:t>their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 b="1">
                <a:solidFill>
                  <a:srgbClr val="C2132D"/>
                </a:solidFill>
                <a:latin typeface="Trebuchet MS"/>
                <a:cs typeface="Trebuchet MS"/>
              </a:rPr>
              <a:t>indices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r>
              <a:rPr dirty="0" sz="1800" spc="-1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syntax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join()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function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14">
                <a:solidFill>
                  <a:srgbClr val="585D60"/>
                </a:solidFill>
                <a:latin typeface="Trebuchet MS"/>
                <a:cs typeface="Trebuchet MS"/>
              </a:rPr>
              <a:t>as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follows:</a:t>
            </a:r>
            <a:endParaRPr sz="1800">
              <a:latin typeface="Trebuchet MS"/>
              <a:cs typeface="Trebuchet MS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SzPct val="105882"/>
              <a:buFont typeface="Trebuchet MS"/>
              <a:buChar char="•"/>
              <a:tabLst>
                <a:tab pos="527685" algn="l"/>
              </a:tabLst>
            </a:pPr>
            <a:r>
              <a:rPr dirty="0" sz="1700" spc="-15">
                <a:solidFill>
                  <a:srgbClr val="C2132D"/>
                </a:solidFill>
                <a:latin typeface="Courier New"/>
                <a:cs typeface="Courier New"/>
              </a:rPr>
              <a:t>df1.join(df2)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Join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df1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df2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585D60"/>
                </a:solidFill>
                <a:latin typeface="Trebuchet MS"/>
                <a:cs typeface="Trebuchet MS"/>
              </a:rPr>
              <a:t>their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indices.</a:t>
            </a:r>
            <a:endParaRPr sz="1800">
              <a:latin typeface="Trebuchet MS"/>
              <a:cs typeface="Trebuchet MS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SzPct val="105882"/>
              <a:buFont typeface="Trebuchet MS"/>
              <a:buChar char="•"/>
              <a:tabLst>
                <a:tab pos="527685" algn="l"/>
              </a:tabLst>
            </a:pP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df1.join(df2, </a:t>
            </a:r>
            <a:r>
              <a:rPr dirty="0" sz="1700" spc="-15">
                <a:solidFill>
                  <a:srgbClr val="C2132D"/>
                </a:solidFill>
                <a:latin typeface="Courier New"/>
                <a:cs typeface="Courier New"/>
              </a:rPr>
              <a:t>how='left')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Join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df1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df2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585D60"/>
                </a:solidFill>
                <a:latin typeface="Trebuchet MS"/>
                <a:cs typeface="Trebuchet MS"/>
              </a:rPr>
              <a:t>their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indices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Trebuchet MS"/>
                <a:cs typeface="Trebuchet MS"/>
              </a:rPr>
              <a:t>using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75">
                <a:solidFill>
                  <a:srgbClr val="585D60"/>
                </a:solidFill>
                <a:latin typeface="Trebuchet MS"/>
                <a:cs typeface="Trebuchet MS"/>
              </a:rPr>
              <a:t>left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585D60"/>
                </a:solidFill>
                <a:latin typeface="Trebuchet MS"/>
                <a:cs typeface="Trebuchet MS"/>
              </a:rPr>
              <a:t>join.</a:t>
            </a:r>
            <a:endParaRPr sz="1800">
              <a:latin typeface="Trebuchet MS"/>
              <a:cs typeface="Trebuchet MS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SzPct val="105882"/>
              <a:buFont typeface="Trebuchet MS"/>
              <a:buChar char="•"/>
              <a:tabLst>
                <a:tab pos="527685" algn="l"/>
              </a:tabLst>
            </a:pP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df1.join(df2,</a:t>
            </a:r>
            <a:r>
              <a:rPr dirty="0" sz="1700" spc="1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700" spc="-15">
                <a:solidFill>
                  <a:srgbClr val="C2132D"/>
                </a:solidFill>
                <a:latin typeface="Courier New"/>
                <a:cs typeface="Courier New"/>
              </a:rPr>
              <a:t>how='right')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Join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df1</a:t>
            </a:r>
            <a:r>
              <a:rPr dirty="0" sz="1700" spc="-57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df2</a:t>
            </a:r>
            <a:r>
              <a:rPr dirty="0" sz="1700" spc="-57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585D60"/>
                </a:solidFill>
                <a:latin typeface="Trebuchet MS"/>
                <a:cs typeface="Trebuchet MS"/>
              </a:rPr>
              <a:t>their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indices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Trebuchet MS"/>
                <a:cs typeface="Trebuchet MS"/>
              </a:rPr>
              <a:t>using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right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585D60"/>
                </a:solidFill>
                <a:latin typeface="Trebuchet MS"/>
                <a:cs typeface="Trebuchet MS"/>
              </a:rPr>
              <a:t>join.</a:t>
            </a:r>
            <a:endParaRPr sz="1800">
              <a:latin typeface="Trebuchet MS"/>
              <a:cs typeface="Trebuchet MS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SzPct val="105882"/>
              <a:buFont typeface="Trebuchet MS"/>
              <a:buChar char="•"/>
              <a:tabLst>
                <a:tab pos="527685" algn="l"/>
              </a:tabLst>
            </a:pP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df1.join(df2,</a:t>
            </a:r>
            <a:r>
              <a:rPr dirty="0" sz="1700" spc="1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700" spc="-15">
                <a:solidFill>
                  <a:srgbClr val="C2132D"/>
                </a:solidFill>
                <a:latin typeface="Courier New"/>
                <a:cs typeface="Courier New"/>
              </a:rPr>
              <a:t>how='inner')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Join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df1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df2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585D60"/>
                </a:solidFill>
                <a:latin typeface="Trebuchet MS"/>
                <a:cs typeface="Trebuchet MS"/>
              </a:rPr>
              <a:t>their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indices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Trebuchet MS"/>
                <a:cs typeface="Trebuchet MS"/>
              </a:rPr>
              <a:t>using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an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inner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585D60"/>
                </a:solidFill>
                <a:latin typeface="Trebuchet MS"/>
                <a:cs typeface="Trebuchet MS"/>
              </a:rPr>
              <a:t>join.</a:t>
            </a:r>
            <a:endParaRPr sz="1800">
              <a:latin typeface="Trebuchet MS"/>
              <a:cs typeface="Trebuchet MS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SzPct val="105882"/>
              <a:buFont typeface="Trebuchet MS"/>
              <a:buChar char="•"/>
              <a:tabLst>
                <a:tab pos="527685" algn="l"/>
              </a:tabLst>
            </a:pP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df1.join(df2,</a:t>
            </a:r>
            <a:r>
              <a:rPr dirty="0" sz="1700" spc="1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700" spc="-15">
                <a:solidFill>
                  <a:srgbClr val="C2132D"/>
                </a:solidFill>
                <a:latin typeface="Courier New"/>
                <a:cs typeface="Courier New"/>
              </a:rPr>
              <a:t>how='outer')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Join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df1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df2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585D60"/>
                </a:solidFill>
                <a:latin typeface="Trebuchet MS"/>
                <a:cs typeface="Trebuchet MS"/>
              </a:rPr>
              <a:t>their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indices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Trebuchet MS"/>
                <a:cs typeface="Trebuchet MS"/>
              </a:rPr>
              <a:t>using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an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outer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585D60"/>
                </a:solidFill>
                <a:latin typeface="Trebuchet MS"/>
                <a:cs typeface="Trebuchet MS"/>
              </a:rPr>
              <a:t>join.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456311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-50"/>
              <a:t>concat()</a:t>
            </a:r>
            <a:r>
              <a:rPr dirty="0" sz="3350" spc="-50">
                <a:latin typeface="Trebuchet MS"/>
                <a:cs typeface="Trebuchet MS"/>
              </a:rPr>
              <a:t>: </a:t>
            </a:r>
            <a:r>
              <a:rPr dirty="0" sz="3350" spc="-40">
                <a:latin typeface="Trebuchet MS"/>
                <a:cs typeface="Trebuchet MS"/>
              </a:rPr>
              <a:t>API</a:t>
            </a:r>
            <a:r>
              <a:rPr dirty="0" sz="3350" spc="-455">
                <a:latin typeface="Trebuchet MS"/>
                <a:cs typeface="Trebuchet MS"/>
              </a:rPr>
              <a:t> </a:t>
            </a:r>
            <a:r>
              <a:rPr dirty="0" sz="3350" spc="-220">
                <a:latin typeface="Trebuchet MS"/>
                <a:cs typeface="Trebuchet MS"/>
              </a:rPr>
              <a:t>Reference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43300" y="2867049"/>
            <a:ext cx="137284" cy="121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00137" y="335280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28574">
            <a:solidFill>
              <a:srgbClr val="097D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42390" y="3471026"/>
            <a:ext cx="121483" cy="69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90950" y="2347912"/>
            <a:ext cx="800100" cy="0"/>
          </a:xfrm>
          <a:custGeom>
            <a:avLst/>
            <a:gdLst/>
            <a:ahLst/>
            <a:cxnLst/>
            <a:rect l="l" t="t" r="r" b="b"/>
            <a:pathLst>
              <a:path w="800100" h="0">
                <a:moveTo>
                  <a:pt x="0" y="0"/>
                </a:moveTo>
                <a:lnTo>
                  <a:pt x="800099" y="0"/>
                </a:lnTo>
              </a:path>
            </a:pathLst>
          </a:custGeom>
          <a:ln w="28574">
            <a:solidFill>
              <a:srgbClr val="097D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748461" y="1557337"/>
            <a:ext cx="1676400" cy="390525"/>
          </a:xfrm>
          <a:custGeom>
            <a:avLst/>
            <a:gdLst/>
            <a:ahLst/>
            <a:cxnLst/>
            <a:rect l="l" t="t" r="r" b="b"/>
            <a:pathLst>
              <a:path w="1676400" h="390525">
                <a:moveTo>
                  <a:pt x="0" y="195262"/>
                </a:moveTo>
                <a:lnTo>
                  <a:pt x="3751" y="157168"/>
                </a:lnTo>
                <a:lnTo>
                  <a:pt x="14862" y="120538"/>
                </a:lnTo>
                <a:lnTo>
                  <a:pt x="32907" y="86780"/>
                </a:lnTo>
                <a:lnTo>
                  <a:pt x="57190" y="57191"/>
                </a:lnTo>
                <a:lnTo>
                  <a:pt x="86779" y="32907"/>
                </a:lnTo>
                <a:lnTo>
                  <a:pt x="120538" y="14863"/>
                </a:lnTo>
                <a:lnTo>
                  <a:pt x="157168" y="3751"/>
                </a:lnTo>
                <a:lnTo>
                  <a:pt x="195262" y="0"/>
                </a:lnTo>
                <a:lnTo>
                  <a:pt x="1481137" y="0"/>
                </a:lnTo>
                <a:lnTo>
                  <a:pt x="1519229" y="3751"/>
                </a:lnTo>
                <a:lnTo>
                  <a:pt x="1555859" y="14863"/>
                </a:lnTo>
                <a:lnTo>
                  <a:pt x="1589617" y="32907"/>
                </a:lnTo>
                <a:lnTo>
                  <a:pt x="1619208" y="57191"/>
                </a:lnTo>
                <a:lnTo>
                  <a:pt x="1643490" y="86780"/>
                </a:lnTo>
                <a:lnTo>
                  <a:pt x="1661535" y="120538"/>
                </a:lnTo>
                <a:lnTo>
                  <a:pt x="1672646" y="157168"/>
                </a:lnTo>
                <a:lnTo>
                  <a:pt x="1676399" y="195262"/>
                </a:lnTo>
                <a:lnTo>
                  <a:pt x="1676164" y="204855"/>
                </a:lnTo>
                <a:lnTo>
                  <a:pt x="1670544" y="242718"/>
                </a:lnTo>
                <a:lnTo>
                  <a:pt x="1657647" y="278758"/>
                </a:lnTo>
                <a:lnTo>
                  <a:pt x="1637965" y="311590"/>
                </a:lnTo>
                <a:lnTo>
                  <a:pt x="1612258" y="339951"/>
                </a:lnTo>
                <a:lnTo>
                  <a:pt x="1581511" y="362751"/>
                </a:lnTo>
                <a:lnTo>
                  <a:pt x="1546907" y="379115"/>
                </a:lnTo>
                <a:lnTo>
                  <a:pt x="1509776" y="388414"/>
                </a:lnTo>
                <a:lnTo>
                  <a:pt x="1481137" y="390524"/>
                </a:lnTo>
                <a:lnTo>
                  <a:pt x="195262" y="390524"/>
                </a:lnTo>
                <a:lnTo>
                  <a:pt x="157168" y="386773"/>
                </a:lnTo>
                <a:lnTo>
                  <a:pt x="120538" y="375661"/>
                </a:lnTo>
                <a:lnTo>
                  <a:pt x="86779" y="357617"/>
                </a:lnTo>
                <a:lnTo>
                  <a:pt x="57190" y="333333"/>
                </a:lnTo>
                <a:lnTo>
                  <a:pt x="32907" y="303744"/>
                </a:lnTo>
                <a:lnTo>
                  <a:pt x="14862" y="269986"/>
                </a:lnTo>
                <a:lnTo>
                  <a:pt x="3751" y="233356"/>
                </a:lnTo>
                <a:lnTo>
                  <a:pt x="0" y="195262"/>
                </a:lnTo>
                <a:close/>
              </a:path>
            </a:pathLst>
          </a:custGeom>
          <a:ln w="9524">
            <a:solidFill>
              <a:srgbClr val="D0D5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829938" y="1676912"/>
            <a:ext cx="153047" cy="1530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86472" y="1633727"/>
            <a:ext cx="421005" cy="259079"/>
          </a:xfrm>
          <a:custGeom>
            <a:avLst/>
            <a:gdLst/>
            <a:ahLst/>
            <a:cxnLst/>
            <a:rect l="l" t="t" r="r" b="b"/>
            <a:pathLst>
              <a:path w="421004" h="259080">
                <a:moveTo>
                  <a:pt x="420624" y="259080"/>
                </a:moveTo>
                <a:lnTo>
                  <a:pt x="0" y="259080"/>
                </a:lnTo>
                <a:lnTo>
                  <a:pt x="0" y="0"/>
                </a:lnTo>
                <a:lnTo>
                  <a:pt x="420624" y="0"/>
                </a:lnTo>
                <a:lnTo>
                  <a:pt x="420624" y="14097"/>
                </a:lnTo>
                <a:lnTo>
                  <a:pt x="35161" y="14097"/>
                </a:lnTo>
                <a:lnTo>
                  <a:pt x="28426" y="16886"/>
                </a:lnTo>
                <a:lnTo>
                  <a:pt x="17267" y="28045"/>
                </a:lnTo>
                <a:lnTo>
                  <a:pt x="14477" y="34781"/>
                </a:lnTo>
                <a:lnTo>
                  <a:pt x="14477" y="202962"/>
                </a:lnTo>
                <a:lnTo>
                  <a:pt x="17267" y="209697"/>
                </a:lnTo>
                <a:lnTo>
                  <a:pt x="28426" y="220857"/>
                </a:lnTo>
                <a:lnTo>
                  <a:pt x="35161" y="223646"/>
                </a:lnTo>
                <a:lnTo>
                  <a:pt x="420624" y="223646"/>
                </a:lnTo>
                <a:lnTo>
                  <a:pt x="420624" y="259080"/>
                </a:lnTo>
                <a:close/>
              </a:path>
              <a:path w="421004" h="259080">
                <a:moveTo>
                  <a:pt x="420624" y="223646"/>
                </a:moveTo>
                <a:lnTo>
                  <a:pt x="365268" y="223646"/>
                </a:lnTo>
                <a:lnTo>
                  <a:pt x="372003" y="220857"/>
                </a:lnTo>
                <a:lnTo>
                  <a:pt x="383162" y="209697"/>
                </a:lnTo>
                <a:lnTo>
                  <a:pt x="385952" y="202962"/>
                </a:lnTo>
                <a:lnTo>
                  <a:pt x="385952" y="34781"/>
                </a:lnTo>
                <a:lnTo>
                  <a:pt x="383162" y="28045"/>
                </a:lnTo>
                <a:lnTo>
                  <a:pt x="372003" y="16886"/>
                </a:lnTo>
                <a:lnTo>
                  <a:pt x="365268" y="14097"/>
                </a:lnTo>
                <a:lnTo>
                  <a:pt x="420624" y="14097"/>
                </a:lnTo>
                <a:lnTo>
                  <a:pt x="420624" y="223646"/>
                </a:lnTo>
                <a:close/>
              </a:path>
            </a:pathLst>
          </a:custGeom>
          <a:solidFill>
            <a:srgbClr val="000000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96186" y="1643062"/>
            <a:ext cx="381000" cy="219075"/>
          </a:xfrm>
          <a:custGeom>
            <a:avLst/>
            <a:gdLst/>
            <a:ahLst/>
            <a:cxnLst/>
            <a:rect l="l" t="t" r="r" b="b"/>
            <a:pathLst>
              <a:path w="381000" h="219075">
                <a:moveTo>
                  <a:pt x="352083" y="219074"/>
                </a:moveTo>
                <a:lnTo>
                  <a:pt x="28916" y="219074"/>
                </a:lnTo>
                <a:lnTo>
                  <a:pt x="24664" y="218229"/>
                </a:lnTo>
                <a:lnTo>
                  <a:pt x="0" y="190158"/>
                </a:lnTo>
                <a:lnTo>
                  <a:pt x="0" y="28916"/>
                </a:lnTo>
                <a:lnTo>
                  <a:pt x="28916" y="0"/>
                </a:lnTo>
                <a:lnTo>
                  <a:pt x="352083" y="0"/>
                </a:lnTo>
                <a:lnTo>
                  <a:pt x="381000" y="28916"/>
                </a:lnTo>
                <a:lnTo>
                  <a:pt x="381000" y="190158"/>
                </a:lnTo>
                <a:lnTo>
                  <a:pt x="352083" y="2190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96186" y="1643062"/>
            <a:ext cx="381000" cy="219075"/>
          </a:xfrm>
          <a:custGeom>
            <a:avLst/>
            <a:gdLst/>
            <a:ahLst/>
            <a:cxnLst/>
            <a:rect l="l" t="t" r="r" b="b"/>
            <a:pathLst>
              <a:path w="381000" h="219075">
                <a:moveTo>
                  <a:pt x="0" y="185737"/>
                </a:moveTo>
                <a:lnTo>
                  <a:pt x="0" y="33337"/>
                </a:lnTo>
                <a:lnTo>
                  <a:pt x="0" y="28916"/>
                </a:lnTo>
                <a:lnTo>
                  <a:pt x="845" y="24664"/>
                </a:lnTo>
                <a:lnTo>
                  <a:pt x="2538" y="20579"/>
                </a:lnTo>
                <a:lnTo>
                  <a:pt x="4229" y="16495"/>
                </a:lnTo>
                <a:lnTo>
                  <a:pt x="6638" y="12890"/>
                </a:lnTo>
                <a:lnTo>
                  <a:pt x="9764" y="9764"/>
                </a:lnTo>
                <a:lnTo>
                  <a:pt x="12890" y="6638"/>
                </a:lnTo>
                <a:lnTo>
                  <a:pt x="16496" y="4229"/>
                </a:lnTo>
                <a:lnTo>
                  <a:pt x="20580" y="2537"/>
                </a:lnTo>
                <a:lnTo>
                  <a:pt x="24664" y="845"/>
                </a:lnTo>
                <a:lnTo>
                  <a:pt x="28916" y="0"/>
                </a:lnTo>
                <a:lnTo>
                  <a:pt x="33338" y="0"/>
                </a:lnTo>
                <a:lnTo>
                  <a:pt x="347663" y="0"/>
                </a:lnTo>
                <a:lnTo>
                  <a:pt x="352083" y="0"/>
                </a:lnTo>
                <a:lnTo>
                  <a:pt x="356335" y="845"/>
                </a:lnTo>
                <a:lnTo>
                  <a:pt x="360419" y="2537"/>
                </a:lnTo>
                <a:lnTo>
                  <a:pt x="364503" y="4229"/>
                </a:lnTo>
                <a:lnTo>
                  <a:pt x="378461" y="20579"/>
                </a:lnTo>
                <a:lnTo>
                  <a:pt x="380154" y="24664"/>
                </a:lnTo>
                <a:lnTo>
                  <a:pt x="381000" y="28916"/>
                </a:lnTo>
                <a:lnTo>
                  <a:pt x="381000" y="33337"/>
                </a:lnTo>
                <a:lnTo>
                  <a:pt x="381000" y="185737"/>
                </a:lnTo>
                <a:lnTo>
                  <a:pt x="381000" y="190158"/>
                </a:lnTo>
                <a:lnTo>
                  <a:pt x="380154" y="194410"/>
                </a:lnTo>
                <a:lnTo>
                  <a:pt x="378462" y="198495"/>
                </a:lnTo>
                <a:lnTo>
                  <a:pt x="376770" y="202579"/>
                </a:lnTo>
                <a:lnTo>
                  <a:pt x="360419" y="216537"/>
                </a:lnTo>
                <a:lnTo>
                  <a:pt x="356335" y="218229"/>
                </a:lnTo>
                <a:lnTo>
                  <a:pt x="352083" y="219074"/>
                </a:lnTo>
                <a:lnTo>
                  <a:pt x="347663" y="219074"/>
                </a:lnTo>
                <a:lnTo>
                  <a:pt x="33338" y="219074"/>
                </a:lnTo>
                <a:lnTo>
                  <a:pt x="9764" y="209310"/>
                </a:lnTo>
                <a:lnTo>
                  <a:pt x="6638" y="206184"/>
                </a:lnTo>
                <a:lnTo>
                  <a:pt x="4229" y="202579"/>
                </a:lnTo>
                <a:lnTo>
                  <a:pt x="2538" y="198495"/>
                </a:lnTo>
                <a:lnTo>
                  <a:pt x="845" y="194410"/>
                </a:lnTo>
                <a:lnTo>
                  <a:pt x="0" y="190158"/>
                </a:lnTo>
                <a:lnTo>
                  <a:pt x="0" y="185737"/>
                </a:lnTo>
                <a:close/>
              </a:path>
            </a:pathLst>
          </a:custGeom>
          <a:ln w="9524">
            <a:solidFill>
              <a:srgbClr val="D0D5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119872" y="1633727"/>
            <a:ext cx="228600" cy="259079"/>
          </a:xfrm>
          <a:custGeom>
            <a:avLst/>
            <a:gdLst/>
            <a:ahLst/>
            <a:cxnLst/>
            <a:rect l="l" t="t" r="r" b="b"/>
            <a:pathLst>
              <a:path w="228600" h="259080">
                <a:moveTo>
                  <a:pt x="228600" y="259080"/>
                </a:moveTo>
                <a:lnTo>
                  <a:pt x="0" y="259080"/>
                </a:lnTo>
                <a:lnTo>
                  <a:pt x="0" y="0"/>
                </a:lnTo>
                <a:lnTo>
                  <a:pt x="228600" y="0"/>
                </a:lnTo>
                <a:lnTo>
                  <a:pt x="228600" y="14097"/>
                </a:lnTo>
                <a:lnTo>
                  <a:pt x="35161" y="14097"/>
                </a:lnTo>
                <a:lnTo>
                  <a:pt x="28426" y="16886"/>
                </a:lnTo>
                <a:lnTo>
                  <a:pt x="17267" y="28045"/>
                </a:lnTo>
                <a:lnTo>
                  <a:pt x="14477" y="34781"/>
                </a:lnTo>
                <a:lnTo>
                  <a:pt x="14477" y="202962"/>
                </a:lnTo>
                <a:lnTo>
                  <a:pt x="17267" y="209697"/>
                </a:lnTo>
                <a:lnTo>
                  <a:pt x="28426" y="220857"/>
                </a:lnTo>
                <a:lnTo>
                  <a:pt x="35161" y="223646"/>
                </a:lnTo>
                <a:lnTo>
                  <a:pt x="228600" y="223646"/>
                </a:lnTo>
                <a:lnTo>
                  <a:pt x="228600" y="259080"/>
                </a:lnTo>
                <a:close/>
              </a:path>
              <a:path w="228600" h="259080">
                <a:moveTo>
                  <a:pt x="228600" y="223646"/>
                </a:moveTo>
                <a:lnTo>
                  <a:pt x="174767" y="223646"/>
                </a:lnTo>
                <a:lnTo>
                  <a:pt x="181502" y="220857"/>
                </a:lnTo>
                <a:lnTo>
                  <a:pt x="192662" y="209697"/>
                </a:lnTo>
                <a:lnTo>
                  <a:pt x="195451" y="202962"/>
                </a:lnTo>
                <a:lnTo>
                  <a:pt x="195451" y="34781"/>
                </a:lnTo>
                <a:lnTo>
                  <a:pt x="192662" y="28045"/>
                </a:lnTo>
                <a:lnTo>
                  <a:pt x="181502" y="16886"/>
                </a:lnTo>
                <a:lnTo>
                  <a:pt x="174767" y="14097"/>
                </a:lnTo>
                <a:lnTo>
                  <a:pt x="228600" y="14097"/>
                </a:lnTo>
                <a:lnTo>
                  <a:pt x="228600" y="223646"/>
                </a:lnTo>
                <a:close/>
              </a:path>
            </a:pathLst>
          </a:custGeom>
          <a:solidFill>
            <a:srgbClr val="000000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124823" y="1638300"/>
            <a:ext cx="200025" cy="228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810625" y="2276475"/>
            <a:ext cx="166687" cy="166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134475" y="2278856"/>
            <a:ext cx="166687" cy="1666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448799" y="2278856"/>
            <a:ext cx="166687" cy="1666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778256" y="2278851"/>
            <a:ext cx="155499" cy="1666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097689" y="1938337"/>
            <a:ext cx="203596" cy="2000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22307" y="1992259"/>
            <a:ext cx="249227" cy="15627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694256" y="1954192"/>
            <a:ext cx="368012" cy="1496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82872" y="1992121"/>
            <a:ext cx="86302" cy="11224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189528" y="1923261"/>
            <a:ext cx="33655" cy="69215"/>
          </a:xfrm>
          <a:custGeom>
            <a:avLst/>
            <a:gdLst/>
            <a:ahLst/>
            <a:cxnLst/>
            <a:rect l="l" t="t" r="r" b="b"/>
            <a:pathLst>
              <a:path w="33655" h="69214">
                <a:moveTo>
                  <a:pt x="0" y="0"/>
                </a:moveTo>
                <a:lnTo>
                  <a:pt x="33355" y="0"/>
                </a:lnTo>
                <a:lnTo>
                  <a:pt x="33355" y="69039"/>
                </a:lnTo>
                <a:lnTo>
                  <a:pt x="0" y="69039"/>
                </a:lnTo>
                <a:lnTo>
                  <a:pt x="0" y="0"/>
                </a:lnTo>
                <a:close/>
              </a:path>
            </a:pathLst>
          </a:custGeom>
          <a:solidFill>
            <a:srgbClr val="1207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189528" y="2065080"/>
            <a:ext cx="33655" cy="69215"/>
          </a:xfrm>
          <a:custGeom>
            <a:avLst/>
            <a:gdLst/>
            <a:ahLst/>
            <a:cxnLst/>
            <a:rect l="l" t="t" r="r" b="b"/>
            <a:pathLst>
              <a:path w="33655" h="69214">
                <a:moveTo>
                  <a:pt x="0" y="0"/>
                </a:moveTo>
                <a:lnTo>
                  <a:pt x="33355" y="0"/>
                </a:lnTo>
                <a:lnTo>
                  <a:pt x="33355" y="69039"/>
                </a:lnTo>
                <a:lnTo>
                  <a:pt x="0" y="69039"/>
                </a:lnTo>
                <a:lnTo>
                  <a:pt x="0" y="0"/>
                </a:lnTo>
                <a:close/>
              </a:path>
            </a:pathLst>
          </a:custGeom>
          <a:solidFill>
            <a:srgbClr val="1207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189528" y="2012452"/>
            <a:ext cx="33655" cy="33020"/>
          </a:xfrm>
          <a:custGeom>
            <a:avLst/>
            <a:gdLst/>
            <a:ahLst/>
            <a:cxnLst/>
            <a:rect l="l" t="t" r="r" b="b"/>
            <a:pathLst>
              <a:path w="33655" h="33019">
                <a:moveTo>
                  <a:pt x="0" y="0"/>
                </a:moveTo>
                <a:lnTo>
                  <a:pt x="33355" y="0"/>
                </a:lnTo>
                <a:lnTo>
                  <a:pt x="33355" y="32573"/>
                </a:lnTo>
                <a:lnTo>
                  <a:pt x="0" y="32573"/>
                </a:lnTo>
                <a:lnTo>
                  <a:pt x="0" y="0"/>
                </a:lnTo>
                <a:close/>
              </a:path>
            </a:pathLst>
          </a:custGeom>
          <a:solidFill>
            <a:srgbClr val="FFC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152636" y="1980030"/>
            <a:ext cx="0" cy="229870"/>
          </a:xfrm>
          <a:custGeom>
            <a:avLst/>
            <a:gdLst/>
            <a:ahLst/>
            <a:cxnLst/>
            <a:rect l="l" t="t" r="r" b="b"/>
            <a:pathLst>
              <a:path w="0" h="229869">
                <a:moveTo>
                  <a:pt x="0" y="0"/>
                </a:moveTo>
                <a:lnTo>
                  <a:pt x="0" y="229491"/>
                </a:lnTo>
              </a:path>
            </a:pathLst>
          </a:custGeom>
          <a:ln w="33355">
            <a:solidFill>
              <a:srgbClr val="1207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242005" y="2122043"/>
            <a:ext cx="33655" cy="69215"/>
          </a:xfrm>
          <a:custGeom>
            <a:avLst/>
            <a:gdLst/>
            <a:ahLst/>
            <a:cxnLst/>
            <a:rect l="l" t="t" r="r" b="b"/>
            <a:pathLst>
              <a:path w="33655" h="69214">
                <a:moveTo>
                  <a:pt x="0" y="0"/>
                </a:moveTo>
                <a:lnTo>
                  <a:pt x="33355" y="0"/>
                </a:lnTo>
                <a:lnTo>
                  <a:pt x="33355" y="69039"/>
                </a:lnTo>
                <a:lnTo>
                  <a:pt x="0" y="69039"/>
                </a:lnTo>
                <a:lnTo>
                  <a:pt x="0" y="0"/>
                </a:lnTo>
                <a:close/>
              </a:path>
            </a:pathLst>
          </a:custGeom>
          <a:solidFill>
            <a:srgbClr val="1207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242005" y="1980113"/>
            <a:ext cx="33655" cy="69215"/>
          </a:xfrm>
          <a:custGeom>
            <a:avLst/>
            <a:gdLst/>
            <a:ahLst/>
            <a:cxnLst/>
            <a:rect l="l" t="t" r="r" b="b"/>
            <a:pathLst>
              <a:path w="33655" h="69214">
                <a:moveTo>
                  <a:pt x="0" y="0"/>
                </a:moveTo>
                <a:lnTo>
                  <a:pt x="33355" y="0"/>
                </a:lnTo>
                <a:lnTo>
                  <a:pt x="33355" y="69039"/>
                </a:lnTo>
                <a:lnTo>
                  <a:pt x="0" y="69039"/>
                </a:lnTo>
                <a:lnTo>
                  <a:pt x="0" y="0"/>
                </a:lnTo>
                <a:close/>
              </a:path>
            </a:pathLst>
          </a:custGeom>
          <a:solidFill>
            <a:srgbClr val="1207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242005" y="2069304"/>
            <a:ext cx="33655" cy="33020"/>
          </a:xfrm>
          <a:custGeom>
            <a:avLst/>
            <a:gdLst/>
            <a:ahLst/>
            <a:cxnLst/>
            <a:rect l="l" t="t" r="r" b="b"/>
            <a:pathLst>
              <a:path w="33655" h="33019">
                <a:moveTo>
                  <a:pt x="0" y="0"/>
                </a:moveTo>
                <a:lnTo>
                  <a:pt x="33355" y="0"/>
                </a:lnTo>
                <a:lnTo>
                  <a:pt x="33355" y="32573"/>
                </a:lnTo>
                <a:lnTo>
                  <a:pt x="0" y="32573"/>
                </a:lnTo>
                <a:lnTo>
                  <a:pt x="0" y="0"/>
                </a:lnTo>
                <a:close/>
              </a:path>
            </a:pathLst>
          </a:custGeom>
          <a:solidFill>
            <a:srgbClr val="E704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311145" y="1905277"/>
            <a:ext cx="0" cy="229870"/>
          </a:xfrm>
          <a:custGeom>
            <a:avLst/>
            <a:gdLst/>
            <a:ahLst/>
            <a:cxnLst/>
            <a:rect l="l" t="t" r="r" b="b"/>
            <a:pathLst>
              <a:path w="0" h="229869">
                <a:moveTo>
                  <a:pt x="0" y="0"/>
                </a:moveTo>
                <a:lnTo>
                  <a:pt x="0" y="229491"/>
                </a:lnTo>
              </a:path>
            </a:pathLst>
          </a:custGeom>
          <a:ln w="33355">
            <a:solidFill>
              <a:srgbClr val="1207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586785" y="1595437"/>
            <a:ext cx="1343025" cy="314325"/>
          </a:xfrm>
          <a:custGeom>
            <a:avLst/>
            <a:gdLst/>
            <a:ahLst/>
            <a:cxnLst/>
            <a:rect l="l" t="t" r="r" b="b"/>
            <a:pathLst>
              <a:path w="1343025" h="314325">
                <a:moveTo>
                  <a:pt x="0" y="280987"/>
                </a:moveTo>
                <a:lnTo>
                  <a:pt x="0" y="33337"/>
                </a:lnTo>
                <a:lnTo>
                  <a:pt x="0" y="28916"/>
                </a:lnTo>
                <a:lnTo>
                  <a:pt x="845" y="24664"/>
                </a:lnTo>
                <a:lnTo>
                  <a:pt x="2537" y="20579"/>
                </a:lnTo>
                <a:lnTo>
                  <a:pt x="4229" y="16495"/>
                </a:lnTo>
                <a:lnTo>
                  <a:pt x="6638" y="12890"/>
                </a:lnTo>
                <a:lnTo>
                  <a:pt x="9764" y="9764"/>
                </a:lnTo>
                <a:lnTo>
                  <a:pt x="12889" y="6638"/>
                </a:lnTo>
                <a:lnTo>
                  <a:pt x="16494" y="4229"/>
                </a:lnTo>
                <a:lnTo>
                  <a:pt x="20579" y="2537"/>
                </a:lnTo>
                <a:lnTo>
                  <a:pt x="24663" y="845"/>
                </a:lnTo>
                <a:lnTo>
                  <a:pt x="28916" y="0"/>
                </a:lnTo>
                <a:lnTo>
                  <a:pt x="33338" y="0"/>
                </a:lnTo>
                <a:lnTo>
                  <a:pt x="1309687" y="0"/>
                </a:lnTo>
                <a:lnTo>
                  <a:pt x="1314108" y="0"/>
                </a:lnTo>
                <a:lnTo>
                  <a:pt x="1318360" y="845"/>
                </a:lnTo>
                <a:lnTo>
                  <a:pt x="1322444" y="2537"/>
                </a:lnTo>
                <a:lnTo>
                  <a:pt x="1326528" y="4229"/>
                </a:lnTo>
                <a:lnTo>
                  <a:pt x="1330134" y="6638"/>
                </a:lnTo>
                <a:lnTo>
                  <a:pt x="1333260" y="9764"/>
                </a:lnTo>
                <a:lnTo>
                  <a:pt x="1336386" y="12890"/>
                </a:lnTo>
                <a:lnTo>
                  <a:pt x="1338794" y="16495"/>
                </a:lnTo>
                <a:lnTo>
                  <a:pt x="1340486" y="20579"/>
                </a:lnTo>
                <a:lnTo>
                  <a:pt x="1342178" y="24664"/>
                </a:lnTo>
                <a:lnTo>
                  <a:pt x="1343024" y="28916"/>
                </a:lnTo>
                <a:lnTo>
                  <a:pt x="1343025" y="33337"/>
                </a:lnTo>
                <a:lnTo>
                  <a:pt x="1343025" y="280987"/>
                </a:lnTo>
                <a:lnTo>
                  <a:pt x="1333260" y="304560"/>
                </a:lnTo>
                <a:lnTo>
                  <a:pt x="1330134" y="307686"/>
                </a:lnTo>
                <a:lnTo>
                  <a:pt x="1309687" y="314324"/>
                </a:lnTo>
                <a:lnTo>
                  <a:pt x="33338" y="314324"/>
                </a:lnTo>
                <a:lnTo>
                  <a:pt x="28916" y="314324"/>
                </a:lnTo>
                <a:lnTo>
                  <a:pt x="24663" y="313479"/>
                </a:lnTo>
                <a:lnTo>
                  <a:pt x="20579" y="311787"/>
                </a:lnTo>
                <a:lnTo>
                  <a:pt x="16494" y="310095"/>
                </a:lnTo>
                <a:lnTo>
                  <a:pt x="12889" y="307686"/>
                </a:lnTo>
                <a:lnTo>
                  <a:pt x="9764" y="304560"/>
                </a:lnTo>
                <a:lnTo>
                  <a:pt x="6638" y="301434"/>
                </a:lnTo>
                <a:lnTo>
                  <a:pt x="4229" y="297829"/>
                </a:lnTo>
                <a:lnTo>
                  <a:pt x="2537" y="293745"/>
                </a:lnTo>
                <a:lnTo>
                  <a:pt x="845" y="289660"/>
                </a:lnTo>
                <a:lnTo>
                  <a:pt x="0" y="285408"/>
                </a:lnTo>
                <a:lnTo>
                  <a:pt x="0" y="280987"/>
                </a:lnTo>
                <a:close/>
              </a:path>
            </a:pathLst>
          </a:custGeom>
          <a:ln w="9524">
            <a:solidFill>
              <a:srgbClr val="D0D5D9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909637" y="1428750"/>
          <a:ext cx="9749155" cy="480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8375"/>
                <a:gridCol w="147955"/>
                <a:gridCol w="7153275"/>
                <a:gridCol w="176529"/>
              </a:tblGrid>
              <a:tr h="1256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1443990" marR="285750">
                        <a:lnSpc>
                          <a:spcPct val="135400"/>
                        </a:lnSpc>
                      </a:pP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4"/>
                        </a:rPr>
                        <a:t>Getting  started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1270">
                    <a:lnL w="38100">
                      <a:solidFill>
                        <a:srgbClr val="999999"/>
                      </a:solidFill>
                      <a:prstDash val="solid"/>
                    </a:lnL>
                    <a:lnT w="38100">
                      <a:solidFill>
                        <a:srgbClr val="999999"/>
                      </a:solidFill>
                      <a:prstDash val="solid"/>
                    </a:lnT>
                    <a:lnB w="825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3892550">
                        <a:lnSpc>
                          <a:spcPts val="1430"/>
                        </a:lnSpc>
                        <a:tabLst>
                          <a:tab pos="4502150" algn="l"/>
                          <a:tab pos="5501005" algn="l"/>
                        </a:tabLst>
                      </a:pP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Search	</a:t>
                      </a:r>
                      <a:r>
                        <a:rPr dirty="0" baseline="9259" sz="1350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Ctrl</a:t>
                      </a:r>
                      <a:r>
                        <a:rPr dirty="0" baseline="9259" sz="1350" spc="262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+ </a:t>
                      </a:r>
                      <a:r>
                        <a:rPr dirty="0" sz="1200" spc="15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baseline="9259" sz="1350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K	</a:t>
                      </a:r>
                      <a:r>
                        <a:rPr dirty="0" sz="12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Choose</a:t>
                      </a:r>
                      <a:r>
                        <a:rPr dirty="0" sz="1200" spc="-1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version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51435">
                        <a:lnSpc>
                          <a:spcPts val="1430"/>
                        </a:lnSpc>
                        <a:tabLst>
                          <a:tab pos="701675" algn="l"/>
                          <a:tab pos="1501140" algn="l"/>
                          <a:tab pos="2557780" algn="l"/>
                        </a:tabLst>
                      </a:pP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5"/>
                        </a:rPr>
                        <a:t>User</a:t>
                      </a: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baseline="6944" sz="1800" b="1">
                          <a:solidFill>
                            <a:srgbClr val="097D90"/>
                          </a:solidFill>
                          <a:latin typeface="Segoe UI Semibold"/>
                          <a:cs typeface="Segoe UI Semibold"/>
                          <a:hlinkClick r:id="rId16"/>
                        </a:rPr>
                        <a:t>API</a:t>
                      </a:r>
                      <a:r>
                        <a:rPr dirty="0" baseline="6944" sz="1800" b="1">
                          <a:solidFill>
                            <a:srgbClr val="097D90"/>
                          </a:solidFill>
                          <a:latin typeface="Segoe UI Semibold"/>
                          <a:cs typeface="Segoe UI Semibold"/>
                        </a:rPr>
                        <a:t>	</a:t>
                      </a:r>
                      <a:r>
                        <a:rPr dirty="0" baseline="-46296" sz="180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7"/>
                        </a:rPr>
                        <a:t>Development</a:t>
                      </a:r>
                      <a:r>
                        <a:rPr dirty="0" baseline="-46296" sz="1800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1200" spc="-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8"/>
                        </a:rPr>
                        <a:t>Release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51435">
                        <a:lnSpc>
                          <a:spcPct val="100000"/>
                        </a:lnSpc>
                        <a:spcBef>
                          <a:spcPts val="509"/>
                        </a:spcBef>
                        <a:tabLst>
                          <a:tab pos="701675" algn="l"/>
                          <a:tab pos="2557780" algn="l"/>
                        </a:tabLst>
                      </a:pP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5"/>
                        </a:rPr>
                        <a:t>Guide</a:t>
                      </a: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baseline="2314" sz="1800" spc="-7" b="1">
                          <a:solidFill>
                            <a:srgbClr val="097D90"/>
                          </a:solidFill>
                          <a:latin typeface="Segoe UI Semibold"/>
                          <a:cs typeface="Segoe UI Semibold"/>
                          <a:hlinkClick r:id="rId16"/>
                        </a:rPr>
                        <a:t>reference</a:t>
                      </a:r>
                      <a:r>
                        <a:rPr dirty="0" baseline="2314" sz="1800" spc="-7" b="1">
                          <a:solidFill>
                            <a:srgbClr val="097D90"/>
                          </a:solidFill>
                          <a:latin typeface="Segoe UI Semibold"/>
                          <a:cs typeface="Segoe UI Semibold"/>
                        </a:rPr>
                        <a:t>	</a:t>
                      </a: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8"/>
                        </a:rPr>
                        <a:t>notes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1905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999999"/>
                      </a:solidFill>
                      <a:prstDash val="solid"/>
                    </a:lnT>
                    <a:lnB w="825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EDEDED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</a:tcPr>
                </a:tc>
              </a:tr>
              <a:tr h="129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99999"/>
                      </a:solidFill>
                      <a:prstDash val="solid"/>
                    </a:lnL>
                    <a:lnT w="825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8255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 gridSpan="2" row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48945">
                        <a:lnSpc>
                          <a:spcPct val="100000"/>
                        </a:lnSpc>
                      </a:pPr>
                      <a:r>
                        <a:rPr dirty="0" sz="950" spc="160">
                          <a:solidFill>
                            <a:srgbClr val="48566A"/>
                          </a:solidFill>
                          <a:latin typeface="Arial"/>
                          <a:cs typeface="Arial"/>
                        </a:rPr>
                        <a:t>› </a:t>
                      </a:r>
                      <a:r>
                        <a:rPr dirty="0" sz="950" spc="5" b="1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6"/>
                        </a:rPr>
                        <a:t>API </a:t>
                      </a:r>
                      <a:r>
                        <a:rPr dirty="0" sz="950" b="1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6"/>
                        </a:rPr>
                        <a:t>reference</a:t>
                      </a:r>
                      <a:r>
                        <a:rPr dirty="0" sz="950" b="1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 spc="160">
                          <a:solidFill>
                            <a:srgbClr val="48566A"/>
                          </a:solidFill>
                          <a:latin typeface="Arial"/>
                          <a:cs typeface="Arial"/>
                        </a:rPr>
                        <a:t>› </a:t>
                      </a:r>
                      <a:r>
                        <a:rPr dirty="0" sz="950" spc="5" b="1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9"/>
                        </a:rPr>
                        <a:t>General </a:t>
                      </a:r>
                      <a:r>
                        <a:rPr dirty="0" sz="950" b="1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9"/>
                        </a:rPr>
                        <a:t>functions</a:t>
                      </a:r>
                      <a:r>
                        <a:rPr dirty="0" sz="950" b="1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 spc="160">
                          <a:solidFill>
                            <a:srgbClr val="48566A"/>
                          </a:solidFill>
                          <a:latin typeface="Arial"/>
                          <a:cs typeface="Arial"/>
                        </a:rPr>
                        <a:t>›</a:t>
                      </a:r>
                      <a:r>
                        <a:rPr dirty="0" sz="950" spc="-25">
                          <a:solidFill>
                            <a:srgbClr val="4856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b="1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pandas.concat</a:t>
                      </a:r>
                      <a:endParaRPr sz="95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59385">
                        <a:lnSpc>
                          <a:spcPct val="100000"/>
                        </a:lnSpc>
                      </a:pPr>
                      <a:r>
                        <a:rPr dirty="0" sz="30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pandas.concat</a:t>
                      </a:r>
                      <a:endParaRPr sz="3000">
                        <a:latin typeface="Segoe UI"/>
                        <a:cs typeface="Segoe UI"/>
                      </a:endParaRPr>
                    </a:p>
                    <a:p>
                      <a:pPr marL="159385" marR="316230">
                        <a:lnSpc>
                          <a:spcPct val="137900"/>
                        </a:lnSpc>
                        <a:spcBef>
                          <a:spcPts val="665"/>
                        </a:spcBef>
                        <a:tabLst>
                          <a:tab pos="6334760" algn="l"/>
                        </a:tabLst>
                      </a:pP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pandas.</a:t>
                      </a:r>
                      <a:r>
                        <a:rPr dirty="0" sz="1300" b="1">
                          <a:solidFill>
                            <a:srgbClr val="902582"/>
                          </a:solidFill>
                          <a:latin typeface="Consolas"/>
                          <a:cs typeface="Consolas"/>
                        </a:rPr>
                        <a:t>concat</a:t>
                      </a:r>
                      <a:r>
                        <a:rPr dirty="0" sz="145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objs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i="1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*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axis</a:t>
                      </a:r>
                      <a:r>
                        <a:rPr dirty="0" sz="1200" i="1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=0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join</a:t>
                      </a:r>
                      <a:r>
                        <a:rPr dirty="0" sz="1200" i="1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='outer'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ignore_index</a:t>
                      </a:r>
                      <a:r>
                        <a:rPr dirty="0" sz="1200" i="1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=False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keys</a:t>
                      </a:r>
                      <a:r>
                        <a:rPr dirty="0" sz="1200" i="1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=None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levels</a:t>
                      </a:r>
                      <a:r>
                        <a:rPr dirty="0" sz="1200" i="1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=None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names</a:t>
                      </a:r>
                      <a:r>
                        <a:rPr dirty="0" sz="1200" i="1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=None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verify_integrity</a:t>
                      </a:r>
                      <a:r>
                        <a:rPr dirty="0" sz="1200" i="1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=False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sort</a:t>
                      </a:r>
                      <a:r>
                        <a:rPr dirty="0" sz="1200" i="1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=False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copy</a:t>
                      </a:r>
                      <a:r>
                        <a:rPr dirty="0" sz="1200" i="1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=None</a:t>
                      </a:r>
                      <a:r>
                        <a:rPr dirty="0" sz="145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dirty="0" sz="145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	</a:t>
                      </a:r>
                      <a:r>
                        <a:rPr dirty="0" baseline="13888" sz="1800" b="1">
                          <a:solidFill>
                            <a:srgbClr val="097D90"/>
                          </a:solidFill>
                          <a:latin typeface="Consolas"/>
                          <a:cs typeface="Consolas"/>
                          <a:hlinkClick r:id="rId20"/>
                        </a:rPr>
                        <a:t>[source]</a:t>
                      </a:r>
                      <a:endParaRPr baseline="13888" sz="1800">
                        <a:latin typeface="Consolas"/>
                        <a:cs typeface="Consolas"/>
                      </a:endParaRPr>
                    </a:p>
                    <a:p>
                      <a:pPr marL="464184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2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Concatenate pandas objects along a particular</a:t>
                      </a:r>
                      <a:r>
                        <a:rPr dirty="0" sz="1200" spc="-1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axis.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464184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Allows optional set logic along the other</a:t>
                      </a:r>
                      <a:r>
                        <a:rPr dirty="0" sz="1200" spc="-1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axes.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464184" marR="574040">
                        <a:lnSpc>
                          <a:spcPct val="140600"/>
                        </a:lnSpc>
                        <a:spcBef>
                          <a:spcPts val="1275"/>
                        </a:spcBef>
                      </a:pPr>
                      <a:r>
                        <a:rPr dirty="0" sz="12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Can also add a layer of hierarchical indexing on the concatenation axis, which may be useful</a:t>
                      </a:r>
                      <a:r>
                        <a:rPr dirty="0" sz="1200" spc="-1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if  the labels are the same (or overlapping) on the passed axis</a:t>
                      </a:r>
                      <a:r>
                        <a:rPr dirty="0" sz="1200" spc="-25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number.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540385">
                        <a:lnSpc>
                          <a:spcPts val="1250"/>
                        </a:lnSpc>
                      </a:pPr>
                      <a:r>
                        <a:rPr dirty="0" sz="1200" spc="-5" b="1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Parameters: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rowSpan="1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1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260350">
                        <a:lnSpc>
                          <a:spcPct val="100000"/>
                        </a:lnSpc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1"/>
                        </a:rPr>
                        <a:t>Input/output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635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>
                        <a:alpha val="19999"/>
                      </a:srgb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4799"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50" spc="15" b="1">
                          <a:solidFill>
                            <a:srgbClr val="097D90"/>
                          </a:solidFill>
                          <a:latin typeface="Segoe UI Semibold"/>
                          <a:cs typeface="Segoe UI Semibold"/>
                          <a:hlinkClick r:id="rId19"/>
                        </a:rPr>
                        <a:t>General</a:t>
                      </a:r>
                      <a:r>
                        <a:rPr dirty="0" sz="1050" b="1">
                          <a:solidFill>
                            <a:srgbClr val="097D90"/>
                          </a:solidFill>
                          <a:latin typeface="Segoe UI Semibold"/>
                          <a:cs typeface="Segoe UI Semibold"/>
                          <a:hlinkClick r:id="rId19"/>
                        </a:rPr>
                        <a:t> </a:t>
                      </a:r>
                      <a:r>
                        <a:rPr dirty="0" sz="1050" spc="10" b="1">
                          <a:solidFill>
                            <a:srgbClr val="097D90"/>
                          </a:solidFill>
                          <a:latin typeface="Segoe UI Semibold"/>
                          <a:cs typeface="Segoe UI Semibold"/>
                          <a:hlinkClick r:id="rId19"/>
                        </a:rPr>
                        <a:t>functions</a:t>
                      </a:r>
                      <a:endParaRPr sz="105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000000">
                        <a:alpha val="19999"/>
                      </a:srgb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3467">
                <a:tc rowSpan="2"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2"/>
                        </a:rPr>
                        <a:t>pandas.melt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000000">
                        <a:alpha val="19999"/>
                      </a:srgb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656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5565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9050">
                      <a:solidFill>
                        <a:srgbClr val="EDEDE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0037"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3"/>
                        </a:rPr>
                        <a:t>pandas.pivot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71120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19050">
                      <a:solidFill>
                        <a:srgbClr val="EDEDE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4799"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4"/>
                        </a:rPr>
                        <a:t>pandas.pivot_table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19050">
                      <a:solidFill>
                        <a:srgbClr val="EDEDE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4799"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5"/>
                        </a:rPr>
                        <a:t>pandas.crosstab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19050">
                      <a:solidFill>
                        <a:srgbClr val="EDEDE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0037"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6"/>
                        </a:rPr>
                        <a:t>pandas.cut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19050">
                      <a:solidFill>
                        <a:srgbClr val="EDEDE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0037"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7"/>
                        </a:rPr>
                        <a:t>pandas.qcut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71120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19050">
                      <a:solidFill>
                        <a:srgbClr val="EDEDE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4799"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50" spc="15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8"/>
                        </a:rPr>
                        <a:t>pandas.merge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19050">
                      <a:solidFill>
                        <a:srgbClr val="EDEDE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56842"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50" spc="15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9"/>
                        </a:rPr>
                        <a:t>pandas.merge_ordered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999999"/>
                      </a:solidFill>
                      <a:prstDash val="solid"/>
                    </a:lnL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19050">
                      <a:solidFill>
                        <a:srgbClr val="EDEDE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9772649" y="1733550"/>
            <a:ext cx="76200" cy="38100"/>
          </a:xfrm>
          <a:custGeom>
            <a:avLst/>
            <a:gdLst/>
            <a:ahLst/>
            <a:cxnLst/>
            <a:rect l="l" t="t" r="r" b="b"/>
            <a:pathLst>
              <a:path w="76200" h="38100">
                <a:moveTo>
                  <a:pt x="38099" y="38099"/>
                </a:moveTo>
                <a:lnTo>
                  <a:pt x="0" y="0"/>
                </a:lnTo>
                <a:lnTo>
                  <a:pt x="761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21283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17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29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17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3307079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-50"/>
              <a:t>concat()</a:t>
            </a:r>
            <a:r>
              <a:rPr dirty="0" sz="3350" spc="-50">
                <a:latin typeface="Trebuchet MS"/>
                <a:cs typeface="Trebuchet MS"/>
              </a:rPr>
              <a:t>:</a:t>
            </a:r>
            <a:r>
              <a:rPr dirty="0" sz="3350" spc="-280">
                <a:latin typeface="Trebuchet MS"/>
                <a:cs typeface="Trebuchet MS"/>
              </a:rPr>
              <a:t> </a:t>
            </a:r>
            <a:r>
              <a:rPr dirty="0" sz="3350" spc="-165">
                <a:latin typeface="Trebuchet MS"/>
                <a:cs typeface="Trebuchet MS"/>
              </a:rPr>
              <a:t>Syntax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376044"/>
            <a:ext cx="9460230" cy="446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marR="341630" indent="-133985">
              <a:lnSpc>
                <a:spcPct val="1181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concat()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function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can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be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Trebuchet MS"/>
                <a:cs typeface="Trebuchet MS"/>
              </a:rPr>
              <a:t>used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concatenate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DataFrames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along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Trebuchet MS"/>
                <a:cs typeface="Trebuchet MS"/>
              </a:rPr>
              <a:t>rows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or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columns. 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syntax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concat()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function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14">
                <a:solidFill>
                  <a:srgbClr val="585D60"/>
                </a:solidFill>
                <a:latin typeface="Trebuchet MS"/>
                <a:cs typeface="Trebuchet MS"/>
              </a:rPr>
              <a:t>as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follows:</a:t>
            </a:r>
            <a:endParaRPr sz="1800">
              <a:latin typeface="Trebuchet MS"/>
              <a:cs typeface="Trebuchet MS"/>
            </a:endParaRPr>
          </a:p>
          <a:p>
            <a:pPr lvl="1" marL="527050" marR="223520" indent="-133985">
              <a:lnSpc>
                <a:spcPct val="118100"/>
              </a:lnSpc>
              <a:spcBef>
                <a:spcPts val="894"/>
              </a:spcBef>
              <a:buSzPct val="105882"/>
              <a:buFont typeface="Trebuchet MS"/>
              <a:buChar char="•"/>
              <a:tabLst>
                <a:tab pos="527685" algn="l"/>
              </a:tabLst>
            </a:pP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pd.concat([df1, df2], </a:t>
            </a:r>
            <a:r>
              <a:rPr dirty="0" sz="1700" spc="-25">
                <a:solidFill>
                  <a:srgbClr val="C2132D"/>
                </a:solidFill>
                <a:latin typeface="Courier New"/>
                <a:cs typeface="Courier New"/>
              </a:rPr>
              <a:t>axis=0)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: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Concatenate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DataFrames along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rows,</a:t>
            </a:r>
            <a:r>
              <a:rPr dirty="0" sz="1800" spc="-409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60">
                <a:solidFill>
                  <a:srgbClr val="585D60"/>
                </a:solidFill>
                <a:latin typeface="Trebuchet MS"/>
                <a:cs typeface="Trebuchet MS"/>
              </a:rPr>
              <a:t>i.e.,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stack 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them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top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each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585D60"/>
                </a:solidFill>
                <a:latin typeface="Trebuchet MS"/>
                <a:cs typeface="Trebuchet MS"/>
              </a:rPr>
              <a:t>other.</a:t>
            </a:r>
            <a:endParaRPr sz="1800">
              <a:latin typeface="Trebuchet MS"/>
              <a:cs typeface="Trebuchet MS"/>
            </a:endParaRPr>
          </a:p>
          <a:p>
            <a:pPr lvl="1" marL="527050" marR="452120" indent="-133985">
              <a:lnSpc>
                <a:spcPct val="118100"/>
              </a:lnSpc>
              <a:spcBef>
                <a:spcPts val="900"/>
              </a:spcBef>
              <a:buSzPct val="105882"/>
              <a:buFont typeface="Trebuchet MS"/>
              <a:buChar char="•"/>
              <a:tabLst>
                <a:tab pos="527685" algn="l"/>
              </a:tabLst>
            </a:pP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pd.concat([df1, df2],</a:t>
            </a:r>
            <a:r>
              <a:rPr dirty="0" sz="1700" spc="-47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700" spc="-25">
                <a:solidFill>
                  <a:srgbClr val="C2132D"/>
                </a:solidFill>
                <a:latin typeface="Courier New"/>
                <a:cs typeface="Courier New"/>
              </a:rPr>
              <a:t>axis=1)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: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Concatenate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DataFrames along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columns, </a:t>
            </a:r>
            <a:r>
              <a:rPr dirty="0" sz="1800" spc="-160">
                <a:solidFill>
                  <a:srgbClr val="585D60"/>
                </a:solidFill>
                <a:latin typeface="Trebuchet MS"/>
                <a:cs typeface="Trebuchet MS"/>
              </a:rPr>
              <a:t>i.e., 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stack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them </a:t>
            </a:r>
            <a:r>
              <a:rPr dirty="0" sz="1800" spc="25">
                <a:solidFill>
                  <a:srgbClr val="585D60"/>
                </a:solidFill>
                <a:latin typeface="Trebuchet MS"/>
                <a:cs typeface="Trebuchet MS"/>
              </a:rPr>
              <a:t>side</a:t>
            </a:r>
            <a:r>
              <a:rPr dirty="0" sz="1800" spc="-4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by side.</a:t>
            </a:r>
            <a:endParaRPr sz="1800">
              <a:latin typeface="Trebuchet MS"/>
              <a:cs typeface="Trebuchet MS"/>
            </a:endParaRPr>
          </a:p>
          <a:p>
            <a:pPr lvl="1" marL="527050" marR="1265555" indent="-133985">
              <a:lnSpc>
                <a:spcPct val="118100"/>
              </a:lnSpc>
              <a:spcBef>
                <a:spcPts val="825"/>
              </a:spcBef>
              <a:buSzPct val="105882"/>
              <a:buFont typeface="Trebuchet MS"/>
              <a:buChar char="•"/>
              <a:tabLst>
                <a:tab pos="527685" algn="l"/>
              </a:tabLst>
            </a:pP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pd.concat([df1, df2], axis=0, </a:t>
            </a:r>
            <a:r>
              <a:rPr dirty="0" sz="1700" spc="-10">
                <a:solidFill>
                  <a:srgbClr val="C2132D"/>
                </a:solidFill>
                <a:latin typeface="Courier New"/>
                <a:cs typeface="Courier New"/>
              </a:rPr>
              <a:t>ignore_index=True)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dirty="0" sz="1800" spc="-6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Concatenate 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DataFrames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along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rows,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ignoring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index.</a:t>
            </a:r>
            <a:endParaRPr sz="1800">
              <a:latin typeface="Trebuchet MS"/>
              <a:cs typeface="Trebuchet MS"/>
            </a:endParaRPr>
          </a:p>
          <a:p>
            <a:pPr lvl="1" marL="527050" marR="5080" indent="-133985">
              <a:lnSpc>
                <a:spcPct val="118100"/>
              </a:lnSpc>
              <a:spcBef>
                <a:spcPts val="900"/>
              </a:spcBef>
              <a:buSzPct val="105882"/>
              <a:buFont typeface="Trebuchet MS"/>
              <a:buChar char="•"/>
              <a:tabLst>
                <a:tab pos="527685" algn="l"/>
              </a:tabLst>
            </a:pP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pd.concat([df1, df2], axis=1, </a:t>
            </a:r>
            <a:r>
              <a:rPr dirty="0" sz="1700" spc="-15">
                <a:solidFill>
                  <a:srgbClr val="C2132D"/>
                </a:solidFill>
                <a:latin typeface="Courier New"/>
                <a:cs typeface="Courier New"/>
              </a:rPr>
              <a:t>join='inner')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: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Concatenate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DataFrames</a:t>
            </a:r>
            <a:r>
              <a:rPr dirty="0" sz="1800" spc="-229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along 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columns,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Trebuchet MS"/>
                <a:cs typeface="Trebuchet MS"/>
              </a:rPr>
              <a:t>using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intersection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columns.</a:t>
            </a:r>
            <a:endParaRPr sz="1800">
              <a:latin typeface="Trebuchet MS"/>
              <a:cs typeface="Trebuchet MS"/>
            </a:endParaRPr>
          </a:p>
          <a:p>
            <a:pPr lvl="1" marL="527050" marR="5080" indent="-133985">
              <a:lnSpc>
                <a:spcPct val="118100"/>
              </a:lnSpc>
              <a:spcBef>
                <a:spcPts val="825"/>
              </a:spcBef>
              <a:buSzPct val="105882"/>
              <a:buFont typeface="Trebuchet MS"/>
              <a:buChar char="•"/>
              <a:tabLst>
                <a:tab pos="527685" algn="l"/>
              </a:tabLst>
            </a:pP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pd.concat([df1, df2], axis=1, </a:t>
            </a:r>
            <a:r>
              <a:rPr dirty="0" sz="1700" spc="-15">
                <a:solidFill>
                  <a:srgbClr val="C2132D"/>
                </a:solidFill>
                <a:latin typeface="Courier New"/>
                <a:cs typeface="Courier New"/>
              </a:rPr>
              <a:t>join='outer')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: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Concatenate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DataFrames</a:t>
            </a:r>
            <a:r>
              <a:rPr dirty="0" sz="1800" spc="-229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along 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columns,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Trebuchet MS"/>
                <a:cs typeface="Trebuchet MS"/>
              </a:rPr>
              <a:t>using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union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columns.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17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589470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204">
                <a:latin typeface="Trebuchet MS"/>
                <a:cs typeface="Trebuchet MS"/>
              </a:rPr>
              <a:t>Summary: Merge, </a:t>
            </a:r>
            <a:r>
              <a:rPr dirty="0" sz="3350" spc="-220">
                <a:latin typeface="Trebuchet MS"/>
                <a:cs typeface="Trebuchet MS"/>
              </a:rPr>
              <a:t>Concat, </a:t>
            </a:r>
            <a:r>
              <a:rPr dirty="0" sz="3350" spc="-180">
                <a:latin typeface="Trebuchet MS"/>
                <a:cs typeface="Trebuchet MS"/>
              </a:rPr>
              <a:t>and</a:t>
            </a:r>
            <a:r>
              <a:rPr dirty="0" sz="3350" spc="-335">
                <a:latin typeface="Trebuchet MS"/>
                <a:cs typeface="Trebuchet MS"/>
              </a:rPr>
              <a:t> </a:t>
            </a:r>
            <a:r>
              <a:rPr dirty="0" sz="3350" spc="-114">
                <a:latin typeface="Trebuchet MS"/>
                <a:cs typeface="Trebuchet MS"/>
              </a:rPr>
              <a:t>Join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376044"/>
            <a:ext cx="9226550" cy="2301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marR="5080" indent="-133985">
              <a:lnSpc>
                <a:spcPct val="118100"/>
              </a:lnSpc>
              <a:spcBef>
                <a:spcPts val="100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25" b="1">
                <a:solidFill>
                  <a:srgbClr val="C2132D"/>
                </a:solidFill>
                <a:latin typeface="Trebuchet MS"/>
                <a:cs typeface="Trebuchet MS"/>
              </a:rPr>
              <a:t>Pandas</a:t>
            </a:r>
            <a:r>
              <a:rPr dirty="0" sz="1800" spc="-1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80">
                <a:solidFill>
                  <a:srgbClr val="585D60"/>
                </a:solidFill>
                <a:latin typeface="Trebuchet MS"/>
                <a:cs typeface="Trebuchet MS"/>
              </a:rPr>
              <a:t>has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number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functions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that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can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be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Trebuchet MS"/>
                <a:cs typeface="Trebuchet MS"/>
              </a:rPr>
              <a:t>used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combine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DataFrames.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80">
                <a:solidFill>
                  <a:srgbClr val="585D60"/>
                </a:solidFill>
                <a:latin typeface="Trebuchet MS"/>
                <a:cs typeface="Trebuchet MS"/>
              </a:rPr>
              <a:t>Some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  </a:t>
            </a:r>
            <a:r>
              <a:rPr dirty="0" sz="1800" spc="55">
                <a:solidFill>
                  <a:srgbClr val="585D60"/>
                </a:solidFill>
                <a:latin typeface="Trebuchet MS"/>
                <a:cs typeface="Trebuchet MS"/>
              </a:rPr>
              <a:t>most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Trebuchet MS"/>
                <a:cs typeface="Trebuchet MS"/>
              </a:rPr>
              <a:t>common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ones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include:</a:t>
            </a:r>
            <a:endParaRPr sz="1800">
              <a:latin typeface="Trebuchet MS"/>
              <a:cs typeface="Trebuchet MS"/>
            </a:endParaRPr>
          </a:p>
          <a:p>
            <a:pPr lvl="1" marL="527050" marR="399415" indent="-133985">
              <a:lnSpc>
                <a:spcPct val="118100"/>
              </a:lnSpc>
              <a:spcBef>
                <a:spcPts val="894"/>
              </a:spcBef>
              <a:buSzPct val="105882"/>
              <a:buFont typeface="Trebuchet MS"/>
              <a:buChar char="•"/>
              <a:tabLst>
                <a:tab pos="527685" algn="l"/>
              </a:tabLst>
            </a:pPr>
            <a:r>
              <a:rPr dirty="0" sz="1700" spc="-25">
                <a:solidFill>
                  <a:srgbClr val="C2132D"/>
                </a:solidFill>
                <a:latin typeface="Courier New"/>
                <a:cs typeface="Courier New"/>
              </a:rPr>
              <a:t>merge()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Trebuchet MS"/>
                <a:cs typeface="Trebuchet MS"/>
              </a:rPr>
              <a:t>Merge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DataFrames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Trebuchet MS"/>
                <a:cs typeface="Trebuchet MS"/>
              </a:rPr>
              <a:t>using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database-style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585D60"/>
                </a:solidFill>
                <a:latin typeface="Trebuchet MS"/>
                <a:cs typeface="Trebuchet MS"/>
              </a:rPr>
              <a:t>join.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merge()</a:t>
            </a:r>
            <a:r>
              <a:rPr dirty="0" sz="1700" spc="-57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can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be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Trebuchet MS"/>
                <a:cs typeface="Trebuchet MS"/>
              </a:rPr>
              <a:t>used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 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perform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inner, outer,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20">
                <a:solidFill>
                  <a:srgbClr val="585D60"/>
                </a:solidFill>
                <a:latin typeface="Trebuchet MS"/>
                <a:cs typeface="Trebuchet MS"/>
              </a:rPr>
              <a:t>left,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right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joins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one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or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more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Trebuchet MS"/>
                <a:cs typeface="Trebuchet MS"/>
              </a:rPr>
              <a:t>common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columns.</a:t>
            </a:r>
            <a:endParaRPr sz="1800">
              <a:latin typeface="Trebuchet MS"/>
              <a:cs typeface="Trebuchet MS"/>
            </a:endParaRPr>
          </a:p>
          <a:p>
            <a:pPr lvl="1" marL="527050" indent="-134620">
              <a:lnSpc>
                <a:spcPct val="100000"/>
              </a:lnSpc>
              <a:spcBef>
                <a:spcPts val="1215"/>
              </a:spcBef>
              <a:buSzPct val="105882"/>
              <a:buFont typeface="Trebuchet MS"/>
              <a:buChar char="•"/>
              <a:tabLst>
                <a:tab pos="527685" algn="l"/>
              </a:tabLst>
            </a:pPr>
            <a:r>
              <a:rPr dirty="0" sz="1700" spc="-20">
                <a:solidFill>
                  <a:srgbClr val="C2132D"/>
                </a:solidFill>
                <a:latin typeface="Courier New"/>
                <a:cs typeface="Courier New"/>
              </a:rPr>
              <a:t>concat()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Concatenate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(stack)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DataFrames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along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Trebuchet MS"/>
                <a:cs typeface="Trebuchet MS"/>
              </a:rPr>
              <a:t>rows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or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columns.</a:t>
            </a:r>
            <a:endParaRPr sz="1800">
              <a:latin typeface="Trebuchet MS"/>
              <a:cs typeface="Trebuchet MS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SzPct val="105882"/>
              <a:buFont typeface="Trebuchet MS"/>
              <a:buChar char="•"/>
              <a:tabLst>
                <a:tab pos="527685" algn="l"/>
              </a:tabLst>
            </a:pPr>
            <a:r>
              <a:rPr dirty="0" sz="1700" spc="-30">
                <a:solidFill>
                  <a:srgbClr val="C2132D"/>
                </a:solidFill>
                <a:latin typeface="Courier New"/>
                <a:cs typeface="Courier New"/>
              </a:rPr>
              <a:t>join()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Join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DataFrames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Trebuchet MS"/>
                <a:cs typeface="Trebuchet MS"/>
              </a:rPr>
              <a:t>using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585D60"/>
                </a:solidFill>
                <a:latin typeface="Trebuchet MS"/>
                <a:cs typeface="Trebuchet MS"/>
              </a:rPr>
              <a:t>their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indexes.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22376" y="2496312"/>
            <a:ext cx="10058400" cy="1042669"/>
          </a:xfrm>
          <a:custGeom>
            <a:avLst/>
            <a:gdLst/>
            <a:ahLst/>
            <a:cxnLst/>
            <a:rect l="l" t="t" r="r" b="b"/>
            <a:pathLst>
              <a:path w="10058400" h="1042670">
                <a:moveTo>
                  <a:pt x="0" y="0"/>
                </a:moveTo>
                <a:lnTo>
                  <a:pt x="10058400" y="0"/>
                </a:lnTo>
                <a:lnTo>
                  <a:pt x="10058400" y="1042416"/>
                </a:lnTo>
                <a:lnTo>
                  <a:pt x="0" y="1042416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96184" y="3023616"/>
            <a:ext cx="5541645" cy="1042669"/>
          </a:xfrm>
          <a:custGeom>
            <a:avLst/>
            <a:gdLst/>
            <a:ahLst/>
            <a:cxnLst/>
            <a:rect l="l" t="t" r="r" b="b"/>
            <a:pathLst>
              <a:path w="5541645" h="1042670">
                <a:moveTo>
                  <a:pt x="0" y="0"/>
                </a:moveTo>
                <a:lnTo>
                  <a:pt x="5541264" y="0"/>
                </a:lnTo>
                <a:lnTo>
                  <a:pt x="5541264" y="1042416"/>
                </a:lnTo>
                <a:lnTo>
                  <a:pt x="0" y="1042416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8693" y="2625725"/>
            <a:ext cx="9326880" cy="1177925"/>
          </a:xfrm>
          <a:prstGeom prst="rect"/>
        </p:spPr>
        <p:txBody>
          <a:bodyPr wrap="square" lIns="0" tIns="117475" rIns="0" bIns="0" rtlCol="0" vert="horz">
            <a:spAutoFit/>
          </a:bodyPr>
          <a:lstStyle/>
          <a:p>
            <a:pPr marL="2256155" marR="5080" indent="-2256790">
              <a:lnSpc>
                <a:spcPts val="4120"/>
              </a:lnSpc>
              <a:spcBef>
                <a:spcPts val="925"/>
              </a:spcBef>
              <a:tabLst>
                <a:tab pos="6093460" algn="l"/>
              </a:tabLst>
            </a:pPr>
            <a:r>
              <a:rPr dirty="0" sz="4100" spc="-123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230">
                <a:solidFill>
                  <a:srgbClr val="FFFFFF"/>
                </a:solidFill>
                <a:latin typeface="Trebuchet MS"/>
                <a:cs typeface="Trebuchet MS"/>
              </a:rPr>
              <a:t>A                                                                                                                                                                                             </a:t>
            </a:r>
            <a:r>
              <a:rPr dirty="0" sz="4100" spc="-115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dirty="0" sz="4100" spc="-115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4100" spc="-115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4100" spc="-115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100" spc="-115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dirty="0" sz="4100" spc="-115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4100" spc="-115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4100" spc="-115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100" spc="-115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4100" spc="-115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100" spc="-115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dirty="0" sz="4100" spc="-11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100" spc="-115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115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115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4100" spc="-115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100" spc="-115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15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15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115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115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4100" spc="-115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00" spc="-115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4100" spc="-115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100" spc="-115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4100" spc="-1150">
                <a:solidFill>
                  <a:srgbClr val="FFFFFF"/>
                </a:solidFill>
                <a:latin typeface="Trebuchet MS"/>
                <a:cs typeface="Trebuchet MS"/>
              </a:rPr>
              <a:t>n          </a:t>
            </a:r>
            <a:r>
              <a:rPr dirty="0" sz="4100" spc="-1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-1019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4100" spc="-1019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100" spc="-1019">
                <a:solidFill>
                  <a:srgbClr val="000000"/>
                </a:solidFill>
                <a:latin typeface="Trebuchet MS"/>
                <a:cs typeface="Trebuchet MS"/>
              </a:rPr>
              <a:t>f</a:t>
            </a:r>
            <a:r>
              <a:rPr dirty="0" sz="4100" spc="-1019">
                <a:solidFill>
                  <a:srgbClr val="FFFFFF"/>
                </a:solidFill>
                <a:latin typeface="Trebuchet MS"/>
                <a:cs typeface="Trebuchet MS"/>
              </a:rPr>
              <a:t>f   </a:t>
            </a:r>
            <a:r>
              <a:rPr dirty="0" sz="4100" spc="-89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-1175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dirty="0" sz="4100" spc="-117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100" spc="-1175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4100" spc="-117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100" spc="-1175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dirty="0" sz="4100" spc="-117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4100" spc="-1175">
                <a:solidFill>
                  <a:srgbClr val="000000"/>
                </a:solidFill>
                <a:latin typeface="Trebuchet MS"/>
                <a:cs typeface="Trebuchet MS"/>
              </a:rPr>
              <a:t>b</a:t>
            </a:r>
            <a:r>
              <a:rPr dirty="0" sz="4100" spc="-117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4100" spc="-1175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4100" spc="-117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4100" spc="-1175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4100" spc="-117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00" spc="-1175">
                <a:solidFill>
                  <a:srgbClr val="000000"/>
                </a:solidFill>
                <a:latin typeface="Trebuchet MS"/>
                <a:cs typeface="Trebuchet MS"/>
              </a:rPr>
              <a:t>i	</a:t>
            </a:r>
            <a:r>
              <a:rPr dirty="0" sz="4100" spc="-104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4100" spc="-1045">
                <a:solidFill>
                  <a:srgbClr val="000000"/>
                </a:solidFill>
                <a:latin typeface="Trebuchet MS"/>
                <a:cs typeface="Trebuchet MS"/>
              </a:rPr>
              <a:t>g </a:t>
            </a:r>
            <a:r>
              <a:rPr dirty="0" sz="4100" spc="-117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4100" spc="-1175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dirty="0" sz="4100" spc="-11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175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17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1175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11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175">
                <a:solidFill>
                  <a:srgbClr val="000000"/>
                </a:solidFill>
                <a:latin typeface="Trebuchet MS"/>
                <a:cs typeface="Trebuchet MS"/>
              </a:rPr>
              <a:t>a </a:t>
            </a:r>
            <a:r>
              <a:rPr dirty="0" sz="4100" spc="-1205">
                <a:solidFill>
                  <a:srgbClr val="000000"/>
                </a:solidFill>
                <a:latin typeface="Trebuchet MS"/>
                <a:cs typeface="Trebuchet MS"/>
              </a:rPr>
              <a:t>F</a:t>
            </a:r>
            <a:r>
              <a:rPr dirty="0" sz="4100" spc="-120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4100" spc="-1205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4100" spc="-1205">
                <a:solidFill>
                  <a:srgbClr val="FFFFFF"/>
                </a:solidFill>
                <a:latin typeface="Trebuchet MS"/>
                <a:cs typeface="Trebuchet MS"/>
              </a:rPr>
              <a:t>ra</a:t>
            </a:r>
            <a:r>
              <a:rPr dirty="0" sz="4100" spc="-1205">
                <a:solidFill>
                  <a:srgbClr val="000000"/>
                </a:solidFill>
                <a:latin typeface="Trebuchet MS"/>
                <a:cs typeface="Trebuchet MS"/>
              </a:rPr>
              <a:t>am</a:t>
            </a:r>
            <a:r>
              <a:rPr dirty="0" sz="4100" spc="-120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4100" spc="-1205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4100" spc="-1205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r>
              <a:rPr dirty="0" sz="4100" spc="-1205">
                <a:solidFill>
                  <a:srgbClr val="000000"/>
                </a:solidFill>
                <a:latin typeface="Trebuchet MS"/>
                <a:cs typeface="Trebuchet MS"/>
              </a:rPr>
              <a:t>s </a:t>
            </a:r>
            <a:r>
              <a:rPr dirty="0" sz="4100" spc="-70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4100" spc="-700">
                <a:solidFill>
                  <a:srgbClr val="FFFFFF"/>
                </a:solidFill>
                <a:latin typeface="Trebuchet MS"/>
                <a:cs typeface="Trebuchet MS"/>
              </a:rPr>
              <a:t>i  </a:t>
            </a:r>
            <a:r>
              <a:rPr dirty="0" sz="4100" spc="-117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17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4100" spc="-119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100" spc="-1195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dirty="0" sz="4100" spc="-119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4100" spc="-1195">
                <a:solidFill>
                  <a:srgbClr val="000000"/>
                </a:solidFill>
                <a:latin typeface="Trebuchet MS"/>
                <a:cs typeface="Trebuchet MS"/>
              </a:rPr>
              <a:t>y</a:t>
            </a:r>
            <a:r>
              <a:rPr dirty="0" sz="4100" spc="-119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4100" spc="-1195">
                <a:solidFill>
                  <a:srgbClr val="000000"/>
                </a:solidFill>
                <a:latin typeface="Trebuchet MS"/>
                <a:cs typeface="Trebuchet MS"/>
              </a:rPr>
              <a:t>b</a:t>
            </a:r>
            <a:r>
              <a:rPr dirty="0" sz="4100" spc="-119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100" spc="-1195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4100" spc="-119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100" spc="-1195">
                <a:solidFill>
                  <a:srgbClr val="000000"/>
                </a:solidFill>
                <a:latin typeface="Trebuchet MS"/>
                <a:cs typeface="Trebuchet MS"/>
              </a:rPr>
              <a:t>r </a:t>
            </a:r>
            <a:r>
              <a:rPr dirty="0" sz="4100" spc="-10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100" spc="-1045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dirty="0" sz="4100" spc="-104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100" spc="-1045">
                <a:solidFill>
                  <a:srgbClr val="000000"/>
                </a:solidFill>
                <a:latin typeface="Trebuchet MS"/>
                <a:cs typeface="Trebuchet MS"/>
              </a:rPr>
              <a:t>ec</a:t>
            </a:r>
            <a:r>
              <a:rPr dirty="0" sz="4100" spc="-104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100" spc="-1045">
                <a:solidFill>
                  <a:srgbClr val="000000"/>
                </a:solidFill>
                <a:latin typeface="Trebuchet MS"/>
                <a:cs typeface="Trebuchet MS"/>
              </a:rPr>
              <a:t>u</a:t>
            </a:r>
            <a:r>
              <a:rPr dirty="0" sz="4100" spc="-104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4100" spc="-1045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4100" spc="-104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100" spc="-1045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4100" spc="-104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00" spc="-1045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1045">
                <a:solidFill>
                  <a:srgbClr val="FFFFFF"/>
                </a:solidFill>
                <a:latin typeface="Trebuchet MS"/>
                <a:cs typeface="Trebuchet MS"/>
              </a:rPr>
              <a:t>ty</a:t>
            </a:r>
            <a:r>
              <a:rPr dirty="0" sz="4100" spc="-1045">
                <a:solidFill>
                  <a:srgbClr val="000000"/>
                </a:solidFill>
                <a:latin typeface="Trebuchet MS"/>
                <a:cs typeface="Trebuchet MS"/>
              </a:rPr>
              <a:t>y</a:t>
            </a:r>
            <a:r>
              <a:rPr dirty="0" sz="4100" spc="-905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4100" spc="-1165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dirty="0" sz="4100" spc="-1165">
                <a:solidFill>
                  <a:srgbClr val="FFFFFF"/>
                </a:solidFill>
                <a:latin typeface="Trebuchet MS"/>
                <a:cs typeface="Trebuchet MS"/>
              </a:rPr>
              <a:t>Co</a:t>
            </a:r>
            <a:r>
              <a:rPr dirty="0" sz="4100" spc="-1165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4100" spc="-116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100" spc="-1165">
                <a:solidFill>
                  <a:srgbClr val="000000"/>
                </a:solidFill>
                <a:latin typeface="Trebuchet MS"/>
                <a:cs typeface="Trebuchet MS"/>
              </a:rPr>
              <a:t>nt</a:t>
            </a:r>
            <a:r>
              <a:rPr dirty="0" sz="4100" spc="-1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1165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4100" spc="-116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100" spc="-1165">
                <a:solidFill>
                  <a:srgbClr val="000000"/>
                </a:solidFill>
                <a:latin typeface="Trebuchet MS"/>
                <a:cs typeface="Trebuchet MS"/>
              </a:rPr>
              <a:t>x</a:t>
            </a:r>
            <a:r>
              <a:rPr dirty="0" sz="4100" spc="-1165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z="4100" spc="-1165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1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31423" y="5995415"/>
            <a:ext cx="894080" cy="491490"/>
          </a:xfrm>
          <a:custGeom>
            <a:avLst/>
            <a:gdLst/>
            <a:ahLst/>
            <a:cxnLst/>
            <a:rect l="l" t="t" r="r" b="b"/>
            <a:pathLst>
              <a:path w="894079" h="491489">
                <a:moveTo>
                  <a:pt x="0" y="0"/>
                </a:moveTo>
                <a:lnTo>
                  <a:pt x="893825" y="0"/>
                </a:lnTo>
                <a:lnTo>
                  <a:pt x="893825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878987" y="6218137"/>
            <a:ext cx="50673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200" spc="-295">
                <a:latin typeface="Trebuchet MS"/>
                <a:cs typeface="Trebuchet MS"/>
              </a:rPr>
              <a:t>4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4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200" spc="-295">
                <a:latin typeface="Trebuchet MS"/>
                <a:cs typeface="Trebuchet MS"/>
              </a:rPr>
              <a:t>9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560832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14">
                <a:latin typeface="Trebuchet MS"/>
                <a:cs typeface="Trebuchet MS"/>
              </a:rPr>
              <a:t>An </a:t>
            </a:r>
            <a:r>
              <a:rPr dirty="0" sz="3350" spc="-235">
                <a:latin typeface="Trebuchet MS"/>
                <a:cs typeface="Trebuchet MS"/>
              </a:rPr>
              <a:t>Overview </a:t>
            </a:r>
            <a:r>
              <a:rPr dirty="0" sz="3350" spc="-140">
                <a:latin typeface="Trebuchet MS"/>
                <a:cs typeface="Trebuchet MS"/>
              </a:rPr>
              <a:t>of </a:t>
            </a:r>
            <a:r>
              <a:rPr dirty="0" sz="3350" spc="-195">
                <a:latin typeface="Trebuchet MS"/>
                <a:cs typeface="Trebuchet MS"/>
              </a:rPr>
              <a:t>our </a:t>
            </a:r>
            <a:r>
              <a:rPr dirty="0" sz="3350" spc="-229">
                <a:latin typeface="Trebuchet MS"/>
                <a:cs typeface="Trebuchet MS"/>
              </a:rPr>
              <a:t>Two</a:t>
            </a:r>
            <a:r>
              <a:rPr dirty="0" sz="3350" spc="-615">
                <a:latin typeface="Trebuchet MS"/>
                <a:cs typeface="Trebuchet MS"/>
              </a:rPr>
              <a:t> </a:t>
            </a:r>
            <a:r>
              <a:rPr dirty="0" sz="3350" spc="-120">
                <a:latin typeface="Trebuchet MS"/>
                <a:cs typeface="Trebuchet MS"/>
              </a:rPr>
              <a:t>Datasets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380997"/>
            <a:ext cx="9357360" cy="2978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5240">
              <a:lnSpc>
                <a:spcPct val="121100"/>
              </a:lnSpc>
              <a:spcBef>
                <a:spcPts val="95"/>
              </a:spcBef>
            </a:pPr>
            <a:r>
              <a:rPr dirty="0" sz="1600" spc="-10">
                <a:solidFill>
                  <a:srgbClr val="585D60"/>
                </a:solidFill>
                <a:latin typeface="Trebuchet MS"/>
                <a:cs typeface="Trebuchet MS"/>
              </a:rPr>
              <a:t>Our</a:t>
            </a:r>
            <a:r>
              <a:rPr dirty="0" sz="1600" spc="-11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Toxic</a:t>
            </a:r>
            <a:r>
              <a:rPr dirty="0" sz="1600" spc="-7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600" spc="6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IP</a:t>
            </a:r>
            <a:r>
              <a:rPr dirty="0" sz="1600" spc="-7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600" spc="6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Addresses</a:t>
            </a:r>
            <a:r>
              <a:rPr dirty="0" sz="1600" spc="-7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600" spc="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dataset</a:t>
            </a:r>
            <a:r>
              <a:rPr dirty="0" sz="1600" spc="-7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600" spc="75">
                <a:solidFill>
                  <a:srgbClr val="585D60"/>
                </a:solidFill>
                <a:latin typeface="Trebuchet MS"/>
                <a:cs typeface="Trebuchet MS"/>
              </a:rPr>
              <a:t>comes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585D60"/>
                </a:solidFill>
                <a:latin typeface="Trebuchet MS"/>
                <a:cs typeface="Trebuchet MS"/>
              </a:rPr>
              <a:t>from</a:t>
            </a:r>
            <a:r>
              <a:rPr dirty="0" sz="1600" spc="-7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Stop</a:t>
            </a:r>
            <a:r>
              <a:rPr dirty="0" sz="1600" spc="-7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600" spc="2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Forum</a:t>
            </a:r>
            <a:r>
              <a:rPr dirty="0" sz="1600" spc="-7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600" spc="8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Spam</a:t>
            </a:r>
            <a:r>
              <a:rPr dirty="0" sz="1600" spc="-7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600" spc="2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600" spc="-7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585D60"/>
                </a:solidFill>
                <a:latin typeface="Trebuchet MS"/>
                <a:cs typeface="Trebuchet MS"/>
              </a:rPr>
              <a:t>contains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4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600" spc="-7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15">
                <a:solidFill>
                  <a:srgbClr val="585D60"/>
                </a:solidFill>
                <a:latin typeface="Trebuchet MS"/>
                <a:cs typeface="Trebuchet MS"/>
              </a:rPr>
              <a:t>list</a:t>
            </a:r>
            <a:r>
              <a:rPr dirty="0" sz="1600" spc="-7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15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600" spc="-7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60">
                <a:solidFill>
                  <a:srgbClr val="585D60"/>
                </a:solidFill>
                <a:latin typeface="Trebuchet MS"/>
                <a:cs typeface="Trebuchet MS"/>
              </a:rPr>
              <a:t>IP</a:t>
            </a:r>
            <a:r>
              <a:rPr dirty="0" sz="1600" spc="-7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55">
                <a:solidFill>
                  <a:srgbClr val="585D60"/>
                </a:solidFill>
                <a:latin typeface="Trebuchet MS"/>
                <a:cs typeface="Trebuchet MS"/>
              </a:rPr>
              <a:t>addresses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40">
                <a:solidFill>
                  <a:srgbClr val="585D60"/>
                </a:solidFill>
                <a:latin typeface="Trebuchet MS"/>
                <a:cs typeface="Trebuchet MS"/>
              </a:rPr>
              <a:t>that  </a:t>
            </a:r>
            <a:r>
              <a:rPr dirty="0" sz="1600">
                <a:solidFill>
                  <a:srgbClr val="585D60"/>
                </a:solidFill>
                <a:latin typeface="Trebuchet MS"/>
                <a:cs typeface="Trebuchet MS"/>
              </a:rPr>
              <a:t>have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585D60"/>
                </a:solidFill>
                <a:latin typeface="Trebuchet MS"/>
                <a:cs typeface="Trebuchet MS"/>
              </a:rPr>
              <a:t>been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585D60"/>
                </a:solidFill>
                <a:latin typeface="Trebuchet MS"/>
                <a:cs typeface="Trebuchet MS"/>
              </a:rPr>
              <a:t>reported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110">
                <a:solidFill>
                  <a:srgbClr val="585D60"/>
                </a:solidFill>
                <a:latin typeface="Trebuchet MS"/>
                <a:cs typeface="Trebuchet MS"/>
              </a:rPr>
              <a:t>as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45">
                <a:solidFill>
                  <a:srgbClr val="585D60"/>
                </a:solidFill>
                <a:latin typeface="Trebuchet MS"/>
                <a:cs typeface="Trebuchet MS"/>
              </a:rPr>
              <a:t>toxic.</a:t>
            </a:r>
            <a:r>
              <a:rPr dirty="0" sz="1600" spc="-114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585D60"/>
                </a:solidFill>
                <a:latin typeface="Trebuchet MS"/>
                <a:cs typeface="Trebuchet MS"/>
              </a:rPr>
              <a:t>dataset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585D60"/>
                </a:solidFill>
                <a:latin typeface="Trebuchet MS"/>
                <a:cs typeface="Trebuchet MS"/>
              </a:rPr>
              <a:t>contains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585D60"/>
                </a:solidFill>
                <a:latin typeface="Trebuchet MS"/>
                <a:cs typeface="Trebuchet MS"/>
              </a:rPr>
              <a:t>following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20">
                <a:solidFill>
                  <a:srgbClr val="585D60"/>
                </a:solidFill>
                <a:latin typeface="Trebuchet MS"/>
                <a:cs typeface="Trebuchet MS"/>
              </a:rPr>
              <a:t>columns: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Trebuchet MS"/>
              <a:cs typeface="Trebuchet MS"/>
            </a:endParaRPr>
          </a:p>
          <a:p>
            <a:pPr marL="393700" indent="-120650">
              <a:lnSpc>
                <a:spcPct val="100000"/>
              </a:lnSpc>
              <a:buSzPct val="106666"/>
              <a:buFont typeface="Trebuchet MS"/>
              <a:buChar char="•"/>
              <a:tabLst>
                <a:tab pos="393700" algn="l"/>
              </a:tabLst>
            </a:pPr>
            <a:r>
              <a:rPr dirty="0" sz="1500" spc="-50">
                <a:solidFill>
                  <a:srgbClr val="C2132D"/>
                </a:solidFill>
                <a:latin typeface="Courier New"/>
                <a:cs typeface="Courier New"/>
              </a:rPr>
              <a:t>ip</a:t>
            </a:r>
            <a:r>
              <a:rPr dirty="0" sz="1600" spc="-50">
                <a:solidFill>
                  <a:srgbClr val="585D60"/>
                </a:solidFill>
                <a:latin typeface="Trebuchet MS"/>
                <a:cs typeface="Trebuchet MS"/>
              </a:rPr>
              <a:t>: </a:t>
            </a:r>
            <a:r>
              <a:rPr dirty="0" sz="1600" spc="10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dirty="0" sz="1600" spc="60">
                <a:solidFill>
                  <a:srgbClr val="585D60"/>
                </a:solidFill>
                <a:latin typeface="Trebuchet MS"/>
                <a:cs typeface="Trebuchet MS"/>
              </a:rPr>
              <a:t>IP</a:t>
            </a:r>
            <a:r>
              <a:rPr dirty="0" sz="1600" spc="-25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585D60"/>
                </a:solidFill>
                <a:latin typeface="Trebuchet MS"/>
                <a:cs typeface="Trebuchet MS"/>
              </a:rPr>
              <a:t>address.</a:t>
            </a:r>
            <a:endParaRPr sz="1600">
              <a:latin typeface="Trebuchet MS"/>
              <a:cs typeface="Trebuchet MS"/>
            </a:endParaRPr>
          </a:p>
          <a:p>
            <a:pPr marL="393065" marR="39370" indent="-120650">
              <a:lnSpc>
                <a:spcPct val="121100"/>
              </a:lnSpc>
              <a:spcBef>
                <a:spcPts val="825"/>
              </a:spcBef>
              <a:buSzPct val="106666"/>
              <a:buFont typeface="Trebuchet MS"/>
              <a:buChar char="•"/>
              <a:tabLst>
                <a:tab pos="393700" algn="l"/>
              </a:tabLst>
            </a:pPr>
            <a:r>
              <a:rPr dirty="0" sz="1500">
                <a:solidFill>
                  <a:srgbClr val="C2132D"/>
                </a:solidFill>
                <a:latin typeface="Courier New"/>
                <a:cs typeface="Courier New"/>
              </a:rPr>
              <a:t>frequency</a:t>
            </a:r>
            <a:r>
              <a:rPr dirty="0" sz="1600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dirty="0" sz="1600" spc="-114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585D60"/>
                </a:solidFill>
                <a:latin typeface="Trebuchet MS"/>
                <a:cs typeface="Trebuchet MS"/>
              </a:rPr>
              <a:t>number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15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20">
                <a:solidFill>
                  <a:srgbClr val="585D60"/>
                </a:solidFill>
                <a:latin typeface="Trebuchet MS"/>
                <a:cs typeface="Trebuchet MS"/>
              </a:rPr>
              <a:t>times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40">
                <a:solidFill>
                  <a:srgbClr val="585D60"/>
                </a:solidFill>
                <a:latin typeface="Trebuchet MS"/>
                <a:cs typeface="Trebuchet MS"/>
              </a:rPr>
              <a:t>that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60">
                <a:solidFill>
                  <a:srgbClr val="585D60"/>
                </a:solidFill>
                <a:latin typeface="Trebuchet MS"/>
                <a:cs typeface="Trebuchet MS"/>
              </a:rPr>
              <a:t>IP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50">
                <a:solidFill>
                  <a:srgbClr val="585D60"/>
                </a:solidFill>
                <a:latin typeface="Trebuchet MS"/>
                <a:cs typeface="Trebuchet MS"/>
              </a:rPr>
              <a:t>address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585D60"/>
                </a:solidFill>
                <a:latin typeface="Trebuchet MS"/>
                <a:cs typeface="Trebuchet MS"/>
              </a:rPr>
              <a:t>number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80">
                <a:solidFill>
                  <a:srgbClr val="585D60"/>
                </a:solidFill>
                <a:latin typeface="Trebuchet MS"/>
                <a:cs typeface="Trebuchet MS"/>
              </a:rPr>
              <a:t>has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585D60"/>
                </a:solidFill>
                <a:latin typeface="Trebuchet MS"/>
                <a:cs typeface="Trebuchet MS"/>
              </a:rPr>
              <a:t>been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585D60"/>
                </a:solidFill>
                <a:latin typeface="Trebuchet MS"/>
                <a:cs typeface="Trebuchet MS"/>
              </a:rPr>
              <a:t>reported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585D60"/>
                </a:solidFill>
                <a:latin typeface="Trebuchet MS"/>
                <a:cs typeface="Trebuchet MS"/>
              </a:rPr>
              <a:t>during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70">
                <a:solidFill>
                  <a:srgbClr val="585D60"/>
                </a:solidFill>
                <a:latin typeface="Trebuchet MS"/>
                <a:cs typeface="Trebuchet MS"/>
              </a:rPr>
              <a:t>90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585D60"/>
                </a:solidFill>
                <a:latin typeface="Trebuchet MS"/>
                <a:cs typeface="Trebuchet MS"/>
              </a:rPr>
              <a:t>day  </a:t>
            </a:r>
            <a:r>
              <a:rPr dirty="0" sz="1600" spc="-30">
                <a:solidFill>
                  <a:srgbClr val="585D60"/>
                </a:solidFill>
                <a:latin typeface="Trebuchet MS"/>
                <a:cs typeface="Trebuchet MS"/>
              </a:rPr>
              <a:t>period.</a:t>
            </a:r>
            <a:endParaRPr sz="1600">
              <a:latin typeface="Trebuchet MS"/>
              <a:cs typeface="Trebuchet MS"/>
            </a:endParaRPr>
          </a:p>
          <a:p>
            <a:pPr marL="393700" indent="-120650">
              <a:lnSpc>
                <a:spcPct val="100000"/>
              </a:lnSpc>
              <a:spcBef>
                <a:spcPts val="1155"/>
              </a:spcBef>
              <a:buSzPct val="106666"/>
              <a:buFont typeface="Trebuchet MS"/>
              <a:buChar char="•"/>
              <a:tabLst>
                <a:tab pos="393700" algn="l"/>
              </a:tabLst>
            </a:pPr>
            <a:r>
              <a:rPr dirty="0" sz="1500" spc="-5">
                <a:solidFill>
                  <a:srgbClr val="C2132D"/>
                </a:solidFill>
                <a:latin typeface="Courier New"/>
                <a:cs typeface="Courier New"/>
              </a:rPr>
              <a:t>lastseen</a:t>
            </a:r>
            <a:r>
              <a:rPr dirty="0" sz="1600" spc="-5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dirty="0" sz="1600" spc="-114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585D60"/>
                </a:solidFill>
                <a:latin typeface="Trebuchet MS"/>
                <a:cs typeface="Trebuchet MS"/>
              </a:rPr>
              <a:t>date/time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585D60"/>
                </a:solidFill>
                <a:latin typeface="Trebuchet MS"/>
                <a:cs typeface="Trebuchet MS"/>
              </a:rPr>
              <a:t>(UTC)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585D60"/>
                </a:solidFill>
                <a:latin typeface="Trebuchet MS"/>
                <a:cs typeface="Trebuchet MS"/>
              </a:rPr>
              <a:t>when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60">
                <a:solidFill>
                  <a:srgbClr val="585D60"/>
                </a:solidFill>
                <a:latin typeface="Trebuchet MS"/>
                <a:cs typeface="Trebuchet MS"/>
              </a:rPr>
              <a:t>IP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50">
                <a:solidFill>
                  <a:srgbClr val="585D60"/>
                </a:solidFill>
                <a:latin typeface="Trebuchet MS"/>
                <a:cs typeface="Trebuchet MS"/>
              </a:rPr>
              <a:t>address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85">
                <a:solidFill>
                  <a:srgbClr val="585D60"/>
                </a:solidFill>
                <a:latin typeface="Trebuchet MS"/>
                <a:cs typeface="Trebuchet MS"/>
              </a:rPr>
              <a:t>was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585D60"/>
                </a:solidFill>
                <a:latin typeface="Trebuchet MS"/>
                <a:cs typeface="Trebuchet MS"/>
              </a:rPr>
              <a:t>last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585D60"/>
                </a:solidFill>
                <a:latin typeface="Trebuchet MS"/>
                <a:cs typeface="Trebuchet MS"/>
              </a:rPr>
              <a:t>seen.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21100"/>
              </a:lnSpc>
              <a:spcBef>
                <a:spcPts val="1575"/>
              </a:spcBef>
            </a:pPr>
            <a:r>
              <a:rPr dirty="0" sz="1600" spc="-5">
                <a:solidFill>
                  <a:srgbClr val="585D60"/>
                </a:solidFill>
                <a:latin typeface="Trebuchet MS"/>
                <a:cs typeface="Trebuchet MS"/>
              </a:rPr>
              <a:t>I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50">
                <a:solidFill>
                  <a:srgbClr val="585D60"/>
                </a:solidFill>
                <a:latin typeface="Trebuchet MS"/>
                <a:cs typeface="Trebuchet MS"/>
              </a:rPr>
              <a:t>used</a:t>
            </a:r>
            <a:r>
              <a:rPr dirty="0" sz="1600" spc="-7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600" spc="-7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500" spc="20">
                <a:solidFill>
                  <a:srgbClr val="C2132D"/>
                </a:solidFill>
                <a:latin typeface="Courier New"/>
                <a:cs typeface="Courier New"/>
              </a:rPr>
              <a:t>geoip2</a:t>
            </a:r>
            <a:r>
              <a:rPr dirty="0" sz="1500" spc="-49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600" spc="-40">
                <a:solidFill>
                  <a:srgbClr val="585D60"/>
                </a:solidFill>
                <a:latin typeface="Trebuchet MS"/>
                <a:cs typeface="Trebuchet MS"/>
              </a:rPr>
              <a:t>library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0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600" spc="-7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585D60"/>
                </a:solidFill>
                <a:latin typeface="Trebuchet MS"/>
                <a:cs typeface="Trebuchet MS"/>
              </a:rPr>
              <a:t>geolocate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600" spc="-7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60">
                <a:solidFill>
                  <a:srgbClr val="585D60"/>
                </a:solidFill>
                <a:latin typeface="Trebuchet MS"/>
                <a:cs typeface="Trebuchet MS"/>
              </a:rPr>
              <a:t>IP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55">
                <a:solidFill>
                  <a:srgbClr val="585D60"/>
                </a:solidFill>
                <a:latin typeface="Trebuchet MS"/>
                <a:cs typeface="Trebuchet MS"/>
              </a:rPr>
              <a:t>addresses</a:t>
            </a:r>
            <a:r>
              <a:rPr dirty="0" sz="1600" spc="-7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600" spc="-7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585D60"/>
                </a:solidFill>
                <a:latin typeface="Trebuchet MS"/>
                <a:cs typeface="Trebuchet MS"/>
              </a:rPr>
              <a:t>dataset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50">
                <a:solidFill>
                  <a:srgbClr val="585D60"/>
                </a:solidFill>
                <a:latin typeface="Trebuchet MS"/>
                <a:cs typeface="Trebuchet MS"/>
              </a:rPr>
              <a:t>based</a:t>
            </a:r>
            <a:r>
              <a:rPr dirty="0" sz="1600" spc="-7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40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600" spc="-7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55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Maxmind</a:t>
            </a:r>
            <a:r>
              <a:rPr dirty="0" sz="1600" spc="-8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dirty="0" sz="160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GeoLite2 </a:t>
            </a:r>
            <a:r>
              <a:rPr dirty="0" sz="160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dirty="0" sz="1600" spc="-25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City</a:t>
            </a:r>
            <a:r>
              <a:rPr dirty="0" sz="1600" spc="-85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dirty="0" sz="1600" spc="1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Database</a:t>
            </a:r>
            <a:r>
              <a:rPr dirty="0" sz="1600" spc="10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585D60"/>
                </a:solidFill>
                <a:latin typeface="Trebuchet MS"/>
                <a:cs typeface="Trebuchet MS"/>
              </a:rPr>
              <a:t>I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40">
                <a:solidFill>
                  <a:srgbClr val="585D60"/>
                </a:solidFill>
                <a:latin typeface="Trebuchet MS"/>
                <a:cs typeface="Trebuchet MS"/>
              </a:rPr>
              <a:t>saved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15">
                <a:solidFill>
                  <a:srgbClr val="585D60"/>
                </a:solidFill>
                <a:latin typeface="Trebuchet MS"/>
                <a:cs typeface="Trebuchet MS"/>
              </a:rPr>
              <a:t>results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4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125">
                <a:solidFill>
                  <a:srgbClr val="585D60"/>
                </a:solidFill>
                <a:latin typeface="Trebuchet MS"/>
                <a:cs typeface="Trebuchet MS"/>
              </a:rPr>
              <a:t>CSV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65">
                <a:solidFill>
                  <a:srgbClr val="585D60"/>
                </a:solidFill>
                <a:latin typeface="Trebuchet MS"/>
                <a:cs typeface="Trebuchet MS"/>
              </a:rPr>
              <a:t>file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585D60"/>
                </a:solidFill>
                <a:latin typeface="Trebuchet MS"/>
                <a:cs typeface="Trebuchet MS"/>
              </a:rPr>
              <a:t>called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15">
                <a:solidFill>
                  <a:srgbClr val="83D5D3"/>
                </a:solidFill>
                <a:latin typeface="Trebuchet MS"/>
                <a:cs typeface="Trebuchet MS"/>
                <a:hlinkClick r:id="rId5"/>
              </a:rPr>
              <a:t>ip_geolocation.csv</a:t>
            </a:r>
            <a:r>
              <a:rPr dirty="0" sz="1600" spc="-15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585D60"/>
                </a:solidFill>
                <a:latin typeface="Trebuchet MS"/>
                <a:cs typeface="Trebuchet MS"/>
              </a:rPr>
              <a:t>containing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45">
                <a:solidFill>
                  <a:srgbClr val="585D60"/>
                </a:solidFill>
                <a:latin typeface="Trebuchet MS"/>
                <a:cs typeface="Trebuchet MS"/>
              </a:rPr>
              <a:t>five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20">
                <a:solidFill>
                  <a:srgbClr val="585D60"/>
                </a:solidFill>
                <a:latin typeface="Trebuchet MS"/>
                <a:cs typeface="Trebuchet MS"/>
              </a:rPr>
              <a:t>columns: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2149" y="4438522"/>
            <a:ext cx="5107305" cy="1997075"/>
          </a:xfrm>
          <a:prstGeom prst="rect">
            <a:avLst/>
          </a:prstGeom>
        </p:spPr>
        <p:txBody>
          <a:bodyPr wrap="square" lIns="0" tIns="158750" rIns="0" bIns="0" rtlCol="0" vert="horz">
            <a:spAutoFit/>
          </a:bodyPr>
          <a:lstStyle/>
          <a:p>
            <a:pPr marL="132715" indent="-120650">
              <a:lnSpc>
                <a:spcPct val="100000"/>
              </a:lnSpc>
              <a:spcBef>
                <a:spcPts val="1250"/>
              </a:spcBef>
              <a:buSzPct val="106666"/>
              <a:buFont typeface="Trebuchet MS"/>
              <a:buChar char="•"/>
              <a:tabLst>
                <a:tab pos="133350" algn="l"/>
              </a:tabLst>
            </a:pPr>
            <a:r>
              <a:rPr dirty="0" sz="1500" spc="-50">
                <a:solidFill>
                  <a:srgbClr val="C2132D"/>
                </a:solidFill>
                <a:latin typeface="Courier New"/>
                <a:cs typeface="Courier New"/>
              </a:rPr>
              <a:t>IP</a:t>
            </a:r>
            <a:r>
              <a:rPr dirty="0" sz="1600" spc="-50">
                <a:solidFill>
                  <a:srgbClr val="585D60"/>
                </a:solidFill>
                <a:latin typeface="Trebuchet MS"/>
                <a:cs typeface="Trebuchet MS"/>
              </a:rPr>
              <a:t>: </a:t>
            </a:r>
            <a:r>
              <a:rPr dirty="0" sz="1600" spc="10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dirty="0" sz="1600" spc="60">
                <a:solidFill>
                  <a:srgbClr val="585D60"/>
                </a:solidFill>
                <a:latin typeface="Trebuchet MS"/>
                <a:cs typeface="Trebuchet MS"/>
              </a:rPr>
              <a:t>IP</a:t>
            </a:r>
            <a:r>
              <a:rPr dirty="0" sz="1600" spc="-25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585D60"/>
                </a:solidFill>
                <a:latin typeface="Trebuchet MS"/>
                <a:cs typeface="Trebuchet MS"/>
              </a:rPr>
              <a:t>address.</a:t>
            </a:r>
            <a:endParaRPr sz="1600">
              <a:latin typeface="Trebuchet MS"/>
              <a:cs typeface="Trebuchet MS"/>
            </a:endParaRPr>
          </a:p>
          <a:p>
            <a:pPr marL="132715" indent="-120650">
              <a:lnSpc>
                <a:spcPct val="100000"/>
              </a:lnSpc>
              <a:spcBef>
                <a:spcPts val="1155"/>
              </a:spcBef>
              <a:buSzPct val="106666"/>
              <a:buFont typeface="Trebuchet MS"/>
              <a:buChar char="•"/>
              <a:tabLst>
                <a:tab pos="133350" algn="l"/>
              </a:tabLst>
            </a:pPr>
            <a:r>
              <a:rPr dirty="0" sz="1500" spc="-5">
                <a:solidFill>
                  <a:srgbClr val="C2132D"/>
                </a:solidFill>
                <a:latin typeface="Courier New"/>
                <a:cs typeface="Courier New"/>
              </a:rPr>
              <a:t>Country</a:t>
            </a:r>
            <a:r>
              <a:rPr dirty="0" sz="1600" spc="-5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dirty="0" sz="1600" spc="-12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585D60"/>
                </a:solidFill>
                <a:latin typeface="Trebuchet MS"/>
                <a:cs typeface="Trebuchet MS"/>
              </a:rPr>
              <a:t>country</a:t>
            </a:r>
            <a:r>
              <a:rPr dirty="0" sz="16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15">
                <a:solidFill>
                  <a:srgbClr val="585D60"/>
                </a:solidFill>
                <a:latin typeface="Trebuchet MS"/>
                <a:cs typeface="Trebuchet MS"/>
              </a:rPr>
              <a:t>where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60">
                <a:solidFill>
                  <a:srgbClr val="585D60"/>
                </a:solidFill>
                <a:latin typeface="Trebuchet MS"/>
                <a:cs typeface="Trebuchet MS"/>
              </a:rPr>
              <a:t>IP</a:t>
            </a:r>
            <a:r>
              <a:rPr dirty="0" sz="16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50">
                <a:solidFill>
                  <a:srgbClr val="585D60"/>
                </a:solidFill>
                <a:latin typeface="Trebuchet MS"/>
                <a:cs typeface="Trebuchet MS"/>
              </a:rPr>
              <a:t>address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6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6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585D60"/>
                </a:solidFill>
                <a:latin typeface="Trebuchet MS"/>
                <a:cs typeface="Trebuchet MS"/>
              </a:rPr>
              <a:t>located.</a:t>
            </a:r>
            <a:endParaRPr sz="1600">
              <a:latin typeface="Trebuchet MS"/>
              <a:cs typeface="Trebuchet MS"/>
            </a:endParaRPr>
          </a:p>
          <a:p>
            <a:pPr marL="132715" indent="-120650">
              <a:lnSpc>
                <a:spcPct val="100000"/>
              </a:lnSpc>
              <a:spcBef>
                <a:spcPts val="1230"/>
              </a:spcBef>
              <a:buSzPct val="106666"/>
              <a:buFont typeface="Trebuchet MS"/>
              <a:buChar char="•"/>
              <a:tabLst>
                <a:tab pos="133350" algn="l"/>
              </a:tabLst>
            </a:pPr>
            <a:r>
              <a:rPr dirty="0" sz="1500" spc="-25">
                <a:solidFill>
                  <a:srgbClr val="C2132D"/>
                </a:solidFill>
                <a:latin typeface="Courier New"/>
                <a:cs typeface="Courier New"/>
              </a:rPr>
              <a:t>City</a:t>
            </a:r>
            <a:r>
              <a:rPr dirty="0" sz="1600" spc="-25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dirty="0" sz="1600" spc="-114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585D60"/>
                </a:solidFill>
                <a:latin typeface="Trebuchet MS"/>
                <a:cs typeface="Trebuchet MS"/>
              </a:rPr>
              <a:t>city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15">
                <a:solidFill>
                  <a:srgbClr val="585D60"/>
                </a:solidFill>
                <a:latin typeface="Trebuchet MS"/>
                <a:cs typeface="Trebuchet MS"/>
              </a:rPr>
              <a:t>where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60">
                <a:solidFill>
                  <a:srgbClr val="585D60"/>
                </a:solidFill>
                <a:latin typeface="Trebuchet MS"/>
                <a:cs typeface="Trebuchet MS"/>
              </a:rPr>
              <a:t>IP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50">
                <a:solidFill>
                  <a:srgbClr val="585D60"/>
                </a:solidFill>
                <a:latin typeface="Trebuchet MS"/>
                <a:cs typeface="Trebuchet MS"/>
              </a:rPr>
              <a:t>address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6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585D60"/>
                </a:solidFill>
                <a:latin typeface="Trebuchet MS"/>
                <a:cs typeface="Trebuchet MS"/>
              </a:rPr>
              <a:t>located.</a:t>
            </a:r>
            <a:endParaRPr sz="1600">
              <a:latin typeface="Trebuchet MS"/>
              <a:cs typeface="Trebuchet MS"/>
            </a:endParaRPr>
          </a:p>
          <a:p>
            <a:pPr marL="132715" indent="-120650">
              <a:lnSpc>
                <a:spcPct val="100000"/>
              </a:lnSpc>
              <a:spcBef>
                <a:spcPts val="1155"/>
              </a:spcBef>
              <a:buSzPct val="106666"/>
              <a:buFont typeface="Trebuchet MS"/>
              <a:buChar char="•"/>
              <a:tabLst>
                <a:tab pos="133350" algn="l"/>
              </a:tabLst>
            </a:pPr>
            <a:r>
              <a:rPr dirty="0" sz="1500" spc="-5">
                <a:solidFill>
                  <a:srgbClr val="C2132D"/>
                </a:solidFill>
                <a:latin typeface="Courier New"/>
                <a:cs typeface="Courier New"/>
              </a:rPr>
              <a:t>Latitude</a:t>
            </a:r>
            <a:r>
              <a:rPr dirty="0" sz="1600" spc="-5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dirty="0" sz="1600" spc="-114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40">
                <a:solidFill>
                  <a:srgbClr val="585D60"/>
                </a:solidFill>
                <a:latin typeface="Trebuchet MS"/>
                <a:cs typeface="Trebuchet MS"/>
              </a:rPr>
              <a:t>latitude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15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60">
                <a:solidFill>
                  <a:srgbClr val="585D60"/>
                </a:solidFill>
                <a:latin typeface="Trebuchet MS"/>
                <a:cs typeface="Trebuchet MS"/>
              </a:rPr>
              <a:t>IP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585D60"/>
                </a:solidFill>
                <a:latin typeface="Trebuchet MS"/>
                <a:cs typeface="Trebuchet MS"/>
              </a:rPr>
              <a:t>address.</a:t>
            </a:r>
            <a:endParaRPr sz="1600">
              <a:latin typeface="Trebuchet MS"/>
              <a:cs typeface="Trebuchet MS"/>
            </a:endParaRPr>
          </a:p>
          <a:p>
            <a:pPr marL="132715" indent="-120650">
              <a:lnSpc>
                <a:spcPct val="100000"/>
              </a:lnSpc>
              <a:spcBef>
                <a:spcPts val="1230"/>
              </a:spcBef>
              <a:buSzPct val="106666"/>
              <a:buFont typeface="Trebuchet MS"/>
              <a:buChar char="•"/>
              <a:tabLst>
                <a:tab pos="133350" algn="l"/>
              </a:tabLst>
            </a:pPr>
            <a:r>
              <a:rPr dirty="0" sz="1500">
                <a:solidFill>
                  <a:srgbClr val="C2132D"/>
                </a:solidFill>
                <a:latin typeface="Courier New"/>
                <a:cs typeface="Courier New"/>
              </a:rPr>
              <a:t>Longitude</a:t>
            </a:r>
            <a:r>
              <a:rPr dirty="0" sz="1600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dirty="0" sz="1600" spc="-12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585D60"/>
                </a:solidFill>
                <a:latin typeface="Trebuchet MS"/>
                <a:cs typeface="Trebuchet MS"/>
              </a:rPr>
              <a:t>longitude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15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6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60">
                <a:solidFill>
                  <a:srgbClr val="585D60"/>
                </a:solidFill>
                <a:latin typeface="Trebuchet MS"/>
                <a:cs typeface="Trebuchet MS"/>
              </a:rPr>
              <a:t>IP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585D60"/>
                </a:solidFill>
                <a:latin typeface="Trebuchet MS"/>
                <a:cs typeface="Trebuchet MS"/>
              </a:rPr>
              <a:t>address.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25 </a:t>
            </a:r>
            <a:r>
              <a:rPr dirty="0" sz="1200" spc="-135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dirty="0" sz="1200" spc="-2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29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30225"/>
            <a:ext cx="7208520" cy="539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50">
                <a:solidFill>
                  <a:srgbClr val="C2132D"/>
                </a:solidFill>
                <a:latin typeface="Trebuchet MS"/>
                <a:cs typeface="Trebuchet MS"/>
              </a:rPr>
              <a:t>Analyzing </a:t>
            </a:r>
            <a:r>
              <a:rPr dirty="0" sz="3350" spc="-195">
                <a:solidFill>
                  <a:srgbClr val="C2132D"/>
                </a:solidFill>
                <a:latin typeface="Trebuchet MS"/>
                <a:cs typeface="Trebuchet MS"/>
              </a:rPr>
              <a:t>Toxic </a:t>
            </a:r>
            <a:r>
              <a:rPr dirty="0" sz="3350" spc="30">
                <a:solidFill>
                  <a:srgbClr val="C2132D"/>
                </a:solidFill>
                <a:latin typeface="Trebuchet MS"/>
                <a:cs typeface="Trebuchet MS"/>
              </a:rPr>
              <a:t>IPs </a:t>
            </a:r>
            <a:r>
              <a:rPr dirty="0" sz="3350" spc="-180">
                <a:solidFill>
                  <a:srgbClr val="C2132D"/>
                </a:solidFill>
                <a:latin typeface="Trebuchet MS"/>
                <a:cs typeface="Trebuchet MS"/>
              </a:rPr>
              <a:t>and </a:t>
            </a:r>
            <a:r>
              <a:rPr dirty="0" sz="3350" spc="-250">
                <a:solidFill>
                  <a:srgbClr val="C2132D"/>
                </a:solidFill>
                <a:latin typeface="Trebuchet MS"/>
                <a:cs typeface="Trebuchet MS"/>
              </a:rPr>
              <a:t>their</a:t>
            </a:r>
            <a:r>
              <a:rPr dirty="0" sz="3350" spc="-74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3350" spc="-155">
                <a:solidFill>
                  <a:srgbClr val="C2132D"/>
                </a:solidFill>
                <a:latin typeface="Trebuchet MS"/>
                <a:cs typeface="Trebuchet MS"/>
              </a:rPr>
              <a:t>Geolocations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124075"/>
            <a:ext cx="9696450" cy="0"/>
          </a:xfrm>
          <a:custGeom>
            <a:avLst/>
            <a:gdLst/>
            <a:ahLst/>
            <a:cxnLst/>
            <a:rect l="l" t="t" r="r" b="b"/>
            <a:pathLst>
              <a:path w="9696450" h="0">
                <a:moveTo>
                  <a:pt x="0" y="0"/>
                </a:moveTo>
                <a:lnTo>
                  <a:pt x="9696449" y="0"/>
                </a:lnTo>
              </a:path>
            </a:pathLst>
          </a:custGeom>
          <a:ln w="19049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26 </a:t>
            </a:r>
            <a:r>
              <a:rPr dirty="0" sz="1200" spc="-135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dirty="0" sz="1200" spc="-2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29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1552575"/>
            <a:ext cx="942975" cy="0"/>
          </a:xfrm>
          <a:custGeom>
            <a:avLst/>
            <a:gdLst/>
            <a:ahLst/>
            <a:cxnLst/>
            <a:rect l="l" t="t" r="r" b="b"/>
            <a:pathLst>
              <a:path w="942975" h="0">
                <a:moveTo>
                  <a:pt x="0" y="0"/>
                </a:moveTo>
                <a:lnTo>
                  <a:pt x="942974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2124075"/>
            <a:ext cx="942975" cy="0"/>
          </a:xfrm>
          <a:custGeom>
            <a:avLst/>
            <a:gdLst/>
            <a:ahLst/>
            <a:cxnLst/>
            <a:rect l="l" t="t" r="r" b="b"/>
            <a:pathLst>
              <a:path w="942975" h="0">
                <a:moveTo>
                  <a:pt x="0" y="0"/>
                </a:moveTo>
                <a:lnTo>
                  <a:pt x="942974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30300" y="1673225"/>
            <a:ext cx="7626350" cy="2290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51865" algn="l"/>
                <a:tab pos="2075814" algn="l"/>
                <a:tab pos="3200400" algn="l"/>
                <a:tab pos="4324985" algn="l"/>
                <a:tab pos="5448935" algn="l"/>
              </a:tabLst>
            </a:pPr>
            <a:r>
              <a:rPr dirty="0" sz="1800" spc="40">
                <a:solidFill>
                  <a:srgbClr val="585D60"/>
                </a:solidFill>
                <a:latin typeface="Trebuchet MS"/>
                <a:cs typeface="Trebuchet MS"/>
              </a:rPr>
              <a:t>Task	Task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585D60"/>
                </a:solidFill>
                <a:latin typeface="Trebuchet MS"/>
                <a:cs typeface="Trebuchet MS"/>
              </a:rPr>
              <a:t>1	</a:t>
            </a:r>
            <a:r>
              <a:rPr dirty="0" sz="1800" spc="40">
                <a:solidFill>
                  <a:srgbClr val="585D60"/>
                </a:solidFill>
                <a:latin typeface="Trebuchet MS"/>
                <a:cs typeface="Trebuchet MS"/>
              </a:rPr>
              <a:t>Task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585D60"/>
                </a:solidFill>
                <a:latin typeface="Trebuchet MS"/>
                <a:cs typeface="Trebuchet MS"/>
              </a:rPr>
              <a:t>2	</a:t>
            </a:r>
            <a:r>
              <a:rPr dirty="0" sz="1800" spc="40">
                <a:solidFill>
                  <a:srgbClr val="585D60"/>
                </a:solidFill>
                <a:latin typeface="Trebuchet MS"/>
                <a:cs typeface="Trebuchet MS"/>
              </a:rPr>
              <a:t>Task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585D60"/>
                </a:solidFill>
                <a:latin typeface="Trebuchet MS"/>
                <a:cs typeface="Trebuchet MS"/>
              </a:rPr>
              <a:t>3	</a:t>
            </a:r>
            <a:r>
              <a:rPr dirty="0" sz="1800" spc="40">
                <a:solidFill>
                  <a:srgbClr val="585D60"/>
                </a:solidFill>
                <a:latin typeface="Trebuchet MS"/>
                <a:cs typeface="Trebuchet MS"/>
              </a:rPr>
              <a:t>Task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585D60"/>
                </a:solidFill>
                <a:latin typeface="Trebuchet MS"/>
                <a:cs typeface="Trebuchet MS"/>
              </a:rPr>
              <a:t>4	</a:t>
            </a:r>
            <a:r>
              <a:rPr dirty="0" sz="1800" spc="40">
                <a:solidFill>
                  <a:srgbClr val="585D60"/>
                </a:solidFill>
                <a:latin typeface="Trebuchet MS"/>
                <a:cs typeface="Trebuchet MS"/>
              </a:rPr>
              <a:t>Task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585D60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rebuchet MS"/>
              <a:cs typeface="Trebuchet MS"/>
            </a:endParaRPr>
          </a:p>
          <a:p>
            <a:pPr marL="165100" indent="-133985">
              <a:lnSpc>
                <a:spcPct val="100000"/>
              </a:lnSpc>
              <a:buClr>
                <a:srgbClr val="C2132D"/>
              </a:buClr>
              <a:buChar char="•"/>
              <a:tabLst>
                <a:tab pos="165100" algn="l"/>
              </a:tabLst>
            </a:pPr>
            <a:r>
              <a:rPr dirty="0" sz="1800" spc="40">
                <a:solidFill>
                  <a:srgbClr val="585D60"/>
                </a:solidFill>
                <a:latin typeface="Trebuchet MS"/>
                <a:cs typeface="Trebuchet MS"/>
              </a:rPr>
              <a:t>Load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Toxic</a:t>
            </a:r>
            <a:r>
              <a:rPr dirty="0" sz="1800" spc="-10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6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IP</a:t>
            </a:r>
            <a:r>
              <a:rPr dirty="0" sz="1800" spc="-10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6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Addresses</a:t>
            </a:r>
            <a:r>
              <a:rPr dirty="0" sz="1800" spc="-10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dataset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into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DataFrame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called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-15">
                <a:solidFill>
                  <a:srgbClr val="C2132D"/>
                </a:solidFill>
                <a:latin typeface="Courier New"/>
                <a:cs typeface="Courier New"/>
              </a:rPr>
              <a:t>toxic_ips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1651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65100" algn="l"/>
              </a:tabLst>
            </a:pPr>
            <a:r>
              <a:rPr dirty="0" sz="1800" spc="40">
                <a:solidFill>
                  <a:srgbClr val="585D60"/>
                </a:solidFill>
                <a:latin typeface="Trebuchet MS"/>
                <a:cs typeface="Trebuchet MS"/>
              </a:rPr>
              <a:t>Load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IP</a:t>
            </a:r>
            <a:r>
              <a:rPr dirty="0" sz="1800" spc="-10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800" spc="-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Geolocation</a:t>
            </a:r>
            <a:r>
              <a:rPr dirty="0" sz="1800" spc="-10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80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dataset</a:t>
            </a:r>
            <a:r>
              <a:rPr dirty="0" sz="1800" spc="-9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into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DataFrame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called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-15">
                <a:solidFill>
                  <a:srgbClr val="C2132D"/>
                </a:solidFill>
                <a:latin typeface="Courier New"/>
                <a:cs typeface="Courier New"/>
              </a:rPr>
              <a:t>geolocation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1651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65100" algn="l"/>
              </a:tabLst>
            </a:pP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Answer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questions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next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tabs.</a:t>
            </a:r>
            <a:endParaRPr sz="1800">
              <a:latin typeface="Trebuchet MS"/>
              <a:cs typeface="Trebuchet MS"/>
            </a:endParaRPr>
          </a:p>
          <a:p>
            <a:pPr marL="16510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Char char="•"/>
              <a:tabLst>
                <a:tab pos="165100" algn="l"/>
              </a:tabLst>
            </a:pP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You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can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work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Trebuchet MS"/>
                <a:cs typeface="Trebuchet MS"/>
              </a:rPr>
              <a:t>groups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2-3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students.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403080" y="182880"/>
            <a:ext cx="1978660" cy="966469"/>
          </a:xfrm>
          <a:custGeom>
            <a:avLst/>
            <a:gdLst/>
            <a:ahLst/>
            <a:cxnLst/>
            <a:rect l="l" t="t" r="r" b="b"/>
            <a:pathLst>
              <a:path w="1978659" h="966469">
                <a:moveTo>
                  <a:pt x="1978152" y="966216"/>
                </a:moveTo>
                <a:lnTo>
                  <a:pt x="0" y="966216"/>
                </a:lnTo>
                <a:lnTo>
                  <a:pt x="0" y="0"/>
                </a:lnTo>
                <a:lnTo>
                  <a:pt x="1978152" y="0"/>
                </a:lnTo>
                <a:lnTo>
                  <a:pt x="1978152" y="102870"/>
                </a:lnTo>
                <a:lnTo>
                  <a:pt x="274319" y="102870"/>
                </a:lnTo>
                <a:lnTo>
                  <a:pt x="261182" y="103504"/>
                </a:lnTo>
                <a:lnTo>
                  <a:pt x="223287" y="113020"/>
                </a:lnTo>
                <a:lnTo>
                  <a:pt x="189762" y="133087"/>
                </a:lnTo>
                <a:lnTo>
                  <a:pt x="163420" y="162120"/>
                </a:lnTo>
                <a:lnTo>
                  <a:pt x="146677" y="197568"/>
                </a:lnTo>
                <a:lnTo>
                  <a:pt x="140969" y="236220"/>
                </a:lnTo>
                <a:lnTo>
                  <a:pt x="140969" y="655320"/>
                </a:lnTo>
                <a:lnTo>
                  <a:pt x="146677" y="693971"/>
                </a:lnTo>
                <a:lnTo>
                  <a:pt x="163420" y="729419"/>
                </a:lnTo>
                <a:lnTo>
                  <a:pt x="189762" y="758452"/>
                </a:lnTo>
                <a:lnTo>
                  <a:pt x="223287" y="778519"/>
                </a:lnTo>
                <a:lnTo>
                  <a:pt x="261182" y="788035"/>
                </a:lnTo>
                <a:lnTo>
                  <a:pt x="274319" y="788670"/>
                </a:lnTo>
                <a:lnTo>
                  <a:pt x="1978152" y="788670"/>
                </a:lnTo>
                <a:lnTo>
                  <a:pt x="1978152" y="966216"/>
                </a:lnTo>
                <a:close/>
              </a:path>
              <a:path w="1978659" h="966469">
                <a:moveTo>
                  <a:pt x="1978152" y="788670"/>
                </a:moveTo>
                <a:lnTo>
                  <a:pt x="1703069" y="788670"/>
                </a:lnTo>
                <a:lnTo>
                  <a:pt x="1716205" y="788035"/>
                </a:lnTo>
                <a:lnTo>
                  <a:pt x="1729088" y="786132"/>
                </a:lnTo>
                <a:lnTo>
                  <a:pt x="1765992" y="772906"/>
                </a:lnTo>
                <a:lnTo>
                  <a:pt x="1797360" y="749612"/>
                </a:lnTo>
                <a:lnTo>
                  <a:pt x="1820653" y="718244"/>
                </a:lnTo>
                <a:lnTo>
                  <a:pt x="1833880" y="681340"/>
                </a:lnTo>
                <a:lnTo>
                  <a:pt x="1836419" y="655320"/>
                </a:lnTo>
                <a:lnTo>
                  <a:pt x="1836419" y="236220"/>
                </a:lnTo>
                <a:lnTo>
                  <a:pt x="1830708" y="197568"/>
                </a:lnTo>
                <a:lnTo>
                  <a:pt x="1813965" y="162120"/>
                </a:lnTo>
                <a:lnTo>
                  <a:pt x="1787623" y="133087"/>
                </a:lnTo>
                <a:lnTo>
                  <a:pt x="1754098" y="113020"/>
                </a:lnTo>
                <a:lnTo>
                  <a:pt x="1716205" y="103504"/>
                </a:lnTo>
                <a:lnTo>
                  <a:pt x="1703069" y="102870"/>
                </a:lnTo>
                <a:lnTo>
                  <a:pt x="1978152" y="102870"/>
                </a:lnTo>
                <a:lnTo>
                  <a:pt x="1978152" y="788670"/>
                </a:lnTo>
                <a:close/>
              </a:path>
            </a:pathLst>
          </a:custGeom>
          <a:solidFill>
            <a:srgbClr val="323232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548811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1565780" y="676274"/>
                </a:moveTo>
                <a:lnTo>
                  <a:pt x="120144" y="676274"/>
                </a:lnTo>
                <a:lnTo>
                  <a:pt x="111782" y="675451"/>
                </a:lnTo>
                <a:lnTo>
                  <a:pt x="71578" y="663255"/>
                </a:lnTo>
                <a:lnTo>
                  <a:pt x="31692" y="632642"/>
                </a:lnTo>
                <a:lnTo>
                  <a:pt x="6556" y="589095"/>
                </a:lnTo>
                <a:lnTo>
                  <a:pt x="0" y="556130"/>
                </a:lnTo>
                <a:lnTo>
                  <a:pt x="0" y="120144"/>
                </a:lnTo>
                <a:lnTo>
                  <a:pt x="13018" y="71578"/>
                </a:lnTo>
                <a:lnTo>
                  <a:pt x="43632" y="31692"/>
                </a:lnTo>
                <a:lnTo>
                  <a:pt x="87178" y="6557"/>
                </a:lnTo>
                <a:lnTo>
                  <a:pt x="120144" y="0"/>
                </a:lnTo>
                <a:lnTo>
                  <a:pt x="1565780" y="0"/>
                </a:lnTo>
                <a:lnTo>
                  <a:pt x="1614345" y="13019"/>
                </a:lnTo>
                <a:lnTo>
                  <a:pt x="1654232" y="43632"/>
                </a:lnTo>
                <a:lnTo>
                  <a:pt x="1679366" y="87179"/>
                </a:lnTo>
                <a:lnTo>
                  <a:pt x="1685925" y="120144"/>
                </a:lnTo>
                <a:lnTo>
                  <a:pt x="1685925" y="556130"/>
                </a:lnTo>
                <a:lnTo>
                  <a:pt x="1672904" y="604696"/>
                </a:lnTo>
                <a:lnTo>
                  <a:pt x="1642292" y="644582"/>
                </a:lnTo>
                <a:lnTo>
                  <a:pt x="1598743" y="669717"/>
                </a:lnTo>
                <a:lnTo>
                  <a:pt x="1565780" y="676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548810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0" y="547687"/>
                </a:moveTo>
                <a:lnTo>
                  <a:pt x="0" y="128587"/>
                </a:lnTo>
                <a:lnTo>
                  <a:pt x="0" y="120144"/>
                </a:lnTo>
                <a:lnTo>
                  <a:pt x="823" y="111782"/>
                </a:lnTo>
                <a:lnTo>
                  <a:pt x="2470" y="103501"/>
                </a:lnTo>
                <a:lnTo>
                  <a:pt x="4117" y="95220"/>
                </a:lnTo>
                <a:lnTo>
                  <a:pt x="6556" y="87179"/>
                </a:lnTo>
                <a:lnTo>
                  <a:pt x="9787" y="79379"/>
                </a:lnTo>
                <a:lnTo>
                  <a:pt x="13018" y="71578"/>
                </a:lnTo>
                <a:lnTo>
                  <a:pt x="37662" y="37662"/>
                </a:lnTo>
                <a:lnTo>
                  <a:pt x="43632" y="31692"/>
                </a:lnTo>
                <a:lnTo>
                  <a:pt x="50127" y="26361"/>
                </a:lnTo>
                <a:lnTo>
                  <a:pt x="57147" y="21670"/>
                </a:lnTo>
                <a:lnTo>
                  <a:pt x="64167" y="16980"/>
                </a:lnTo>
                <a:lnTo>
                  <a:pt x="71577" y="13019"/>
                </a:lnTo>
                <a:lnTo>
                  <a:pt x="79378" y="9788"/>
                </a:lnTo>
                <a:lnTo>
                  <a:pt x="87178" y="6557"/>
                </a:lnTo>
                <a:lnTo>
                  <a:pt x="95219" y="4117"/>
                </a:lnTo>
                <a:lnTo>
                  <a:pt x="103501" y="2470"/>
                </a:lnTo>
                <a:lnTo>
                  <a:pt x="111782" y="823"/>
                </a:lnTo>
                <a:lnTo>
                  <a:pt x="120144" y="0"/>
                </a:lnTo>
                <a:lnTo>
                  <a:pt x="128588" y="0"/>
                </a:lnTo>
                <a:lnTo>
                  <a:pt x="1557337" y="0"/>
                </a:lnTo>
                <a:lnTo>
                  <a:pt x="1565780" y="0"/>
                </a:lnTo>
                <a:lnTo>
                  <a:pt x="1574142" y="823"/>
                </a:lnTo>
                <a:lnTo>
                  <a:pt x="1582422" y="2470"/>
                </a:lnTo>
                <a:lnTo>
                  <a:pt x="1590703" y="4117"/>
                </a:lnTo>
                <a:lnTo>
                  <a:pt x="1598743" y="6557"/>
                </a:lnTo>
                <a:lnTo>
                  <a:pt x="1606544" y="9788"/>
                </a:lnTo>
                <a:lnTo>
                  <a:pt x="1614344" y="13019"/>
                </a:lnTo>
                <a:lnTo>
                  <a:pt x="1648262" y="37662"/>
                </a:lnTo>
                <a:lnTo>
                  <a:pt x="1672904" y="71578"/>
                </a:lnTo>
                <a:lnTo>
                  <a:pt x="1685101" y="111782"/>
                </a:lnTo>
                <a:lnTo>
                  <a:pt x="1685925" y="120144"/>
                </a:lnTo>
                <a:lnTo>
                  <a:pt x="1685925" y="128587"/>
                </a:lnTo>
                <a:lnTo>
                  <a:pt x="1685925" y="547687"/>
                </a:lnTo>
                <a:lnTo>
                  <a:pt x="1685925" y="556130"/>
                </a:lnTo>
                <a:lnTo>
                  <a:pt x="1685101" y="564492"/>
                </a:lnTo>
                <a:lnTo>
                  <a:pt x="1672904" y="604696"/>
                </a:lnTo>
                <a:lnTo>
                  <a:pt x="1648262" y="638612"/>
                </a:lnTo>
                <a:lnTo>
                  <a:pt x="1628775" y="654603"/>
                </a:lnTo>
                <a:lnTo>
                  <a:pt x="1621754" y="659294"/>
                </a:lnTo>
                <a:lnTo>
                  <a:pt x="1614344" y="663255"/>
                </a:lnTo>
                <a:lnTo>
                  <a:pt x="1606544" y="666486"/>
                </a:lnTo>
                <a:lnTo>
                  <a:pt x="1598743" y="669717"/>
                </a:lnTo>
                <a:lnTo>
                  <a:pt x="1590703" y="672156"/>
                </a:lnTo>
                <a:lnTo>
                  <a:pt x="1582422" y="673804"/>
                </a:lnTo>
                <a:lnTo>
                  <a:pt x="1574142" y="675451"/>
                </a:lnTo>
                <a:lnTo>
                  <a:pt x="1565780" y="676274"/>
                </a:lnTo>
                <a:lnTo>
                  <a:pt x="1557337" y="676274"/>
                </a:lnTo>
                <a:lnTo>
                  <a:pt x="128588" y="676274"/>
                </a:lnTo>
                <a:lnTo>
                  <a:pt x="120144" y="676274"/>
                </a:lnTo>
                <a:lnTo>
                  <a:pt x="111782" y="675451"/>
                </a:lnTo>
                <a:lnTo>
                  <a:pt x="103501" y="673804"/>
                </a:lnTo>
                <a:lnTo>
                  <a:pt x="95219" y="672156"/>
                </a:lnTo>
                <a:lnTo>
                  <a:pt x="87178" y="669717"/>
                </a:lnTo>
                <a:lnTo>
                  <a:pt x="79378" y="666486"/>
                </a:lnTo>
                <a:lnTo>
                  <a:pt x="71578" y="663255"/>
                </a:lnTo>
                <a:lnTo>
                  <a:pt x="64167" y="659294"/>
                </a:lnTo>
                <a:lnTo>
                  <a:pt x="57147" y="654603"/>
                </a:lnTo>
                <a:lnTo>
                  <a:pt x="50127" y="649913"/>
                </a:lnTo>
                <a:lnTo>
                  <a:pt x="21670" y="619126"/>
                </a:lnTo>
                <a:lnTo>
                  <a:pt x="16979" y="612106"/>
                </a:lnTo>
                <a:lnTo>
                  <a:pt x="13018" y="604696"/>
                </a:lnTo>
                <a:lnTo>
                  <a:pt x="9787" y="596895"/>
                </a:lnTo>
                <a:lnTo>
                  <a:pt x="6556" y="589095"/>
                </a:lnTo>
                <a:lnTo>
                  <a:pt x="4117" y="581054"/>
                </a:lnTo>
                <a:lnTo>
                  <a:pt x="2470" y="572773"/>
                </a:lnTo>
                <a:lnTo>
                  <a:pt x="823" y="564492"/>
                </a:lnTo>
                <a:lnTo>
                  <a:pt x="0" y="556130"/>
                </a:lnTo>
                <a:lnTo>
                  <a:pt x="0" y="547687"/>
                </a:lnTo>
                <a:close/>
              </a:path>
            </a:pathLst>
          </a:custGeom>
          <a:ln w="28574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26846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15:00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8136" y="2779776"/>
            <a:ext cx="1746885" cy="1015365"/>
          </a:xfrm>
          <a:prstGeom prst="rect"/>
          <a:solidFill>
            <a:srgbClr val="333333"/>
          </a:solidFill>
        </p:spPr>
        <p:txBody>
          <a:bodyPr wrap="square" lIns="0" tIns="118745" rIns="0" bIns="0" rtlCol="0" vert="horz">
            <a:spAutoFit/>
          </a:bodyPr>
          <a:lstStyle/>
          <a:p>
            <a:pPr marL="226695">
              <a:lnSpc>
                <a:spcPct val="100000"/>
              </a:lnSpc>
              <a:spcBef>
                <a:spcPts val="935"/>
              </a:spcBef>
            </a:pPr>
            <a:r>
              <a:rPr dirty="0" sz="4100" spc="-122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4100" spc="-12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100" spc="-122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4100" spc="-12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100" spc="-122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dirty="0" sz="4100" spc="-122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100" spc="-122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22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220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dirty="0" sz="4100" spc="-122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31423" y="5995415"/>
            <a:ext cx="894080" cy="491490"/>
          </a:xfrm>
          <a:custGeom>
            <a:avLst/>
            <a:gdLst/>
            <a:ahLst/>
            <a:cxnLst/>
            <a:rect l="l" t="t" r="r" b="b"/>
            <a:pathLst>
              <a:path w="894079" h="491489">
                <a:moveTo>
                  <a:pt x="0" y="0"/>
                </a:moveTo>
                <a:lnTo>
                  <a:pt x="893825" y="0"/>
                </a:lnTo>
                <a:lnTo>
                  <a:pt x="893825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200" spc="-295">
                <a:latin typeface="Trebuchet MS"/>
                <a:cs typeface="Trebuchet MS"/>
              </a:rPr>
              <a:t>7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7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200" spc="-295">
                <a:latin typeface="Trebuchet MS"/>
                <a:cs typeface="Trebuchet MS"/>
              </a:rPr>
              <a:t>9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28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417830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70">
                <a:latin typeface="Trebuchet MS"/>
                <a:cs typeface="Trebuchet MS"/>
              </a:rPr>
              <a:t>Summary </a:t>
            </a:r>
            <a:r>
              <a:rPr dirty="0" sz="3350" spc="-140">
                <a:latin typeface="Trebuchet MS"/>
                <a:cs typeface="Trebuchet MS"/>
              </a:rPr>
              <a:t>of </a:t>
            </a:r>
            <a:r>
              <a:rPr dirty="0" sz="3350" spc="-90">
                <a:latin typeface="Trebuchet MS"/>
                <a:cs typeface="Trebuchet MS"/>
              </a:rPr>
              <a:t>Main</a:t>
            </a:r>
            <a:r>
              <a:rPr dirty="0" sz="3350" spc="-455">
                <a:latin typeface="Trebuchet MS"/>
                <a:cs typeface="Trebuchet MS"/>
              </a:rPr>
              <a:t> </a:t>
            </a:r>
            <a:r>
              <a:rPr dirty="0" sz="3350" spc="-110">
                <a:latin typeface="Trebuchet MS"/>
                <a:cs typeface="Trebuchet MS"/>
              </a:rPr>
              <a:t>Points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425575"/>
            <a:ext cx="9225280" cy="1728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By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585D60"/>
                </a:solidFill>
                <a:latin typeface="Trebuchet MS"/>
                <a:cs typeface="Trebuchet MS"/>
              </a:rPr>
              <a:t>now,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you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should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be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able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do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following: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rebuchet MS"/>
              <a:cs typeface="Trebuchet MS"/>
            </a:endParaRPr>
          </a:p>
          <a:p>
            <a:pPr marL="393700" indent="-133985">
              <a:lnSpc>
                <a:spcPct val="100000"/>
              </a:lnSpc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Ensure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that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your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imported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technically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Trebuchet MS"/>
                <a:cs typeface="Trebuchet MS"/>
              </a:rPr>
              <a:t>correct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(rename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Trebuchet MS"/>
                <a:cs typeface="Trebuchet MS"/>
              </a:rPr>
              <a:t>columns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585D60"/>
                </a:solidFill>
                <a:latin typeface="Trebuchet MS"/>
                <a:cs typeface="Trebuchet MS"/>
              </a:rPr>
              <a:t>fix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C2132D"/>
                </a:solidFill>
                <a:latin typeface="Courier New"/>
                <a:cs typeface="Courier New"/>
              </a:rPr>
              <a:t>dtypes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Clean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ensure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that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your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consistent</a:t>
            </a:r>
            <a:endParaRPr sz="1800">
              <a:latin typeface="Trebuchet MS"/>
              <a:cs typeface="Trebuchet MS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Understand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difference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between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-25">
                <a:solidFill>
                  <a:srgbClr val="C2132D"/>
                </a:solidFill>
                <a:latin typeface="Courier New"/>
                <a:cs typeface="Courier New"/>
              </a:rPr>
              <a:t>concatenate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-50">
                <a:solidFill>
                  <a:srgbClr val="C2132D"/>
                </a:solidFill>
                <a:latin typeface="Courier New"/>
                <a:cs typeface="Courier New"/>
              </a:rPr>
              <a:t>merge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-35">
                <a:solidFill>
                  <a:srgbClr val="C2132D"/>
                </a:solidFill>
                <a:latin typeface="Courier New"/>
                <a:cs typeface="Courier New"/>
              </a:rPr>
              <a:t>join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28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544576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00" spc="2155">
                <a:latin typeface="Arial"/>
                <a:cs typeface="Arial"/>
              </a:rPr>
              <a:t>📝</a:t>
            </a:r>
            <a:r>
              <a:rPr dirty="0" sz="3300" spc="-260">
                <a:latin typeface="Arial"/>
                <a:cs typeface="Arial"/>
              </a:rPr>
              <a:t> </a:t>
            </a:r>
            <a:r>
              <a:rPr dirty="0" sz="3350" spc="-229">
                <a:latin typeface="Trebuchet MS"/>
                <a:cs typeface="Trebuchet MS"/>
              </a:rPr>
              <a:t>Review </a:t>
            </a:r>
            <a:r>
              <a:rPr dirty="0" sz="3350" spc="-180">
                <a:latin typeface="Trebuchet MS"/>
                <a:cs typeface="Trebuchet MS"/>
              </a:rPr>
              <a:t>and </a:t>
            </a:r>
            <a:r>
              <a:rPr dirty="0" sz="3350" spc="-195">
                <a:latin typeface="Trebuchet MS"/>
                <a:cs typeface="Trebuchet MS"/>
              </a:rPr>
              <a:t>Clarification </a:t>
            </a:r>
            <a:r>
              <a:rPr dirty="0" sz="3300" spc="2155">
                <a:latin typeface="Arial"/>
                <a:cs typeface="Arial"/>
              </a:rPr>
              <a:t>📝</a:t>
            </a:r>
            <a:endParaRPr sz="33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25120" indent="-133985">
              <a:lnSpc>
                <a:spcPct val="100000"/>
              </a:lnSpc>
              <a:spcBef>
                <a:spcPts val="100"/>
              </a:spcBef>
              <a:buFont typeface="Trebuchet MS"/>
              <a:buChar char="•"/>
              <a:tabLst>
                <a:tab pos="325755" algn="l"/>
              </a:tabLst>
            </a:pPr>
            <a:r>
              <a:rPr dirty="0" spc="65" b="1">
                <a:solidFill>
                  <a:srgbClr val="C2132D"/>
                </a:solidFill>
                <a:latin typeface="Trebuchet MS"/>
                <a:cs typeface="Trebuchet MS"/>
              </a:rPr>
              <a:t>Class</a:t>
            </a:r>
            <a:r>
              <a:rPr dirty="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pc="-30" b="1">
                <a:solidFill>
                  <a:srgbClr val="C2132D"/>
                </a:solidFill>
                <a:latin typeface="Trebuchet MS"/>
                <a:cs typeface="Trebuchet MS"/>
              </a:rPr>
              <a:t>Notes</a:t>
            </a:r>
            <a:r>
              <a:rPr dirty="0" spc="-30"/>
              <a:t>:</a:t>
            </a:r>
            <a:r>
              <a:rPr dirty="0" spc="-130"/>
              <a:t> </a:t>
            </a:r>
            <a:r>
              <a:rPr dirty="0" spc="-25"/>
              <a:t>Take</a:t>
            </a:r>
            <a:r>
              <a:rPr dirty="0" spc="-95"/>
              <a:t> </a:t>
            </a:r>
            <a:r>
              <a:rPr dirty="0" spc="75"/>
              <a:t>some</a:t>
            </a:r>
            <a:r>
              <a:rPr dirty="0" spc="-95"/>
              <a:t> </a:t>
            </a:r>
            <a:r>
              <a:rPr dirty="0" spc="-40"/>
              <a:t>time</a:t>
            </a:r>
            <a:r>
              <a:rPr dirty="0" spc="-95"/>
              <a:t> </a:t>
            </a:r>
            <a:r>
              <a:rPr dirty="0" spc="-45"/>
              <a:t>to</a:t>
            </a:r>
            <a:r>
              <a:rPr dirty="0" spc="-100"/>
              <a:t> </a:t>
            </a:r>
            <a:r>
              <a:rPr dirty="0" spc="-35"/>
              <a:t>revisit</a:t>
            </a:r>
            <a:r>
              <a:rPr dirty="0" spc="-95"/>
              <a:t> </a:t>
            </a:r>
            <a:r>
              <a:rPr dirty="0" spc="-20"/>
              <a:t>your</a:t>
            </a:r>
            <a:r>
              <a:rPr dirty="0" spc="-95"/>
              <a:t> </a:t>
            </a:r>
            <a:r>
              <a:rPr dirty="0" spc="75"/>
              <a:t>class</a:t>
            </a:r>
            <a:r>
              <a:rPr dirty="0" spc="-95"/>
              <a:t> </a:t>
            </a:r>
            <a:r>
              <a:rPr dirty="0" spc="20"/>
              <a:t>notes</a:t>
            </a:r>
            <a:r>
              <a:rPr dirty="0" spc="-95"/>
              <a:t> </a:t>
            </a:r>
            <a:r>
              <a:rPr dirty="0" spc="-25"/>
              <a:t>for</a:t>
            </a:r>
            <a:r>
              <a:rPr dirty="0" spc="-100"/>
              <a:t> </a:t>
            </a:r>
            <a:r>
              <a:rPr dirty="0" spc="-35"/>
              <a:t>key</a:t>
            </a:r>
            <a:r>
              <a:rPr dirty="0" spc="-95"/>
              <a:t> </a:t>
            </a:r>
            <a:r>
              <a:rPr dirty="0" spc="30"/>
              <a:t>insights</a:t>
            </a:r>
            <a:r>
              <a:rPr dirty="0" spc="-95"/>
              <a:t> </a:t>
            </a:r>
            <a:r>
              <a:rPr dirty="0" spc="15"/>
              <a:t>and</a:t>
            </a:r>
            <a:r>
              <a:rPr dirty="0" spc="-95"/>
              <a:t> </a:t>
            </a:r>
            <a:r>
              <a:rPr dirty="0"/>
              <a:t>concepts.</a:t>
            </a:r>
          </a:p>
          <a:p>
            <a:pPr marL="325120" marR="1016635" indent="-133985">
              <a:lnSpc>
                <a:spcPct val="118100"/>
              </a:lnSpc>
              <a:spcBef>
                <a:spcPts val="900"/>
              </a:spcBef>
              <a:buFont typeface="Trebuchet MS"/>
              <a:buChar char="•"/>
              <a:tabLst>
                <a:tab pos="325755" algn="l"/>
              </a:tabLst>
            </a:pPr>
            <a:r>
              <a:rPr dirty="0" spc="15" b="1">
                <a:solidFill>
                  <a:srgbClr val="C2132D"/>
                </a:solidFill>
                <a:latin typeface="Trebuchet MS"/>
                <a:cs typeface="Trebuchet MS"/>
              </a:rPr>
              <a:t>Zoom</a:t>
            </a:r>
            <a:r>
              <a:rPr dirty="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pc="-40" b="1">
                <a:solidFill>
                  <a:srgbClr val="C2132D"/>
                </a:solidFill>
                <a:latin typeface="Trebuchet MS"/>
                <a:cs typeface="Trebuchet MS"/>
              </a:rPr>
              <a:t>Recording</a:t>
            </a:r>
            <a:r>
              <a:rPr dirty="0" spc="-40"/>
              <a:t>:</a:t>
            </a:r>
            <a:r>
              <a:rPr dirty="0" spc="-135"/>
              <a:t> </a:t>
            </a:r>
            <a:r>
              <a:rPr dirty="0"/>
              <a:t>The</a:t>
            </a:r>
            <a:r>
              <a:rPr dirty="0" spc="-100"/>
              <a:t> </a:t>
            </a:r>
            <a:r>
              <a:rPr dirty="0" spc="-10"/>
              <a:t>recording</a:t>
            </a:r>
            <a:r>
              <a:rPr dirty="0" spc="-95"/>
              <a:t> </a:t>
            </a:r>
            <a:r>
              <a:rPr dirty="0" spc="10"/>
              <a:t>of</a:t>
            </a:r>
            <a:r>
              <a:rPr dirty="0" spc="-100"/>
              <a:t> </a:t>
            </a:r>
            <a:r>
              <a:rPr dirty="0" spc="10"/>
              <a:t>today's</a:t>
            </a:r>
            <a:r>
              <a:rPr dirty="0" spc="-100"/>
              <a:t> </a:t>
            </a:r>
            <a:r>
              <a:rPr dirty="0" spc="75"/>
              <a:t>class</a:t>
            </a:r>
            <a:r>
              <a:rPr dirty="0" spc="-95"/>
              <a:t> </a:t>
            </a:r>
            <a:r>
              <a:rPr dirty="0" spc="-65"/>
              <a:t>will</a:t>
            </a:r>
            <a:r>
              <a:rPr dirty="0" spc="-100"/>
              <a:t> </a:t>
            </a:r>
            <a:r>
              <a:rPr dirty="0" spc="-10"/>
              <a:t>be</a:t>
            </a:r>
            <a:r>
              <a:rPr dirty="0" spc="-100"/>
              <a:t> </a:t>
            </a:r>
            <a:r>
              <a:rPr dirty="0" spc="25"/>
              <a:t>made</a:t>
            </a:r>
            <a:r>
              <a:rPr dirty="0" spc="-95"/>
              <a:t> </a:t>
            </a:r>
            <a:r>
              <a:rPr dirty="0" spc="-25"/>
              <a:t>available</a:t>
            </a:r>
            <a:r>
              <a:rPr dirty="0" spc="-100"/>
              <a:t> </a:t>
            </a:r>
            <a:r>
              <a:rPr dirty="0" spc="35"/>
              <a:t>on</a:t>
            </a:r>
            <a:r>
              <a:rPr dirty="0" spc="-100"/>
              <a:t> </a:t>
            </a:r>
            <a:r>
              <a:rPr dirty="0" spc="55"/>
              <a:t>Canvas  </a:t>
            </a:r>
            <a:r>
              <a:rPr dirty="0" spc="-25"/>
              <a:t>approximately</a:t>
            </a:r>
            <a:r>
              <a:rPr dirty="0" spc="-100"/>
              <a:t> </a:t>
            </a:r>
            <a:r>
              <a:rPr dirty="0" spc="-10"/>
              <a:t>3-4</a:t>
            </a:r>
            <a:r>
              <a:rPr dirty="0" spc="-100"/>
              <a:t> </a:t>
            </a:r>
            <a:r>
              <a:rPr dirty="0" spc="35"/>
              <a:t>hours</a:t>
            </a:r>
            <a:r>
              <a:rPr dirty="0" spc="-100"/>
              <a:t> </a:t>
            </a:r>
            <a:r>
              <a:rPr dirty="0" spc="-50"/>
              <a:t>after</a:t>
            </a:r>
            <a:r>
              <a:rPr dirty="0" spc="-100"/>
              <a:t> </a:t>
            </a:r>
            <a:r>
              <a:rPr dirty="0" spc="-50"/>
              <a:t>the</a:t>
            </a:r>
            <a:r>
              <a:rPr dirty="0" spc="-100"/>
              <a:t> </a:t>
            </a:r>
            <a:r>
              <a:rPr dirty="0" spc="-5"/>
              <a:t>end</a:t>
            </a:r>
            <a:r>
              <a:rPr dirty="0" spc="-100"/>
              <a:t> </a:t>
            </a:r>
            <a:r>
              <a:rPr dirty="0" spc="10"/>
              <a:t>of</a:t>
            </a:r>
            <a:r>
              <a:rPr dirty="0" spc="-100"/>
              <a:t> </a:t>
            </a:r>
            <a:r>
              <a:rPr dirty="0" spc="30"/>
              <a:t>class.</a:t>
            </a:r>
          </a:p>
          <a:p>
            <a:pPr marL="325120" marR="5080" indent="-133985">
              <a:lnSpc>
                <a:spcPct val="118100"/>
              </a:lnSpc>
              <a:spcBef>
                <a:spcPts val="819"/>
              </a:spcBef>
              <a:buFont typeface="Trebuchet MS"/>
              <a:buChar char="•"/>
              <a:tabLst>
                <a:tab pos="325755" algn="l"/>
              </a:tabLst>
            </a:pPr>
            <a:r>
              <a:rPr dirty="0" spc="-35" b="1">
                <a:solidFill>
                  <a:srgbClr val="C2132D"/>
                </a:solidFill>
                <a:latin typeface="Trebuchet MS"/>
                <a:cs typeface="Trebuchet MS"/>
              </a:rPr>
              <a:t>Questions</a:t>
            </a:r>
            <a:r>
              <a:rPr dirty="0" spc="-35"/>
              <a:t>:</a:t>
            </a:r>
            <a:r>
              <a:rPr dirty="0" spc="-90"/>
              <a:t> </a:t>
            </a:r>
            <a:r>
              <a:rPr dirty="0" spc="35"/>
              <a:t>Please</a:t>
            </a:r>
            <a:r>
              <a:rPr dirty="0" spc="-85"/>
              <a:t> </a:t>
            </a:r>
            <a:r>
              <a:rPr dirty="0" spc="-25"/>
              <a:t>don't</a:t>
            </a:r>
            <a:r>
              <a:rPr dirty="0" spc="-90"/>
              <a:t> </a:t>
            </a:r>
            <a:r>
              <a:rPr dirty="0" spc="-20"/>
              <a:t>hesitate</a:t>
            </a:r>
            <a:r>
              <a:rPr dirty="0" spc="-85"/>
              <a:t> </a:t>
            </a:r>
            <a:r>
              <a:rPr dirty="0" spc="-45"/>
              <a:t>to</a:t>
            </a:r>
            <a:r>
              <a:rPr dirty="0" spc="-90"/>
              <a:t> </a:t>
            </a:r>
            <a:r>
              <a:rPr dirty="0" spc="75"/>
              <a:t>ask</a:t>
            </a:r>
            <a:r>
              <a:rPr dirty="0" spc="-85"/>
              <a:t> </a:t>
            </a:r>
            <a:r>
              <a:rPr dirty="0" spc="-25"/>
              <a:t>for</a:t>
            </a:r>
            <a:r>
              <a:rPr dirty="0" spc="-85"/>
              <a:t> </a:t>
            </a:r>
            <a:r>
              <a:rPr dirty="0" spc="-35"/>
              <a:t>clarification</a:t>
            </a:r>
            <a:r>
              <a:rPr dirty="0" spc="-90"/>
              <a:t> </a:t>
            </a:r>
            <a:r>
              <a:rPr dirty="0" spc="35"/>
              <a:t>on</a:t>
            </a:r>
            <a:r>
              <a:rPr dirty="0" spc="-85"/>
              <a:t> </a:t>
            </a:r>
            <a:r>
              <a:rPr dirty="0"/>
              <a:t>any</a:t>
            </a:r>
            <a:r>
              <a:rPr dirty="0" spc="-90"/>
              <a:t> </a:t>
            </a:r>
            <a:r>
              <a:rPr dirty="0" spc="15"/>
              <a:t>topics</a:t>
            </a:r>
            <a:r>
              <a:rPr dirty="0" spc="-85"/>
              <a:t> </a:t>
            </a:r>
            <a:r>
              <a:rPr dirty="0" spc="60"/>
              <a:t>discussed</a:t>
            </a:r>
            <a:r>
              <a:rPr dirty="0" spc="-85"/>
              <a:t> </a:t>
            </a:r>
            <a:r>
              <a:rPr dirty="0" spc="-35"/>
              <a:t>in</a:t>
            </a:r>
            <a:r>
              <a:rPr dirty="0" spc="-90"/>
              <a:t> </a:t>
            </a:r>
            <a:r>
              <a:rPr dirty="0" spc="30"/>
              <a:t>class.</a:t>
            </a:r>
            <a:r>
              <a:rPr dirty="0" spc="-85"/>
              <a:t> </a:t>
            </a:r>
            <a:r>
              <a:rPr dirty="0"/>
              <a:t>It's  </a:t>
            </a:r>
            <a:r>
              <a:rPr dirty="0" spc="-20"/>
              <a:t>crucial not </a:t>
            </a:r>
            <a:r>
              <a:rPr dirty="0" spc="-45"/>
              <a:t>to </a:t>
            </a:r>
            <a:r>
              <a:rPr dirty="0" spc="-85"/>
              <a:t>let </a:t>
            </a:r>
            <a:r>
              <a:rPr dirty="0" spc="30"/>
              <a:t>questions</a:t>
            </a:r>
            <a:r>
              <a:rPr dirty="0" spc="-335"/>
              <a:t> </a:t>
            </a:r>
            <a:r>
              <a:rPr dirty="0" spc="-15"/>
              <a:t>accumulate.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2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632904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70">
                <a:latin typeface="Trebuchet MS"/>
                <a:cs typeface="Trebuchet MS"/>
              </a:rPr>
              <a:t>Learning </a:t>
            </a:r>
            <a:r>
              <a:rPr dirty="0" sz="3350" spc="-204">
                <a:latin typeface="Trebuchet MS"/>
                <a:cs typeface="Trebuchet MS"/>
              </a:rPr>
              <a:t>Objectives </a:t>
            </a:r>
            <a:r>
              <a:rPr dirty="0" sz="3350" spc="-185">
                <a:latin typeface="Trebuchet MS"/>
                <a:cs typeface="Trebuchet MS"/>
              </a:rPr>
              <a:t>for </a:t>
            </a:r>
            <a:r>
              <a:rPr dirty="0" sz="3350" spc="-135">
                <a:latin typeface="Trebuchet MS"/>
                <a:cs typeface="Trebuchet MS"/>
              </a:rPr>
              <a:t>Today's</a:t>
            </a:r>
            <a:r>
              <a:rPr dirty="0" sz="3350" spc="-495">
                <a:latin typeface="Trebuchet MS"/>
                <a:cs typeface="Trebuchet MS"/>
              </a:rPr>
              <a:t> </a:t>
            </a:r>
            <a:r>
              <a:rPr dirty="0" sz="3350" spc="-20">
                <a:latin typeface="Trebuchet MS"/>
                <a:cs typeface="Trebuchet MS"/>
              </a:rPr>
              <a:t>Class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425575"/>
            <a:ext cx="8978265" cy="1176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Ensure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that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your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imported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technically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Trebuchet MS"/>
                <a:cs typeface="Trebuchet MS"/>
              </a:rPr>
              <a:t>correct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(rename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Trebuchet MS"/>
                <a:cs typeface="Trebuchet MS"/>
              </a:rPr>
              <a:t>columns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585D60"/>
                </a:solidFill>
                <a:latin typeface="Trebuchet MS"/>
                <a:cs typeface="Trebuchet MS"/>
              </a:rPr>
              <a:t>fix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C2132D"/>
                </a:solidFill>
                <a:latin typeface="Courier New"/>
                <a:cs typeface="Courier New"/>
              </a:rPr>
              <a:t>dtypes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Clean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ensure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that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your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consistent</a:t>
            </a:r>
            <a:endParaRPr sz="180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Understand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difference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between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-25">
                <a:solidFill>
                  <a:srgbClr val="C2132D"/>
                </a:solidFill>
                <a:latin typeface="Courier New"/>
                <a:cs typeface="Courier New"/>
              </a:rPr>
              <a:t>concatenate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-50">
                <a:solidFill>
                  <a:srgbClr val="C2132D"/>
                </a:solidFill>
                <a:latin typeface="Courier New"/>
                <a:cs typeface="Courier New"/>
              </a:rPr>
              <a:t>merge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-35">
                <a:solidFill>
                  <a:srgbClr val="C2132D"/>
                </a:solidFill>
                <a:latin typeface="Courier New"/>
                <a:cs typeface="Courier New"/>
              </a:rPr>
              <a:t>join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6184" y="2758440"/>
            <a:ext cx="5520055" cy="1042669"/>
          </a:xfrm>
          <a:prstGeom prst="rect"/>
          <a:solidFill>
            <a:srgbClr val="333333"/>
          </a:solidFill>
        </p:spPr>
        <p:txBody>
          <a:bodyPr wrap="square" lIns="0" tIns="140335" rIns="0" bIns="0" rtlCol="0" vert="horz">
            <a:spAutoFit/>
          </a:bodyPr>
          <a:lstStyle/>
          <a:p>
            <a:pPr marL="252729">
              <a:lnSpc>
                <a:spcPct val="100000"/>
              </a:lnSpc>
              <a:spcBef>
                <a:spcPts val="1105"/>
              </a:spcBef>
            </a:pPr>
            <a:r>
              <a:rPr dirty="0" sz="4100" spc="-108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108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108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4100" spc="-108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100" spc="-108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dirty="0" sz="4100" spc="-108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100" spc="-1080">
                <a:solidFill>
                  <a:srgbClr val="000000"/>
                </a:solidFill>
                <a:latin typeface="Trebuchet MS"/>
                <a:cs typeface="Trebuchet MS"/>
              </a:rPr>
              <a:t>h</a:t>
            </a:r>
            <a:r>
              <a:rPr dirty="0" sz="4100" spc="-108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4100" spc="-108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4100" spc="-108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100" spc="-108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4100" spc="-108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00" spc="-108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dirty="0" sz="4100" spc="-108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100" spc="-108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08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080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dirty="0" sz="4100" spc="-108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4100" spc="-1080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dirty="0" sz="4100" spc="-108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4100" spc="-1080">
                <a:solidFill>
                  <a:srgbClr val="000000"/>
                </a:solidFill>
                <a:latin typeface="Trebuchet MS"/>
                <a:cs typeface="Trebuchet MS"/>
              </a:rPr>
              <a:t>y</a:t>
            </a:r>
            <a:r>
              <a:rPr dirty="0" sz="4100" spc="-1080">
                <a:solidFill>
                  <a:srgbClr val="FFFFFF"/>
                </a:solidFill>
                <a:latin typeface="Trebuchet MS"/>
                <a:cs typeface="Trebuchet MS"/>
              </a:rPr>
              <a:t>y </a:t>
            </a:r>
            <a:r>
              <a:rPr dirty="0" sz="4100" spc="-1115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dirty="0" sz="4100" spc="-111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100" spc="-1115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4100" spc="-111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100" spc="-1115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4100" spc="-111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100" spc="-1115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4100" spc="-111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100" spc="-1115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4100" spc="-11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100" spc="-1115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dirty="0" sz="4100" spc="-111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100" spc="-1115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11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10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-1175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dirty="0" sz="4100" spc="-117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4100" spc="-1175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1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175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117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1175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1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13719" y="5995415"/>
            <a:ext cx="811530" cy="491490"/>
          </a:xfrm>
          <a:custGeom>
            <a:avLst/>
            <a:gdLst/>
            <a:ahLst/>
            <a:cxnLst/>
            <a:rect l="l" t="t" r="r" b="b"/>
            <a:pathLst>
              <a:path w="811529" h="491489">
                <a:moveTo>
                  <a:pt x="0" y="0"/>
                </a:moveTo>
                <a:lnTo>
                  <a:pt x="811529" y="0"/>
                </a:lnTo>
                <a:lnTo>
                  <a:pt x="811529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964712" y="6218137"/>
            <a:ext cx="421005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295">
                <a:latin typeface="Trebuchet MS"/>
                <a:cs typeface="Trebuchet MS"/>
              </a:rPr>
              <a:t>4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dirty="0" sz="1200" spc="-2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200" spc="-295">
                <a:latin typeface="Trebuchet MS"/>
                <a:cs typeface="Trebuchet MS"/>
              </a:rPr>
              <a:t>9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516255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215">
                <a:latin typeface="Trebuchet MS"/>
                <a:cs typeface="Trebuchet MS"/>
              </a:rPr>
              <a:t>The </a:t>
            </a:r>
            <a:r>
              <a:rPr dirty="0" sz="3350" spc="-190">
                <a:latin typeface="Trebuchet MS"/>
                <a:cs typeface="Trebuchet MS"/>
              </a:rPr>
              <a:t>Data </a:t>
            </a:r>
            <a:r>
              <a:rPr dirty="0" sz="3350" spc="-85">
                <a:latin typeface="Trebuchet MS"/>
                <a:cs typeface="Trebuchet MS"/>
              </a:rPr>
              <a:t>Analysis </a:t>
            </a:r>
            <a:r>
              <a:rPr dirty="0" sz="3350" spc="-195">
                <a:latin typeface="Trebuchet MS"/>
                <a:cs typeface="Trebuchet MS"/>
              </a:rPr>
              <a:t>Value</a:t>
            </a:r>
            <a:r>
              <a:rPr dirty="0" sz="3350" spc="-455">
                <a:latin typeface="Trebuchet MS"/>
                <a:cs typeface="Trebuchet MS"/>
              </a:rPr>
              <a:t> </a:t>
            </a:r>
            <a:r>
              <a:rPr dirty="0" sz="3350" spc="-165">
                <a:latin typeface="Trebuchet MS"/>
                <a:cs typeface="Trebuchet MS"/>
              </a:rPr>
              <a:t>Chain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49510" y="1452720"/>
            <a:ext cx="3790243" cy="4458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6205537"/>
            <a:ext cx="8629650" cy="0"/>
          </a:xfrm>
          <a:custGeom>
            <a:avLst/>
            <a:gdLst/>
            <a:ahLst/>
            <a:cxnLst/>
            <a:rect l="l" t="t" r="r" b="b"/>
            <a:pathLst>
              <a:path w="8629650" h="0">
                <a:moveTo>
                  <a:pt x="0" y="0"/>
                </a:moveTo>
                <a:lnTo>
                  <a:pt x="862964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6215062"/>
            <a:ext cx="8629650" cy="0"/>
          </a:xfrm>
          <a:custGeom>
            <a:avLst/>
            <a:gdLst/>
            <a:ahLst/>
            <a:cxnLst/>
            <a:rect l="l" t="t" r="r" b="b"/>
            <a:pathLst>
              <a:path w="8629650" h="0">
                <a:moveTo>
                  <a:pt x="0" y="0"/>
                </a:moveTo>
                <a:lnTo>
                  <a:pt x="862964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534525" y="6200774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6200774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964712" y="6218137"/>
            <a:ext cx="421005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5 </a:t>
            </a:r>
            <a:r>
              <a:rPr dirty="0" sz="1200" spc="-135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dirty="0" sz="1200" spc="-2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29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6287356"/>
            <a:ext cx="8656320" cy="21336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250" spc="-20" b="1">
                <a:solidFill>
                  <a:srgbClr val="C2132D"/>
                </a:solidFill>
                <a:latin typeface="Trebuchet MS"/>
                <a:cs typeface="Trebuchet MS"/>
              </a:rPr>
              <a:t>Source:</a:t>
            </a:r>
            <a:r>
              <a:rPr dirty="0" sz="1250" spc="-6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250" spc="2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De</a:t>
            </a:r>
            <a:r>
              <a:rPr dirty="0" sz="1250" spc="-6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4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Jonge</a:t>
            </a:r>
            <a:r>
              <a:rPr dirty="0" sz="1250" spc="-6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1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and</a:t>
            </a:r>
            <a:r>
              <a:rPr dirty="0" sz="1250" spc="-5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2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Van</a:t>
            </a:r>
            <a:r>
              <a:rPr dirty="0" sz="1250" spc="-6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-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Der</a:t>
            </a:r>
            <a:r>
              <a:rPr dirty="0" sz="1250" spc="-6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4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Loo</a:t>
            </a:r>
            <a:r>
              <a:rPr dirty="0" sz="1250" spc="-6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-1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(2013),</a:t>
            </a:r>
            <a:r>
              <a:rPr dirty="0" sz="1250" spc="-5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4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An</a:t>
            </a:r>
            <a:r>
              <a:rPr dirty="0" sz="1250" spc="-6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-1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introduction</a:t>
            </a:r>
            <a:r>
              <a:rPr dirty="0" sz="1250" spc="-6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to</a:t>
            </a:r>
            <a:r>
              <a:rPr dirty="0" sz="1250" spc="-5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-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data</a:t>
            </a:r>
            <a:r>
              <a:rPr dirty="0" sz="1250" spc="-6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cleaning</a:t>
            </a:r>
            <a:r>
              <a:rPr dirty="0" sz="1250" spc="-6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with</a:t>
            </a:r>
            <a:r>
              <a:rPr dirty="0" sz="1250" spc="-6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-4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R</a:t>
            </a:r>
            <a:r>
              <a:rPr dirty="0" sz="1250" spc="-40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r>
              <a:rPr dirty="0" sz="1250" spc="-5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50" spc="25">
                <a:solidFill>
                  <a:srgbClr val="585D60"/>
                </a:solidFill>
                <a:latin typeface="Trebuchet MS"/>
                <a:cs typeface="Trebuchet MS"/>
              </a:rPr>
              <a:t>Please</a:t>
            </a:r>
            <a:r>
              <a:rPr dirty="0" sz="1250" spc="-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50" spc="-5">
                <a:solidFill>
                  <a:srgbClr val="585D60"/>
                </a:solidFill>
                <a:latin typeface="Trebuchet MS"/>
                <a:cs typeface="Trebuchet MS"/>
              </a:rPr>
              <a:t>click</a:t>
            </a:r>
            <a:r>
              <a:rPr dirty="0" sz="1250" spc="-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50" spc="25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dirty="0" sz="1250" spc="-5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50" spc="-3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250" spc="-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50" spc="-25">
                <a:solidFill>
                  <a:srgbClr val="585D60"/>
                </a:solidFill>
                <a:latin typeface="Trebuchet MS"/>
                <a:cs typeface="Trebuchet MS"/>
              </a:rPr>
              <a:t>link</a:t>
            </a:r>
            <a:r>
              <a:rPr dirty="0" sz="1250" spc="-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5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250" spc="-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50" spc="-15">
                <a:solidFill>
                  <a:srgbClr val="585D60"/>
                </a:solidFill>
                <a:latin typeface="Trebuchet MS"/>
                <a:cs typeface="Trebuchet MS"/>
              </a:rPr>
              <a:t>read</a:t>
            </a:r>
            <a:r>
              <a:rPr dirty="0" sz="1250" spc="-5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50" spc="-60">
                <a:solidFill>
                  <a:srgbClr val="585D60"/>
                </a:solidFill>
                <a:latin typeface="Trebuchet MS"/>
                <a:cs typeface="Trebuchet MS"/>
              </a:rPr>
              <a:t>p. </a:t>
            </a:r>
            <a:r>
              <a:rPr dirty="0" sz="1250" spc="-35">
                <a:solidFill>
                  <a:srgbClr val="585D60"/>
                </a:solidFill>
                <a:latin typeface="Trebuchet MS"/>
                <a:cs typeface="Trebuchet MS"/>
              </a:rPr>
              <a:t>7-8.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9212" y="1428750"/>
            <a:ext cx="0" cy="2038350"/>
          </a:xfrm>
          <a:custGeom>
            <a:avLst/>
            <a:gdLst/>
            <a:ahLst/>
            <a:cxnLst/>
            <a:rect l="l" t="t" r="r" b="b"/>
            <a:pathLst>
              <a:path w="0" h="2038350">
                <a:moveTo>
                  <a:pt x="0" y="0"/>
                </a:moveTo>
                <a:lnTo>
                  <a:pt x="0" y="2038349"/>
                </a:lnTo>
              </a:path>
            </a:pathLst>
          </a:custGeom>
          <a:ln w="47624">
            <a:solidFill>
              <a:srgbClr val="C213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413829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200">
                <a:latin typeface="Trebuchet MS"/>
                <a:cs typeface="Trebuchet MS"/>
              </a:rPr>
              <a:t>Technically </a:t>
            </a:r>
            <a:r>
              <a:rPr dirty="0" sz="3350" spc="-210">
                <a:latin typeface="Trebuchet MS"/>
                <a:cs typeface="Trebuchet MS"/>
              </a:rPr>
              <a:t>Correct</a:t>
            </a:r>
            <a:r>
              <a:rPr dirty="0" sz="3350" spc="-325">
                <a:latin typeface="Trebuchet MS"/>
                <a:cs typeface="Trebuchet MS"/>
              </a:rPr>
              <a:t> </a:t>
            </a:r>
            <a:r>
              <a:rPr dirty="0" sz="3350" spc="-190">
                <a:latin typeface="Trebuchet MS"/>
                <a:cs typeface="Trebuchet MS"/>
              </a:rPr>
              <a:t>Data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6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43024" y="1428750"/>
            <a:ext cx="8886825" cy="2038350"/>
          </a:xfrm>
          <a:prstGeom prst="rect">
            <a:avLst/>
          </a:prstGeom>
          <a:solidFill>
            <a:srgbClr val="F9F9F9"/>
          </a:solidFill>
        </p:spPr>
        <p:txBody>
          <a:bodyPr wrap="square" lIns="0" tIns="9525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75"/>
              </a:spcBef>
            </a:pP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Raw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files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may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lack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headers,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contain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wrong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types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70">
                <a:solidFill>
                  <a:srgbClr val="585D60"/>
                </a:solidFill>
                <a:latin typeface="Trebuchet MS"/>
                <a:cs typeface="Trebuchet MS"/>
              </a:rPr>
              <a:t>(e.g.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Trebuchet MS"/>
                <a:cs typeface="Trebuchet MS"/>
              </a:rPr>
              <a:t>numbers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stored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14">
                <a:solidFill>
                  <a:srgbClr val="585D60"/>
                </a:solidFill>
                <a:latin typeface="Trebuchet MS"/>
                <a:cs typeface="Trebuchet MS"/>
              </a:rPr>
              <a:t>as</a:t>
            </a:r>
            <a:endParaRPr sz="1800">
              <a:latin typeface="Trebuchet MS"/>
              <a:cs typeface="Trebuchet MS"/>
            </a:endParaRPr>
          </a:p>
          <a:p>
            <a:pPr marL="227965" marR="257175">
              <a:lnSpc>
                <a:spcPct val="118100"/>
              </a:lnSpc>
            </a:pP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strings),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wrong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category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labels,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unknown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or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unexpected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character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encoding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30">
                <a:solidFill>
                  <a:srgbClr val="585D60"/>
                </a:solidFill>
                <a:latin typeface="Trebuchet MS"/>
                <a:cs typeface="Trebuchet MS"/>
              </a:rPr>
              <a:t>so 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on.</a:t>
            </a:r>
            <a:endParaRPr sz="1800">
              <a:latin typeface="Trebuchet MS"/>
              <a:cs typeface="Trebuchet MS"/>
            </a:endParaRPr>
          </a:p>
          <a:p>
            <a:pPr marL="227965">
              <a:lnSpc>
                <a:spcPct val="116300"/>
              </a:lnSpc>
              <a:spcBef>
                <a:spcPts val="860"/>
              </a:spcBef>
            </a:pPr>
            <a:r>
              <a:rPr dirty="0" sz="1800" spc="-40" b="1">
                <a:solidFill>
                  <a:srgbClr val="C2132D"/>
                </a:solidFill>
                <a:latin typeface="Trebuchet MS"/>
                <a:cs typeface="Trebuchet MS"/>
              </a:rPr>
              <a:t>Technically </a:t>
            </a:r>
            <a:r>
              <a:rPr dirty="0" sz="1800" spc="-55" b="1">
                <a:solidFill>
                  <a:srgbClr val="C2132D"/>
                </a:solidFill>
                <a:latin typeface="Trebuchet MS"/>
                <a:cs typeface="Trebuchet MS"/>
              </a:rPr>
              <a:t>correct </a:t>
            </a:r>
            <a:r>
              <a:rPr dirty="0" sz="1800" spc="-35" b="1">
                <a:solidFill>
                  <a:srgbClr val="C2132D"/>
                </a:solidFill>
                <a:latin typeface="Trebuchet MS"/>
                <a:cs typeface="Trebuchet MS"/>
              </a:rPr>
              <a:t>data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is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state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which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can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be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read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into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an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R </a:t>
            </a:r>
            <a:r>
              <a:rPr dirty="0" sz="1800" spc="-60">
                <a:solidFill>
                  <a:srgbClr val="585D60"/>
                </a:solidFill>
                <a:latin typeface="Trebuchet MS"/>
                <a:cs typeface="Trebuchet MS"/>
              </a:rPr>
              <a:t>data.frame, 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with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correct </a:t>
            </a:r>
            <a:r>
              <a:rPr dirty="0" sz="1800" spc="-85" b="1">
                <a:solidFill>
                  <a:srgbClr val="C2132D"/>
                </a:solidFill>
                <a:latin typeface="Trebuchet MS"/>
                <a:cs typeface="Trebuchet MS"/>
              </a:rPr>
              <a:t>name</a:t>
            </a:r>
            <a:r>
              <a:rPr dirty="0" sz="1800" spc="-85">
                <a:solidFill>
                  <a:srgbClr val="585D60"/>
                </a:solidFill>
                <a:latin typeface="Trebuchet MS"/>
                <a:cs typeface="Trebuchet MS"/>
              </a:rPr>
              <a:t>, </a:t>
            </a:r>
            <a:r>
              <a:rPr dirty="0" sz="1800" spc="-25" b="1">
                <a:solidFill>
                  <a:srgbClr val="C2132D"/>
                </a:solidFill>
                <a:latin typeface="Trebuchet MS"/>
                <a:cs typeface="Trebuchet MS"/>
              </a:rPr>
              <a:t>types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 </a:t>
            </a:r>
            <a:r>
              <a:rPr dirty="0" sz="1800" spc="-55" b="1">
                <a:solidFill>
                  <a:srgbClr val="C2132D"/>
                </a:solidFill>
                <a:latin typeface="Trebuchet MS"/>
                <a:cs typeface="Trebuchet MS"/>
              </a:rPr>
              <a:t>labels</a:t>
            </a: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,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without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further </a:t>
            </a:r>
            <a:r>
              <a:rPr dirty="0" sz="1800" spc="-60">
                <a:solidFill>
                  <a:srgbClr val="585D60"/>
                </a:solidFill>
                <a:latin typeface="Trebuchet MS"/>
                <a:cs typeface="Trebuchet MS"/>
              </a:rPr>
              <a:t>trouble. </a:t>
            </a: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However, that </a:t>
            </a:r>
            <a:r>
              <a:rPr dirty="0" sz="1800" spc="10" b="1">
                <a:solidFill>
                  <a:srgbClr val="C2132D"/>
                </a:solidFill>
                <a:latin typeface="Trebuchet MS"/>
                <a:cs typeface="Trebuchet MS"/>
              </a:rPr>
              <a:t>does </a:t>
            </a:r>
            <a:r>
              <a:rPr dirty="0" sz="1800" spc="-55" b="1">
                <a:solidFill>
                  <a:srgbClr val="C2132D"/>
                </a:solidFill>
                <a:latin typeface="Trebuchet MS"/>
                <a:cs typeface="Trebuchet MS"/>
              </a:rPr>
              <a:t>not  </a:t>
            </a:r>
            <a:r>
              <a:rPr dirty="0" sz="1800" spc="-25" b="1">
                <a:solidFill>
                  <a:srgbClr val="C2132D"/>
                </a:solidFill>
                <a:latin typeface="Trebuchet MS"/>
                <a:cs typeface="Trebuchet MS"/>
              </a:rPr>
              <a:t>mean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70" b="1">
                <a:solidFill>
                  <a:srgbClr val="C2132D"/>
                </a:solidFill>
                <a:latin typeface="Trebuchet MS"/>
                <a:cs typeface="Trebuchet MS"/>
              </a:rPr>
              <a:t>that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80" b="1">
                <a:solidFill>
                  <a:srgbClr val="C2132D"/>
                </a:solidFill>
                <a:latin typeface="Trebuchet MS"/>
                <a:cs typeface="Trebuchet MS"/>
              </a:rPr>
              <a:t>the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15" b="1">
                <a:solidFill>
                  <a:srgbClr val="C2132D"/>
                </a:solidFill>
                <a:latin typeface="Trebuchet MS"/>
                <a:cs typeface="Trebuchet MS"/>
              </a:rPr>
              <a:t>values</a:t>
            </a:r>
            <a:r>
              <a:rPr dirty="0" sz="1800" spc="-8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65" b="1">
                <a:solidFill>
                  <a:srgbClr val="C2132D"/>
                </a:solidFill>
                <a:latin typeface="Trebuchet MS"/>
                <a:cs typeface="Trebuchet MS"/>
              </a:rPr>
              <a:t>are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70" b="1">
                <a:solidFill>
                  <a:srgbClr val="C2132D"/>
                </a:solidFill>
                <a:latin typeface="Trebuchet MS"/>
                <a:cs typeface="Trebuchet MS"/>
              </a:rPr>
              <a:t>error-free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60" b="1">
                <a:solidFill>
                  <a:srgbClr val="C2132D"/>
                </a:solidFill>
                <a:latin typeface="Trebuchet MS"/>
                <a:cs typeface="Trebuchet MS"/>
              </a:rPr>
              <a:t>or</a:t>
            </a:r>
            <a:r>
              <a:rPr dirty="0" sz="1800" spc="-8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Trebuchet MS"/>
                <a:cs typeface="Trebuchet MS"/>
              </a:rPr>
              <a:t>complete</a:t>
            </a: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65">
                <a:solidFill>
                  <a:srgbClr val="585D60"/>
                </a:solidFill>
                <a:latin typeface="Trebuchet MS"/>
                <a:cs typeface="Trebuchet MS"/>
              </a:rPr>
              <a:t>---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De</a:t>
            </a:r>
            <a:r>
              <a:rPr dirty="0" sz="1800" spc="-9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5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Jonge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1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and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2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Van</a:t>
            </a:r>
            <a:r>
              <a:rPr dirty="0" sz="1800" spc="-9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-1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Der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5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Loo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3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(2013)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4900" y="2424112"/>
            <a:ext cx="1200150" cy="0"/>
          </a:xfrm>
          <a:custGeom>
            <a:avLst/>
            <a:gdLst/>
            <a:ahLst/>
            <a:cxnLst/>
            <a:rect l="l" t="t" r="r" b="b"/>
            <a:pathLst>
              <a:path w="1200150" h="0">
                <a:moveTo>
                  <a:pt x="0" y="0"/>
                </a:moveTo>
                <a:lnTo>
                  <a:pt x="1200149" y="0"/>
                </a:lnTo>
              </a:path>
            </a:pathLst>
          </a:custGeom>
          <a:ln w="9524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05050" y="2424112"/>
            <a:ext cx="704850" cy="0"/>
          </a:xfrm>
          <a:custGeom>
            <a:avLst/>
            <a:gdLst/>
            <a:ahLst/>
            <a:cxnLst/>
            <a:rect l="l" t="t" r="r" b="b"/>
            <a:pathLst>
              <a:path w="704850" h="0">
                <a:moveTo>
                  <a:pt x="0" y="0"/>
                </a:moveTo>
                <a:lnTo>
                  <a:pt x="704849" y="0"/>
                </a:lnTo>
              </a:path>
            </a:pathLst>
          </a:custGeom>
          <a:ln w="9524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09899" y="2424112"/>
            <a:ext cx="3419475" cy="0"/>
          </a:xfrm>
          <a:custGeom>
            <a:avLst/>
            <a:gdLst/>
            <a:ahLst/>
            <a:cxnLst/>
            <a:rect l="l" t="t" r="r" b="b"/>
            <a:pathLst>
              <a:path w="3419475" h="0">
                <a:moveTo>
                  <a:pt x="0" y="0"/>
                </a:moveTo>
                <a:lnTo>
                  <a:pt x="3419474" y="0"/>
                </a:lnTo>
              </a:path>
            </a:pathLst>
          </a:custGeom>
          <a:ln w="9524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29374" y="2424112"/>
            <a:ext cx="3990975" cy="0"/>
          </a:xfrm>
          <a:custGeom>
            <a:avLst/>
            <a:gdLst/>
            <a:ahLst/>
            <a:cxnLst/>
            <a:rect l="l" t="t" r="r" b="b"/>
            <a:pathLst>
              <a:path w="3990975" h="0">
                <a:moveTo>
                  <a:pt x="0" y="0"/>
                </a:moveTo>
                <a:lnTo>
                  <a:pt x="3990974" y="0"/>
                </a:lnTo>
              </a:path>
            </a:pathLst>
          </a:custGeom>
          <a:ln w="9524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04900" y="2781300"/>
            <a:ext cx="1200150" cy="19050"/>
          </a:xfrm>
          <a:custGeom>
            <a:avLst/>
            <a:gdLst/>
            <a:ahLst/>
            <a:cxnLst/>
            <a:rect l="l" t="t" r="r" b="b"/>
            <a:pathLst>
              <a:path w="1200150" h="19050">
                <a:moveTo>
                  <a:pt x="0" y="19049"/>
                </a:moveTo>
                <a:lnTo>
                  <a:pt x="1200149" y="19049"/>
                </a:lnTo>
                <a:lnTo>
                  <a:pt x="1200149" y="0"/>
                </a:lnTo>
                <a:lnTo>
                  <a:pt x="0" y="0"/>
                </a:lnTo>
                <a:lnTo>
                  <a:pt x="0" y="19049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05050" y="2781300"/>
            <a:ext cx="704850" cy="19050"/>
          </a:xfrm>
          <a:custGeom>
            <a:avLst/>
            <a:gdLst/>
            <a:ahLst/>
            <a:cxnLst/>
            <a:rect l="l" t="t" r="r" b="b"/>
            <a:pathLst>
              <a:path w="704850" h="19050">
                <a:moveTo>
                  <a:pt x="0" y="19049"/>
                </a:moveTo>
                <a:lnTo>
                  <a:pt x="704849" y="19049"/>
                </a:lnTo>
                <a:lnTo>
                  <a:pt x="704849" y="0"/>
                </a:lnTo>
                <a:lnTo>
                  <a:pt x="0" y="0"/>
                </a:lnTo>
                <a:lnTo>
                  <a:pt x="0" y="19049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09899" y="2781300"/>
            <a:ext cx="3419475" cy="19050"/>
          </a:xfrm>
          <a:custGeom>
            <a:avLst/>
            <a:gdLst/>
            <a:ahLst/>
            <a:cxnLst/>
            <a:rect l="l" t="t" r="r" b="b"/>
            <a:pathLst>
              <a:path w="3419475" h="19050">
                <a:moveTo>
                  <a:pt x="0" y="19049"/>
                </a:moveTo>
                <a:lnTo>
                  <a:pt x="3419474" y="19049"/>
                </a:lnTo>
                <a:lnTo>
                  <a:pt x="3419474" y="0"/>
                </a:lnTo>
                <a:lnTo>
                  <a:pt x="0" y="0"/>
                </a:lnTo>
                <a:lnTo>
                  <a:pt x="0" y="19049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29374" y="2781300"/>
            <a:ext cx="3990975" cy="19050"/>
          </a:xfrm>
          <a:custGeom>
            <a:avLst/>
            <a:gdLst/>
            <a:ahLst/>
            <a:cxnLst/>
            <a:rect l="l" t="t" r="r" b="b"/>
            <a:pathLst>
              <a:path w="3990975" h="19050">
                <a:moveTo>
                  <a:pt x="0" y="19049"/>
                </a:moveTo>
                <a:lnTo>
                  <a:pt x="3990974" y="19049"/>
                </a:lnTo>
                <a:lnTo>
                  <a:pt x="3990974" y="0"/>
                </a:lnTo>
                <a:lnTo>
                  <a:pt x="0" y="0"/>
                </a:lnTo>
                <a:lnTo>
                  <a:pt x="0" y="19049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104900" y="1524000"/>
          <a:ext cx="9315450" cy="819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/>
                <a:gridCol w="702944"/>
                <a:gridCol w="2230120"/>
                <a:gridCol w="5180965"/>
              </a:tblGrid>
              <a:tr h="323849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type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package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function()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698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description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4859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dirty="0" sz="1200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cleaning</a:t>
                      </a:r>
                      <a:r>
                        <a:rPr dirty="0" sz="1200" spc="-50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names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2540">
                    <a:lnT w="19050">
                      <a:solidFill>
                        <a:srgbClr val="D3D3D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janitor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2540">
                    <a:lnT w="19050">
                      <a:solidFill>
                        <a:srgbClr val="D3D3D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clean_names()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2540">
                    <a:lnT w="19050">
                      <a:solidFill>
                        <a:srgbClr val="D3D3D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36980" marR="997585">
                        <a:lnSpc>
                          <a:spcPct val="109400"/>
                        </a:lnSpc>
                        <a:spcBef>
                          <a:spcPts val="615"/>
                        </a:spcBef>
                      </a:pPr>
                      <a:r>
                        <a:rPr dirty="0" sz="1200" spc="-5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Resulting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names are unique, consisting</a:t>
                      </a:r>
                      <a:r>
                        <a:rPr dirty="0" sz="1200" spc="-9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only  of the _ character, numbers, and</a:t>
                      </a:r>
                      <a:r>
                        <a:rPr dirty="0" sz="1200" spc="-45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letters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78105">
                    <a:lnT w="19050">
                      <a:solidFill>
                        <a:srgbClr val="D3D3D3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6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29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734949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45">
                <a:latin typeface="Trebuchet MS"/>
                <a:cs typeface="Trebuchet MS"/>
              </a:rPr>
              <a:t>Functions </a:t>
            </a:r>
            <a:r>
              <a:rPr dirty="0" sz="3350" spc="-185">
                <a:latin typeface="Trebuchet MS"/>
                <a:cs typeface="Trebuchet MS"/>
              </a:rPr>
              <a:t>for </a:t>
            </a:r>
            <a:r>
              <a:rPr dirty="0" sz="3350" spc="-190">
                <a:latin typeface="Trebuchet MS"/>
                <a:cs typeface="Trebuchet MS"/>
              </a:rPr>
              <a:t>Cleaning/Renaming</a:t>
            </a:r>
            <a:r>
              <a:rPr dirty="0" sz="3350" spc="-375">
                <a:latin typeface="Trebuchet MS"/>
                <a:cs typeface="Trebuchet MS"/>
              </a:rPr>
              <a:t> </a:t>
            </a:r>
            <a:r>
              <a:rPr dirty="0" sz="3350" spc="-155">
                <a:latin typeface="Trebuchet MS"/>
                <a:cs typeface="Trebuchet MS"/>
              </a:rPr>
              <a:t>Variables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4900" y="2428875"/>
            <a:ext cx="9315450" cy="3524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85725" rIns="0" bIns="0" rtlCol="0" vert="horz">
            <a:spAutoFit/>
          </a:bodyPr>
          <a:lstStyle/>
          <a:p>
            <a:pPr marL="44450">
              <a:lnSpc>
                <a:spcPct val="100000"/>
              </a:lnSpc>
              <a:spcBef>
                <a:spcPts val="675"/>
              </a:spcBef>
              <a:tabLst>
                <a:tab pos="1247775" algn="l"/>
                <a:tab pos="1951355" algn="l"/>
              </a:tabLst>
            </a:pPr>
            <a:r>
              <a:rPr dirty="0" sz="1200" spc="-5" b="1">
                <a:solidFill>
                  <a:srgbClr val="C2132D"/>
                </a:solidFill>
                <a:latin typeface="Segoe UI"/>
                <a:cs typeface="Segoe UI"/>
              </a:rPr>
              <a:t>renaming	</a:t>
            </a:r>
            <a:r>
              <a:rPr dirty="0" sz="1200">
                <a:solidFill>
                  <a:srgbClr val="333333"/>
                </a:solidFill>
                <a:latin typeface="Segoe UI"/>
                <a:cs typeface="Segoe UI"/>
              </a:rPr>
              <a:t>pandas	df.rename(columns={‘dept2’: ‘econ’, ‘dept3’: ‘isa’}) Will rename the columns dept2 and dept3 to econ and</a:t>
            </a:r>
            <a:r>
              <a:rPr dirty="0" sz="1200" spc="-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33333"/>
                </a:solidFill>
                <a:latin typeface="Segoe UI"/>
                <a:cs typeface="Segoe UI"/>
              </a:rPr>
              <a:t>isa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783082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14">
                <a:latin typeface="Trebuchet MS"/>
                <a:cs typeface="Trebuchet MS"/>
              </a:rPr>
              <a:t>An </a:t>
            </a:r>
            <a:r>
              <a:rPr dirty="0" sz="3350" spc="-195">
                <a:latin typeface="Trebuchet MS"/>
                <a:cs typeface="Trebuchet MS"/>
              </a:rPr>
              <a:t>Example </a:t>
            </a:r>
            <a:r>
              <a:rPr dirty="0" sz="3350" spc="-140">
                <a:latin typeface="Trebuchet MS"/>
                <a:cs typeface="Trebuchet MS"/>
              </a:rPr>
              <a:t>of </a:t>
            </a:r>
            <a:r>
              <a:rPr dirty="0" sz="3350" spc="-165">
                <a:latin typeface="Trebuchet MS"/>
                <a:cs typeface="Trebuchet MS"/>
              </a:rPr>
              <a:t>Cleaning </a:t>
            </a:r>
            <a:r>
              <a:rPr dirty="0" sz="3350" spc="-180">
                <a:latin typeface="Trebuchet MS"/>
                <a:cs typeface="Trebuchet MS"/>
              </a:rPr>
              <a:t>and </a:t>
            </a:r>
            <a:r>
              <a:rPr dirty="0" sz="3350" spc="-175">
                <a:latin typeface="Trebuchet MS"/>
                <a:cs typeface="Trebuchet MS"/>
              </a:rPr>
              <a:t>Renaming</a:t>
            </a:r>
            <a:r>
              <a:rPr dirty="0" sz="3350" spc="-620">
                <a:latin typeface="Trebuchet MS"/>
                <a:cs typeface="Trebuchet MS"/>
              </a:rPr>
              <a:t> </a:t>
            </a:r>
            <a:r>
              <a:rPr dirty="0" sz="3350" spc="-100">
                <a:latin typeface="Trebuchet MS"/>
                <a:cs typeface="Trebuchet MS"/>
              </a:rPr>
              <a:t>Names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428750"/>
            <a:ext cx="9696450" cy="3533775"/>
          </a:xfrm>
          <a:prstGeom prst="rect">
            <a:avLst/>
          </a:prstGeom>
          <a:solidFill>
            <a:srgbClr val="F4F4F4"/>
          </a:solidFill>
        </p:spPr>
        <p:txBody>
          <a:bodyPr wrap="square" lIns="0" tIns="95250" rIns="0" bIns="0" rtlCol="0" vert="horz">
            <a:spAutoFit/>
          </a:bodyPr>
          <a:lstStyle/>
          <a:p>
            <a:pPr marL="107950">
              <a:lnSpc>
                <a:spcPts val="1600"/>
              </a:lnSpc>
              <a:spcBef>
                <a:spcPts val="750"/>
              </a:spcBef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import </a:t>
            </a:r>
            <a:r>
              <a:rPr dirty="0" sz="1350" spc="10">
                <a:latin typeface="Courier New"/>
                <a:cs typeface="Courier New"/>
              </a:rPr>
              <a:t>pandas 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as</a:t>
            </a:r>
            <a:r>
              <a:rPr dirty="0" sz="1350" spc="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pd</a:t>
            </a:r>
            <a:endParaRPr sz="1350">
              <a:latin typeface="Courier New"/>
              <a:cs typeface="Courier New"/>
            </a:endParaRPr>
          </a:p>
          <a:p>
            <a:pPr marL="107950">
              <a:lnSpc>
                <a:spcPts val="1595"/>
              </a:lnSpc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import</a:t>
            </a:r>
            <a:r>
              <a:rPr dirty="0" sz="1350" spc="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janitor</a:t>
            </a:r>
            <a:endParaRPr sz="1350">
              <a:latin typeface="Courier New"/>
              <a:cs typeface="Courier New"/>
            </a:endParaRPr>
          </a:p>
          <a:p>
            <a:pPr marL="107950" marR="7494905">
              <a:lnSpc>
                <a:spcPts val="1580"/>
              </a:lnSpc>
              <a:spcBef>
                <a:spcPts val="1390"/>
              </a:spcBef>
              <a:buChar char="❖"/>
              <a:tabLst>
                <a:tab pos="317500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Create a </a:t>
            </a:r>
            <a:r>
              <a:rPr dirty="0" sz="1350" spc="-55">
                <a:solidFill>
                  <a:srgbClr val="777777"/>
                </a:solidFill>
                <a:latin typeface="Courier New"/>
                <a:cs typeface="Courier New"/>
              </a:rPr>
              <a:t>dataframe </a:t>
            </a:r>
            <a:r>
              <a:rPr dirty="0" sz="1350" spc="-5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df =</a:t>
            </a:r>
            <a:r>
              <a:rPr dirty="0" sz="1350" spc="-3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pd.DataFrame(</a:t>
            </a:r>
            <a:endParaRPr sz="1350">
              <a:latin typeface="Courier New"/>
              <a:cs typeface="Courier New"/>
            </a:endParaRPr>
          </a:p>
          <a:p>
            <a:pPr marL="316865">
              <a:lnSpc>
                <a:spcPts val="1500"/>
              </a:lnSpc>
            </a:pPr>
            <a:r>
              <a:rPr dirty="0" sz="1350" spc="10">
                <a:latin typeface="Courier New"/>
                <a:cs typeface="Courier New"/>
              </a:rPr>
              <a:t>{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'dept 1'</a:t>
            </a:r>
            <a:r>
              <a:rPr dirty="0" sz="1350" spc="10">
                <a:latin typeface="Courier New"/>
                <a:cs typeface="Courier New"/>
              </a:rPr>
              <a:t>: [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1</a:t>
            </a:r>
            <a:r>
              <a:rPr dirty="0" sz="1350" spc="10">
                <a:latin typeface="Courier New"/>
                <a:cs typeface="Courier New"/>
              </a:rPr>
              <a:t>,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2</a:t>
            </a:r>
            <a:r>
              <a:rPr dirty="0" sz="1350" spc="10">
                <a:latin typeface="Courier New"/>
                <a:cs typeface="Courier New"/>
              </a:rPr>
              <a:t>,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3</a:t>
            </a:r>
            <a:r>
              <a:rPr dirty="0" sz="1350" spc="10">
                <a:latin typeface="Courier New"/>
                <a:cs typeface="Courier New"/>
              </a:rPr>
              <a:t>],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'dept 2'</a:t>
            </a:r>
            <a:r>
              <a:rPr dirty="0" sz="1350" spc="10">
                <a:latin typeface="Courier New"/>
                <a:cs typeface="Courier New"/>
              </a:rPr>
              <a:t>: [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4</a:t>
            </a:r>
            <a:r>
              <a:rPr dirty="0" sz="1350" spc="10">
                <a:latin typeface="Courier New"/>
                <a:cs typeface="Courier New"/>
              </a:rPr>
              <a:t>,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5</a:t>
            </a:r>
            <a:r>
              <a:rPr dirty="0" sz="1350" spc="10">
                <a:latin typeface="Courier New"/>
                <a:cs typeface="Courier New"/>
              </a:rPr>
              <a:t>,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6</a:t>
            </a:r>
            <a:r>
              <a:rPr dirty="0" sz="1350" spc="10">
                <a:latin typeface="Courier New"/>
                <a:cs typeface="Courier New"/>
              </a:rPr>
              <a:t>],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'dept 3'</a:t>
            </a:r>
            <a:r>
              <a:rPr dirty="0" sz="1350" spc="10">
                <a:latin typeface="Courier New"/>
                <a:cs typeface="Courier New"/>
              </a:rPr>
              <a:t>: [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7</a:t>
            </a:r>
            <a:r>
              <a:rPr dirty="0" sz="1350" spc="10">
                <a:latin typeface="Courier New"/>
                <a:cs typeface="Courier New"/>
              </a:rPr>
              <a:t>,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8</a:t>
            </a:r>
            <a:r>
              <a:rPr dirty="0" sz="1350" spc="10">
                <a:latin typeface="Courier New"/>
                <a:cs typeface="Courier New"/>
              </a:rPr>
              <a:t>,</a:t>
            </a:r>
            <a:r>
              <a:rPr dirty="0" sz="1350" spc="-15"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9</a:t>
            </a:r>
            <a:r>
              <a:rPr dirty="0" sz="1350" spc="10">
                <a:latin typeface="Courier New"/>
                <a:cs typeface="Courier New"/>
              </a:rPr>
              <a:t>]}</a:t>
            </a:r>
            <a:endParaRPr sz="1350">
              <a:latin typeface="Courier New"/>
              <a:cs typeface="Courier New"/>
            </a:endParaRPr>
          </a:p>
          <a:p>
            <a:pPr marL="316865">
              <a:lnSpc>
                <a:spcPts val="1595"/>
              </a:lnSpc>
            </a:pPr>
            <a:r>
              <a:rPr dirty="0" sz="1350" spc="10"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  <a:p>
            <a:pPr marL="316865" marR="8954770" indent="-208915">
              <a:lnSpc>
                <a:spcPts val="1580"/>
              </a:lnSpc>
              <a:spcBef>
                <a:spcPts val="1390"/>
              </a:spcBef>
            </a:pPr>
            <a:r>
              <a:rPr dirty="0" sz="1350" spc="10">
                <a:latin typeface="Courier New"/>
                <a:cs typeface="Courier New"/>
              </a:rPr>
              <a:t>df =</a:t>
            </a:r>
            <a:r>
              <a:rPr dirty="0" sz="1350" spc="-90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(  df</a:t>
            </a:r>
            <a:endParaRPr sz="1350">
              <a:latin typeface="Courier New"/>
              <a:cs typeface="Courier New"/>
            </a:endParaRPr>
          </a:p>
          <a:p>
            <a:pPr lvl="1" marL="525145" indent="-208915">
              <a:lnSpc>
                <a:spcPts val="1500"/>
              </a:lnSpc>
              <a:buChar char="❖"/>
              <a:tabLst>
                <a:tab pos="525780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clean the column</a:t>
            </a:r>
            <a:r>
              <a:rPr dirty="0" sz="1350" spc="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names</a:t>
            </a:r>
            <a:endParaRPr sz="1350">
              <a:latin typeface="Courier New"/>
              <a:cs typeface="Courier New"/>
            </a:endParaRPr>
          </a:p>
          <a:p>
            <a:pPr marL="316865">
              <a:lnSpc>
                <a:spcPts val="1575"/>
              </a:lnSpc>
            </a:pPr>
            <a:r>
              <a:rPr dirty="0" sz="1350" spc="10">
                <a:latin typeface="Courier New"/>
                <a:cs typeface="Courier New"/>
              </a:rPr>
              <a:t>.clean_names()</a:t>
            </a:r>
            <a:endParaRPr sz="1350">
              <a:latin typeface="Courier New"/>
              <a:cs typeface="Courier New"/>
            </a:endParaRPr>
          </a:p>
          <a:p>
            <a:pPr lvl="1" marL="525145" indent="-208915">
              <a:lnSpc>
                <a:spcPts val="1575"/>
              </a:lnSpc>
              <a:buChar char="❖"/>
              <a:tabLst>
                <a:tab pos="525780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note that the column names are now separated with an</a:t>
            </a:r>
            <a:r>
              <a:rPr dirty="0" sz="1350" spc="-1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underscore</a:t>
            </a:r>
            <a:endParaRPr sz="1350">
              <a:latin typeface="Courier New"/>
              <a:cs typeface="Courier New"/>
            </a:endParaRPr>
          </a:p>
          <a:p>
            <a:pPr marL="316865">
              <a:lnSpc>
                <a:spcPts val="1575"/>
              </a:lnSpc>
            </a:pPr>
            <a:r>
              <a:rPr dirty="0" sz="1350" spc="10">
                <a:latin typeface="Courier New"/>
                <a:cs typeface="Courier New"/>
              </a:rPr>
              <a:t>.rename(columns={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'dept_2'</a:t>
            </a:r>
            <a:r>
              <a:rPr dirty="0" sz="1350" spc="10">
                <a:latin typeface="Courier New"/>
                <a:cs typeface="Courier New"/>
              </a:rPr>
              <a:t>: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'econ'</a:t>
            </a:r>
            <a:r>
              <a:rPr dirty="0" sz="1350" spc="10">
                <a:latin typeface="Courier New"/>
                <a:cs typeface="Courier New"/>
              </a:rPr>
              <a:t>,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'dept_3'</a:t>
            </a:r>
            <a:r>
              <a:rPr dirty="0" sz="1350" spc="10">
                <a:latin typeface="Courier New"/>
                <a:cs typeface="Courier New"/>
              </a:rPr>
              <a:t>:</a:t>
            </a:r>
            <a:r>
              <a:rPr dirty="0" sz="1350" spc="5"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'isa'</a:t>
            </a:r>
            <a:r>
              <a:rPr dirty="0" sz="1350" spc="10">
                <a:latin typeface="Courier New"/>
                <a:cs typeface="Courier New"/>
              </a:rPr>
              <a:t>})</a:t>
            </a:r>
            <a:endParaRPr sz="1350">
              <a:latin typeface="Courier New"/>
              <a:cs typeface="Courier New"/>
            </a:endParaRPr>
          </a:p>
          <a:p>
            <a:pPr marL="316865">
              <a:lnSpc>
                <a:spcPts val="1595"/>
              </a:lnSpc>
            </a:pPr>
            <a:r>
              <a:rPr dirty="0" sz="1350" spc="10"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  <a:p>
            <a:pPr marL="107950">
              <a:lnSpc>
                <a:spcPct val="100000"/>
              </a:lnSpc>
              <a:spcBef>
                <a:spcPts val="1305"/>
              </a:spcBef>
            </a:pPr>
            <a:r>
              <a:rPr dirty="0" sz="1350" spc="10">
                <a:latin typeface="Courier New"/>
                <a:cs typeface="Courier New"/>
              </a:rPr>
              <a:t>df.head(n=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2</a:t>
            </a:r>
            <a:r>
              <a:rPr dirty="0" sz="1350" spc="10"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5191125"/>
            <a:ext cx="9696450" cy="819150"/>
          </a:xfrm>
          <a:custGeom>
            <a:avLst/>
            <a:gdLst/>
            <a:ahLst/>
            <a:cxnLst/>
            <a:rect l="l" t="t" r="r" b="b"/>
            <a:pathLst>
              <a:path w="9696450" h="819150">
                <a:moveTo>
                  <a:pt x="0" y="0"/>
                </a:moveTo>
                <a:lnTo>
                  <a:pt x="9696449" y="0"/>
                </a:lnTo>
                <a:lnTo>
                  <a:pt x="9696449" y="819149"/>
                </a:lnTo>
                <a:lnTo>
                  <a:pt x="0" y="819149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91145" y="5286868"/>
          <a:ext cx="2461260" cy="618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085"/>
                <a:gridCol w="833755"/>
                <a:gridCol w="625474"/>
                <a:gridCol w="448944"/>
              </a:tblGrid>
              <a:tr h="209205">
                <a:tc>
                  <a:txBody>
                    <a:bodyPr/>
                    <a:lstStyle/>
                    <a:p>
                      <a:pPr marL="31750"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54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dept_1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54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econ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54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isa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r>
                        <a:rPr dirty="0" sz="1350" spc="-4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9205">
                <a:tc>
                  <a:txBody>
                    <a:bodyPr/>
                    <a:lstStyle/>
                    <a:p>
                      <a:pPr marL="31750"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r>
                        <a:rPr dirty="0" sz="1350" spc="-4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54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54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54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6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6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618236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35">
                <a:latin typeface="Trebuchet MS"/>
                <a:cs typeface="Trebuchet MS"/>
              </a:rPr>
              <a:t>Changing </a:t>
            </a:r>
            <a:r>
              <a:rPr dirty="0" sz="3350" spc="-170">
                <a:latin typeface="Trebuchet MS"/>
                <a:cs typeface="Trebuchet MS"/>
              </a:rPr>
              <a:t>Column/Series </a:t>
            </a:r>
            <a:r>
              <a:rPr dirty="0" sz="3350" spc="-190">
                <a:latin typeface="Trebuchet MS"/>
                <a:cs typeface="Trebuchet MS"/>
              </a:rPr>
              <a:t>Data</a:t>
            </a:r>
            <a:r>
              <a:rPr dirty="0" sz="3350" spc="-470">
                <a:latin typeface="Trebuchet MS"/>
                <a:cs typeface="Trebuchet MS"/>
              </a:rPr>
              <a:t> </a:t>
            </a:r>
            <a:r>
              <a:rPr dirty="0" sz="3350" spc="-165">
                <a:latin typeface="Trebuchet MS"/>
                <a:cs typeface="Trebuchet MS"/>
              </a:rPr>
              <a:t>Types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376044"/>
            <a:ext cx="9150350" cy="4054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marR="340360" indent="-133985">
              <a:lnSpc>
                <a:spcPct val="118100"/>
              </a:lnSpc>
              <a:spcBef>
                <a:spcPts val="100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25" b="1">
                <a:solidFill>
                  <a:srgbClr val="C2132D"/>
                </a:solidFill>
                <a:latin typeface="Trebuchet MS"/>
                <a:cs typeface="Trebuchet MS"/>
              </a:rPr>
              <a:t>Pandas</a:t>
            </a:r>
            <a:r>
              <a:rPr dirty="0" sz="1800" spc="-1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80">
                <a:solidFill>
                  <a:srgbClr val="585D60"/>
                </a:solidFill>
                <a:latin typeface="Trebuchet MS"/>
                <a:cs typeface="Trebuchet MS"/>
              </a:rPr>
              <a:t>has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function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called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astype()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that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can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be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Trebuchet MS"/>
                <a:cs typeface="Trebuchet MS"/>
              </a:rPr>
              <a:t>used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change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type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 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column.</a:t>
            </a:r>
            <a:r>
              <a:rPr dirty="0" sz="1800" spc="-1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convert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into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different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type,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you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can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use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following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syntax:</a:t>
            </a:r>
            <a:endParaRPr sz="1800">
              <a:latin typeface="Trebuchet MS"/>
              <a:cs typeface="Trebuchet MS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Font typeface="Trebuchet MS"/>
              <a:buChar char="•"/>
              <a:tabLst>
                <a:tab pos="527685" algn="l"/>
              </a:tabLst>
            </a:pPr>
            <a:r>
              <a:rPr dirty="0" sz="1800" spc="-75" b="1">
                <a:solidFill>
                  <a:srgbClr val="C2132D"/>
                </a:solidFill>
                <a:latin typeface="Trebuchet MS"/>
                <a:cs typeface="Trebuchet MS"/>
              </a:rPr>
              <a:t>Int: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df['column_name'] =</a:t>
            </a:r>
            <a:r>
              <a:rPr dirty="0" sz="1700" spc="-3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df['column_name'].astype('int')</a:t>
            </a:r>
            <a:endParaRPr sz="1700">
              <a:latin typeface="Courier New"/>
              <a:cs typeface="Courier New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Font typeface="Trebuchet MS"/>
              <a:buChar char="•"/>
              <a:tabLst>
                <a:tab pos="527685" algn="l"/>
              </a:tabLst>
            </a:pPr>
            <a:r>
              <a:rPr dirty="0" sz="1800" spc="-30" b="1">
                <a:solidFill>
                  <a:srgbClr val="C2132D"/>
                </a:solidFill>
                <a:latin typeface="Trebuchet MS"/>
                <a:cs typeface="Trebuchet MS"/>
              </a:rPr>
              <a:t>Categorical: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df['column_name'] =</a:t>
            </a:r>
            <a:r>
              <a:rPr dirty="0" sz="1700" spc="-8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df['column_name'].astype('category')</a:t>
            </a:r>
            <a:endParaRPr sz="1700">
              <a:latin typeface="Courier New"/>
              <a:cs typeface="Courier New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Font typeface="Trebuchet MS"/>
              <a:buChar char="•"/>
              <a:tabLst>
                <a:tab pos="527685" algn="l"/>
              </a:tabLst>
            </a:pPr>
            <a:r>
              <a:rPr dirty="0" sz="1800" spc="-60" b="1">
                <a:solidFill>
                  <a:srgbClr val="C2132D"/>
                </a:solidFill>
                <a:latin typeface="Trebuchet MS"/>
                <a:cs typeface="Trebuchet MS"/>
              </a:rPr>
              <a:t>Datetime: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df['column_name'] =</a:t>
            </a:r>
            <a:r>
              <a:rPr dirty="0" sz="1700" spc="-7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df['column_name'].astype('datetime64')</a:t>
            </a:r>
            <a:endParaRPr sz="1700">
              <a:latin typeface="Courier New"/>
              <a:cs typeface="Courier New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Font typeface="Trebuchet MS"/>
              <a:buChar char="•"/>
              <a:tabLst>
                <a:tab pos="527685" algn="l"/>
              </a:tabLst>
            </a:pP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Numeric: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df['column_name'] =</a:t>
            </a:r>
            <a:r>
              <a:rPr dirty="0" sz="1700" spc="-6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df['column_name'].astype('float')</a:t>
            </a:r>
            <a:endParaRPr sz="1700">
              <a:latin typeface="Courier New"/>
              <a:cs typeface="Courier New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Font typeface="Trebuchet MS"/>
              <a:buChar char="•"/>
              <a:tabLst>
                <a:tab pos="527685" algn="l"/>
              </a:tabLst>
            </a:pPr>
            <a:r>
              <a:rPr dirty="0" sz="1800" spc="-25" b="1">
                <a:solidFill>
                  <a:srgbClr val="C2132D"/>
                </a:solidFill>
                <a:latin typeface="Trebuchet MS"/>
                <a:cs typeface="Trebuchet MS"/>
              </a:rPr>
              <a:t>String: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df['column_name'] =</a:t>
            </a:r>
            <a:r>
              <a:rPr dirty="0" sz="1700" spc="-8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df['column_name'].astype('str')</a:t>
            </a:r>
            <a:endParaRPr sz="1700">
              <a:latin typeface="Courier New"/>
              <a:cs typeface="Courier New"/>
            </a:endParaRPr>
          </a:p>
          <a:p>
            <a:pPr lvl="1" marL="527050" indent="-134620">
              <a:lnSpc>
                <a:spcPct val="100000"/>
              </a:lnSpc>
              <a:spcBef>
                <a:spcPts val="1215"/>
              </a:spcBef>
              <a:buFont typeface="Trebuchet MS"/>
              <a:buChar char="•"/>
              <a:tabLst>
                <a:tab pos="527685" algn="l"/>
              </a:tabLst>
            </a:pPr>
            <a:r>
              <a:rPr dirty="0" sz="1800" spc="-35" b="1">
                <a:solidFill>
                  <a:srgbClr val="C2132D"/>
                </a:solidFill>
                <a:latin typeface="Trebuchet MS"/>
                <a:cs typeface="Trebuchet MS"/>
              </a:rPr>
              <a:t>Boolean: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df['column_name'] =</a:t>
            </a:r>
            <a:r>
              <a:rPr dirty="0" sz="1700" spc="-7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df['column_name'].astype('bool')</a:t>
            </a:r>
            <a:endParaRPr sz="1700">
              <a:latin typeface="Courier New"/>
              <a:cs typeface="Courier New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Obviously,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these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can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Trebuchet MS"/>
                <a:cs typeface="Trebuchet MS"/>
              </a:rPr>
              <a:t>also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be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70">
                <a:solidFill>
                  <a:srgbClr val="585D60"/>
                </a:solidFill>
                <a:latin typeface="Trebuchet MS"/>
                <a:cs typeface="Trebuchet MS"/>
              </a:rPr>
              <a:t>passed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via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assign()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function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Trebuchet MS"/>
                <a:cs typeface="Trebuchet MS"/>
              </a:rPr>
              <a:t>Pandas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example:</a:t>
            </a:r>
            <a:endParaRPr sz="1800">
              <a:latin typeface="Trebuchet MS"/>
              <a:cs typeface="Trebuchet MS"/>
            </a:endParaRPr>
          </a:p>
          <a:p>
            <a:pPr marL="146050">
              <a:lnSpc>
                <a:spcPct val="100000"/>
              </a:lnSpc>
              <a:spcBef>
                <a:spcPts val="390"/>
              </a:spcBef>
            </a:pP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df = df.assign(column_name =</a:t>
            </a:r>
            <a:r>
              <a:rPr dirty="0" sz="1700" spc="-2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C2132D"/>
                </a:solidFill>
                <a:latin typeface="Courier New"/>
                <a:cs typeface="Courier New"/>
              </a:rPr>
              <a:t>df['column_name'].astype('int'))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ISA 419: Data-Driven Security</dc:title>
  <dcterms:created xsi:type="dcterms:W3CDTF">2025-02-11T15:18:27Z</dcterms:created>
  <dcterms:modified xsi:type="dcterms:W3CDTF">2025-02-11T15:18:27Z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2025-02-11T00:00:00Z</vt:filetime>
  </property>
  <property fmtid="{D5CDD505-2E9C-101B-9397-08002B2CF9AE}" pid="3" name="Creator">
    <vt:lpwstr>Mozilla/5.0 (Windows NT 10.0; Win64; x64) AppleWebKit/537.36 (KHTML, like Gecko) Chrome/132.0.0.0 Safari/537.36</vt:lpwstr>
  </property>
  <property fmtid="{D5CDD505-2E9C-101B-9397-08002B2CF9AE}" pid="4" name="LastSaved">
    <vt:filetime>2025-02-11T00:00:00Z</vt:filetime>
  </property>
</Properties>
</file>