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Default Extension="jpg" ContentType="image/jpg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1531600" cy="6489700"/>
  <p:notesSz cx="11531600" cy="648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4870" y="2011807"/>
            <a:ext cx="9801860" cy="13628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29740" y="3634232"/>
            <a:ext cx="8072120" cy="1622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#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C2132D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D6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#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C2132D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76580" y="1492631"/>
            <a:ext cx="5016246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938774" y="1492631"/>
            <a:ext cx="5016246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#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C2132D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#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#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4020" y="501650"/>
            <a:ext cx="1070356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C2132D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9605" y="1425575"/>
            <a:ext cx="9592389" cy="1814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85D6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920744" y="6035421"/>
            <a:ext cx="3690112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6580" y="6035421"/>
            <a:ext cx="2652268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853587" y="6218137"/>
            <a:ext cx="532129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85D60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#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32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FadelMegahed" TargetMode="External"/><Relationship Id="rId3" Type="http://schemas.openxmlformats.org/officeDocument/2006/relationships/hyperlink" Target="https://github.com/fmegahed/" TargetMode="External"/><Relationship Id="rId4" Type="http://schemas.openxmlformats.org/officeDocument/2006/relationships/hyperlink" Target="mailto:fmegahed@miamioh.edu" TargetMode="External"/><Relationship Id="rId5" Type="http://schemas.openxmlformats.org/officeDocument/2006/relationships/hyperlink" Target="https://calendly.com/fmegahed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lab.research.google.com/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as.pydata.org/" TargetMode="Externa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hyperlink" Target="https://pandas.pydata.org/docs/getting_started/index.html" TargetMode="External"/><Relationship Id="rId14" Type="http://schemas.openxmlformats.org/officeDocument/2006/relationships/hyperlink" Target="https://pandas.pydata.org/docs/_images/02_io_readwrite.svg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4" Type="http://schemas.openxmlformats.org/officeDocument/2006/relationships/hyperlink" Target="https://pandas.pydata.org/docs/getting_started/index.html" TargetMode="External"/><Relationship Id="rId15" Type="http://schemas.openxmlformats.org/officeDocument/2006/relationships/hyperlink" Target="https://pandas.pydata.org/docs/user_guide/index.html" TargetMode="External"/><Relationship Id="rId16" Type="http://schemas.openxmlformats.org/officeDocument/2006/relationships/hyperlink" Target="https://pandas.pydata.org/docs/reference/index.html" TargetMode="External"/><Relationship Id="rId17" Type="http://schemas.openxmlformats.org/officeDocument/2006/relationships/hyperlink" Target="https://pandas.pydata.org/docs/development/index.html" TargetMode="External"/><Relationship Id="rId18" Type="http://schemas.openxmlformats.org/officeDocument/2006/relationships/hyperlink" Target="https://pandas.pydata.org/docs/whatsnew/index.html" TargetMode="External"/><Relationship Id="rId19" Type="http://schemas.openxmlformats.org/officeDocument/2006/relationships/hyperlink" Target="https://pandas.pydata.org/docs/reference/io.html" TargetMode="External"/><Relationship Id="rId20" Type="http://schemas.openxmlformats.org/officeDocument/2006/relationships/hyperlink" Target="https://pandas.pydata.org/docs/reference/api/pandas.read_pickle.html" TargetMode="External"/><Relationship Id="rId21" Type="http://schemas.openxmlformats.org/officeDocument/2006/relationships/hyperlink" Target="https://pandas.pydata.org/docs/reference/api/pandas.DataFrame.to_pickle.html" TargetMode="External"/><Relationship Id="rId22" Type="http://schemas.openxmlformats.org/officeDocument/2006/relationships/hyperlink" Target="https://pandas.pydata.org/docs/reference/api/pandas.read_table.html" TargetMode="External"/><Relationship Id="rId23" Type="http://schemas.openxmlformats.org/officeDocument/2006/relationships/hyperlink" Target="https://pandas.pydata.org/docs/reference/api/pandas.DataFrame.to_csv.html" TargetMode="External"/><Relationship Id="rId24" Type="http://schemas.openxmlformats.org/officeDocument/2006/relationships/hyperlink" Target="https://pandas.pydata.org/docs/reference/api/pandas.read_fwf.html" TargetMode="External"/><Relationship Id="rId25" Type="http://schemas.openxmlformats.org/officeDocument/2006/relationships/hyperlink" Target="https://pandas.pydata.org/docs/reference/api/pandas.read_clipboard.html" TargetMode="External"/><Relationship Id="rId26" Type="http://schemas.openxmlformats.org/officeDocument/2006/relationships/hyperlink" Target="https://pandas.pydata.org/docs/reference/api/pandas.DataFrame.to_clipboard.html" TargetMode="External"/><Relationship Id="rId27" Type="http://schemas.openxmlformats.org/officeDocument/2006/relationships/hyperlink" Target="https://pandas.pydata.org/docs/reference/api/pandas.read_csv.html" TargetMode="Externa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sc.sans.edu/api/#threatfeeds" TargetMode="Externa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pi.github.com/repos/secdev/scapy/issues" TargetMode="Externa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iamioh.instructure.com/courses/229048/files/34627330?module_item_id=5789098" TargetMode="External"/><Relationship Id="rId3" Type="http://schemas.openxmlformats.org/officeDocument/2006/relationships/hyperlink" Target="https://colab.research.google.com/" TargetMode="External"/><Relationship Id="rId4" Type="http://schemas.openxmlformats.org/officeDocument/2006/relationships/hyperlink" Target="https://fmegahed.github.io/isa419/spring2025/class03/03_python_functions.html?panelset1=task2&amp;panelset2=task3&amp;panelset3=task4&amp;21" TargetMode="Externa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png"/><Relationship Id="rId3" Type="http://schemas.openxmlformats.org/officeDocument/2006/relationships/hyperlink" Target="https://pandas.pydata.org/Pandas_Cheat_Sheet.pdf" TargetMode="Externa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yjanitor-devs.github.io/pyjanitor/" TargetMode="Externa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g"/><Relationship Id="rId3" Type="http://schemas.openxmlformats.org/officeDocument/2006/relationships/hyperlink" Target="https://openai.com/dall-e/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ola.rs/" TargetMode="External"/><Relationship Id="rId3" Type="http://schemas.openxmlformats.org/officeDocument/2006/relationships/hyperlink" Target="https://pandas.pydata.org/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hyperlink" Target="https://pandas.pydata.org/docs/getting_started/index.html" TargetMode="External"/><Relationship Id="rId15" Type="http://schemas.openxmlformats.org/officeDocument/2006/relationships/hyperlink" Target="https://pandas.pydata.org/docs/_images/02_io_readwrite.svg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as.pydata.org/docs/getting_started/index.html" TargetMode="External"/><Relationship Id="rId3" Type="http://schemas.openxmlformats.org/officeDocument/2006/relationships/hyperlink" Target="https://pandas.pydata.org/docs/_images/01_table_dataframe.svg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as.pydata.org/" TargetMode="External"/><Relationship Id="rId3" Type="http://schemas.openxmlformats.org/officeDocument/2006/relationships/hyperlink" Target="https://pandas.pydata.org/docs/getting_started/intro_tutorials/01_table_oriented.html#min-tut-01-tableoriented" TargetMode="External"/><Relationship Id="rId4" Type="http://schemas.openxmlformats.org/officeDocument/2006/relationships/hyperlink" Target="https://pandas.pydata.org/docs/_images/01_table_series.svg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1198165"/>
            <a:ext cx="5306695" cy="1139190"/>
          </a:xfrm>
          <a:prstGeom prst="rect"/>
        </p:spPr>
        <p:txBody>
          <a:bodyPr wrap="square" lIns="0" tIns="908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pc="5">
                <a:solidFill>
                  <a:srgbClr val="FFFFFF"/>
                </a:solidFill>
              </a:rPr>
              <a:t>ISA </a:t>
            </a:r>
            <a:r>
              <a:rPr dirty="0" spc="-180">
                <a:solidFill>
                  <a:srgbClr val="FFFFFF"/>
                </a:solidFill>
              </a:rPr>
              <a:t>419: </a:t>
            </a:r>
            <a:r>
              <a:rPr dirty="0" spc="-220">
                <a:solidFill>
                  <a:srgbClr val="FFFFFF"/>
                </a:solidFill>
              </a:rPr>
              <a:t>Data-Driven</a:t>
            </a:r>
            <a:r>
              <a:rPr dirty="0" spc="-555">
                <a:solidFill>
                  <a:srgbClr val="FFFFFF"/>
                </a:solidFill>
              </a:rPr>
              <a:t> </a:t>
            </a:r>
            <a:r>
              <a:rPr dirty="0" spc="-180">
                <a:solidFill>
                  <a:srgbClr val="FFFFFF"/>
                </a:solidFill>
              </a:rPr>
              <a:t>Security</a:t>
            </a: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04: A Short Introduction to</a:t>
            </a:r>
            <a:r>
              <a:rPr dirty="0" sz="3000" spc="-4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Pandas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2873375"/>
            <a:ext cx="4276725" cy="3311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Fadel M. Megahed,</a:t>
            </a:r>
            <a:r>
              <a:rPr dirty="0" sz="185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5">
                <a:solidFill>
                  <a:srgbClr val="FFFFFF"/>
                </a:solidFill>
                <a:latin typeface="Arial"/>
                <a:cs typeface="Arial"/>
              </a:rPr>
              <a:t>PhD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EProfessor</a:t>
            </a:r>
            <a:endParaRPr sz="1850">
              <a:latin typeface="Arial"/>
              <a:cs typeface="Arial"/>
            </a:endParaRPr>
          </a:p>
          <a:p>
            <a:pPr marL="12700" marR="1397000">
              <a:lnSpc>
                <a:spcPts val="2030"/>
              </a:lnSpc>
              <a:spcBef>
                <a:spcPts val="165"/>
              </a:spcBef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Farmer School of</a:t>
            </a:r>
            <a:r>
              <a:rPr dirty="0" sz="185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Business  Miami</a:t>
            </a:r>
            <a:r>
              <a:rPr dirty="0" sz="18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"/>
              <a:cs typeface="Arial"/>
            </a:endParaRPr>
          </a:p>
          <a:p>
            <a:pPr marL="309245" marR="1287145" indent="6985">
              <a:lnSpc>
                <a:spcPct val="103000"/>
              </a:lnSpc>
            </a:pP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2"/>
              </a:rPr>
              <a:t>@FadelMegahed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3"/>
              </a:rPr>
              <a:t>fmegahed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4"/>
              </a:rPr>
              <a:t>fmegahed@miamioh.edu</a:t>
            </a:r>
            <a:endParaRPr sz="185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  <a:spcBef>
                <a:spcPts val="105"/>
              </a:spcBef>
            </a:pP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Automated Scheduler </a:t>
            </a:r>
            <a:r>
              <a:rPr dirty="0" sz="1850" spc="5">
                <a:solidFill>
                  <a:srgbClr val="83D5D3"/>
                </a:solidFill>
                <a:latin typeface="Arial"/>
                <a:cs typeface="Arial"/>
                <a:hlinkClick r:id="rId5"/>
              </a:rPr>
              <a:t>for Office</a:t>
            </a:r>
            <a:r>
              <a:rPr dirty="0" sz="1850" spc="-2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Hours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dirty="0" sz="18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2025</a:t>
            </a:r>
            <a:endParaRPr sz="18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4537212"/>
            <a:ext cx="238124" cy="193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4804320"/>
            <a:ext cx="230683" cy="22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29" y="5095881"/>
            <a:ext cx="237909" cy="2378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24888" y="5381624"/>
            <a:ext cx="165083" cy="238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30225"/>
            <a:ext cx="6271895" cy="539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20">
                <a:solidFill>
                  <a:srgbClr val="C2132D"/>
                </a:solidFill>
                <a:latin typeface="Trebuchet MS"/>
                <a:cs typeface="Trebuchet MS"/>
              </a:rPr>
              <a:t>Class </a:t>
            </a:r>
            <a:r>
              <a:rPr dirty="0" sz="3350" spc="-229">
                <a:solidFill>
                  <a:srgbClr val="C2132D"/>
                </a:solidFill>
                <a:latin typeface="Trebuchet MS"/>
                <a:cs typeface="Trebuchet MS"/>
              </a:rPr>
              <a:t>Activity: </a:t>
            </a:r>
            <a:r>
              <a:rPr dirty="0" sz="3350" spc="-190">
                <a:solidFill>
                  <a:srgbClr val="C2132D"/>
                </a:solidFill>
                <a:latin typeface="Trebuchet MS"/>
                <a:cs typeface="Trebuchet MS"/>
              </a:rPr>
              <a:t>Creating </a:t>
            </a:r>
            <a:r>
              <a:rPr dirty="0" sz="3350" spc="-145">
                <a:solidFill>
                  <a:srgbClr val="C2132D"/>
                </a:solidFill>
                <a:latin typeface="Trebuchet MS"/>
                <a:cs typeface="Trebuchet MS"/>
              </a:rPr>
              <a:t>a </a:t>
            </a:r>
            <a:r>
              <a:rPr dirty="0" sz="3350" spc="-190">
                <a:solidFill>
                  <a:srgbClr val="C2132D"/>
                </a:solidFill>
                <a:latin typeface="Trebuchet MS"/>
                <a:cs typeface="Trebuchet MS"/>
              </a:rPr>
              <a:t>Data</a:t>
            </a:r>
            <a:r>
              <a:rPr dirty="0" sz="3350" spc="-59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3350" spc="-235">
                <a:solidFill>
                  <a:srgbClr val="C2132D"/>
                </a:solidFill>
                <a:latin typeface="Trebuchet MS"/>
                <a:cs typeface="Trebuchet MS"/>
              </a:rPr>
              <a:t>Frame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124075"/>
            <a:ext cx="9696450" cy="0"/>
          </a:xfrm>
          <a:custGeom>
            <a:avLst/>
            <a:gdLst/>
            <a:ahLst/>
            <a:cxnLst/>
            <a:rect l="l" t="t" r="r" b="b"/>
            <a:pathLst>
              <a:path w="9696450" h="0">
                <a:moveTo>
                  <a:pt x="0" y="0"/>
                </a:moveTo>
                <a:lnTo>
                  <a:pt x="9696449" y="0"/>
                </a:lnTo>
              </a:path>
            </a:pathLst>
          </a:custGeom>
          <a:ln w="19049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3228974"/>
            <a:ext cx="9696450" cy="3133725"/>
          </a:xfrm>
          <a:custGeom>
            <a:avLst/>
            <a:gdLst/>
            <a:ahLst/>
            <a:cxnLst/>
            <a:rect l="l" t="t" r="r" b="b"/>
            <a:pathLst>
              <a:path w="9696450" h="3133725">
                <a:moveTo>
                  <a:pt x="0" y="0"/>
                </a:moveTo>
                <a:lnTo>
                  <a:pt x="9696449" y="0"/>
                </a:lnTo>
                <a:lnTo>
                  <a:pt x="9696449" y="3133724"/>
                </a:lnTo>
                <a:lnTo>
                  <a:pt x="0" y="3133724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1552575"/>
            <a:ext cx="942975" cy="0"/>
          </a:xfrm>
          <a:custGeom>
            <a:avLst/>
            <a:gdLst/>
            <a:ahLst/>
            <a:cxnLst/>
            <a:rect l="l" t="t" r="r" b="b"/>
            <a:pathLst>
              <a:path w="942975" h="0">
                <a:moveTo>
                  <a:pt x="0" y="0"/>
                </a:moveTo>
                <a:lnTo>
                  <a:pt x="942974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2124075"/>
            <a:ext cx="942975" cy="0"/>
          </a:xfrm>
          <a:custGeom>
            <a:avLst/>
            <a:gdLst/>
            <a:ahLst/>
            <a:cxnLst/>
            <a:rect l="l" t="t" r="r" b="b"/>
            <a:pathLst>
              <a:path w="942975" h="0">
                <a:moveTo>
                  <a:pt x="0" y="0"/>
                </a:moveTo>
                <a:lnTo>
                  <a:pt x="942974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10195" y="1673225"/>
            <a:ext cx="10375900" cy="4742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  <a:tabLst>
                <a:tab pos="1071880" algn="l"/>
                <a:tab pos="2649220" algn="l"/>
              </a:tabLst>
            </a:pP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Task	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Comments	</a:t>
            </a:r>
            <a:r>
              <a:rPr dirty="0" sz="1800" spc="-40">
                <a:solidFill>
                  <a:srgbClr val="585D60"/>
                </a:solidFill>
                <a:latin typeface="Arial"/>
                <a:cs typeface="Arial"/>
              </a:rPr>
              <a:t>Your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Answer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Arial"/>
              <a:cs typeface="Arial"/>
            </a:endParaRPr>
          </a:p>
          <a:p>
            <a:pPr marL="285115" marR="989330" indent="-133985">
              <a:lnSpc>
                <a:spcPct val="118100"/>
              </a:lnSpc>
              <a:buClr>
                <a:srgbClr val="C2132D"/>
              </a:buClr>
              <a:buFont typeface="Trebuchet MS"/>
              <a:buChar char="•"/>
              <a:tabLst>
                <a:tab pos="285750" algn="l"/>
              </a:tabLst>
            </a:pP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Use </a:t>
            </a:r>
            <a:r>
              <a:rPr dirty="0" sz="1800" spc="1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Google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2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Colab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identify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correct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piece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code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that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can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be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used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create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Arial"/>
                <a:cs typeface="Arial"/>
              </a:rPr>
              <a:t>two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data  frames: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(a)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data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frame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Arial"/>
                <a:cs typeface="Arial"/>
              </a:rPr>
              <a:t>from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single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list,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(b)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data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frame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Arial"/>
                <a:cs typeface="Arial"/>
              </a:rPr>
              <a:t>from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Arial"/>
                <a:cs typeface="Arial"/>
              </a:rPr>
              <a:t>two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lists.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import </a:t>
            </a:r>
            <a:r>
              <a:rPr dirty="0" sz="1350" spc="10">
                <a:latin typeface="Courier New"/>
                <a:cs typeface="Courier New"/>
              </a:rPr>
              <a:t>pandas 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as</a:t>
            </a:r>
            <a:r>
              <a:rPr dirty="0" sz="1350" spc="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pd</a:t>
            </a:r>
            <a:endParaRPr sz="1350">
              <a:latin typeface="Courier New"/>
              <a:cs typeface="Courier New"/>
            </a:endParaRPr>
          </a:p>
          <a:p>
            <a:pPr marL="12700" marR="7644130">
              <a:lnSpc>
                <a:spcPts val="1580"/>
              </a:lnSpc>
              <a:spcBef>
                <a:spcPts val="1390"/>
              </a:spcBef>
            </a:pPr>
            <a:r>
              <a:rPr dirty="0" sz="1350" spc="10">
                <a:latin typeface="Courier New"/>
                <a:cs typeface="Courier New"/>
              </a:rPr>
              <a:t>my_lst = [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1</a:t>
            </a:r>
            <a:r>
              <a:rPr dirty="0" sz="1350" spc="10">
                <a:latin typeface="Courier New"/>
                <a:cs typeface="Courier New"/>
              </a:rPr>
              <a:t>,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5</a:t>
            </a:r>
            <a:r>
              <a:rPr dirty="0" sz="1350" spc="10">
                <a:latin typeface="Courier New"/>
                <a:cs typeface="Courier New"/>
              </a:rPr>
              <a:t>,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2</a:t>
            </a:r>
            <a:r>
              <a:rPr dirty="0" sz="1350" spc="10">
                <a:latin typeface="Courier New"/>
                <a:cs typeface="Courier New"/>
              </a:rPr>
              <a:t>,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10</a:t>
            </a:r>
            <a:r>
              <a:rPr dirty="0" sz="1350" spc="10">
                <a:latin typeface="Courier New"/>
                <a:cs typeface="Courier New"/>
              </a:rPr>
              <a:t>]  df3 =</a:t>
            </a:r>
            <a:r>
              <a:rPr dirty="0" sz="1350" spc="-7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pd.DataFrame(my_lst)</a:t>
            </a:r>
            <a:endParaRPr sz="1350">
              <a:latin typeface="Courier New"/>
              <a:cs typeface="Courier New"/>
            </a:endParaRPr>
          </a:p>
          <a:p>
            <a:pPr marL="12700" marR="7331709">
              <a:lnSpc>
                <a:spcPts val="1580"/>
              </a:lnSpc>
              <a:spcBef>
                <a:spcPts val="1340"/>
              </a:spcBef>
              <a:buChar char="❖"/>
              <a:tabLst>
                <a:tab pos="221615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A data frame from two </a:t>
            </a:r>
            <a:r>
              <a:rPr dirty="0" sz="1350" spc="-110">
                <a:solidFill>
                  <a:srgbClr val="777777"/>
                </a:solidFill>
                <a:latin typeface="Courier New"/>
                <a:cs typeface="Courier New"/>
              </a:rPr>
              <a:t>lists </a:t>
            </a:r>
            <a:r>
              <a:rPr dirty="0" sz="1350" spc="-110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l1 = [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1</a:t>
            </a:r>
            <a:r>
              <a:rPr dirty="0" sz="1350" spc="10">
                <a:latin typeface="Courier New"/>
                <a:cs typeface="Courier New"/>
              </a:rPr>
              <a:t>,</a:t>
            </a:r>
            <a:r>
              <a:rPr dirty="0" sz="1350" spc="-5"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5</a:t>
            </a:r>
            <a:r>
              <a:rPr dirty="0" sz="1350" spc="10">
                <a:latin typeface="Courier New"/>
                <a:cs typeface="Courier New"/>
              </a:rPr>
              <a:t>]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ts val="1525"/>
              </a:lnSpc>
            </a:pPr>
            <a:r>
              <a:rPr dirty="0" sz="1350" spc="10">
                <a:latin typeface="Courier New"/>
                <a:cs typeface="Courier New"/>
              </a:rPr>
              <a:t>l2 = [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2</a:t>
            </a:r>
            <a:r>
              <a:rPr dirty="0" sz="1350" spc="10">
                <a:latin typeface="Courier New"/>
                <a:cs typeface="Courier New"/>
              </a:rPr>
              <a:t>,</a:t>
            </a:r>
            <a:r>
              <a:rPr dirty="0" sz="1350" spc="5"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10</a:t>
            </a:r>
            <a:r>
              <a:rPr dirty="0" sz="1350" spc="10">
                <a:latin typeface="Courier New"/>
                <a:cs typeface="Courier New"/>
              </a:rPr>
              <a:t>]</a:t>
            </a:r>
            <a:endParaRPr sz="1350">
              <a:latin typeface="Courier New"/>
              <a:cs typeface="Courier New"/>
            </a:endParaRPr>
          </a:p>
          <a:p>
            <a:pPr marL="220979" indent="-208915">
              <a:lnSpc>
                <a:spcPts val="1595"/>
              </a:lnSpc>
              <a:spcBef>
                <a:spcPts val="1305"/>
              </a:spcBef>
              <a:buChar char="❖"/>
              <a:tabLst>
                <a:tab pos="221615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which of these produces the expected</a:t>
            </a:r>
            <a:r>
              <a:rPr dirty="0" sz="135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result,</a:t>
            </a:r>
            <a:endParaRPr sz="1350">
              <a:latin typeface="Courier New"/>
              <a:cs typeface="Courier New"/>
            </a:endParaRPr>
          </a:p>
          <a:p>
            <a:pPr marL="12700" marR="4933950">
              <a:lnSpc>
                <a:spcPts val="1580"/>
              </a:lnSpc>
              <a:spcBef>
                <a:spcPts val="65"/>
              </a:spcBef>
              <a:buChar char="❖"/>
              <a:tabLst>
                <a:tab pos="221615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where l1 and l2 are the columns of the data </a:t>
            </a:r>
            <a:r>
              <a:rPr dirty="0" sz="1350" spc="-90">
                <a:solidFill>
                  <a:srgbClr val="777777"/>
                </a:solidFill>
                <a:latin typeface="Courier New"/>
                <a:cs typeface="Courier New"/>
              </a:rPr>
              <a:t>frame? </a:t>
            </a:r>
            <a:r>
              <a:rPr dirty="0" sz="1350" spc="-90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df4a = pd.DataFrame(l1,</a:t>
            </a:r>
            <a:r>
              <a:rPr dirty="0" sz="1350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l2)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ts val="1500"/>
              </a:lnSpc>
            </a:pPr>
            <a:r>
              <a:rPr dirty="0" sz="1350" spc="10">
                <a:latin typeface="Courier New"/>
                <a:cs typeface="Courier New"/>
              </a:rPr>
              <a:t>df4b = pd.DataFrame((l1,</a:t>
            </a:r>
            <a:r>
              <a:rPr dirty="0" sz="1350" spc="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l2))</a:t>
            </a:r>
            <a:endParaRPr sz="1350">
              <a:latin typeface="Courier New"/>
              <a:cs typeface="Courier New"/>
            </a:endParaRPr>
          </a:p>
          <a:p>
            <a:pPr marL="12700" marR="7123430">
              <a:lnSpc>
                <a:spcPts val="1580"/>
              </a:lnSpc>
              <a:spcBef>
                <a:spcPts val="65"/>
              </a:spcBef>
            </a:pPr>
            <a:r>
              <a:rPr dirty="0" sz="1350" spc="10">
                <a:latin typeface="Courier New"/>
                <a:cs typeface="Courier New"/>
              </a:rPr>
              <a:t>df4c = pd.DataFrame([l1, l2])  df4d =</a:t>
            </a:r>
            <a:r>
              <a:rPr dirty="0" sz="1350" spc="-70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pd.DataFrame(zip(l1,l2))</a:t>
            </a:r>
            <a:endParaRPr sz="1350">
              <a:latin typeface="Courier New"/>
              <a:cs typeface="Courier New"/>
            </a:endParaRPr>
          </a:p>
          <a:p>
            <a:pPr algn="r" marR="5080">
              <a:lnSpc>
                <a:spcPts val="1195"/>
              </a:lnSpc>
            </a:pP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10 </a:t>
            </a:r>
            <a:r>
              <a:rPr dirty="0" sz="1200" spc="160">
                <a:solidFill>
                  <a:srgbClr val="585D60"/>
                </a:solidFill>
                <a:latin typeface="Arial"/>
                <a:cs typeface="Arial"/>
              </a:rPr>
              <a:t>/</a:t>
            </a:r>
            <a:r>
              <a:rPr dirty="0" sz="1200" spc="-18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32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403080" y="182880"/>
            <a:ext cx="1978660" cy="966469"/>
          </a:xfrm>
          <a:custGeom>
            <a:avLst/>
            <a:gdLst/>
            <a:ahLst/>
            <a:cxnLst/>
            <a:rect l="l" t="t" r="r" b="b"/>
            <a:pathLst>
              <a:path w="1978659" h="966469">
                <a:moveTo>
                  <a:pt x="1978152" y="966216"/>
                </a:moveTo>
                <a:lnTo>
                  <a:pt x="0" y="966216"/>
                </a:lnTo>
                <a:lnTo>
                  <a:pt x="0" y="0"/>
                </a:lnTo>
                <a:lnTo>
                  <a:pt x="1978152" y="0"/>
                </a:lnTo>
                <a:lnTo>
                  <a:pt x="1978152" y="102870"/>
                </a:lnTo>
                <a:lnTo>
                  <a:pt x="274319" y="102870"/>
                </a:lnTo>
                <a:lnTo>
                  <a:pt x="261182" y="103504"/>
                </a:lnTo>
                <a:lnTo>
                  <a:pt x="223287" y="113020"/>
                </a:lnTo>
                <a:lnTo>
                  <a:pt x="189762" y="133087"/>
                </a:lnTo>
                <a:lnTo>
                  <a:pt x="163420" y="162120"/>
                </a:lnTo>
                <a:lnTo>
                  <a:pt x="146677" y="197568"/>
                </a:lnTo>
                <a:lnTo>
                  <a:pt x="140969" y="236220"/>
                </a:lnTo>
                <a:lnTo>
                  <a:pt x="140969" y="655320"/>
                </a:lnTo>
                <a:lnTo>
                  <a:pt x="146677" y="693971"/>
                </a:lnTo>
                <a:lnTo>
                  <a:pt x="163420" y="729419"/>
                </a:lnTo>
                <a:lnTo>
                  <a:pt x="189762" y="758452"/>
                </a:lnTo>
                <a:lnTo>
                  <a:pt x="223287" y="778519"/>
                </a:lnTo>
                <a:lnTo>
                  <a:pt x="261182" y="788035"/>
                </a:lnTo>
                <a:lnTo>
                  <a:pt x="274319" y="788670"/>
                </a:lnTo>
                <a:lnTo>
                  <a:pt x="1978152" y="788670"/>
                </a:lnTo>
                <a:lnTo>
                  <a:pt x="1978152" y="966216"/>
                </a:lnTo>
                <a:close/>
              </a:path>
              <a:path w="1978659" h="966469">
                <a:moveTo>
                  <a:pt x="1978152" y="788670"/>
                </a:moveTo>
                <a:lnTo>
                  <a:pt x="1703069" y="788670"/>
                </a:lnTo>
                <a:lnTo>
                  <a:pt x="1716205" y="788035"/>
                </a:lnTo>
                <a:lnTo>
                  <a:pt x="1729088" y="786132"/>
                </a:lnTo>
                <a:lnTo>
                  <a:pt x="1765992" y="772906"/>
                </a:lnTo>
                <a:lnTo>
                  <a:pt x="1797360" y="749612"/>
                </a:lnTo>
                <a:lnTo>
                  <a:pt x="1820653" y="718244"/>
                </a:lnTo>
                <a:lnTo>
                  <a:pt x="1833880" y="681340"/>
                </a:lnTo>
                <a:lnTo>
                  <a:pt x="1836419" y="655320"/>
                </a:lnTo>
                <a:lnTo>
                  <a:pt x="1836419" y="236220"/>
                </a:lnTo>
                <a:lnTo>
                  <a:pt x="1830708" y="197568"/>
                </a:lnTo>
                <a:lnTo>
                  <a:pt x="1813965" y="162120"/>
                </a:lnTo>
                <a:lnTo>
                  <a:pt x="1787623" y="133087"/>
                </a:lnTo>
                <a:lnTo>
                  <a:pt x="1754098" y="113020"/>
                </a:lnTo>
                <a:lnTo>
                  <a:pt x="1716205" y="103504"/>
                </a:lnTo>
                <a:lnTo>
                  <a:pt x="1703069" y="102870"/>
                </a:lnTo>
                <a:lnTo>
                  <a:pt x="1978152" y="102870"/>
                </a:lnTo>
                <a:lnTo>
                  <a:pt x="1978152" y="788670"/>
                </a:lnTo>
                <a:close/>
              </a:path>
            </a:pathLst>
          </a:custGeom>
          <a:solidFill>
            <a:srgbClr val="323232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548811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1565780" y="676274"/>
                </a:moveTo>
                <a:lnTo>
                  <a:pt x="120144" y="676274"/>
                </a:lnTo>
                <a:lnTo>
                  <a:pt x="111782" y="675451"/>
                </a:lnTo>
                <a:lnTo>
                  <a:pt x="71578" y="663255"/>
                </a:lnTo>
                <a:lnTo>
                  <a:pt x="31692" y="632642"/>
                </a:lnTo>
                <a:lnTo>
                  <a:pt x="6556" y="589095"/>
                </a:lnTo>
                <a:lnTo>
                  <a:pt x="0" y="556130"/>
                </a:lnTo>
                <a:lnTo>
                  <a:pt x="0" y="120144"/>
                </a:lnTo>
                <a:lnTo>
                  <a:pt x="13018" y="71578"/>
                </a:lnTo>
                <a:lnTo>
                  <a:pt x="43632" y="31692"/>
                </a:lnTo>
                <a:lnTo>
                  <a:pt x="87178" y="6557"/>
                </a:lnTo>
                <a:lnTo>
                  <a:pt x="120144" y="0"/>
                </a:lnTo>
                <a:lnTo>
                  <a:pt x="1565780" y="0"/>
                </a:lnTo>
                <a:lnTo>
                  <a:pt x="1614345" y="13019"/>
                </a:lnTo>
                <a:lnTo>
                  <a:pt x="1654232" y="43632"/>
                </a:lnTo>
                <a:lnTo>
                  <a:pt x="1679366" y="87179"/>
                </a:lnTo>
                <a:lnTo>
                  <a:pt x="1685925" y="120144"/>
                </a:lnTo>
                <a:lnTo>
                  <a:pt x="1685925" y="556130"/>
                </a:lnTo>
                <a:lnTo>
                  <a:pt x="1672904" y="604696"/>
                </a:lnTo>
                <a:lnTo>
                  <a:pt x="1642292" y="644582"/>
                </a:lnTo>
                <a:lnTo>
                  <a:pt x="1598743" y="669717"/>
                </a:lnTo>
                <a:lnTo>
                  <a:pt x="1565780" y="676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548810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0" y="547687"/>
                </a:moveTo>
                <a:lnTo>
                  <a:pt x="0" y="128587"/>
                </a:lnTo>
                <a:lnTo>
                  <a:pt x="0" y="120144"/>
                </a:lnTo>
                <a:lnTo>
                  <a:pt x="823" y="111782"/>
                </a:lnTo>
                <a:lnTo>
                  <a:pt x="2470" y="103501"/>
                </a:lnTo>
                <a:lnTo>
                  <a:pt x="4117" y="95220"/>
                </a:lnTo>
                <a:lnTo>
                  <a:pt x="6556" y="87179"/>
                </a:lnTo>
                <a:lnTo>
                  <a:pt x="9787" y="79379"/>
                </a:lnTo>
                <a:lnTo>
                  <a:pt x="13018" y="71578"/>
                </a:lnTo>
                <a:lnTo>
                  <a:pt x="37662" y="37662"/>
                </a:lnTo>
                <a:lnTo>
                  <a:pt x="43632" y="31692"/>
                </a:lnTo>
                <a:lnTo>
                  <a:pt x="50127" y="26361"/>
                </a:lnTo>
                <a:lnTo>
                  <a:pt x="57147" y="21670"/>
                </a:lnTo>
                <a:lnTo>
                  <a:pt x="64167" y="16980"/>
                </a:lnTo>
                <a:lnTo>
                  <a:pt x="71577" y="13019"/>
                </a:lnTo>
                <a:lnTo>
                  <a:pt x="79378" y="9788"/>
                </a:lnTo>
                <a:lnTo>
                  <a:pt x="87178" y="6557"/>
                </a:lnTo>
                <a:lnTo>
                  <a:pt x="95219" y="4117"/>
                </a:lnTo>
                <a:lnTo>
                  <a:pt x="103501" y="2470"/>
                </a:lnTo>
                <a:lnTo>
                  <a:pt x="111782" y="823"/>
                </a:lnTo>
                <a:lnTo>
                  <a:pt x="120144" y="0"/>
                </a:lnTo>
                <a:lnTo>
                  <a:pt x="128588" y="0"/>
                </a:lnTo>
                <a:lnTo>
                  <a:pt x="1557337" y="0"/>
                </a:lnTo>
                <a:lnTo>
                  <a:pt x="1565780" y="0"/>
                </a:lnTo>
                <a:lnTo>
                  <a:pt x="1574142" y="823"/>
                </a:lnTo>
                <a:lnTo>
                  <a:pt x="1582422" y="2470"/>
                </a:lnTo>
                <a:lnTo>
                  <a:pt x="1590703" y="4117"/>
                </a:lnTo>
                <a:lnTo>
                  <a:pt x="1598743" y="6557"/>
                </a:lnTo>
                <a:lnTo>
                  <a:pt x="1606544" y="9788"/>
                </a:lnTo>
                <a:lnTo>
                  <a:pt x="1614344" y="13019"/>
                </a:lnTo>
                <a:lnTo>
                  <a:pt x="1648262" y="37662"/>
                </a:lnTo>
                <a:lnTo>
                  <a:pt x="1672904" y="71578"/>
                </a:lnTo>
                <a:lnTo>
                  <a:pt x="1685101" y="111782"/>
                </a:lnTo>
                <a:lnTo>
                  <a:pt x="1685925" y="120144"/>
                </a:lnTo>
                <a:lnTo>
                  <a:pt x="1685925" y="128587"/>
                </a:lnTo>
                <a:lnTo>
                  <a:pt x="1685925" y="547687"/>
                </a:lnTo>
                <a:lnTo>
                  <a:pt x="1685925" y="556130"/>
                </a:lnTo>
                <a:lnTo>
                  <a:pt x="1685101" y="564492"/>
                </a:lnTo>
                <a:lnTo>
                  <a:pt x="1672904" y="604696"/>
                </a:lnTo>
                <a:lnTo>
                  <a:pt x="1648262" y="638612"/>
                </a:lnTo>
                <a:lnTo>
                  <a:pt x="1628775" y="654603"/>
                </a:lnTo>
                <a:lnTo>
                  <a:pt x="1621754" y="659294"/>
                </a:lnTo>
                <a:lnTo>
                  <a:pt x="1614344" y="663255"/>
                </a:lnTo>
                <a:lnTo>
                  <a:pt x="1606544" y="666486"/>
                </a:lnTo>
                <a:lnTo>
                  <a:pt x="1598743" y="669717"/>
                </a:lnTo>
                <a:lnTo>
                  <a:pt x="1590703" y="672156"/>
                </a:lnTo>
                <a:lnTo>
                  <a:pt x="1582422" y="673804"/>
                </a:lnTo>
                <a:lnTo>
                  <a:pt x="1574142" y="675451"/>
                </a:lnTo>
                <a:lnTo>
                  <a:pt x="1565780" y="676274"/>
                </a:lnTo>
                <a:lnTo>
                  <a:pt x="1557337" y="676274"/>
                </a:lnTo>
                <a:lnTo>
                  <a:pt x="128588" y="676274"/>
                </a:lnTo>
                <a:lnTo>
                  <a:pt x="120144" y="676274"/>
                </a:lnTo>
                <a:lnTo>
                  <a:pt x="111782" y="675451"/>
                </a:lnTo>
                <a:lnTo>
                  <a:pt x="103501" y="673804"/>
                </a:lnTo>
                <a:lnTo>
                  <a:pt x="95219" y="672156"/>
                </a:lnTo>
                <a:lnTo>
                  <a:pt x="87178" y="669717"/>
                </a:lnTo>
                <a:lnTo>
                  <a:pt x="79378" y="666486"/>
                </a:lnTo>
                <a:lnTo>
                  <a:pt x="71578" y="663255"/>
                </a:lnTo>
                <a:lnTo>
                  <a:pt x="64167" y="659294"/>
                </a:lnTo>
                <a:lnTo>
                  <a:pt x="57147" y="654603"/>
                </a:lnTo>
                <a:lnTo>
                  <a:pt x="50127" y="649913"/>
                </a:lnTo>
                <a:lnTo>
                  <a:pt x="21670" y="619126"/>
                </a:lnTo>
                <a:lnTo>
                  <a:pt x="16979" y="612106"/>
                </a:lnTo>
                <a:lnTo>
                  <a:pt x="13018" y="604696"/>
                </a:lnTo>
                <a:lnTo>
                  <a:pt x="9787" y="596895"/>
                </a:lnTo>
                <a:lnTo>
                  <a:pt x="6556" y="589095"/>
                </a:lnTo>
                <a:lnTo>
                  <a:pt x="4117" y="581054"/>
                </a:lnTo>
                <a:lnTo>
                  <a:pt x="2470" y="572773"/>
                </a:lnTo>
                <a:lnTo>
                  <a:pt x="823" y="564492"/>
                </a:lnTo>
                <a:lnTo>
                  <a:pt x="0" y="556130"/>
                </a:lnTo>
                <a:lnTo>
                  <a:pt x="0" y="547687"/>
                </a:lnTo>
                <a:close/>
              </a:path>
            </a:pathLst>
          </a:custGeom>
          <a:ln w="28574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694912" y="320675"/>
            <a:ext cx="13976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latin typeface="Courier New"/>
                <a:cs typeface="Courier New"/>
              </a:rPr>
              <a:t>04:00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0696" y="2758440"/>
            <a:ext cx="6501765" cy="1039494"/>
          </a:xfrm>
          <a:prstGeom prst="rect"/>
          <a:solidFill>
            <a:srgbClr val="333333"/>
          </a:solidFill>
        </p:spPr>
        <p:txBody>
          <a:bodyPr wrap="square" lIns="0" tIns="140335" rIns="0" bIns="0" rtlCol="0" vert="horz">
            <a:spAutoFit/>
          </a:bodyPr>
          <a:lstStyle/>
          <a:p>
            <a:pPr marL="226060">
              <a:lnSpc>
                <a:spcPct val="100000"/>
              </a:lnSpc>
              <a:spcBef>
                <a:spcPts val="1105"/>
              </a:spcBef>
            </a:pPr>
            <a:r>
              <a:rPr dirty="0" sz="4100" spc="-1095">
                <a:solidFill>
                  <a:srgbClr val="000000"/>
                </a:solidFill>
              </a:rPr>
              <a:t>I</a:t>
            </a:r>
            <a:r>
              <a:rPr dirty="0" sz="4100" spc="-1095">
                <a:solidFill>
                  <a:srgbClr val="FFFFFF"/>
                </a:solidFill>
              </a:rPr>
              <a:t>I</a:t>
            </a:r>
            <a:r>
              <a:rPr dirty="0" sz="4100" spc="-1095">
                <a:solidFill>
                  <a:srgbClr val="000000"/>
                </a:solidFill>
              </a:rPr>
              <a:t>m</a:t>
            </a:r>
            <a:r>
              <a:rPr dirty="0" sz="4100" spc="-1095">
                <a:solidFill>
                  <a:srgbClr val="FFFFFF"/>
                </a:solidFill>
              </a:rPr>
              <a:t>m</a:t>
            </a:r>
            <a:r>
              <a:rPr dirty="0" sz="4100" spc="-1095">
                <a:solidFill>
                  <a:srgbClr val="000000"/>
                </a:solidFill>
              </a:rPr>
              <a:t>p</a:t>
            </a:r>
            <a:r>
              <a:rPr dirty="0" sz="4100" spc="-1095">
                <a:solidFill>
                  <a:srgbClr val="FFFFFF"/>
                </a:solidFill>
              </a:rPr>
              <a:t>p</a:t>
            </a:r>
            <a:r>
              <a:rPr dirty="0" sz="4100" spc="-1095">
                <a:solidFill>
                  <a:srgbClr val="000000"/>
                </a:solidFill>
              </a:rPr>
              <a:t>o</a:t>
            </a:r>
            <a:r>
              <a:rPr dirty="0" sz="4100" spc="-1095">
                <a:solidFill>
                  <a:srgbClr val="FFFFFF"/>
                </a:solidFill>
              </a:rPr>
              <a:t>o</a:t>
            </a:r>
            <a:r>
              <a:rPr dirty="0" sz="4100" spc="-1095">
                <a:solidFill>
                  <a:srgbClr val="000000"/>
                </a:solidFill>
              </a:rPr>
              <a:t>r</a:t>
            </a:r>
            <a:r>
              <a:rPr dirty="0" sz="4100" spc="-1095">
                <a:solidFill>
                  <a:srgbClr val="FFFFFF"/>
                </a:solidFill>
              </a:rPr>
              <a:t>r</a:t>
            </a:r>
            <a:r>
              <a:rPr dirty="0" sz="4100" spc="-1095">
                <a:solidFill>
                  <a:srgbClr val="000000"/>
                </a:solidFill>
              </a:rPr>
              <a:t>t</a:t>
            </a:r>
            <a:r>
              <a:rPr dirty="0" sz="4100" spc="-1095">
                <a:solidFill>
                  <a:srgbClr val="FFFFFF"/>
                </a:solidFill>
              </a:rPr>
              <a:t>t</a:t>
            </a:r>
            <a:r>
              <a:rPr dirty="0" sz="4100" spc="-1095">
                <a:solidFill>
                  <a:srgbClr val="000000"/>
                </a:solidFill>
              </a:rPr>
              <a:t>i</a:t>
            </a:r>
            <a:r>
              <a:rPr dirty="0" sz="4100" spc="-1095">
                <a:solidFill>
                  <a:srgbClr val="FFFFFF"/>
                </a:solidFill>
              </a:rPr>
              <a:t>i</a:t>
            </a:r>
            <a:r>
              <a:rPr dirty="0" sz="4100" spc="-1095">
                <a:solidFill>
                  <a:srgbClr val="000000"/>
                </a:solidFill>
              </a:rPr>
              <a:t>n</a:t>
            </a:r>
            <a:r>
              <a:rPr dirty="0" sz="4100" spc="-1095">
                <a:solidFill>
                  <a:srgbClr val="FFFFFF"/>
                </a:solidFill>
              </a:rPr>
              <a:t>n</a:t>
            </a:r>
            <a:r>
              <a:rPr dirty="0" sz="4100" spc="-1095">
                <a:solidFill>
                  <a:srgbClr val="000000"/>
                </a:solidFill>
              </a:rPr>
              <a:t>g</a:t>
            </a:r>
            <a:r>
              <a:rPr dirty="0" sz="4100" spc="-1095">
                <a:solidFill>
                  <a:srgbClr val="FFFFFF"/>
                </a:solidFill>
              </a:rPr>
              <a:t>g </a:t>
            </a:r>
            <a:r>
              <a:rPr dirty="0" sz="4100" spc="-1175">
                <a:solidFill>
                  <a:srgbClr val="000000"/>
                </a:solidFill>
              </a:rPr>
              <a:t>D</a:t>
            </a:r>
            <a:r>
              <a:rPr dirty="0" sz="4100" spc="-1175">
                <a:solidFill>
                  <a:srgbClr val="FFFFFF"/>
                </a:solidFill>
              </a:rPr>
              <a:t>D</a:t>
            </a:r>
            <a:r>
              <a:rPr dirty="0" sz="4100" spc="-1175">
                <a:solidFill>
                  <a:srgbClr val="000000"/>
                </a:solidFill>
              </a:rPr>
              <a:t>a</a:t>
            </a:r>
            <a:r>
              <a:rPr dirty="0" sz="4100" spc="-1175">
                <a:solidFill>
                  <a:srgbClr val="FFFFFF"/>
                </a:solidFill>
              </a:rPr>
              <a:t>a</a:t>
            </a:r>
            <a:r>
              <a:rPr dirty="0" sz="4100" spc="-1175">
                <a:solidFill>
                  <a:srgbClr val="000000"/>
                </a:solidFill>
              </a:rPr>
              <a:t>t</a:t>
            </a:r>
            <a:r>
              <a:rPr dirty="0" sz="4100" spc="-1175">
                <a:solidFill>
                  <a:srgbClr val="FFFFFF"/>
                </a:solidFill>
              </a:rPr>
              <a:t>t</a:t>
            </a:r>
            <a:r>
              <a:rPr dirty="0" sz="4100" spc="-1175">
                <a:solidFill>
                  <a:srgbClr val="000000"/>
                </a:solidFill>
              </a:rPr>
              <a:t>a</a:t>
            </a:r>
            <a:r>
              <a:rPr dirty="0" sz="4100" spc="-1175">
                <a:solidFill>
                  <a:srgbClr val="FFFFFF"/>
                </a:solidFill>
              </a:rPr>
              <a:t>a </a:t>
            </a:r>
            <a:r>
              <a:rPr dirty="0" sz="4100" spc="-1045">
                <a:solidFill>
                  <a:srgbClr val="000000"/>
                </a:solidFill>
              </a:rPr>
              <a:t>U</a:t>
            </a:r>
            <a:r>
              <a:rPr dirty="0" sz="4100" spc="-1045">
                <a:solidFill>
                  <a:srgbClr val="FFFFFF"/>
                </a:solidFill>
              </a:rPr>
              <a:t>U</a:t>
            </a:r>
            <a:r>
              <a:rPr dirty="0" sz="4100" spc="-1045">
                <a:solidFill>
                  <a:srgbClr val="000000"/>
                </a:solidFill>
              </a:rPr>
              <a:t>s</a:t>
            </a:r>
            <a:r>
              <a:rPr dirty="0" sz="4100" spc="-1045">
                <a:solidFill>
                  <a:srgbClr val="FFFFFF"/>
                </a:solidFill>
              </a:rPr>
              <a:t>s</a:t>
            </a:r>
            <a:r>
              <a:rPr dirty="0" sz="4100" spc="-1045">
                <a:solidFill>
                  <a:srgbClr val="000000"/>
                </a:solidFill>
              </a:rPr>
              <a:t>i</a:t>
            </a:r>
            <a:r>
              <a:rPr dirty="0" sz="4100" spc="-1045">
                <a:solidFill>
                  <a:srgbClr val="FFFFFF"/>
                </a:solidFill>
              </a:rPr>
              <a:t>i</a:t>
            </a:r>
            <a:r>
              <a:rPr dirty="0" sz="4100" spc="-1045">
                <a:solidFill>
                  <a:srgbClr val="000000"/>
                </a:solidFill>
              </a:rPr>
              <a:t>n</a:t>
            </a:r>
            <a:r>
              <a:rPr dirty="0" sz="4100" spc="-1045">
                <a:solidFill>
                  <a:srgbClr val="FFFFFF"/>
                </a:solidFill>
              </a:rPr>
              <a:t>n</a:t>
            </a:r>
            <a:r>
              <a:rPr dirty="0" sz="4100" spc="-1045">
                <a:solidFill>
                  <a:srgbClr val="000000"/>
                </a:solidFill>
              </a:rPr>
              <a:t>g</a:t>
            </a:r>
            <a:r>
              <a:rPr dirty="0" sz="4100" spc="-1045">
                <a:solidFill>
                  <a:srgbClr val="FFFFFF"/>
                </a:solidFill>
              </a:rPr>
              <a:t>g</a:t>
            </a:r>
            <a:r>
              <a:rPr dirty="0" sz="4100" spc="-865">
                <a:solidFill>
                  <a:srgbClr val="FFFFFF"/>
                </a:solidFill>
              </a:rPr>
              <a:t> </a:t>
            </a:r>
            <a:r>
              <a:rPr dirty="0" sz="4100" spc="-1120">
                <a:solidFill>
                  <a:srgbClr val="000000"/>
                </a:solidFill>
              </a:rPr>
              <a:t>P</a:t>
            </a:r>
            <a:r>
              <a:rPr dirty="0" sz="4100" spc="-1120">
                <a:solidFill>
                  <a:srgbClr val="FFFFFF"/>
                </a:solidFill>
              </a:rPr>
              <a:t>P</a:t>
            </a:r>
            <a:r>
              <a:rPr dirty="0" sz="4100" spc="-1120">
                <a:solidFill>
                  <a:srgbClr val="000000"/>
                </a:solidFill>
              </a:rPr>
              <a:t>a</a:t>
            </a:r>
            <a:r>
              <a:rPr dirty="0" sz="4100" spc="-1120">
                <a:solidFill>
                  <a:srgbClr val="FFFFFF"/>
                </a:solidFill>
              </a:rPr>
              <a:t>a</a:t>
            </a:r>
            <a:r>
              <a:rPr dirty="0" sz="4100" spc="-1120">
                <a:solidFill>
                  <a:srgbClr val="000000"/>
                </a:solidFill>
              </a:rPr>
              <a:t>n</a:t>
            </a:r>
            <a:r>
              <a:rPr dirty="0" sz="4100" spc="-1120">
                <a:solidFill>
                  <a:srgbClr val="FFFFFF"/>
                </a:solidFill>
              </a:rPr>
              <a:t>n</a:t>
            </a:r>
            <a:r>
              <a:rPr dirty="0" sz="4100" spc="-1120">
                <a:solidFill>
                  <a:srgbClr val="000000"/>
                </a:solidFill>
              </a:rPr>
              <a:t>d</a:t>
            </a:r>
            <a:r>
              <a:rPr dirty="0" sz="4100" spc="-1120">
                <a:solidFill>
                  <a:srgbClr val="FFFFFF"/>
                </a:solidFill>
              </a:rPr>
              <a:t>d</a:t>
            </a:r>
            <a:r>
              <a:rPr dirty="0" sz="4100" spc="-1120">
                <a:solidFill>
                  <a:srgbClr val="000000"/>
                </a:solidFill>
              </a:rPr>
              <a:t>a</a:t>
            </a:r>
            <a:r>
              <a:rPr dirty="0" sz="4100" spc="-1120">
                <a:solidFill>
                  <a:srgbClr val="FFFFFF"/>
                </a:solidFill>
              </a:rPr>
              <a:t>a</a:t>
            </a:r>
            <a:r>
              <a:rPr dirty="0" sz="4100" spc="-1120">
                <a:solidFill>
                  <a:srgbClr val="000000"/>
                </a:solidFill>
              </a:rPr>
              <a:t>s</a:t>
            </a:r>
            <a:r>
              <a:rPr dirty="0" sz="4100" spc="-1120">
                <a:solidFill>
                  <a:srgbClr val="FFFFFF"/>
                </a:solidFill>
              </a:rPr>
              <a:t>s</a:t>
            </a:r>
            <a:endParaRPr sz="4100"/>
          </a:p>
        </p:txBody>
      </p:sp>
      <p:sp>
        <p:nvSpPr>
          <p:cNvPr id="3" name="object 3"/>
          <p:cNvSpPr/>
          <p:nvPr/>
        </p:nvSpPr>
        <p:spPr>
          <a:xfrm>
            <a:off x="10637519" y="5995415"/>
            <a:ext cx="887730" cy="491490"/>
          </a:xfrm>
          <a:custGeom>
            <a:avLst/>
            <a:gdLst/>
            <a:ahLst/>
            <a:cxnLst/>
            <a:rect l="l" t="t" r="r" b="b"/>
            <a:pathLst>
              <a:path w="887729" h="491489">
                <a:moveTo>
                  <a:pt x="0" y="0"/>
                </a:moveTo>
                <a:lnTo>
                  <a:pt x="887729" y="0"/>
                </a:lnTo>
                <a:lnTo>
                  <a:pt x="887729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95">
                <a:latin typeface="Trebuchet MS"/>
                <a:cs typeface="Trebuchet MS"/>
              </a:rPr>
              <a:t>1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dirty="0" sz="1200" spc="-295">
                <a:latin typeface="Trebuchet MS"/>
                <a:cs typeface="Trebuchet MS"/>
              </a:rPr>
              <a:t>1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1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3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495998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Importing </a:t>
            </a:r>
            <a:r>
              <a:rPr dirty="0" spc="-190"/>
              <a:t>Data </a:t>
            </a:r>
            <a:r>
              <a:rPr dirty="0" spc="-100"/>
              <a:t>Using</a:t>
            </a:r>
            <a:r>
              <a:rPr dirty="0" spc="-385"/>
              <a:t> </a:t>
            </a:r>
            <a:r>
              <a:rPr dirty="0" spc="-85"/>
              <a:t>Pandas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40099" y="2096223"/>
          <a:ext cx="2645410" cy="1332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210"/>
                <a:gridCol w="670560"/>
                <a:gridCol w="657225"/>
                <a:gridCol w="650875"/>
              </a:tblGrid>
              <a:tr h="3560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AFABAB"/>
                    </a:solidFill>
                  </a:tcPr>
                </a:tc>
              </a:tr>
              <a:tr h="9758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AFABAB">
                        <a:alpha val="392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AFABAB">
                        <a:alpha val="392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AFABAB">
                        <a:alpha val="3921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8226595" y="1598418"/>
            <a:ext cx="577850" cy="712470"/>
          </a:xfrm>
          <a:custGeom>
            <a:avLst/>
            <a:gdLst/>
            <a:ahLst/>
            <a:cxnLst/>
            <a:rect l="l" t="t" r="r" b="b"/>
            <a:pathLst>
              <a:path w="577850" h="712469">
                <a:moveTo>
                  <a:pt x="577262" y="712468"/>
                </a:moveTo>
                <a:lnTo>
                  <a:pt x="0" y="712468"/>
                </a:lnTo>
                <a:lnTo>
                  <a:pt x="0" y="0"/>
                </a:lnTo>
                <a:lnTo>
                  <a:pt x="456277" y="0"/>
                </a:lnTo>
                <a:lnTo>
                  <a:pt x="577262" y="118922"/>
                </a:lnTo>
                <a:lnTo>
                  <a:pt x="577262" y="712468"/>
                </a:lnTo>
                <a:close/>
              </a:path>
            </a:pathLst>
          </a:custGeom>
          <a:solidFill>
            <a:srgbClr val="ACABAB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682873" y="1598419"/>
            <a:ext cx="123189" cy="121920"/>
          </a:xfrm>
          <a:custGeom>
            <a:avLst/>
            <a:gdLst/>
            <a:ahLst/>
            <a:cxnLst/>
            <a:rect l="l" t="t" r="r" b="b"/>
            <a:pathLst>
              <a:path w="123190" h="121919">
                <a:moveTo>
                  <a:pt x="122757" y="121843"/>
                </a:moveTo>
                <a:lnTo>
                  <a:pt x="0" y="121843"/>
                </a:lnTo>
                <a:lnTo>
                  <a:pt x="0" y="0"/>
                </a:lnTo>
                <a:lnTo>
                  <a:pt x="122757" y="121843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329577" y="1714543"/>
            <a:ext cx="334010" cy="2501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10" b="1">
                <a:solidFill>
                  <a:srgbClr val="AFABAB"/>
                </a:solidFill>
                <a:latin typeface="Consolas"/>
                <a:cs typeface="Consolas"/>
                <a:hlinkClick r:id="rId2"/>
              </a:rPr>
              <a:t>CSV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30711" y="1626758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4" h="0">
                <a:moveTo>
                  <a:pt x="0" y="0"/>
                </a:moveTo>
                <a:lnTo>
                  <a:pt x="452161" y="0"/>
                </a:lnTo>
              </a:path>
            </a:pathLst>
          </a:custGeom>
          <a:ln w="56678">
            <a:solidFill>
              <a:srgbClr val="744F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309655" y="2022321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 h="0">
                <a:moveTo>
                  <a:pt x="0" y="0"/>
                </a:moveTo>
                <a:lnTo>
                  <a:pt x="411146" y="0"/>
                </a:lnTo>
              </a:path>
            </a:pathLst>
          </a:custGeom>
          <a:ln w="39242">
            <a:solidFill>
              <a:srgbClr val="AFAB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309655" y="2086867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 h="0">
                <a:moveTo>
                  <a:pt x="0" y="0"/>
                </a:moveTo>
                <a:lnTo>
                  <a:pt x="411146" y="0"/>
                </a:lnTo>
              </a:path>
            </a:pathLst>
          </a:custGeom>
          <a:ln w="39242">
            <a:solidFill>
              <a:srgbClr val="AFAB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309655" y="2151413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 h="0">
                <a:moveTo>
                  <a:pt x="0" y="0"/>
                </a:moveTo>
                <a:lnTo>
                  <a:pt x="411146" y="0"/>
                </a:lnTo>
              </a:path>
            </a:pathLst>
          </a:custGeom>
          <a:ln w="39242">
            <a:solidFill>
              <a:srgbClr val="AFAB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309655" y="2215959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 h="0">
                <a:moveTo>
                  <a:pt x="0" y="0"/>
                </a:moveTo>
                <a:lnTo>
                  <a:pt x="411146" y="0"/>
                </a:lnTo>
              </a:path>
            </a:pathLst>
          </a:custGeom>
          <a:ln w="39242">
            <a:solidFill>
              <a:srgbClr val="AFAB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885356" y="1598418"/>
            <a:ext cx="577850" cy="712470"/>
          </a:xfrm>
          <a:custGeom>
            <a:avLst/>
            <a:gdLst/>
            <a:ahLst/>
            <a:cxnLst/>
            <a:rect l="l" t="t" r="r" b="b"/>
            <a:pathLst>
              <a:path w="577850" h="712469">
                <a:moveTo>
                  <a:pt x="577262" y="712468"/>
                </a:moveTo>
                <a:lnTo>
                  <a:pt x="0" y="712468"/>
                </a:lnTo>
                <a:lnTo>
                  <a:pt x="1" y="0"/>
                </a:lnTo>
                <a:lnTo>
                  <a:pt x="456278" y="0"/>
                </a:lnTo>
                <a:lnTo>
                  <a:pt x="577262" y="118922"/>
                </a:lnTo>
                <a:lnTo>
                  <a:pt x="577262" y="712468"/>
                </a:lnTo>
                <a:close/>
              </a:path>
            </a:pathLst>
          </a:custGeom>
          <a:solidFill>
            <a:srgbClr val="ACABAB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341636" y="1598419"/>
            <a:ext cx="123189" cy="121920"/>
          </a:xfrm>
          <a:custGeom>
            <a:avLst/>
            <a:gdLst/>
            <a:ahLst/>
            <a:cxnLst/>
            <a:rect l="l" t="t" r="r" b="b"/>
            <a:pathLst>
              <a:path w="123190" h="121919">
                <a:moveTo>
                  <a:pt x="122756" y="121843"/>
                </a:moveTo>
                <a:lnTo>
                  <a:pt x="0" y="121843"/>
                </a:lnTo>
                <a:lnTo>
                  <a:pt x="0" y="0"/>
                </a:lnTo>
                <a:lnTo>
                  <a:pt x="122756" y="121843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996955" y="1714543"/>
            <a:ext cx="334010" cy="2501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10" b="1">
                <a:solidFill>
                  <a:srgbClr val="AFABAB"/>
                </a:solidFill>
                <a:latin typeface="Consolas"/>
                <a:cs typeface="Consolas"/>
                <a:hlinkClick r:id="rId2"/>
              </a:rPr>
              <a:t>XLS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055056" y="2002695"/>
            <a:ext cx="238487" cy="232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889473" y="1626758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4" h="0">
                <a:moveTo>
                  <a:pt x="0" y="0"/>
                </a:moveTo>
                <a:lnTo>
                  <a:pt x="452161" y="0"/>
                </a:lnTo>
              </a:path>
            </a:pathLst>
          </a:custGeom>
          <a:ln w="56678">
            <a:solidFill>
              <a:srgbClr val="20724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544119" y="1598419"/>
            <a:ext cx="579035" cy="712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9576146" y="1753338"/>
            <a:ext cx="467995" cy="163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 b="1">
                <a:solidFill>
                  <a:srgbClr val="AFABAB"/>
                </a:solidFill>
                <a:latin typeface="Consolas"/>
                <a:cs typeface="Consolas"/>
                <a:hlinkClick r:id="rId2"/>
              </a:rPr>
              <a:t>PARQUET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226596" y="2403764"/>
            <a:ext cx="577850" cy="712470"/>
          </a:xfrm>
          <a:custGeom>
            <a:avLst/>
            <a:gdLst/>
            <a:ahLst/>
            <a:cxnLst/>
            <a:rect l="l" t="t" r="r" b="b"/>
            <a:pathLst>
              <a:path w="577850" h="712469">
                <a:moveTo>
                  <a:pt x="577262" y="712468"/>
                </a:moveTo>
                <a:lnTo>
                  <a:pt x="0" y="712468"/>
                </a:lnTo>
                <a:lnTo>
                  <a:pt x="0" y="0"/>
                </a:lnTo>
                <a:lnTo>
                  <a:pt x="456277" y="0"/>
                </a:lnTo>
                <a:lnTo>
                  <a:pt x="577262" y="118922"/>
                </a:lnTo>
                <a:lnTo>
                  <a:pt x="577262" y="712468"/>
                </a:lnTo>
                <a:close/>
              </a:path>
            </a:pathLst>
          </a:custGeom>
          <a:solidFill>
            <a:srgbClr val="ACABAB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682874" y="2403764"/>
            <a:ext cx="123189" cy="121920"/>
          </a:xfrm>
          <a:custGeom>
            <a:avLst/>
            <a:gdLst/>
            <a:ahLst/>
            <a:cxnLst/>
            <a:rect l="l" t="t" r="r" b="b"/>
            <a:pathLst>
              <a:path w="123190" h="121919">
                <a:moveTo>
                  <a:pt x="122757" y="121843"/>
                </a:moveTo>
                <a:lnTo>
                  <a:pt x="0" y="121843"/>
                </a:lnTo>
                <a:lnTo>
                  <a:pt x="0" y="0"/>
                </a:lnTo>
                <a:lnTo>
                  <a:pt x="122757" y="121843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230712" y="2432103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4" h="0">
                <a:moveTo>
                  <a:pt x="0" y="0"/>
                </a:moveTo>
                <a:lnTo>
                  <a:pt x="452161" y="0"/>
                </a:lnTo>
              </a:path>
            </a:pathLst>
          </a:custGeom>
          <a:ln w="56678">
            <a:solidFill>
              <a:srgbClr val="D454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885359" y="2403764"/>
            <a:ext cx="577850" cy="712470"/>
          </a:xfrm>
          <a:custGeom>
            <a:avLst/>
            <a:gdLst/>
            <a:ahLst/>
            <a:cxnLst/>
            <a:rect l="l" t="t" r="r" b="b"/>
            <a:pathLst>
              <a:path w="577850" h="712469">
                <a:moveTo>
                  <a:pt x="577262" y="712468"/>
                </a:moveTo>
                <a:lnTo>
                  <a:pt x="0" y="712468"/>
                </a:lnTo>
                <a:lnTo>
                  <a:pt x="0" y="0"/>
                </a:lnTo>
                <a:lnTo>
                  <a:pt x="456277" y="0"/>
                </a:lnTo>
                <a:lnTo>
                  <a:pt x="577262" y="118922"/>
                </a:lnTo>
                <a:lnTo>
                  <a:pt x="577262" y="712468"/>
                </a:lnTo>
                <a:close/>
              </a:path>
            </a:pathLst>
          </a:custGeom>
          <a:solidFill>
            <a:srgbClr val="ACABAB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341636" y="2403764"/>
            <a:ext cx="123189" cy="121920"/>
          </a:xfrm>
          <a:custGeom>
            <a:avLst/>
            <a:gdLst/>
            <a:ahLst/>
            <a:cxnLst/>
            <a:rect l="l" t="t" r="r" b="b"/>
            <a:pathLst>
              <a:path w="123190" h="121919">
                <a:moveTo>
                  <a:pt x="122757" y="121843"/>
                </a:moveTo>
                <a:lnTo>
                  <a:pt x="0" y="121843"/>
                </a:lnTo>
                <a:lnTo>
                  <a:pt x="0" y="0"/>
                </a:lnTo>
                <a:lnTo>
                  <a:pt x="122757" y="121843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889475" y="2432103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4" h="0">
                <a:moveTo>
                  <a:pt x="0" y="0"/>
                </a:moveTo>
                <a:lnTo>
                  <a:pt x="452161" y="0"/>
                </a:lnTo>
              </a:path>
            </a:pathLst>
          </a:custGeom>
          <a:ln w="56678">
            <a:solidFill>
              <a:srgbClr val="2BAB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003289" y="2830126"/>
            <a:ext cx="342265" cy="189230"/>
          </a:xfrm>
          <a:custGeom>
            <a:avLst/>
            <a:gdLst/>
            <a:ahLst/>
            <a:cxnLst/>
            <a:rect l="l" t="t" r="r" b="b"/>
            <a:pathLst>
              <a:path w="342265" h="189230">
                <a:moveTo>
                  <a:pt x="129124" y="76436"/>
                </a:moveTo>
                <a:lnTo>
                  <a:pt x="95706" y="76436"/>
                </a:lnTo>
                <a:lnTo>
                  <a:pt x="95812" y="13924"/>
                </a:lnTo>
                <a:lnTo>
                  <a:pt x="96780" y="10540"/>
                </a:lnTo>
                <a:lnTo>
                  <a:pt x="98017" y="8017"/>
                </a:lnTo>
                <a:lnTo>
                  <a:pt x="102159" y="2547"/>
                </a:lnTo>
                <a:lnTo>
                  <a:pt x="107075" y="0"/>
                </a:lnTo>
                <a:lnTo>
                  <a:pt x="327876" y="275"/>
                </a:lnTo>
                <a:lnTo>
                  <a:pt x="342224" y="23422"/>
                </a:lnTo>
                <a:lnTo>
                  <a:pt x="337139" y="30784"/>
                </a:lnTo>
                <a:lnTo>
                  <a:pt x="327513" y="33567"/>
                </a:lnTo>
                <a:lnTo>
                  <a:pt x="246254" y="33673"/>
                </a:lnTo>
                <a:lnTo>
                  <a:pt x="246254" y="34387"/>
                </a:lnTo>
                <a:lnTo>
                  <a:pt x="129124" y="34387"/>
                </a:lnTo>
                <a:lnTo>
                  <a:pt x="129124" y="76436"/>
                </a:lnTo>
                <a:close/>
              </a:path>
              <a:path w="342265" h="189230">
                <a:moveTo>
                  <a:pt x="18550" y="187761"/>
                </a:moveTo>
                <a:lnTo>
                  <a:pt x="0" y="173434"/>
                </a:lnTo>
                <a:lnTo>
                  <a:pt x="27" y="13924"/>
                </a:lnTo>
                <a:lnTo>
                  <a:pt x="19953" y="281"/>
                </a:lnTo>
                <a:lnTo>
                  <a:pt x="20992" y="503"/>
                </a:lnTo>
                <a:lnTo>
                  <a:pt x="33248" y="76436"/>
                </a:lnTo>
                <a:lnTo>
                  <a:pt x="129124" y="76436"/>
                </a:lnTo>
                <a:lnTo>
                  <a:pt x="129124" y="110104"/>
                </a:lnTo>
                <a:lnTo>
                  <a:pt x="33247" y="110104"/>
                </a:lnTo>
                <a:lnTo>
                  <a:pt x="33135" y="170970"/>
                </a:lnTo>
                <a:lnTo>
                  <a:pt x="22940" y="186627"/>
                </a:lnTo>
                <a:lnTo>
                  <a:pt x="18550" y="187761"/>
                </a:lnTo>
                <a:close/>
              </a:path>
              <a:path w="342265" h="189230">
                <a:moveTo>
                  <a:pt x="108912" y="187891"/>
                </a:moveTo>
                <a:lnTo>
                  <a:pt x="93991" y="169241"/>
                </a:lnTo>
                <a:lnTo>
                  <a:pt x="95689" y="161126"/>
                </a:lnTo>
                <a:lnTo>
                  <a:pt x="100720" y="156051"/>
                </a:lnTo>
                <a:lnTo>
                  <a:pt x="108299" y="154338"/>
                </a:lnTo>
                <a:lnTo>
                  <a:pt x="109822" y="154282"/>
                </a:lnTo>
                <a:lnTo>
                  <a:pt x="125336" y="154165"/>
                </a:lnTo>
                <a:lnTo>
                  <a:pt x="127567" y="154076"/>
                </a:lnTo>
                <a:lnTo>
                  <a:pt x="176788" y="138183"/>
                </a:lnTo>
                <a:lnTo>
                  <a:pt x="199147" y="101162"/>
                </a:lnTo>
                <a:lnTo>
                  <a:pt x="199584" y="91048"/>
                </a:lnTo>
                <a:lnTo>
                  <a:pt x="198276" y="81618"/>
                </a:lnTo>
                <a:lnTo>
                  <a:pt x="174599" y="49215"/>
                </a:lnTo>
                <a:lnTo>
                  <a:pt x="135860" y="35166"/>
                </a:lnTo>
                <a:lnTo>
                  <a:pt x="129124" y="34387"/>
                </a:lnTo>
                <a:lnTo>
                  <a:pt x="246254" y="34387"/>
                </a:lnTo>
                <a:lnTo>
                  <a:pt x="246254" y="77335"/>
                </a:lnTo>
                <a:lnTo>
                  <a:pt x="305178" y="77442"/>
                </a:lnTo>
                <a:lnTo>
                  <a:pt x="309898" y="78918"/>
                </a:lnTo>
                <a:lnTo>
                  <a:pt x="312534" y="80572"/>
                </a:lnTo>
                <a:lnTo>
                  <a:pt x="317429" y="85947"/>
                </a:lnTo>
                <a:lnTo>
                  <a:pt x="318888" y="89774"/>
                </a:lnTo>
                <a:lnTo>
                  <a:pt x="318888" y="98474"/>
                </a:lnTo>
                <a:lnTo>
                  <a:pt x="246261" y="110849"/>
                </a:lnTo>
                <a:lnTo>
                  <a:pt x="246198" y="148461"/>
                </a:lnTo>
                <a:lnTo>
                  <a:pt x="212750" y="148461"/>
                </a:lnTo>
                <a:lnTo>
                  <a:pt x="209018" y="152725"/>
                </a:lnTo>
                <a:lnTo>
                  <a:pt x="203935" y="157680"/>
                </a:lnTo>
                <a:lnTo>
                  <a:pt x="162444" y="180960"/>
                </a:lnTo>
                <a:lnTo>
                  <a:pt x="118320" y="187750"/>
                </a:lnTo>
                <a:lnTo>
                  <a:pt x="108912" y="187891"/>
                </a:lnTo>
                <a:close/>
              </a:path>
              <a:path w="342265" h="189230">
                <a:moveTo>
                  <a:pt x="227894" y="188797"/>
                </a:moveTo>
                <a:lnTo>
                  <a:pt x="226293" y="188449"/>
                </a:lnTo>
                <a:lnTo>
                  <a:pt x="222739" y="187660"/>
                </a:lnTo>
                <a:lnTo>
                  <a:pt x="212750" y="148461"/>
                </a:lnTo>
                <a:lnTo>
                  <a:pt x="246198" y="148461"/>
                </a:lnTo>
                <a:lnTo>
                  <a:pt x="246155" y="174809"/>
                </a:lnTo>
                <a:lnTo>
                  <a:pt x="243657" y="182829"/>
                </a:lnTo>
                <a:lnTo>
                  <a:pt x="239019" y="187151"/>
                </a:lnTo>
                <a:lnTo>
                  <a:pt x="231067" y="188793"/>
                </a:lnTo>
                <a:lnTo>
                  <a:pt x="227894" y="188797"/>
                </a:lnTo>
                <a:close/>
              </a:path>
            </a:pathLst>
          </a:custGeom>
          <a:solidFill>
            <a:srgbClr val="2BAB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544120" y="2403764"/>
            <a:ext cx="577850" cy="712470"/>
          </a:xfrm>
          <a:custGeom>
            <a:avLst/>
            <a:gdLst/>
            <a:ahLst/>
            <a:cxnLst/>
            <a:rect l="l" t="t" r="r" b="b"/>
            <a:pathLst>
              <a:path w="577850" h="712469">
                <a:moveTo>
                  <a:pt x="577261" y="712468"/>
                </a:moveTo>
                <a:lnTo>
                  <a:pt x="0" y="712468"/>
                </a:lnTo>
                <a:lnTo>
                  <a:pt x="0" y="0"/>
                </a:lnTo>
                <a:lnTo>
                  <a:pt x="456277" y="0"/>
                </a:lnTo>
                <a:lnTo>
                  <a:pt x="577261" y="118922"/>
                </a:lnTo>
                <a:lnTo>
                  <a:pt x="577261" y="712468"/>
                </a:lnTo>
                <a:close/>
              </a:path>
            </a:pathLst>
          </a:custGeom>
          <a:solidFill>
            <a:srgbClr val="ACABAB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0000398" y="2403764"/>
            <a:ext cx="123189" cy="121920"/>
          </a:xfrm>
          <a:custGeom>
            <a:avLst/>
            <a:gdLst/>
            <a:ahLst/>
            <a:cxnLst/>
            <a:rect l="l" t="t" r="r" b="b"/>
            <a:pathLst>
              <a:path w="123190" h="121919">
                <a:moveTo>
                  <a:pt x="122757" y="121843"/>
                </a:moveTo>
                <a:lnTo>
                  <a:pt x="0" y="121843"/>
                </a:lnTo>
                <a:lnTo>
                  <a:pt x="0" y="0"/>
                </a:lnTo>
                <a:lnTo>
                  <a:pt x="122757" y="121843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548235" y="2432103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4" h="0">
                <a:moveTo>
                  <a:pt x="0" y="0"/>
                </a:moveTo>
                <a:lnTo>
                  <a:pt x="452161" y="0"/>
                </a:lnTo>
              </a:path>
            </a:pathLst>
          </a:custGeom>
          <a:ln w="56678">
            <a:solidFill>
              <a:srgbClr val="7C45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240274" y="2280789"/>
            <a:ext cx="2792095" cy="7861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7005">
              <a:lnSpc>
                <a:spcPts val="1945"/>
              </a:lnSpc>
              <a:spcBef>
                <a:spcPts val="95"/>
              </a:spcBef>
            </a:pPr>
            <a:r>
              <a:rPr dirty="0" sz="1650" spc="-5">
                <a:latin typeface="Consolas"/>
                <a:cs typeface="Consolas"/>
                <a:hlinkClick r:id="rId2"/>
              </a:rPr>
              <a:t>to_*</a:t>
            </a:r>
            <a:endParaRPr sz="1650">
              <a:latin typeface="Consolas"/>
              <a:cs typeface="Consolas"/>
            </a:endParaRPr>
          </a:p>
          <a:p>
            <a:pPr marL="12700">
              <a:lnSpc>
                <a:spcPts val="1700"/>
              </a:lnSpc>
              <a:tabLst>
                <a:tab pos="845185" algn="l"/>
                <a:tab pos="1047115" algn="l"/>
                <a:tab pos="1705610" algn="l"/>
                <a:tab pos="2367915" algn="l"/>
              </a:tabLst>
            </a:pPr>
            <a:r>
              <a:rPr dirty="0" u="heavy" sz="1450" spc="5">
                <a:solidFill>
                  <a:srgbClr val="AFABAB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u="heavy" sz="1450" spc="5">
                <a:solidFill>
                  <a:srgbClr val="AFABAB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	</a:t>
            </a:r>
            <a:r>
              <a:rPr dirty="0" sz="1450" spc="5">
                <a:solidFill>
                  <a:srgbClr val="AFABAB"/>
                </a:solidFill>
                <a:latin typeface="Times New Roman"/>
                <a:cs typeface="Times New Roman"/>
                <a:hlinkClick r:id="rId2"/>
              </a:rPr>
              <a:t>	</a:t>
            </a:r>
            <a:r>
              <a:rPr dirty="0" sz="1450" spc="10" b="1">
                <a:solidFill>
                  <a:srgbClr val="AFABAB"/>
                </a:solidFill>
                <a:latin typeface="Consolas"/>
                <a:cs typeface="Consolas"/>
                <a:hlinkClick r:id="rId2"/>
              </a:rPr>
              <a:t>HTML</a:t>
            </a:r>
            <a:r>
              <a:rPr dirty="0" sz="1450" spc="10" b="1">
                <a:solidFill>
                  <a:srgbClr val="AFABAB"/>
                </a:solidFill>
                <a:latin typeface="Consolas"/>
                <a:cs typeface="Consolas"/>
                <a:hlinkClick r:id="rId2"/>
              </a:rPr>
              <a:t>	</a:t>
            </a:r>
            <a:r>
              <a:rPr dirty="0" sz="1450" spc="10" b="1">
                <a:solidFill>
                  <a:srgbClr val="AFABAB"/>
                </a:solidFill>
                <a:latin typeface="Consolas"/>
                <a:cs typeface="Consolas"/>
                <a:hlinkClick r:id="rId2"/>
              </a:rPr>
              <a:t>HDF5</a:t>
            </a:r>
            <a:r>
              <a:rPr dirty="0" sz="1450" spc="10" b="1">
                <a:solidFill>
                  <a:srgbClr val="AFABAB"/>
                </a:solidFill>
                <a:latin typeface="Consolas"/>
                <a:cs typeface="Consolas"/>
                <a:hlinkClick r:id="rId2"/>
              </a:rPr>
              <a:t>	</a:t>
            </a:r>
            <a:r>
              <a:rPr dirty="0" sz="1450" spc="10" b="1">
                <a:solidFill>
                  <a:srgbClr val="AFABAB"/>
                </a:solidFill>
                <a:latin typeface="Consolas"/>
                <a:cs typeface="Consolas"/>
                <a:hlinkClick r:id="rId2"/>
              </a:rPr>
              <a:t>JSON</a:t>
            </a:r>
            <a:endParaRPr sz="1450">
              <a:latin typeface="Consolas"/>
              <a:cs typeface="Consolas"/>
            </a:endParaRPr>
          </a:p>
          <a:p>
            <a:pPr marL="1063625">
              <a:lnSpc>
                <a:spcPts val="2335"/>
              </a:lnSpc>
              <a:tabLst>
                <a:tab pos="2445385" algn="l"/>
              </a:tabLst>
            </a:pPr>
            <a:r>
              <a:rPr dirty="0" sz="1950" spc="15">
                <a:solidFill>
                  <a:srgbClr val="D45400"/>
                </a:solidFill>
                <a:latin typeface="Arial"/>
                <a:cs typeface="Arial"/>
                <a:hlinkClick r:id="rId2"/>
              </a:rPr>
              <a:t>&lt;&gt;	</a:t>
            </a:r>
            <a:r>
              <a:rPr dirty="0" baseline="1424" sz="2925" spc="15">
                <a:solidFill>
                  <a:srgbClr val="7C4515"/>
                </a:solidFill>
                <a:latin typeface="Arial"/>
                <a:cs typeface="Arial"/>
                <a:hlinkClick r:id="rId2"/>
              </a:rPr>
              <a:t>{}</a:t>
            </a:r>
            <a:endParaRPr baseline="1424" sz="2925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226596" y="3209109"/>
            <a:ext cx="577850" cy="712470"/>
          </a:xfrm>
          <a:custGeom>
            <a:avLst/>
            <a:gdLst/>
            <a:ahLst/>
            <a:cxnLst/>
            <a:rect l="l" t="t" r="r" b="b"/>
            <a:pathLst>
              <a:path w="577850" h="712470">
                <a:moveTo>
                  <a:pt x="577262" y="712468"/>
                </a:moveTo>
                <a:lnTo>
                  <a:pt x="0" y="712468"/>
                </a:lnTo>
                <a:lnTo>
                  <a:pt x="0" y="0"/>
                </a:lnTo>
                <a:lnTo>
                  <a:pt x="456277" y="0"/>
                </a:lnTo>
                <a:lnTo>
                  <a:pt x="577262" y="118922"/>
                </a:lnTo>
                <a:lnTo>
                  <a:pt x="577262" y="712468"/>
                </a:lnTo>
                <a:close/>
              </a:path>
            </a:pathLst>
          </a:custGeom>
          <a:solidFill>
            <a:srgbClr val="ACABAB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368936" y="3599334"/>
            <a:ext cx="292581" cy="2609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462209" y="3676695"/>
            <a:ext cx="116481" cy="1167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682873" y="3209110"/>
            <a:ext cx="123189" cy="121920"/>
          </a:xfrm>
          <a:custGeom>
            <a:avLst/>
            <a:gdLst/>
            <a:ahLst/>
            <a:cxnLst/>
            <a:rect l="l" t="t" r="r" b="b"/>
            <a:pathLst>
              <a:path w="123190" h="121920">
                <a:moveTo>
                  <a:pt x="122757" y="121843"/>
                </a:moveTo>
                <a:lnTo>
                  <a:pt x="0" y="121843"/>
                </a:lnTo>
                <a:lnTo>
                  <a:pt x="0" y="0"/>
                </a:lnTo>
                <a:lnTo>
                  <a:pt x="122757" y="121843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230712" y="3237449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4" h="0">
                <a:moveTo>
                  <a:pt x="0" y="0"/>
                </a:moveTo>
                <a:lnTo>
                  <a:pt x="452161" y="0"/>
                </a:lnTo>
              </a:path>
            </a:pathLst>
          </a:custGeom>
          <a:ln w="56678">
            <a:solidFill>
              <a:srgbClr val="4486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8329511" y="3314493"/>
            <a:ext cx="334010" cy="2501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10" b="1">
                <a:solidFill>
                  <a:srgbClr val="AFABAB"/>
                </a:solidFill>
                <a:latin typeface="Consolas"/>
                <a:cs typeface="Consolas"/>
                <a:hlinkClick r:id="rId2"/>
              </a:rPr>
              <a:t>GBQ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885358" y="3209109"/>
            <a:ext cx="577850" cy="712470"/>
          </a:xfrm>
          <a:custGeom>
            <a:avLst/>
            <a:gdLst/>
            <a:ahLst/>
            <a:cxnLst/>
            <a:rect l="l" t="t" r="r" b="b"/>
            <a:pathLst>
              <a:path w="577850" h="712470">
                <a:moveTo>
                  <a:pt x="577262" y="712468"/>
                </a:moveTo>
                <a:lnTo>
                  <a:pt x="0" y="712468"/>
                </a:lnTo>
                <a:lnTo>
                  <a:pt x="0" y="0"/>
                </a:lnTo>
                <a:lnTo>
                  <a:pt x="456277" y="0"/>
                </a:lnTo>
                <a:lnTo>
                  <a:pt x="577262" y="118922"/>
                </a:lnTo>
                <a:lnTo>
                  <a:pt x="577262" y="712468"/>
                </a:lnTo>
                <a:close/>
              </a:path>
            </a:pathLst>
          </a:custGeom>
          <a:solidFill>
            <a:srgbClr val="ACABAB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341635" y="3209110"/>
            <a:ext cx="123189" cy="121920"/>
          </a:xfrm>
          <a:custGeom>
            <a:avLst/>
            <a:gdLst/>
            <a:ahLst/>
            <a:cxnLst/>
            <a:rect l="l" t="t" r="r" b="b"/>
            <a:pathLst>
              <a:path w="123190" h="121920">
                <a:moveTo>
                  <a:pt x="122757" y="121843"/>
                </a:moveTo>
                <a:lnTo>
                  <a:pt x="0" y="121843"/>
                </a:lnTo>
                <a:lnTo>
                  <a:pt x="0" y="0"/>
                </a:lnTo>
                <a:lnTo>
                  <a:pt x="122757" y="121843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889474" y="3237449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4" h="0">
                <a:moveTo>
                  <a:pt x="0" y="0"/>
                </a:moveTo>
                <a:lnTo>
                  <a:pt x="452161" y="0"/>
                </a:lnTo>
              </a:path>
            </a:pathLst>
          </a:custGeom>
          <a:ln w="56678">
            <a:solidFill>
              <a:srgbClr val="D12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068271" y="3599346"/>
            <a:ext cx="212090" cy="260985"/>
          </a:xfrm>
          <a:custGeom>
            <a:avLst/>
            <a:gdLst/>
            <a:ahLst/>
            <a:cxnLst/>
            <a:rect l="l" t="t" r="r" b="b"/>
            <a:pathLst>
              <a:path w="212090" h="260985">
                <a:moveTo>
                  <a:pt x="98129" y="260960"/>
                </a:moveTo>
                <a:lnTo>
                  <a:pt x="58607" y="256483"/>
                </a:lnTo>
                <a:lnTo>
                  <a:pt x="14867" y="238818"/>
                </a:lnTo>
                <a:lnTo>
                  <a:pt x="94" y="195420"/>
                </a:lnTo>
                <a:lnTo>
                  <a:pt x="0" y="72794"/>
                </a:lnTo>
                <a:lnTo>
                  <a:pt x="241" y="54263"/>
                </a:lnTo>
                <a:lnTo>
                  <a:pt x="30783" y="12981"/>
                </a:lnTo>
                <a:lnTo>
                  <a:pt x="81681" y="760"/>
                </a:lnTo>
                <a:lnTo>
                  <a:pt x="106630" y="0"/>
                </a:lnTo>
                <a:lnTo>
                  <a:pt x="120970" y="331"/>
                </a:lnTo>
                <a:lnTo>
                  <a:pt x="132075" y="1106"/>
                </a:lnTo>
                <a:lnTo>
                  <a:pt x="161321" y="6436"/>
                </a:lnTo>
                <a:lnTo>
                  <a:pt x="184376" y="14651"/>
                </a:lnTo>
                <a:lnTo>
                  <a:pt x="190799" y="18912"/>
                </a:lnTo>
                <a:lnTo>
                  <a:pt x="106861" y="18912"/>
                </a:lnTo>
                <a:lnTo>
                  <a:pt x="91920" y="19086"/>
                </a:lnTo>
                <a:lnTo>
                  <a:pt x="44436" y="27803"/>
                </a:lnTo>
                <a:lnTo>
                  <a:pt x="18926" y="42445"/>
                </a:lnTo>
                <a:lnTo>
                  <a:pt x="18926" y="51809"/>
                </a:lnTo>
                <a:lnTo>
                  <a:pt x="53767" y="69340"/>
                </a:lnTo>
                <a:lnTo>
                  <a:pt x="94314" y="75277"/>
                </a:lnTo>
                <a:lnTo>
                  <a:pt x="18923" y="75277"/>
                </a:lnTo>
                <a:lnTo>
                  <a:pt x="18923" y="106194"/>
                </a:lnTo>
                <a:lnTo>
                  <a:pt x="21013" y="108938"/>
                </a:lnTo>
                <a:lnTo>
                  <a:pt x="63685" y="128492"/>
                </a:lnTo>
                <a:lnTo>
                  <a:pt x="105165" y="132227"/>
                </a:lnTo>
                <a:lnTo>
                  <a:pt x="211493" y="132227"/>
                </a:lnTo>
                <a:lnTo>
                  <a:pt x="19141" y="132331"/>
                </a:lnTo>
                <a:lnTo>
                  <a:pt x="19049" y="135137"/>
                </a:lnTo>
                <a:lnTo>
                  <a:pt x="18923" y="164066"/>
                </a:lnTo>
                <a:lnTo>
                  <a:pt x="18923" y="164400"/>
                </a:lnTo>
                <a:lnTo>
                  <a:pt x="19217" y="164400"/>
                </a:lnTo>
                <a:lnTo>
                  <a:pt x="24237" y="169006"/>
                </a:lnTo>
                <a:lnTo>
                  <a:pt x="59707" y="184267"/>
                </a:lnTo>
                <a:lnTo>
                  <a:pt x="99050" y="188880"/>
                </a:lnTo>
                <a:lnTo>
                  <a:pt x="19040" y="188880"/>
                </a:lnTo>
                <a:lnTo>
                  <a:pt x="34221" y="228686"/>
                </a:lnTo>
                <a:lnTo>
                  <a:pt x="70853" y="239605"/>
                </a:lnTo>
                <a:lnTo>
                  <a:pt x="97342" y="242029"/>
                </a:lnTo>
                <a:lnTo>
                  <a:pt x="190817" y="242029"/>
                </a:lnTo>
                <a:lnTo>
                  <a:pt x="187604" y="244504"/>
                </a:lnTo>
                <a:lnTo>
                  <a:pt x="163501" y="253878"/>
                </a:lnTo>
                <a:lnTo>
                  <a:pt x="132391" y="259669"/>
                </a:lnTo>
                <a:lnTo>
                  <a:pt x="122351" y="260443"/>
                </a:lnTo>
                <a:lnTo>
                  <a:pt x="110199" y="260889"/>
                </a:lnTo>
                <a:lnTo>
                  <a:pt x="98129" y="260960"/>
                </a:lnTo>
                <a:close/>
              </a:path>
              <a:path w="212090" h="260985">
                <a:moveTo>
                  <a:pt x="191938" y="75599"/>
                </a:moveTo>
                <a:lnTo>
                  <a:pt x="98015" y="75599"/>
                </a:lnTo>
                <a:lnTo>
                  <a:pt x="121617" y="75160"/>
                </a:lnTo>
                <a:lnTo>
                  <a:pt x="173936" y="63699"/>
                </a:lnTo>
                <a:lnTo>
                  <a:pt x="192613" y="49752"/>
                </a:lnTo>
                <a:lnTo>
                  <a:pt x="192613" y="44693"/>
                </a:lnTo>
                <a:lnTo>
                  <a:pt x="149589" y="22994"/>
                </a:lnTo>
                <a:lnTo>
                  <a:pt x="106861" y="18912"/>
                </a:lnTo>
                <a:lnTo>
                  <a:pt x="190799" y="18912"/>
                </a:lnTo>
                <a:lnTo>
                  <a:pt x="200744" y="25510"/>
                </a:lnTo>
                <a:lnTo>
                  <a:pt x="209927" y="38771"/>
                </a:lnTo>
                <a:lnTo>
                  <a:pt x="211311" y="42445"/>
                </a:lnTo>
                <a:lnTo>
                  <a:pt x="211380" y="75241"/>
                </a:lnTo>
                <a:lnTo>
                  <a:pt x="192611" y="75241"/>
                </a:lnTo>
                <a:lnTo>
                  <a:pt x="191938" y="75599"/>
                </a:lnTo>
                <a:close/>
              </a:path>
              <a:path w="212090" h="260985">
                <a:moveTo>
                  <a:pt x="211493" y="132227"/>
                </a:moveTo>
                <a:lnTo>
                  <a:pt x="105165" y="132227"/>
                </a:lnTo>
                <a:lnTo>
                  <a:pt x="116357" y="132101"/>
                </a:lnTo>
                <a:lnTo>
                  <a:pt x="125103" y="131682"/>
                </a:lnTo>
                <a:lnTo>
                  <a:pt x="167699" y="122882"/>
                </a:lnTo>
                <a:lnTo>
                  <a:pt x="192611" y="75241"/>
                </a:lnTo>
                <a:lnTo>
                  <a:pt x="211380" y="75241"/>
                </a:lnTo>
                <a:lnTo>
                  <a:pt x="211493" y="132227"/>
                </a:lnTo>
                <a:close/>
              </a:path>
              <a:path w="212090" h="260985">
                <a:moveTo>
                  <a:pt x="103994" y="94281"/>
                </a:moveTo>
                <a:lnTo>
                  <a:pt x="64579" y="91003"/>
                </a:lnTo>
                <a:lnTo>
                  <a:pt x="25421" y="78663"/>
                </a:lnTo>
                <a:lnTo>
                  <a:pt x="18923" y="75277"/>
                </a:lnTo>
                <a:lnTo>
                  <a:pt x="94314" y="75277"/>
                </a:lnTo>
                <a:lnTo>
                  <a:pt x="98015" y="75599"/>
                </a:lnTo>
                <a:lnTo>
                  <a:pt x="191938" y="75599"/>
                </a:lnTo>
                <a:lnTo>
                  <a:pt x="144558" y="91402"/>
                </a:lnTo>
                <a:lnTo>
                  <a:pt x="116812" y="94165"/>
                </a:lnTo>
                <a:lnTo>
                  <a:pt x="103994" y="94281"/>
                </a:lnTo>
                <a:close/>
              </a:path>
              <a:path w="212090" h="260985">
                <a:moveTo>
                  <a:pt x="116242" y="151085"/>
                </a:moveTo>
                <a:lnTo>
                  <a:pt x="71051" y="148816"/>
                </a:lnTo>
                <a:lnTo>
                  <a:pt x="27166" y="136265"/>
                </a:lnTo>
                <a:lnTo>
                  <a:pt x="19141" y="132331"/>
                </a:lnTo>
                <a:lnTo>
                  <a:pt x="211493" y="132340"/>
                </a:lnTo>
                <a:lnTo>
                  <a:pt x="192226" y="132340"/>
                </a:lnTo>
                <a:lnTo>
                  <a:pt x="189737" y="133598"/>
                </a:lnTo>
                <a:lnTo>
                  <a:pt x="186821" y="135137"/>
                </a:lnTo>
                <a:lnTo>
                  <a:pt x="167046" y="142977"/>
                </a:lnTo>
                <a:lnTo>
                  <a:pt x="142893" y="148393"/>
                </a:lnTo>
                <a:lnTo>
                  <a:pt x="116242" y="151085"/>
                </a:lnTo>
                <a:close/>
              </a:path>
              <a:path w="212090" h="260985">
                <a:moveTo>
                  <a:pt x="192103" y="189010"/>
                </a:moveTo>
                <a:lnTo>
                  <a:pt x="102634" y="189010"/>
                </a:lnTo>
                <a:lnTo>
                  <a:pt x="116676" y="188807"/>
                </a:lnTo>
                <a:lnTo>
                  <a:pt x="129540" y="187886"/>
                </a:lnTo>
                <a:lnTo>
                  <a:pt x="177580" y="175433"/>
                </a:lnTo>
                <a:lnTo>
                  <a:pt x="192489" y="132340"/>
                </a:lnTo>
                <a:lnTo>
                  <a:pt x="211493" y="132340"/>
                </a:lnTo>
                <a:lnTo>
                  <a:pt x="211464" y="188872"/>
                </a:lnTo>
                <a:lnTo>
                  <a:pt x="192379" y="188880"/>
                </a:lnTo>
                <a:lnTo>
                  <a:pt x="192103" y="189010"/>
                </a:lnTo>
                <a:close/>
              </a:path>
              <a:path w="212090" h="260985">
                <a:moveTo>
                  <a:pt x="18923" y="164130"/>
                </a:moveTo>
                <a:close/>
              </a:path>
              <a:path w="212090" h="260985">
                <a:moveTo>
                  <a:pt x="19217" y="164400"/>
                </a:moveTo>
                <a:lnTo>
                  <a:pt x="18923" y="164400"/>
                </a:lnTo>
                <a:lnTo>
                  <a:pt x="18923" y="164130"/>
                </a:lnTo>
                <a:lnTo>
                  <a:pt x="19217" y="164400"/>
                </a:lnTo>
                <a:close/>
              </a:path>
              <a:path w="212090" h="260985">
                <a:moveTo>
                  <a:pt x="190817" y="242029"/>
                </a:moveTo>
                <a:lnTo>
                  <a:pt x="97342" y="242029"/>
                </a:lnTo>
                <a:lnTo>
                  <a:pt x="109993" y="241868"/>
                </a:lnTo>
                <a:lnTo>
                  <a:pt x="122830" y="241483"/>
                </a:lnTo>
                <a:lnTo>
                  <a:pt x="131127" y="240979"/>
                </a:lnTo>
                <a:lnTo>
                  <a:pt x="144081" y="238999"/>
                </a:lnTo>
                <a:lnTo>
                  <a:pt x="183911" y="225308"/>
                </a:lnTo>
                <a:lnTo>
                  <a:pt x="192577" y="215192"/>
                </a:lnTo>
                <a:lnTo>
                  <a:pt x="192512" y="191986"/>
                </a:lnTo>
                <a:lnTo>
                  <a:pt x="192396" y="188872"/>
                </a:lnTo>
                <a:lnTo>
                  <a:pt x="211464" y="188872"/>
                </a:lnTo>
                <a:lnTo>
                  <a:pt x="211347" y="203081"/>
                </a:lnTo>
                <a:lnTo>
                  <a:pt x="211244" y="210753"/>
                </a:lnTo>
                <a:lnTo>
                  <a:pt x="210996" y="217065"/>
                </a:lnTo>
                <a:lnTo>
                  <a:pt x="203751" y="232062"/>
                </a:lnTo>
                <a:lnTo>
                  <a:pt x="190817" y="242029"/>
                </a:lnTo>
                <a:close/>
              </a:path>
              <a:path w="212090" h="260985">
                <a:moveTo>
                  <a:pt x="103376" y="207969"/>
                </a:moveTo>
                <a:lnTo>
                  <a:pt x="57510" y="203081"/>
                </a:lnTo>
                <a:lnTo>
                  <a:pt x="20873" y="189675"/>
                </a:lnTo>
                <a:lnTo>
                  <a:pt x="19375" y="188880"/>
                </a:lnTo>
                <a:lnTo>
                  <a:pt x="99050" y="188880"/>
                </a:lnTo>
                <a:lnTo>
                  <a:pt x="102634" y="189010"/>
                </a:lnTo>
                <a:lnTo>
                  <a:pt x="192103" y="189010"/>
                </a:lnTo>
                <a:lnTo>
                  <a:pt x="186284" y="191986"/>
                </a:lnTo>
                <a:lnTo>
                  <a:pt x="162737" y="200878"/>
                </a:lnTo>
                <a:lnTo>
                  <a:pt x="134385" y="206291"/>
                </a:lnTo>
                <a:lnTo>
                  <a:pt x="103376" y="207969"/>
                </a:lnTo>
                <a:close/>
              </a:path>
            </a:pathLst>
          </a:custGeom>
          <a:solidFill>
            <a:srgbClr val="D12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8988251" y="3314493"/>
            <a:ext cx="334010" cy="2501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10" b="1">
                <a:solidFill>
                  <a:srgbClr val="AFABAB"/>
                </a:solidFill>
                <a:latin typeface="Consolas"/>
                <a:cs typeface="Consolas"/>
                <a:hlinkClick r:id="rId2"/>
              </a:rPr>
              <a:t>SQL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544119" y="3209110"/>
            <a:ext cx="577850" cy="712470"/>
          </a:xfrm>
          <a:custGeom>
            <a:avLst/>
            <a:gdLst/>
            <a:ahLst/>
            <a:cxnLst/>
            <a:rect l="l" t="t" r="r" b="b"/>
            <a:pathLst>
              <a:path w="577850" h="712470">
                <a:moveTo>
                  <a:pt x="577262" y="712468"/>
                </a:moveTo>
                <a:lnTo>
                  <a:pt x="0" y="712468"/>
                </a:lnTo>
                <a:lnTo>
                  <a:pt x="0" y="0"/>
                </a:lnTo>
                <a:lnTo>
                  <a:pt x="456277" y="0"/>
                </a:lnTo>
                <a:lnTo>
                  <a:pt x="577262" y="118922"/>
                </a:lnTo>
                <a:lnTo>
                  <a:pt x="577262" y="712468"/>
                </a:lnTo>
                <a:close/>
              </a:path>
            </a:pathLst>
          </a:custGeom>
          <a:solidFill>
            <a:srgbClr val="ACABAB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0000397" y="3209110"/>
            <a:ext cx="123189" cy="121920"/>
          </a:xfrm>
          <a:custGeom>
            <a:avLst/>
            <a:gdLst/>
            <a:ahLst/>
            <a:cxnLst/>
            <a:rect l="l" t="t" r="r" b="b"/>
            <a:pathLst>
              <a:path w="123190" h="121920">
                <a:moveTo>
                  <a:pt x="122757" y="121843"/>
                </a:moveTo>
                <a:lnTo>
                  <a:pt x="0" y="121843"/>
                </a:lnTo>
                <a:lnTo>
                  <a:pt x="0" y="0"/>
                </a:lnTo>
                <a:lnTo>
                  <a:pt x="122757" y="121843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548235" y="3237449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4" h="0">
                <a:moveTo>
                  <a:pt x="0" y="0"/>
                </a:moveTo>
                <a:lnTo>
                  <a:pt x="452161" y="0"/>
                </a:lnTo>
              </a:path>
            </a:pathLst>
          </a:custGeom>
          <a:ln w="56678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9651416" y="3465305"/>
            <a:ext cx="334010" cy="2501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10" b="1">
                <a:solidFill>
                  <a:srgbClr val="333333"/>
                </a:solidFill>
                <a:latin typeface="Consolas"/>
                <a:cs typeface="Consolas"/>
                <a:hlinkClick r:id="rId2"/>
              </a:rPr>
              <a:t>...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107472" y="2663638"/>
            <a:ext cx="167011" cy="1254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403867" y="1564820"/>
            <a:ext cx="577850" cy="712470"/>
          </a:xfrm>
          <a:custGeom>
            <a:avLst/>
            <a:gdLst/>
            <a:ahLst/>
            <a:cxnLst/>
            <a:rect l="l" t="t" r="r" b="b"/>
            <a:pathLst>
              <a:path w="577850" h="712469">
                <a:moveTo>
                  <a:pt x="577262" y="712468"/>
                </a:moveTo>
                <a:lnTo>
                  <a:pt x="0" y="712468"/>
                </a:lnTo>
                <a:lnTo>
                  <a:pt x="0" y="0"/>
                </a:lnTo>
                <a:lnTo>
                  <a:pt x="456277" y="0"/>
                </a:lnTo>
                <a:lnTo>
                  <a:pt x="577262" y="118922"/>
                </a:lnTo>
                <a:lnTo>
                  <a:pt x="577262" y="712468"/>
                </a:lnTo>
                <a:close/>
              </a:path>
            </a:pathLst>
          </a:custGeom>
          <a:solidFill>
            <a:srgbClr val="ACABAB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860144" y="1564820"/>
            <a:ext cx="123189" cy="121920"/>
          </a:xfrm>
          <a:custGeom>
            <a:avLst/>
            <a:gdLst/>
            <a:ahLst/>
            <a:cxnLst/>
            <a:rect l="l" t="t" r="r" b="b"/>
            <a:pathLst>
              <a:path w="123189" h="121919">
                <a:moveTo>
                  <a:pt x="122757" y="121843"/>
                </a:moveTo>
                <a:lnTo>
                  <a:pt x="0" y="121843"/>
                </a:lnTo>
                <a:lnTo>
                  <a:pt x="0" y="0"/>
                </a:lnTo>
                <a:lnTo>
                  <a:pt x="122757" y="121843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1506849" y="1680944"/>
            <a:ext cx="334010" cy="2501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10" b="1">
                <a:solidFill>
                  <a:srgbClr val="AFABAB"/>
                </a:solidFill>
                <a:latin typeface="Consolas"/>
                <a:cs typeface="Consolas"/>
                <a:hlinkClick r:id="rId2"/>
              </a:rPr>
              <a:t>CSV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407983" y="1593159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5" h="0">
                <a:moveTo>
                  <a:pt x="0" y="0"/>
                </a:moveTo>
                <a:lnTo>
                  <a:pt x="452161" y="0"/>
                </a:lnTo>
              </a:path>
            </a:pathLst>
          </a:custGeom>
          <a:ln w="56678">
            <a:solidFill>
              <a:srgbClr val="744F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486927" y="1988722"/>
            <a:ext cx="411480" cy="0"/>
          </a:xfrm>
          <a:custGeom>
            <a:avLst/>
            <a:gdLst/>
            <a:ahLst/>
            <a:cxnLst/>
            <a:rect l="l" t="t" r="r" b="b"/>
            <a:pathLst>
              <a:path w="411480" h="0">
                <a:moveTo>
                  <a:pt x="0" y="0"/>
                </a:moveTo>
                <a:lnTo>
                  <a:pt x="411146" y="0"/>
                </a:lnTo>
              </a:path>
            </a:pathLst>
          </a:custGeom>
          <a:ln w="39242">
            <a:solidFill>
              <a:srgbClr val="AFAB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486927" y="2053268"/>
            <a:ext cx="411480" cy="0"/>
          </a:xfrm>
          <a:custGeom>
            <a:avLst/>
            <a:gdLst/>
            <a:ahLst/>
            <a:cxnLst/>
            <a:rect l="l" t="t" r="r" b="b"/>
            <a:pathLst>
              <a:path w="411480" h="0">
                <a:moveTo>
                  <a:pt x="0" y="0"/>
                </a:moveTo>
                <a:lnTo>
                  <a:pt x="411146" y="0"/>
                </a:lnTo>
              </a:path>
            </a:pathLst>
          </a:custGeom>
          <a:ln w="39242">
            <a:solidFill>
              <a:srgbClr val="AFAB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486927" y="2117814"/>
            <a:ext cx="411480" cy="0"/>
          </a:xfrm>
          <a:custGeom>
            <a:avLst/>
            <a:gdLst/>
            <a:ahLst/>
            <a:cxnLst/>
            <a:rect l="l" t="t" r="r" b="b"/>
            <a:pathLst>
              <a:path w="411480" h="0">
                <a:moveTo>
                  <a:pt x="0" y="0"/>
                </a:moveTo>
                <a:lnTo>
                  <a:pt x="411146" y="0"/>
                </a:lnTo>
              </a:path>
            </a:pathLst>
          </a:custGeom>
          <a:ln w="39242">
            <a:solidFill>
              <a:srgbClr val="AFAB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486927" y="218236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80" h="0">
                <a:moveTo>
                  <a:pt x="0" y="0"/>
                </a:moveTo>
                <a:lnTo>
                  <a:pt x="411146" y="0"/>
                </a:lnTo>
              </a:path>
            </a:pathLst>
          </a:custGeom>
          <a:ln w="39242">
            <a:solidFill>
              <a:srgbClr val="AFAB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062628" y="1564820"/>
            <a:ext cx="577850" cy="712470"/>
          </a:xfrm>
          <a:custGeom>
            <a:avLst/>
            <a:gdLst/>
            <a:ahLst/>
            <a:cxnLst/>
            <a:rect l="l" t="t" r="r" b="b"/>
            <a:pathLst>
              <a:path w="577850" h="712469">
                <a:moveTo>
                  <a:pt x="577262" y="712468"/>
                </a:moveTo>
                <a:lnTo>
                  <a:pt x="0" y="712468"/>
                </a:lnTo>
                <a:lnTo>
                  <a:pt x="1" y="0"/>
                </a:lnTo>
                <a:lnTo>
                  <a:pt x="456278" y="0"/>
                </a:lnTo>
                <a:lnTo>
                  <a:pt x="577262" y="118922"/>
                </a:lnTo>
                <a:lnTo>
                  <a:pt x="577262" y="712468"/>
                </a:lnTo>
                <a:close/>
              </a:path>
            </a:pathLst>
          </a:custGeom>
          <a:solidFill>
            <a:srgbClr val="ACABAB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518907" y="1564820"/>
            <a:ext cx="123189" cy="121920"/>
          </a:xfrm>
          <a:custGeom>
            <a:avLst/>
            <a:gdLst/>
            <a:ahLst/>
            <a:cxnLst/>
            <a:rect l="l" t="t" r="r" b="b"/>
            <a:pathLst>
              <a:path w="123189" h="121919">
                <a:moveTo>
                  <a:pt x="122756" y="121843"/>
                </a:moveTo>
                <a:lnTo>
                  <a:pt x="0" y="121843"/>
                </a:lnTo>
                <a:lnTo>
                  <a:pt x="0" y="0"/>
                </a:lnTo>
                <a:lnTo>
                  <a:pt x="122756" y="121843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2174226" y="1680944"/>
            <a:ext cx="334010" cy="2501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10" b="1">
                <a:solidFill>
                  <a:srgbClr val="AFABAB"/>
                </a:solidFill>
                <a:latin typeface="Consolas"/>
                <a:cs typeface="Consolas"/>
                <a:hlinkClick r:id="rId2"/>
              </a:rPr>
              <a:t>XLS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232328" y="1969097"/>
            <a:ext cx="238487" cy="2328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066744" y="1593159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5" h="0">
                <a:moveTo>
                  <a:pt x="0" y="0"/>
                </a:moveTo>
                <a:lnTo>
                  <a:pt x="452161" y="0"/>
                </a:lnTo>
              </a:path>
            </a:pathLst>
          </a:custGeom>
          <a:ln w="56678">
            <a:solidFill>
              <a:srgbClr val="20724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721390" y="1564820"/>
            <a:ext cx="579035" cy="7124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2753417" y="1719739"/>
            <a:ext cx="467995" cy="163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 b="1">
                <a:solidFill>
                  <a:srgbClr val="AFABAB"/>
                </a:solidFill>
                <a:latin typeface="Consolas"/>
                <a:cs typeface="Consolas"/>
                <a:hlinkClick r:id="rId2"/>
              </a:rPr>
              <a:t>PARQUET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403867" y="2370165"/>
            <a:ext cx="577850" cy="712470"/>
          </a:xfrm>
          <a:custGeom>
            <a:avLst/>
            <a:gdLst/>
            <a:ahLst/>
            <a:cxnLst/>
            <a:rect l="l" t="t" r="r" b="b"/>
            <a:pathLst>
              <a:path w="577850" h="712469">
                <a:moveTo>
                  <a:pt x="577262" y="712468"/>
                </a:moveTo>
                <a:lnTo>
                  <a:pt x="0" y="712468"/>
                </a:lnTo>
                <a:lnTo>
                  <a:pt x="0" y="0"/>
                </a:lnTo>
                <a:lnTo>
                  <a:pt x="456277" y="0"/>
                </a:lnTo>
                <a:lnTo>
                  <a:pt x="577262" y="118922"/>
                </a:lnTo>
                <a:lnTo>
                  <a:pt x="577262" y="712468"/>
                </a:lnTo>
                <a:close/>
              </a:path>
            </a:pathLst>
          </a:custGeom>
          <a:solidFill>
            <a:srgbClr val="ACABAB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860145" y="2370166"/>
            <a:ext cx="123189" cy="121920"/>
          </a:xfrm>
          <a:custGeom>
            <a:avLst/>
            <a:gdLst/>
            <a:ahLst/>
            <a:cxnLst/>
            <a:rect l="l" t="t" r="r" b="b"/>
            <a:pathLst>
              <a:path w="123189" h="121919">
                <a:moveTo>
                  <a:pt x="122757" y="121843"/>
                </a:moveTo>
                <a:lnTo>
                  <a:pt x="0" y="121843"/>
                </a:lnTo>
                <a:lnTo>
                  <a:pt x="0" y="0"/>
                </a:lnTo>
                <a:lnTo>
                  <a:pt x="122757" y="121843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407983" y="2398505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5" h="0">
                <a:moveTo>
                  <a:pt x="0" y="0"/>
                </a:moveTo>
                <a:lnTo>
                  <a:pt x="452161" y="0"/>
                </a:lnTo>
              </a:path>
            </a:pathLst>
          </a:custGeom>
          <a:ln w="56678">
            <a:solidFill>
              <a:srgbClr val="D454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062629" y="2370165"/>
            <a:ext cx="577850" cy="712470"/>
          </a:xfrm>
          <a:custGeom>
            <a:avLst/>
            <a:gdLst/>
            <a:ahLst/>
            <a:cxnLst/>
            <a:rect l="l" t="t" r="r" b="b"/>
            <a:pathLst>
              <a:path w="577850" h="712469">
                <a:moveTo>
                  <a:pt x="577262" y="712468"/>
                </a:moveTo>
                <a:lnTo>
                  <a:pt x="0" y="712468"/>
                </a:lnTo>
                <a:lnTo>
                  <a:pt x="0" y="0"/>
                </a:lnTo>
                <a:lnTo>
                  <a:pt x="456277" y="0"/>
                </a:lnTo>
                <a:lnTo>
                  <a:pt x="577262" y="118922"/>
                </a:lnTo>
                <a:lnTo>
                  <a:pt x="577262" y="712468"/>
                </a:lnTo>
                <a:close/>
              </a:path>
            </a:pathLst>
          </a:custGeom>
          <a:solidFill>
            <a:srgbClr val="ACABAB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518906" y="2370166"/>
            <a:ext cx="123189" cy="121920"/>
          </a:xfrm>
          <a:custGeom>
            <a:avLst/>
            <a:gdLst/>
            <a:ahLst/>
            <a:cxnLst/>
            <a:rect l="l" t="t" r="r" b="b"/>
            <a:pathLst>
              <a:path w="123189" h="121919">
                <a:moveTo>
                  <a:pt x="122757" y="121843"/>
                </a:moveTo>
                <a:lnTo>
                  <a:pt x="0" y="121843"/>
                </a:lnTo>
                <a:lnTo>
                  <a:pt x="0" y="0"/>
                </a:lnTo>
                <a:lnTo>
                  <a:pt x="122757" y="121843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1452413" y="2486290"/>
            <a:ext cx="1095375" cy="5473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1735"/>
              </a:lnSpc>
              <a:spcBef>
                <a:spcPts val="125"/>
              </a:spcBef>
              <a:tabLst>
                <a:tab pos="671195" algn="l"/>
              </a:tabLst>
            </a:pPr>
            <a:r>
              <a:rPr dirty="0" sz="1450" spc="10" b="1">
                <a:solidFill>
                  <a:srgbClr val="AFABAB"/>
                </a:solidFill>
                <a:latin typeface="Consolas"/>
                <a:cs typeface="Consolas"/>
                <a:hlinkClick r:id="rId2"/>
              </a:rPr>
              <a:t>HTML</a:t>
            </a:r>
            <a:r>
              <a:rPr dirty="0" sz="1450" spc="10" b="1">
                <a:solidFill>
                  <a:srgbClr val="AFABAB"/>
                </a:solidFill>
                <a:latin typeface="Consolas"/>
                <a:cs typeface="Consolas"/>
                <a:hlinkClick r:id="rId2"/>
              </a:rPr>
              <a:t>	</a:t>
            </a:r>
            <a:r>
              <a:rPr dirty="0" sz="1450" spc="10" b="1">
                <a:solidFill>
                  <a:srgbClr val="AFABAB"/>
                </a:solidFill>
                <a:latin typeface="Consolas"/>
                <a:cs typeface="Consolas"/>
                <a:hlinkClick r:id="rId2"/>
              </a:rPr>
              <a:t>HDF5</a:t>
            </a:r>
            <a:endParaRPr sz="1450">
              <a:latin typeface="Consolas"/>
              <a:cs typeface="Consolas"/>
            </a:endParaRPr>
          </a:p>
          <a:p>
            <a:pPr marL="29209">
              <a:lnSpc>
                <a:spcPts val="2335"/>
              </a:lnSpc>
            </a:pPr>
            <a:r>
              <a:rPr dirty="0" sz="1950" spc="15">
                <a:solidFill>
                  <a:srgbClr val="D45400"/>
                </a:solidFill>
                <a:latin typeface="Arial"/>
                <a:cs typeface="Arial"/>
                <a:hlinkClick r:id="rId2"/>
              </a:rPr>
              <a:t>&lt;&gt;</a:t>
            </a:r>
            <a:endParaRPr sz="195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066745" y="2398505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5" h="0">
                <a:moveTo>
                  <a:pt x="0" y="0"/>
                </a:moveTo>
                <a:lnTo>
                  <a:pt x="452161" y="0"/>
                </a:lnTo>
              </a:path>
            </a:pathLst>
          </a:custGeom>
          <a:ln w="56678">
            <a:solidFill>
              <a:srgbClr val="2BAB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180559" y="2796528"/>
            <a:ext cx="342265" cy="189230"/>
          </a:xfrm>
          <a:custGeom>
            <a:avLst/>
            <a:gdLst/>
            <a:ahLst/>
            <a:cxnLst/>
            <a:rect l="l" t="t" r="r" b="b"/>
            <a:pathLst>
              <a:path w="342264" h="189230">
                <a:moveTo>
                  <a:pt x="129124" y="76436"/>
                </a:moveTo>
                <a:lnTo>
                  <a:pt x="95706" y="76436"/>
                </a:lnTo>
                <a:lnTo>
                  <a:pt x="95812" y="13924"/>
                </a:lnTo>
                <a:lnTo>
                  <a:pt x="96780" y="10540"/>
                </a:lnTo>
                <a:lnTo>
                  <a:pt x="98017" y="8017"/>
                </a:lnTo>
                <a:lnTo>
                  <a:pt x="102159" y="2547"/>
                </a:lnTo>
                <a:lnTo>
                  <a:pt x="107075" y="0"/>
                </a:lnTo>
                <a:lnTo>
                  <a:pt x="327876" y="275"/>
                </a:lnTo>
                <a:lnTo>
                  <a:pt x="342224" y="23422"/>
                </a:lnTo>
                <a:lnTo>
                  <a:pt x="337139" y="30784"/>
                </a:lnTo>
                <a:lnTo>
                  <a:pt x="327513" y="33567"/>
                </a:lnTo>
                <a:lnTo>
                  <a:pt x="246254" y="33673"/>
                </a:lnTo>
                <a:lnTo>
                  <a:pt x="246254" y="34387"/>
                </a:lnTo>
                <a:lnTo>
                  <a:pt x="129124" y="34387"/>
                </a:lnTo>
                <a:lnTo>
                  <a:pt x="129124" y="76436"/>
                </a:lnTo>
                <a:close/>
              </a:path>
              <a:path w="342264" h="189230">
                <a:moveTo>
                  <a:pt x="18550" y="187761"/>
                </a:moveTo>
                <a:lnTo>
                  <a:pt x="0" y="173434"/>
                </a:lnTo>
                <a:lnTo>
                  <a:pt x="27" y="13924"/>
                </a:lnTo>
                <a:lnTo>
                  <a:pt x="19953" y="281"/>
                </a:lnTo>
                <a:lnTo>
                  <a:pt x="20992" y="503"/>
                </a:lnTo>
                <a:lnTo>
                  <a:pt x="33248" y="76436"/>
                </a:lnTo>
                <a:lnTo>
                  <a:pt x="129124" y="76436"/>
                </a:lnTo>
                <a:lnTo>
                  <a:pt x="129124" y="110104"/>
                </a:lnTo>
                <a:lnTo>
                  <a:pt x="33247" y="110104"/>
                </a:lnTo>
                <a:lnTo>
                  <a:pt x="33135" y="170970"/>
                </a:lnTo>
                <a:lnTo>
                  <a:pt x="22940" y="186627"/>
                </a:lnTo>
                <a:lnTo>
                  <a:pt x="18550" y="187761"/>
                </a:lnTo>
                <a:close/>
              </a:path>
              <a:path w="342264" h="189230">
                <a:moveTo>
                  <a:pt x="108912" y="187891"/>
                </a:moveTo>
                <a:lnTo>
                  <a:pt x="93991" y="169241"/>
                </a:lnTo>
                <a:lnTo>
                  <a:pt x="95689" y="161126"/>
                </a:lnTo>
                <a:lnTo>
                  <a:pt x="100720" y="156051"/>
                </a:lnTo>
                <a:lnTo>
                  <a:pt x="108299" y="154338"/>
                </a:lnTo>
                <a:lnTo>
                  <a:pt x="109822" y="154282"/>
                </a:lnTo>
                <a:lnTo>
                  <a:pt x="125336" y="154165"/>
                </a:lnTo>
                <a:lnTo>
                  <a:pt x="127567" y="154076"/>
                </a:lnTo>
                <a:lnTo>
                  <a:pt x="176788" y="138183"/>
                </a:lnTo>
                <a:lnTo>
                  <a:pt x="199147" y="101162"/>
                </a:lnTo>
                <a:lnTo>
                  <a:pt x="199584" y="91048"/>
                </a:lnTo>
                <a:lnTo>
                  <a:pt x="198276" y="81618"/>
                </a:lnTo>
                <a:lnTo>
                  <a:pt x="174599" y="49215"/>
                </a:lnTo>
                <a:lnTo>
                  <a:pt x="135860" y="35166"/>
                </a:lnTo>
                <a:lnTo>
                  <a:pt x="129124" y="34387"/>
                </a:lnTo>
                <a:lnTo>
                  <a:pt x="246254" y="34387"/>
                </a:lnTo>
                <a:lnTo>
                  <a:pt x="246254" y="77335"/>
                </a:lnTo>
                <a:lnTo>
                  <a:pt x="305178" y="77442"/>
                </a:lnTo>
                <a:lnTo>
                  <a:pt x="309898" y="78918"/>
                </a:lnTo>
                <a:lnTo>
                  <a:pt x="312534" y="80572"/>
                </a:lnTo>
                <a:lnTo>
                  <a:pt x="317429" y="85947"/>
                </a:lnTo>
                <a:lnTo>
                  <a:pt x="318888" y="89774"/>
                </a:lnTo>
                <a:lnTo>
                  <a:pt x="318888" y="98474"/>
                </a:lnTo>
                <a:lnTo>
                  <a:pt x="246261" y="110849"/>
                </a:lnTo>
                <a:lnTo>
                  <a:pt x="246198" y="148461"/>
                </a:lnTo>
                <a:lnTo>
                  <a:pt x="212750" y="148461"/>
                </a:lnTo>
                <a:lnTo>
                  <a:pt x="209018" y="152725"/>
                </a:lnTo>
                <a:lnTo>
                  <a:pt x="203935" y="157680"/>
                </a:lnTo>
                <a:lnTo>
                  <a:pt x="162444" y="180960"/>
                </a:lnTo>
                <a:lnTo>
                  <a:pt x="118320" y="187750"/>
                </a:lnTo>
                <a:lnTo>
                  <a:pt x="108912" y="187891"/>
                </a:lnTo>
                <a:close/>
              </a:path>
              <a:path w="342264" h="189230">
                <a:moveTo>
                  <a:pt x="227894" y="188797"/>
                </a:moveTo>
                <a:lnTo>
                  <a:pt x="226293" y="188449"/>
                </a:lnTo>
                <a:lnTo>
                  <a:pt x="222739" y="187660"/>
                </a:lnTo>
                <a:lnTo>
                  <a:pt x="212750" y="148461"/>
                </a:lnTo>
                <a:lnTo>
                  <a:pt x="246198" y="148461"/>
                </a:lnTo>
                <a:lnTo>
                  <a:pt x="246155" y="174809"/>
                </a:lnTo>
                <a:lnTo>
                  <a:pt x="243657" y="182829"/>
                </a:lnTo>
                <a:lnTo>
                  <a:pt x="239019" y="187151"/>
                </a:lnTo>
                <a:lnTo>
                  <a:pt x="231067" y="188793"/>
                </a:lnTo>
                <a:lnTo>
                  <a:pt x="227894" y="188797"/>
                </a:lnTo>
                <a:close/>
              </a:path>
            </a:pathLst>
          </a:custGeom>
          <a:solidFill>
            <a:srgbClr val="2BAB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721391" y="2370165"/>
            <a:ext cx="577850" cy="712470"/>
          </a:xfrm>
          <a:custGeom>
            <a:avLst/>
            <a:gdLst/>
            <a:ahLst/>
            <a:cxnLst/>
            <a:rect l="l" t="t" r="r" b="b"/>
            <a:pathLst>
              <a:path w="577850" h="712469">
                <a:moveTo>
                  <a:pt x="577261" y="712468"/>
                </a:moveTo>
                <a:lnTo>
                  <a:pt x="0" y="712468"/>
                </a:lnTo>
                <a:lnTo>
                  <a:pt x="0" y="0"/>
                </a:lnTo>
                <a:lnTo>
                  <a:pt x="456277" y="0"/>
                </a:lnTo>
                <a:lnTo>
                  <a:pt x="577261" y="118922"/>
                </a:lnTo>
                <a:lnTo>
                  <a:pt x="577261" y="712468"/>
                </a:lnTo>
                <a:close/>
              </a:path>
            </a:pathLst>
          </a:custGeom>
          <a:solidFill>
            <a:srgbClr val="ACABAB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177669" y="2370166"/>
            <a:ext cx="123189" cy="121920"/>
          </a:xfrm>
          <a:custGeom>
            <a:avLst/>
            <a:gdLst/>
            <a:ahLst/>
            <a:cxnLst/>
            <a:rect l="l" t="t" r="r" b="b"/>
            <a:pathLst>
              <a:path w="123189" h="121919">
                <a:moveTo>
                  <a:pt x="122757" y="121843"/>
                </a:moveTo>
                <a:lnTo>
                  <a:pt x="0" y="121843"/>
                </a:lnTo>
                <a:lnTo>
                  <a:pt x="0" y="0"/>
                </a:lnTo>
                <a:lnTo>
                  <a:pt x="122757" y="121843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725506" y="2398505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5" h="0">
                <a:moveTo>
                  <a:pt x="0" y="0"/>
                </a:moveTo>
                <a:lnTo>
                  <a:pt x="452161" y="0"/>
                </a:lnTo>
              </a:path>
            </a:pathLst>
          </a:custGeom>
          <a:ln w="56678">
            <a:solidFill>
              <a:srgbClr val="7C45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2772894" y="2282728"/>
            <a:ext cx="1536700" cy="746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08660">
              <a:lnSpc>
                <a:spcPts val="1805"/>
              </a:lnSpc>
              <a:spcBef>
                <a:spcPts val="95"/>
              </a:spcBef>
            </a:pPr>
            <a:r>
              <a:rPr dirty="0" sz="1650" spc="-5">
                <a:latin typeface="Consolas"/>
                <a:cs typeface="Consolas"/>
                <a:hlinkClick r:id="rId2"/>
              </a:rPr>
              <a:t>read_*</a:t>
            </a:r>
            <a:endParaRPr sz="1650">
              <a:latin typeface="Consolas"/>
              <a:cs typeface="Consolas"/>
            </a:endParaRPr>
          </a:p>
          <a:p>
            <a:pPr marL="12700">
              <a:lnSpc>
                <a:spcPts val="1550"/>
              </a:lnSpc>
              <a:tabLst>
                <a:tab pos="690880" algn="l"/>
                <a:tab pos="1523365" algn="l"/>
              </a:tabLst>
            </a:pPr>
            <a:r>
              <a:rPr dirty="0" sz="1450" spc="10" b="1">
                <a:solidFill>
                  <a:srgbClr val="AFABAB"/>
                </a:solidFill>
                <a:latin typeface="Consolas"/>
                <a:cs typeface="Consolas"/>
                <a:hlinkClick r:id="rId2"/>
              </a:rPr>
              <a:t>JSON	</a:t>
            </a:r>
            <a:r>
              <a:rPr dirty="0" u="heavy" sz="1450" spc="15">
                <a:solidFill>
                  <a:srgbClr val="AFABAB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u="heavy" sz="1450" spc="10">
                <a:solidFill>
                  <a:srgbClr val="AFABAB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	</a:t>
            </a:r>
            <a:endParaRPr sz="1450">
              <a:latin typeface="Times New Roman"/>
              <a:cs typeface="Times New Roman"/>
            </a:endParaRPr>
          </a:p>
          <a:p>
            <a:pPr marL="90170">
              <a:lnSpc>
                <a:spcPts val="2320"/>
              </a:lnSpc>
            </a:pPr>
            <a:r>
              <a:rPr dirty="0" sz="1950" spc="10">
                <a:solidFill>
                  <a:srgbClr val="7C4515"/>
                </a:solidFill>
                <a:latin typeface="Arial"/>
                <a:cs typeface="Arial"/>
                <a:hlinkClick r:id="rId2"/>
              </a:rPr>
              <a:t>{}</a:t>
            </a:r>
            <a:endParaRPr sz="195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403867" y="3175511"/>
            <a:ext cx="577850" cy="712470"/>
          </a:xfrm>
          <a:custGeom>
            <a:avLst/>
            <a:gdLst/>
            <a:ahLst/>
            <a:cxnLst/>
            <a:rect l="l" t="t" r="r" b="b"/>
            <a:pathLst>
              <a:path w="577850" h="712470">
                <a:moveTo>
                  <a:pt x="577262" y="712468"/>
                </a:moveTo>
                <a:lnTo>
                  <a:pt x="0" y="712468"/>
                </a:lnTo>
                <a:lnTo>
                  <a:pt x="0" y="0"/>
                </a:lnTo>
                <a:lnTo>
                  <a:pt x="456277" y="0"/>
                </a:lnTo>
                <a:lnTo>
                  <a:pt x="577262" y="118922"/>
                </a:lnTo>
                <a:lnTo>
                  <a:pt x="577262" y="712468"/>
                </a:lnTo>
                <a:close/>
              </a:path>
            </a:pathLst>
          </a:custGeom>
          <a:solidFill>
            <a:srgbClr val="ACABAB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546208" y="3565736"/>
            <a:ext cx="292581" cy="2609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639481" y="3643097"/>
            <a:ext cx="116481" cy="1167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860144" y="3175511"/>
            <a:ext cx="123189" cy="121920"/>
          </a:xfrm>
          <a:custGeom>
            <a:avLst/>
            <a:gdLst/>
            <a:ahLst/>
            <a:cxnLst/>
            <a:rect l="l" t="t" r="r" b="b"/>
            <a:pathLst>
              <a:path w="123189" h="121920">
                <a:moveTo>
                  <a:pt x="122757" y="121843"/>
                </a:moveTo>
                <a:lnTo>
                  <a:pt x="0" y="121843"/>
                </a:lnTo>
                <a:lnTo>
                  <a:pt x="0" y="0"/>
                </a:lnTo>
                <a:lnTo>
                  <a:pt x="122757" y="121843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407983" y="3203850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5" h="0">
                <a:moveTo>
                  <a:pt x="0" y="0"/>
                </a:moveTo>
                <a:lnTo>
                  <a:pt x="452161" y="0"/>
                </a:lnTo>
              </a:path>
            </a:pathLst>
          </a:custGeom>
          <a:ln w="56678">
            <a:solidFill>
              <a:srgbClr val="4486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1506783" y="3280895"/>
            <a:ext cx="334010" cy="2501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10" b="1">
                <a:solidFill>
                  <a:srgbClr val="AFABAB"/>
                </a:solidFill>
                <a:latin typeface="Consolas"/>
                <a:cs typeface="Consolas"/>
                <a:hlinkClick r:id="rId2"/>
              </a:rPr>
              <a:t>GBQ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062629" y="3175511"/>
            <a:ext cx="577850" cy="712470"/>
          </a:xfrm>
          <a:custGeom>
            <a:avLst/>
            <a:gdLst/>
            <a:ahLst/>
            <a:cxnLst/>
            <a:rect l="l" t="t" r="r" b="b"/>
            <a:pathLst>
              <a:path w="577850" h="712470">
                <a:moveTo>
                  <a:pt x="577262" y="712468"/>
                </a:moveTo>
                <a:lnTo>
                  <a:pt x="0" y="712468"/>
                </a:lnTo>
                <a:lnTo>
                  <a:pt x="0" y="0"/>
                </a:lnTo>
                <a:lnTo>
                  <a:pt x="456277" y="0"/>
                </a:lnTo>
                <a:lnTo>
                  <a:pt x="577262" y="118922"/>
                </a:lnTo>
                <a:lnTo>
                  <a:pt x="577262" y="712468"/>
                </a:lnTo>
                <a:close/>
              </a:path>
            </a:pathLst>
          </a:custGeom>
          <a:solidFill>
            <a:srgbClr val="ACABAB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518906" y="3175511"/>
            <a:ext cx="123189" cy="121920"/>
          </a:xfrm>
          <a:custGeom>
            <a:avLst/>
            <a:gdLst/>
            <a:ahLst/>
            <a:cxnLst/>
            <a:rect l="l" t="t" r="r" b="b"/>
            <a:pathLst>
              <a:path w="123189" h="121920">
                <a:moveTo>
                  <a:pt x="122757" y="121843"/>
                </a:moveTo>
                <a:lnTo>
                  <a:pt x="0" y="121843"/>
                </a:lnTo>
                <a:lnTo>
                  <a:pt x="0" y="0"/>
                </a:lnTo>
                <a:lnTo>
                  <a:pt x="122757" y="121843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066745" y="3203850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5" h="0">
                <a:moveTo>
                  <a:pt x="0" y="0"/>
                </a:moveTo>
                <a:lnTo>
                  <a:pt x="452161" y="0"/>
                </a:lnTo>
              </a:path>
            </a:pathLst>
          </a:custGeom>
          <a:ln w="56678">
            <a:solidFill>
              <a:srgbClr val="D12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245542" y="3565747"/>
            <a:ext cx="212090" cy="260985"/>
          </a:xfrm>
          <a:custGeom>
            <a:avLst/>
            <a:gdLst/>
            <a:ahLst/>
            <a:cxnLst/>
            <a:rect l="l" t="t" r="r" b="b"/>
            <a:pathLst>
              <a:path w="212089" h="260985">
                <a:moveTo>
                  <a:pt x="98129" y="260960"/>
                </a:moveTo>
                <a:lnTo>
                  <a:pt x="58607" y="256483"/>
                </a:lnTo>
                <a:lnTo>
                  <a:pt x="14867" y="238818"/>
                </a:lnTo>
                <a:lnTo>
                  <a:pt x="94" y="195420"/>
                </a:lnTo>
                <a:lnTo>
                  <a:pt x="0" y="72794"/>
                </a:lnTo>
                <a:lnTo>
                  <a:pt x="241" y="54263"/>
                </a:lnTo>
                <a:lnTo>
                  <a:pt x="30783" y="12981"/>
                </a:lnTo>
                <a:lnTo>
                  <a:pt x="81681" y="760"/>
                </a:lnTo>
                <a:lnTo>
                  <a:pt x="106630" y="0"/>
                </a:lnTo>
                <a:lnTo>
                  <a:pt x="120970" y="331"/>
                </a:lnTo>
                <a:lnTo>
                  <a:pt x="132075" y="1106"/>
                </a:lnTo>
                <a:lnTo>
                  <a:pt x="161321" y="6436"/>
                </a:lnTo>
                <a:lnTo>
                  <a:pt x="184376" y="14651"/>
                </a:lnTo>
                <a:lnTo>
                  <a:pt x="190799" y="18912"/>
                </a:lnTo>
                <a:lnTo>
                  <a:pt x="106861" y="18912"/>
                </a:lnTo>
                <a:lnTo>
                  <a:pt x="91920" y="19086"/>
                </a:lnTo>
                <a:lnTo>
                  <a:pt x="44436" y="27803"/>
                </a:lnTo>
                <a:lnTo>
                  <a:pt x="18926" y="42445"/>
                </a:lnTo>
                <a:lnTo>
                  <a:pt x="18926" y="51809"/>
                </a:lnTo>
                <a:lnTo>
                  <a:pt x="53767" y="69340"/>
                </a:lnTo>
                <a:lnTo>
                  <a:pt x="94314" y="75277"/>
                </a:lnTo>
                <a:lnTo>
                  <a:pt x="18923" y="75277"/>
                </a:lnTo>
                <a:lnTo>
                  <a:pt x="18923" y="106194"/>
                </a:lnTo>
                <a:lnTo>
                  <a:pt x="21013" y="108938"/>
                </a:lnTo>
                <a:lnTo>
                  <a:pt x="63685" y="128492"/>
                </a:lnTo>
                <a:lnTo>
                  <a:pt x="105165" y="132227"/>
                </a:lnTo>
                <a:lnTo>
                  <a:pt x="211493" y="132227"/>
                </a:lnTo>
                <a:lnTo>
                  <a:pt x="19141" y="132331"/>
                </a:lnTo>
                <a:lnTo>
                  <a:pt x="19049" y="135137"/>
                </a:lnTo>
                <a:lnTo>
                  <a:pt x="18923" y="164066"/>
                </a:lnTo>
                <a:lnTo>
                  <a:pt x="18923" y="164400"/>
                </a:lnTo>
                <a:lnTo>
                  <a:pt x="19217" y="164400"/>
                </a:lnTo>
                <a:lnTo>
                  <a:pt x="24237" y="169006"/>
                </a:lnTo>
                <a:lnTo>
                  <a:pt x="59707" y="184267"/>
                </a:lnTo>
                <a:lnTo>
                  <a:pt x="99050" y="188880"/>
                </a:lnTo>
                <a:lnTo>
                  <a:pt x="19040" y="188880"/>
                </a:lnTo>
                <a:lnTo>
                  <a:pt x="34221" y="228686"/>
                </a:lnTo>
                <a:lnTo>
                  <a:pt x="70853" y="239605"/>
                </a:lnTo>
                <a:lnTo>
                  <a:pt x="97342" y="242029"/>
                </a:lnTo>
                <a:lnTo>
                  <a:pt x="190817" y="242029"/>
                </a:lnTo>
                <a:lnTo>
                  <a:pt x="187604" y="244504"/>
                </a:lnTo>
                <a:lnTo>
                  <a:pt x="163501" y="253878"/>
                </a:lnTo>
                <a:lnTo>
                  <a:pt x="132391" y="259669"/>
                </a:lnTo>
                <a:lnTo>
                  <a:pt x="122351" y="260443"/>
                </a:lnTo>
                <a:lnTo>
                  <a:pt x="110199" y="260889"/>
                </a:lnTo>
                <a:lnTo>
                  <a:pt x="98129" y="260960"/>
                </a:lnTo>
                <a:close/>
              </a:path>
              <a:path w="212089" h="260985">
                <a:moveTo>
                  <a:pt x="191938" y="75599"/>
                </a:moveTo>
                <a:lnTo>
                  <a:pt x="98015" y="75599"/>
                </a:lnTo>
                <a:lnTo>
                  <a:pt x="121617" y="75160"/>
                </a:lnTo>
                <a:lnTo>
                  <a:pt x="173936" y="63699"/>
                </a:lnTo>
                <a:lnTo>
                  <a:pt x="192613" y="49752"/>
                </a:lnTo>
                <a:lnTo>
                  <a:pt x="192613" y="44693"/>
                </a:lnTo>
                <a:lnTo>
                  <a:pt x="149589" y="22994"/>
                </a:lnTo>
                <a:lnTo>
                  <a:pt x="106861" y="18912"/>
                </a:lnTo>
                <a:lnTo>
                  <a:pt x="190799" y="18912"/>
                </a:lnTo>
                <a:lnTo>
                  <a:pt x="200744" y="25510"/>
                </a:lnTo>
                <a:lnTo>
                  <a:pt x="209927" y="38771"/>
                </a:lnTo>
                <a:lnTo>
                  <a:pt x="211311" y="42445"/>
                </a:lnTo>
                <a:lnTo>
                  <a:pt x="211380" y="75241"/>
                </a:lnTo>
                <a:lnTo>
                  <a:pt x="192611" y="75241"/>
                </a:lnTo>
                <a:lnTo>
                  <a:pt x="191938" y="75599"/>
                </a:lnTo>
                <a:close/>
              </a:path>
              <a:path w="212089" h="260985">
                <a:moveTo>
                  <a:pt x="211493" y="132227"/>
                </a:moveTo>
                <a:lnTo>
                  <a:pt x="105165" y="132227"/>
                </a:lnTo>
                <a:lnTo>
                  <a:pt x="116357" y="132101"/>
                </a:lnTo>
                <a:lnTo>
                  <a:pt x="125103" y="131682"/>
                </a:lnTo>
                <a:lnTo>
                  <a:pt x="167699" y="122882"/>
                </a:lnTo>
                <a:lnTo>
                  <a:pt x="192611" y="75241"/>
                </a:lnTo>
                <a:lnTo>
                  <a:pt x="211380" y="75241"/>
                </a:lnTo>
                <a:lnTo>
                  <a:pt x="211493" y="132227"/>
                </a:lnTo>
                <a:close/>
              </a:path>
              <a:path w="212089" h="260985">
                <a:moveTo>
                  <a:pt x="103994" y="94281"/>
                </a:moveTo>
                <a:lnTo>
                  <a:pt x="64579" y="91003"/>
                </a:lnTo>
                <a:lnTo>
                  <a:pt x="25421" y="78663"/>
                </a:lnTo>
                <a:lnTo>
                  <a:pt x="18923" y="75277"/>
                </a:lnTo>
                <a:lnTo>
                  <a:pt x="94314" y="75277"/>
                </a:lnTo>
                <a:lnTo>
                  <a:pt x="98015" y="75599"/>
                </a:lnTo>
                <a:lnTo>
                  <a:pt x="191938" y="75599"/>
                </a:lnTo>
                <a:lnTo>
                  <a:pt x="144558" y="91402"/>
                </a:lnTo>
                <a:lnTo>
                  <a:pt x="116812" y="94165"/>
                </a:lnTo>
                <a:lnTo>
                  <a:pt x="103994" y="94281"/>
                </a:lnTo>
                <a:close/>
              </a:path>
              <a:path w="212089" h="260985">
                <a:moveTo>
                  <a:pt x="116242" y="151085"/>
                </a:moveTo>
                <a:lnTo>
                  <a:pt x="71051" y="148816"/>
                </a:lnTo>
                <a:lnTo>
                  <a:pt x="27166" y="136265"/>
                </a:lnTo>
                <a:lnTo>
                  <a:pt x="19141" y="132331"/>
                </a:lnTo>
                <a:lnTo>
                  <a:pt x="211493" y="132340"/>
                </a:lnTo>
                <a:lnTo>
                  <a:pt x="192226" y="132340"/>
                </a:lnTo>
                <a:lnTo>
                  <a:pt x="189737" y="133598"/>
                </a:lnTo>
                <a:lnTo>
                  <a:pt x="186821" y="135137"/>
                </a:lnTo>
                <a:lnTo>
                  <a:pt x="167046" y="142977"/>
                </a:lnTo>
                <a:lnTo>
                  <a:pt x="142893" y="148393"/>
                </a:lnTo>
                <a:lnTo>
                  <a:pt x="116242" y="151085"/>
                </a:lnTo>
                <a:close/>
              </a:path>
              <a:path w="212089" h="260985">
                <a:moveTo>
                  <a:pt x="192103" y="189010"/>
                </a:moveTo>
                <a:lnTo>
                  <a:pt x="102634" y="189010"/>
                </a:lnTo>
                <a:lnTo>
                  <a:pt x="116676" y="188807"/>
                </a:lnTo>
                <a:lnTo>
                  <a:pt x="129540" y="187886"/>
                </a:lnTo>
                <a:lnTo>
                  <a:pt x="177580" y="175433"/>
                </a:lnTo>
                <a:lnTo>
                  <a:pt x="192489" y="132340"/>
                </a:lnTo>
                <a:lnTo>
                  <a:pt x="211493" y="132340"/>
                </a:lnTo>
                <a:lnTo>
                  <a:pt x="211464" y="188872"/>
                </a:lnTo>
                <a:lnTo>
                  <a:pt x="192379" y="188880"/>
                </a:lnTo>
                <a:lnTo>
                  <a:pt x="192103" y="189010"/>
                </a:lnTo>
                <a:close/>
              </a:path>
              <a:path w="212089" h="260985">
                <a:moveTo>
                  <a:pt x="18923" y="164130"/>
                </a:moveTo>
                <a:close/>
              </a:path>
              <a:path w="212089" h="260985">
                <a:moveTo>
                  <a:pt x="19217" y="164400"/>
                </a:moveTo>
                <a:lnTo>
                  <a:pt x="18923" y="164400"/>
                </a:lnTo>
                <a:lnTo>
                  <a:pt x="18923" y="164130"/>
                </a:lnTo>
                <a:lnTo>
                  <a:pt x="19217" y="164400"/>
                </a:lnTo>
                <a:close/>
              </a:path>
              <a:path w="212089" h="260985">
                <a:moveTo>
                  <a:pt x="190817" y="242029"/>
                </a:moveTo>
                <a:lnTo>
                  <a:pt x="97342" y="242029"/>
                </a:lnTo>
                <a:lnTo>
                  <a:pt x="109993" y="241868"/>
                </a:lnTo>
                <a:lnTo>
                  <a:pt x="122830" y="241483"/>
                </a:lnTo>
                <a:lnTo>
                  <a:pt x="131127" y="240979"/>
                </a:lnTo>
                <a:lnTo>
                  <a:pt x="144081" y="238999"/>
                </a:lnTo>
                <a:lnTo>
                  <a:pt x="183911" y="225308"/>
                </a:lnTo>
                <a:lnTo>
                  <a:pt x="192577" y="215192"/>
                </a:lnTo>
                <a:lnTo>
                  <a:pt x="192512" y="191986"/>
                </a:lnTo>
                <a:lnTo>
                  <a:pt x="192396" y="188872"/>
                </a:lnTo>
                <a:lnTo>
                  <a:pt x="211464" y="188872"/>
                </a:lnTo>
                <a:lnTo>
                  <a:pt x="211347" y="203081"/>
                </a:lnTo>
                <a:lnTo>
                  <a:pt x="211244" y="210753"/>
                </a:lnTo>
                <a:lnTo>
                  <a:pt x="210996" y="217065"/>
                </a:lnTo>
                <a:lnTo>
                  <a:pt x="203751" y="232062"/>
                </a:lnTo>
                <a:lnTo>
                  <a:pt x="190817" y="242029"/>
                </a:lnTo>
                <a:close/>
              </a:path>
              <a:path w="212089" h="260985">
                <a:moveTo>
                  <a:pt x="103376" y="207969"/>
                </a:moveTo>
                <a:lnTo>
                  <a:pt x="57510" y="203081"/>
                </a:lnTo>
                <a:lnTo>
                  <a:pt x="20873" y="189675"/>
                </a:lnTo>
                <a:lnTo>
                  <a:pt x="19375" y="188880"/>
                </a:lnTo>
                <a:lnTo>
                  <a:pt x="99050" y="188880"/>
                </a:lnTo>
                <a:lnTo>
                  <a:pt x="102634" y="189010"/>
                </a:lnTo>
                <a:lnTo>
                  <a:pt x="192103" y="189010"/>
                </a:lnTo>
                <a:lnTo>
                  <a:pt x="186284" y="191986"/>
                </a:lnTo>
                <a:lnTo>
                  <a:pt x="162737" y="200878"/>
                </a:lnTo>
                <a:lnTo>
                  <a:pt x="134385" y="206291"/>
                </a:lnTo>
                <a:lnTo>
                  <a:pt x="103376" y="207969"/>
                </a:lnTo>
                <a:close/>
              </a:path>
            </a:pathLst>
          </a:custGeom>
          <a:solidFill>
            <a:srgbClr val="D12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2165522" y="3280895"/>
            <a:ext cx="334010" cy="2501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10" b="1">
                <a:solidFill>
                  <a:srgbClr val="AFABAB"/>
                </a:solidFill>
                <a:latin typeface="Consolas"/>
                <a:cs typeface="Consolas"/>
                <a:hlinkClick r:id="rId2"/>
              </a:rPr>
              <a:t>SQL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2721390" y="3175511"/>
            <a:ext cx="577850" cy="712470"/>
          </a:xfrm>
          <a:custGeom>
            <a:avLst/>
            <a:gdLst/>
            <a:ahLst/>
            <a:cxnLst/>
            <a:rect l="l" t="t" r="r" b="b"/>
            <a:pathLst>
              <a:path w="577850" h="712470">
                <a:moveTo>
                  <a:pt x="577262" y="712468"/>
                </a:moveTo>
                <a:lnTo>
                  <a:pt x="0" y="712468"/>
                </a:lnTo>
                <a:lnTo>
                  <a:pt x="0" y="0"/>
                </a:lnTo>
                <a:lnTo>
                  <a:pt x="456277" y="0"/>
                </a:lnTo>
                <a:lnTo>
                  <a:pt x="577262" y="118922"/>
                </a:lnTo>
                <a:lnTo>
                  <a:pt x="577262" y="712468"/>
                </a:lnTo>
                <a:close/>
              </a:path>
            </a:pathLst>
          </a:custGeom>
          <a:solidFill>
            <a:srgbClr val="ACABAB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177668" y="3175511"/>
            <a:ext cx="123189" cy="121920"/>
          </a:xfrm>
          <a:custGeom>
            <a:avLst/>
            <a:gdLst/>
            <a:ahLst/>
            <a:cxnLst/>
            <a:rect l="l" t="t" r="r" b="b"/>
            <a:pathLst>
              <a:path w="123189" h="121920">
                <a:moveTo>
                  <a:pt x="122757" y="121843"/>
                </a:moveTo>
                <a:lnTo>
                  <a:pt x="0" y="121843"/>
                </a:lnTo>
                <a:lnTo>
                  <a:pt x="0" y="0"/>
                </a:lnTo>
                <a:lnTo>
                  <a:pt x="122757" y="121843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725506" y="3203850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5" h="0">
                <a:moveTo>
                  <a:pt x="0" y="0"/>
                </a:moveTo>
                <a:lnTo>
                  <a:pt x="452161" y="0"/>
                </a:lnTo>
              </a:path>
            </a:pathLst>
          </a:custGeom>
          <a:ln w="56678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2828687" y="3431707"/>
            <a:ext cx="334010" cy="2501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10" b="1">
                <a:solidFill>
                  <a:srgbClr val="333333"/>
                </a:solidFill>
                <a:latin typeface="Consolas"/>
                <a:cs typeface="Consolas"/>
                <a:hlinkClick r:id="rId2"/>
              </a:rPr>
              <a:t>...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7896448" y="2663638"/>
            <a:ext cx="167011" cy="1254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914400" y="6176962"/>
            <a:ext cx="6943725" cy="0"/>
          </a:xfrm>
          <a:custGeom>
            <a:avLst/>
            <a:gdLst/>
            <a:ahLst/>
            <a:cxnLst/>
            <a:rect l="l" t="t" r="r" b="b"/>
            <a:pathLst>
              <a:path w="6943725" h="0">
                <a:moveTo>
                  <a:pt x="0" y="0"/>
                </a:moveTo>
                <a:lnTo>
                  <a:pt x="6943724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914400" y="6186487"/>
            <a:ext cx="6943725" cy="0"/>
          </a:xfrm>
          <a:custGeom>
            <a:avLst/>
            <a:gdLst/>
            <a:ahLst/>
            <a:cxnLst/>
            <a:rect l="l" t="t" r="r" b="b"/>
            <a:pathLst>
              <a:path w="6943725" h="0">
                <a:moveTo>
                  <a:pt x="0" y="0"/>
                </a:moveTo>
                <a:lnTo>
                  <a:pt x="6943724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848600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914400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901700" y="6263211"/>
            <a:ext cx="6972934" cy="163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50" b="1">
                <a:solidFill>
                  <a:srgbClr val="C2132D"/>
                </a:solidFill>
                <a:latin typeface="Trebuchet MS"/>
                <a:cs typeface="Trebuchet MS"/>
              </a:rPr>
              <a:t>Source:</a:t>
            </a:r>
            <a:r>
              <a:rPr dirty="0" sz="850" spc="-5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image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Arial"/>
                <a:cs typeface="Arial"/>
              </a:rPr>
              <a:t>is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40">
                <a:solidFill>
                  <a:srgbClr val="585D60"/>
                </a:solidFill>
                <a:latin typeface="Arial"/>
                <a:cs typeface="Arial"/>
              </a:rPr>
              <a:t>from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900" spc="-10" i="1">
                <a:solidFill>
                  <a:srgbClr val="585D60"/>
                </a:solidFill>
                <a:latin typeface="Arial"/>
                <a:cs typeface="Arial"/>
              </a:rPr>
              <a:t>Getting</a:t>
            </a:r>
            <a:r>
              <a:rPr dirty="0" sz="900" spc="-25" i="1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900" spc="-10" i="1">
                <a:solidFill>
                  <a:srgbClr val="585D60"/>
                </a:solidFill>
                <a:latin typeface="Arial"/>
                <a:cs typeface="Arial"/>
              </a:rPr>
              <a:t>Started</a:t>
            </a:r>
            <a:r>
              <a:rPr dirty="0" sz="900" spc="-25" i="1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900" spc="10" i="1">
                <a:solidFill>
                  <a:srgbClr val="585D60"/>
                </a:solidFill>
                <a:latin typeface="Arial"/>
                <a:cs typeface="Arial"/>
              </a:rPr>
              <a:t>with</a:t>
            </a:r>
            <a:r>
              <a:rPr dirty="0" sz="900" spc="-25" i="1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900" spc="-20" i="1">
                <a:solidFill>
                  <a:srgbClr val="585D60"/>
                </a:solidFill>
                <a:latin typeface="Arial"/>
                <a:cs typeface="Arial"/>
              </a:rPr>
              <a:t>Pandas</a:t>
            </a:r>
            <a:r>
              <a:rPr dirty="0" sz="900" spc="-30" i="1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Arial"/>
                <a:cs typeface="Arial"/>
              </a:rPr>
              <a:t>tutorial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Arial"/>
                <a:cs typeface="Arial"/>
              </a:rPr>
              <a:t>available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Arial"/>
                <a:cs typeface="Arial"/>
              </a:rPr>
              <a:t>at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0">
                <a:solidFill>
                  <a:srgbClr val="83D5D3"/>
                </a:solidFill>
                <a:latin typeface="Trebuchet MS"/>
                <a:cs typeface="Trebuchet MS"/>
                <a:hlinkClick r:id="rId13"/>
              </a:rPr>
              <a:t>pandas.pydata.org</a:t>
            </a:r>
            <a:r>
              <a:rPr dirty="0" sz="850" spc="10">
                <a:solidFill>
                  <a:srgbClr val="585D60"/>
                </a:solidFill>
                <a:latin typeface="Arial"/>
                <a:cs typeface="Arial"/>
              </a:rPr>
              <a:t>.</a:t>
            </a:r>
            <a:r>
              <a:rPr dirty="0" sz="850" spc="-2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image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can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Arial"/>
                <a:cs typeface="Arial"/>
              </a:rPr>
              <a:t>be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directly</a:t>
            </a:r>
            <a:r>
              <a:rPr dirty="0" sz="850" spc="-1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accessed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-5">
                <a:solidFill>
                  <a:srgbClr val="83D5D3"/>
                </a:solidFill>
                <a:latin typeface="Trebuchet MS"/>
                <a:cs typeface="Trebuchet MS"/>
                <a:hlinkClick r:id="rId14"/>
              </a:rPr>
              <a:t>here</a:t>
            </a:r>
            <a:r>
              <a:rPr dirty="0" sz="850" spc="-5">
                <a:solidFill>
                  <a:srgbClr val="585D60"/>
                </a:solidFill>
                <a:latin typeface="Arial"/>
                <a:cs typeface="Arial"/>
              </a:rPr>
              <a:t>.</a:t>
            </a:r>
            <a:endParaRPr sz="85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12 </a:t>
            </a:r>
            <a:r>
              <a:rPr dirty="0" sz="1200" spc="160">
                <a:solidFill>
                  <a:srgbClr val="585D60"/>
                </a:solidFill>
                <a:latin typeface="Arial"/>
                <a:cs typeface="Arial"/>
              </a:rPr>
              <a:t>/</a:t>
            </a:r>
            <a:r>
              <a:rPr dirty="0" sz="1200" spc="-16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32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897826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00"/>
              <a:t>Things </a:t>
            </a:r>
            <a:r>
              <a:rPr dirty="0" spc="-235"/>
              <a:t>to </a:t>
            </a:r>
            <a:r>
              <a:rPr dirty="0" spc="-140"/>
              <a:t>Consider </a:t>
            </a:r>
            <a:r>
              <a:rPr dirty="0" spc="-229"/>
              <a:t>while </a:t>
            </a:r>
            <a:r>
              <a:rPr dirty="0" spc="-175"/>
              <a:t>Importing </a:t>
            </a:r>
            <a:r>
              <a:rPr dirty="0" spc="-190"/>
              <a:t>Data </a:t>
            </a:r>
            <a:r>
              <a:rPr dirty="0" spc="-254"/>
              <a:t>with</a:t>
            </a:r>
            <a:r>
              <a:rPr dirty="0" spc="-590"/>
              <a:t> </a:t>
            </a:r>
            <a:r>
              <a:rPr dirty="0" spc="-85"/>
              <a:t>Pandas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2149" y="1285747"/>
            <a:ext cx="9351010" cy="4721225"/>
          </a:xfrm>
          <a:prstGeom prst="rect">
            <a:avLst/>
          </a:prstGeom>
        </p:spPr>
        <p:txBody>
          <a:bodyPr wrap="square" lIns="0" tIns="158750" rIns="0" bIns="0" rtlCol="0" vert="horz">
            <a:spAutoFit/>
          </a:bodyPr>
          <a:lstStyle/>
          <a:p>
            <a:pPr marL="132715" indent="-120650">
              <a:lnSpc>
                <a:spcPct val="100000"/>
              </a:lnSpc>
              <a:spcBef>
                <a:spcPts val="1250"/>
              </a:spcBef>
              <a:buFont typeface="Trebuchet MS"/>
              <a:buChar char="•"/>
              <a:tabLst>
                <a:tab pos="133350" algn="l"/>
              </a:tabLst>
            </a:pPr>
            <a:r>
              <a:rPr dirty="0" sz="1600" b="1">
                <a:solidFill>
                  <a:srgbClr val="C2132D"/>
                </a:solidFill>
                <a:latin typeface="Trebuchet MS"/>
                <a:cs typeface="Trebuchet MS"/>
              </a:rPr>
              <a:t>Check</a:t>
            </a:r>
            <a:r>
              <a:rPr dirty="0" sz="1600" spc="-8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600" spc="-60" b="1">
                <a:solidFill>
                  <a:srgbClr val="C2132D"/>
                </a:solidFill>
                <a:latin typeface="Trebuchet MS"/>
                <a:cs typeface="Trebuchet MS"/>
              </a:rPr>
              <a:t>the</a:t>
            </a:r>
            <a:r>
              <a:rPr dirty="0" sz="1600" spc="-8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600" spc="-45" b="1">
                <a:solidFill>
                  <a:srgbClr val="C2132D"/>
                </a:solidFill>
                <a:latin typeface="Trebuchet MS"/>
                <a:cs typeface="Trebuchet MS"/>
              </a:rPr>
              <a:t>file</a:t>
            </a:r>
            <a:r>
              <a:rPr dirty="0" sz="1600" spc="-8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600" spc="-35" b="1">
                <a:solidFill>
                  <a:srgbClr val="C2132D"/>
                </a:solidFill>
                <a:latin typeface="Trebuchet MS"/>
                <a:cs typeface="Trebuchet MS"/>
              </a:rPr>
              <a:t>extension:</a:t>
            </a:r>
            <a:r>
              <a:rPr dirty="0" sz="1600" spc="-7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585D60"/>
                </a:solidFill>
                <a:latin typeface="Arial"/>
                <a:cs typeface="Arial"/>
              </a:rPr>
              <a:t>Your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-15" b="1">
                <a:latin typeface="Trebuchet MS"/>
                <a:cs typeface="Trebuchet MS"/>
              </a:rPr>
              <a:t>choice</a:t>
            </a:r>
            <a:r>
              <a:rPr dirty="0" sz="1600" spc="-80" b="1">
                <a:latin typeface="Trebuchet MS"/>
                <a:cs typeface="Trebuchet MS"/>
              </a:rPr>
              <a:t> </a:t>
            </a:r>
            <a:r>
              <a:rPr dirty="0" sz="1600" spc="-5" b="1">
                <a:latin typeface="Trebuchet MS"/>
                <a:cs typeface="Trebuchet MS"/>
              </a:rPr>
              <a:t>of</a:t>
            </a:r>
            <a:r>
              <a:rPr dirty="0" sz="1600" spc="-75" b="1">
                <a:latin typeface="Trebuchet MS"/>
                <a:cs typeface="Trebuchet MS"/>
              </a:rPr>
              <a:t> </a:t>
            </a:r>
            <a:r>
              <a:rPr dirty="0" sz="1600" spc="-30" b="1">
                <a:latin typeface="Trebuchet MS"/>
                <a:cs typeface="Trebuchet MS"/>
              </a:rPr>
              <a:t>function</a:t>
            </a:r>
            <a:r>
              <a:rPr dirty="0" sz="1600" spc="-80" b="1">
                <a:latin typeface="Trebuchet MS"/>
                <a:cs typeface="Trebuchet MS"/>
              </a:rPr>
              <a:t> </a:t>
            </a:r>
            <a:r>
              <a:rPr dirty="0" sz="1600" spc="40">
                <a:solidFill>
                  <a:srgbClr val="585D60"/>
                </a:solidFill>
                <a:latin typeface="Arial"/>
                <a:cs typeface="Arial"/>
              </a:rPr>
              <a:t>will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585D60"/>
                </a:solidFill>
                <a:latin typeface="Arial"/>
                <a:cs typeface="Arial"/>
              </a:rPr>
              <a:t>depend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585D60"/>
                </a:solidFill>
                <a:latin typeface="Arial"/>
                <a:cs typeface="Arial"/>
              </a:rPr>
              <a:t>on</a:t>
            </a:r>
            <a:r>
              <a:rPr dirty="0" sz="1600" spc="-4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585D60"/>
                </a:solidFill>
                <a:latin typeface="Arial"/>
                <a:cs typeface="Arial"/>
              </a:rPr>
              <a:t>file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585D60"/>
                </a:solidFill>
                <a:latin typeface="Arial"/>
                <a:cs typeface="Arial"/>
              </a:rPr>
              <a:t>extension.</a:t>
            </a:r>
            <a:endParaRPr sz="1600">
              <a:latin typeface="Arial"/>
              <a:cs typeface="Arial"/>
            </a:endParaRPr>
          </a:p>
          <a:p>
            <a:pPr marL="132715" indent="-120650">
              <a:lnSpc>
                <a:spcPct val="100000"/>
              </a:lnSpc>
              <a:spcBef>
                <a:spcPts val="1155"/>
              </a:spcBef>
              <a:buFont typeface="Trebuchet MS"/>
              <a:buChar char="•"/>
              <a:tabLst>
                <a:tab pos="133350" algn="l"/>
              </a:tabLst>
            </a:pPr>
            <a:r>
              <a:rPr dirty="0" sz="1600" b="1">
                <a:solidFill>
                  <a:srgbClr val="C2132D"/>
                </a:solidFill>
                <a:latin typeface="Trebuchet MS"/>
                <a:cs typeface="Trebuchet MS"/>
              </a:rPr>
              <a:t>Check </a:t>
            </a:r>
            <a:r>
              <a:rPr dirty="0" sz="1600" spc="-60" b="1">
                <a:solidFill>
                  <a:srgbClr val="C2132D"/>
                </a:solidFill>
                <a:latin typeface="Trebuchet MS"/>
                <a:cs typeface="Trebuchet MS"/>
              </a:rPr>
              <a:t>the </a:t>
            </a:r>
            <a:r>
              <a:rPr dirty="0" sz="1600" spc="-45" b="1">
                <a:solidFill>
                  <a:srgbClr val="C2132D"/>
                </a:solidFill>
                <a:latin typeface="Trebuchet MS"/>
                <a:cs typeface="Trebuchet MS"/>
              </a:rPr>
              <a:t>file</a:t>
            </a:r>
            <a:r>
              <a:rPr dirty="0" sz="1600" spc="-18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600" spc="-55" b="1">
                <a:solidFill>
                  <a:srgbClr val="C2132D"/>
                </a:solidFill>
                <a:latin typeface="Trebuchet MS"/>
                <a:cs typeface="Trebuchet MS"/>
              </a:rPr>
              <a:t>path:</a:t>
            </a:r>
            <a:endParaRPr sz="1600">
              <a:latin typeface="Trebuchet MS"/>
              <a:cs typeface="Trebuchet MS"/>
            </a:endParaRPr>
          </a:p>
          <a:p>
            <a:pPr lvl="1" marL="513715" indent="-121285">
              <a:lnSpc>
                <a:spcPct val="100000"/>
              </a:lnSpc>
              <a:spcBef>
                <a:spcPts val="1155"/>
              </a:spcBef>
              <a:buFont typeface="Trebuchet MS"/>
              <a:buChar char="•"/>
              <a:tabLst>
                <a:tab pos="514350" algn="l"/>
              </a:tabLst>
            </a:pPr>
            <a:r>
              <a:rPr dirty="0" sz="1600" spc="-5" b="1">
                <a:solidFill>
                  <a:srgbClr val="C2132D"/>
                </a:solidFill>
                <a:latin typeface="Trebuchet MS"/>
                <a:cs typeface="Trebuchet MS"/>
              </a:rPr>
              <a:t>Local</a:t>
            </a:r>
            <a:r>
              <a:rPr dirty="0" sz="1600" spc="-8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600" spc="-60" b="1">
                <a:solidFill>
                  <a:srgbClr val="C2132D"/>
                </a:solidFill>
                <a:latin typeface="Trebuchet MS"/>
                <a:cs typeface="Trebuchet MS"/>
              </a:rPr>
              <a:t>file:</a:t>
            </a:r>
            <a:endParaRPr sz="1600">
              <a:latin typeface="Trebuchet MS"/>
              <a:cs typeface="Trebuchet MS"/>
            </a:endParaRPr>
          </a:p>
          <a:p>
            <a:pPr lvl="2" marL="894715" indent="-121285">
              <a:lnSpc>
                <a:spcPct val="100000"/>
              </a:lnSpc>
              <a:spcBef>
                <a:spcPts val="1155"/>
              </a:spcBef>
              <a:buClr>
                <a:srgbClr val="C2132D"/>
              </a:buClr>
              <a:buFont typeface="Trebuchet MS"/>
              <a:buChar char="•"/>
              <a:tabLst>
                <a:tab pos="895350" algn="l"/>
              </a:tabLst>
            </a:pPr>
            <a:r>
              <a:rPr dirty="0" sz="1600" spc="55">
                <a:solidFill>
                  <a:srgbClr val="585D60"/>
                </a:solidFill>
                <a:latin typeface="Arial"/>
                <a:cs typeface="Arial"/>
              </a:rPr>
              <a:t>If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600" spc="-4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585D60"/>
                </a:solidFill>
                <a:latin typeface="Arial"/>
                <a:cs typeface="Arial"/>
              </a:rPr>
              <a:t>file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35">
                <a:solidFill>
                  <a:srgbClr val="585D60"/>
                </a:solidFill>
                <a:latin typeface="Arial"/>
                <a:cs typeface="Arial"/>
              </a:rPr>
              <a:t>is</a:t>
            </a:r>
            <a:r>
              <a:rPr dirty="0" sz="1600" spc="-4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585D60"/>
                </a:solidFill>
                <a:latin typeface="Arial"/>
                <a:cs typeface="Arial"/>
              </a:rPr>
              <a:t>in</a:t>
            </a:r>
            <a:r>
              <a:rPr dirty="0" sz="1600" spc="-4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35" b="1">
                <a:latin typeface="Trebuchet MS"/>
                <a:cs typeface="Trebuchet MS"/>
              </a:rPr>
              <a:t>same</a:t>
            </a:r>
            <a:r>
              <a:rPr dirty="0" sz="1600" spc="-75" b="1">
                <a:latin typeface="Trebuchet MS"/>
                <a:cs typeface="Trebuchet MS"/>
              </a:rPr>
              <a:t> </a:t>
            </a:r>
            <a:r>
              <a:rPr dirty="0" sz="1600" spc="-50" b="1">
                <a:latin typeface="Trebuchet MS"/>
                <a:cs typeface="Trebuchet MS"/>
              </a:rPr>
              <a:t>directory</a:t>
            </a:r>
            <a:r>
              <a:rPr dirty="0" sz="1600" spc="-80" b="1"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585D60"/>
                </a:solidFill>
                <a:latin typeface="Arial"/>
                <a:cs typeface="Arial"/>
              </a:rPr>
              <a:t>as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585D60"/>
                </a:solidFill>
                <a:latin typeface="Arial"/>
                <a:cs typeface="Arial"/>
              </a:rPr>
              <a:t>your</a:t>
            </a:r>
            <a:r>
              <a:rPr dirty="0" sz="1600" spc="-4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585D60"/>
                </a:solidFill>
                <a:latin typeface="Arial"/>
                <a:cs typeface="Arial"/>
              </a:rPr>
              <a:t>code,</a:t>
            </a:r>
            <a:r>
              <a:rPr dirty="0" sz="1600" spc="-4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585D60"/>
                </a:solidFill>
                <a:latin typeface="Arial"/>
                <a:cs typeface="Arial"/>
              </a:rPr>
              <a:t>you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585D60"/>
                </a:solidFill>
                <a:latin typeface="Arial"/>
                <a:cs typeface="Arial"/>
              </a:rPr>
              <a:t>can</a:t>
            </a:r>
            <a:r>
              <a:rPr dirty="0" sz="1600" spc="-4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585D60"/>
                </a:solidFill>
                <a:latin typeface="Arial"/>
                <a:cs typeface="Arial"/>
              </a:rPr>
              <a:t>simply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585D60"/>
                </a:solidFill>
                <a:latin typeface="Arial"/>
                <a:cs typeface="Arial"/>
              </a:rPr>
              <a:t>provide</a:t>
            </a:r>
            <a:r>
              <a:rPr dirty="0" sz="1600" spc="-4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600" spc="-4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-45" b="1">
                <a:latin typeface="Trebuchet MS"/>
                <a:cs typeface="Trebuchet MS"/>
              </a:rPr>
              <a:t>file</a:t>
            </a:r>
            <a:r>
              <a:rPr dirty="0" sz="1600" spc="-80" b="1">
                <a:latin typeface="Trebuchet MS"/>
                <a:cs typeface="Trebuchet MS"/>
              </a:rPr>
              <a:t> </a:t>
            </a:r>
            <a:r>
              <a:rPr dirty="0" sz="1600" spc="-15" b="1">
                <a:latin typeface="Trebuchet MS"/>
                <a:cs typeface="Trebuchet MS"/>
              </a:rPr>
              <a:t>name</a:t>
            </a:r>
            <a:r>
              <a:rPr dirty="0" sz="1600" spc="-15">
                <a:solidFill>
                  <a:srgbClr val="585D60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lvl="2" marL="894715" indent="-121285">
              <a:lnSpc>
                <a:spcPct val="100000"/>
              </a:lnSpc>
              <a:spcBef>
                <a:spcPts val="1230"/>
              </a:spcBef>
              <a:buClr>
                <a:srgbClr val="C2132D"/>
              </a:buClr>
              <a:buFont typeface="Trebuchet MS"/>
              <a:buChar char="•"/>
              <a:tabLst>
                <a:tab pos="895350" algn="l"/>
              </a:tabLst>
            </a:pPr>
            <a:r>
              <a:rPr dirty="0" sz="1600" spc="-45" b="1">
                <a:latin typeface="Trebuchet MS"/>
                <a:cs typeface="Trebuchet MS"/>
              </a:rPr>
              <a:t>Otherwise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, </a:t>
            </a:r>
            <a:r>
              <a:rPr dirty="0" sz="1600" spc="-5">
                <a:solidFill>
                  <a:srgbClr val="585D60"/>
                </a:solidFill>
                <a:latin typeface="Arial"/>
                <a:cs typeface="Arial"/>
              </a:rPr>
              <a:t>you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40">
                <a:solidFill>
                  <a:srgbClr val="585D60"/>
                </a:solidFill>
                <a:latin typeface="Arial"/>
                <a:cs typeface="Arial"/>
              </a:rPr>
              <a:t>will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585D60"/>
                </a:solidFill>
                <a:latin typeface="Arial"/>
                <a:cs typeface="Arial"/>
              </a:rPr>
              <a:t>need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585D60"/>
                </a:solidFill>
                <a:latin typeface="Arial"/>
                <a:cs typeface="Arial"/>
              </a:rPr>
              <a:t>provide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-35" b="1">
                <a:latin typeface="Trebuchet MS"/>
                <a:cs typeface="Trebuchet MS"/>
              </a:rPr>
              <a:t>path</a:t>
            </a:r>
            <a:r>
              <a:rPr dirty="0" sz="1600" spc="-75" b="1">
                <a:latin typeface="Trebuchet MS"/>
                <a:cs typeface="Trebuchet MS"/>
              </a:rPr>
              <a:t> </a:t>
            </a:r>
            <a:r>
              <a:rPr dirty="0" sz="16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585D60"/>
                </a:solidFill>
                <a:latin typeface="Arial"/>
                <a:cs typeface="Arial"/>
              </a:rPr>
              <a:t>file.</a:t>
            </a:r>
            <a:endParaRPr sz="1600">
              <a:latin typeface="Arial"/>
              <a:cs typeface="Arial"/>
            </a:endParaRPr>
          </a:p>
          <a:p>
            <a:pPr lvl="1" marL="513715" indent="-121285">
              <a:lnSpc>
                <a:spcPct val="100000"/>
              </a:lnSpc>
              <a:spcBef>
                <a:spcPts val="1155"/>
              </a:spcBef>
              <a:buFont typeface="Trebuchet MS"/>
              <a:buChar char="•"/>
              <a:tabLst>
                <a:tab pos="514350" algn="l"/>
              </a:tabLst>
            </a:pPr>
            <a:r>
              <a:rPr dirty="0" sz="1600" spc="-15" b="1">
                <a:solidFill>
                  <a:srgbClr val="C2132D"/>
                </a:solidFill>
                <a:latin typeface="Trebuchet MS"/>
                <a:cs typeface="Trebuchet MS"/>
              </a:rPr>
              <a:t>Remote</a:t>
            </a:r>
            <a:r>
              <a:rPr dirty="0" sz="1600" spc="-8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600" spc="-60" b="1">
                <a:solidFill>
                  <a:srgbClr val="C2132D"/>
                </a:solidFill>
                <a:latin typeface="Trebuchet MS"/>
                <a:cs typeface="Trebuchet MS"/>
              </a:rPr>
              <a:t>file:</a:t>
            </a:r>
            <a:r>
              <a:rPr dirty="0" sz="1600" spc="-8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600" spc="-40">
                <a:solidFill>
                  <a:srgbClr val="585D60"/>
                </a:solidFill>
                <a:latin typeface="Arial"/>
                <a:cs typeface="Arial"/>
              </a:rPr>
              <a:t>You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40">
                <a:solidFill>
                  <a:srgbClr val="585D60"/>
                </a:solidFill>
                <a:latin typeface="Arial"/>
                <a:cs typeface="Arial"/>
              </a:rPr>
              <a:t>will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585D60"/>
                </a:solidFill>
                <a:latin typeface="Arial"/>
                <a:cs typeface="Arial"/>
              </a:rPr>
              <a:t>need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585D60"/>
                </a:solidFill>
                <a:latin typeface="Arial"/>
                <a:cs typeface="Arial"/>
              </a:rPr>
              <a:t>provide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10" b="1">
                <a:latin typeface="Trebuchet MS"/>
                <a:cs typeface="Trebuchet MS"/>
              </a:rPr>
              <a:t>URL</a:t>
            </a:r>
            <a:r>
              <a:rPr dirty="0" sz="1600" spc="-80" b="1">
                <a:latin typeface="Trebuchet MS"/>
                <a:cs typeface="Trebuchet MS"/>
              </a:rPr>
              <a:t> </a:t>
            </a:r>
            <a:r>
              <a:rPr dirty="0" sz="1600" spc="-55" b="1">
                <a:latin typeface="Trebuchet MS"/>
                <a:cs typeface="Trebuchet MS"/>
              </a:rPr>
              <a:t>to</a:t>
            </a:r>
            <a:r>
              <a:rPr dirty="0" sz="1600" spc="-80" b="1">
                <a:latin typeface="Trebuchet MS"/>
                <a:cs typeface="Trebuchet MS"/>
              </a:rPr>
              <a:t> </a:t>
            </a:r>
            <a:r>
              <a:rPr dirty="0" sz="1600" spc="-60" b="1">
                <a:latin typeface="Trebuchet MS"/>
                <a:cs typeface="Trebuchet MS"/>
              </a:rPr>
              <a:t>the</a:t>
            </a:r>
            <a:r>
              <a:rPr dirty="0" sz="1600" spc="-80" b="1">
                <a:latin typeface="Trebuchet MS"/>
                <a:cs typeface="Trebuchet MS"/>
              </a:rPr>
              <a:t> </a:t>
            </a:r>
            <a:r>
              <a:rPr dirty="0" sz="1600" spc="-40" b="1">
                <a:latin typeface="Trebuchet MS"/>
                <a:cs typeface="Trebuchet MS"/>
              </a:rPr>
              <a:t>file</a:t>
            </a:r>
            <a:r>
              <a:rPr dirty="0" sz="1600" spc="-40">
                <a:solidFill>
                  <a:srgbClr val="585D60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132715" indent="-120650">
              <a:lnSpc>
                <a:spcPct val="100000"/>
              </a:lnSpc>
              <a:spcBef>
                <a:spcPts val="1155"/>
              </a:spcBef>
              <a:buFont typeface="Trebuchet MS"/>
              <a:buChar char="•"/>
              <a:tabLst>
                <a:tab pos="133350" algn="l"/>
              </a:tabLst>
            </a:pPr>
            <a:r>
              <a:rPr dirty="0" sz="1600" b="1">
                <a:solidFill>
                  <a:srgbClr val="C2132D"/>
                </a:solidFill>
                <a:latin typeface="Trebuchet MS"/>
                <a:cs typeface="Trebuchet MS"/>
              </a:rPr>
              <a:t>Inspect</a:t>
            </a:r>
            <a:r>
              <a:rPr dirty="0" sz="1600" spc="-8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600" spc="-60" b="1">
                <a:solidFill>
                  <a:srgbClr val="C2132D"/>
                </a:solidFill>
                <a:latin typeface="Trebuchet MS"/>
                <a:cs typeface="Trebuchet MS"/>
              </a:rPr>
              <a:t>the</a:t>
            </a:r>
            <a:r>
              <a:rPr dirty="0" sz="1600" spc="-8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600" spc="-60" b="1">
                <a:solidFill>
                  <a:srgbClr val="C2132D"/>
                </a:solidFill>
                <a:latin typeface="Trebuchet MS"/>
                <a:cs typeface="Trebuchet MS"/>
              </a:rPr>
              <a:t>file:</a:t>
            </a:r>
            <a:r>
              <a:rPr dirty="0" sz="1600" spc="-7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6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585D60"/>
                </a:solidFill>
                <a:latin typeface="Arial"/>
                <a:cs typeface="Arial"/>
              </a:rPr>
              <a:t>know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585D60"/>
                </a:solidFill>
                <a:latin typeface="Arial"/>
                <a:cs typeface="Arial"/>
              </a:rPr>
              <a:t>which</a:t>
            </a:r>
            <a:r>
              <a:rPr dirty="0" sz="1600" spc="-4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-35" b="1">
                <a:latin typeface="Trebuchet MS"/>
                <a:cs typeface="Trebuchet MS"/>
              </a:rPr>
              <a:t>default</a:t>
            </a:r>
            <a:r>
              <a:rPr dirty="0" sz="1600" spc="-80" b="1">
                <a:latin typeface="Trebuchet MS"/>
                <a:cs typeface="Trebuchet MS"/>
              </a:rPr>
              <a:t> </a:t>
            </a:r>
            <a:r>
              <a:rPr dirty="0" sz="1600" spc="-40" b="1">
                <a:latin typeface="Trebuchet MS"/>
                <a:cs typeface="Trebuchet MS"/>
              </a:rPr>
              <a:t>parameter</a:t>
            </a:r>
            <a:r>
              <a:rPr dirty="0" sz="1600" spc="-80" b="1">
                <a:latin typeface="Trebuchet MS"/>
                <a:cs typeface="Trebuchet MS"/>
              </a:rPr>
              <a:t> </a:t>
            </a:r>
            <a:r>
              <a:rPr dirty="0" sz="1600" spc="-5" b="1">
                <a:latin typeface="Trebuchet MS"/>
                <a:cs typeface="Trebuchet MS"/>
              </a:rPr>
              <a:t>values</a:t>
            </a:r>
            <a:r>
              <a:rPr dirty="0" sz="1600" spc="-75" b="1">
                <a:latin typeface="Trebuchet MS"/>
                <a:cs typeface="Trebuchet MS"/>
              </a:rPr>
              <a:t> </a:t>
            </a:r>
            <a:r>
              <a:rPr dirty="0" sz="1600" spc="10" b="1">
                <a:latin typeface="Trebuchet MS"/>
                <a:cs typeface="Trebuchet MS"/>
              </a:rPr>
              <a:t>must</a:t>
            </a:r>
            <a:r>
              <a:rPr dirty="0" sz="1600" spc="-80" b="1">
                <a:latin typeface="Trebuchet MS"/>
                <a:cs typeface="Trebuchet MS"/>
              </a:rPr>
              <a:t> </a:t>
            </a:r>
            <a:r>
              <a:rPr dirty="0" sz="1600" spc="-35" b="1">
                <a:latin typeface="Trebuchet MS"/>
                <a:cs typeface="Trebuchet MS"/>
              </a:rPr>
              <a:t>be</a:t>
            </a:r>
            <a:r>
              <a:rPr dirty="0" sz="1600" spc="-80" b="1">
                <a:latin typeface="Trebuchet MS"/>
                <a:cs typeface="Trebuchet MS"/>
              </a:rPr>
              <a:t> </a:t>
            </a:r>
            <a:r>
              <a:rPr dirty="0" sz="1600" b="1">
                <a:latin typeface="Trebuchet MS"/>
                <a:cs typeface="Trebuchet MS"/>
              </a:rPr>
              <a:t>changed</a:t>
            </a:r>
            <a:r>
              <a:rPr dirty="0" sz="1600">
                <a:solidFill>
                  <a:srgbClr val="585D60"/>
                </a:solidFill>
                <a:latin typeface="Arial"/>
                <a:cs typeface="Arial"/>
              </a:rPr>
              <a:t>.</a:t>
            </a:r>
            <a:r>
              <a:rPr dirty="0" sz="1600" spc="-7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585D60"/>
                </a:solidFill>
                <a:latin typeface="Arial"/>
                <a:cs typeface="Arial"/>
              </a:rPr>
              <a:t>Things</a:t>
            </a:r>
            <a:r>
              <a:rPr dirty="0" sz="1600" spc="-4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585D60"/>
                </a:solidFill>
                <a:latin typeface="Arial"/>
                <a:cs typeface="Arial"/>
              </a:rPr>
              <a:t>consider:</a:t>
            </a:r>
            <a:endParaRPr sz="1600">
              <a:latin typeface="Arial"/>
              <a:cs typeface="Arial"/>
            </a:endParaRPr>
          </a:p>
          <a:p>
            <a:pPr lvl="1" marL="513715" indent="-121285">
              <a:lnSpc>
                <a:spcPct val="100000"/>
              </a:lnSpc>
              <a:spcBef>
                <a:spcPts val="1155"/>
              </a:spcBef>
              <a:buClr>
                <a:srgbClr val="C2132D"/>
              </a:buClr>
              <a:buFont typeface="Trebuchet MS"/>
              <a:buChar char="•"/>
              <a:tabLst>
                <a:tab pos="514350" algn="l"/>
              </a:tabLst>
            </a:pPr>
            <a:r>
              <a:rPr dirty="0" sz="1600" spc="15">
                <a:solidFill>
                  <a:srgbClr val="585D60"/>
                </a:solidFill>
                <a:latin typeface="Arial"/>
                <a:cs typeface="Arial"/>
              </a:rPr>
              <a:t>Delimiter</a:t>
            </a:r>
            <a:r>
              <a:rPr dirty="0" sz="16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585D60"/>
                </a:solidFill>
                <a:latin typeface="Arial"/>
                <a:cs typeface="Arial"/>
              </a:rPr>
              <a:t>(in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585D60"/>
                </a:solidFill>
                <a:latin typeface="Arial"/>
                <a:cs typeface="Arial"/>
              </a:rPr>
              <a:t>case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35">
                <a:solidFill>
                  <a:srgbClr val="585D60"/>
                </a:solidFill>
                <a:latin typeface="Arial"/>
                <a:cs typeface="Arial"/>
              </a:rPr>
              <a:t>.txt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585D60"/>
                </a:solidFill>
                <a:latin typeface="Arial"/>
                <a:cs typeface="Arial"/>
              </a:rPr>
              <a:t>files)</a:t>
            </a:r>
            <a:endParaRPr sz="1600">
              <a:latin typeface="Arial"/>
              <a:cs typeface="Arial"/>
            </a:endParaRPr>
          </a:p>
          <a:p>
            <a:pPr lvl="1" marL="513715" indent="-121285">
              <a:lnSpc>
                <a:spcPct val="100000"/>
              </a:lnSpc>
              <a:spcBef>
                <a:spcPts val="1155"/>
              </a:spcBef>
              <a:buClr>
                <a:srgbClr val="C2132D"/>
              </a:buClr>
              <a:buFont typeface="Trebuchet MS"/>
              <a:buChar char="•"/>
              <a:tabLst>
                <a:tab pos="514350" algn="l"/>
              </a:tabLst>
            </a:pPr>
            <a:r>
              <a:rPr dirty="0" sz="1600" spc="-5">
                <a:solidFill>
                  <a:srgbClr val="585D60"/>
                </a:solidFill>
                <a:latin typeface="Arial"/>
                <a:cs typeface="Arial"/>
              </a:rPr>
              <a:t>Header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585D60"/>
                </a:solidFill>
                <a:latin typeface="Arial"/>
                <a:cs typeface="Arial"/>
              </a:rPr>
              <a:t>(does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585D60"/>
                </a:solidFill>
                <a:latin typeface="Arial"/>
                <a:cs typeface="Arial"/>
              </a:rPr>
              <a:t>it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585D60"/>
                </a:solidFill>
                <a:latin typeface="Arial"/>
                <a:cs typeface="Arial"/>
              </a:rPr>
              <a:t>exist?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75">
                <a:solidFill>
                  <a:srgbClr val="585D60"/>
                </a:solidFill>
                <a:latin typeface="Arial"/>
                <a:cs typeface="Arial"/>
              </a:rPr>
              <a:t>if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585D60"/>
                </a:solidFill>
                <a:latin typeface="Arial"/>
                <a:cs typeface="Arial"/>
              </a:rPr>
              <a:t>not,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35">
                <a:solidFill>
                  <a:srgbClr val="585D60"/>
                </a:solidFill>
                <a:latin typeface="Arial"/>
                <a:cs typeface="Arial"/>
              </a:rPr>
              <a:t>what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585D60"/>
                </a:solidFill>
                <a:latin typeface="Arial"/>
                <a:cs typeface="Arial"/>
              </a:rPr>
              <a:t>should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585D60"/>
                </a:solidFill>
                <a:latin typeface="Arial"/>
                <a:cs typeface="Arial"/>
              </a:rPr>
              <a:t>be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585D60"/>
                </a:solidFill>
                <a:latin typeface="Arial"/>
                <a:cs typeface="Arial"/>
              </a:rPr>
              <a:t>used</a:t>
            </a:r>
            <a:r>
              <a:rPr dirty="0" sz="1600" spc="-4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585D60"/>
                </a:solidFill>
                <a:latin typeface="Arial"/>
                <a:cs typeface="Arial"/>
              </a:rPr>
              <a:t>as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35">
                <a:solidFill>
                  <a:srgbClr val="585D60"/>
                </a:solidFill>
                <a:latin typeface="Arial"/>
                <a:cs typeface="Arial"/>
              </a:rPr>
              <a:t>column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585D60"/>
                </a:solidFill>
                <a:latin typeface="Arial"/>
                <a:cs typeface="Arial"/>
              </a:rPr>
              <a:t>names?)</a:t>
            </a:r>
            <a:endParaRPr sz="1600">
              <a:latin typeface="Arial"/>
              <a:cs typeface="Arial"/>
            </a:endParaRPr>
          </a:p>
          <a:p>
            <a:pPr lvl="1" marL="513715" indent="-121285">
              <a:lnSpc>
                <a:spcPct val="100000"/>
              </a:lnSpc>
              <a:spcBef>
                <a:spcPts val="1155"/>
              </a:spcBef>
              <a:buClr>
                <a:srgbClr val="C2132D"/>
              </a:buClr>
              <a:buFont typeface="Trebuchet MS"/>
              <a:buChar char="•"/>
              <a:tabLst>
                <a:tab pos="514350" algn="l"/>
              </a:tabLst>
            </a:pPr>
            <a:r>
              <a:rPr dirty="0" sz="1600" spc="-5">
                <a:solidFill>
                  <a:srgbClr val="585D60"/>
                </a:solidFill>
                <a:latin typeface="Arial"/>
                <a:cs typeface="Arial"/>
              </a:rPr>
              <a:t>Index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585D60"/>
                </a:solidFill>
                <a:latin typeface="Arial"/>
                <a:cs typeface="Arial"/>
              </a:rPr>
              <a:t>Column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585D60"/>
                </a:solidFill>
                <a:latin typeface="Arial"/>
                <a:cs typeface="Arial"/>
              </a:rPr>
              <a:t>(if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585D60"/>
                </a:solidFill>
                <a:latin typeface="Arial"/>
                <a:cs typeface="Arial"/>
              </a:rPr>
              <a:t>it</a:t>
            </a:r>
            <a:r>
              <a:rPr dirty="0" sz="1600" spc="-4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585D60"/>
                </a:solidFill>
                <a:latin typeface="Arial"/>
                <a:cs typeface="Arial"/>
              </a:rPr>
              <a:t>exists,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35">
                <a:solidFill>
                  <a:srgbClr val="585D60"/>
                </a:solidFill>
                <a:latin typeface="Arial"/>
                <a:cs typeface="Arial"/>
              </a:rPr>
              <a:t>what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35">
                <a:solidFill>
                  <a:srgbClr val="585D60"/>
                </a:solidFill>
                <a:latin typeface="Arial"/>
                <a:cs typeface="Arial"/>
              </a:rPr>
              <a:t>is</a:t>
            </a:r>
            <a:r>
              <a:rPr dirty="0" sz="1600" spc="-4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585D60"/>
                </a:solidFill>
                <a:latin typeface="Arial"/>
                <a:cs typeface="Arial"/>
              </a:rPr>
              <a:t>it?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75">
                <a:solidFill>
                  <a:srgbClr val="585D60"/>
                </a:solidFill>
                <a:latin typeface="Arial"/>
                <a:cs typeface="Arial"/>
              </a:rPr>
              <a:t>if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585D60"/>
                </a:solidFill>
                <a:latin typeface="Arial"/>
                <a:cs typeface="Arial"/>
              </a:rPr>
              <a:t>not,</a:t>
            </a:r>
            <a:r>
              <a:rPr dirty="0" sz="1600" spc="-4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35">
                <a:solidFill>
                  <a:srgbClr val="585D60"/>
                </a:solidFill>
                <a:latin typeface="Arial"/>
                <a:cs typeface="Arial"/>
              </a:rPr>
              <a:t>what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585D60"/>
                </a:solidFill>
                <a:latin typeface="Arial"/>
                <a:cs typeface="Arial"/>
              </a:rPr>
              <a:t>should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585D60"/>
                </a:solidFill>
                <a:latin typeface="Arial"/>
                <a:cs typeface="Arial"/>
              </a:rPr>
              <a:t>be</a:t>
            </a:r>
            <a:r>
              <a:rPr dirty="0" sz="1600" spc="-4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585D60"/>
                </a:solidFill>
                <a:latin typeface="Arial"/>
                <a:cs typeface="Arial"/>
              </a:rPr>
              <a:t>used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585D60"/>
                </a:solidFill>
                <a:latin typeface="Arial"/>
                <a:cs typeface="Arial"/>
              </a:rPr>
              <a:t>as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600" spc="-4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585D60"/>
                </a:solidFill>
                <a:latin typeface="Arial"/>
                <a:cs typeface="Arial"/>
              </a:rPr>
              <a:t>index?)</a:t>
            </a:r>
            <a:endParaRPr sz="1600">
              <a:latin typeface="Arial"/>
              <a:cs typeface="Arial"/>
            </a:endParaRPr>
          </a:p>
          <a:p>
            <a:pPr lvl="1" marL="513715" indent="-121285">
              <a:lnSpc>
                <a:spcPct val="100000"/>
              </a:lnSpc>
              <a:spcBef>
                <a:spcPts val="1155"/>
              </a:spcBef>
              <a:buClr>
                <a:srgbClr val="C2132D"/>
              </a:buClr>
              <a:buFont typeface="Trebuchet MS"/>
              <a:buChar char="•"/>
              <a:tabLst>
                <a:tab pos="514350" algn="l"/>
              </a:tabLst>
            </a:pPr>
            <a:r>
              <a:rPr dirty="0" sz="1600">
                <a:solidFill>
                  <a:srgbClr val="585D60"/>
                </a:solidFill>
                <a:latin typeface="Arial"/>
                <a:cs typeface="Arial"/>
              </a:rPr>
              <a:t>Encoding</a:t>
            </a:r>
            <a:r>
              <a:rPr dirty="0" sz="1600" spc="-4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40">
                <a:solidFill>
                  <a:srgbClr val="585D60"/>
                </a:solidFill>
                <a:latin typeface="Arial"/>
                <a:cs typeface="Arial"/>
              </a:rPr>
              <a:t>(to</a:t>
            </a:r>
            <a:r>
              <a:rPr dirty="0" sz="1600" spc="-4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585D60"/>
                </a:solidFill>
                <a:latin typeface="Arial"/>
                <a:cs typeface="Arial"/>
              </a:rPr>
              <a:t>be</a:t>
            </a:r>
            <a:r>
              <a:rPr dirty="0" sz="1600" spc="-3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585D60"/>
                </a:solidFill>
                <a:latin typeface="Arial"/>
                <a:cs typeface="Arial"/>
              </a:rPr>
              <a:t>changed</a:t>
            </a:r>
            <a:r>
              <a:rPr dirty="0" sz="1600" spc="-4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75">
                <a:solidFill>
                  <a:srgbClr val="585D60"/>
                </a:solidFill>
                <a:latin typeface="Arial"/>
                <a:cs typeface="Arial"/>
              </a:rPr>
              <a:t>if</a:t>
            </a:r>
            <a:r>
              <a:rPr dirty="0" sz="1600" spc="-4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585D60"/>
                </a:solidFill>
                <a:latin typeface="Arial"/>
                <a:cs typeface="Arial"/>
              </a:rPr>
              <a:t>file</a:t>
            </a:r>
            <a:r>
              <a:rPr dirty="0" sz="1600" spc="-3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35">
                <a:solidFill>
                  <a:srgbClr val="585D60"/>
                </a:solidFill>
                <a:latin typeface="Arial"/>
                <a:cs typeface="Arial"/>
              </a:rPr>
              <a:t>is</a:t>
            </a:r>
            <a:r>
              <a:rPr dirty="0" sz="1600" spc="-4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40">
                <a:solidFill>
                  <a:srgbClr val="585D60"/>
                </a:solidFill>
                <a:latin typeface="Arial"/>
                <a:cs typeface="Arial"/>
              </a:rPr>
              <a:t>not</a:t>
            </a:r>
            <a:r>
              <a:rPr dirty="0" sz="1600" spc="-4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585D60"/>
                </a:solidFill>
                <a:latin typeface="Arial"/>
                <a:cs typeface="Arial"/>
              </a:rPr>
              <a:t>in</a:t>
            </a:r>
            <a:r>
              <a:rPr dirty="0" sz="1600" spc="-3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585D60"/>
                </a:solidFill>
                <a:latin typeface="Arial"/>
                <a:cs typeface="Arial"/>
              </a:rPr>
              <a:t>English,</a:t>
            </a:r>
            <a:r>
              <a:rPr dirty="0" sz="1600" spc="-4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585D60"/>
                </a:solidFill>
                <a:latin typeface="Arial"/>
                <a:cs typeface="Arial"/>
              </a:rPr>
              <a:t>or</a:t>
            </a:r>
            <a:r>
              <a:rPr dirty="0" sz="1600" spc="-4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585D60"/>
                </a:solidFill>
                <a:latin typeface="Arial"/>
                <a:cs typeface="Arial"/>
              </a:rPr>
              <a:t>has</a:t>
            </a:r>
            <a:r>
              <a:rPr dirty="0" sz="1600" spc="-3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585D60"/>
                </a:solidFill>
                <a:latin typeface="Arial"/>
                <a:cs typeface="Arial"/>
              </a:rPr>
              <a:t>names</a:t>
            </a:r>
            <a:r>
              <a:rPr dirty="0" sz="1600" spc="-4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585D60"/>
                </a:solidFill>
                <a:latin typeface="Arial"/>
                <a:cs typeface="Arial"/>
              </a:rPr>
              <a:t>such</a:t>
            </a:r>
            <a:r>
              <a:rPr dirty="0" sz="1600" spc="-4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585D60"/>
                </a:solidFill>
                <a:latin typeface="Arial"/>
                <a:cs typeface="Arial"/>
              </a:rPr>
              <a:t>as:</a:t>
            </a:r>
            <a:r>
              <a:rPr dirty="0" sz="1600" spc="-3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585D60"/>
                </a:solidFill>
                <a:latin typeface="Arial"/>
                <a:cs typeface="Arial"/>
              </a:rPr>
              <a:t>François,</a:t>
            </a:r>
            <a:r>
              <a:rPr dirty="0" sz="1600" spc="-4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585D60"/>
                </a:solidFill>
                <a:latin typeface="Arial"/>
                <a:cs typeface="Arial"/>
              </a:rPr>
              <a:t>José,</a:t>
            </a:r>
            <a:r>
              <a:rPr dirty="0" sz="1600" spc="-4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-50">
                <a:solidFill>
                  <a:srgbClr val="585D60"/>
                </a:solidFill>
                <a:latin typeface="Arial"/>
                <a:cs typeface="Arial"/>
              </a:rPr>
              <a:t>Weiß,</a:t>
            </a:r>
            <a:r>
              <a:rPr dirty="0" sz="1600" spc="-3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585D60"/>
                </a:solidFill>
                <a:latin typeface="Arial"/>
                <a:cs typeface="Arial"/>
              </a:rPr>
              <a:t>etc.)</a:t>
            </a:r>
            <a:endParaRPr sz="1600">
              <a:latin typeface="Arial"/>
              <a:cs typeface="Arial"/>
            </a:endParaRPr>
          </a:p>
          <a:p>
            <a:pPr lvl="1" marL="513715" indent="-121285">
              <a:lnSpc>
                <a:spcPct val="100000"/>
              </a:lnSpc>
              <a:spcBef>
                <a:spcPts val="1155"/>
              </a:spcBef>
              <a:buClr>
                <a:srgbClr val="C2132D"/>
              </a:buClr>
              <a:buFont typeface="Trebuchet MS"/>
              <a:buChar char="•"/>
              <a:tabLst>
                <a:tab pos="514350" algn="l"/>
              </a:tabLst>
            </a:pPr>
            <a:r>
              <a:rPr dirty="0" sz="1600" spc="-15">
                <a:solidFill>
                  <a:srgbClr val="585D60"/>
                </a:solidFill>
                <a:latin typeface="Arial"/>
                <a:cs typeface="Arial"/>
              </a:rPr>
              <a:t>Date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585D60"/>
                </a:solidFill>
                <a:latin typeface="Arial"/>
                <a:cs typeface="Arial"/>
              </a:rPr>
              <a:t>Format</a:t>
            </a:r>
            <a:r>
              <a:rPr dirty="0" sz="16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585D60"/>
                </a:solidFill>
                <a:latin typeface="Arial"/>
                <a:cs typeface="Arial"/>
              </a:rPr>
              <a:t>(if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585D60"/>
                </a:solidFill>
                <a:latin typeface="Arial"/>
                <a:cs typeface="Arial"/>
              </a:rPr>
              <a:t>file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585D60"/>
                </a:solidFill>
                <a:latin typeface="Arial"/>
                <a:cs typeface="Arial"/>
              </a:rPr>
              <a:t>has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585D60"/>
                </a:solidFill>
                <a:latin typeface="Arial"/>
                <a:cs typeface="Arial"/>
              </a:rPr>
              <a:t>dates,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35">
                <a:solidFill>
                  <a:srgbClr val="585D60"/>
                </a:solidFill>
                <a:latin typeface="Arial"/>
                <a:cs typeface="Arial"/>
              </a:rPr>
              <a:t>what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35">
                <a:solidFill>
                  <a:srgbClr val="585D60"/>
                </a:solidFill>
                <a:latin typeface="Arial"/>
                <a:cs typeface="Arial"/>
              </a:rPr>
              <a:t>is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6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585D60"/>
                </a:solidFill>
                <a:latin typeface="Arial"/>
                <a:cs typeface="Arial"/>
              </a:rPr>
              <a:t>format?)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3149" y="6125209"/>
            <a:ext cx="484505" cy="2724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32715" indent="-120650">
              <a:lnSpc>
                <a:spcPct val="100000"/>
              </a:lnSpc>
              <a:spcBef>
                <a:spcPts val="120"/>
              </a:spcBef>
              <a:buClr>
                <a:srgbClr val="C2132D"/>
              </a:buClr>
              <a:buFont typeface="Trebuchet MS"/>
              <a:buChar char="•"/>
              <a:tabLst>
                <a:tab pos="133350" algn="l"/>
              </a:tabLst>
            </a:pPr>
            <a:r>
              <a:rPr dirty="0" sz="1600" spc="-35">
                <a:solidFill>
                  <a:srgbClr val="585D60"/>
                </a:solidFill>
                <a:latin typeface="Arial"/>
                <a:cs typeface="Arial"/>
              </a:rPr>
              <a:t>e</a:t>
            </a:r>
            <a:r>
              <a:rPr dirty="0" sz="1600" spc="65">
                <a:solidFill>
                  <a:srgbClr val="585D60"/>
                </a:solidFill>
                <a:latin typeface="Arial"/>
                <a:cs typeface="Arial"/>
              </a:rPr>
              <a:t>tc</a:t>
            </a:r>
            <a:r>
              <a:rPr dirty="0" sz="1600" spc="-20">
                <a:solidFill>
                  <a:srgbClr val="585D60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13 </a:t>
            </a:r>
            <a:r>
              <a:rPr dirty="0" sz="1200" spc="160">
                <a:solidFill>
                  <a:srgbClr val="585D60"/>
                </a:solidFill>
                <a:latin typeface="Arial"/>
                <a:cs typeface="Arial"/>
              </a:rPr>
              <a:t>/</a:t>
            </a:r>
            <a:r>
              <a:rPr dirty="0" sz="1200" spc="-16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32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605917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Importing </a:t>
            </a:r>
            <a:r>
              <a:rPr dirty="0" spc="-190"/>
              <a:t>Data </a:t>
            </a:r>
            <a:r>
              <a:rPr dirty="0" spc="-100"/>
              <a:t>Using </a:t>
            </a:r>
            <a:r>
              <a:rPr dirty="0" spc="-140"/>
              <a:t>Pandas:</a:t>
            </a:r>
            <a:r>
              <a:rPr dirty="0" spc="-480"/>
              <a:t> </a:t>
            </a:r>
            <a:r>
              <a:rPr dirty="0" spc="35"/>
              <a:t>CSVs</a:t>
            </a:r>
          </a:p>
        </p:txBody>
      </p:sp>
      <p:sp>
        <p:nvSpPr>
          <p:cNvPr id="3" name="object 3"/>
          <p:cNvSpPr/>
          <p:nvPr/>
        </p:nvSpPr>
        <p:spPr>
          <a:xfrm>
            <a:off x="3543300" y="2867049"/>
            <a:ext cx="137284" cy="121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00137" y="3047999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28574">
            <a:solidFill>
              <a:srgbClr val="097D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42390" y="3166226"/>
            <a:ext cx="121483" cy="69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52537" y="4257675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28574">
            <a:solidFill>
              <a:srgbClr val="097D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67150" y="2347912"/>
            <a:ext cx="828675" cy="0"/>
          </a:xfrm>
          <a:custGeom>
            <a:avLst/>
            <a:gdLst/>
            <a:ahLst/>
            <a:cxnLst/>
            <a:rect l="l" t="t" r="r" b="b"/>
            <a:pathLst>
              <a:path w="828675" h="0">
                <a:moveTo>
                  <a:pt x="0" y="0"/>
                </a:moveTo>
                <a:lnTo>
                  <a:pt x="828674" y="0"/>
                </a:lnTo>
              </a:path>
            </a:pathLst>
          </a:custGeom>
          <a:ln w="28574">
            <a:solidFill>
              <a:srgbClr val="097D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767511" y="1557337"/>
            <a:ext cx="1676400" cy="390525"/>
          </a:xfrm>
          <a:custGeom>
            <a:avLst/>
            <a:gdLst/>
            <a:ahLst/>
            <a:cxnLst/>
            <a:rect l="l" t="t" r="r" b="b"/>
            <a:pathLst>
              <a:path w="1676400" h="390525">
                <a:moveTo>
                  <a:pt x="0" y="195262"/>
                </a:moveTo>
                <a:lnTo>
                  <a:pt x="3751" y="157168"/>
                </a:lnTo>
                <a:lnTo>
                  <a:pt x="14862" y="120538"/>
                </a:lnTo>
                <a:lnTo>
                  <a:pt x="32906" y="86780"/>
                </a:lnTo>
                <a:lnTo>
                  <a:pt x="57190" y="57191"/>
                </a:lnTo>
                <a:lnTo>
                  <a:pt x="86780" y="32907"/>
                </a:lnTo>
                <a:lnTo>
                  <a:pt x="120538" y="14863"/>
                </a:lnTo>
                <a:lnTo>
                  <a:pt x="157168" y="3751"/>
                </a:lnTo>
                <a:lnTo>
                  <a:pt x="195262" y="0"/>
                </a:lnTo>
                <a:lnTo>
                  <a:pt x="1481137" y="0"/>
                </a:lnTo>
                <a:lnTo>
                  <a:pt x="1519230" y="3751"/>
                </a:lnTo>
                <a:lnTo>
                  <a:pt x="1555860" y="14863"/>
                </a:lnTo>
                <a:lnTo>
                  <a:pt x="1589618" y="32907"/>
                </a:lnTo>
                <a:lnTo>
                  <a:pt x="1619208" y="57191"/>
                </a:lnTo>
                <a:lnTo>
                  <a:pt x="1643491" y="86780"/>
                </a:lnTo>
                <a:lnTo>
                  <a:pt x="1661535" y="120538"/>
                </a:lnTo>
                <a:lnTo>
                  <a:pt x="1672647" y="157168"/>
                </a:lnTo>
                <a:lnTo>
                  <a:pt x="1676399" y="195262"/>
                </a:lnTo>
                <a:lnTo>
                  <a:pt x="1676165" y="204855"/>
                </a:lnTo>
                <a:lnTo>
                  <a:pt x="1670545" y="242718"/>
                </a:lnTo>
                <a:lnTo>
                  <a:pt x="1657647" y="278758"/>
                </a:lnTo>
                <a:lnTo>
                  <a:pt x="1637966" y="311590"/>
                </a:lnTo>
                <a:lnTo>
                  <a:pt x="1612259" y="339951"/>
                </a:lnTo>
                <a:lnTo>
                  <a:pt x="1581512" y="362751"/>
                </a:lnTo>
                <a:lnTo>
                  <a:pt x="1546908" y="379115"/>
                </a:lnTo>
                <a:lnTo>
                  <a:pt x="1509776" y="388414"/>
                </a:lnTo>
                <a:lnTo>
                  <a:pt x="1481137" y="390524"/>
                </a:lnTo>
                <a:lnTo>
                  <a:pt x="195262" y="390524"/>
                </a:lnTo>
                <a:lnTo>
                  <a:pt x="157168" y="386773"/>
                </a:lnTo>
                <a:lnTo>
                  <a:pt x="120538" y="375661"/>
                </a:lnTo>
                <a:lnTo>
                  <a:pt x="86780" y="357617"/>
                </a:lnTo>
                <a:lnTo>
                  <a:pt x="57190" y="333333"/>
                </a:lnTo>
                <a:lnTo>
                  <a:pt x="32906" y="303744"/>
                </a:lnTo>
                <a:lnTo>
                  <a:pt x="14862" y="269986"/>
                </a:lnTo>
                <a:lnTo>
                  <a:pt x="3751" y="233356"/>
                </a:lnTo>
                <a:lnTo>
                  <a:pt x="0" y="195262"/>
                </a:lnTo>
                <a:close/>
              </a:path>
            </a:pathLst>
          </a:custGeom>
          <a:ln w="9524">
            <a:solidFill>
              <a:srgbClr val="D0D5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48988" y="1676912"/>
            <a:ext cx="153047" cy="1530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604760" y="1633727"/>
            <a:ext cx="429895" cy="259079"/>
          </a:xfrm>
          <a:custGeom>
            <a:avLst/>
            <a:gdLst/>
            <a:ahLst/>
            <a:cxnLst/>
            <a:rect l="l" t="t" r="r" b="b"/>
            <a:pathLst>
              <a:path w="429895" h="259080">
                <a:moveTo>
                  <a:pt x="429768" y="259080"/>
                </a:moveTo>
                <a:lnTo>
                  <a:pt x="0" y="259080"/>
                </a:lnTo>
                <a:lnTo>
                  <a:pt x="0" y="0"/>
                </a:lnTo>
                <a:lnTo>
                  <a:pt x="429768" y="0"/>
                </a:lnTo>
                <a:lnTo>
                  <a:pt x="429768" y="14097"/>
                </a:lnTo>
                <a:lnTo>
                  <a:pt x="35923" y="14097"/>
                </a:lnTo>
                <a:lnTo>
                  <a:pt x="29188" y="16886"/>
                </a:lnTo>
                <a:lnTo>
                  <a:pt x="18029" y="28045"/>
                </a:lnTo>
                <a:lnTo>
                  <a:pt x="15239" y="34781"/>
                </a:lnTo>
                <a:lnTo>
                  <a:pt x="15239" y="202962"/>
                </a:lnTo>
                <a:lnTo>
                  <a:pt x="18029" y="209697"/>
                </a:lnTo>
                <a:lnTo>
                  <a:pt x="29188" y="220857"/>
                </a:lnTo>
                <a:lnTo>
                  <a:pt x="35923" y="223646"/>
                </a:lnTo>
                <a:lnTo>
                  <a:pt x="429768" y="223646"/>
                </a:lnTo>
                <a:lnTo>
                  <a:pt x="429768" y="259080"/>
                </a:lnTo>
                <a:close/>
              </a:path>
              <a:path w="429895" h="259080">
                <a:moveTo>
                  <a:pt x="429768" y="223646"/>
                </a:moveTo>
                <a:lnTo>
                  <a:pt x="375554" y="223646"/>
                </a:lnTo>
                <a:lnTo>
                  <a:pt x="382289" y="220857"/>
                </a:lnTo>
                <a:lnTo>
                  <a:pt x="393449" y="209697"/>
                </a:lnTo>
                <a:lnTo>
                  <a:pt x="396238" y="202962"/>
                </a:lnTo>
                <a:lnTo>
                  <a:pt x="396238" y="34781"/>
                </a:lnTo>
                <a:lnTo>
                  <a:pt x="393449" y="28045"/>
                </a:lnTo>
                <a:lnTo>
                  <a:pt x="382289" y="16886"/>
                </a:lnTo>
                <a:lnTo>
                  <a:pt x="375554" y="14097"/>
                </a:lnTo>
                <a:lnTo>
                  <a:pt x="429768" y="14097"/>
                </a:lnTo>
                <a:lnTo>
                  <a:pt x="429768" y="223646"/>
                </a:lnTo>
                <a:close/>
              </a:path>
            </a:pathLst>
          </a:custGeom>
          <a:solidFill>
            <a:srgbClr val="000000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615236" y="1643062"/>
            <a:ext cx="390525" cy="219075"/>
          </a:xfrm>
          <a:custGeom>
            <a:avLst/>
            <a:gdLst/>
            <a:ahLst/>
            <a:cxnLst/>
            <a:rect l="l" t="t" r="r" b="b"/>
            <a:pathLst>
              <a:path w="390525" h="219075">
                <a:moveTo>
                  <a:pt x="361608" y="219074"/>
                </a:moveTo>
                <a:lnTo>
                  <a:pt x="28916" y="219074"/>
                </a:lnTo>
                <a:lnTo>
                  <a:pt x="24663" y="218229"/>
                </a:lnTo>
                <a:lnTo>
                  <a:pt x="0" y="190158"/>
                </a:lnTo>
                <a:lnTo>
                  <a:pt x="0" y="28916"/>
                </a:lnTo>
                <a:lnTo>
                  <a:pt x="28916" y="0"/>
                </a:lnTo>
                <a:lnTo>
                  <a:pt x="361608" y="0"/>
                </a:lnTo>
                <a:lnTo>
                  <a:pt x="390524" y="28916"/>
                </a:lnTo>
                <a:lnTo>
                  <a:pt x="390524" y="190158"/>
                </a:lnTo>
                <a:lnTo>
                  <a:pt x="361608" y="2190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615236" y="1643062"/>
            <a:ext cx="390525" cy="219075"/>
          </a:xfrm>
          <a:custGeom>
            <a:avLst/>
            <a:gdLst/>
            <a:ahLst/>
            <a:cxnLst/>
            <a:rect l="l" t="t" r="r" b="b"/>
            <a:pathLst>
              <a:path w="390525" h="219075">
                <a:moveTo>
                  <a:pt x="0" y="185737"/>
                </a:moveTo>
                <a:lnTo>
                  <a:pt x="0" y="33337"/>
                </a:lnTo>
                <a:lnTo>
                  <a:pt x="0" y="28916"/>
                </a:lnTo>
                <a:lnTo>
                  <a:pt x="845" y="24664"/>
                </a:lnTo>
                <a:lnTo>
                  <a:pt x="2537" y="20579"/>
                </a:lnTo>
                <a:lnTo>
                  <a:pt x="4228" y="16495"/>
                </a:lnTo>
                <a:lnTo>
                  <a:pt x="6637" y="12890"/>
                </a:lnTo>
                <a:lnTo>
                  <a:pt x="9764" y="9764"/>
                </a:lnTo>
                <a:lnTo>
                  <a:pt x="12890" y="6638"/>
                </a:lnTo>
                <a:lnTo>
                  <a:pt x="16495" y="4229"/>
                </a:lnTo>
                <a:lnTo>
                  <a:pt x="20579" y="2537"/>
                </a:lnTo>
                <a:lnTo>
                  <a:pt x="24663" y="845"/>
                </a:lnTo>
                <a:lnTo>
                  <a:pt x="28916" y="0"/>
                </a:lnTo>
                <a:lnTo>
                  <a:pt x="33338" y="0"/>
                </a:lnTo>
                <a:lnTo>
                  <a:pt x="357188" y="0"/>
                </a:lnTo>
                <a:lnTo>
                  <a:pt x="361608" y="0"/>
                </a:lnTo>
                <a:lnTo>
                  <a:pt x="365861" y="845"/>
                </a:lnTo>
                <a:lnTo>
                  <a:pt x="369945" y="2537"/>
                </a:lnTo>
                <a:lnTo>
                  <a:pt x="374029" y="4229"/>
                </a:lnTo>
                <a:lnTo>
                  <a:pt x="377635" y="6638"/>
                </a:lnTo>
                <a:lnTo>
                  <a:pt x="380760" y="9764"/>
                </a:lnTo>
                <a:lnTo>
                  <a:pt x="383886" y="12890"/>
                </a:lnTo>
                <a:lnTo>
                  <a:pt x="386295" y="16495"/>
                </a:lnTo>
                <a:lnTo>
                  <a:pt x="387987" y="20579"/>
                </a:lnTo>
                <a:lnTo>
                  <a:pt x="389679" y="24664"/>
                </a:lnTo>
                <a:lnTo>
                  <a:pt x="390524" y="28916"/>
                </a:lnTo>
                <a:lnTo>
                  <a:pt x="390525" y="33337"/>
                </a:lnTo>
                <a:lnTo>
                  <a:pt x="390525" y="185737"/>
                </a:lnTo>
                <a:lnTo>
                  <a:pt x="390524" y="190158"/>
                </a:lnTo>
                <a:lnTo>
                  <a:pt x="389679" y="194410"/>
                </a:lnTo>
                <a:lnTo>
                  <a:pt x="387987" y="198495"/>
                </a:lnTo>
                <a:lnTo>
                  <a:pt x="386295" y="202579"/>
                </a:lnTo>
                <a:lnTo>
                  <a:pt x="383886" y="206184"/>
                </a:lnTo>
                <a:lnTo>
                  <a:pt x="380760" y="209310"/>
                </a:lnTo>
                <a:lnTo>
                  <a:pt x="377635" y="212436"/>
                </a:lnTo>
                <a:lnTo>
                  <a:pt x="357188" y="219074"/>
                </a:lnTo>
                <a:lnTo>
                  <a:pt x="33338" y="219074"/>
                </a:lnTo>
                <a:lnTo>
                  <a:pt x="28916" y="219074"/>
                </a:lnTo>
                <a:lnTo>
                  <a:pt x="24663" y="218229"/>
                </a:lnTo>
                <a:lnTo>
                  <a:pt x="20579" y="216537"/>
                </a:lnTo>
                <a:lnTo>
                  <a:pt x="16495" y="214845"/>
                </a:lnTo>
                <a:lnTo>
                  <a:pt x="12890" y="212436"/>
                </a:lnTo>
                <a:lnTo>
                  <a:pt x="9764" y="209310"/>
                </a:lnTo>
                <a:lnTo>
                  <a:pt x="6637" y="206184"/>
                </a:lnTo>
                <a:lnTo>
                  <a:pt x="4228" y="202579"/>
                </a:lnTo>
                <a:lnTo>
                  <a:pt x="2537" y="198495"/>
                </a:lnTo>
                <a:lnTo>
                  <a:pt x="845" y="194410"/>
                </a:lnTo>
                <a:lnTo>
                  <a:pt x="0" y="190158"/>
                </a:lnTo>
                <a:lnTo>
                  <a:pt x="0" y="185737"/>
                </a:lnTo>
                <a:close/>
              </a:path>
            </a:pathLst>
          </a:custGeom>
          <a:ln w="9524">
            <a:solidFill>
              <a:srgbClr val="D0D5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138160" y="1633727"/>
            <a:ext cx="231775" cy="259079"/>
          </a:xfrm>
          <a:custGeom>
            <a:avLst/>
            <a:gdLst/>
            <a:ahLst/>
            <a:cxnLst/>
            <a:rect l="l" t="t" r="r" b="b"/>
            <a:pathLst>
              <a:path w="231775" h="259080">
                <a:moveTo>
                  <a:pt x="231648" y="259080"/>
                </a:moveTo>
                <a:lnTo>
                  <a:pt x="0" y="259080"/>
                </a:lnTo>
                <a:lnTo>
                  <a:pt x="0" y="0"/>
                </a:lnTo>
                <a:lnTo>
                  <a:pt x="231648" y="0"/>
                </a:lnTo>
                <a:lnTo>
                  <a:pt x="231648" y="14097"/>
                </a:lnTo>
                <a:lnTo>
                  <a:pt x="35923" y="14097"/>
                </a:lnTo>
                <a:lnTo>
                  <a:pt x="29188" y="16886"/>
                </a:lnTo>
                <a:lnTo>
                  <a:pt x="18029" y="28045"/>
                </a:lnTo>
                <a:lnTo>
                  <a:pt x="15239" y="34781"/>
                </a:lnTo>
                <a:lnTo>
                  <a:pt x="15239" y="202962"/>
                </a:lnTo>
                <a:lnTo>
                  <a:pt x="18029" y="209697"/>
                </a:lnTo>
                <a:lnTo>
                  <a:pt x="29188" y="220857"/>
                </a:lnTo>
                <a:lnTo>
                  <a:pt x="35923" y="223646"/>
                </a:lnTo>
                <a:lnTo>
                  <a:pt x="231648" y="223646"/>
                </a:lnTo>
                <a:lnTo>
                  <a:pt x="231648" y="259080"/>
                </a:lnTo>
                <a:close/>
              </a:path>
              <a:path w="231775" h="259080">
                <a:moveTo>
                  <a:pt x="231648" y="223646"/>
                </a:moveTo>
                <a:lnTo>
                  <a:pt x="175529" y="223646"/>
                </a:lnTo>
                <a:lnTo>
                  <a:pt x="182264" y="220857"/>
                </a:lnTo>
                <a:lnTo>
                  <a:pt x="193424" y="209697"/>
                </a:lnTo>
                <a:lnTo>
                  <a:pt x="196213" y="202962"/>
                </a:lnTo>
                <a:lnTo>
                  <a:pt x="196213" y="34781"/>
                </a:lnTo>
                <a:lnTo>
                  <a:pt x="193424" y="28045"/>
                </a:lnTo>
                <a:lnTo>
                  <a:pt x="182264" y="16886"/>
                </a:lnTo>
                <a:lnTo>
                  <a:pt x="175529" y="14097"/>
                </a:lnTo>
                <a:lnTo>
                  <a:pt x="231648" y="14097"/>
                </a:lnTo>
                <a:lnTo>
                  <a:pt x="231648" y="223646"/>
                </a:lnTo>
                <a:close/>
              </a:path>
            </a:pathLst>
          </a:custGeom>
          <a:solidFill>
            <a:srgbClr val="000000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143873" y="1638300"/>
            <a:ext cx="200025" cy="228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772649" y="1666875"/>
            <a:ext cx="166687" cy="166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134475" y="2278856"/>
            <a:ext cx="166687" cy="1666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448799" y="2278856"/>
            <a:ext cx="166687" cy="1666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778256" y="2278851"/>
            <a:ext cx="155499" cy="1666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097689" y="1938337"/>
            <a:ext cx="203596" cy="2000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22307" y="1992259"/>
            <a:ext cx="249227" cy="15627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694256" y="1954192"/>
            <a:ext cx="368012" cy="1496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082872" y="1992121"/>
            <a:ext cx="86302" cy="11224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189528" y="1923261"/>
            <a:ext cx="33655" cy="69215"/>
          </a:xfrm>
          <a:custGeom>
            <a:avLst/>
            <a:gdLst/>
            <a:ahLst/>
            <a:cxnLst/>
            <a:rect l="l" t="t" r="r" b="b"/>
            <a:pathLst>
              <a:path w="33655" h="69214">
                <a:moveTo>
                  <a:pt x="0" y="0"/>
                </a:moveTo>
                <a:lnTo>
                  <a:pt x="33355" y="0"/>
                </a:lnTo>
                <a:lnTo>
                  <a:pt x="33355" y="69039"/>
                </a:lnTo>
                <a:lnTo>
                  <a:pt x="0" y="69039"/>
                </a:lnTo>
                <a:lnTo>
                  <a:pt x="0" y="0"/>
                </a:lnTo>
                <a:close/>
              </a:path>
            </a:pathLst>
          </a:custGeom>
          <a:solidFill>
            <a:srgbClr val="1207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189528" y="2065080"/>
            <a:ext cx="33655" cy="69215"/>
          </a:xfrm>
          <a:custGeom>
            <a:avLst/>
            <a:gdLst/>
            <a:ahLst/>
            <a:cxnLst/>
            <a:rect l="l" t="t" r="r" b="b"/>
            <a:pathLst>
              <a:path w="33655" h="69214">
                <a:moveTo>
                  <a:pt x="0" y="0"/>
                </a:moveTo>
                <a:lnTo>
                  <a:pt x="33355" y="0"/>
                </a:lnTo>
                <a:lnTo>
                  <a:pt x="33355" y="69039"/>
                </a:lnTo>
                <a:lnTo>
                  <a:pt x="0" y="69039"/>
                </a:lnTo>
                <a:lnTo>
                  <a:pt x="0" y="0"/>
                </a:lnTo>
                <a:close/>
              </a:path>
            </a:pathLst>
          </a:custGeom>
          <a:solidFill>
            <a:srgbClr val="1207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189528" y="2012452"/>
            <a:ext cx="33655" cy="33020"/>
          </a:xfrm>
          <a:custGeom>
            <a:avLst/>
            <a:gdLst/>
            <a:ahLst/>
            <a:cxnLst/>
            <a:rect l="l" t="t" r="r" b="b"/>
            <a:pathLst>
              <a:path w="33655" h="33019">
                <a:moveTo>
                  <a:pt x="0" y="0"/>
                </a:moveTo>
                <a:lnTo>
                  <a:pt x="33355" y="0"/>
                </a:lnTo>
                <a:lnTo>
                  <a:pt x="33355" y="32573"/>
                </a:lnTo>
                <a:lnTo>
                  <a:pt x="0" y="32573"/>
                </a:lnTo>
                <a:lnTo>
                  <a:pt x="0" y="0"/>
                </a:lnTo>
                <a:close/>
              </a:path>
            </a:pathLst>
          </a:custGeom>
          <a:solidFill>
            <a:srgbClr val="FFC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152636" y="1980030"/>
            <a:ext cx="0" cy="229870"/>
          </a:xfrm>
          <a:custGeom>
            <a:avLst/>
            <a:gdLst/>
            <a:ahLst/>
            <a:cxnLst/>
            <a:rect l="l" t="t" r="r" b="b"/>
            <a:pathLst>
              <a:path w="0" h="229869">
                <a:moveTo>
                  <a:pt x="0" y="0"/>
                </a:moveTo>
                <a:lnTo>
                  <a:pt x="0" y="229491"/>
                </a:lnTo>
              </a:path>
            </a:pathLst>
          </a:custGeom>
          <a:ln w="33355">
            <a:solidFill>
              <a:srgbClr val="1207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242005" y="2122043"/>
            <a:ext cx="33655" cy="69215"/>
          </a:xfrm>
          <a:custGeom>
            <a:avLst/>
            <a:gdLst/>
            <a:ahLst/>
            <a:cxnLst/>
            <a:rect l="l" t="t" r="r" b="b"/>
            <a:pathLst>
              <a:path w="33655" h="69214">
                <a:moveTo>
                  <a:pt x="0" y="0"/>
                </a:moveTo>
                <a:lnTo>
                  <a:pt x="33355" y="0"/>
                </a:lnTo>
                <a:lnTo>
                  <a:pt x="33355" y="69039"/>
                </a:lnTo>
                <a:lnTo>
                  <a:pt x="0" y="69039"/>
                </a:lnTo>
                <a:lnTo>
                  <a:pt x="0" y="0"/>
                </a:lnTo>
                <a:close/>
              </a:path>
            </a:pathLst>
          </a:custGeom>
          <a:solidFill>
            <a:srgbClr val="1207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242005" y="1980113"/>
            <a:ext cx="33655" cy="69215"/>
          </a:xfrm>
          <a:custGeom>
            <a:avLst/>
            <a:gdLst/>
            <a:ahLst/>
            <a:cxnLst/>
            <a:rect l="l" t="t" r="r" b="b"/>
            <a:pathLst>
              <a:path w="33655" h="69214">
                <a:moveTo>
                  <a:pt x="0" y="0"/>
                </a:moveTo>
                <a:lnTo>
                  <a:pt x="33355" y="0"/>
                </a:lnTo>
                <a:lnTo>
                  <a:pt x="33355" y="69039"/>
                </a:lnTo>
                <a:lnTo>
                  <a:pt x="0" y="69039"/>
                </a:lnTo>
                <a:lnTo>
                  <a:pt x="0" y="0"/>
                </a:lnTo>
                <a:close/>
              </a:path>
            </a:pathLst>
          </a:custGeom>
          <a:solidFill>
            <a:srgbClr val="1207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242005" y="2069304"/>
            <a:ext cx="33655" cy="33020"/>
          </a:xfrm>
          <a:custGeom>
            <a:avLst/>
            <a:gdLst/>
            <a:ahLst/>
            <a:cxnLst/>
            <a:rect l="l" t="t" r="r" b="b"/>
            <a:pathLst>
              <a:path w="33655" h="33019">
                <a:moveTo>
                  <a:pt x="0" y="0"/>
                </a:moveTo>
                <a:lnTo>
                  <a:pt x="33355" y="0"/>
                </a:lnTo>
                <a:lnTo>
                  <a:pt x="33355" y="32573"/>
                </a:lnTo>
                <a:lnTo>
                  <a:pt x="0" y="32573"/>
                </a:lnTo>
                <a:lnTo>
                  <a:pt x="0" y="0"/>
                </a:lnTo>
                <a:close/>
              </a:path>
            </a:pathLst>
          </a:custGeom>
          <a:solidFill>
            <a:srgbClr val="E704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311145" y="1905277"/>
            <a:ext cx="0" cy="229870"/>
          </a:xfrm>
          <a:custGeom>
            <a:avLst/>
            <a:gdLst/>
            <a:ahLst/>
            <a:cxnLst/>
            <a:rect l="l" t="t" r="r" b="b"/>
            <a:pathLst>
              <a:path w="0" h="229869">
                <a:moveTo>
                  <a:pt x="0" y="0"/>
                </a:moveTo>
                <a:lnTo>
                  <a:pt x="0" y="229491"/>
                </a:lnTo>
              </a:path>
            </a:pathLst>
          </a:custGeom>
          <a:ln w="33355">
            <a:solidFill>
              <a:srgbClr val="1207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605835" y="1595437"/>
            <a:ext cx="1009650" cy="314325"/>
          </a:xfrm>
          <a:custGeom>
            <a:avLst/>
            <a:gdLst/>
            <a:ahLst/>
            <a:cxnLst/>
            <a:rect l="l" t="t" r="r" b="b"/>
            <a:pathLst>
              <a:path w="1009650" h="314325">
                <a:moveTo>
                  <a:pt x="0" y="280987"/>
                </a:moveTo>
                <a:lnTo>
                  <a:pt x="0" y="33337"/>
                </a:lnTo>
                <a:lnTo>
                  <a:pt x="0" y="28916"/>
                </a:lnTo>
                <a:lnTo>
                  <a:pt x="845" y="24664"/>
                </a:lnTo>
                <a:lnTo>
                  <a:pt x="2537" y="20579"/>
                </a:lnTo>
                <a:lnTo>
                  <a:pt x="4228" y="16495"/>
                </a:lnTo>
                <a:lnTo>
                  <a:pt x="6637" y="12890"/>
                </a:lnTo>
                <a:lnTo>
                  <a:pt x="28916" y="0"/>
                </a:lnTo>
                <a:lnTo>
                  <a:pt x="33338" y="0"/>
                </a:lnTo>
                <a:lnTo>
                  <a:pt x="976312" y="0"/>
                </a:lnTo>
                <a:lnTo>
                  <a:pt x="980733" y="0"/>
                </a:lnTo>
                <a:lnTo>
                  <a:pt x="984985" y="845"/>
                </a:lnTo>
                <a:lnTo>
                  <a:pt x="989069" y="2537"/>
                </a:lnTo>
                <a:lnTo>
                  <a:pt x="993153" y="4229"/>
                </a:lnTo>
                <a:lnTo>
                  <a:pt x="996759" y="6638"/>
                </a:lnTo>
                <a:lnTo>
                  <a:pt x="999885" y="9764"/>
                </a:lnTo>
                <a:lnTo>
                  <a:pt x="1003011" y="12890"/>
                </a:lnTo>
                <a:lnTo>
                  <a:pt x="1005419" y="16495"/>
                </a:lnTo>
                <a:lnTo>
                  <a:pt x="1007111" y="20579"/>
                </a:lnTo>
                <a:lnTo>
                  <a:pt x="1008804" y="24664"/>
                </a:lnTo>
                <a:lnTo>
                  <a:pt x="1009649" y="28916"/>
                </a:lnTo>
                <a:lnTo>
                  <a:pt x="1009650" y="33337"/>
                </a:lnTo>
                <a:lnTo>
                  <a:pt x="1009650" y="280987"/>
                </a:lnTo>
                <a:lnTo>
                  <a:pt x="999885" y="304560"/>
                </a:lnTo>
                <a:lnTo>
                  <a:pt x="996759" y="307686"/>
                </a:lnTo>
                <a:lnTo>
                  <a:pt x="976312" y="314324"/>
                </a:lnTo>
                <a:lnTo>
                  <a:pt x="33338" y="314324"/>
                </a:lnTo>
                <a:lnTo>
                  <a:pt x="2537" y="293745"/>
                </a:lnTo>
                <a:lnTo>
                  <a:pt x="845" y="289660"/>
                </a:lnTo>
                <a:lnTo>
                  <a:pt x="0" y="285408"/>
                </a:lnTo>
                <a:lnTo>
                  <a:pt x="0" y="280987"/>
                </a:lnTo>
                <a:close/>
              </a:path>
            </a:pathLst>
          </a:custGeom>
          <a:ln w="9524">
            <a:solidFill>
              <a:srgbClr val="D0D5D9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909637" y="1428750"/>
          <a:ext cx="9749155" cy="4705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8375"/>
                <a:gridCol w="147955"/>
                <a:gridCol w="7153275"/>
                <a:gridCol w="176529"/>
              </a:tblGrid>
              <a:tr h="1256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1443990" marR="285750">
                        <a:lnSpc>
                          <a:spcPct val="135400"/>
                        </a:lnSpc>
                      </a:pP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4"/>
                        </a:rPr>
                        <a:t>Getting  started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1270">
                    <a:lnL w="38100">
                      <a:solidFill>
                        <a:srgbClr val="999999"/>
                      </a:solidFill>
                      <a:prstDash val="solid"/>
                    </a:lnL>
                    <a:lnT w="38100">
                      <a:solidFill>
                        <a:srgbClr val="999999"/>
                      </a:solidFill>
                      <a:prstDash val="solid"/>
                    </a:lnT>
                    <a:lnB w="825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3912235">
                        <a:lnSpc>
                          <a:spcPts val="1430"/>
                        </a:lnSpc>
                        <a:tabLst>
                          <a:tab pos="4521835" algn="l"/>
                          <a:tab pos="5520690" algn="l"/>
                        </a:tabLst>
                      </a:pP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Search	</a:t>
                      </a:r>
                      <a:r>
                        <a:rPr dirty="0" baseline="9259" sz="1350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Ctrl</a:t>
                      </a:r>
                      <a:r>
                        <a:rPr dirty="0" baseline="9259" sz="1350" spc="262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+ </a:t>
                      </a:r>
                      <a:r>
                        <a:rPr dirty="0" sz="1200" spc="15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baseline="9259" sz="1350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K	</a:t>
                      </a:r>
                      <a:r>
                        <a:rPr dirty="0" sz="12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2.2</a:t>
                      </a:r>
                      <a:r>
                        <a:rPr dirty="0" sz="1200" spc="-5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(stable)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97155">
                        <a:lnSpc>
                          <a:spcPts val="1430"/>
                        </a:lnSpc>
                        <a:tabLst>
                          <a:tab pos="782320" algn="l"/>
                          <a:tab pos="1608455" algn="l"/>
                          <a:tab pos="2665095" algn="l"/>
                        </a:tabLst>
                      </a:pP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5"/>
                        </a:rPr>
                        <a:t>User</a:t>
                      </a: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baseline="6944" sz="1800" b="1">
                          <a:solidFill>
                            <a:srgbClr val="097D90"/>
                          </a:solidFill>
                          <a:latin typeface="Segoe UI Semibold"/>
                          <a:cs typeface="Segoe UI Semibold"/>
                          <a:hlinkClick r:id="rId16"/>
                        </a:rPr>
                        <a:t>API</a:t>
                      </a:r>
                      <a:r>
                        <a:rPr dirty="0" baseline="6944" sz="1800" b="1">
                          <a:solidFill>
                            <a:srgbClr val="097D90"/>
                          </a:solidFill>
                          <a:latin typeface="Segoe UI Semibold"/>
                          <a:cs typeface="Segoe UI Semibold"/>
                        </a:rPr>
                        <a:t>	</a:t>
                      </a:r>
                      <a:r>
                        <a:rPr dirty="0" baseline="-46296" sz="180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7"/>
                        </a:rPr>
                        <a:t>Development</a:t>
                      </a:r>
                      <a:r>
                        <a:rPr dirty="0" baseline="-46296" sz="1800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1200" spc="-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8"/>
                        </a:rPr>
                        <a:t>Release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  <a:spcBef>
                          <a:spcPts val="509"/>
                        </a:spcBef>
                        <a:tabLst>
                          <a:tab pos="782320" algn="l"/>
                          <a:tab pos="2665095" algn="l"/>
                        </a:tabLst>
                      </a:pP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5"/>
                        </a:rPr>
                        <a:t>Guide</a:t>
                      </a: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baseline="2314" sz="1800" spc="-7" b="1">
                          <a:solidFill>
                            <a:srgbClr val="097D90"/>
                          </a:solidFill>
                          <a:latin typeface="Segoe UI Semibold"/>
                          <a:cs typeface="Segoe UI Semibold"/>
                          <a:hlinkClick r:id="rId16"/>
                        </a:rPr>
                        <a:t>reference</a:t>
                      </a:r>
                      <a:r>
                        <a:rPr dirty="0" baseline="2314" sz="1800" spc="-7" b="1">
                          <a:solidFill>
                            <a:srgbClr val="097D90"/>
                          </a:solidFill>
                          <a:latin typeface="Segoe UI Semibold"/>
                          <a:cs typeface="Segoe UI Semibold"/>
                        </a:rPr>
                        <a:t>	</a:t>
                      </a: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8"/>
                        </a:rPr>
                        <a:t>notes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1905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999999"/>
                      </a:solidFill>
                      <a:prstDash val="solid"/>
                    </a:lnT>
                    <a:lnB w="825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EDEDED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</a:tcPr>
                </a:tc>
              </a:tr>
              <a:tr h="129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99999"/>
                      </a:solidFill>
                      <a:prstDash val="solid"/>
                    </a:lnL>
                    <a:lnT w="825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8255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 gridSpan="2"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48945">
                        <a:lnSpc>
                          <a:spcPct val="100000"/>
                        </a:lnSpc>
                      </a:pPr>
                      <a:r>
                        <a:rPr dirty="0" sz="950" spc="160">
                          <a:solidFill>
                            <a:srgbClr val="48566A"/>
                          </a:solidFill>
                          <a:latin typeface="Arial"/>
                          <a:cs typeface="Arial"/>
                        </a:rPr>
                        <a:t>› </a:t>
                      </a:r>
                      <a:r>
                        <a:rPr dirty="0" sz="950" spc="5" b="1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6"/>
                        </a:rPr>
                        <a:t>API </a:t>
                      </a:r>
                      <a:r>
                        <a:rPr dirty="0" sz="950" b="1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6"/>
                        </a:rPr>
                        <a:t>reference</a:t>
                      </a:r>
                      <a:r>
                        <a:rPr dirty="0" sz="950" b="1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 spc="160">
                          <a:solidFill>
                            <a:srgbClr val="48566A"/>
                          </a:solidFill>
                          <a:latin typeface="Arial"/>
                          <a:cs typeface="Arial"/>
                        </a:rPr>
                        <a:t>› </a:t>
                      </a:r>
                      <a:r>
                        <a:rPr dirty="0" sz="950" spc="5" b="1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9"/>
                        </a:rPr>
                        <a:t>Input/output</a:t>
                      </a:r>
                      <a:r>
                        <a:rPr dirty="0" sz="950" spc="5" b="1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 spc="160">
                          <a:solidFill>
                            <a:srgbClr val="48566A"/>
                          </a:solidFill>
                          <a:latin typeface="Arial"/>
                          <a:cs typeface="Arial"/>
                        </a:rPr>
                        <a:t>›</a:t>
                      </a:r>
                      <a:r>
                        <a:rPr dirty="0" sz="950" spc="-35">
                          <a:solidFill>
                            <a:srgbClr val="4856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b="1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pandas.read_csv</a:t>
                      </a:r>
                      <a:endParaRPr sz="95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59385">
                        <a:lnSpc>
                          <a:spcPct val="100000"/>
                        </a:lnSpc>
                      </a:pPr>
                      <a:r>
                        <a:rPr dirty="0" sz="30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pandas.read_csv</a:t>
                      </a:r>
                      <a:endParaRPr sz="3000">
                        <a:latin typeface="Segoe UI"/>
                        <a:cs typeface="Segoe UI"/>
                      </a:endParaRPr>
                    </a:p>
                    <a:p>
                      <a:pPr marL="159385" marR="459740">
                        <a:lnSpc>
                          <a:spcPct val="137300"/>
                        </a:lnSpc>
                        <a:spcBef>
                          <a:spcPts val="675"/>
                        </a:spcBef>
                      </a:pP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pandas.</a:t>
                      </a:r>
                      <a:r>
                        <a:rPr dirty="0" sz="1300" b="1">
                          <a:solidFill>
                            <a:srgbClr val="902582"/>
                          </a:solidFill>
                          <a:latin typeface="Consolas"/>
                          <a:cs typeface="Consolas"/>
                        </a:rPr>
                        <a:t>read_csv</a:t>
                      </a:r>
                      <a:r>
                        <a:rPr dirty="0" sz="145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filepath_or_buffer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*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sep=&lt;no_default&gt;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delimiter=None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header='infer'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names=&lt;no_default&gt;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index_col=None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usecols=None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dtype=None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engine=None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converters=None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true_values=None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false_values=None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skipinitialspace=False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skiprows=None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skipfooter=0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1200" spc="-75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nrows=None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1200" spc="-25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na_values=None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keep_default_na=True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na_filter=True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verbose=&lt;no_default&gt;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skip_blank_lines=True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parse_dates=None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infer_datetime_format=&lt;no_default&gt;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keep_date_col=&lt;no_default&gt;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date_parser=&lt;no_default&gt;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date_format=None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dayfirst=False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cache_dates=True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iterator=False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chunksize=None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compression='infer'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thousands=None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decimal='.'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1200" spc="-25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lineterminator=None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rowSpan="9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1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260350">
                        <a:lnSpc>
                          <a:spcPct val="100000"/>
                        </a:lnSpc>
                      </a:pPr>
                      <a:r>
                        <a:rPr dirty="0" sz="1050" spc="10" b="1">
                          <a:solidFill>
                            <a:srgbClr val="097D90"/>
                          </a:solidFill>
                          <a:latin typeface="Segoe UI Semibold"/>
                          <a:cs typeface="Segoe UI Semibold"/>
                          <a:hlinkClick r:id="rId19"/>
                        </a:rPr>
                        <a:t>Input/output</a:t>
                      </a:r>
                      <a:endParaRPr sz="105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635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>
                        <a:alpha val="19999"/>
                      </a:srgb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85367">
                <a:tc rowSpan="2"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0"/>
                        </a:rPr>
                        <a:t>pandas.read_pickle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000000">
                        <a:alpha val="19999"/>
                      </a:srgb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943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5565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9050">
                      <a:solidFill>
                        <a:srgbClr val="EDEDE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00074"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1"/>
                        </a:rPr>
                        <a:t>pandas.DataFrame.to_pickle</a:t>
                      </a:r>
                      <a:endParaRPr sz="1050">
                        <a:latin typeface="Segoe UI"/>
                        <a:cs typeface="Segoe UI"/>
                      </a:endParaRPr>
                    </a:p>
                    <a:p>
                      <a:pPr marL="41275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2"/>
                        </a:rPr>
                        <a:t>pandas.read_table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19050">
                      <a:solidFill>
                        <a:srgbClr val="EDEDE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4799"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50" spc="10" b="1">
                          <a:solidFill>
                            <a:srgbClr val="097D90"/>
                          </a:solidFill>
                          <a:latin typeface="Segoe UI Semibold"/>
                          <a:cs typeface="Segoe UI Semibold"/>
                        </a:rPr>
                        <a:t>pandas.read_csv</a:t>
                      </a:r>
                      <a:endParaRPr sz="105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19050">
                      <a:solidFill>
                        <a:srgbClr val="EDEDE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4799"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3"/>
                        </a:rPr>
                        <a:t>pandas.DataFrame.to_csv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19050">
                      <a:solidFill>
                        <a:srgbClr val="EDEDE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00074"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4"/>
                        </a:rPr>
                        <a:t>pandas.read_fwf</a:t>
                      </a:r>
                      <a:endParaRPr sz="1050">
                        <a:latin typeface="Segoe UI"/>
                        <a:cs typeface="Segoe UI"/>
                      </a:endParaRPr>
                    </a:p>
                    <a:p>
                      <a:pPr marL="41275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5"/>
                        </a:rPr>
                        <a:t>pandas.read_clipboard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19050">
                      <a:solidFill>
                        <a:srgbClr val="EDEDE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66392">
                <a:tc>
                  <a:txBody>
                    <a:bodyPr/>
                    <a:lstStyle/>
                    <a:p>
                      <a:pPr marL="412750" marR="109220">
                        <a:lnSpc>
                          <a:spcPct val="142900"/>
                        </a:lnSpc>
                        <a:spcBef>
                          <a:spcPts val="55"/>
                        </a:spcBef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6"/>
                        </a:rPr>
                        <a:t>pandas.DataFrame.to_clipbo  ard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6985">
                    <a:lnL w="19050">
                      <a:solidFill>
                        <a:srgbClr val="999999"/>
                      </a:solidFill>
                      <a:prstDash val="solid"/>
                    </a:lnL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19050">
                      <a:solidFill>
                        <a:srgbClr val="EDEDE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9458325" y="1733550"/>
            <a:ext cx="76200" cy="38100"/>
          </a:xfrm>
          <a:custGeom>
            <a:avLst/>
            <a:gdLst/>
            <a:ahLst/>
            <a:cxnLst/>
            <a:rect l="l" t="t" r="r" b="b"/>
            <a:pathLst>
              <a:path w="76200" h="38100">
                <a:moveTo>
                  <a:pt x="38099" y="38099"/>
                </a:moveTo>
                <a:lnTo>
                  <a:pt x="0" y="0"/>
                </a:lnTo>
                <a:lnTo>
                  <a:pt x="761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21283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14400" y="6176962"/>
            <a:ext cx="4867275" cy="0"/>
          </a:xfrm>
          <a:custGeom>
            <a:avLst/>
            <a:gdLst/>
            <a:ahLst/>
            <a:cxnLst/>
            <a:rect l="l" t="t" r="r" b="b"/>
            <a:pathLst>
              <a:path w="4867275" h="0">
                <a:moveTo>
                  <a:pt x="0" y="0"/>
                </a:moveTo>
                <a:lnTo>
                  <a:pt x="4867274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14400" y="6186487"/>
            <a:ext cx="4867275" cy="0"/>
          </a:xfrm>
          <a:custGeom>
            <a:avLst/>
            <a:gdLst/>
            <a:ahLst/>
            <a:cxnLst/>
            <a:rect l="l" t="t" r="r" b="b"/>
            <a:pathLst>
              <a:path w="4867275" h="0">
                <a:moveTo>
                  <a:pt x="0" y="0"/>
                </a:moveTo>
                <a:lnTo>
                  <a:pt x="4867274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772149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14400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901700" y="6266655"/>
            <a:ext cx="4891405" cy="160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b="1">
                <a:solidFill>
                  <a:srgbClr val="C2132D"/>
                </a:solidFill>
                <a:latin typeface="Trebuchet MS"/>
                <a:cs typeface="Trebuchet MS"/>
              </a:rPr>
              <a:t>Source:</a:t>
            </a:r>
            <a:r>
              <a:rPr dirty="0" sz="850" spc="-5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Arial"/>
                <a:cs typeface="Arial"/>
              </a:rPr>
              <a:t>content</a:t>
            </a:r>
            <a:r>
              <a:rPr dirty="0" sz="850" spc="-1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Arial"/>
                <a:cs typeface="Arial"/>
              </a:rPr>
              <a:t>is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40">
                <a:solidFill>
                  <a:srgbClr val="585D60"/>
                </a:solidFill>
                <a:latin typeface="Arial"/>
                <a:cs typeface="Arial"/>
              </a:rPr>
              <a:t>from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850" spc="-1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C2132D"/>
                </a:solidFill>
                <a:latin typeface="Courier New"/>
                <a:cs typeface="Courier New"/>
              </a:rPr>
              <a:t>pandas.read_csv()</a:t>
            </a:r>
            <a:r>
              <a:rPr dirty="0" sz="700" spc="-19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Arial"/>
                <a:cs typeface="Arial"/>
              </a:rPr>
              <a:t>documentation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Arial"/>
                <a:cs typeface="Arial"/>
              </a:rPr>
              <a:t>available</a:t>
            </a:r>
            <a:r>
              <a:rPr dirty="0" sz="850" spc="-1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Arial"/>
                <a:cs typeface="Arial"/>
              </a:rPr>
              <a:t>at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0">
                <a:solidFill>
                  <a:srgbClr val="83D5D3"/>
                </a:solidFill>
                <a:latin typeface="Trebuchet MS"/>
                <a:cs typeface="Trebuchet MS"/>
                <a:hlinkClick r:id="rId27"/>
              </a:rPr>
              <a:t>pandas.pydata.org</a:t>
            </a:r>
            <a:r>
              <a:rPr dirty="0" sz="850" spc="10">
                <a:solidFill>
                  <a:srgbClr val="585D60"/>
                </a:solidFill>
                <a:latin typeface="Arial"/>
                <a:cs typeface="Arial"/>
              </a:rPr>
              <a:t>.</a:t>
            </a:r>
            <a:endParaRPr sz="8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14 </a:t>
            </a:r>
            <a:r>
              <a:rPr dirty="0" sz="1200" spc="160">
                <a:solidFill>
                  <a:srgbClr val="585D60"/>
                </a:solidFill>
                <a:latin typeface="Arial"/>
                <a:cs typeface="Arial"/>
              </a:rPr>
              <a:t>/</a:t>
            </a:r>
            <a:r>
              <a:rPr dirty="0" sz="1200" spc="-16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32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8122284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Importing </a:t>
            </a:r>
            <a:r>
              <a:rPr dirty="0" spc="-190"/>
              <a:t>Data </a:t>
            </a:r>
            <a:r>
              <a:rPr dirty="0" spc="-100"/>
              <a:t>Using </a:t>
            </a:r>
            <a:r>
              <a:rPr dirty="0" spc="-140"/>
              <a:t>Pandas: </a:t>
            </a:r>
            <a:r>
              <a:rPr dirty="0" spc="35"/>
              <a:t>CSVs</a:t>
            </a:r>
            <a:r>
              <a:rPr dirty="0" spc="-570"/>
              <a:t> </a:t>
            </a:r>
            <a:r>
              <a:rPr dirty="0" spc="-220"/>
              <a:t>[Example </a:t>
            </a:r>
            <a:r>
              <a:rPr dirty="0" spc="-240"/>
              <a:t>1]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1425575"/>
            <a:ext cx="84023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Here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how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you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can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import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C2132D"/>
                </a:solidFill>
                <a:latin typeface="Trebuchet MS"/>
                <a:cs typeface="Trebuchet MS"/>
              </a:rPr>
              <a:t>Simulated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40" b="1">
                <a:solidFill>
                  <a:srgbClr val="C2132D"/>
                </a:solidFill>
                <a:latin typeface="Trebuchet MS"/>
                <a:cs typeface="Trebuchet MS"/>
              </a:rPr>
              <a:t>Equifax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30" b="1">
                <a:solidFill>
                  <a:srgbClr val="C2132D"/>
                </a:solidFill>
                <a:latin typeface="Trebuchet MS"/>
                <a:cs typeface="Trebuchet MS"/>
              </a:rPr>
              <a:t>Breach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15" b="1">
                <a:solidFill>
                  <a:srgbClr val="C2132D"/>
                </a:solidFill>
                <a:latin typeface="Trebuchet MS"/>
                <a:cs typeface="Trebuchet MS"/>
              </a:rPr>
              <a:t>Dataset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Arial"/>
                <a:cs typeface="Arial"/>
              </a:rPr>
              <a:t>from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local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file.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1981200"/>
            <a:ext cx="9696450" cy="990600"/>
          </a:xfrm>
          <a:prstGeom prst="rect">
            <a:avLst/>
          </a:prstGeom>
          <a:solidFill>
            <a:srgbClr val="F4F4F4"/>
          </a:solidFill>
        </p:spPr>
        <p:txBody>
          <a:bodyPr wrap="square" lIns="0" tIns="8572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75"/>
              </a:spcBef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import </a:t>
            </a:r>
            <a:r>
              <a:rPr dirty="0" sz="1350" spc="10">
                <a:latin typeface="Courier New"/>
                <a:cs typeface="Courier New"/>
              </a:rPr>
              <a:t>pandas 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as</a:t>
            </a:r>
            <a:r>
              <a:rPr dirty="0" sz="1350" spc="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pd</a:t>
            </a:r>
            <a:endParaRPr sz="1350">
              <a:latin typeface="Courier New"/>
              <a:cs typeface="Courier New"/>
            </a:endParaRPr>
          </a:p>
          <a:p>
            <a:pPr marL="107950" marR="1970405">
              <a:lnSpc>
                <a:spcPts val="1580"/>
              </a:lnSpc>
              <a:spcBef>
                <a:spcPts val="1465"/>
              </a:spcBef>
            </a:pPr>
            <a:r>
              <a:rPr dirty="0" sz="1350" spc="10">
                <a:latin typeface="Courier New"/>
                <a:cs typeface="Courier New"/>
              </a:rPr>
              <a:t>equifax_df1 =</a:t>
            </a:r>
            <a:r>
              <a:rPr dirty="0" sz="1350" spc="-4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pd.read_csv(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'../../data/simulated_equifax_breach_data.csv'</a:t>
            </a:r>
            <a:r>
              <a:rPr dirty="0" sz="1350" spc="10">
                <a:latin typeface="Courier New"/>
                <a:cs typeface="Courier New"/>
              </a:rPr>
              <a:t>)  equifax_df1.head()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3200399"/>
            <a:ext cx="9696450" cy="1809750"/>
          </a:xfrm>
          <a:custGeom>
            <a:avLst/>
            <a:gdLst/>
            <a:ahLst/>
            <a:cxnLst/>
            <a:rect l="l" t="t" r="r" b="b"/>
            <a:pathLst>
              <a:path w="9696450" h="1809750">
                <a:moveTo>
                  <a:pt x="0" y="0"/>
                </a:moveTo>
                <a:lnTo>
                  <a:pt x="9696449" y="0"/>
                </a:lnTo>
                <a:lnTo>
                  <a:pt x="9696449" y="1809749"/>
                </a:lnTo>
                <a:lnTo>
                  <a:pt x="0" y="1809749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91145" y="3286618"/>
          <a:ext cx="5067300" cy="1618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"/>
                <a:gridCol w="312420"/>
                <a:gridCol w="1823720"/>
                <a:gridCol w="1094105"/>
                <a:gridCol w="1543050"/>
              </a:tblGrid>
              <a:tr h="209205">
                <a:tc>
                  <a:txBody>
                    <a:bodyPr/>
                    <a:lstStyle/>
                    <a:p>
                      <a:pPr marL="31750"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0660">
                        <a:lnSpc>
                          <a:spcPts val="154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Name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r>
                        <a:rPr dirty="0" sz="1350" spc="-5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Driver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License</a:t>
                      </a:r>
                      <a:r>
                        <a:rPr dirty="0" sz="1350" spc="-8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Number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066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Matthew</a:t>
                      </a:r>
                      <a:r>
                        <a:rPr dirty="0" sz="1350" spc="-8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Jenkins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OA648128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066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James</a:t>
                      </a:r>
                      <a:r>
                        <a:rPr dirty="0" sz="1350" spc="-8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Williams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BB738847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066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William</a:t>
                      </a:r>
                      <a:r>
                        <a:rPr dirty="0" sz="1350" spc="-8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Patton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EL391232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066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Eric</a:t>
                      </a:r>
                      <a:r>
                        <a:rPr dirty="0" sz="1350" spc="-8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Wells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DZ520550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9205">
                <a:tc>
                  <a:txBody>
                    <a:bodyPr/>
                    <a:lstStyle/>
                    <a:p>
                      <a:pPr marL="31750"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4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0660"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William</a:t>
                      </a:r>
                      <a:r>
                        <a:rPr dirty="0" sz="1350" spc="-8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Walker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54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GV282163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400049">
                <a:tc>
                  <a:txBody>
                    <a:bodyPr/>
                    <a:lstStyle/>
                    <a:p>
                      <a:pPr marL="31750">
                        <a:lnSpc>
                          <a:spcPts val="1450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600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[5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180975">
                    <a:solidFill>
                      <a:srgbClr val="F4F4F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rows x 6</a:t>
                      </a: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columns]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180975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15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8122284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Importing </a:t>
            </a:r>
            <a:r>
              <a:rPr dirty="0" spc="-190"/>
              <a:t>Data </a:t>
            </a:r>
            <a:r>
              <a:rPr dirty="0" spc="-100"/>
              <a:t>Using </a:t>
            </a:r>
            <a:r>
              <a:rPr dirty="0" spc="-140"/>
              <a:t>Pandas: </a:t>
            </a:r>
            <a:r>
              <a:rPr dirty="0" spc="35"/>
              <a:t>CSVs</a:t>
            </a:r>
            <a:r>
              <a:rPr dirty="0" spc="-570"/>
              <a:t> </a:t>
            </a:r>
            <a:r>
              <a:rPr dirty="0" spc="-220"/>
              <a:t>[Example </a:t>
            </a:r>
            <a:r>
              <a:rPr dirty="0" spc="-240"/>
              <a:t>2]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1425575"/>
            <a:ext cx="86404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Here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how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you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can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import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C2132D"/>
                </a:solidFill>
                <a:latin typeface="Trebuchet MS"/>
                <a:cs typeface="Trebuchet MS"/>
              </a:rPr>
              <a:t>Simulated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40" b="1">
                <a:solidFill>
                  <a:srgbClr val="C2132D"/>
                </a:solidFill>
                <a:latin typeface="Trebuchet MS"/>
                <a:cs typeface="Trebuchet MS"/>
              </a:rPr>
              <a:t>Equifax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30" b="1">
                <a:solidFill>
                  <a:srgbClr val="C2132D"/>
                </a:solidFill>
                <a:latin typeface="Trebuchet MS"/>
                <a:cs typeface="Trebuchet MS"/>
              </a:rPr>
              <a:t>Breach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15" b="1">
                <a:solidFill>
                  <a:srgbClr val="C2132D"/>
                </a:solidFill>
                <a:latin typeface="Trebuchet MS"/>
                <a:cs typeface="Trebuchet MS"/>
              </a:rPr>
              <a:t>Dataset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Arial"/>
                <a:cs typeface="Arial"/>
              </a:rPr>
              <a:t>from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remote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file.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2971799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0" y="0"/>
                </a:moveTo>
                <a:lnTo>
                  <a:pt x="161924" y="0"/>
                </a:lnTo>
                <a:lnTo>
                  <a:pt x="161924" y="161924"/>
                </a:lnTo>
                <a:lnTo>
                  <a:pt x="0" y="16192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71550" y="3019424"/>
            <a:ext cx="38100" cy="66675"/>
          </a:xfrm>
          <a:custGeom>
            <a:avLst/>
            <a:gdLst/>
            <a:ahLst/>
            <a:cxnLst/>
            <a:rect l="l" t="t" r="r" b="b"/>
            <a:pathLst>
              <a:path w="38100" h="66675">
                <a:moveTo>
                  <a:pt x="38099" y="66674"/>
                </a:moveTo>
                <a:lnTo>
                  <a:pt x="0" y="33337"/>
                </a:lnTo>
                <a:lnTo>
                  <a:pt x="38099" y="0"/>
                </a:lnTo>
                <a:lnTo>
                  <a:pt x="38099" y="66674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448924" y="2971799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0" y="0"/>
                </a:moveTo>
                <a:lnTo>
                  <a:pt x="161924" y="0"/>
                </a:lnTo>
                <a:lnTo>
                  <a:pt x="161924" y="161924"/>
                </a:lnTo>
                <a:lnTo>
                  <a:pt x="0" y="16192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515599" y="3019424"/>
            <a:ext cx="38100" cy="66675"/>
          </a:xfrm>
          <a:custGeom>
            <a:avLst/>
            <a:gdLst/>
            <a:ahLst/>
            <a:cxnLst/>
            <a:rect l="l" t="t" r="r" b="b"/>
            <a:pathLst>
              <a:path w="38100" h="66675">
                <a:moveTo>
                  <a:pt x="0" y="66674"/>
                </a:moveTo>
                <a:lnTo>
                  <a:pt x="0" y="0"/>
                </a:lnTo>
                <a:lnTo>
                  <a:pt x="38099" y="33337"/>
                </a:lnTo>
                <a:lnTo>
                  <a:pt x="0" y="66674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76325" y="2971799"/>
            <a:ext cx="9372600" cy="161925"/>
          </a:xfrm>
          <a:custGeom>
            <a:avLst/>
            <a:gdLst/>
            <a:ahLst/>
            <a:cxnLst/>
            <a:rect l="l" t="t" r="r" b="b"/>
            <a:pathLst>
              <a:path w="9372600" h="161925">
                <a:moveTo>
                  <a:pt x="0" y="0"/>
                </a:moveTo>
                <a:lnTo>
                  <a:pt x="9372599" y="0"/>
                </a:lnTo>
                <a:lnTo>
                  <a:pt x="9372599" y="161924"/>
                </a:lnTo>
                <a:lnTo>
                  <a:pt x="0" y="16192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76325" y="2990849"/>
            <a:ext cx="7086600" cy="123825"/>
          </a:xfrm>
          <a:custGeom>
            <a:avLst/>
            <a:gdLst/>
            <a:ahLst/>
            <a:cxnLst/>
            <a:rect l="l" t="t" r="r" b="b"/>
            <a:pathLst>
              <a:path w="7086600" h="123825">
                <a:moveTo>
                  <a:pt x="0" y="0"/>
                </a:moveTo>
                <a:lnTo>
                  <a:pt x="7086599" y="0"/>
                </a:lnTo>
                <a:lnTo>
                  <a:pt x="7086599" y="123824"/>
                </a:lnTo>
                <a:lnTo>
                  <a:pt x="0" y="1238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14400" y="1981200"/>
            <a:ext cx="9709150" cy="1009650"/>
          </a:xfrm>
          <a:prstGeom prst="rect">
            <a:avLst/>
          </a:prstGeom>
          <a:solidFill>
            <a:srgbClr val="F4F4F4"/>
          </a:solidFill>
        </p:spPr>
        <p:txBody>
          <a:bodyPr wrap="square" lIns="0" tIns="85725" rIns="0" bIns="0" rtlCol="0" vert="horz">
            <a:spAutoFit/>
          </a:bodyPr>
          <a:lstStyle/>
          <a:p>
            <a:pPr marL="107950" marR="3175">
              <a:lnSpc>
                <a:spcPct val="100000"/>
              </a:lnSpc>
              <a:spcBef>
                <a:spcPts val="675"/>
              </a:spcBef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import </a:t>
            </a:r>
            <a:r>
              <a:rPr dirty="0" sz="1350" spc="10">
                <a:latin typeface="Courier New"/>
                <a:cs typeface="Courier New"/>
              </a:rPr>
              <a:t>pandas 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as</a:t>
            </a:r>
            <a:r>
              <a:rPr dirty="0" sz="1350" spc="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pd</a:t>
            </a:r>
            <a:endParaRPr sz="1350">
              <a:latin typeface="Courier New"/>
              <a:cs typeface="Courier New"/>
            </a:endParaRPr>
          </a:p>
          <a:p>
            <a:pPr marL="107950">
              <a:lnSpc>
                <a:spcPts val="1580"/>
              </a:lnSpc>
              <a:spcBef>
                <a:spcPts val="1465"/>
              </a:spcBef>
            </a:pPr>
            <a:r>
              <a:rPr dirty="0" sz="1350" spc="10">
                <a:latin typeface="Courier New"/>
                <a:cs typeface="Courier New"/>
              </a:rPr>
              <a:t>equifax_df2 = pd.read_csv(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'https://raw.githubusercontent.com/fmegahed/isa419/main/data/simul  </a:t>
            </a:r>
            <a:r>
              <a:rPr dirty="0" sz="1350" spc="10">
                <a:latin typeface="Courier New"/>
                <a:cs typeface="Courier New"/>
              </a:rPr>
              <a:t>equifax_df2.head()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4400" y="3362325"/>
            <a:ext cx="9696450" cy="1809750"/>
          </a:xfrm>
          <a:custGeom>
            <a:avLst/>
            <a:gdLst/>
            <a:ahLst/>
            <a:cxnLst/>
            <a:rect l="l" t="t" r="r" b="b"/>
            <a:pathLst>
              <a:path w="9696450" h="1809750">
                <a:moveTo>
                  <a:pt x="0" y="0"/>
                </a:moveTo>
                <a:lnTo>
                  <a:pt x="9696449" y="0"/>
                </a:lnTo>
                <a:lnTo>
                  <a:pt x="9696449" y="1809749"/>
                </a:lnTo>
                <a:lnTo>
                  <a:pt x="0" y="1809749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991145" y="3448543"/>
          <a:ext cx="5067300" cy="1618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"/>
                <a:gridCol w="312420"/>
                <a:gridCol w="1823720"/>
                <a:gridCol w="1094105"/>
                <a:gridCol w="1543050"/>
              </a:tblGrid>
              <a:tr h="209205">
                <a:tc>
                  <a:txBody>
                    <a:bodyPr/>
                    <a:lstStyle/>
                    <a:p>
                      <a:pPr marL="31750"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0660">
                        <a:lnSpc>
                          <a:spcPts val="154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Name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r>
                        <a:rPr dirty="0" sz="1350" spc="-5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Driver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License</a:t>
                      </a:r>
                      <a:r>
                        <a:rPr dirty="0" sz="1350" spc="-8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Number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066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Matthew</a:t>
                      </a:r>
                      <a:r>
                        <a:rPr dirty="0" sz="1350" spc="-8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Jenkins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OA648128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066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James</a:t>
                      </a:r>
                      <a:r>
                        <a:rPr dirty="0" sz="1350" spc="-8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Williams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BB738847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066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William</a:t>
                      </a:r>
                      <a:r>
                        <a:rPr dirty="0" sz="1350" spc="-8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Patton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EL391232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066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Eric</a:t>
                      </a:r>
                      <a:r>
                        <a:rPr dirty="0" sz="1350" spc="-8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Wells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DZ520550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9205">
                <a:tc>
                  <a:txBody>
                    <a:bodyPr/>
                    <a:lstStyle/>
                    <a:p>
                      <a:pPr marL="31750"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4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0660"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William</a:t>
                      </a:r>
                      <a:r>
                        <a:rPr dirty="0" sz="1350" spc="-8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Walker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54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GV282163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400049">
                <a:tc>
                  <a:txBody>
                    <a:bodyPr/>
                    <a:lstStyle/>
                    <a:p>
                      <a:pPr marL="31750">
                        <a:lnSpc>
                          <a:spcPts val="1450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600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[5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180975">
                    <a:solidFill>
                      <a:srgbClr val="F4F4F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rows x 6</a:t>
                      </a: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columns]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180975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15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798512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Importing </a:t>
            </a:r>
            <a:r>
              <a:rPr dirty="0" spc="-190"/>
              <a:t>Data </a:t>
            </a:r>
            <a:r>
              <a:rPr dirty="0" spc="-100"/>
              <a:t>Using </a:t>
            </a:r>
            <a:r>
              <a:rPr dirty="0" spc="-140"/>
              <a:t>Pandas: </a:t>
            </a:r>
            <a:r>
              <a:rPr dirty="0" spc="25"/>
              <a:t>XML</a:t>
            </a:r>
            <a:r>
              <a:rPr dirty="0" spc="-580"/>
              <a:t> </a:t>
            </a:r>
            <a:r>
              <a:rPr dirty="0" spc="-220"/>
              <a:t>[Example </a:t>
            </a:r>
            <a:r>
              <a:rPr dirty="0" spc="-240"/>
              <a:t>3]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1425575"/>
            <a:ext cx="73958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Here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how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you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can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import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40" b="1">
                <a:solidFill>
                  <a:srgbClr val="C2132D"/>
                </a:solidFill>
                <a:latin typeface="Trebuchet MS"/>
                <a:cs typeface="Trebuchet MS"/>
              </a:rPr>
              <a:t>open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80" b="1">
                <a:solidFill>
                  <a:srgbClr val="C2132D"/>
                </a:solidFill>
                <a:latin typeface="Trebuchet MS"/>
                <a:cs typeface="Trebuchet MS"/>
              </a:rPr>
              <a:t>threat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15" b="1">
                <a:solidFill>
                  <a:srgbClr val="C2132D"/>
                </a:solidFill>
                <a:latin typeface="Trebuchet MS"/>
                <a:cs typeface="Trebuchet MS"/>
              </a:rPr>
              <a:t>feeds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Arial"/>
                <a:cs typeface="Arial"/>
              </a:rPr>
              <a:t>from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9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ICS</a:t>
            </a:r>
            <a:r>
              <a:rPr dirty="0" sz="1800" spc="-10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11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Sans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5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API</a:t>
            </a:r>
            <a:r>
              <a:rPr dirty="0" sz="1800" spc="50">
                <a:solidFill>
                  <a:srgbClr val="585D6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1981200"/>
            <a:ext cx="9696450" cy="619125"/>
          </a:xfrm>
          <a:prstGeom prst="rect">
            <a:avLst/>
          </a:prstGeom>
          <a:solidFill>
            <a:srgbClr val="F4F4F4"/>
          </a:solidFill>
        </p:spPr>
        <p:txBody>
          <a:bodyPr wrap="square" lIns="0" tIns="96520" rIns="0" bIns="0" rtlCol="0" vert="horz">
            <a:spAutoFit/>
          </a:bodyPr>
          <a:lstStyle/>
          <a:p>
            <a:pPr marL="107950" marR="2595880">
              <a:lnSpc>
                <a:spcPts val="1580"/>
              </a:lnSpc>
              <a:spcBef>
                <a:spcPts val="760"/>
              </a:spcBef>
            </a:pPr>
            <a:r>
              <a:rPr dirty="0" sz="1350" spc="10">
                <a:latin typeface="Courier New"/>
                <a:cs typeface="Courier New"/>
              </a:rPr>
              <a:t>open_threats =</a:t>
            </a:r>
            <a:r>
              <a:rPr dirty="0" sz="1350" spc="-50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pd.read_xml(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'https://isc.sans.edu/api/threatfeeds/'</a:t>
            </a:r>
            <a:r>
              <a:rPr dirty="0" sz="1350" spc="10">
                <a:latin typeface="Courier New"/>
                <a:cs typeface="Courier New"/>
              </a:rPr>
              <a:t>)  open_threats.head()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2828925"/>
            <a:ext cx="9696450" cy="1809750"/>
          </a:xfrm>
          <a:custGeom>
            <a:avLst/>
            <a:gdLst/>
            <a:ahLst/>
            <a:cxnLst/>
            <a:rect l="l" t="t" r="r" b="b"/>
            <a:pathLst>
              <a:path w="9696450" h="1809750">
                <a:moveTo>
                  <a:pt x="0" y="0"/>
                </a:moveTo>
                <a:lnTo>
                  <a:pt x="9696449" y="0"/>
                </a:lnTo>
                <a:lnTo>
                  <a:pt x="9696449" y="1809749"/>
                </a:lnTo>
                <a:lnTo>
                  <a:pt x="0" y="1809749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91145" y="2915143"/>
          <a:ext cx="3816350" cy="1618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"/>
                <a:gridCol w="312420"/>
                <a:gridCol w="1823720"/>
                <a:gridCol w="364489"/>
                <a:gridCol w="1021714"/>
              </a:tblGrid>
              <a:tr h="200024">
                <a:tc gridSpan="3"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  <a:tabLst>
                          <a:tab pos="1803400" algn="l"/>
                        </a:tabLst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	type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frequency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9205">
                <a:tc>
                  <a:txBody>
                    <a:bodyPr/>
                    <a:lstStyle/>
                    <a:p>
                      <a:pPr marL="31750"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4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0660">
                        <a:lnSpc>
                          <a:spcPts val="154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adscore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54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066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alltor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3600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066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alphastrikelabs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066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anthropic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3600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9205">
                <a:tc>
                  <a:txBody>
                    <a:bodyPr/>
                    <a:lstStyle/>
                    <a:p>
                      <a:pPr marL="31750"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4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0660">
                        <a:lnSpc>
                          <a:spcPts val="154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arbor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54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81663">
                <a:tc>
                  <a:txBody>
                    <a:bodyPr/>
                    <a:lstStyle/>
                    <a:p>
                      <a:pPr marL="31750">
                        <a:lnSpc>
                          <a:spcPts val="1330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18386">
                <a:tc>
                  <a:txBody>
                    <a:bodyPr/>
                    <a:lstStyle/>
                    <a:p>
                      <a:pPr marL="31750">
                        <a:lnSpc>
                          <a:spcPts val="1614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614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[5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52069">
                        <a:lnSpc>
                          <a:spcPts val="1614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rows x 6</a:t>
                      </a:r>
                      <a:r>
                        <a:rPr dirty="0" sz="1350" spc="-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columns]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15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817372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Importing </a:t>
            </a:r>
            <a:r>
              <a:rPr dirty="0" spc="-190"/>
              <a:t>Data </a:t>
            </a:r>
            <a:r>
              <a:rPr dirty="0" spc="-100"/>
              <a:t>Using </a:t>
            </a:r>
            <a:r>
              <a:rPr dirty="0" spc="-140"/>
              <a:t>Pandas: </a:t>
            </a:r>
            <a:r>
              <a:rPr dirty="0" spc="-30"/>
              <a:t>JSON </a:t>
            </a:r>
            <a:r>
              <a:rPr dirty="0" spc="-220"/>
              <a:t>[Example</a:t>
            </a:r>
            <a:r>
              <a:rPr dirty="0" spc="-755"/>
              <a:t> </a:t>
            </a:r>
            <a:r>
              <a:rPr dirty="0" spc="-240"/>
              <a:t>4]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1377452"/>
            <a:ext cx="9425940" cy="996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95"/>
              </a:spcBef>
            </a:pP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Here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how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you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can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import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50" spc="-60" i="1">
                <a:solidFill>
                  <a:srgbClr val="585D60"/>
                </a:solidFill>
                <a:latin typeface="Arial"/>
                <a:cs typeface="Arial"/>
              </a:rPr>
              <a:t>Scapy</a:t>
            </a:r>
            <a:r>
              <a:rPr dirty="0" sz="1850" spc="-65" i="1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50" spc="-30" i="1">
                <a:solidFill>
                  <a:srgbClr val="585D60"/>
                </a:solidFill>
                <a:latin typeface="Arial"/>
                <a:cs typeface="Arial"/>
              </a:rPr>
              <a:t>Python</a:t>
            </a:r>
            <a:r>
              <a:rPr dirty="0" sz="1850" spc="-65" i="1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50" spc="-45" i="1">
                <a:solidFill>
                  <a:srgbClr val="585D60"/>
                </a:solidFill>
                <a:latin typeface="Arial"/>
                <a:cs typeface="Arial"/>
              </a:rPr>
              <a:t>Package</a:t>
            </a:r>
            <a:r>
              <a:rPr dirty="0" sz="1850" spc="-65" i="1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50" spc="-25" i="1">
                <a:solidFill>
                  <a:srgbClr val="585D60"/>
                </a:solidFill>
                <a:latin typeface="Arial"/>
                <a:cs typeface="Arial"/>
              </a:rPr>
              <a:t>Issues</a:t>
            </a:r>
            <a:r>
              <a:rPr dirty="0" sz="1850" spc="-65" i="1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Arial"/>
                <a:cs typeface="Arial"/>
              </a:rPr>
              <a:t>from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GitHub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5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API</a:t>
            </a:r>
            <a:r>
              <a:rPr dirty="0" sz="1800" spc="50">
                <a:solidFill>
                  <a:srgbClr val="585D60"/>
                </a:solidFill>
                <a:latin typeface="Arial"/>
                <a:cs typeface="Arial"/>
              </a:rPr>
              <a:t>.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Note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that  </a:t>
            </a:r>
            <a:r>
              <a:rPr dirty="0" sz="1850" spc="-60" i="1">
                <a:solidFill>
                  <a:srgbClr val="585D60"/>
                </a:solidFill>
                <a:latin typeface="Arial"/>
                <a:cs typeface="Arial"/>
              </a:rPr>
              <a:t>Scapy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is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powerful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interactive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packet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manipulation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package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in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Python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(often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used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in </a:t>
            </a:r>
            <a:r>
              <a:rPr dirty="0" sz="1850" spc="-75" i="1">
                <a:solidFill>
                  <a:srgbClr val="585D60"/>
                </a:solidFill>
                <a:latin typeface="Arial"/>
                <a:cs typeface="Arial"/>
              </a:rPr>
              <a:t>Pen  </a:t>
            </a:r>
            <a:r>
              <a:rPr dirty="0" sz="1850" spc="-25" i="1">
                <a:solidFill>
                  <a:srgbClr val="585D60"/>
                </a:solidFill>
                <a:latin typeface="Arial"/>
                <a:cs typeface="Arial"/>
              </a:rPr>
              <a:t>Testing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 </a:t>
            </a:r>
            <a:r>
              <a:rPr dirty="0" sz="1850" spc="-35" i="1">
                <a:solidFill>
                  <a:srgbClr val="585D60"/>
                </a:solidFill>
                <a:latin typeface="Arial"/>
                <a:cs typeface="Arial"/>
              </a:rPr>
              <a:t>Forensic</a:t>
            </a:r>
            <a:r>
              <a:rPr dirty="0" sz="1850" spc="-165" i="1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50" spc="-10" i="1">
                <a:solidFill>
                  <a:srgbClr val="585D60"/>
                </a:solidFill>
                <a:latin typeface="Arial"/>
                <a:cs typeface="Arial"/>
              </a:rPr>
              <a:t>Investigations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2619375"/>
            <a:ext cx="9696450" cy="1190625"/>
          </a:xfrm>
          <a:prstGeom prst="rect">
            <a:avLst/>
          </a:prstGeom>
          <a:solidFill>
            <a:srgbClr val="F4F4F4"/>
          </a:solidFill>
        </p:spPr>
        <p:txBody>
          <a:bodyPr wrap="square" lIns="0" tIns="9525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750"/>
              </a:spcBef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import </a:t>
            </a:r>
            <a:r>
              <a:rPr dirty="0" sz="1350" spc="10">
                <a:latin typeface="Courier New"/>
                <a:cs typeface="Courier New"/>
              </a:rPr>
              <a:t>pandas 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as</a:t>
            </a:r>
            <a:r>
              <a:rPr dirty="0" sz="1350" spc="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pd</a:t>
            </a:r>
            <a:endParaRPr sz="1350">
              <a:latin typeface="Courier New"/>
              <a:cs typeface="Courier New"/>
            </a:endParaRPr>
          </a:p>
          <a:p>
            <a:pPr marL="316865" indent="-209550">
              <a:lnSpc>
                <a:spcPts val="1595"/>
              </a:lnSpc>
              <a:spcBef>
                <a:spcPts val="1305"/>
              </a:spcBef>
              <a:buChar char="❖"/>
              <a:tabLst>
                <a:tab pos="317500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Reading JSON</a:t>
            </a:r>
            <a:r>
              <a:rPr dirty="0" sz="1350" spc="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data</a:t>
            </a:r>
            <a:endParaRPr sz="1350">
              <a:latin typeface="Courier New"/>
              <a:cs typeface="Courier New"/>
            </a:endParaRPr>
          </a:p>
          <a:p>
            <a:pPr marL="107950" marR="1344930">
              <a:lnSpc>
                <a:spcPts val="1580"/>
              </a:lnSpc>
              <a:spcBef>
                <a:spcPts val="60"/>
              </a:spcBef>
            </a:pPr>
            <a:r>
              <a:rPr dirty="0" sz="1350" spc="10">
                <a:latin typeface="Courier New"/>
                <a:cs typeface="Courier New"/>
              </a:rPr>
              <a:t>scapy_issues =</a:t>
            </a:r>
            <a:r>
              <a:rPr dirty="0" sz="1350" spc="-40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pd.read_json(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'https://api.github.com/repos/secdev/scapy/issues'</a:t>
            </a:r>
            <a:r>
              <a:rPr dirty="0" sz="1350" spc="10">
                <a:latin typeface="Courier New"/>
                <a:cs typeface="Courier New"/>
              </a:rPr>
              <a:t>)  scapy_issues.head()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5857874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0" y="0"/>
                </a:moveTo>
                <a:lnTo>
                  <a:pt x="161924" y="0"/>
                </a:lnTo>
                <a:lnTo>
                  <a:pt x="161924" y="161924"/>
                </a:lnTo>
                <a:lnTo>
                  <a:pt x="0" y="16192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71550" y="5905499"/>
            <a:ext cx="38100" cy="66675"/>
          </a:xfrm>
          <a:custGeom>
            <a:avLst/>
            <a:gdLst/>
            <a:ahLst/>
            <a:cxnLst/>
            <a:rect l="l" t="t" r="r" b="b"/>
            <a:pathLst>
              <a:path w="38100" h="66675">
                <a:moveTo>
                  <a:pt x="38099" y="66674"/>
                </a:moveTo>
                <a:lnTo>
                  <a:pt x="0" y="33337"/>
                </a:lnTo>
                <a:lnTo>
                  <a:pt x="38099" y="0"/>
                </a:lnTo>
                <a:lnTo>
                  <a:pt x="38099" y="66674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448924" y="5857874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0" y="0"/>
                </a:moveTo>
                <a:lnTo>
                  <a:pt x="161924" y="0"/>
                </a:lnTo>
                <a:lnTo>
                  <a:pt x="161924" y="161924"/>
                </a:lnTo>
                <a:lnTo>
                  <a:pt x="0" y="16192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515599" y="5905499"/>
            <a:ext cx="38100" cy="66675"/>
          </a:xfrm>
          <a:custGeom>
            <a:avLst/>
            <a:gdLst/>
            <a:ahLst/>
            <a:cxnLst/>
            <a:rect l="l" t="t" r="r" b="b"/>
            <a:pathLst>
              <a:path w="38100" h="66675">
                <a:moveTo>
                  <a:pt x="0" y="66674"/>
                </a:moveTo>
                <a:lnTo>
                  <a:pt x="0" y="0"/>
                </a:lnTo>
                <a:lnTo>
                  <a:pt x="38099" y="33337"/>
                </a:lnTo>
                <a:lnTo>
                  <a:pt x="0" y="66674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76325" y="5857874"/>
            <a:ext cx="9372600" cy="161925"/>
          </a:xfrm>
          <a:custGeom>
            <a:avLst/>
            <a:gdLst/>
            <a:ahLst/>
            <a:cxnLst/>
            <a:rect l="l" t="t" r="r" b="b"/>
            <a:pathLst>
              <a:path w="9372600" h="161925">
                <a:moveTo>
                  <a:pt x="0" y="0"/>
                </a:moveTo>
                <a:lnTo>
                  <a:pt x="9372599" y="0"/>
                </a:lnTo>
                <a:lnTo>
                  <a:pt x="9372599" y="161924"/>
                </a:lnTo>
                <a:lnTo>
                  <a:pt x="0" y="16192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76325" y="5876924"/>
            <a:ext cx="7781925" cy="123825"/>
          </a:xfrm>
          <a:custGeom>
            <a:avLst/>
            <a:gdLst/>
            <a:ahLst/>
            <a:cxnLst/>
            <a:rect l="l" t="t" r="r" b="b"/>
            <a:pathLst>
              <a:path w="7781925" h="123825">
                <a:moveTo>
                  <a:pt x="0" y="0"/>
                </a:moveTo>
                <a:lnTo>
                  <a:pt x="7781924" y="0"/>
                </a:lnTo>
                <a:lnTo>
                  <a:pt x="7781924" y="123824"/>
                </a:lnTo>
                <a:lnTo>
                  <a:pt x="0" y="1238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14400" y="4038600"/>
            <a:ext cx="9696450" cy="1819275"/>
          </a:xfrm>
          <a:custGeom>
            <a:avLst/>
            <a:gdLst/>
            <a:ahLst/>
            <a:cxnLst/>
            <a:rect l="l" t="t" r="r" b="b"/>
            <a:pathLst>
              <a:path w="9696450" h="1819275">
                <a:moveTo>
                  <a:pt x="0" y="0"/>
                </a:moveTo>
                <a:lnTo>
                  <a:pt x="9696449" y="0"/>
                </a:lnTo>
                <a:lnTo>
                  <a:pt x="9696449" y="1819274"/>
                </a:lnTo>
                <a:lnTo>
                  <a:pt x="0" y="1819274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991145" y="4134343"/>
          <a:ext cx="6318250" cy="1209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"/>
                <a:gridCol w="5576570"/>
                <a:gridCol w="448310"/>
              </a:tblGrid>
              <a:tr h="204443">
                <a:tc>
                  <a:txBody>
                    <a:bodyPr/>
                    <a:lstStyle/>
                    <a:p>
                      <a:pPr marL="31750">
                        <a:lnSpc>
                          <a:spcPts val="1510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510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url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510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95262">
                <a:tc>
                  <a:txBody>
                    <a:bodyPr/>
                    <a:lstStyle/>
                    <a:p>
                      <a:pPr marL="31750">
                        <a:lnSpc>
                          <a:spcPts val="143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435"/>
                        </a:lnSpc>
                        <a:tabLst>
                          <a:tab pos="312420" algn="l"/>
                        </a:tabLst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https://api.github.com/repos/secdev/scapy/issu...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43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475"/>
                        </a:lnSpc>
                        <a:tabLst>
                          <a:tab pos="312420" algn="l"/>
                        </a:tabLst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https://api.github.com/repos/secdev/scapy/issu...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475"/>
                        </a:lnSpc>
                        <a:tabLst>
                          <a:tab pos="312420" algn="l"/>
                        </a:tabLst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https://api.github.com/repos/secdev/scapy/issu...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475"/>
                        </a:lnSpc>
                        <a:tabLst>
                          <a:tab pos="312420" algn="l"/>
                        </a:tabLst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https://api.github.com/repos/secdev/scapy/issu...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9205">
                <a:tc>
                  <a:txBody>
                    <a:bodyPr/>
                    <a:lstStyle/>
                    <a:p>
                      <a:pPr marL="31750"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545"/>
                        </a:lnSpc>
                        <a:tabLst>
                          <a:tab pos="312420" algn="l"/>
                        </a:tabLst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https://api.github.com/repos/secdev/scapy/issu...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54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15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473174" y="4509388"/>
            <a:ext cx="3152775" cy="63436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{'url':</a:t>
            </a:r>
            <a:r>
              <a:rPr dirty="0" sz="1350" spc="-7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'https://api.github.co</a:t>
            </a:r>
            <a:endParaRPr sz="1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{'url':</a:t>
            </a:r>
            <a:r>
              <a:rPr dirty="0" sz="1350" spc="-7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'https://api.github.co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0195" y="5309488"/>
            <a:ext cx="2527300" cy="434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1595"/>
              </a:lnSpc>
              <a:spcBef>
                <a:spcPts val="114"/>
              </a:spcBef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ts val="1595"/>
              </a:lnSpc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 [5 rows x 32</a:t>
            </a:r>
            <a:r>
              <a:rPr dirty="0" sz="1350" spc="-8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columns]</a:t>
            </a:r>
            <a:endParaRPr sz="1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9320" y="2758440"/>
            <a:ext cx="7181215" cy="1039494"/>
          </a:xfrm>
          <a:prstGeom prst="rect"/>
          <a:solidFill>
            <a:srgbClr val="333333"/>
          </a:solidFill>
        </p:spPr>
        <p:txBody>
          <a:bodyPr wrap="square" lIns="0" tIns="140335" rIns="0" bIns="0" rtlCol="0" vert="horz">
            <a:spAutoFit/>
          </a:bodyPr>
          <a:lstStyle/>
          <a:p>
            <a:pPr marL="226695">
              <a:lnSpc>
                <a:spcPct val="100000"/>
              </a:lnSpc>
              <a:spcBef>
                <a:spcPts val="1105"/>
              </a:spcBef>
            </a:pPr>
            <a:r>
              <a:rPr dirty="0" sz="4100" spc="-1050">
                <a:solidFill>
                  <a:srgbClr val="000000"/>
                </a:solidFill>
              </a:rPr>
              <a:t>E</a:t>
            </a:r>
            <a:r>
              <a:rPr dirty="0" sz="4100" spc="-1050">
                <a:solidFill>
                  <a:srgbClr val="FFFFFF"/>
                </a:solidFill>
              </a:rPr>
              <a:t>E</a:t>
            </a:r>
            <a:r>
              <a:rPr dirty="0" sz="4100" spc="-1050">
                <a:solidFill>
                  <a:srgbClr val="000000"/>
                </a:solidFill>
              </a:rPr>
              <a:t>x</a:t>
            </a:r>
            <a:r>
              <a:rPr dirty="0" sz="4100" spc="-1050">
                <a:solidFill>
                  <a:srgbClr val="FFFFFF"/>
                </a:solidFill>
              </a:rPr>
              <a:t>x</a:t>
            </a:r>
            <a:r>
              <a:rPr dirty="0" sz="4100" spc="-1050">
                <a:solidFill>
                  <a:srgbClr val="000000"/>
                </a:solidFill>
              </a:rPr>
              <a:t>p</a:t>
            </a:r>
            <a:r>
              <a:rPr dirty="0" sz="4100" spc="-1050">
                <a:solidFill>
                  <a:srgbClr val="FFFFFF"/>
                </a:solidFill>
              </a:rPr>
              <a:t>p</a:t>
            </a:r>
            <a:r>
              <a:rPr dirty="0" sz="4100" spc="-1050">
                <a:solidFill>
                  <a:srgbClr val="000000"/>
                </a:solidFill>
              </a:rPr>
              <a:t>l</a:t>
            </a:r>
            <a:r>
              <a:rPr dirty="0" sz="4100" spc="-1050">
                <a:solidFill>
                  <a:srgbClr val="FFFFFF"/>
                </a:solidFill>
              </a:rPr>
              <a:t>l</a:t>
            </a:r>
            <a:r>
              <a:rPr dirty="0" sz="4100" spc="-1050">
                <a:solidFill>
                  <a:srgbClr val="000000"/>
                </a:solidFill>
              </a:rPr>
              <a:t>o</a:t>
            </a:r>
            <a:r>
              <a:rPr dirty="0" sz="4100" spc="-1050">
                <a:solidFill>
                  <a:srgbClr val="FFFFFF"/>
                </a:solidFill>
              </a:rPr>
              <a:t>o</a:t>
            </a:r>
            <a:r>
              <a:rPr dirty="0" sz="4100" spc="-1050">
                <a:solidFill>
                  <a:srgbClr val="000000"/>
                </a:solidFill>
              </a:rPr>
              <a:t>r</a:t>
            </a:r>
            <a:r>
              <a:rPr dirty="0" sz="4100" spc="-1050">
                <a:solidFill>
                  <a:srgbClr val="FFFFFF"/>
                </a:solidFill>
              </a:rPr>
              <a:t>r</a:t>
            </a:r>
            <a:r>
              <a:rPr dirty="0" sz="4100" spc="-1050">
                <a:solidFill>
                  <a:srgbClr val="000000"/>
                </a:solidFill>
              </a:rPr>
              <a:t>i</a:t>
            </a:r>
            <a:r>
              <a:rPr dirty="0" sz="4100" spc="-1050">
                <a:solidFill>
                  <a:srgbClr val="FFFFFF"/>
                </a:solidFill>
              </a:rPr>
              <a:t>i</a:t>
            </a:r>
            <a:r>
              <a:rPr dirty="0" sz="4100" spc="-1050">
                <a:solidFill>
                  <a:srgbClr val="000000"/>
                </a:solidFill>
              </a:rPr>
              <a:t>n</a:t>
            </a:r>
            <a:r>
              <a:rPr dirty="0" sz="4100" spc="-1050">
                <a:solidFill>
                  <a:srgbClr val="FFFFFF"/>
                </a:solidFill>
              </a:rPr>
              <a:t>n</a:t>
            </a:r>
            <a:r>
              <a:rPr dirty="0" sz="4100" spc="-1050">
                <a:solidFill>
                  <a:srgbClr val="000000"/>
                </a:solidFill>
              </a:rPr>
              <a:t>g</a:t>
            </a:r>
            <a:r>
              <a:rPr dirty="0" sz="4100" spc="-1050">
                <a:solidFill>
                  <a:srgbClr val="FFFFFF"/>
                </a:solidFill>
              </a:rPr>
              <a:t>g </a:t>
            </a:r>
            <a:r>
              <a:rPr dirty="0" sz="4100" spc="-1225">
                <a:solidFill>
                  <a:srgbClr val="000000"/>
                </a:solidFill>
              </a:rPr>
              <a:t>a</a:t>
            </a:r>
            <a:r>
              <a:rPr dirty="0" sz="4100" spc="-1225">
                <a:solidFill>
                  <a:srgbClr val="FFFFFF"/>
                </a:solidFill>
              </a:rPr>
              <a:t>a</a:t>
            </a:r>
            <a:r>
              <a:rPr dirty="0" sz="4100" spc="-1225">
                <a:solidFill>
                  <a:srgbClr val="000000"/>
                </a:solidFill>
              </a:rPr>
              <a:t>n</a:t>
            </a:r>
            <a:r>
              <a:rPr dirty="0" sz="4100" spc="-1225">
                <a:solidFill>
                  <a:srgbClr val="FFFFFF"/>
                </a:solidFill>
              </a:rPr>
              <a:t>n</a:t>
            </a:r>
            <a:r>
              <a:rPr dirty="0" sz="4100" spc="-1225">
                <a:solidFill>
                  <a:srgbClr val="000000"/>
                </a:solidFill>
              </a:rPr>
              <a:t>d</a:t>
            </a:r>
            <a:r>
              <a:rPr dirty="0" sz="4100" spc="-1225">
                <a:solidFill>
                  <a:srgbClr val="FFFFFF"/>
                </a:solidFill>
              </a:rPr>
              <a:t>d </a:t>
            </a:r>
            <a:r>
              <a:rPr dirty="0" sz="4100" spc="-1160">
                <a:solidFill>
                  <a:srgbClr val="000000"/>
                </a:solidFill>
              </a:rPr>
              <a:t>S</a:t>
            </a:r>
            <a:r>
              <a:rPr dirty="0" sz="4100" spc="-1160">
                <a:solidFill>
                  <a:srgbClr val="FFFFFF"/>
                </a:solidFill>
              </a:rPr>
              <a:t>S</a:t>
            </a:r>
            <a:r>
              <a:rPr dirty="0" sz="4100" spc="-1160">
                <a:solidFill>
                  <a:srgbClr val="000000"/>
                </a:solidFill>
              </a:rPr>
              <a:t>u</a:t>
            </a:r>
            <a:r>
              <a:rPr dirty="0" sz="4100" spc="-1160">
                <a:solidFill>
                  <a:srgbClr val="FFFFFF"/>
                </a:solidFill>
              </a:rPr>
              <a:t>u</a:t>
            </a:r>
            <a:r>
              <a:rPr dirty="0" sz="4100" spc="-1160">
                <a:solidFill>
                  <a:srgbClr val="000000"/>
                </a:solidFill>
              </a:rPr>
              <a:t>m</a:t>
            </a:r>
            <a:r>
              <a:rPr dirty="0" sz="4100" spc="-1160">
                <a:solidFill>
                  <a:srgbClr val="FFFFFF"/>
                </a:solidFill>
              </a:rPr>
              <a:t>m</a:t>
            </a:r>
            <a:r>
              <a:rPr dirty="0" sz="4100" spc="-1160">
                <a:solidFill>
                  <a:srgbClr val="000000"/>
                </a:solidFill>
              </a:rPr>
              <a:t>m</a:t>
            </a:r>
            <a:r>
              <a:rPr dirty="0" sz="4100" spc="-1160">
                <a:solidFill>
                  <a:srgbClr val="FFFFFF"/>
                </a:solidFill>
              </a:rPr>
              <a:t>m</a:t>
            </a:r>
            <a:r>
              <a:rPr dirty="0" sz="4100" spc="-1160">
                <a:solidFill>
                  <a:srgbClr val="000000"/>
                </a:solidFill>
              </a:rPr>
              <a:t>a</a:t>
            </a:r>
            <a:r>
              <a:rPr dirty="0" sz="4100" spc="-1160">
                <a:solidFill>
                  <a:srgbClr val="FFFFFF"/>
                </a:solidFill>
              </a:rPr>
              <a:t>a</a:t>
            </a:r>
            <a:r>
              <a:rPr dirty="0" sz="4100" spc="-1160">
                <a:solidFill>
                  <a:srgbClr val="000000"/>
                </a:solidFill>
              </a:rPr>
              <a:t>r</a:t>
            </a:r>
            <a:r>
              <a:rPr dirty="0" sz="4100" spc="-1160">
                <a:solidFill>
                  <a:srgbClr val="FFFFFF"/>
                </a:solidFill>
              </a:rPr>
              <a:t>r</a:t>
            </a:r>
            <a:r>
              <a:rPr dirty="0" sz="4100" spc="-1160">
                <a:solidFill>
                  <a:srgbClr val="000000"/>
                </a:solidFill>
              </a:rPr>
              <a:t>i</a:t>
            </a:r>
            <a:r>
              <a:rPr dirty="0" sz="4100" spc="-1160">
                <a:solidFill>
                  <a:srgbClr val="FFFFFF"/>
                </a:solidFill>
              </a:rPr>
              <a:t>i</a:t>
            </a:r>
            <a:r>
              <a:rPr dirty="0" sz="4100" spc="-1160">
                <a:solidFill>
                  <a:srgbClr val="000000"/>
                </a:solidFill>
              </a:rPr>
              <a:t>z</a:t>
            </a:r>
            <a:r>
              <a:rPr dirty="0" sz="4100" spc="-1160">
                <a:solidFill>
                  <a:srgbClr val="FFFFFF"/>
                </a:solidFill>
              </a:rPr>
              <a:t>z</a:t>
            </a:r>
            <a:r>
              <a:rPr dirty="0" sz="4100" spc="-1160">
                <a:solidFill>
                  <a:srgbClr val="000000"/>
                </a:solidFill>
              </a:rPr>
              <a:t>i</a:t>
            </a:r>
            <a:r>
              <a:rPr dirty="0" sz="4100" spc="-1160">
                <a:solidFill>
                  <a:srgbClr val="FFFFFF"/>
                </a:solidFill>
              </a:rPr>
              <a:t>i</a:t>
            </a:r>
            <a:r>
              <a:rPr dirty="0" sz="4100" spc="-1160">
                <a:solidFill>
                  <a:srgbClr val="000000"/>
                </a:solidFill>
              </a:rPr>
              <a:t>n</a:t>
            </a:r>
            <a:r>
              <a:rPr dirty="0" sz="4100" spc="-1160">
                <a:solidFill>
                  <a:srgbClr val="FFFFFF"/>
                </a:solidFill>
              </a:rPr>
              <a:t>n</a:t>
            </a:r>
            <a:r>
              <a:rPr dirty="0" sz="4100" spc="-1160">
                <a:solidFill>
                  <a:srgbClr val="000000"/>
                </a:solidFill>
              </a:rPr>
              <a:t>g</a:t>
            </a:r>
            <a:r>
              <a:rPr dirty="0" sz="4100" spc="-1160">
                <a:solidFill>
                  <a:srgbClr val="FFFFFF"/>
                </a:solidFill>
              </a:rPr>
              <a:t>g</a:t>
            </a:r>
            <a:r>
              <a:rPr dirty="0" sz="4100" spc="-1130">
                <a:solidFill>
                  <a:srgbClr val="FFFFFF"/>
                </a:solidFill>
              </a:rPr>
              <a:t> </a:t>
            </a:r>
            <a:r>
              <a:rPr dirty="0" sz="4100" spc="-1175">
                <a:solidFill>
                  <a:srgbClr val="000000"/>
                </a:solidFill>
              </a:rPr>
              <a:t>D</a:t>
            </a:r>
            <a:r>
              <a:rPr dirty="0" sz="4100" spc="-1175">
                <a:solidFill>
                  <a:srgbClr val="FFFFFF"/>
                </a:solidFill>
              </a:rPr>
              <a:t>D</a:t>
            </a:r>
            <a:r>
              <a:rPr dirty="0" sz="4100" spc="-1175">
                <a:solidFill>
                  <a:srgbClr val="000000"/>
                </a:solidFill>
              </a:rPr>
              <a:t>a</a:t>
            </a:r>
            <a:r>
              <a:rPr dirty="0" sz="4100" spc="-1175">
                <a:solidFill>
                  <a:srgbClr val="FFFFFF"/>
                </a:solidFill>
              </a:rPr>
              <a:t>a</a:t>
            </a:r>
            <a:r>
              <a:rPr dirty="0" sz="4100" spc="-1175">
                <a:solidFill>
                  <a:srgbClr val="000000"/>
                </a:solidFill>
              </a:rPr>
              <a:t>t</a:t>
            </a:r>
            <a:r>
              <a:rPr dirty="0" sz="4100" spc="-1175">
                <a:solidFill>
                  <a:srgbClr val="FFFFFF"/>
                </a:solidFill>
              </a:rPr>
              <a:t>t</a:t>
            </a:r>
            <a:r>
              <a:rPr dirty="0" sz="4100" spc="-1175">
                <a:solidFill>
                  <a:srgbClr val="000000"/>
                </a:solidFill>
              </a:rPr>
              <a:t>a</a:t>
            </a:r>
            <a:r>
              <a:rPr dirty="0" sz="4100" spc="-1175">
                <a:solidFill>
                  <a:srgbClr val="FFFFFF"/>
                </a:solidFill>
              </a:rPr>
              <a:t>a</a:t>
            </a:r>
            <a:endParaRPr sz="4100"/>
          </a:p>
        </p:txBody>
      </p:sp>
      <p:sp>
        <p:nvSpPr>
          <p:cNvPr id="3" name="object 3"/>
          <p:cNvSpPr/>
          <p:nvPr/>
        </p:nvSpPr>
        <p:spPr>
          <a:xfrm>
            <a:off x="10637519" y="5995415"/>
            <a:ext cx="887730" cy="491490"/>
          </a:xfrm>
          <a:custGeom>
            <a:avLst/>
            <a:gdLst/>
            <a:ahLst/>
            <a:cxnLst/>
            <a:rect l="l" t="t" r="r" b="b"/>
            <a:pathLst>
              <a:path w="887729" h="491489">
                <a:moveTo>
                  <a:pt x="0" y="0"/>
                </a:moveTo>
                <a:lnTo>
                  <a:pt x="887729" y="0"/>
                </a:lnTo>
                <a:lnTo>
                  <a:pt x="887729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95">
                <a:latin typeface="Trebuchet MS"/>
                <a:cs typeface="Trebuchet MS"/>
              </a:rPr>
              <a:t>1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dirty="0" sz="1200" spc="-295">
                <a:latin typeface="Trebuchet MS"/>
                <a:cs typeface="Trebuchet MS"/>
              </a:rPr>
              <a:t>9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9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3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2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32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501904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80"/>
              <a:t>Quick </a:t>
            </a:r>
            <a:r>
              <a:rPr dirty="0" spc="-185"/>
              <a:t>Refresher </a:t>
            </a:r>
            <a:r>
              <a:rPr dirty="0" spc="-140"/>
              <a:t>of </a:t>
            </a:r>
            <a:r>
              <a:rPr dirty="0" spc="-100"/>
              <a:t>Last</a:t>
            </a:r>
            <a:r>
              <a:rPr dirty="0" spc="-475"/>
              <a:t> </a:t>
            </a:r>
            <a:r>
              <a:rPr dirty="0" spc="-2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1376044"/>
            <a:ext cx="9550400" cy="154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dirty="0" sz="1750" spc="65">
                <a:solidFill>
                  <a:srgbClr val="585D60"/>
                </a:solidFill>
                <a:latin typeface="Segoe UI Emoji"/>
                <a:cs typeface="Segoe UI Emoji"/>
              </a:rPr>
              <a:t>✅</a:t>
            </a:r>
            <a:r>
              <a:rPr dirty="0" sz="1750" spc="-30">
                <a:solidFill>
                  <a:srgbClr val="585D60"/>
                </a:solidFill>
                <a:latin typeface="Segoe UI Emoji"/>
                <a:cs typeface="Segoe UI Emoji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Understand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anatomy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Python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function,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use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arguments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correctly,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construct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your 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first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function.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1750" spc="65">
                <a:solidFill>
                  <a:srgbClr val="585D60"/>
                </a:solidFill>
                <a:latin typeface="Segoe UI Emoji"/>
                <a:cs typeface="Segoe UI Emoji"/>
              </a:rPr>
              <a:t>✅</a:t>
            </a:r>
            <a:r>
              <a:rPr dirty="0" sz="1750" spc="-35">
                <a:solidFill>
                  <a:srgbClr val="585D60"/>
                </a:solidFill>
                <a:latin typeface="Segoe UI Emoji"/>
                <a:cs typeface="Segoe UI Emoji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Utilize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built-in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anonymous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functions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(</a:t>
            </a:r>
            <a:r>
              <a:rPr dirty="0" sz="1700" spc="-25">
                <a:solidFill>
                  <a:srgbClr val="C2132D"/>
                </a:solidFill>
                <a:latin typeface="Courier New"/>
                <a:cs typeface="Courier New"/>
              </a:rPr>
              <a:t>map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,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700" spc="-20">
                <a:solidFill>
                  <a:srgbClr val="C2132D"/>
                </a:solidFill>
                <a:latin typeface="Courier New"/>
                <a:cs typeface="Courier New"/>
              </a:rPr>
              <a:t>lambda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,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C2132D"/>
                </a:solidFill>
                <a:latin typeface="Courier New"/>
                <a:cs typeface="Courier New"/>
              </a:rPr>
              <a:t>filter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).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1750" spc="65">
                <a:solidFill>
                  <a:srgbClr val="585D60"/>
                </a:solidFill>
                <a:latin typeface="Segoe UI Emoji"/>
                <a:cs typeface="Segoe UI Emoji"/>
              </a:rPr>
              <a:t>✅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Analyze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your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second</a:t>
            </a:r>
            <a:r>
              <a:rPr dirty="0" sz="1800" spc="-24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433512"/>
            <a:ext cx="9696450" cy="0"/>
          </a:xfrm>
          <a:custGeom>
            <a:avLst/>
            <a:gdLst/>
            <a:ahLst/>
            <a:cxnLst/>
            <a:rect l="l" t="t" r="r" b="b"/>
            <a:pathLst>
              <a:path w="9696450" h="0">
                <a:moveTo>
                  <a:pt x="0" y="0"/>
                </a:moveTo>
                <a:lnTo>
                  <a:pt x="96964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14400" y="3843337"/>
            <a:ext cx="9696450" cy="0"/>
          </a:xfrm>
          <a:custGeom>
            <a:avLst/>
            <a:gdLst/>
            <a:ahLst/>
            <a:cxnLst/>
            <a:rect l="l" t="t" r="r" b="b"/>
            <a:pathLst>
              <a:path w="9696450" h="0">
                <a:moveTo>
                  <a:pt x="0" y="0"/>
                </a:moveTo>
                <a:lnTo>
                  <a:pt x="96964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14400" y="1457325"/>
          <a:ext cx="9696450" cy="2320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/>
                <a:gridCol w="6534150"/>
                <a:gridCol w="2238375"/>
              </a:tblGrid>
              <a:tr h="338137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 spc="-35" b="1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Function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34925"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 spc="-20" b="1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34925"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 spc="40" b="1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Usage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34925"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385762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500" spc="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head()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B="0" marT="71120">
                    <a:lnT w="9525">
                      <a:solidFill>
                        <a:srgbClr val="DDDDD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600" spc="-1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dirty="0" sz="1600" spc="-4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600" spc="-4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4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first</a:t>
                      </a:r>
                      <a:r>
                        <a:rPr dirty="0" sz="1600" spc="-4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00" spc="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dirty="0" sz="1500" spc="-50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3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rows</a:t>
                      </a:r>
                      <a:r>
                        <a:rPr dirty="0" sz="1600" spc="-4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3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(default</a:t>
                      </a:r>
                      <a:r>
                        <a:rPr dirty="0" sz="1600" spc="-4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600" spc="-4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2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5)</a:t>
                      </a:r>
                      <a:r>
                        <a:rPr dirty="0" sz="1600" spc="-4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5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1600" spc="-4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600" spc="-4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3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object</a:t>
                      </a:r>
                      <a:r>
                        <a:rPr dirty="0" sz="1600" spc="-4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based</a:t>
                      </a:r>
                      <a:r>
                        <a:rPr dirty="0" sz="1600" spc="-4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dirty="0" sz="1600" spc="-4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3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position.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T w="9525">
                      <a:solidFill>
                        <a:srgbClr val="DDDDD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500" spc="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equifax_df2.head()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B="0" marT="71120">
                    <a:lnT w="9525">
                      <a:solidFill>
                        <a:srgbClr val="DDDDDD"/>
                      </a:solidFill>
                      <a:prstDash val="solid"/>
                    </a:lnT>
                  </a:tcPr>
                </a:tc>
              </a:tr>
              <a:tr h="333374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500" spc="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tail()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B="0" marT="47625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 spc="-1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dirty="0" sz="1600" spc="-4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600" spc="-4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3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last</a:t>
                      </a:r>
                      <a:r>
                        <a:rPr dirty="0" sz="1600" spc="-4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00" spc="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dirty="0" sz="1500" spc="-50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3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rows</a:t>
                      </a:r>
                      <a:r>
                        <a:rPr dirty="0" sz="1600" spc="-4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3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(default</a:t>
                      </a:r>
                      <a:r>
                        <a:rPr dirty="0" sz="1600" spc="-4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600" spc="-4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2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5)</a:t>
                      </a:r>
                      <a:r>
                        <a:rPr dirty="0" sz="1600" spc="-4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5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1600" spc="-4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600" spc="-4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3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object</a:t>
                      </a:r>
                      <a:r>
                        <a:rPr dirty="0" sz="1600" spc="-4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based</a:t>
                      </a:r>
                      <a:r>
                        <a:rPr dirty="0" sz="1600" spc="-4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dirty="0" sz="1600" spc="-4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3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position.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500" spc="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equifax_df2.tail()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B="0" marT="47625">
                    <a:solidFill>
                      <a:srgbClr val="EDEDED"/>
                    </a:solidFill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500" spc="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shape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B="0" marT="66675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600" spc="-1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dirty="0" sz="1600" spc="-4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600" spc="-4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number</a:t>
                      </a:r>
                      <a:r>
                        <a:rPr dirty="0" sz="1600" spc="-4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7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600" spc="-4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3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rows</a:t>
                      </a:r>
                      <a:r>
                        <a:rPr dirty="0" sz="1600" spc="-4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600" spc="-4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3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columns</a:t>
                      </a:r>
                      <a:r>
                        <a:rPr dirty="0" sz="1600" spc="-4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2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1600" spc="-4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600" spc="-4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DataFrame.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6350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500" spc="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equifax_df2.shape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B="0" marT="66675"/>
                </a:tc>
              </a:tr>
              <a:tr h="571499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dirty="0" sz="1500" spc="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info()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B="0" marT="161925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60960" marR="586740">
                        <a:lnSpc>
                          <a:spcPts val="1870"/>
                        </a:lnSpc>
                        <a:spcBef>
                          <a:spcPts val="380"/>
                        </a:spcBef>
                      </a:pPr>
                      <a:r>
                        <a:rPr dirty="0" sz="1600" spc="2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Prints</a:t>
                      </a:r>
                      <a:r>
                        <a:rPr dirty="0" sz="1600" spc="-4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4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information</a:t>
                      </a:r>
                      <a:r>
                        <a:rPr dirty="0" sz="1600" spc="-4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2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about</a:t>
                      </a:r>
                      <a:r>
                        <a:rPr dirty="0" sz="1600" spc="-4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600" spc="-4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2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DataFrame,</a:t>
                      </a:r>
                      <a:r>
                        <a:rPr dirty="0" sz="1600" spc="-4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2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including</a:t>
                      </a:r>
                      <a:r>
                        <a:rPr dirty="0" sz="1600" spc="-4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600" spc="-4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number</a:t>
                      </a:r>
                      <a:r>
                        <a:rPr dirty="0" sz="1600" spc="-4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7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of  </a:t>
                      </a:r>
                      <a:r>
                        <a:rPr dirty="0" sz="1600" spc="-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entries,</a:t>
                      </a:r>
                      <a:r>
                        <a:rPr dirty="0" sz="1600" spc="-4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600" spc="-4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3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column</a:t>
                      </a:r>
                      <a:r>
                        <a:rPr dirty="0" sz="1600" spc="-4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names,</a:t>
                      </a:r>
                      <a:r>
                        <a:rPr dirty="0" sz="1600" spc="-4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600" spc="-4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600" spc="-4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2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1600" spc="-4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types.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dirty="0" sz="1500" spc="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equifax_df2.info()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B="0" marT="161925">
                    <a:solidFill>
                      <a:srgbClr val="EDEDED"/>
                    </a:solidFill>
                  </a:tcPr>
                </a:tc>
              </a:tr>
              <a:tr h="310533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500" spc="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dtypes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B="0" marT="66675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600" spc="-1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dirty="0" sz="1600" spc="-4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600" spc="-4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2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1600" spc="-4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types</a:t>
                      </a:r>
                      <a:r>
                        <a:rPr dirty="0" sz="1600" spc="-4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7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600" spc="-4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600" spc="-4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2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columns.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3975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500" spc="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equifax_df2.dtypes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B="0" marT="66675"/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20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551751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0"/>
              <a:t>Exploring </a:t>
            </a:r>
            <a:r>
              <a:rPr dirty="0" spc="-180"/>
              <a:t>and </a:t>
            </a:r>
            <a:r>
              <a:rPr dirty="0" spc="-150"/>
              <a:t>Summarizing</a:t>
            </a:r>
            <a:r>
              <a:rPr dirty="0" spc="-390"/>
              <a:t> </a:t>
            </a:r>
            <a:r>
              <a:rPr dirty="0" spc="-190"/>
              <a:t>Data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433512"/>
            <a:ext cx="9696450" cy="0"/>
          </a:xfrm>
          <a:custGeom>
            <a:avLst/>
            <a:gdLst/>
            <a:ahLst/>
            <a:cxnLst/>
            <a:rect l="l" t="t" r="r" b="b"/>
            <a:pathLst>
              <a:path w="9696450" h="0">
                <a:moveTo>
                  <a:pt x="0" y="0"/>
                </a:moveTo>
                <a:lnTo>
                  <a:pt x="96964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14400" y="5719762"/>
            <a:ext cx="9696450" cy="0"/>
          </a:xfrm>
          <a:custGeom>
            <a:avLst/>
            <a:gdLst/>
            <a:ahLst/>
            <a:cxnLst/>
            <a:rect l="l" t="t" r="r" b="b"/>
            <a:pathLst>
              <a:path w="9696450" h="0">
                <a:moveTo>
                  <a:pt x="0" y="0"/>
                </a:moveTo>
                <a:lnTo>
                  <a:pt x="96964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14400" y="1457325"/>
          <a:ext cx="9696450" cy="4197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2125"/>
                <a:gridCol w="3819525"/>
                <a:gridCol w="4114800"/>
              </a:tblGrid>
              <a:tr h="338137"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 spc="-35" b="1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Function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34925"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 spc="-20" b="1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34925"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 spc="40" b="1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Usage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34925"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614362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dirty="0" sz="1500" spc="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count()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B="0" marT="185420">
                    <a:lnT w="9525">
                      <a:solidFill>
                        <a:srgbClr val="DDDDD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0325" marR="77470">
                        <a:lnSpc>
                          <a:spcPts val="1880"/>
                        </a:lnSpc>
                        <a:spcBef>
                          <a:spcPts val="555"/>
                        </a:spcBef>
                      </a:pPr>
                      <a:r>
                        <a:rPr dirty="0" sz="1600" spc="-1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dirty="0" sz="1600" spc="-5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600" spc="-5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number</a:t>
                      </a:r>
                      <a:r>
                        <a:rPr dirty="0" sz="1600" spc="-5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7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600" spc="-5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non-null</a:t>
                      </a:r>
                      <a:r>
                        <a:rPr dirty="0" sz="1600" spc="-5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values</a:t>
                      </a:r>
                      <a:r>
                        <a:rPr dirty="0" sz="1600" spc="-5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2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in  </a:t>
                      </a:r>
                      <a:r>
                        <a:rPr dirty="0" sz="16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each </a:t>
                      </a:r>
                      <a:r>
                        <a:rPr dirty="0" sz="1600" spc="-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DataFrame</a:t>
                      </a:r>
                      <a:r>
                        <a:rPr dirty="0" sz="1600" spc="-9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2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column.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70485">
                    <a:lnT w="9525">
                      <a:solidFill>
                        <a:srgbClr val="DDDDD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dirty="0" sz="1500" spc="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equifax_df2.count()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B="0" marT="185420">
                    <a:lnT w="9525">
                      <a:solidFill>
                        <a:srgbClr val="DDDDDD"/>
                      </a:solidFill>
                      <a:prstDash val="solid"/>
                    </a:lnT>
                  </a:tcPr>
                </a:tc>
              </a:tr>
              <a:tr h="8000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dirty="0" sz="1500" spc="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value_counts()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B="0" marT="5715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267335">
                        <a:lnSpc>
                          <a:spcPts val="1880"/>
                        </a:lnSpc>
                        <a:spcBef>
                          <a:spcPts val="370"/>
                        </a:spcBef>
                      </a:pPr>
                      <a:r>
                        <a:rPr dirty="0" sz="1600" spc="-1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Returns </a:t>
                      </a:r>
                      <a:r>
                        <a:rPr dirty="0" sz="1600" spc="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600" spc="1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frequency </a:t>
                      </a:r>
                      <a:r>
                        <a:rPr dirty="0" sz="1600" spc="3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counts </a:t>
                      </a:r>
                      <a:r>
                        <a:rPr dirty="0" sz="1600" spc="5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1600" spc="-3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each  </a:t>
                      </a:r>
                      <a:r>
                        <a:rPr dirty="0" sz="1600" spc="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unique </a:t>
                      </a:r>
                      <a:r>
                        <a:rPr dirty="0" sz="1600" spc="-1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value </a:t>
                      </a:r>
                      <a:r>
                        <a:rPr dirty="0" sz="1600" spc="2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in </a:t>
                      </a:r>
                      <a:r>
                        <a:rPr dirty="0" sz="1600" spc="-1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600" spc="-2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2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column.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60325">
                        <a:lnSpc>
                          <a:spcPts val="1814"/>
                        </a:lnSpc>
                      </a:pPr>
                      <a:r>
                        <a:rPr dirty="0" sz="1600" spc="-40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Note: </a:t>
                      </a:r>
                      <a:r>
                        <a:rPr dirty="0" sz="1600" spc="-25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Applied </a:t>
                      </a:r>
                      <a:r>
                        <a:rPr dirty="0" sz="1600" spc="-55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per</a:t>
                      </a:r>
                      <a:r>
                        <a:rPr dirty="0" sz="1600" spc="-180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25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column.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4699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dirty="0" sz="1500" spc="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equifax_df2['Name'].value_counts()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B="0" marT="5715">
                    <a:solidFill>
                      <a:srgbClr val="EDEDED"/>
                    </a:solidFill>
                  </a:tcPr>
                </a:tc>
              </a:tr>
              <a:tr h="8477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dirty="0" sz="1500" spc="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nunique()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60325" marR="189230">
                        <a:lnSpc>
                          <a:spcPts val="1880"/>
                        </a:lnSpc>
                        <a:spcBef>
                          <a:spcPts val="520"/>
                        </a:spcBef>
                      </a:pPr>
                      <a:r>
                        <a:rPr dirty="0" sz="1600" spc="-1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Returns </a:t>
                      </a:r>
                      <a:r>
                        <a:rPr dirty="0" sz="1600" spc="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the number </a:t>
                      </a:r>
                      <a:r>
                        <a:rPr dirty="0" sz="1600" spc="7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600" spc="-3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unique </a:t>
                      </a:r>
                      <a:r>
                        <a:rPr dirty="0" sz="16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values </a:t>
                      </a:r>
                      <a:r>
                        <a:rPr dirty="0" sz="1600" spc="2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in  </a:t>
                      </a:r>
                      <a:r>
                        <a:rPr dirty="0" sz="1600" spc="-1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600" spc="-5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2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column.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60325">
                        <a:lnSpc>
                          <a:spcPts val="1814"/>
                        </a:lnSpc>
                      </a:pPr>
                      <a:r>
                        <a:rPr dirty="0" sz="1600" spc="-40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Note: </a:t>
                      </a:r>
                      <a:r>
                        <a:rPr dirty="0" sz="1600" spc="-25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Applied </a:t>
                      </a:r>
                      <a:r>
                        <a:rPr dirty="0" sz="1600" spc="-55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per</a:t>
                      </a:r>
                      <a:r>
                        <a:rPr dirty="0" sz="1600" spc="-180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25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column.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dirty="0" sz="1500" spc="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equifax_df2['Name'].nunique()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B="0" marT="5080"/>
                </a:tc>
              </a:tr>
              <a:tr h="1047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dirty="0" sz="1500" spc="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describe()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B="0" marT="5715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520700">
                        <a:lnSpc>
                          <a:spcPct val="96400"/>
                        </a:lnSpc>
                        <a:spcBef>
                          <a:spcPts val="345"/>
                        </a:spcBef>
                      </a:pPr>
                      <a:r>
                        <a:rPr dirty="0" sz="16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Provides </a:t>
                      </a:r>
                      <a:r>
                        <a:rPr dirty="0" sz="1600" spc="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descriptive </a:t>
                      </a:r>
                      <a:r>
                        <a:rPr dirty="0" sz="1600" spc="4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statistics </a:t>
                      </a:r>
                      <a:r>
                        <a:rPr dirty="0" sz="1600" spc="5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for  </a:t>
                      </a:r>
                      <a:r>
                        <a:rPr dirty="0" sz="1600" spc="2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numerical</a:t>
                      </a:r>
                      <a:r>
                        <a:rPr dirty="0" sz="1600" spc="-5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columns,</a:t>
                      </a:r>
                      <a:r>
                        <a:rPr dirty="0" sz="1600" spc="-5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3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but</a:t>
                      </a:r>
                      <a:r>
                        <a:rPr dirty="0" sz="1600" spc="-5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1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can</a:t>
                      </a:r>
                      <a:r>
                        <a:rPr dirty="0" sz="1600" spc="-5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2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also</a:t>
                      </a:r>
                      <a:r>
                        <a:rPr dirty="0" sz="1600" spc="-5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be  </a:t>
                      </a:r>
                      <a:r>
                        <a:rPr dirty="0" sz="1600" spc="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used </a:t>
                      </a:r>
                      <a:r>
                        <a:rPr dirty="0" sz="1600" spc="5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for </a:t>
                      </a:r>
                      <a:r>
                        <a:rPr dirty="0" sz="1600" spc="3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object </a:t>
                      </a:r>
                      <a:r>
                        <a:rPr dirty="0" sz="1600" spc="3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columns </a:t>
                      </a:r>
                      <a:r>
                        <a:rPr dirty="0" sz="1600" spc="4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with  </a:t>
                      </a:r>
                      <a:r>
                        <a:rPr dirty="0" sz="1500" spc="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include='all'</a:t>
                      </a:r>
                      <a:r>
                        <a:rPr dirty="0" sz="1500" spc="-50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parameter.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dirty="0" sz="1500" spc="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equifax_df2.describe()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B="0" marT="5715">
                    <a:solidFill>
                      <a:srgbClr val="EDEDED"/>
                    </a:solidFill>
                  </a:tcPr>
                </a:tc>
              </a:tr>
              <a:tr h="548658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dirty="0" sz="1500" spc="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isnull().sum()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B="0" marT="180975"/>
                </a:tc>
                <a:tc>
                  <a:txBody>
                    <a:bodyPr/>
                    <a:lstStyle/>
                    <a:p>
                      <a:pPr marL="60325" marR="480695">
                        <a:lnSpc>
                          <a:spcPts val="1880"/>
                        </a:lnSpc>
                        <a:spcBef>
                          <a:spcPts val="520"/>
                        </a:spcBef>
                      </a:pPr>
                      <a:r>
                        <a:rPr dirty="0" sz="1600" spc="-1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dirty="0" sz="1600" spc="-5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600" spc="-5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3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count</a:t>
                      </a:r>
                      <a:r>
                        <a:rPr dirty="0" sz="1600" spc="-5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7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600" spc="-5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3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missing</a:t>
                      </a:r>
                      <a:r>
                        <a:rPr dirty="0" sz="1600" spc="-5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values  </a:t>
                      </a:r>
                      <a:r>
                        <a:rPr dirty="0" sz="1600" spc="2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500" spc="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r>
                        <a:rPr dirty="0" sz="1600" spc="2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) in </a:t>
                      </a:r>
                      <a:r>
                        <a:rPr dirty="0" sz="16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each</a:t>
                      </a:r>
                      <a:r>
                        <a:rPr dirty="0" sz="1600" spc="-18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2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column.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dirty="0" sz="1500" spc="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equifax_df2.isnull().sum()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B="0" marT="180975"/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20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679259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0"/>
              <a:t>Exploring </a:t>
            </a:r>
            <a:r>
              <a:rPr dirty="0" spc="-180"/>
              <a:t>and </a:t>
            </a:r>
            <a:r>
              <a:rPr dirty="0" spc="-150"/>
              <a:t>Summarizing </a:t>
            </a:r>
            <a:r>
              <a:rPr dirty="0" spc="-190"/>
              <a:t>Data</a:t>
            </a:r>
            <a:r>
              <a:rPr dirty="0" spc="-459"/>
              <a:t> </a:t>
            </a:r>
            <a:r>
              <a:rPr dirty="0" spc="-200"/>
              <a:t>(Cont.)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2124075"/>
            <a:ext cx="9696450" cy="0"/>
          </a:xfrm>
          <a:custGeom>
            <a:avLst/>
            <a:gdLst/>
            <a:ahLst/>
            <a:cxnLst/>
            <a:rect l="l" t="t" r="r" b="b"/>
            <a:pathLst>
              <a:path w="9696450" h="0">
                <a:moveTo>
                  <a:pt x="0" y="0"/>
                </a:moveTo>
                <a:lnTo>
                  <a:pt x="9696449" y="0"/>
                </a:lnTo>
              </a:path>
            </a:pathLst>
          </a:custGeom>
          <a:ln w="19049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14400" y="1552575"/>
            <a:ext cx="942975" cy="0"/>
          </a:xfrm>
          <a:custGeom>
            <a:avLst/>
            <a:gdLst/>
            <a:ahLst/>
            <a:cxnLst/>
            <a:rect l="l" t="t" r="r" b="b"/>
            <a:pathLst>
              <a:path w="942975" h="0">
                <a:moveTo>
                  <a:pt x="0" y="0"/>
                </a:moveTo>
                <a:lnTo>
                  <a:pt x="942974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2124075"/>
            <a:ext cx="942975" cy="0"/>
          </a:xfrm>
          <a:custGeom>
            <a:avLst/>
            <a:gdLst/>
            <a:ahLst/>
            <a:cxnLst/>
            <a:rect l="l" t="t" r="r" b="b"/>
            <a:pathLst>
              <a:path w="942975" h="0">
                <a:moveTo>
                  <a:pt x="0" y="0"/>
                </a:moveTo>
                <a:lnTo>
                  <a:pt x="942974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30300" y="1673225"/>
            <a:ext cx="9016365" cy="2176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51865" algn="l"/>
                <a:tab pos="2075814" algn="l"/>
                <a:tab pos="3200400" algn="l"/>
                <a:tab pos="4324985" algn="l"/>
                <a:tab pos="5448935" algn="l"/>
              </a:tabLst>
            </a:pP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Task	Task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1	</a:t>
            </a: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Task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2	</a:t>
            </a: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Task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3	</a:t>
            </a: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Task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4	</a:t>
            </a: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Task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Arial"/>
              <a:cs typeface="Arial"/>
            </a:endParaRPr>
          </a:p>
          <a:p>
            <a:pPr marL="165100" indent="-133985">
              <a:lnSpc>
                <a:spcPct val="100000"/>
              </a:lnSpc>
              <a:buClr>
                <a:srgbClr val="C2132D"/>
              </a:buClr>
              <a:buFont typeface="Trebuchet MS"/>
              <a:buChar char="•"/>
              <a:tabLst>
                <a:tab pos="165100" algn="l"/>
              </a:tabLst>
            </a:pP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Download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simulated_equifax_breach_data.csv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file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Arial"/>
                <a:cs typeface="Arial"/>
              </a:rPr>
              <a:t>from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Canvas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651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165100" algn="l"/>
              </a:tabLst>
            </a:pP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Load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dataset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into </a:t>
            </a:r>
            <a:r>
              <a:rPr dirty="0" sz="1800" spc="1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Google</a:t>
            </a:r>
            <a:r>
              <a:rPr dirty="0" sz="1800" spc="-37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800" spc="1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Colab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64465" marR="5080" indent="-133985">
              <a:lnSpc>
                <a:spcPct val="114599"/>
              </a:lnSpc>
              <a:spcBef>
                <a:spcPts val="975"/>
              </a:spcBef>
              <a:buClr>
                <a:srgbClr val="C2132D"/>
              </a:buClr>
              <a:buFont typeface="Trebuchet MS"/>
              <a:buChar char="•"/>
              <a:tabLst>
                <a:tab pos="165100" algn="l"/>
              </a:tabLst>
            </a:pPr>
            <a:r>
              <a:rPr dirty="0" sz="1800" spc="-15">
                <a:solidFill>
                  <a:srgbClr val="585D60"/>
                </a:solidFill>
                <a:latin typeface="Arial"/>
                <a:cs typeface="Arial"/>
              </a:rPr>
              <a:t>Using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C2132D"/>
                </a:solidFill>
                <a:latin typeface="Trebuchet MS"/>
                <a:cs typeface="Trebuchet MS"/>
              </a:rPr>
              <a:t>pandas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,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answer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questions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in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next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tabs.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Note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first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three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are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identical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 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what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we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did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in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previous</a:t>
            </a:r>
            <a:r>
              <a:rPr dirty="0" sz="1800" spc="-10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dirty="0" sz="1800" spc="75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class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403080" y="182880"/>
            <a:ext cx="1978660" cy="966469"/>
          </a:xfrm>
          <a:custGeom>
            <a:avLst/>
            <a:gdLst/>
            <a:ahLst/>
            <a:cxnLst/>
            <a:rect l="l" t="t" r="r" b="b"/>
            <a:pathLst>
              <a:path w="1978659" h="966469">
                <a:moveTo>
                  <a:pt x="1978152" y="966216"/>
                </a:moveTo>
                <a:lnTo>
                  <a:pt x="0" y="966216"/>
                </a:lnTo>
                <a:lnTo>
                  <a:pt x="0" y="0"/>
                </a:lnTo>
                <a:lnTo>
                  <a:pt x="1978152" y="0"/>
                </a:lnTo>
                <a:lnTo>
                  <a:pt x="1978152" y="102870"/>
                </a:lnTo>
                <a:lnTo>
                  <a:pt x="274319" y="102870"/>
                </a:lnTo>
                <a:lnTo>
                  <a:pt x="261182" y="103504"/>
                </a:lnTo>
                <a:lnTo>
                  <a:pt x="223287" y="113020"/>
                </a:lnTo>
                <a:lnTo>
                  <a:pt x="189762" y="133087"/>
                </a:lnTo>
                <a:lnTo>
                  <a:pt x="163420" y="162120"/>
                </a:lnTo>
                <a:lnTo>
                  <a:pt x="146677" y="197568"/>
                </a:lnTo>
                <a:lnTo>
                  <a:pt x="140969" y="236220"/>
                </a:lnTo>
                <a:lnTo>
                  <a:pt x="140969" y="655320"/>
                </a:lnTo>
                <a:lnTo>
                  <a:pt x="146677" y="693971"/>
                </a:lnTo>
                <a:lnTo>
                  <a:pt x="163420" y="729419"/>
                </a:lnTo>
                <a:lnTo>
                  <a:pt x="189762" y="758452"/>
                </a:lnTo>
                <a:lnTo>
                  <a:pt x="223287" y="778519"/>
                </a:lnTo>
                <a:lnTo>
                  <a:pt x="261182" y="788035"/>
                </a:lnTo>
                <a:lnTo>
                  <a:pt x="274319" y="788670"/>
                </a:lnTo>
                <a:lnTo>
                  <a:pt x="1978152" y="788670"/>
                </a:lnTo>
                <a:lnTo>
                  <a:pt x="1978152" y="966216"/>
                </a:lnTo>
                <a:close/>
              </a:path>
              <a:path w="1978659" h="966469">
                <a:moveTo>
                  <a:pt x="1978152" y="788670"/>
                </a:moveTo>
                <a:lnTo>
                  <a:pt x="1703069" y="788670"/>
                </a:lnTo>
                <a:lnTo>
                  <a:pt x="1716205" y="788035"/>
                </a:lnTo>
                <a:lnTo>
                  <a:pt x="1729088" y="786132"/>
                </a:lnTo>
                <a:lnTo>
                  <a:pt x="1765992" y="772906"/>
                </a:lnTo>
                <a:lnTo>
                  <a:pt x="1797360" y="749612"/>
                </a:lnTo>
                <a:lnTo>
                  <a:pt x="1820653" y="718244"/>
                </a:lnTo>
                <a:lnTo>
                  <a:pt x="1833880" y="681340"/>
                </a:lnTo>
                <a:lnTo>
                  <a:pt x="1836419" y="655320"/>
                </a:lnTo>
                <a:lnTo>
                  <a:pt x="1836419" y="236220"/>
                </a:lnTo>
                <a:lnTo>
                  <a:pt x="1830708" y="197568"/>
                </a:lnTo>
                <a:lnTo>
                  <a:pt x="1813965" y="162120"/>
                </a:lnTo>
                <a:lnTo>
                  <a:pt x="1787623" y="133087"/>
                </a:lnTo>
                <a:lnTo>
                  <a:pt x="1754098" y="113020"/>
                </a:lnTo>
                <a:lnTo>
                  <a:pt x="1716205" y="103504"/>
                </a:lnTo>
                <a:lnTo>
                  <a:pt x="1703069" y="102870"/>
                </a:lnTo>
                <a:lnTo>
                  <a:pt x="1978152" y="102870"/>
                </a:lnTo>
                <a:lnTo>
                  <a:pt x="1978152" y="788670"/>
                </a:lnTo>
                <a:close/>
              </a:path>
            </a:pathLst>
          </a:custGeom>
          <a:solidFill>
            <a:srgbClr val="323232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548811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1565780" y="676274"/>
                </a:moveTo>
                <a:lnTo>
                  <a:pt x="120144" y="676274"/>
                </a:lnTo>
                <a:lnTo>
                  <a:pt x="111782" y="675451"/>
                </a:lnTo>
                <a:lnTo>
                  <a:pt x="71578" y="663255"/>
                </a:lnTo>
                <a:lnTo>
                  <a:pt x="31692" y="632642"/>
                </a:lnTo>
                <a:lnTo>
                  <a:pt x="6556" y="589095"/>
                </a:lnTo>
                <a:lnTo>
                  <a:pt x="0" y="556130"/>
                </a:lnTo>
                <a:lnTo>
                  <a:pt x="0" y="120144"/>
                </a:lnTo>
                <a:lnTo>
                  <a:pt x="13018" y="71578"/>
                </a:lnTo>
                <a:lnTo>
                  <a:pt x="43632" y="31692"/>
                </a:lnTo>
                <a:lnTo>
                  <a:pt x="87178" y="6557"/>
                </a:lnTo>
                <a:lnTo>
                  <a:pt x="120144" y="0"/>
                </a:lnTo>
                <a:lnTo>
                  <a:pt x="1565780" y="0"/>
                </a:lnTo>
                <a:lnTo>
                  <a:pt x="1614345" y="13019"/>
                </a:lnTo>
                <a:lnTo>
                  <a:pt x="1654232" y="43632"/>
                </a:lnTo>
                <a:lnTo>
                  <a:pt x="1679366" y="87179"/>
                </a:lnTo>
                <a:lnTo>
                  <a:pt x="1685925" y="120144"/>
                </a:lnTo>
                <a:lnTo>
                  <a:pt x="1685925" y="556130"/>
                </a:lnTo>
                <a:lnTo>
                  <a:pt x="1672904" y="604696"/>
                </a:lnTo>
                <a:lnTo>
                  <a:pt x="1642292" y="644582"/>
                </a:lnTo>
                <a:lnTo>
                  <a:pt x="1598743" y="669717"/>
                </a:lnTo>
                <a:lnTo>
                  <a:pt x="1565780" y="676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548810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0" y="547687"/>
                </a:moveTo>
                <a:lnTo>
                  <a:pt x="0" y="128587"/>
                </a:lnTo>
                <a:lnTo>
                  <a:pt x="0" y="120144"/>
                </a:lnTo>
                <a:lnTo>
                  <a:pt x="823" y="111782"/>
                </a:lnTo>
                <a:lnTo>
                  <a:pt x="2470" y="103501"/>
                </a:lnTo>
                <a:lnTo>
                  <a:pt x="4117" y="95220"/>
                </a:lnTo>
                <a:lnTo>
                  <a:pt x="6556" y="87179"/>
                </a:lnTo>
                <a:lnTo>
                  <a:pt x="9787" y="79379"/>
                </a:lnTo>
                <a:lnTo>
                  <a:pt x="13018" y="71578"/>
                </a:lnTo>
                <a:lnTo>
                  <a:pt x="37662" y="37662"/>
                </a:lnTo>
                <a:lnTo>
                  <a:pt x="43632" y="31692"/>
                </a:lnTo>
                <a:lnTo>
                  <a:pt x="50127" y="26361"/>
                </a:lnTo>
                <a:lnTo>
                  <a:pt x="57147" y="21670"/>
                </a:lnTo>
                <a:lnTo>
                  <a:pt x="64167" y="16980"/>
                </a:lnTo>
                <a:lnTo>
                  <a:pt x="71577" y="13019"/>
                </a:lnTo>
                <a:lnTo>
                  <a:pt x="79378" y="9788"/>
                </a:lnTo>
                <a:lnTo>
                  <a:pt x="87178" y="6557"/>
                </a:lnTo>
                <a:lnTo>
                  <a:pt x="95219" y="4117"/>
                </a:lnTo>
                <a:lnTo>
                  <a:pt x="103501" y="2470"/>
                </a:lnTo>
                <a:lnTo>
                  <a:pt x="111782" y="823"/>
                </a:lnTo>
                <a:lnTo>
                  <a:pt x="120144" y="0"/>
                </a:lnTo>
                <a:lnTo>
                  <a:pt x="128588" y="0"/>
                </a:lnTo>
                <a:lnTo>
                  <a:pt x="1557337" y="0"/>
                </a:lnTo>
                <a:lnTo>
                  <a:pt x="1565780" y="0"/>
                </a:lnTo>
                <a:lnTo>
                  <a:pt x="1574142" y="823"/>
                </a:lnTo>
                <a:lnTo>
                  <a:pt x="1582422" y="2470"/>
                </a:lnTo>
                <a:lnTo>
                  <a:pt x="1590703" y="4117"/>
                </a:lnTo>
                <a:lnTo>
                  <a:pt x="1598743" y="6557"/>
                </a:lnTo>
                <a:lnTo>
                  <a:pt x="1606544" y="9788"/>
                </a:lnTo>
                <a:lnTo>
                  <a:pt x="1614344" y="13019"/>
                </a:lnTo>
                <a:lnTo>
                  <a:pt x="1648262" y="37662"/>
                </a:lnTo>
                <a:lnTo>
                  <a:pt x="1672904" y="71578"/>
                </a:lnTo>
                <a:lnTo>
                  <a:pt x="1685101" y="111782"/>
                </a:lnTo>
                <a:lnTo>
                  <a:pt x="1685925" y="120144"/>
                </a:lnTo>
                <a:lnTo>
                  <a:pt x="1685925" y="128587"/>
                </a:lnTo>
                <a:lnTo>
                  <a:pt x="1685925" y="547687"/>
                </a:lnTo>
                <a:lnTo>
                  <a:pt x="1685925" y="556130"/>
                </a:lnTo>
                <a:lnTo>
                  <a:pt x="1685101" y="564492"/>
                </a:lnTo>
                <a:lnTo>
                  <a:pt x="1672904" y="604696"/>
                </a:lnTo>
                <a:lnTo>
                  <a:pt x="1648262" y="638612"/>
                </a:lnTo>
                <a:lnTo>
                  <a:pt x="1628775" y="654603"/>
                </a:lnTo>
                <a:lnTo>
                  <a:pt x="1621754" y="659294"/>
                </a:lnTo>
                <a:lnTo>
                  <a:pt x="1614344" y="663255"/>
                </a:lnTo>
                <a:lnTo>
                  <a:pt x="1606544" y="666486"/>
                </a:lnTo>
                <a:lnTo>
                  <a:pt x="1598743" y="669717"/>
                </a:lnTo>
                <a:lnTo>
                  <a:pt x="1590703" y="672156"/>
                </a:lnTo>
                <a:lnTo>
                  <a:pt x="1582422" y="673804"/>
                </a:lnTo>
                <a:lnTo>
                  <a:pt x="1574142" y="675451"/>
                </a:lnTo>
                <a:lnTo>
                  <a:pt x="1565780" y="676274"/>
                </a:lnTo>
                <a:lnTo>
                  <a:pt x="1557337" y="676274"/>
                </a:lnTo>
                <a:lnTo>
                  <a:pt x="128588" y="676274"/>
                </a:lnTo>
                <a:lnTo>
                  <a:pt x="120144" y="676274"/>
                </a:lnTo>
                <a:lnTo>
                  <a:pt x="111782" y="675451"/>
                </a:lnTo>
                <a:lnTo>
                  <a:pt x="103501" y="673804"/>
                </a:lnTo>
                <a:lnTo>
                  <a:pt x="95219" y="672156"/>
                </a:lnTo>
                <a:lnTo>
                  <a:pt x="87178" y="669717"/>
                </a:lnTo>
                <a:lnTo>
                  <a:pt x="79378" y="666486"/>
                </a:lnTo>
                <a:lnTo>
                  <a:pt x="71578" y="663255"/>
                </a:lnTo>
                <a:lnTo>
                  <a:pt x="64167" y="659294"/>
                </a:lnTo>
                <a:lnTo>
                  <a:pt x="57147" y="654603"/>
                </a:lnTo>
                <a:lnTo>
                  <a:pt x="50127" y="649913"/>
                </a:lnTo>
                <a:lnTo>
                  <a:pt x="21670" y="619126"/>
                </a:lnTo>
                <a:lnTo>
                  <a:pt x="16979" y="612106"/>
                </a:lnTo>
                <a:lnTo>
                  <a:pt x="13018" y="604696"/>
                </a:lnTo>
                <a:lnTo>
                  <a:pt x="9787" y="596895"/>
                </a:lnTo>
                <a:lnTo>
                  <a:pt x="6556" y="589095"/>
                </a:lnTo>
                <a:lnTo>
                  <a:pt x="4117" y="581054"/>
                </a:lnTo>
                <a:lnTo>
                  <a:pt x="2470" y="572773"/>
                </a:lnTo>
                <a:lnTo>
                  <a:pt x="823" y="564492"/>
                </a:lnTo>
                <a:lnTo>
                  <a:pt x="0" y="556130"/>
                </a:lnTo>
                <a:lnTo>
                  <a:pt x="0" y="547687"/>
                </a:lnTo>
                <a:close/>
              </a:path>
            </a:pathLst>
          </a:custGeom>
          <a:ln w="28574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99745">
              <a:lnSpc>
                <a:spcPct val="100000"/>
              </a:lnSpc>
              <a:spcBef>
                <a:spcPts val="100"/>
              </a:spcBef>
            </a:pPr>
            <a:r>
              <a:rPr dirty="0" spc="-200"/>
              <a:t>Explore </a:t>
            </a:r>
            <a:r>
              <a:rPr dirty="0" spc="-180"/>
              <a:t>and </a:t>
            </a:r>
            <a:r>
              <a:rPr dirty="0" spc="-170"/>
              <a:t>Summarize </a:t>
            </a:r>
            <a:r>
              <a:rPr dirty="0" spc="-260"/>
              <a:t>the </a:t>
            </a:r>
            <a:r>
              <a:rPr dirty="0" spc="-175"/>
              <a:t>Equifax </a:t>
            </a:r>
            <a:r>
              <a:rPr dirty="0" spc="-180"/>
              <a:t>Breach </a:t>
            </a:r>
            <a:r>
              <a:rPr dirty="0" spc="-165"/>
              <a:t>Dataset</a:t>
            </a:r>
            <a:r>
              <a:rPr dirty="0" spc="5"/>
              <a:t> </a:t>
            </a:r>
            <a:r>
              <a:rPr dirty="0" baseline="21604" sz="5400" spc="-7">
                <a:latin typeface="Courier New"/>
                <a:cs typeface="Courier New"/>
              </a:rPr>
              <a:t>05:00</a:t>
            </a:r>
            <a:endParaRPr baseline="21604" sz="5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20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5016" y="2758440"/>
            <a:ext cx="5931535" cy="1039494"/>
          </a:xfrm>
          <a:prstGeom prst="rect"/>
          <a:solidFill>
            <a:srgbClr val="333333"/>
          </a:solidFill>
        </p:spPr>
        <p:txBody>
          <a:bodyPr wrap="square" lIns="0" tIns="140335" rIns="0" bIns="0" rtlCol="0" vert="horz">
            <a:spAutoFit/>
          </a:bodyPr>
          <a:lstStyle/>
          <a:p>
            <a:pPr marL="245745">
              <a:lnSpc>
                <a:spcPct val="100000"/>
              </a:lnSpc>
              <a:spcBef>
                <a:spcPts val="1105"/>
              </a:spcBef>
            </a:pPr>
            <a:r>
              <a:rPr dirty="0" sz="4100" spc="-1045">
                <a:solidFill>
                  <a:srgbClr val="000000"/>
                </a:solidFill>
              </a:rPr>
              <a:t>S</a:t>
            </a:r>
            <a:r>
              <a:rPr dirty="0" sz="4100" spc="-1045">
                <a:solidFill>
                  <a:srgbClr val="FFFFFF"/>
                </a:solidFill>
              </a:rPr>
              <a:t>S</a:t>
            </a:r>
            <a:r>
              <a:rPr dirty="0" sz="4100" spc="-1045">
                <a:solidFill>
                  <a:srgbClr val="000000"/>
                </a:solidFill>
              </a:rPr>
              <a:t>u</a:t>
            </a:r>
            <a:r>
              <a:rPr dirty="0" sz="4100" spc="-1045">
                <a:solidFill>
                  <a:srgbClr val="FFFFFF"/>
                </a:solidFill>
              </a:rPr>
              <a:t>u</a:t>
            </a:r>
            <a:r>
              <a:rPr dirty="0" sz="4100" spc="-1045">
                <a:solidFill>
                  <a:srgbClr val="000000"/>
                </a:solidFill>
              </a:rPr>
              <a:t>b</a:t>
            </a:r>
            <a:r>
              <a:rPr dirty="0" sz="4100" spc="-1045">
                <a:solidFill>
                  <a:srgbClr val="FFFFFF"/>
                </a:solidFill>
              </a:rPr>
              <a:t>b</a:t>
            </a:r>
            <a:r>
              <a:rPr dirty="0" sz="4100" spc="-1045">
                <a:solidFill>
                  <a:srgbClr val="000000"/>
                </a:solidFill>
              </a:rPr>
              <a:t>s</a:t>
            </a:r>
            <a:r>
              <a:rPr dirty="0" sz="4100" spc="-1045">
                <a:solidFill>
                  <a:srgbClr val="FFFFFF"/>
                </a:solidFill>
              </a:rPr>
              <a:t>s</a:t>
            </a:r>
            <a:r>
              <a:rPr dirty="0" sz="4100" spc="-1045">
                <a:solidFill>
                  <a:srgbClr val="000000"/>
                </a:solidFill>
              </a:rPr>
              <a:t>e</a:t>
            </a:r>
            <a:r>
              <a:rPr dirty="0" sz="4100" spc="-1045">
                <a:solidFill>
                  <a:srgbClr val="FFFFFF"/>
                </a:solidFill>
              </a:rPr>
              <a:t>e</a:t>
            </a:r>
            <a:r>
              <a:rPr dirty="0" sz="4100" spc="-1045">
                <a:solidFill>
                  <a:srgbClr val="000000"/>
                </a:solidFill>
              </a:rPr>
              <a:t>t</a:t>
            </a:r>
            <a:r>
              <a:rPr dirty="0" sz="4100" spc="-1045">
                <a:solidFill>
                  <a:srgbClr val="FFFFFF"/>
                </a:solidFill>
              </a:rPr>
              <a:t>t</a:t>
            </a:r>
            <a:r>
              <a:rPr dirty="0" sz="4100" spc="-1045">
                <a:solidFill>
                  <a:srgbClr val="000000"/>
                </a:solidFill>
              </a:rPr>
              <a:t>t</a:t>
            </a:r>
            <a:r>
              <a:rPr dirty="0" sz="4100" spc="-1045">
                <a:solidFill>
                  <a:srgbClr val="FFFFFF"/>
                </a:solidFill>
              </a:rPr>
              <a:t>t</a:t>
            </a:r>
            <a:r>
              <a:rPr dirty="0" sz="4100" spc="-1045">
                <a:solidFill>
                  <a:srgbClr val="000000"/>
                </a:solidFill>
              </a:rPr>
              <a:t>i</a:t>
            </a:r>
            <a:r>
              <a:rPr dirty="0" sz="4100" spc="-1045">
                <a:solidFill>
                  <a:srgbClr val="FFFFFF"/>
                </a:solidFill>
              </a:rPr>
              <a:t>i</a:t>
            </a:r>
            <a:r>
              <a:rPr dirty="0" sz="4100" spc="-1045">
                <a:solidFill>
                  <a:srgbClr val="000000"/>
                </a:solidFill>
              </a:rPr>
              <a:t>n</a:t>
            </a:r>
            <a:r>
              <a:rPr dirty="0" sz="4100" spc="-1045">
                <a:solidFill>
                  <a:srgbClr val="FFFFFF"/>
                </a:solidFill>
              </a:rPr>
              <a:t>n</a:t>
            </a:r>
            <a:r>
              <a:rPr dirty="0" sz="4100" spc="-1045">
                <a:solidFill>
                  <a:srgbClr val="000000"/>
                </a:solidFill>
              </a:rPr>
              <a:t>g</a:t>
            </a:r>
            <a:r>
              <a:rPr dirty="0" sz="4100" spc="-1045">
                <a:solidFill>
                  <a:srgbClr val="FFFFFF"/>
                </a:solidFill>
              </a:rPr>
              <a:t>g </a:t>
            </a:r>
            <a:r>
              <a:rPr dirty="0" sz="4100" spc="-1175">
                <a:solidFill>
                  <a:srgbClr val="000000"/>
                </a:solidFill>
              </a:rPr>
              <a:t>D</a:t>
            </a:r>
            <a:r>
              <a:rPr dirty="0" sz="4100" spc="-1175">
                <a:solidFill>
                  <a:srgbClr val="FFFFFF"/>
                </a:solidFill>
              </a:rPr>
              <a:t>D</a:t>
            </a:r>
            <a:r>
              <a:rPr dirty="0" sz="4100" spc="-1175">
                <a:solidFill>
                  <a:srgbClr val="000000"/>
                </a:solidFill>
              </a:rPr>
              <a:t>a</a:t>
            </a:r>
            <a:r>
              <a:rPr dirty="0" sz="4100" spc="-1175">
                <a:solidFill>
                  <a:srgbClr val="FFFFFF"/>
                </a:solidFill>
              </a:rPr>
              <a:t>a</a:t>
            </a:r>
            <a:r>
              <a:rPr dirty="0" sz="4100" spc="-1175">
                <a:solidFill>
                  <a:srgbClr val="000000"/>
                </a:solidFill>
              </a:rPr>
              <a:t>t</a:t>
            </a:r>
            <a:r>
              <a:rPr dirty="0" sz="4100" spc="-1175">
                <a:solidFill>
                  <a:srgbClr val="FFFFFF"/>
                </a:solidFill>
              </a:rPr>
              <a:t>t</a:t>
            </a:r>
            <a:r>
              <a:rPr dirty="0" sz="4100" spc="-1175">
                <a:solidFill>
                  <a:srgbClr val="000000"/>
                </a:solidFill>
              </a:rPr>
              <a:t>a</a:t>
            </a:r>
            <a:r>
              <a:rPr dirty="0" sz="4100" spc="-1175">
                <a:solidFill>
                  <a:srgbClr val="FFFFFF"/>
                </a:solidFill>
              </a:rPr>
              <a:t>a </a:t>
            </a:r>
            <a:r>
              <a:rPr dirty="0" sz="4100" spc="-969">
                <a:solidFill>
                  <a:srgbClr val="000000"/>
                </a:solidFill>
              </a:rPr>
              <a:t>i</a:t>
            </a:r>
            <a:r>
              <a:rPr dirty="0" sz="4100" spc="-969">
                <a:solidFill>
                  <a:srgbClr val="FFFFFF"/>
                </a:solidFill>
              </a:rPr>
              <a:t>i</a:t>
            </a:r>
            <a:r>
              <a:rPr dirty="0" sz="4100" spc="-969">
                <a:solidFill>
                  <a:srgbClr val="000000"/>
                </a:solidFill>
              </a:rPr>
              <a:t>n</a:t>
            </a:r>
            <a:r>
              <a:rPr dirty="0" sz="4100" spc="-969">
                <a:solidFill>
                  <a:srgbClr val="FFFFFF"/>
                </a:solidFill>
              </a:rPr>
              <a:t>n</a:t>
            </a:r>
            <a:r>
              <a:rPr dirty="0" sz="4100" spc="-825">
                <a:solidFill>
                  <a:srgbClr val="FFFFFF"/>
                </a:solidFill>
              </a:rPr>
              <a:t> </a:t>
            </a:r>
            <a:r>
              <a:rPr dirty="0" sz="4100" spc="-1120">
                <a:solidFill>
                  <a:srgbClr val="000000"/>
                </a:solidFill>
              </a:rPr>
              <a:t>P</a:t>
            </a:r>
            <a:r>
              <a:rPr dirty="0" sz="4100" spc="-1120">
                <a:solidFill>
                  <a:srgbClr val="FFFFFF"/>
                </a:solidFill>
              </a:rPr>
              <a:t>P</a:t>
            </a:r>
            <a:r>
              <a:rPr dirty="0" sz="4100" spc="-1120">
                <a:solidFill>
                  <a:srgbClr val="000000"/>
                </a:solidFill>
              </a:rPr>
              <a:t>a</a:t>
            </a:r>
            <a:r>
              <a:rPr dirty="0" sz="4100" spc="-1120">
                <a:solidFill>
                  <a:srgbClr val="FFFFFF"/>
                </a:solidFill>
              </a:rPr>
              <a:t>a</a:t>
            </a:r>
            <a:r>
              <a:rPr dirty="0" sz="4100" spc="-1120">
                <a:solidFill>
                  <a:srgbClr val="000000"/>
                </a:solidFill>
              </a:rPr>
              <a:t>n</a:t>
            </a:r>
            <a:r>
              <a:rPr dirty="0" sz="4100" spc="-1120">
                <a:solidFill>
                  <a:srgbClr val="FFFFFF"/>
                </a:solidFill>
              </a:rPr>
              <a:t>n</a:t>
            </a:r>
            <a:r>
              <a:rPr dirty="0" sz="4100" spc="-1120">
                <a:solidFill>
                  <a:srgbClr val="000000"/>
                </a:solidFill>
              </a:rPr>
              <a:t>d</a:t>
            </a:r>
            <a:r>
              <a:rPr dirty="0" sz="4100" spc="-1120">
                <a:solidFill>
                  <a:srgbClr val="FFFFFF"/>
                </a:solidFill>
              </a:rPr>
              <a:t>d</a:t>
            </a:r>
            <a:r>
              <a:rPr dirty="0" sz="4100" spc="-1120">
                <a:solidFill>
                  <a:srgbClr val="000000"/>
                </a:solidFill>
              </a:rPr>
              <a:t>a</a:t>
            </a:r>
            <a:r>
              <a:rPr dirty="0" sz="4100" spc="-1120">
                <a:solidFill>
                  <a:srgbClr val="FFFFFF"/>
                </a:solidFill>
              </a:rPr>
              <a:t>a</a:t>
            </a:r>
            <a:r>
              <a:rPr dirty="0" sz="4100" spc="-1120">
                <a:solidFill>
                  <a:srgbClr val="000000"/>
                </a:solidFill>
              </a:rPr>
              <a:t>s</a:t>
            </a:r>
            <a:r>
              <a:rPr dirty="0" sz="4100" spc="-1120">
                <a:solidFill>
                  <a:srgbClr val="FFFFFF"/>
                </a:solidFill>
              </a:rPr>
              <a:t>s</a:t>
            </a:r>
            <a:endParaRPr sz="4100"/>
          </a:p>
        </p:txBody>
      </p:sp>
      <p:sp>
        <p:nvSpPr>
          <p:cNvPr id="3" name="object 3"/>
          <p:cNvSpPr/>
          <p:nvPr/>
        </p:nvSpPr>
        <p:spPr>
          <a:xfrm>
            <a:off x="10631423" y="5995415"/>
            <a:ext cx="894080" cy="491490"/>
          </a:xfrm>
          <a:custGeom>
            <a:avLst/>
            <a:gdLst/>
            <a:ahLst/>
            <a:cxnLst/>
            <a:rect l="l" t="t" r="r" b="b"/>
            <a:pathLst>
              <a:path w="894079" h="491489">
                <a:moveTo>
                  <a:pt x="0" y="0"/>
                </a:moveTo>
                <a:lnTo>
                  <a:pt x="893825" y="0"/>
                </a:lnTo>
                <a:lnTo>
                  <a:pt x="893825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878987" y="6218137"/>
            <a:ext cx="50673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200" spc="-295">
                <a:latin typeface="Trebuchet MS"/>
                <a:cs typeface="Trebuchet MS"/>
              </a:rPr>
              <a:t>3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3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3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700087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40"/>
              <a:t>Subsetting </a:t>
            </a:r>
            <a:r>
              <a:rPr dirty="0" spc="-155"/>
              <a:t>Observations/Rows </a:t>
            </a:r>
            <a:r>
              <a:rPr dirty="0" spc="-190"/>
              <a:t>in</a:t>
            </a:r>
            <a:r>
              <a:rPr dirty="0" spc="-465"/>
              <a:t> </a:t>
            </a:r>
            <a:r>
              <a:rPr dirty="0" spc="-85"/>
              <a:t>Pandas</a:t>
            </a:r>
          </a:p>
        </p:txBody>
      </p:sp>
      <p:sp>
        <p:nvSpPr>
          <p:cNvPr id="3" name="object 3"/>
          <p:cNvSpPr/>
          <p:nvPr/>
        </p:nvSpPr>
        <p:spPr>
          <a:xfrm>
            <a:off x="927538" y="1437521"/>
            <a:ext cx="9670171" cy="3692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24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1700" y="6274743"/>
            <a:ext cx="3021330" cy="15684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850" b="1">
                <a:solidFill>
                  <a:srgbClr val="C2132D"/>
                </a:solidFill>
                <a:latin typeface="Trebuchet MS"/>
                <a:cs typeface="Trebuchet MS"/>
              </a:rPr>
              <a:t>Source:</a:t>
            </a:r>
            <a:r>
              <a:rPr dirty="0" sz="850" spc="-5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850" spc="-1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image</a:t>
            </a:r>
            <a:r>
              <a:rPr dirty="0" sz="850" spc="-1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Arial"/>
                <a:cs typeface="Arial"/>
              </a:rPr>
              <a:t>is</a:t>
            </a:r>
            <a:r>
              <a:rPr dirty="0" sz="850" spc="-1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cropped</a:t>
            </a:r>
            <a:r>
              <a:rPr dirty="0" sz="850" spc="-1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40">
                <a:solidFill>
                  <a:srgbClr val="585D60"/>
                </a:solidFill>
                <a:latin typeface="Arial"/>
                <a:cs typeface="Arial"/>
              </a:rPr>
              <a:t>from</a:t>
            </a:r>
            <a:r>
              <a:rPr dirty="0" sz="850" spc="-1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850" spc="-1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4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Pandas</a:t>
            </a:r>
            <a:r>
              <a:rPr dirty="0" sz="850" spc="-3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1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Cheat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1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Sheet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.</a:t>
            </a:r>
            <a:endParaRPr sz="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26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32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546798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65"/>
              <a:t>Common </a:t>
            </a:r>
            <a:r>
              <a:rPr dirty="0"/>
              <a:t>Issues </a:t>
            </a:r>
            <a:r>
              <a:rPr dirty="0" spc="-254"/>
              <a:t>with</a:t>
            </a:r>
            <a:r>
              <a:rPr dirty="0" spc="-575"/>
              <a:t> </a:t>
            </a:r>
            <a:r>
              <a:rPr dirty="0" spc="-140"/>
              <a:t>Subsetting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1376044"/>
            <a:ext cx="9591675" cy="2740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065" marR="209550" indent="-133985">
              <a:lnSpc>
                <a:spcPct val="118100"/>
              </a:lnSpc>
              <a:spcBef>
                <a:spcPts val="100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Arial"/>
                <a:cs typeface="Arial"/>
              </a:rPr>
              <a:t>common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issue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when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C2132D"/>
                </a:solidFill>
                <a:latin typeface="Trebuchet MS"/>
                <a:cs typeface="Trebuchet MS"/>
              </a:rPr>
              <a:t>subsetting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C2132D"/>
                </a:solidFill>
                <a:latin typeface="Trebuchet MS"/>
                <a:cs typeface="Trebuchet MS"/>
              </a:rPr>
              <a:t>rows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40" b="1">
                <a:solidFill>
                  <a:srgbClr val="C2132D"/>
                </a:solidFill>
                <a:latin typeface="Trebuchet MS"/>
                <a:cs typeface="Trebuchet MS"/>
              </a:rPr>
              <a:t>is</a:t>
            </a:r>
            <a:r>
              <a:rPr dirty="0" sz="1800" spc="-8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70" b="1">
                <a:solidFill>
                  <a:srgbClr val="C2132D"/>
                </a:solidFill>
                <a:latin typeface="Trebuchet MS"/>
                <a:cs typeface="Trebuchet MS"/>
              </a:rPr>
              <a:t>that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80" b="1">
                <a:solidFill>
                  <a:srgbClr val="C2132D"/>
                </a:solidFill>
                <a:latin typeface="Trebuchet MS"/>
                <a:cs typeface="Trebuchet MS"/>
              </a:rPr>
              <a:t>the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60" b="1">
                <a:solidFill>
                  <a:srgbClr val="C2132D"/>
                </a:solidFill>
                <a:latin typeface="Trebuchet MS"/>
                <a:cs typeface="Trebuchet MS"/>
              </a:rPr>
              <a:t>index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40" b="1">
                <a:solidFill>
                  <a:srgbClr val="C2132D"/>
                </a:solidFill>
                <a:latin typeface="Trebuchet MS"/>
                <a:cs typeface="Trebuchet MS"/>
              </a:rPr>
              <a:t>is</a:t>
            </a:r>
            <a:r>
              <a:rPr dirty="0" sz="1800" spc="-8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Trebuchet MS"/>
                <a:cs typeface="Trebuchet MS"/>
              </a:rPr>
              <a:t>not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60" b="1">
                <a:solidFill>
                  <a:srgbClr val="C2132D"/>
                </a:solidFill>
                <a:latin typeface="Trebuchet MS"/>
                <a:cs typeface="Trebuchet MS"/>
              </a:rPr>
              <a:t>reset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,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i.e.,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index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 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original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data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frame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is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retained.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This </a:t>
            </a:r>
            <a:r>
              <a:rPr dirty="0" sz="1800" spc="-15" b="1">
                <a:latin typeface="Trebuchet MS"/>
                <a:cs typeface="Trebuchet MS"/>
              </a:rPr>
              <a:t>can </a:t>
            </a:r>
            <a:r>
              <a:rPr dirty="0" sz="1800" spc="-50" b="1">
                <a:latin typeface="Trebuchet MS"/>
                <a:cs typeface="Trebuchet MS"/>
              </a:rPr>
              <a:t>be </a:t>
            </a:r>
            <a:r>
              <a:rPr dirty="0" sz="1800" spc="-45" b="1">
                <a:latin typeface="Trebuchet MS"/>
                <a:cs typeface="Trebuchet MS"/>
              </a:rPr>
              <a:t>problematic </a:t>
            </a:r>
            <a:r>
              <a:rPr dirty="0" sz="1800" spc="-60" b="1">
                <a:latin typeface="Trebuchet MS"/>
                <a:cs typeface="Trebuchet MS"/>
              </a:rPr>
              <a:t>in </a:t>
            </a:r>
            <a:r>
              <a:rPr dirty="0" sz="1800" spc="-80" b="1">
                <a:latin typeface="Trebuchet MS"/>
                <a:cs typeface="Trebuchet MS"/>
              </a:rPr>
              <a:t>the </a:t>
            </a:r>
            <a:r>
              <a:rPr dirty="0" sz="1800" spc="-25" b="1">
                <a:latin typeface="Trebuchet MS"/>
                <a:cs typeface="Trebuchet MS"/>
              </a:rPr>
              <a:t>following </a:t>
            </a:r>
            <a:r>
              <a:rPr dirty="0" sz="1800" spc="-20" b="1">
                <a:latin typeface="Trebuchet MS"/>
                <a:cs typeface="Trebuchet MS"/>
              </a:rPr>
              <a:t>subsequent  </a:t>
            </a:r>
            <a:r>
              <a:rPr dirty="0" sz="1800" spc="-15" b="1">
                <a:latin typeface="Trebuchet MS"/>
                <a:cs typeface="Trebuchet MS"/>
              </a:rPr>
              <a:t>scenarios:</a:t>
            </a:r>
            <a:endParaRPr sz="1800">
              <a:latin typeface="Trebuchet MS"/>
              <a:cs typeface="Trebuchet MS"/>
            </a:endParaRPr>
          </a:p>
          <a:p>
            <a:pPr lvl="1" marL="77470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Font typeface="Trebuchet MS"/>
              <a:buChar char="•"/>
              <a:tabLst>
                <a:tab pos="774700" algn="l"/>
              </a:tabLst>
            </a:pP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When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you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want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subset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data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frame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using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iloc[]</a:t>
            </a:r>
            <a:r>
              <a:rPr dirty="0" sz="1700" spc="-57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or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loc[]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functions.</a:t>
            </a:r>
            <a:endParaRPr sz="1800">
              <a:latin typeface="Arial"/>
              <a:cs typeface="Arial"/>
            </a:endParaRPr>
          </a:p>
          <a:p>
            <a:pPr lvl="1" marL="774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774700" algn="l"/>
              </a:tabLst>
            </a:pP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When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you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want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access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data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frame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using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C2132D"/>
                </a:solidFill>
                <a:latin typeface="Courier New"/>
                <a:cs typeface="Courier New"/>
              </a:rPr>
              <a:t>.iat[]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18100"/>
              </a:lnSpc>
              <a:spcBef>
                <a:spcPts val="1795"/>
              </a:spcBef>
            </a:pP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40" b="1">
                <a:latin typeface="Trebuchet MS"/>
                <a:cs typeface="Trebuchet MS"/>
              </a:rPr>
              <a:t>overcome</a:t>
            </a:r>
            <a:r>
              <a:rPr dirty="0" sz="1800" spc="-95" b="1">
                <a:latin typeface="Trebuchet MS"/>
                <a:cs typeface="Trebuchet MS"/>
              </a:rPr>
              <a:t> </a:t>
            </a:r>
            <a:r>
              <a:rPr dirty="0" sz="1800" spc="-20" b="1">
                <a:latin typeface="Trebuchet MS"/>
                <a:cs typeface="Trebuchet MS"/>
              </a:rPr>
              <a:t>this</a:t>
            </a:r>
            <a:r>
              <a:rPr dirty="0" sz="1800" spc="-9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issue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,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use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method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700" spc="5" b="1">
                <a:solidFill>
                  <a:srgbClr val="C2132D"/>
                </a:solidFill>
                <a:latin typeface="Courier New"/>
                <a:cs typeface="Courier New"/>
              </a:rPr>
              <a:t>.reset_index(drop=True)</a:t>
            </a:r>
            <a:r>
              <a:rPr dirty="0" sz="1700" spc="-575" b="1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reset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index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  data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frame.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26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32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674306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65"/>
              <a:t>Common </a:t>
            </a:r>
            <a:r>
              <a:rPr dirty="0"/>
              <a:t>Issues </a:t>
            </a:r>
            <a:r>
              <a:rPr dirty="0" spc="-254"/>
              <a:t>with </a:t>
            </a:r>
            <a:r>
              <a:rPr dirty="0" spc="-140"/>
              <a:t>Subsetting</a:t>
            </a:r>
            <a:r>
              <a:rPr dirty="0" spc="-540"/>
              <a:t> </a:t>
            </a:r>
            <a:r>
              <a:rPr dirty="0" spc="-20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754" y="1425575"/>
            <a:ext cx="9241790" cy="4871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query()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method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5" b="1">
                <a:solidFill>
                  <a:srgbClr val="C2132D"/>
                </a:solidFill>
                <a:latin typeface="Trebuchet MS"/>
                <a:cs typeface="Trebuchet MS"/>
              </a:rPr>
              <a:t>cannot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handle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C2132D"/>
                </a:solidFill>
                <a:latin typeface="Trebuchet MS"/>
                <a:cs typeface="Trebuchet MS"/>
              </a:rPr>
              <a:t>column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10" b="1">
                <a:solidFill>
                  <a:srgbClr val="C2132D"/>
                </a:solidFill>
                <a:latin typeface="Trebuchet MS"/>
                <a:cs typeface="Trebuchet MS"/>
              </a:rPr>
              <a:t>names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80" b="1">
                <a:solidFill>
                  <a:srgbClr val="C2132D"/>
                </a:solidFill>
                <a:latin typeface="Trebuchet MS"/>
                <a:cs typeface="Trebuchet MS"/>
              </a:rPr>
              <a:t>with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25" b="1">
                <a:solidFill>
                  <a:srgbClr val="C2132D"/>
                </a:solidFill>
                <a:latin typeface="Trebuchet MS"/>
                <a:cs typeface="Trebuchet MS"/>
              </a:rPr>
              <a:t>spaces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40" b="1">
                <a:latin typeface="Trebuchet MS"/>
                <a:cs typeface="Trebuchet MS"/>
              </a:rPr>
              <a:t>overcome</a:t>
            </a:r>
            <a:r>
              <a:rPr dirty="0" sz="1800" spc="-95" b="1">
                <a:latin typeface="Trebuchet MS"/>
                <a:cs typeface="Trebuchet MS"/>
              </a:rPr>
              <a:t> </a:t>
            </a:r>
            <a:r>
              <a:rPr dirty="0" sz="1800" spc="-20" b="1">
                <a:latin typeface="Trebuchet MS"/>
                <a:cs typeface="Trebuchet MS"/>
              </a:rPr>
              <a:t>this</a:t>
            </a:r>
            <a:r>
              <a:rPr dirty="0" sz="1800" spc="-9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issue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,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we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can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do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following:</a:t>
            </a:r>
            <a:endParaRPr sz="1800">
              <a:latin typeface="Arial"/>
              <a:cs typeface="Arial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527685" algn="l"/>
              </a:tabLst>
            </a:pP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first,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use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method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700" spc="5" b="1">
                <a:solidFill>
                  <a:srgbClr val="C2132D"/>
                </a:solidFill>
                <a:latin typeface="Courier New"/>
                <a:cs typeface="Courier New"/>
              </a:rPr>
              <a:t>.rename()</a:t>
            </a:r>
            <a:r>
              <a:rPr dirty="0" sz="1700" spc="-570" b="1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rename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columns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data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frame;</a:t>
            </a:r>
            <a:endParaRPr sz="1800">
              <a:latin typeface="Arial"/>
              <a:cs typeface="Arial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527685" algn="l"/>
              </a:tabLst>
            </a:pP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then,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use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method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700" spc="5" b="1">
                <a:solidFill>
                  <a:srgbClr val="C2132D"/>
                </a:solidFill>
                <a:latin typeface="Courier New"/>
                <a:cs typeface="Courier New"/>
              </a:rPr>
              <a:t>.query()</a:t>
            </a:r>
            <a:r>
              <a:rPr dirty="0" sz="1700" spc="-575" b="1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subset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data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frame.</a:t>
            </a:r>
            <a:endParaRPr sz="1800">
              <a:latin typeface="Arial"/>
              <a:cs typeface="Arial"/>
            </a:endParaRPr>
          </a:p>
          <a:p>
            <a:pPr marL="146050">
              <a:lnSpc>
                <a:spcPct val="100000"/>
              </a:lnSpc>
              <a:spcBef>
                <a:spcPts val="1290"/>
              </a:spcBef>
            </a:pPr>
            <a:r>
              <a:rPr dirty="0" sz="1800" spc="-50" b="1">
                <a:solidFill>
                  <a:srgbClr val="C2132D"/>
                </a:solidFill>
                <a:latin typeface="Trebuchet MS"/>
                <a:cs typeface="Trebuchet MS"/>
              </a:rPr>
              <a:t>Example: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df.rename(columns = {'old name': 'new_name'}, inplace =</a:t>
            </a:r>
            <a:r>
              <a:rPr dirty="0" sz="1700" spc="-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True)</a:t>
            </a:r>
            <a:endParaRPr sz="1700">
              <a:latin typeface="Courier New"/>
              <a:cs typeface="Courier New"/>
            </a:endParaRPr>
          </a:p>
          <a:p>
            <a:pPr marL="146050">
              <a:lnSpc>
                <a:spcPct val="100000"/>
              </a:lnSpc>
              <a:spcBef>
                <a:spcPts val="1290"/>
              </a:spcBef>
            </a:pPr>
            <a:r>
              <a:rPr dirty="0" sz="1800" spc="10" b="1">
                <a:solidFill>
                  <a:srgbClr val="C2132D"/>
                </a:solidFill>
                <a:latin typeface="Trebuchet MS"/>
                <a:cs typeface="Trebuchet MS"/>
              </a:rPr>
              <a:t>OR</a:t>
            </a:r>
            <a:endParaRPr sz="1800">
              <a:latin typeface="Trebuchet MS"/>
              <a:cs typeface="Trebuchet MS"/>
            </a:endParaRPr>
          </a:p>
          <a:p>
            <a:pPr lvl="1" marL="527050" marR="71120" indent="-133985">
              <a:lnSpc>
                <a:spcPct val="118100"/>
              </a:lnSpc>
              <a:spcBef>
                <a:spcPts val="825"/>
              </a:spcBef>
              <a:buClr>
                <a:srgbClr val="C2132D"/>
              </a:buClr>
              <a:buFont typeface="Trebuchet MS"/>
              <a:buChar char="•"/>
              <a:tabLst>
                <a:tab pos="527685" algn="l"/>
              </a:tabLst>
            </a:pP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Use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method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700" spc="5" b="1">
                <a:solidFill>
                  <a:srgbClr val="C2132D"/>
                </a:solidFill>
                <a:latin typeface="Courier New"/>
                <a:cs typeface="Courier New"/>
              </a:rPr>
              <a:t>.query()</a:t>
            </a:r>
            <a:r>
              <a:rPr dirty="0" sz="1700" spc="-570" b="1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subset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data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frame,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but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use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C2132D"/>
                </a:solidFill>
                <a:latin typeface="Trebuchet MS"/>
                <a:cs typeface="Trebuchet MS"/>
              </a:rPr>
              <a:t>backticks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enclose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 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column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names </a:t>
            </a:r>
            <a:r>
              <a:rPr dirty="0" sz="1800" spc="40">
                <a:solidFill>
                  <a:srgbClr val="585D60"/>
                </a:solidFill>
                <a:latin typeface="Arial"/>
                <a:cs typeface="Arial"/>
              </a:rPr>
              <a:t>with</a:t>
            </a:r>
            <a:r>
              <a:rPr dirty="0" sz="1800" spc="-20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spaces.</a:t>
            </a:r>
            <a:endParaRPr sz="1800">
              <a:latin typeface="Arial"/>
              <a:cs typeface="Arial"/>
            </a:endParaRPr>
          </a:p>
          <a:p>
            <a:pPr marL="146050">
              <a:lnSpc>
                <a:spcPct val="100000"/>
              </a:lnSpc>
              <a:spcBef>
                <a:spcPts val="1290"/>
              </a:spcBef>
            </a:pPr>
            <a:r>
              <a:rPr dirty="0" sz="1800" spc="-50" b="1">
                <a:solidFill>
                  <a:srgbClr val="C2132D"/>
                </a:solidFill>
                <a:latin typeface="Trebuchet MS"/>
                <a:cs typeface="Trebuchet MS"/>
              </a:rPr>
              <a:t>Example: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df.query('`old name` &gt;</a:t>
            </a:r>
            <a:r>
              <a:rPr dirty="0" sz="1700" spc="-5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5')</a:t>
            </a:r>
            <a:endParaRPr sz="1700">
              <a:latin typeface="Courier New"/>
              <a:cs typeface="Courier New"/>
            </a:endParaRPr>
          </a:p>
          <a:p>
            <a:pPr marL="146050">
              <a:lnSpc>
                <a:spcPct val="100000"/>
              </a:lnSpc>
              <a:spcBef>
                <a:spcPts val="1290"/>
              </a:spcBef>
            </a:pPr>
            <a:r>
              <a:rPr dirty="0" sz="1800" spc="10" b="1">
                <a:solidFill>
                  <a:srgbClr val="C2132D"/>
                </a:solidFill>
                <a:latin typeface="Trebuchet MS"/>
                <a:cs typeface="Trebuchet MS"/>
              </a:rPr>
              <a:t>OR</a:t>
            </a:r>
            <a:endParaRPr sz="1800">
              <a:latin typeface="Trebuchet MS"/>
              <a:cs typeface="Trebuchet MS"/>
            </a:endParaRPr>
          </a:p>
          <a:p>
            <a:pPr lvl="1" marL="527050" marR="5080" indent="-133985">
              <a:lnSpc>
                <a:spcPct val="118100"/>
              </a:lnSpc>
              <a:spcBef>
                <a:spcPts val="819"/>
              </a:spcBef>
              <a:buClr>
                <a:srgbClr val="C2132D"/>
              </a:buClr>
              <a:buFont typeface="Trebuchet MS"/>
              <a:buChar char="•"/>
              <a:tabLst>
                <a:tab pos="527685" algn="l"/>
              </a:tabLst>
            </a:pP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Use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clean_names()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Arial"/>
                <a:cs typeface="Arial"/>
              </a:rPr>
              <a:t>from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pyjanitor</a:t>
            </a:r>
            <a:r>
              <a:rPr dirty="0" sz="1800" spc="-10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package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clean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column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names,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then  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use,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query()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subset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data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frame.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3976" y="2758440"/>
            <a:ext cx="7343140" cy="1039494"/>
          </a:xfrm>
          <a:prstGeom prst="rect"/>
          <a:solidFill>
            <a:srgbClr val="333333"/>
          </a:solidFill>
        </p:spPr>
        <p:txBody>
          <a:bodyPr wrap="square" lIns="0" tIns="140335" rIns="0" bIns="0" rtlCol="0" vert="horz">
            <a:spAutoFit/>
          </a:bodyPr>
          <a:lstStyle/>
          <a:p>
            <a:pPr marL="236220">
              <a:lnSpc>
                <a:spcPct val="100000"/>
              </a:lnSpc>
              <a:spcBef>
                <a:spcPts val="1105"/>
              </a:spcBef>
            </a:pPr>
            <a:r>
              <a:rPr dirty="0" sz="4100" spc="-1090">
                <a:solidFill>
                  <a:srgbClr val="000000"/>
                </a:solidFill>
              </a:rPr>
              <a:t>C</a:t>
            </a:r>
            <a:r>
              <a:rPr dirty="0" sz="4100" spc="-1090">
                <a:solidFill>
                  <a:srgbClr val="FFFFFF"/>
                </a:solidFill>
              </a:rPr>
              <a:t>C</a:t>
            </a:r>
            <a:r>
              <a:rPr dirty="0" sz="4100" spc="-1090">
                <a:solidFill>
                  <a:srgbClr val="000000"/>
                </a:solidFill>
              </a:rPr>
              <a:t>r</a:t>
            </a:r>
            <a:r>
              <a:rPr dirty="0" sz="4100" spc="-1090">
                <a:solidFill>
                  <a:srgbClr val="FFFFFF"/>
                </a:solidFill>
              </a:rPr>
              <a:t>r</a:t>
            </a:r>
            <a:r>
              <a:rPr dirty="0" sz="4100" spc="-1090">
                <a:solidFill>
                  <a:srgbClr val="000000"/>
                </a:solidFill>
              </a:rPr>
              <a:t>e</a:t>
            </a:r>
            <a:r>
              <a:rPr dirty="0" sz="4100" spc="-1090">
                <a:solidFill>
                  <a:srgbClr val="FFFFFF"/>
                </a:solidFill>
              </a:rPr>
              <a:t>e</a:t>
            </a:r>
            <a:r>
              <a:rPr dirty="0" sz="4100" spc="-1090">
                <a:solidFill>
                  <a:srgbClr val="000000"/>
                </a:solidFill>
              </a:rPr>
              <a:t>a</a:t>
            </a:r>
            <a:r>
              <a:rPr dirty="0" sz="4100" spc="-1090">
                <a:solidFill>
                  <a:srgbClr val="FFFFFF"/>
                </a:solidFill>
              </a:rPr>
              <a:t>a</a:t>
            </a:r>
            <a:r>
              <a:rPr dirty="0" sz="4100" spc="-1090">
                <a:solidFill>
                  <a:srgbClr val="000000"/>
                </a:solidFill>
              </a:rPr>
              <a:t>t</a:t>
            </a:r>
            <a:r>
              <a:rPr dirty="0" sz="4100" spc="-1090">
                <a:solidFill>
                  <a:srgbClr val="FFFFFF"/>
                </a:solidFill>
              </a:rPr>
              <a:t>t</a:t>
            </a:r>
            <a:r>
              <a:rPr dirty="0" sz="4100" spc="-1090">
                <a:solidFill>
                  <a:srgbClr val="000000"/>
                </a:solidFill>
              </a:rPr>
              <a:t>i</a:t>
            </a:r>
            <a:r>
              <a:rPr dirty="0" sz="4100" spc="-1090">
                <a:solidFill>
                  <a:srgbClr val="FFFFFF"/>
                </a:solidFill>
              </a:rPr>
              <a:t>i</a:t>
            </a:r>
            <a:r>
              <a:rPr dirty="0" sz="4100" spc="-1090">
                <a:solidFill>
                  <a:srgbClr val="000000"/>
                </a:solidFill>
              </a:rPr>
              <a:t>n</a:t>
            </a:r>
            <a:r>
              <a:rPr dirty="0" sz="4100" spc="-1090">
                <a:solidFill>
                  <a:srgbClr val="FFFFFF"/>
                </a:solidFill>
              </a:rPr>
              <a:t>n</a:t>
            </a:r>
            <a:r>
              <a:rPr dirty="0" sz="4100" spc="-1090">
                <a:solidFill>
                  <a:srgbClr val="000000"/>
                </a:solidFill>
              </a:rPr>
              <a:t>g</a:t>
            </a:r>
            <a:r>
              <a:rPr dirty="0" sz="4100" spc="-1090">
                <a:solidFill>
                  <a:srgbClr val="FFFFFF"/>
                </a:solidFill>
              </a:rPr>
              <a:t>g </a:t>
            </a:r>
            <a:r>
              <a:rPr dirty="0" sz="4100" spc="-1445">
                <a:solidFill>
                  <a:srgbClr val="000000"/>
                </a:solidFill>
              </a:rPr>
              <a:t>N</a:t>
            </a:r>
            <a:r>
              <a:rPr dirty="0" sz="4100" spc="-1445">
                <a:solidFill>
                  <a:srgbClr val="FFFFFF"/>
                </a:solidFill>
              </a:rPr>
              <a:t>N</a:t>
            </a:r>
            <a:r>
              <a:rPr dirty="0" sz="4100" spc="-1445">
                <a:solidFill>
                  <a:srgbClr val="000000"/>
                </a:solidFill>
              </a:rPr>
              <a:t>e</a:t>
            </a:r>
            <a:r>
              <a:rPr dirty="0" sz="4100" spc="-1445">
                <a:solidFill>
                  <a:srgbClr val="FFFFFF"/>
                </a:solidFill>
              </a:rPr>
              <a:t>e</a:t>
            </a:r>
            <a:r>
              <a:rPr dirty="0" sz="4100" spc="-1445">
                <a:solidFill>
                  <a:srgbClr val="000000"/>
                </a:solidFill>
              </a:rPr>
              <a:t>w</a:t>
            </a:r>
            <a:r>
              <a:rPr dirty="0" sz="4100" spc="-1445">
                <a:solidFill>
                  <a:srgbClr val="FFFFFF"/>
                </a:solidFill>
              </a:rPr>
              <a:t>w</a:t>
            </a:r>
            <a:r>
              <a:rPr dirty="0" sz="4100" spc="-285">
                <a:solidFill>
                  <a:srgbClr val="FFFFFF"/>
                </a:solidFill>
              </a:rPr>
              <a:t> </a:t>
            </a:r>
            <a:r>
              <a:rPr dirty="0" sz="4100" spc="-1180">
                <a:solidFill>
                  <a:srgbClr val="000000"/>
                </a:solidFill>
              </a:rPr>
              <a:t>C</a:t>
            </a:r>
            <a:r>
              <a:rPr dirty="0" sz="4100" spc="-1180">
                <a:solidFill>
                  <a:srgbClr val="FFFFFF"/>
                </a:solidFill>
              </a:rPr>
              <a:t>C</a:t>
            </a:r>
            <a:r>
              <a:rPr dirty="0" sz="4100" spc="-1180">
                <a:solidFill>
                  <a:srgbClr val="000000"/>
                </a:solidFill>
              </a:rPr>
              <a:t>o</a:t>
            </a:r>
            <a:r>
              <a:rPr dirty="0" sz="4100" spc="-1180">
                <a:solidFill>
                  <a:srgbClr val="FFFFFF"/>
                </a:solidFill>
              </a:rPr>
              <a:t>o</a:t>
            </a:r>
            <a:r>
              <a:rPr dirty="0" sz="4100" spc="-1180">
                <a:solidFill>
                  <a:srgbClr val="000000"/>
                </a:solidFill>
              </a:rPr>
              <a:t>l</a:t>
            </a:r>
            <a:r>
              <a:rPr dirty="0" sz="4100" spc="-1180">
                <a:solidFill>
                  <a:srgbClr val="FFFFFF"/>
                </a:solidFill>
              </a:rPr>
              <a:t>l</a:t>
            </a:r>
            <a:r>
              <a:rPr dirty="0" sz="4100" spc="-1180">
                <a:solidFill>
                  <a:srgbClr val="000000"/>
                </a:solidFill>
              </a:rPr>
              <a:t>u</a:t>
            </a:r>
            <a:r>
              <a:rPr dirty="0" sz="4100" spc="-1180">
                <a:solidFill>
                  <a:srgbClr val="FFFFFF"/>
                </a:solidFill>
              </a:rPr>
              <a:t>u</a:t>
            </a:r>
            <a:r>
              <a:rPr dirty="0" sz="4100" spc="-1180">
                <a:solidFill>
                  <a:srgbClr val="000000"/>
                </a:solidFill>
              </a:rPr>
              <a:t>m</a:t>
            </a:r>
            <a:r>
              <a:rPr dirty="0" sz="4100" spc="-1180">
                <a:solidFill>
                  <a:srgbClr val="FFFFFF"/>
                </a:solidFill>
              </a:rPr>
              <a:t>m</a:t>
            </a:r>
            <a:r>
              <a:rPr dirty="0" sz="4100" spc="-1180">
                <a:solidFill>
                  <a:srgbClr val="000000"/>
                </a:solidFill>
              </a:rPr>
              <a:t>n</a:t>
            </a:r>
            <a:r>
              <a:rPr dirty="0" sz="4100" spc="-1180">
                <a:solidFill>
                  <a:srgbClr val="FFFFFF"/>
                </a:solidFill>
              </a:rPr>
              <a:t>n</a:t>
            </a:r>
            <a:r>
              <a:rPr dirty="0" sz="4100" spc="-1180">
                <a:solidFill>
                  <a:srgbClr val="000000"/>
                </a:solidFill>
              </a:rPr>
              <a:t>s</a:t>
            </a:r>
            <a:r>
              <a:rPr dirty="0" sz="4100" spc="-1180">
                <a:solidFill>
                  <a:srgbClr val="FFFFFF"/>
                </a:solidFill>
              </a:rPr>
              <a:t>s </a:t>
            </a:r>
            <a:r>
              <a:rPr dirty="0" sz="4100" spc="-969">
                <a:solidFill>
                  <a:srgbClr val="000000"/>
                </a:solidFill>
              </a:rPr>
              <a:t>i</a:t>
            </a:r>
            <a:r>
              <a:rPr dirty="0" sz="4100" spc="-969">
                <a:solidFill>
                  <a:srgbClr val="FFFFFF"/>
                </a:solidFill>
              </a:rPr>
              <a:t>i</a:t>
            </a:r>
            <a:r>
              <a:rPr dirty="0" sz="4100" spc="-969">
                <a:solidFill>
                  <a:srgbClr val="000000"/>
                </a:solidFill>
              </a:rPr>
              <a:t>n</a:t>
            </a:r>
            <a:r>
              <a:rPr dirty="0" sz="4100" spc="-969">
                <a:solidFill>
                  <a:srgbClr val="FFFFFF"/>
                </a:solidFill>
              </a:rPr>
              <a:t>n</a:t>
            </a:r>
            <a:r>
              <a:rPr dirty="0" sz="4100" spc="-860">
                <a:solidFill>
                  <a:srgbClr val="FFFFFF"/>
                </a:solidFill>
              </a:rPr>
              <a:t> </a:t>
            </a:r>
            <a:r>
              <a:rPr dirty="0" sz="4100" spc="-1120">
                <a:solidFill>
                  <a:srgbClr val="000000"/>
                </a:solidFill>
              </a:rPr>
              <a:t>P</a:t>
            </a:r>
            <a:r>
              <a:rPr dirty="0" sz="4100" spc="-1120">
                <a:solidFill>
                  <a:srgbClr val="FFFFFF"/>
                </a:solidFill>
              </a:rPr>
              <a:t>P</a:t>
            </a:r>
            <a:r>
              <a:rPr dirty="0" sz="4100" spc="-1120">
                <a:solidFill>
                  <a:srgbClr val="000000"/>
                </a:solidFill>
              </a:rPr>
              <a:t>a</a:t>
            </a:r>
            <a:r>
              <a:rPr dirty="0" sz="4100" spc="-1120">
                <a:solidFill>
                  <a:srgbClr val="FFFFFF"/>
                </a:solidFill>
              </a:rPr>
              <a:t>a</a:t>
            </a:r>
            <a:r>
              <a:rPr dirty="0" sz="4100" spc="-1120">
                <a:solidFill>
                  <a:srgbClr val="000000"/>
                </a:solidFill>
              </a:rPr>
              <a:t>n</a:t>
            </a:r>
            <a:r>
              <a:rPr dirty="0" sz="4100" spc="-1120">
                <a:solidFill>
                  <a:srgbClr val="FFFFFF"/>
                </a:solidFill>
              </a:rPr>
              <a:t>n</a:t>
            </a:r>
            <a:r>
              <a:rPr dirty="0" sz="4100" spc="-1120">
                <a:solidFill>
                  <a:srgbClr val="000000"/>
                </a:solidFill>
              </a:rPr>
              <a:t>d</a:t>
            </a:r>
            <a:r>
              <a:rPr dirty="0" sz="4100" spc="-1120">
                <a:solidFill>
                  <a:srgbClr val="FFFFFF"/>
                </a:solidFill>
              </a:rPr>
              <a:t>d</a:t>
            </a:r>
            <a:r>
              <a:rPr dirty="0" sz="4100" spc="-1120">
                <a:solidFill>
                  <a:srgbClr val="000000"/>
                </a:solidFill>
              </a:rPr>
              <a:t>a</a:t>
            </a:r>
            <a:r>
              <a:rPr dirty="0" sz="4100" spc="-1120">
                <a:solidFill>
                  <a:srgbClr val="FFFFFF"/>
                </a:solidFill>
              </a:rPr>
              <a:t>a</a:t>
            </a:r>
            <a:r>
              <a:rPr dirty="0" sz="4100" spc="-1120">
                <a:solidFill>
                  <a:srgbClr val="000000"/>
                </a:solidFill>
              </a:rPr>
              <a:t>s</a:t>
            </a:r>
            <a:r>
              <a:rPr dirty="0" sz="4100" spc="-1120">
                <a:solidFill>
                  <a:srgbClr val="FFFFFF"/>
                </a:solidFill>
              </a:rPr>
              <a:t>s</a:t>
            </a:r>
            <a:endParaRPr sz="4100"/>
          </a:p>
        </p:txBody>
      </p:sp>
      <p:sp>
        <p:nvSpPr>
          <p:cNvPr id="3" name="object 3"/>
          <p:cNvSpPr/>
          <p:nvPr/>
        </p:nvSpPr>
        <p:spPr>
          <a:xfrm>
            <a:off x="10631423" y="5995415"/>
            <a:ext cx="894080" cy="491490"/>
          </a:xfrm>
          <a:custGeom>
            <a:avLst/>
            <a:gdLst/>
            <a:ahLst/>
            <a:cxnLst/>
            <a:rect l="l" t="t" r="r" b="b"/>
            <a:pathLst>
              <a:path w="894079" h="491489">
                <a:moveTo>
                  <a:pt x="0" y="0"/>
                </a:moveTo>
                <a:lnTo>
                  <a:pt x="893825" y="0"/>
                </a:lnTo>
                <a:lnTo>
                  <a:pt x="893825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200" spc="-295">
                <a:latin typeface="Trebuchet MS"/>
                <a:cs typeface="Trebuchet MS"/>
              </a:rPr>
              <a:t>7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7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3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871283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90"/>
              <a:t>Creating </a:t>
            </a:r>
            <a:r>
              <a:rPr dirty="0" spc="-200"/>
              <a:t>New </a:t>
            </a:r>
            <a:r>
              <a:rPr dirty="0" spc="-125"/>
              <a:t>Columns </a:t>
            </a:r>
            <a:r>
              <a:rPr dirty="0" spc="-190"/>
              <a:t>in </a:t>
            </a:r>
            <a:r>
              <a:rPr dirty="0" spc="-85"/>
              <a:t>Pandas using</a:t>
            </a:r>
            <a:r>
              <a:rPr dirty="0" spc="-640"/>
              <a:t> </a:t>
            </a:r>
            <a:r>
              <a:rPr dirty="0" sz="3200">
                <a:latin typeface="Courier New"/>
                <a:cs typeface="Courier New"/>
              </a:rPr>
              <a:t>assign()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425575"/>
            <a:ext cx="9079865" cy="2052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assign()</a:t>
            </a:r>
            <a:r>
              <a:rPr dirty="0" sz="1700" spc="-57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method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used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create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new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columns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on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your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existing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data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frame.</a:t>
            </a:r>
            <a:endParaRPr sz="1800">
              <a:latin typeface="Arial"/>
              <a:cs typeface="Arial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It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returns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new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data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frame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Arial"/>
                <a:cs typeface="Arial"/>
              </a:rPr>
              <a:t>with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new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columns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added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original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data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frame.</a:t>
            </a:r>
            <a:endParaRPr sz="1800">
              <a:latin typeface="Arial"/>
              <a:cs typeface="Arial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The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method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takes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form: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df.assign(new_column_name =</a:t>
            </a:r>
            <a:r>
              <a:rPr dirty="0" sz="1700" spc="-28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C2132D"/>
                </a:solidFill>
                <a:latin typeface="Courier New"/>
                <a:cs typeface="Courier New"/>
              </a:rPr>
              <a:t>new_column_values)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new_column_values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can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be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single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Arial"/>
                <a:cs typeface="Arial"/>
              </a:rPr>
              <a:t>value,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list,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or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series.</a:t>
            </a:r>
            <a:endParaRPr sz="1800">
              <a:latin typeface="Arial"/>
              <a:cs typeface="Arial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method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can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also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be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used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create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multiple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columns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at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once.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28 </a:t>
            </a:r>
            <a:r>
              <a:rPr dirty="0" sz="1200" spc="160">
                <a:solidFill>
                  <a:srgbClr val="585D60"/>
                </a:solidFill>
                <a:latin typeface="Arial"/>
                <a:cs typeface="Arial"/>
              </a:rPr>
              <a:t>/</a:t>
            </a:r>
            <a:r>
              <a:rPr dirty="0" sz="1200" spc="-16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32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813054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35"/>
              <a:t>Demo: </a:t>
            </a:r>
            <a:r>
              <a:rPr dirty="0" spc="-190"/>
              <a:t>Creating </a:t>
            </a:r>
            <a:r>
              <a:rPr dirty="0" spc="-200"/>
              <a:t>New </a:t>
            </a:r>
            <a:r>
              <a:rPr dirty="0" spc="-125"/>
              <a:t>Columns </a:t>
            </a:r>
            <a:r>
              <a:rPr dirty="0" spc="-85"/>
              <a:t>using</a:t>
            </a:r>
            <a:r>
              <a:rPr dirty="0" spc="-434"/>
              <a:t> </a:t>
            </a:r>
            <a:r>
              <a:rPr dirty="0" sz="3200">
                <a:latin typeface="Courier New"/>
                <a:cs typeface="Courier New"/>
              </a:rPr>
              <a:t>assign()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425575"/>
            <a:ext cx="8709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In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class,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we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Arial"/>
                <a:cs typeface="Arial"/>
              </a:rPr>
              <a:t>will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use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assign()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combined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Arial"/>
                <a:cs typeface="Arial"/>
              </a:rPr>
              <a:t>with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lambda</a:t>
            </a:r>
            <a:r>
              <a:rPr dirty="0" sz="1700" spc="-57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create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several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new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columns.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1724" y="1866900"/>
            <a:ext cx="6781799" cy="3886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5967412"/>
            <a:ext cx="4105275" cy="0"/>
          </a:xfrm>
          <a:custGeom>
            <a:avLst/>
            <a:gdLst/>
            <a:ahLst/>
            <a:cxnLst/>
            <a:rect l="l" t="t" r="r" b="b"/>
            <a:pathLst>
              <a:path w="4105275" h="0">
                <a:moveTo>
                  <a:pt x="0" y="0"/>
                </a:moveTo>
                <a:lnTo>
                  <a:pt x="4105274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5976937"/>
            <a:ext cx="4105275" cy="0"/>
          </a:xfrm>
          <a:custGeom>
            <a:avLst/>
            <a:gdLst/>
            <a:ahLst/>
            <a:cxnLst/>
            <a:rect l="l" t="t" r="r" b="b"/>
            <a:pathLst>
              <a:path w="4105275" h="0">
                <a:moveTo>
                  <a:pt x="0" y="0"/>
                </a:moveTo>
                <a:lnTo>
                  <a:pt x="4105274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10149" y="596264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4400" y="596264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01700" y="6047580"/>
            <a:ext cx="4126865" cy="3790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spc="25" b="1">
                <a:solidFill>
                  <a:srgbClr val="C2132D"/>
                </a:solidFill>
                <a:latin typeface="Trebuchet MS"/>
                <a:cs typeface="Trebuchet MS"/>
              </a:rPr>
              <a:t>Image</a:t>
            </a:r>
            <a:r>
              <a:rPr dirty="0" sz="850" spc="-4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b="1">
                <a:solidFill>
                  <a:srgbClr val="C2132D"/>
                </a:solidFill>
                <a:latin typeface="Trebuchet MS"/>
                <a:cs typeface="Trebuchet MS"/>
              </a:rPr>
              <a:t>Source:</a:t>
            </a:r>
            <a:r>
              <a:rPr dirty="0" sz="850" spc="-5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850" spc="-2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image</a:t>
            </a:r>
            <a:r>
              <a:rPr dirty="0" sz="850" spc="-1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Arial"/>
                <a:cs typeface="Arial"/>
              </a:rPr>
              <a:t>was</a:t>
            </a:r>
            <a:r>
              <a:rPr dirty="0" sz="850" spc="-2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Arial"/>
                <a:cs typeface="Arial"/>
              </a:rPr>
              <a:t>generated</a:t>
            </a:r>
            <a:r>
              <a:rPr dirty="0" sz="850" spc="-2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using</a:t>
            </a:r>
            <a:r>
              <a:rPr dirty="0" sz="850" spc="-2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DALL·E</a:t>
            </a:r>
            <a:r>
              <a:rPr dirty="0" sz="850" spc="-3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on</a:t>
            </a:r>
            <a:r>
              <a:rPr dirty="0" sz="850" spc="-2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Arial"/>
                <a:cs typeface="Arial"/>
              </a:rPr>
              <a:t>2024-02-07.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850" spc="25" b="1">
                <a:solidFill>
                  <a:srgbClr val="C2132D"/>
                </a:solidFill>
                <a:latin typeface="Trebuchet MS"/>
                <a:cs typeface="Trebuchet MS"/>
              </a:rPr>
              <a:t>Bonus</a:t>
            </a:r>
            <a:r>
              <a:rPr dirty="0" sz="850" spc="-6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spc="-15" b="1">
                <a:solidFill>
                  <a:srgbClr val="C2132D"/>
                </a:solidFill>
                <a:latin typeface="Trebuchet MS"/>
                <a:cs typeface="Trebuchet MS"/>
              </a:rPr>
              <a:t>Tip:</a:t>
            </a:r>
            <a:r>
              <a:rPr dirty="0" sz="850" spc="-3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spc="-25">
                <a:solidFill>
                  <a:srgbClr val="585D60"/>
                </a:solidFill>
                <a:latin typeface="Arial"/>
                <a:cs typeface="Arial"/>
              </a:rPr>
              <a:t>We</a:t>
            </a:r>
            <a:r>
              <a:rPr dirty="0" sz="850" spc="-1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can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Arial"/>
                <a:cs typeface="Arial"/>
              </a:rPr>
              <a:t>use</a:t>
            </a:r>
            <a:r>
              <a:rPr dirty="0" sz="850" spc="-1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700" b="1">
                <a:solidFill>
                  <a:srgbClr val="C2132D"/>
                </a:solidFill>
                <a:latin typeface="Courier New"/>
                <a:cs typeface="Courier New"/>
              </a:rPr>
              <a:t>.reindex(columns</a:t>
            </a:r>
            <a:r>
              <a:rPr dirty="0" sz="700" spc="15" b="1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700" b="1">
                <a:solidFill>
                  <a:srgbClr val="C2132D"/>
                </a:solidFill>
                <a:latin typeface="Courier New"/>
                <a:cs typeface="Courier New"/>
              </a:rPr>
              <a:t>=</a:t>
            </a:r>
            <a:r>
              <a:rPr dirty="0" sz="700" spc="10" b="1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700" b="1">
                <a:solidFill>
                  <a:srgbClr val="C2132D"/>
                </a:solidFill>
                <a:latin typeface="Courier New"/>
                <a:cs typeface="Courier New"/>
              </a:rPr>
              <a:t>[some_list])</a:t>
            </a:r>
            <a:r>
              <a:rPr dirty="0" sz="700" spc="-195" b="1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850" spc="3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850" spc="-1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reorder/drop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Arial"/>
                <a:cs typeface="Arial"/>
              </a:rPr>
              <a:t>columns.</a:t>
            </a:r>
            <a:endParaRPr sz="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29 </a:t>
            </a:r>
            <a:r>
              <a:rPr dirty="0" sz="1200" spc="160">
                <a:solidFill>
                  <a:srgbClr val="585D60"/>
                </a:solidFill>
                <a:latin typeface="Arial"/>
                <a:cs typeface="Arial"/>
              </a:rPr>
              <a:t>/</a:t>
            </a:r>
            <a:r>
              <a:rPr dirty="0" sz="1200" spc="-16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32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2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32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632904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0"/>
              <a:t>Learning </a:t>
            </a:r>
            <a:r>
              <a:rPr dirty="0" spc="-204"/>
              <a:t>Objectives </a:t>
            </a:r>
            <a:r>
              <a:rPr dirty="0" spc="-185"/>
              <a:t>for </a:t>
            </a:r>
            <a:r>
              <a:rPr dirty="0" spc="-135"/>
              <a:t>Today's</a:t>
            </a:r>
            <a:r>
              <a:rPr dirty="0" spc="-495"/>
              <a:t> </a:t>
            </a:r>
            <a:r>
              <a:rPr dirty="0" spc="-2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754" y="1425575"/>
            <a:ext cx="9179560" cy="2366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-15">
                <a:solidFill>
                  <a:srgbClr val="585D60"/>
                </a:solidFill>
                <a:latin typeface="Arial"/>
                <a:cs typeface="Arial"/>
              </a:rPr>
              <a:t>Describe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create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data</a:t>
            </a:r>
            <a:r>
              <a:rPr dirty="0" sz="1800" spc="-204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frames</a:t>
            </a:r>
            <a:endParaRPr sz="1800">
              <a:latin typeface="Arial"/>
              <a:cs typeface="Arial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40">
                <a:solidFill>
                  <a:srgbClr val="585D60"/>
                </a:solidFill>
                <a:latin typeface="Arial"/>
                <a:cs typeface="Arial"/>
              </a:rPr>
              <a:t>Import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data using</a:t>
            </a:r>
            <a:r>
              <a:rPr dirty="0" sz="1800" spc="-22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pandas</a:t>
            </a:r>
            <a:endParaRPr sz="1800">
              <a:latin typeface="Arial"/>
              <a:cs typeface="Arial"/>
            </a:endParaRPr>
          </a:p>
          <a:p>
            <a:pPr marL="146050" marR="5080" indent="-133985">
              <a:lnSpc>
                <a:spcPct val="118100"/>
              </a:lnSpc>
              <a:spcBef>
                <a:spcPts val="90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Utilize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 </a:t>
            </a:r>
            <a:r>
              <a:rPr dirty="0" sz="1700" spc="-20">
                <a:solidFill>
                  <a:srgbClr val="C2132D"/>
                </a:solidFill>
                <a:latin typeface="Courier New"/>
                <a:cs typeface="Courier New"/>
              </a:rPr>
              <a:t>head()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, </a:t>
            </a:r>
            <a:r>
              <a:rPr dirty="0" sz="1700" spc="-20">
                <a:solidFill>
                  <a:srgbClr val="C2132D"/>
                </a:solidFill>
                <a:latin typeface="Courier New"/>
                <a:cs typeface="Courier New"/>
              </a:rPr>
              <a:t>tail()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, </a:t>
            </a:r>
            <a:r>
              <a:rPr dirty="0" sz="1700" spc="-15">
                <a:solidFill>
                  <a:srgbClr val="C2132D"/>
                </a:solidFill>
                <a:latin typeface="Courier New"/>
                <a:cs typeface="Courier New"/>
              </a:rPr>
              <a:t>shape()</a:t>
            </a:r>
            <a:r>
              <a:rPr dirty="0" sz="1800" spc="-15">
                <a:solidFill>
                  <a:srgbClr val="585D60"/>
                </a:solidFill>
                <a:latin typeface="Arial"/>
                <a:cs typeface="Arial"/>
              </a:rPr>
              <a:t>, </a:t>
            </a:r>
            <a:r>
              <a:rPr dirty="0" sz="1700" spc="-20">
                <a:solidFill>
                  <a:srgbClr val="C2132D"/>
                </a:solidFill>
                <a:latin typeface="Courier New"/>
                <a:cs typeface="Courier New"/>
              </a:rPr>
              <a:t>info()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, </a:t>
            </a:r>
            <a:r>
              <a:rPr dirty="0" sz="1700" spc="-15">
                <a:solidFill>
                  <a:srgbClr val="C2132D"/>
                </a:solidFill>
                <a:latin typeface="Courier New"/>
                <a:cs typeface="Courier New"/>
              </a:rPr>
              <a:t>dtypes()</a:t>
            </a:r>
            <a:r>
              <a:rPr dirty="0" sz="1800" spc="-15">
                <a:solidFill>
                  <a:srgbClr val="585D60"/>
                </a:solidFill>
                <a:latin typeface="Arial"/>
                <a:cs typeface="Arial"/>
              </a:rPr>
              <a:t>, </a:t>
            </a:r>
            <a:r>
              <a:rPr dirty="0" sz="1700" spc="-15">
                <a:solidFill>
                  <a:srgbClr val="C2132D"/>
                </a:solidFill>
                <a:latin typeface="Courier New"/>
                <a:cs typeface="Courier New"/>
              </a:rPr>
              <a:t>count()</a:t>
            </a:r>
            <a:r>
              <a:rPr dirty="0" sz="1800" spc="-15">
                <a:solidFill>
                  <a:srgbClr val="585D60"/>
                </a:solidFill>
                <a:latin typeface="Arial"/>
                <a:cs typeface="Arial"/>
              </a:rPr>
              <a:t>, </a:t>
            </a:r>
            <a:r>
              <a:rPr dirty="0" sz="1700" spc="-5">
                <a:solidFill>
                  <a:srgbClr val="C2132D"/>
                </a:solidFill>
                <a:latin typeface="Courier New"/>
                <a:cs typeface="Courier New"/>
              </a:rPr>
              <a:t>value_count()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, </a:t>
            </a:r>
            <a:r>
              <a:rPr dirty="0" sz="1800" spc="-5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C2132D"/>
                </a:solidFill>
                <a:latin typeface="Courier New"/>
                <a:cs typeface="Courier New"/>
              </a:rPr>
              <a:t>describe()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,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isnull().sum()</a:t>
            </a:r>
            <a:r>
              <a:rPr dirty="0" sz="1700" spc="-57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functions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quickly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explore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summarize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your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dataset</a:t>
            </a:r>
            <a:endParaRPr sz="1800">
              <a:latin typeface="Arial"/>
              <a:cs typeface="Arial"/>
            </a:endParaRPr>
          </a:p>
          <a:p>
            <a:pPr marL="14605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Use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loc[]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iloc[]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select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rows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columns</a:t>
            </a:r>
            <a:endParaRPr sz="1800">
              <a:latin typeface="Arial"/>
              <a:cs typeface="Arial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Use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assign()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create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new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columns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on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your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existing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data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frame.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8136" y="2779776"/>
            <a:ext cx="1746885" cy="1015365"/>
          </a:xfrm>
          <a:prstGeom prst="rect"/>
          <a:solidFill>
            <a:srgbClr val="333333"/>
          </a:solidFill>
        </p:spPr>
        <p:txBody>
          <a:bodyPr wrap="square" lIns="0" tIns="118745" rIns="0" bIns="0" rtlCol="0" vert="horz">
            <a:spAutoFit/>
          </a:bodyPr>
          <a:lstStyle/>
          <a:p>
            <a:pPr marL="226695">
              <a:lnSpc>
                <a:spcPct val="100000"/>
              </a:lnSpc>
              <a:spcBef>
                <a:spcPts val="935"/>
              </a:spcBef>
            </a:pPr>
            <a:r>
              <a:rPr dirty="0" sz="4100" spc="-1220">
                <a:solidFill>
                  <a:srgbClr val="000000"/>
                </a:solidFill>
              </a:rPr>
              <a:t>R</a:t>
            </a:r>
            <a:r>
              <a:rPr dirty="0" sz="4100" spc="-1220">
                <a:solidFill>
                  <a:srgbClr val="FFFFFF"/>
                </a:solidFill>
              </a:rPr>
              <a:t>R</a:t>
            </a:r>
            <a:r>
              <a:rPr dirty="0" sz="4100" spc="-1220">
                <a:solidFill>
                  <a:srgbClr val="000000"/>
                </a:solidFill>
              </a:rPr>
              <a:t>e</a:t>
            </a:r>
            <a:r>
              <a:rPr dirty="0" sz="4100" spc="-1220">
                <a:solidFill>
                  <a:srgbClr val="FFFFFF"/>
                </a:solidFill>
              </a:rPr>
              <a:t>e</a:t>
            </a:r>
            <a:r>
              <a:rPr dirty="0" sz="4100" spc="-1220">
                <a:solidFill>
                  <a:srgbClr val="000000"/>
                </a:solidFill>
              </a:rPr>
              <a:t>c</a:t>
            </a:r>
            <a:r>
              <a:rPr dirty="0" sz="4100" spc="-1220">
                <a:solidFill>
                  <a:srgbClr val="FFFFFF"/>
                </a:solidFill>
              </a:rPr>
              <a:t>c</a:t>
            </a:r>
            <a:r>
              <a:rPr dirty="0" sz="4100" spc="-1220">
                <a:solidFill>
                  <a:srgbClr val="000000"/>
                </a:solidFill>
              </a:rPr>
              <a:t>a</a:t>
            </a:r>
            <a:r>
              <a:rPr dirty="0" sz="4100" spc="-1220">
                <a:solidFill>
                  <a:srgbClr val="FFFFFF"/>
                </a:solidFill>
              </a:rPr>
              <a:t>a</a:t>
            </a:r>
            <a:r>
              <a:rPr dirty="0" sz="4100" spc="-1220">
                <a:solidFill>
                  <a:srgbClr val="000000"/>
                </a:solidFill>
              </a:rPr>
              <a:t>p</a:t>
            </a:r>
            <a:r>
              <a:rPr dirty="0" sz="4100" spc="-1220">
                <a:solidFill>
                  <a:srgbClr val="FFFFFF"/>
                </a:solidFill>
              </a:rPr>
              <a:t>p</a:t>
            </a:r>
            <a:endParaRPr sz="4100"/>
          </a:p>
        </p:txBody>
      </p:sp>
      <p:sp>
        <p:nvSpPr>
          <p:cNvPr id="3" name="object 3"/>
          <p:cNvSpPr/>
          <p:nvPr/>
        </p:nvSpPr>
        <p:spPr>
          <a:xfrm>
            <a:off x="10631423" y="5995415"/>
            <a:ext cx="894080" cy="491490"/>
          </a:xfrm>
          <a:custGeom>
            <a:avLst/>
            <a:gdLst/>
            <a:ahLst/>
            <a:cxnLst/>
            <a:rect l="l" t="t" r="r" b="b"/>
            <a:pathLst>
              <a:path w="894079" h="491489">
                <a:moveTo>
                  <a:pt x="0" y="0"/>
                </a:moveTo>
                <a:lnTo>
                  <a:pt x="893825" y="0"/>
                </a:lnTo>
                <a:lnTo>
                  <a:pt x="893825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95">
                <a:latin typeface="Trebuchet MS"/>
                <a:cs typeface="Trebuchet MS"/>
              </a:rPr>
              <a:t>3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dirty="0" sz="1200" spc="-295">
                <a:latin typeface="Trebuchet MS"/>
                <a:cs typeface="Trebuchet MS"/>
              </a:rPr>
              <a:t>0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0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3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31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32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417830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0"/>
              <a:t>Summary </a:t>
            </a:r>
            <a:r>
              <a:rPr dirty="0" spc="-140"/>
              <a:t>of </a:t>
            </a:r>
            <a:r>
              <a:rPr dirty="0" spc="-90"/>
              <a:t>Main</a:t>
            </a:r>
            <a:r>
              <a:rPr dirty="0" spc="-455"/>
              <a:t> </a:t>
            </a:r>
            <a:r>
              <a:rPr dirty="0" spc="-110"/>
              <a:t>Points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1425575"/>
            <a:ext cx="9426575" cy="2919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5">
                <a:solidFill>
                  <a:srgbClr val="585D60"/>
                </a:solidFill>
                <a:latin typeface="Arial"/>
                <a:cs typeface="Arial"/>
              </a:rPr>
              <a:t>By 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now,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you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should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be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able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36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do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following: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"/>
              <a:cs typeface="Arial"/>
            </a:endParaRPr>
          </a:p>
          <a:p>
            <a:pPr marL="393700" indent="-133985">
              <a:lnSpc>
                <a:spcPct val="100000"/>
              </a:lnSpc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-15">
                <a:solidFill>
                  <a:srgbClr val="585D60"/>
                </a:solidFill>
                <a:latin typeface="Arial"/>
                <a:cs typeface="Arial"/>
              </a:rPr>
              <a:t>Describe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create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data</a:t>
            </a:r>
            <a:r>
              <a:rPr dirty="0" sz="1800" spc="-204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frames</a:t>
            </a:r>
            <a:endParaRPr sz="1800">
              <a:latin typeface="Arial"/>
              <a:cs typeface="Arial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40">
                <a:solidFill>
                  <a:srgbClr val="585D60"/>
                </a:solidFill>
                <a:latin typeface="Arial"/>
                <a:cs typeface="Arial"/>
              </a:rPr>
              <a:t>Import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data using</a:t>
            </a:r>
            <a:r>
              <a:rPr dirty="0" sz="1800" spc="-22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pandas</a:t>
            </a:r>
            <a:endParaRPr sz="1800">
              <a:latin typeface="Arial"/>
              <a:cs typeface="Arial"/>
            </a:endParaRPr>
          </a:p>
          <a:p>
            <a:pPr marL="393065" marR="5080" indent="-133985">
              <a:lnSpc>
                <a:spcPct val="118100"/>
              </a:lnSpc>
              <a:spcBef>
                <a:spcPts val="825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Utilize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 </a:t>
            </a:r>
            <a:r>
              <a:rPr dirty="0" sz="1700" spc="-20">
                <a:solidFill>
                  <a:srgbClr val="C2132D"/>
                </a:solidFill>
                <a:latin typeface="Courier New"/>
                <a:cs typeface="Courier New"/>
              </a:rPr>
              <a:t>head()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, </a:t>
            </a:r>
            <a:r>
              <a:rPr dirty="0" sz="1700" spc="-20">
                <a:solidFill>
                  <a:srgbClr val="C2132D"/>
                </a:solidFill>
                <a:latin typeface="Courier New"/>
                <a:cs typeface="Courier New"/>
              </a:rPr>
              <a:t>tail()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, </a:t>
            </a:r>
            <a:r>
              <a:rPr dirty="0" sz="1700" spc="-15">
                <a:solidFill>
                  <a:srgbClr val="C2132D"/>
                </a:solidFill>
                <a:latin typeface="Courier New"/>
                <a:cs typeface="Courier New"/>
              </a:rPr>
              <a:t>shape()</a:t>
            </a:r>
            <a:r>
              <a:rPr dirty="0" sz="1800" spc="-15">
                <a:solidFill>
                  <a:srgbClr val="585D60"/>
                </a:solidFill>
                <a:latin typeface="Arial"/>
                <a:cs typeface="Arial"/>
              </a:rPr>
              <a:t>, </a:t>
            </a:r>
            <a:r>
              <a:rPr dirty="0" sz="1700" spc="-20">
                <a:solidFill>
                  <a:srgbClr val="C2132D"/>
                </a:solidFill>
                <a:latin typeface="Courier New"/>
                <a:cs typeface="Courier New"/>
              </a:rPr>
              <a:t>info()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, </a:t>
            </a:r>
            <a:r>
              <a:rPr dirty="0" sz="1700" spc="-15">
                <a:solidFill>
                  <a:srgbClr val="C2132D"/>
                </a:solidFill>
                <a:latin typeface="Courier New"/>
                <a:cs typeface="Courier New"/>
              </a:rPr>
              <a:t>dtypes()</a:t>
            </a:r>
            <a:r>
              <a:rPr dirty="0" sz="1800" spc="-15">
                <a:solidFill>
                  <a:srgbClr val="585D60"/>
                </a:solidFill>
                <a:latin typeface="Arial"/>
                <a:cs typeface="Arial"/>
              </a:rPr>
              <a:t>, </a:t>
            </a:r>
            <a:r>
              <a:rPr dirty="0" sz="1700" spc="-15">
                <a:solidFill>
                  <a:srgbClr val="C2132D"/>
                </a:solidFill>
                <a:latin typeface="Courier New"/>
                <a:cs typeface="Courier New"/>
              </a:rPr>
              <a:t>count()</a:t>
            </a:r>
            <a:r>
              <a:rPr dirty="0" sz="1800" spc="-15">
                <a:solidFill>
                  <a:srgbClr val="585D60"/>
                </a:solidFill>
                <a:latin typeface="Arial"/>
                <a:cs typeface="Arial"/>
              </a:rPr>
              <a:t>, </a:t>
            </a:r>
            <a:r>
              <a:rPr dirty="0" sz="1700" spc="-5">
                <a:solidFill>
                  <a:srgbClr val="C2132D"/>
                </a:solidFill>
                <a:latin typeface="Courier New"/>
                <a:cs typeface="Courier New"/>
              </a:rPr>
              <a:t>value_count()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, </a:t>
            </a:r>
            <a:r>
              <a:rPr dirty="0" sz="1800" spc="-5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C2132D"/>
                </a:solidFill>
                <a:latin typeface="Courier New"/>
                <a:cs typeface="Courier New"/>
              </a:rPr>
              <a:t>describe()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,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isnull().sum()</a:t>
            </a:r>
            <a:r>
              <a:rPr dirty="0" sz="1700" spc="-57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functions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quickly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explore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summarize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your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dataset</a:t>
            </a:r>
            <a:endParaRPr sz="1800">
              <a:latin typeface="Arial"/>
              <a:cs typeface="Arial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Use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loc[]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iloc[]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select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rows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columns</a:t>
            </a:r>
            <a:endParaRPr sz="1800">
              <a:latin typeface="Arial"/>
              <a:cs typeface="Arial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Use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assign()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create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new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columns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on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your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existing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data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frame.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31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32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544576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00" spc="2155">
                <a:latin typeface="Arial"/>
                <a:cs typeface="Arial"/>
              </a:rPr>
              <a:t>📝</a:t>
            </a:r>
            <a:r>
              <a:rPr dirty="0" sz="3300" spc="-260">
                <a:latin typeface="Arial"/>
                <a:cs typeface="Arial"/>
              </a:rPr>
              <a:t> </a:t>
            </a:r>
            <a:r>
              <a:rPr dirty="0" spc="-229"/>
              <a:t>Review </a:t>
            </a:r>
            <a:r>
              <a:rPr dirty="0" spc="-180"/>
              <a:t>and </a:t>
            </a:r>
            <a:r>
              <a:rPr dirty="0" spc="-195"/>
              <a:t>Clarification </a:t>
            </a:r>
            <a:r>
              <a:rPr dirty="0" sz="3300" spc="2155">
                <a:latin typeface="Arial"/>
                <a:cs typeface="Arial"/>
              </a:rPr>
              <a:t>📝</a:t>
            </a:r>
            <a:endParaRPr sz="33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25120" indent="-133985">
              <a:lnSpc>
                <a:spcPct val="100000"/>
              </a:lnSpc>
              <a:spcBef>
                <a:spcPts val="100"/>
              </a:spcBef>
              <a:buFont typeface="Trebuchet MS"/>
              <a:buChar char="•"/>
              <a:tabLst>
                <a:tab pos="325755" algn="l"/>
              </a:tabLst>
            </a:pPr>
            <a:r>
              <a:rPr dirty="0" spc="65" b="1">
                <a:solidFill>
                  <a:srgbClr val="C2132D"/>
                </a:solidFill>
                <a:latin typeface="Trebuchet MS"/>
                <a:cs typeface="Trebuchet MS"/>
              </a:rPr>
              <a:t>Class</a:t>
            </a:r>
            <a:r>
              <a:rPr dirty="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pc="-5" b="1">
                <a:solidFill>
                  <a:srgbClr val="C2132D"/>
                </a:solidFill>
                <a:latin typeface="Trebuchet MS"/>
                <a:cs typeface="Trebuchet MS"/>
              </a:rPr>
              <a:t>Notes</a:t>
            </a:r>
            <a:r>
              <a:rPr dirty="0" spc="-5"/>
              <a:t>:</a:t>
            </a:r>
            <a:r>
              <a:rPr dirty="0" spc="-85"/>
              <a:t> </a:t>
            </a:r>
            <a:r>
              <a:rPr dirty="0" spc="-55"/>
              <a:t>Take </a:t>
            </a:r>
            <a:r>
              <a:rPr dirty="0" spc="20"/>
              <a:t>some</a:t>
            </a:r>
            <a:r>
              <a:rPr dirty="0" spc="-50"/>
              <a:t> </a:t>
            </a:r>
            <a:r>
              <a:rPr dirty="0" spc="35"/>
              <a:t>time</a:t>
            </a:r>
            <a:r>
              <a:rPr dirty="0" spc="-50"/>
              <a:t> </a:t>
            </a:r>
            <a:r>
              <a:rPr dirty="0" spc="45"/>
              <a:t>to</a:t>
            </a:r>
            <a:r>
              <a:rPr dirty="0" spc="-55"/>
              <a:t> </a:t>
            </a:r>
            <a:r>
              <a:rPr dirty="0" spc="10"/>
              <a:t>revisit</a:t>
            </a:r>
            <a:r>
              <a:rPr dirty="0" spc="-50"/>
              <a:t> </a:t>
            </a:r>
            <a:r>
              <a:rPr dirty="0" spc="-10"/>
              <a:t>your</a:t>
            </a:r>
            <a:r>
              <a:rPr dirty="0" spc="-55"/>
              <a:t> </a:t>
            </a:r>
            <a:r>
              <a:rPr dirty="0" spc="20"/>
              <a:t>class</a:t>
            </a:r>
            <a:r>
              <a:rPr dirty="0" spc="-50"/>
              <a:t> </a:t>
            </a:r>
            <a:r>
              <a:rPr dirty="0" spc="15"/>
              <a:t>notes</a:t>
            </a:r>
            <a:r>
              <a:rPr dirty="0" spc="-50"/>
              <a:t> </a:t>
            </a:r>
            <a:r>
              <a:rPr dirty="0" spc="50"/>
              <a:t>for</a:t>
            </a:r>
            <a:r>
              <a:rPr dirty="0" spc="-55"/>
              <a:t> </a:t>
            </a:r>
            <a:r>
              <a:rPr dirty="0" spc="-40"/>
              <a:t>key</a:t>
            </a:r>
            <a:r>
              <a:rPr dirty="0" spc="-50"/>
              <a:t> </a:t>
            </a:r>
            <a:r>
              <a:rPr dirty="0" spc="25"/>
              <a:t>insights</a:t>
            </a:r>
            <a:r>
              <a:rPr dirty="0" spc="-55"/>
              <a:t> </a:t>
            </a:r>
            <a:r>
              <a:rPr dirty="0" spc="-5"/>
              <a:t>and</a:t>
            </a:r>
            <a:r>
              <a:rPr dirty="0" spc="-50"/>
              <a:t> </a:t>
            </a:r>
            <a:r>
              <a:rPr dirty="0" spc="15"/>
              <a:t>concepts.</a:t>
            </a:r>
          </a:p>
          <a:p>
            <a:pPr marL="325120" marR="1016635" indent="-133985">
              <a:lnSpc>
                <a:spcPct val="118100"/>
              </a:lnSpc>
              <a:spcBef>
                <a:spcPts val="900"/>
              </a:spcBef>
              <a:buFont typeface="Trebuchet MS"/>
              <a:buChar char="•"/>
              <a:tabLst>
                <a:tab pos="325755" algn="l"/>
              </a:tabLst>
            </a:pPr>
            <a:r>
              <a:rPr dirty="0" spc="15" b="1">
                <a:solidFill>
                  <a:srgbClr val="C2132D"/>
                </a:solidFill>
                <a:latin typeface="Trebuchet MS"/>
                <a:cs typeface="Trebuchet MS"/>
              </a:rPr>
              <a:t>Zoom</a:t>
            </a:r>
            <a:r>
              <a:rPr dirty="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pc="-25" b="1">
                <a:solidFill>
                  <a:srgbClr val="C2132D"/>
                </a:solidFill>
                <a:latin typeface="Trebuchet MS"/>
                <a:cs typeface="Trebuchet MS"/>
              </a:rPr>
              <a:t>Recording</a:t>
            </a:r>
            <a:r>
              <a:rPr dirty="0" spc="-25"/>
              <a:t>:</a:t>
            </a:r>
            <a:r>
              <a:rPr dirty="0" spc="-80"/>
              <a:t> </a:t>
            </a:r>
            <a:r>
              <a:rPr dirty="0" spc="-30"/>
              <a:t>The</a:t>
            </a:r>
            <a:r>
              <a:rPr dirty="0" spc="-50"/>
              <a:t> </a:t>
            </a:r>
            <a:r>
              <a:rPr dirty="0" spc="5"/>
              <a:t>recording</a:t>
            </a:r>
            <a:r>
              <a:rPr dirty="0" spc="-45"/>
              <a:t> </a:t>
            </a:r>
            <a:r>
              <a:rPr dirty="0" spc="75"/>
              <a:t>of</a:t>
            </a:r>
            <a:r>
              <a:rPr dirty="0" spc="-45"/>
              <a:t> </a:t>
            </a:r>
            <a:r>
              <a:rPr dirty="0" spc="-10"/>
              <a:t>today's</a:t>
            </a:r>
            <a:r>
              <a:rPr dirty="0" spc="-50"/>
              <a:t> </a:t>
            </a:r>
            <a:r>
              <a:rPr dirty="0" spc="20"/>
              <a:t>class</a:t>
            </a:r>
            <a:r>
              <a:rPr dirty="0" spc="-45"/>
              <a:t> </a:t>
            </a:r>
            <a:r>
              <a:rPr dirty="0" spc="40"/>
              <a:t>will</a:t>
            </a:r>
            <a:r>
              <a:rPr dirty="0" spc="-50"/>
              <a:t> </a:t>
            </a:r>
            <a:r>
              <a:rPr dirty="0" spc="-20"/>
              <a:t>be</a:t>
            </a:r>
            <a:r>
              <a:rPr dirty="0" spc="-45"/>
              <a:t> </a:t>
            </a:r>
            <a:r>
              <a:rPr dirty="0" spc="5"/>
              <a:t>made</a:t>
            </a:r>
            <a:r>
              <a:rPr dirty="0" spc="-45"/>
              <a:t> </a:t>
            </a:r>
            <a:r>
              <a:rPr dirty="0" spc="-10"/>
              <a:t>available</a:t>
            </a:r>
            <a:r>
              <a:rPr dirty="0" spc="-50"/>
              <a:t> </a:t>
            </a:r>
            <a:r>
              <a:rPr dirty="0" spc="5"/>
              <a:t>on</a:t>
            </a:r>
            <a:r>
              <a:rPr dirty="0" spc="-45"/>
              <a:t> </a:t>
            </a:r>
            <a:r>
              <a:rPr dirty="0" spc="-35"/>
              <a:t>Canvas  </a:t>
            </a:r>
            <a:r>
              <a:rPr dirty="0" spc="5"/>
              <a:t>approximately</a:t>
            </a:r>
            <a:r>
              <a:rPr dirty="0" spc="-60"/>
              <a:t> </a:t>
            </a:r>
            <a:r>
              <a:rPr dirty="0" spc="-30"/>
              <a:t>3-4</a:t>
            </a:r>
            <a:r>
              <a:rPr dirty="0" spc="-55"/>
              <a:t> </a:t>
            </a:r>
            <a:r>
              <a:rPr dirty="0" spc="5"/>
              <a:t>hours</a:t>
            </a:r>
            <a:r>
              <a:rPr dirty="0" spc="-55"/>
              <a:t> </a:t>
            </a:r>
            <a:r>
              <a:rPr dirty="0" spc="30"/>
              <a:t>after</a:t>
            </a:r>
            <a:r>
              <a:rPr dirty="0" spc="-55"/>
              <a:t> </a:t>
            </a:r>
            <a:r>
              <a:rPr dirty="0" spc="10"/>
              <a:t>the</a:t>
            </a:r>
            <a:r>
              <a:rPr dirty="0" spc="-55"/>
              <a:t> </a:t>
            </a:r>
            <a:r>
              <a:rPr dirty="0" spc="-15"/>
              <a:t>end</a:t>
            </a:r>
            <a:r>
              <a:rPr dirty="0" spc="-55"/>
              <a:t> </a:t>
            </a:r>
            <a:r>
              <a:rPr dirty="0" spc="75"/>
              <a:t>of</a:t>
            </a:r>
            <a:r>
              <a:rPr dirty="0" spc="-55"/>
              <a:t> </a:t>
            </a:r>
            <a:r>
              <a:rPr dirty="0" spc="15"/>
              <a:t>class.</a:t>
            </a:r>
          </a:p>
          <a:p>
            <a:pPr marL="325120" marR="5080" indent="-133985">
              <a:lnSpc>
                <a:spcPct val="118100"/>
              </a:lnSpc>
              <a:spcBef>
                <a:spcPts val="819"/>
              </a:spcBef>
              <a:buFont typeface="Trebuchet MS"/>
              <a:buChar char="•"/>
              <a:tabLst>
                <a:tab pos="325755" algn="l"/>
              </a:tabLst>
            </a:pPr>
            <a:r>
              <a:rPr dirty="0" spc="-15" b="1">
                <a:solidFill>
                  <a:srgbClr val="C2132D"/>
                </a:solidFill>
                <a:latin typeface="Trebuchet MS"/>
                <a:cs typeface="Trebuchet MS"/>
              </a:rPr>
              <a:t>Questions</a:t>
            </a:r>
            <a:r>
              <a:rPr dirty="0" spc="-15"/>
              <a:t>:</a:t>
            </a:r>
            <a:r>
              <a:rPr dirty="0" spc="-50"/>
              <a:t> </a:t>
            </a:r>
            <a:r>
              <a:rPr dirty="0" spc="-20"/>
              <a:t>Please</a:t>
            </a:r>
            <a:r>
              <a:rPr dirty="0" spc="-50"/>
              <a:t> </a:t>
            </a:r>
            <a:r>
              <a:rPr dirty="0" spc="-5"/>
              <a:t>don't</a:t>
            </a:r>
            <a:r>
              <a:rPr dirty="0" spc="-50"/>
              <a:t> </a:t>
            </a:r>
            <a:r>
              <a:rPr dirty="0" spc="10"/>
              <a:t>hesitate</a:t>
            </a:r>
            <a:r>
              <a:rPr dirty="0" spc="-50"/>
              <a:t> </a:t>
            </a:r>
            <a:r>
              <a:rPr dirty="0" spc="45"/>
              <a:t>to</a:t>
            </a:r>
            <a:r>
              <a:rPr dirty="0" spc="-50"/>
              <a:t> </a:t>
            </a:r>
            <a:r>
              <a:rPr dirty="0" spc="5"/>
              <a:t>ask</a:t>
            </a:r>
            <a:r>
              <a:rPr dirty="0" spc="-50"/>
              <a:t> </a:t>
            </a:r>
            <a:r>
              <a:rPr dirty="0" spc="50"/>
              <a:t>for</a:t>
            </a:r>
            <a:r>
              <a:rPr dirty="0" spc="-50"/>
              <a:t> </a:t>
            </a:r>
            <a:r>
              <a:rPr dirty="0" spc="25"/>
              <a:t>clarification</a:t>
            </a:r>
            <a:r>
              <a:rPr dirty="0" spc="-50"/>
              <a:t> </a:t>
            </a:r>
            <a:r>
              <a:rPr dirty="0" spc="5"/>
              <a:t>on</a:t>
            </a:r>
            <a:r>
              <a:rPr dirty="0" spc="-50"/>
              <a:t> </a:t>
            </a:r>
            <a:r>
              <a:rPr dirty="0" spc="-30"/>
              <a:t>any</a:t>
            </a:r>
            <a:r>
              <a:rPr dirty="0" spc="-50"/>
              <a:t> </a:t>
            </a:r>
            <a:r>
              <a:rPr dirty="0" spc="35"/>
              <a:t>topics</a:t>
            </a:r>
            <a:r>
              <a:rPr dirty="0" spc="-50"/>
              <a:t> </a:t>
            </a:r>
            <a:r>
              <a:rPr dirty="0" spc="15"/>
              <a:t>discussed</a:t>
            </a:r>
            <a:r>
              <a:rPr dirty="0" spc="-45"/>
              <a:t> </a:t>
            </a:r>
            <a:r>
              <a:rPr dirty="0" spc="15"/>
              <a:t>in</a:t>
            </a:r>
            <a:r>
              <a:rPr dirty="0" spc="-50"/>
              <a:t> </a:t>
            </a:r>
            <a:r>
              <a:rPr dirty="0" spc="15"/>
              <a:t>class.</a:t>
            </a:r>
            <a:r>
              <a:rPr dirty="0" spc="-50"/>
              <a:t> </a:t>
            </a:r>
            <a:r>
              <a:rPr dirty="0"/>
              <a:t>It's  </a:t>
            </a:r>
            <a:r>
              <a:rPr dirty="0" spc="20"/>
              <a:t>crucial</a:t>
            </a:r>
            <a:r>
              <a:rPr dirty="0" spc="-60"/>
              <a:t> </a:t>
            </a:r>
            <a:r>
              <a:rPr dirty="0" spc="35"/>
              <a:t>not</a:t>
            </a:r>
            <a:r>
              <a:rPr dirty="0" spc="-55"/>
              <a:t> </a:t>
            </a:r>
            <a:r>
              <a:rPr dirty="0" spc="45"/>
              <a:t>to</a:t>
            </a:r>
            <a:r>
              <a:rPr dirty="0" spc="-55"/>
              <a:t> </a:t>
            </a:r>
            <a:r>
              <a:rPr dirty="0" spc="25"/>
              <a:t>let</a:t>
            </a:r>
            <a:r>
              <a:rPr dirty="0" spc="-55"/>
              <a:t> </a:t>
            </a:r>
            <a:r>
              <a:rPr dirty="0" spc="15"/>
              <a:t>questions</a:t>
            </a:r>
            <a:r>
              <a:rPr dirty="0" spc="-55"/>
              <a:t> </a:t>
            </a:r>
            <a:r>
              <a:rPr dirty="0" spc="10"/>
              <a:t>accumulate.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6880" y="2758440"/>
            <a:ext cx="8126095" cy="1039494"/>
          </a:xfrm>
          <a:prstGeom prst="rect"/>
          <a:solidFill>
            <a:srgbClr val="333333"/>
          </a:solidFill>
        </p:spPr>
        <p:txBody>
          <a:bodyPr wrap="square" lIns="0" tIns="140335" rIns="0" bIns="0" rtlCol="0" vert="horz">
            <a:spAutoFit/>
          </a:bodyPr>
          <a:lstStyle/>
          <a:p>
            <a:pPr marL="226695">
              <a:lnSpc>
                <a:spcPct val="100000"/>
              </a:lnSpc>
              <a:spcBef>
                <a:spcPts val="1105"/>
              </a:spcBef>
            </a:pPr>
            <a:r>
              <a:rPr dirty="0" sz="4100" spc="-1035">
                <a:solidFill>
                  <a:srgbClr val="000000"/>
                </a:solidFill>
              </a:rPr>
              <a:t>D</a:t>
            </a:r>
            <a:r>
              <a:rPr dirty="0" sz="4100" spc="-1035">
                <a:solidFill>
                  <a:srgbClr val="FFFFFF"/>
                </a:solidFill>
              </a:rPr>
              <a:t>D</a:t>
            </a:r>
            <a:r>
              <a:rPr dirty="0" sz="4100" spc="-1035">
                <a:solidFill>
                  <a:srgbClr val="000000"/>
                </a:solidFill>
              </a:rPr>
              <a:t>e</a:t>
            </a:r>
            <a:r>
              <a:rPr dirty="0" sz="4100" spc="-1035">
                <a:solidFill>
                  <a:srgbClr val="FFFFFF"/>
                </a:solidFill>
              </a:rPr>
              <a:t>e</a:t>
            </a:r>
            <a:r>
              <a:rPr dirty="0" sz="4100" spc="-1035">
                <a:solidFill>
                  <a:srgbClr val="000000"/>
                </a:solidFill>
              </a:rPr>
              <a:t>s</a:t>
            </a:r>
            <a:r>
              <a:rPr dirty="0" sz="4100" spc="-1035">
                <a:solidFill>
                  <a:srgbClr val="FFFFFF"/>
                </a:solidFill>
              </a:rPr>
              <a:t>s</a:t>
            </a:r>
            <a:r>
              <a:rPr dirty="0" sz="4100" spc="-1035">
                <a:solidFill>
                  <a:srgbClr val="000000"/>
                </a:solidFill>
              </a:rPr>
              <a:t>c</a:t>
            </a:r>
            <a:r>
              <a:rPr dirty="0" sz="4100" spc="-1035">
                <a:solidFill>
                  <a:srgbClr val="FFFFFF"/>
                </a:solidFill>
              </a:rPr>
              <a:t>c</a:t>
            </a:r>
            <a:r>
              <a:rPr dirty="0" sz="4100" spc="-1035">
                <a:solidFill>
                  <a:srgbClr val="000000"/>
                </a:solidFill>
              </a:rPr>
              <a:t>r</a:t>
            </a:r>
            <a:r>
              <a:rPr dirty="0" sz="4100" spc="-1035">
                <a:solidFill>
                  <a:srgbClr val="FFFFFF"/>
                </a:solidFill>
              </a:rPr>
              <a:t>r</a:t>
            </a:r>
            <a:r>
              <a:rPr dirty="0" sz="4100" spc="-1035">
                <a:solidFill>
                  <a:srgbClr val="000000"/>
                </a:solidFill>
              </a:rPr>
              <a:t>i</a:t>
            </a:r>
            <a:r>
              <a:rPr dirty="0" sz="4100" spc="-1035">
                <a:solidFill>
                  <a:srgbClr val="FFFFFF"/>
                </a:solidFill>
              </a:rPr>
              <a:t>i</a:t>
            </a:r>
            <a:r>
              <a:rPr dirty="0" sz="4100" spc="-1035">
                <a:solidFill>
                  <a:srgbClr val="000000"/>
                </a:solidFill>
              </a:rPr>
              <a:t>b</a:t>
            </a:r>
            <a:r>
              <a:rPr dirty="0" sz="4100" spc="-1035">
                <a:solidFill>
                  <a:srgbClr val="FFFFFF"/>
                </a:solidFill>
              </a:rPr>
              <a:t>b</a:t>
            </a:r>
            <a:r>
              <a:rPr dirty="0" sz="4100" spc="-1035">
                <a:solidFill>
                  <a:srgbClr val="000000"/>
                </a:solidFill>
              </a:rPr>
              <a:t>i</a:t>
            </a:r>
            <a:r>
              <a:rPr dirty="0" sz="4100" spc="-1035">
                <a:solidFill>
                  <a:srgbClr val="FFFFFF"/>
                </a:solidFill>
              </a:rPr>
              <a:t>i</a:t>
            </a:r>
            <a:r>
              <a:rPr dirty="0" sz="4100" spc="-1035">
                <a:solidFill>
                  <a:srgbClr val="000000"/>
                </a:solidFill>
              </a:rPr>
              <a:t>n</a:t>
            </a:r>
            <a:r>
              <a:rPr dirty="0" sz="4100" spc="-1035">
                <a:solidFill>
                  <a:srgbClr val="FFFFFF"/>
                </a:solidFill>
              </a:rPr>
              <a:t>n</a:t>
            </a:r>
            <a:r>
              <a:rPr dirty="0" sz="4100" spc="-1035">
                <a:solidFill>
                  <a:srgbClr val="000000"/>
                </a:solidFill>
              </a:rPr>
              <a:t>g</a:t>
            </a:r>
            <a:r>
              <a:rPr dirty="0" sz="4100" spc="-1035">
                <a:solidFill>
                  <a:srgbClr val="FFFFFF"/>
                </a:solidFill>
              </a:rPr>
              <a:t>g </a:t>
            </a:r>
            <a:r>
              <a:rPr dirty="0" sz="4100" spc="-1225">
                <a:solidFill>
                  <a:srgbClr val="000000"/>
                </a:solidFill>
              </a:rPr>
              <a:t>a</a:t>
            </a:r>
            <a:r>
              <a:rPr dirty="0" sz="4100" spc="-1225">
                <a:solidFill>
                  <a:srgbClr val="FFFFFF"/>
                </a:solidFill>
              </a:rPr>
              <a:t>a</a:t>
            </a:r>
            <a:r>
              <a:rPr dirty="0" sz="4100" spc="-1225">
                <a:solidFill>
                  <a:srgbClr val="000000"/>
                </a:solidFill>
              </a:rPr>
              <a:t>n</a:t>
            </a:r>
            <a:r>
              <a:rPr dirty="0" sz="4100" spc="-1225">
                <a:solidFill>
                  <a:srgbClr val="FFFFFF"/>
                </a:solidFill>
              </a:rPr>
              <a:t>n</a:t>
            </a:r>
            <a:r>
              <a:rPr dirty="0" sz="4100" spc="-1225">
                <a:solidFill>
                  <a:srgbClr val="000000"/>
                </a:solidFill>
              </a:rPr>
              <a:t>d</a:t>
            </a:r>
            <a:r>
              <a:rPr dirty="0" sz="4100" spc="-1225">
                <a:solidFill>
                  <a:srgbClr val="FFFFFF"/>
                </a:solidFill>
              </a:rPr>
              <a:t>d </a:t>
            </a:r>
            <a:r>
              <a:rPr dirty="0" sz="4100" spc="-1090">
                <a:solidFill>
                  <a:srgbClr val="000000"/>
                </a:solidFill>
              </a:rPr>
              <a:t>C</a:t>
            </a:r>
            <a:r>
              <a:rPr dirty="0" sz="4100" spc="-1090">
                <a:solidFill>
                  <a:srgbClr val="FFFFFF"/>
                </a:solidFill>
              </a:rPr>
              <a:t>C</a:t>
            </a:r>
            <a:r>
              <a:rPr dirty="0" sz="4100" spc="-1090">
                <a:solidFill>
                  <a:srgbClr val="000000"/>
                </a:solidFill>
              </a:rPr>
              <a:t>r</a:t>
            </a:r>
            <a:r>
              <a:rPr dirty="0" sz="4100" spc="-1090">
                <a:solidFill>
                  <a:srgbClr val="FFFFFF"/>
                </a:solidFill>
              </a:rPr>
              <a:t>r</a:t>
            </a:r>
            <a:r>
              <a:rPr dirty="0" sz="4100" spc="-1090">
                <a:solidFill>
                  <a:srgbClr val="000000"/>
                </a:solidFill>
              </a:rPr>
              <a:t>e</a:t>
            </a:r>
            <a:r>
              <a:rPr dirty="0" sz="4100" spc="-1090">
                <a:solidFill>
                  <a:srgbClr val="FFFFFF"/>
                </a:solidFill>
              </a:rPr>
              <a:t>e</a:t>
            </a:r>
            <a:r>
              <a:rPr dirty="0" sz="4100" spc="-1090">
                <a:solidFill>
                  <a:srgbClr val="000000"/>
                </a:solidFill>
              </a:rPr>
              <a:t>a</a:t>
            </a:r>
            <a:r>
              <a:rPr dirty="0" sz="4100" spc="-1090">
                <a:solidFill>
                  <a:srgbClr val="FFFFFF"/>
                </a:solidFill>
              </a:rPr>
              <a:t>a</a:t>
            </a:r>
            <a:r>
              <a:rPr dirty="0" sz="4100" spc="-1090">
                <a:solidFill>
                  <a:srgbClr val="000000"/>
                </a:solidFill>
              </a:rPr>
              <a:t>t</a:t>
            </a:r>
            <a:r>
              <a:rPr dirty="0" sz="4100" spc="-1090">
                <a:solidFill>
                  <a:srgbClr val="FFFFFF"/>
                </a:solidFill>
              </a:rPr>
              <a:t>t</a:t>
            </a:r>
            <a:r>
              <a:rPr dirty="0" sz="4100" spc="-1090">
                <a:solidFill>
                  <a:srgbClr val="000000"/>
                </a:solidFill>
              </a:rPr>
              <a:t>i</a:t>
            </a:r>
            <a:r>
              <a:rPr dirty="0" sz="4100" spc="-1090">
                <a:solidFill>
                  <a:srgbClr val="FFFFFF"/>
                </a:solidFill>
              </a:rPr>
              <a:t>i</a:t>
            </a:r>
            <a:r>
              <a:rPr dirty="0" sz="4100" spc="-1090">
                <a:solidFill>
                  <a:srgbClr val="000000"/>
                </a:solidFill>
              </a:rPr>
              <a:t>n</a:t>
            </a:r>
            <a:r>
              <a:rPr dirty="0" sz="4100" spc="-1090">
                <a:solidFill>
                  <a:srgbClr val="FFFFFF"/>
                </a:solidFill>
              </a:rPr>
              <a:t>n</a:t>
            </a:r>
            <a:r>
              <a:rPr dirty="0" sz="4100" spc="-1090">
                <a:solidFill>
                  <a:srgbClr val="000000"/>
                </a:solidFill>
              </a:rPr>
              <a:t>g</a:t>
            </a:r>
            <a:r>
              <a:rPr dirty="0" sz="4100" spc="-1090">
                <a:solidFill>
                  <a:srgbClr val="FFFFFF"/>
                </a:solidFill>
              </a:rPr>
              <a:t>g </a:t>
            </a:r>
            <a:r>
              <a:rPr dirty="0" sz="4100" spc="-1175">
                <a:solidFill>
                  <a:srgbClr val="000000"/>
                </a:solidFill>
              </a:rPr>
              <a:t>D</a:t>
            </a:r>
            <a:r>
              <a:rPr dirty="0" sz="4100" spc="-1175">
                <a:solidFill>
                  <a:srgbClr val="FFFFFF"/>
                </a:solidFill>
              </a:rPr>
              <a:t>D</a:t>
            </a:r>
            <a:r>
              <a:rPr dirty="0" sz="4100" spc="-1175">
                <a:solidFill>
                  <a:srgbClr val="000000"/>
                </a:solidFill>
              </a:rPr>
              <a:t>a</a:t>
            </a:r>
            <a:r>
              <a:rPr dirty="0" sz="4100" spc="-1175">
                <a:solidFill>
                  <a:srgbClr val="FFFFFF"/>
                </a:solidFill>
              </a:rPr>
              <a:t>a</a:t>
            </a:r>
            <a:r>
              <a:rPr dirty="0" sz="4100" spc="-1175">
                <a:solidFill>
                  <a:srgbClr val="000000"/>
                </a:solidFill>
              </a:rPr>
              <a:t>t</a:t>
            </a:r>
            <a:r>
              <a:rPr dirty="0" sz="4100" spc="-1175">
                <a:solidFill>
                  <a:srgbClr val="FFFFFF"/>
                </a:solidFill>
              </a:rPr>
              <a:t>t</a:t>
            </a:r>
            <a:r>
              <a:rPr dirty="0" sz="4100" spc="-1175">
                <a:solidFill>
                  <a:srgbClr val="000000"/>
                </a:solidFill>
              </a:rPr>
              <a:t>a</a:t>
            </a:r>
            <a:r>
              <a:rPr dirty="0" sz="4100" spc="-1175">
                <a:solidFill>
                  <a:srgbClr val="FFFFFF"/>
                </a:solidFill>
              </a:rPr>
              <a:t>a</a:t>
            </a:r>
            <a:r>
              <a:rPr dirty="0" sz="4100" spc="-1140">
                <a:solidFill>
                  <a:srgbClr val="FFFFFF"/>
                </a:solidFill>
              </a:rPr>
              <a:t> </a:t>
            </a:r>
            <a:r>
              <a:rPr dirty="0" sz="4100" spc="-1205">
                <a:solidFill>
                  <a:srgbClr val="000000"/>
                </a:solidFill>
              </a:rPr>
              <a:t>F</a:t>
            </a:r>
            <a:r>
              <a:rPr dirty="0" sz="4100" spc="-1205">
                <a:solidFill>
                  <a:srgbClr val="FFFFFF"/>
                </a:solidFill>
              </a:rPr>
              <a:t>F</a:t>
            </a:r>
            <a:r>
              <a:rPr dirty="0" sz="4100" spc="-1205">
                <a:solidFill>
                  <a:srgbClr val="000000"/>
                </a:solidFill>
              </a:rPr>
              <a:t>r</a:t>
            </a:r>
            <a:r>
              <a:rPr dirty="0" sz="4100" spc="-1205">
                <a:solidFill>
                  <a:srgbClr val="FFFFFF"/>
                </a:solidFill>
              </a:rPr>
              <a:t>r</a:t>
            </a:r>
            <a:r>
              <a:rPr dirty="0" sz="4100" spc="-1205">
                <a:solidFill>
                  <a:srgbClr val="000000"/>
                </a:solidFill>
              </a:rPr>
              <a:t>a</a:t>
            </a:r>
            <a:r>
              <a:rPr dirty="0" sz="4100" spc="-1205">
                <a:solidFill>
                  <a:srgbClr val="FFFFFF"/>
                </a:solidFill>
              </a:rPr>
              <a:t>a</a:t>
            </a:r>
            <a:r>
              <a:rPr dirty="0" sz="4100" spc="-1205">
                <a:solidFill>
                  <a:srgbClr val="000000"/>
                </a:solidFill>
              </a:rPr>
              <a:t>m</a:t>
            </a:r>
            <a:r>
              <a:rPr dirty="0" sz="4100" spc="-1205">
                <a:solidFill>
                  <a:srgbClr val="FFFFFF"/>
                </a:solidFill>
              </a:rPr>
              <a:t>m</a:t>
            </a:r>
            <a:r>
              <a:rPr dirty="0" sz="4100" spc="-1205">
                <a:solidFill>
                  <a:srgbClr val="000000"/>
                </a:solidFill>
              </a:rPr>
              <a:t>e</a:t>
            </a:r>
            <a:r>
              <a:rPr dirty="0" sz="4100" spc="-1205">
                <a:solidFill>
                  <a:srgbClr val="FFFFFF"/>
                </a:solidFill>
              </a:rPr>
              <a:t>e</a:t>
            </a:r>
            <a:r>
              <a:rPr dirty="0" sz="4100" spc="-1205">
                <a:solidFill>
                  <a:srgbClr val="000000"/>
                </a:solidFill>
              </a:rPr>
              <a:t>s</a:t>
            </a:r>
            <a:r>
              <a:rPr dirty="0" sz="4100" spc="-1205">
                <a:solidFill>
                  <a:srgbClr val="FFFFFF"/>
                </a:solidFill>
              </a:rPr>
              <a:t>s</a:t>
            </a:r>
            <a:endParaRPr sz="4100"/>
          </a:p>
        </p:txBody>
      </p:sp>
      <p:sp>
        <p:nvSpPr>
          <p:cNvPr id="3" name="object 3"/>
          <p:cNvSpPr/>
          <p:nvPr/>
        </p:nvSpPr>
        <p:spPr>
          <a:xfrm>
            <a:off x="10713719" y="5995415"/>
            <a:ext cx="811530" cy="491490"/>
          </a:xfrm>
          <a:custGeom>
            <a:avLst/>
            <a:gdLst/>
            <a:ahLst/>
            <a:cxnLst/>
            <a:rect l="l" t="t" r="r" b="b"/>
            <a:pathLst>
              <a:path w="811529" h="491489">
                <a:moveTo>
                  <a:pt x="0" y="0"/>
                </a:moveTo>
                <a:lnTo>
                  <a:pt x="811529" y="0"/>
                </a:lnTo>
                <a:lnTo>
                  <a:pt x="811529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964712" y="6218137"/>
            <a:ext cx="421005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295">
                <a:latin typeface="Trebuchet MS"/>
                <a:cs typeface="Trebuchet MS"/>
              </a:rPr>
              <a:t>4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dirty="0" sz="1200" spc="-2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3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282448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40"/>
              <a:t>What </a:t>
            </a:r>
            <a:r>
              <a:rPr dirty="0"/>
              <a:t>is</a:t>
            </a:r>
            <a:r>
              <a:rPr dirty="0" spc="-320"/>
              <a:t> </a:t>
            </a:r>
            <a:r>
              <a:rPr dirty="0" spc="-45"/>
              <a:t>Pandas?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754" y="1376044"/>
            <a:ext cx="9336405" cy="1749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marR="94615" indent="-133985">
              <a:lnSpc>
                <a:spcPct val="118100"/>
              </a:lnSpc>
              <a:spcBef>
                <a:spcPts val="10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Along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Arial"/>
                <a:cs typeface="Arial"/>
              </a:rPr>
              <a:t>with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polars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,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Arial"/>
                <a:cs typeface="Arial"/>
              </a:rPr>
              <a:t>it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one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Arial"/>
                <a:cs typeface="Arial"/>
              </a:rPr>
              <a:t>most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popular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data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analysis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manipulation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libraries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in 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Python,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designed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make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working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Arial"/>
                <a:cs typeface="Arial"/>
              </a:rPr>
              <a:t>with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'relational'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or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'labeled'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data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both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easy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intuitive.</a:t>
            </a:r>
            <a:endParaRPr sz="1800">
              <a:latin typeface="Arial"/>
              <a:cs typeface="Arial"/>
            </a:endParaRPr>
          </a:p>
          <a:p>
            <a:pPr marL="146050" marR="5080" indent="-133985">
              <a:lnSpc>
                <a:spcPct val="116300"/>
              </a:lnSpc>
              <a:spcBef>
                <a:spcPts val="935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pandas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supports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integration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Arial"/>
                <a:cs typeface="Arial"/>
              </a:rPr>
              <a:t>with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many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file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formats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or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data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sources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out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box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Arial"/>
                <a:cs typeface="Arial"/>
              </a:rPr>
              <a:t>(csv,  </a:t>
            </a:r>
            <a:r>
              <a:rPr dirty="0" sz="1800" spc="-35">
                <a:solidFill>
                  <a:srgbClr val="585D60"/>
                </a:solidFill>
                <a:latin typeface="Arial"/>
                <a:cs typeface="Arial"/>
              </a:rPr>
              <a:t>excel, </a:t>
            </a:r>
            <a:r>
              <a:rPr dirty="0" sz="1800" spc="-15">
                <a:solidFill>
                  <a:srgbClr val="585D60"/>
                </a:solidFill>
                <a:latin typeface="Arial"/>
                <a:cs typeface="Arial"/>
              </a:rPr>
              <a:t>sql, json, </a:t>
            </a:r>
            <a:r>
              <a:rPr dirty="0" sz="1800" spc="-65">
                <a:solidFill>
                  <a:srgbClr val="585D60"/>
                </a:solidFill>
                <a:latin typeface="Arial"/>
                <a:cs typeface="Arial"/>
              </a:rPr>
              <a:t>parquet,…).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Importing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data </a:t>
            </a:r>
            <a:r>
              <a:rPr dirty="0" sz="1800" spc="55">
                <a:solidFill>
                  <a:srgbClr val="585D60"/>
                </a:solidFill>
                <a:latin typeface="Arial"/>
                <a:cs typeface="Arial"/>
              </a:rPr>
              <a:t>from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each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these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data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sources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is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provided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by 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function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Arial"/>
                <a:cs typeface="Arial"/>
              </a:rPr>
              <a:t>with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prefix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C2132D"/>
                </a:solidFill>
                <a:latin typeface="Courier New"/>
                <a:cs typeface="Courier New"/>
              </a:rPr>
              <a:t>read_*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.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Similarly,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to_*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methods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are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used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store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data.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40099" y="4046429"/>
          <a:ext cx="2645410" cy="1327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210"/>
                <a:gridCol w="670560"/>
                <a:gridCol w="657225"/>
                <a:gridCol w="650875"/>
              </a:tblGrid>
              <a:tr h="3548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AFABAB"/>
                    </a:solidFill>
                  </a:tcPr>
                </a:tc>
              </a:tr>
              <a:tr h="9723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AFABAB">
                        <a:alpha val="392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AFABAB">
                        <a:alpha val="392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AFABAB">
                        <a:alpha val="3921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8226595" y="3550429"/>
            <a:ext cx="577850" cy="709930"/>
          </a:xfrm>
          <a:custGeom>
            <a:avLst/>
            <a:gdLst/>
            <a:ahLst/>
            <a:cxnLst/>
            <a:rect l="l" t="t" r="r" b="b"/>
            <a:pathLst>
              <a:path w="577850" h="709929">
                <a:moveTo>
                  <a:pt x="577262" y="709887"/>
                </a:moveTo>
                <a:lnTo>
                  <a:pt x="0" y="709887"/>
                </a:lnTo>
                <a:lnTo>
                  <a:pt x="0" y="0"/>
                </a:lnTo>
                <a:lnTo>
                  <a:pt x="456277" y="0"/>
                </a:lnTo>
                <a:lnTo>
                  <a:pt x="577262" y="118491"/>
                </a:lnTo>
                <a:lnTo>
                  <a:pt x="577262" y="709887"/>
                </a:lnTo>
                <a:close/>
              </a:path>
            </a:pathLst>
          </a:custGeom>
          <a:solidFill>
            <a:srgbClr val="ACABAB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682873" y="3550429"/>
            <a:ext cx="123189" cy="121920"/>
          </a:xfrm>
          <a:custGeom>
            <a:avLst/>
            <a:gdLst/>
            <a:ahLst/>
            <a:cxnLst/>
            <a:rect l="l" t="t" r="r" b="b"/>
            <a:pathLst>
              <a:path w="123190" h="121920">
                <a:moveTo>
                  <a:pt x="122757" y="121401"/>
                </a:moveTo>
                <a:lnTo>
                  <a:pt x="0" y="121401"/>
                </a:lnTo>
                <a:lnTo>
                  <a:pt x="0" y="0"/>
                </a:lnTo>
                <a:lnTo>
                  <a:pt x="122757" y="121401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329577" y="3666087"/>
            <a:ext cx="334010" cy="2495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10" b="1">
                <a:solidFill>
                  <a:srgbClr val="AFABAB"/>
                </a:solidFill>
                <a:latin typeface="Consolas"/>
                <a:cs typeface="Consolas"/>
                <a:hlinkClick r:id="rId3"/>
              </a:rPr>
              <a:t>CSV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30711" y="3578665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4" h="0">
                <a:moveTo>
                  <a:pt x="0" y="0"/>
                </a:moveTo>
                <a:lnTo>
                  <a:pt x="452161" y="0"/>
                </a:lnTo>
              </a:path>
            </a:pathLst>
          </a:custGeom>
          <a:ln w="56473">
            <a:solidFill>
              <a:srgbClr val="744F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309655" y="3972795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 h="0">
                <a:moveTo>
                  <a:pt x="0" y="0"/>
                </a:moveTo>
                <a:lnTo>
                  <a:pt x="411146" y="0"/>
                </a:lnTo>
              </a:path>
            </a:pathLst>
          </a:custGeom>
          <a:ln w="39100">
            <a:solidFill>
              <a:srgbClr val="AFAB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309655" y="4037107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 h="0">
                <a:moveTo>
                  <a:pt x="0" y="0"/>
                </a:moveTo>
                <a:lnTo>
                  <a:pt x="411146" y="0"/>
                </a:lnTo>
              </a:path>
            </a:pathLst>
          </a:custGeom>
          <a:ln w="39100">
            <a:solidFill>
              <a:srgbClr val="AFAB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309655" y="4101419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 h="0">
                <a:moveTo>
                  <a:pt x="0" y="0"/>
                </a:moveTo>
                <a:lnTo>
                  <a:pt x="411146" y="0"/>
                </a:lnTo>
              </a:path>
            </a:pathLst>
          </a:custGeom>
          <a:ln w="39100">
            <a:solidFill>
              <a:srgbClr val="AFAB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309655" y="4165731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 h="0">
                <a:moveTo>
                  <a:pt x="0" y="0"/>
                </a:moveTo>
                <a:lnTo>
                  <a:pt x="411146" y="0"/>
                </a:lnTo>
              </a:path>
            </a:pathLst>
          </a:custGeom>
          <a:ln w="39100">
            <a:solidFill>
              <a:srgbClr val="AFAB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885356" y="3550429"/>
            <a:ext cx="577850" cy="709930"/>
          </a:xfrm>
          <a:custGeom>
            <a:avLst/>
            <a:gdLst/>
            <a:ahLst/>
            <a:cxnLst/>
            <a:rect l="l" t="t" r="r" b="b"/>
            <a:pathLst>
              <a:path w="577850" h="709929">
                <a:moveTo>
                  <a:pt x="577262" y="709887"/>
                </a:moveTo>
                <a:lnTo>
                  <a:pt x="0" y="709887"/>
                </a:lnTo>
                <a:lnTo>
                  <a:pt x="1" y="0"/>
                </a:lnTo>
                <a:lnTo>
                  <a:pt x="456278" y="0"/>
                </a:lnTo>
                <a:lnTo>
                  <a:pt x="577262" y="118491"/>
                </a:lnTo>
                <a:lnTo>
                  <a:pt x="577262" y="709887"/>
                </a:lnTo>
                <a:close/>
              </a:path>
            </a:pathLst>
          </a:custGeom>
          <a:solidFill>
            <a:srgbClr val="ACABAB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41636" y="3550429"/>
            <a:ext cx="123189" cy="121920"/>
          </a:xfrm>
          <a:custGeom>
            <a:avLst/>
            <a:gdLst/>
            <a:ahLst/>
            <a:cxnLst/>
            <a:rect l="l" t="t" r="r" b="b"/>
            <a:pathLst>
              <a:path w="123190" h="121920">
                <a:moveTo>
                  <a:pt x="122756" y="121401"/>
                </a:moveTo>
                <a:lnTo>
                  <a:pt x="0" y="121401"/>
                </a:lnTo>
                <a:lnTo>
                  <a:pt x="0" y="0"/>
                </a:lnTo>
                <a:lnTo>
                  <a:pt x="122756" y="121401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996955" y="3666087"/>
            <a:ext cx="334010" cy="2495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10" b="1">
                <a:solidFill>
                  <a:srgbClr val="AFABAB"/>
                </a:solidFill>
                <a:latin typeface="Consolas"/>
                <a:cs typeface="Consolas"/>
                <a:hlinkClick r:id="rId3"/>
              </a:rPr>
              <a:t>XLS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055056" y="3953241"/>
            <a:ext cx="238487" cy="232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889473" y="3578665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4" h="0">
                <a:moveTo>
                  <a:pt x="0" y="0"/>
                </a:moveTo>
                <a:lnTo>
                  <a:pt x="452161" y="0"/>
                </a:lnTo>
              </a:path>
            </a:pathLst>
          </a:custGeom>
          <a:ln w="56473">
            <a:solidFill>
              <a:srgbClr val="20724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544119" y="3550429"/>
            <a:ext cx="579035" cy="7098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9576146" y="3704741"/>
            <a:ext cx="46799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AFABAB"/>
                </a:solidFill>
                <a:latin typeface="Consolas"/>
                <a:cs typeface="Consolas"/>
                <a:hlinkClick r:id="rId3"/>
              </a:rPr>
              <a:t>PARQUET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226596" y="4352856"/>
            <a:ext cx="577850" cy="709930"/>
          </a:xfrm>
          <a:custGeom>
            <a:avLst/>
            <a:gdLst/>
            <a:ahLst/>
            <a:cxnLst/>
            <a:rect l="l" t="t" r="r" b="b"/>
            <a:pathLst>
              <a:path w="577850" h="709929">
                <a:moveTo>
                  <a:pt x="577262" y="709887"/>
                </a:moveTo>
                <a:lnTo>
                  <a:pt x="0" y="709887"/>
                </a:lnTo>
                <a:lnTo>
                  <a:pt x="0" y="0"/>
                </a:lnTo>
                <a:lnTo>
                  <a:pt x="456277" y="0"/>
                </a:lnTo>
                <a:lnTo>
                  <a:pt x="577262" y="118491"/>
                </a:lnTo>
                <a:lnTo>
                  <a:pt x="577262" y="709887"/>
                </a:lnTo>
                <a:close/>
              </a:path>
            </a:pathLst>
          </a:custGeom>
          <a:solidFill>
            <a:srgbClr val="ACABAB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682874" y="4352857"/>
            <a:ext cx="123189" cy="121920"/>
          </a:xfrm>
          <a:custGeom>
            <a:avLst/>
            <a:gdLst/>
            <a:ahLst/>
            <a:cxnLst/>
            <a:rect l="l" t="t" r="r" b="b"/>
            <a:pathLst>
              <a:path w="123190" h="121920">
                <a:moveTo>
                  <a:pt x="122757" y="121401"/>
                </a:moveTo>
                <a:lnTo>
                  <a:pt x="0" y="121401"/>
                </a:lnTo>
                <a:lnTo>
                  <a:pt x="0" y="0"/>
                </a:lnTo>
                <a:lnTo>
                  <a:pt x="122757" y="121401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230712" y="4381093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4" h="0">
                <a:moveTo>
                  <a:pt x="0" y="0"/>
                </a:moveTo>
                <a:lnTo>
                  <a:pt x="452161" y="0"/>
                </a:lnTo>
              </a:path>
            </a:pathLst>
          </a:custGeom>
          <a:ln w="56473">
            <a:solidFill>
              <a:srgbClr val="D454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885359" y="4352856"/>
            <a:ext cx="577850" cy="709930"/>
          </a:xfrm>
          <a:custGeom>
            <a:avLst/>
            <a:gdLst/>
            <a:ahLst/>
            <a:cxnLst/>
            <a:rect l="l" t="t" r="r" b="b"/>
            <a:pathLst>
              <a:path w="577850" h="709929">
                <a:moveTo>
                  <a:pt x="577262" y="709887"/>
                </a:moveTo>
                <a:lnTo>
                  <a:pt x="0" y="709887"/>
                </a:lnTo>
                <a:lnTo>
                  <a:pt x="0" y="0"/>
                </a:lnTo>
                <a:lnTo>
                  <a:pt x="456277" y="0"/>
                </a:lnTo>
                <a:lnTo>
                  <a:pt x="577262" y="118491"/>
                </a:lnTo>
                <a:lnTo>
                  <a:pt x="577262" y="709887"/>
                </a:lnTo>
                <a:close/>
              </a:path>
            </a:pathLst>
          </a:custGeom>
          <a:solidFill>
            <a:srgbClr val="ACABAB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341636" y="4352857"/>
            <a:ext cx="123189" cy="121920"/>
          </a:xfrm>
          <a:custGeom>
            <a:avLst/>
            <a:gdLst/>
            <a:ahLst/>
            <a:cxnLst/>
            <a:rect l="l" t="t" r="r" b="b"/>
            <a:pathLst>
              <a:path w="123190" h="121920">
                <a:moveTo>
                  <a:pt x="122757" y="121401"/>
                </a:moveTo>
                <a:lnTo>
                  <a:pt x="0" y="121401"/>
                </a:lnTo>
                <a:lnTo>
                  <a:pt x="0" y="0"/>
                </a:lnTo>
                <a:lnTo>
                  <a:pt x="122757" y="121401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889475" y="4381093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4" h="0">
                <a:moveTo>
                  <a:pt x="0" y="0"/>
                </a:moveTo>
                <a:lnTo>
                  <a:pt x="452161" y="0"/>
                </a:lnTo>
              </a:path>
            </a:pathLst>
          </a:custGeom>
          <a:ln w="56473">
            <a:solidFill>
              <a:srgbClr val="2BAB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003289" y="4777674"/>
            <a:ext cx="342265" cy="188595"/>
          </a:xfrm>
          <a:custGeom>
            <a:avLst/>
            <a:gdLst/>
            <a:ahLst/>
            <a:cxnLst/>
            <a:rect l="l" t="t" r="r" b="b"/>
            <a:pathLst>
              <a:path w="342265" h="188595">
                <a:moveTo>
                  <a:pt x="129124" y="76159"/>
                </a:moveTo>
                <a:lnTo>
                  <a:pt x="95706" y="76159"/>
                </a:lnTo>
                <a:lnTo>
                  <a:pt x="95812" y="13874"/>
                </a:lnTo>
                <a:lnTo>
                  <a:pt x="96780" y="10502"/>
                </a:lnTo>
                <a:lnTo>
                  <a:pt x="98017" y="7988"/>
                </a:lnTo>
                <a:lnTo>
                  <a:pt x="102159" y="2538"/>
                </a:lnTo>
                <a:lnTo>
                  <a:pt x="107075" y="0"/>
                </a:lnTo>
                <a:lnTo>
                  <a:pt x="327876" y="274"/>
                </a:lnTo>
                <a:lnTo>
                  <a:pt x="342224" y="23337"/>
                </a:lnTo>
                <a:lnTo>
                  <a:pt x="337139" y="30672"/>
                </a:lnTo>
                <a:lnTo>
                  <a:pt x="327513" y="33445"/>
                </a:lnTo>
                <a:lnTo>
                  <a:pt x="246254" y="33551"/>
                </a:lnTo>
                <a:lnTo>
                  <a:pt x="246254" y="34262"/>
                </a:lnTo>
                <a:lnTo>
                  <a:pt x="129124" y="34262"/>
                </a:lnTo>
                <a:lnTo>
                  <a:pt x="129124" y="76159"/>
                </a:lnTo>
                <a:close/>
              </a:path>
              <a:path w="342265" h="188595">
                <a:moveTo>
                  <a:pt x="18550" y="187081"/>
                </a:moveTo>
                <a:lnTo>
                  <a:pt x="0" y="172806"/>
                </a:lnTo>
                <a:lnTo>
                  <a:pt x="27" y="13874"/>
                </a:lnTo>
                <a:lnTo>
                  <a:pt x="19953" y="280"/>
                </a:lnTo>
                <a:lnTo>
                  <a:pt x="20992" y="501"/>
                </a:lnTo>
                <a:lnTo>
                  <a:pt x="33248" y="76159"/>
                </a:lnTo>
                <a:lnTo>
                  <a:pt x="129124" y="76159"/>
                </a:lnTo>
                <a:lnTo>
                  <a:pt x="129124" y="109705"/>
                </a:lnTo>
                <a:lnTo>
                  <a:pt x="33247" y="109705"/>
                </a:lnTo>
                <a:lnTo>
                  <a:pt x="33135" y="170351"/>
                </a:lnTo>
                <a:lnTo>
                  <a:pt x="22940" y="185951"/>
                </a:lnTo>
                <a:lnTo>
                  <a:pt x="18550" y="187081"/>
                </a:lnTo>
                <a:close/>
              </a:path>
              <a:path w="342265" h="188595">
                <a:moveTo>
                  <a:pt x="108912" y="187210"/>
                </a:moveTo>
                <a:lnTo>
                  <a:pt x="93991" y="168628"/>
                </a:lnTo>
                <a:lnTo>
                  <a:pt x="95689" y="160542"/>
                </a:lnTo>
                <a:lnTo>
                  <a:pt x="100720" y="155486"/>
                </a:lnTo>
                <a:lnTo>
                  <a:pt x="108299" y="153779"/>
                </a:lnTo>
                <a:lnTo>
                  <a:pt x="109822" y="153723"/>
                </a:lnTo>
                <a:lnTo>
                  <a:pt x="125336" y="153606"/>
                </a:lnTo>
                <a:lnTo>
                  <a:pt x="127567" y="153518"/>
                </a:lnTo>
                <a:lnTo>
                  <a:pt x="176788" y="137682"/>
                </a:lnTo>
                <a:lnTo>
                  <a:pt x="199147" y="100796"/>
                </a:lnTo>
                <a:lnTo>
                  <a:pt x="199584" y="90719"/>
                </a:lnTo>
                <a:lnTo>
                  <a:pt x="198276" y="81322"/>
                </a:lnTo>
                <a:lnTo>
                  <a:pt x="174599" y="49037"/>
                </a:lnTo>
                <a:lnTo>
                  <a:pt x="135860" y="35038"/>
                </a:lnTo>
                <a:lnTo>
                  <a:pt x="129124" y="34262"/>
                </a:lnTo>
                <a:lnTo>
                  <a:pt x="246254" y="34262"/>
                </a:lnTo>
                <a:lnTo>
                  <a:pt x="246254" y="77055"/>
                </a:lnTo>
                <a:lnTo>
                  <a:pt x="305178" y="77161"/>
                </a:lnTo>
                <a:lnTo>
                  <a:pt x="309898" y="78632"/>
                </a:lnTo>
                <a:lnTo>
                  <a:pt x="312534" y="80280"/>
                </a:lnTo>
                <a:lnTo>
                  <a:pt x="317429" y="85636"/>
                </a:lnTo>
                <a:lnTo>
                  <a:pt x="318888" y="89449"/>
                </a:lnTo>
                <a:lnTo>
                  <a:pt x="318888" y="98117"/>
                </a:lnTo>
                <a:lnTo>
                  <a:pt x="246261" y="110447"/>
                </a:lnTo>
                <a:lnTo>
                  <a:pt x="246198" y="147923"/>
                </a:lnTo>
                <a:lnTo>
                  <a:pt x="212750" y="147923"/>
                </a:lnTo>
                <a:lnTo>
                  <a:pt x="209018" y="152172"/>
                </a:lnTo>
                <a:lnTo>
                  <a:pt x="203935" y="157109"/>
                </a:lnTo>
                <a:lnTo>
                  <a:pt x="162444" y="180304"/>
                </a:lnTo>
                <a:lnTo>
                  <a:pt x="118320" y="187069"/>
                </a:lnTo>
                <a:lnTo>
                  <a:pt x="108912" y="187210"/>
                </a:lnTo>
                <a:close/>
              </a:path>
              <a:path w="342265" h="188595">
                <a:moveTo>
                  <a:pt x="227894" y="188113"/>
                </a:moveTo>
                <a:lnTo>
                  <a:pt x="226293" y="187767"/>
                </a:lnTo>
                <a:lnTo>
                  <a:pt x="222739" y="186980"/>
                </a:lnTo>
                <a:lnTo>
                  <a:pt x="212750" y="147923"/>
                </a:lnTo>
                <a:lnTo>
                  <a:pt x="246198" y="147923"/>
                </a:lnTo>
                <a:lnTo>
                  <a:pt x="246155" y="174175"/>
                </a:lnTo>
                <a:lnTo>
                  <a:pt x="243657" y="182167"/>
                </a:lnTo>
                <a:lnTo>
                  <a:pt x="239019" y="186473"/>
                </a:lnTo>
                <a:lnTo>
                  <a:pt x="231067" y="188109"/>
                </a:lnTo>
                <a:lnTo>
                  <a:pt x="227894" y="188113"/>
                </a:lnTo>
                <a:close/>
              </a:path>
            </a:pathLst>
          </a:custGeom>
          <a:solidFill>
            <a:srgbClr val="2BAB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544120" y="4352856"/>
            <a:ext cx="577850" cy="709930"/>
          </a:xfrm>
          <a:custGeom>
            <a:avLst/>
            <a:gdLst/>
            <a:ahLst/>
            <a:cxnLst/>
            <a:rect l="l" t="t" r="r" b="b"/>
            <a:pathLst>
              <a:path w="577850" h="709929">
                <a:moveTo>
                  <a:pt x="577261" y="709887"/>
                </a:moveTo>
                <a:lnTo>
                  <a:pt x="0" y="709887"/>
                </a:lnTo>
                <a:lnTo>
                  <a:pt x="0" y="0"/>
                </a:lnTo>
                <a:lnTo>
                  <a:pt x="456277" y="0"/>
                </a:lnTo>
                <a:lnTo>
                  <a:pt x="577261" y="118491"/>
                </a:lnTo>
                <a:lnTo>
                  <a:pt x="577261" y="709887"/>
                </a:lnTo>
                <a:close/>
              </a:path>
            </a:pathLst>
          </a:custGeom>
          <a:solidFill>
            <a:srgbClr val="ACABAB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0000398" y="4352857"/>
            <a:ext cx="123189" cy="121920"/>
          </a:xfrm>
          <a:custGeom>
            <a:avLst/>
            <a:gdLst/>
            <a:ahLst/>
            <a:cxnLst/>
            <a:rect l="l" t="t" r="r" b="b"/>
            <a:pathLst>
              <a:path w="123190" h="121920">
                <a:moveTo>
                  <a:pt x="122757" y="121401"/>
                </a:moveTo>
                <a:lnTo>
                  <a:pt x="0" y="121401"/>
                </a:lnTo>
                <a:lnTo>
                  <a:pt x="0" y="0"/>
                </a:lnTo>
                <a:lnTo>
                  <a:pt x="122757" y="121401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548235" y="4381093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4" h="0">
                <a:moveTo>
                  <a:pt x="0" y="0"/>
                </a:moveTo>
                <a:lnTo>
                  <a:pt x="452161" y="0"/>
                </a:lnTo>
              </a:path>
            </a:pathLst>
          </a:custGeom>
          <a:ln w="56473">
            <a:solidFill>
              <a:srgbClr val="7C45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7240274" y="4230281"/>
            <a:ext cx="2792095" cy="7835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67005">
              <a:lnSpc>
                <a:spcPts val="1889"/>
              </a:lnSpc>
              <a:spcBef>
                <a:spcPts val="140"/>
              </a:spcBef>
            </a:pPr>
            <a:r>
              <a:rPr dirty="0" sz="1600" spc="20">
                <a:latin typeface="Consolas"/>
                <a:cs typeface="Consolas"/>
                <a:hlinkClick r:id="rId3"/>
              </a:rPr>
              <a:t>to_*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ts val="1700"/>
              </a:lnSpc>
              <a:tabLst>
                <a:tab pos="845185" algn="l"/>
                <a:tab pos="1047115" algn="l"/>
                <a:tab pos="1705610" algn="l"/>
                <a:tab pos="2367915" algn="l"/>
              </a:tabLst>
            </a:pPr>
            <a:r>
              <a:rPr dirty="0" u="heavy" sz="1450" spc="5">
                <a:solidFill>
                  <a:srgbClr val="AFABAB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dirty="0" u="heavy" sz="1450" spc="5">
                <a:solidFill>
                  <a:srgbClr val="AFABAB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3"/>
              </a:rPr>
              <a:t>	</a:t>
            </a:r>
            <a:r>
              <a:rPr dirty="0" sz="1450" spc="5">
                <a:solidFill>
                  <a:srgbClr val="AFABAB"/>
                </a:solidFill>
                <a:latin typeface="Times New Roman"/>
                <a:cs typeface="Times New Roman"/>
                <a:hlinkClick r:id="rId3"/>
              </a:rPr>
              <a:t>	</a:t>
            </a:r>
            <a:r>
              <a:rPr dirty="0" sz="1450" spc="10" b="1">
                <a:solidFill>
                  <a:srgbClr val="AFABAB"/>
                </a:solidFill>
                <a:latin typeface="Consolas"/>
                <a:cs typeface="Consolas"/>
                <a:hlinkClick r:id="rId3"/>
              </a:rPr>
              <a:t>HTML</a:t>
            </a:r>
            <a:r>
              <a:rPr dirty="0" sz="1450" spc="10" b="1">
                <a:solidFill>
                  <a:srgbClr val="AFABAB"/>
                </a:solidFill>
                <a:latin typeface="Consolas"/>
                <a:cs typeface="Consolas"/>
                <a:hlinkClick r:id="rId3"/>
              </a:rPr>
              <a:t>	</a:t>
            </a:r>
            <a:r>
              <a:rPr dirty="0" sz="1450" spc="10" b="1">
                <a:solidFill>
                  <a:srgbClr val="AFABAB"/>
                </a:solidFill>
                <a:latin typeface="Consolas"/>
                <a:cs typeface="Consolas"/>
                <a:hlinkClick r:id="rId3"/>
              </a:rPr>
              <a:t>HDF5</a:t>
            </a:r>
            <a:r>
              <a:rPr dirty="0" sz="1450" spc="10" b="1">
                <a:solidFill>
                  <a:srgbClr val="AFABAB"/>
                </a:solidFill>
                <a:latin typeface="Consolas"/>
                <a:cs typeface="Consolas"/>
                <a:hlinkClick r:id="rId3"/>
              </a:rPr>
              <a:t>	</a:t>
            </a:r>
            <a:r>
              <a:rPr dirty="0" sz="1450" spc="10" b="1">
                <a:solidFill>
                  <a:srgbClr val="AFABAB"/>
                </a:solidFill>
                <a:latin typeface="Consolas"/>
                <a:cs typeface="Consolas"/>
                <a:hlinkClick r:id="rId3"/>
              </a:rPr>
              <a:t>JSON</a:t>
            </a:r>
            <a:endParaRPr sz="1450">
              <a:latin typeface="Consolas"/>
              <a:cs typeface="Consolas"/>
            </a:endParaRPr>
          </a:p>
          <a:p>
            <a:pPr marL="1063625">
              <a:lnSpc>
                <a:spcPts val="2330"/>
              </a:lnSpc>
              <a:tabLst>
                <a:tab pos="2445385" algn="l"/>
              </a:tabLst>
            </a:pPr>
            <a:r>
              <a:rPr dirty="0" sz="1950" spc="15">
                <a:solidFill>
                  <a:srgbClr val="D45400"/>
                </a:solidFill>
                <a:latin typeface="Arial"/>
                <a:cs typeface="Arial"/>
                <a:hlinkClick r:id="rId3"/>
              </a:rPr>
              <a:t>&lt;&gt;	</a:t>
            </a:r>
            <a:r>
              <a:rPr dirty="0" baseline="1424" sz="2925" spc="15">
                <a:solidFill>
                  <a:srgbClr val="7C4515"/>
                </a:solidFill>
                <a:latin typeface="Arial"/>
                <a:cs typeface="Arial"/>
                <a:hlinkClick r:id="rId3"/>
              </a:rPr>
              <a:t>{}</a:t>
            </a:r>
            <a:endParaRPr baseline="1424" sz="2925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226596" y="5155284"/>
            <a:ext cx="577850" cy="709930"/>
          </a:xfrm>
          <a:custGeom>
            <a:avLst/>
            <a:gdLst/>
            <a:ahLst/>
            <a:cxnLst/>
            <a:rect l="l" t="t" r="r" b="b"/>
            <a:pathLst>
              <a:path w="577850" h="709929">
                <a:moveTo>
                  <a:pt x="577262" y="709887"/>
                </a:moveTo>
                <a:lnTo>
                  <a:pt x="0" y="709887"/>
                </a:lnTo>
                <a:lnTo>
                  <a:pt x="0" y="0"/>
                </a:lnTo>
                <a:lnTo>
                  <a:pt x="456277" y="0"/>
                </a:lnTo>
                <a:lnTo>
                  <a:pt x="577262" y="118491"/>
                </a:lnTo>
                <a:lnTo>
                  <a:pt x="577262" y="709887"/>
                </a:lnTo>
                <a:close/>
              </a:path>
            </a:pathLst>
          </a:custGeom>
          <a:solidFill>
            <a:srgbClr val="ACABAB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368936" y="5544095"/>
            <a:ext cx="292581" cy="2600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462209" y="5621175"/>
            <a:ext cx="116481" cy="1163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682873" y="5155284"/>
            <a:ext cx="123189" cy="121920"/>
          </a:xfrm>
          <a:custGeom>
            <a:avLst/>
            <a:gdLst/>
            <a:ahLst/>
            <a:cxnLst/>
            <a:rect l="l" t="t" r="r" b="b"/>
            <a:pathLst>
              <a:path w="123190" h="121920">
                <a:moveTo>
                  <a:pt x="122757" y="121401"/>
                </a:moveTo>
                <a:lnTo>
                  <a:pt x="0" y="121401"/>
                </a:lnTo>
                <a:lnTo>
                  <a:pt x="0" y="0"/>
                </a:lnTo>
                <a:lnTo>
                  <a:pt x="122757" y="121401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230712" y="5183520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4" h="0">
                <a:moveTo>
                  <a:pt x="0" y="0"/>
                </a:moveTo>
                <a:lnTo>
                  <a:pt x="452161" y="0"/>
                </a:lnTo>
              </a:path>
            </a:pathLst>
          </a:custGeom>
          <a:ln w="56473">
            <a:solidFill>
              <a:srgbClr val="4486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8329511" y="5260240"/>
            <a:ext cx="334010" cy="2495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10" b="1">
                <a:solidFill>
                  <a:srgbClr val="AFABAB"/>
                </a:solidFill>
                <a:latin typeface="Consolas"/>
                <a:cs typeface="Consolas"/>
                <a:hlinkClick r:id="rId3"/>
              </a:rPr>
              <a:t>GBQ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885358" y="5155284"/>
            <a:ext cx="577850" cy="709930"/>
          </a:xfrm>
          <a:custGeom>
            <a:avLst/>
            <a:gdLst/>
            <a:ahLst/>
            <a:cxnLst/>
            <a:rect l="l" t="t" r="r" b="b"/>
            <a:pathLst>
              <a:path w="577850" h="709929">
                <a:moveTo>
                  <a:pt x="577262" y="709887"/>
                </a:moveTo>
                <a:lnTo>
                  <a:pt x="0" y="709887"/>
                </a:lnTo>
                <a:lnTo>
                  <a:pt x="0" y="0"/>
                </a:lnTo>
                <a:lnTo>
                  <a:pt x="456277" y="0"/>
                </a:lnTo>
                <a:lnTo>
                  <a:pt x="577262" y="118491"/>
                </a:lnTo>
                <a:lnTo>
                  <a:pt x="577262" y="709887"/>
                </a:lnTo>
                <a:close/>
              </a:path>
            </a:pathLst>
          </a:custGeom>
          <a:solidFill>
            <a:srgbClr val="ACABAB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341635" y="5155284"/>
            <a:ext cx="123189" cy="121920"/>
          </a:xfrm>
          <a:custGeom>
            <a:avLst/>
            <a:gdLst/>
            <a:ahLst/>
            <a:cxnLst/>
            <a:rect l="l" t="t" r="r" b="b"/>
            <a:pathLst>
              <a:path w="123190" h="121920">
                <a:moveTo>
                  <a:pt x="122757" y="121401"/>
                </a:moveTo>
                <a:lnTo>
                  <a:pt x="0" y="121401"/>
                </a:lnTo>
                <a:lnTo>
                  <a:pt x="0" y="0"/>
                </a:lnTo>
                <a:lnTo>
                  <a:pt x="122757" y="121401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889474" y="5183520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4" h="0">
                <a:moveTo>
                  <a:pt x="0" y="0"/>
                </a:moveTo>
                <a:lnTo>
                  <a:pt x="452161" y="0"/>
                </a:lnTo>
              </a:path>
            </a:pathLst>
          </a:custGeom>
          <a:ln w="56473">
            <a:solidFill>
              <a:srgbClr val="D12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068271" y="5544106"/>
            <a:ext cx="212090" cy="260350"/>
          </a:xfrm>
          <a:custGeom>
            <a:avLst/>
            <a:gdLst/>
            <a:ahLst/>
            <a:cxnLst/>
            <a:rect l="l" t="t" r="r" b="b"/>
            <a:pathLst>
              <a:path w="212090" h="260350">
                <a:moveTo>
                  <a:pt x="98129" y="260015"/>
                </a:moveTo>
                <a:lnTo>
                  <a:pt x="58607" y="255554"/>
                </a:lnTo>
                <a:lnTo>
                  <a:pt x="14867" y="237952"/>
                </a:lnTo>
                <a:lnTo>
                  <a:pt x="94" y="194712"/>
                </a:lnTo>
                <a:lnTo>
                  <a:pt x="0" y="72530"/>
                </a:lnTo>
                <a:lnTo>
                  <a:pt x="241" y="54066"/>
                </a:lnTo>
                <a:lnTo>
                  <a:pt x="30783" y="12934"/>
                </a:lnTo>
                <a:lnTo>
                  <a:pt x="81681" y="758"/>
                </a:lnTo>
                <a:lnTo>
                  <a:pt x="106630" y="0"/>
                </a:lnTo>
                <a:lnTo>
                  <a:pt x="120970" y="329"/>
                </a:lnTo>
                <a:lnTo>
                  <a:pt x="132075" y="1102"/>
                </a:lnTo>
                <a:lnTo>
                  <a:pt x="161321" y="6413"/>
                </a:lnTo>
                <a:lnTo>
                  <a:pt x="184376" y="14598"/>
                </a:lnTo>
                <a:lnTo>
                  <a:pt x="190799" y="18844"/>
                </a:lnTo>
                <a:lnTo>
                  <a:pt x="106861" y="18844"/>
                </a:lnTo>
                <a:lnTo>
                  <a:pt x="91920" y="19017"/>
                </a:lnTo>
                <a:lnTo>
                  <a:pt x="44436" y="27702"/>
                </a:lnTo>
                <a:lnTo>
                  <a:pt x="18926" y="42291"/>
                </a:lnTo>
                <a:lnTo>
                  <a:pt x="18926" y="51621"/>
                </a:lnTo>
                <a:lnTo>
                  <a:pt x="53767" y="69089"/>
                </a:lnTo>
                <a:lnTo>
                  <a:pt x="94314" y="75005"/>
                </a:lnTo>
                <a:lnTo>
                  <a:pt x="18923" y="75005"/>
                </a:lnTo>
                <a:lnTo>
                  <a:pt x="18923" y="105810"/>
                </a:lnTo>
                <a:lnTo>
                  <a:pt x="21013" y="108544"/>
                </a:lnTo>
                <a:lnTo>
                  <a:pt x="63685" y="128026"/>
                </a:lnTo>
                <a:lnTo>
                  <a:pt x="105165" y="131748"/>
                </a:lnTo>
                <a:lnTo>
                  <a:pt x="211493" y="131748"/>
                </a:lnTo>
                <a:lnTo>
                  <a:pt x="19141" y="131852"/>
                </a:lnTo>
                <a:lnTo>
                  <a:pt x="19049" y="134648"/>
                </a:lnTo>
                <a:lnTo>
                  <a:pt x="18923" y="163471"/>
                </a:lnTo>
                <a:lnTo>
                  <a:pt x="18923" y="163804"/>
                </a:lnTo>
                <a:lnTo>
                  <a:pt x="19217" y="163804"/>
                </a:lnTo>
                <a:lnTo>
                  <a:pt x="24237" y="168394"/>
                </a:lnTo>
                <a:lnTo>
                  <a:pt x="59707" y="183599"/>
                </a:lnTo>
                <a:lnTo>
                  <a:pt x="99050" y="188196"/>
                </a:lnTo>
                <a:lnTo>
                  <a:pt x="19040" y="188196"/>
                </a:lnTo>
                <a:lnTo>
                  <a:pt x="34221" y="227858"/>
                </a:lnTo>
                <a:lnTo>
                  <a:pt x="70853" y="238736"/>
                </a:lnTo>
                <a:lnTo>
                  <a:pt x="97342" y="241152"/>
                </a:lnTo>
                <a:lnTo>
                  <a:pt x="190817" y="241152"/>
                </a:lnTo>
                <a:lnTo>
                  <a:pt x="187604" y="243618"/>
                </a:lnTo>
                <a:lnTo>
                  <a:pt x="163501" y="252958"/>
                </a:lnTo>
                <a:lnTo>
                  <a:pt x="132391" y="258729"/>
                </a:lnTo>
                <a:lnTo>
                  <a:pt x="122351" y="259500"/>
                </a:lnTo>
                <a:lnTo>
                  <a:pt x="110199" y="259944"/>
                </a:lnTo>
                <a:lnTo>
                  <a:pt x="98129" y="260015"/>
                </a:lnTo>
                <a:close/>
              </a:path>
              <a:path w="212090" h="260350">
                <a:moveTo>
                  <a:pt x="191938" y="75325"/>
                </a:moveTo>
                <a:lnTo>
                  <a:pt x="98015" y="75325"/>
                </a:lnTo>
                <a:lnTo>
                  <a:pt x="121617" y="74887"/>
                </a:lnTo>
                <a:lnTo>
                  <a:pt x="173936" y="63468"/>
                </a:lnTo>
                <a:lnTo>
                  <a:pt x="192613" y="49572"/>
                </a:lnTo>
                <a:lnTo>
                  <a:pt x="192613" y="44531"/>
                </a:lnTo>
                <a:lnTo>
                  <a:pt x="149589" y="22911"/>
                </a:lnTo>
                <a:lnTo>
                  <a:pt x="106861" y="18844"/>
                </a:lnTo>
                <a:lnTo>
                  <a:pt x="190799" y="18844"/>
                </a:lnTo>
                <a:lnTo>
                  <a:pt x="200744" y="25417"/>
                </a:lnTo>
                <a:lnTo>
                  <a:pt x="209927" y="38631"/>
                </a:lnTo>
                <a:lnTo>
                  <a:pt x="211311" y="42291"/>
                </a:lnTo>
                <a:lnTo>
                  <a:pt x="211380" y="74968"/>
                </a:lnTo>
                <a:lnTo>
                  <a:pt x="192611" y="74968"/>
                </a:lnTo>
                <a:lnTo>
                  <a:pt x="191938" y="75325"/>
                </a:lnTo>
                <a:close/>
              </a:path>
              <a:path w="212090" h="260350">
                <a:moveTo>
                  <a:pt x="211493" y="131748"/>
                </a:moveTo>
                <a:lnTo>
                  <a:pt x="105165" y="131748"/>
                </a:lnTo>
                <a:lnTo>
                  <a:pt x="116357" y="131623"/>
                </a:lnTo>
                <a:lnTo>
                  <a:pt x="125103" y="131205"/>
                </a:lnTo>
                <a:lnTo>
                  <a:pt x="167699" y="122437"/>
                </a:lnTo>
                <a:lnTo>
                  <a:pt x="192611" y="74968"/>
                </a:lnTo>
                <a:lnTo>
                  <a:pt x="211380" y="74968"/>
                </a:lnTo>
                <a:lnTo>
                  <a:pt x="211493" y="131748"/>
                </a:lnTo>
                <a:close/>
              </a:path>
              <a:path w="212090" h="260350">
                <a:moveTo>
                  <a:pt x="103994" y="93940"/>
                </a:moveTo>
                <a:lnTo>
                  <a:pt x="64579" y="90673"/>
                </a:lnTo>
                <a:lnTo>
                  <a:pt x="25421" y="78378"/>
                </a:lnTo>
                <a:lnTo>
                  <a:pt x="18923" y="75005"/>
                </a:lnTo>
                <a:lnTo>
                  <a:pt x="94314" y="75005"/>
                </a:lnTo>
                <a:lnTo>
                  <a:pt x="98015" y="75325"/>
                </a:lnTo>
                <a:lnTo>
                  <a:pt x="191938" y="75325"/>
                </a:lnTo>
                <a:lnTo>
                  <a:pt x="144558" y="91071"/>
                </a:lnTo>
                <a:lnTo>
                  <a:pt x="116812" y="93824"/>
                </a:lnTo>
                <a:lnTo>
                  <a:pt x="103994" y="93940"/>
                </a:lnTo>
                <a:close/>
              </a:path>
              <a:path w="212090" h="260350">
                <a:moveTo>
                  <a:pt x="116242" y="150537"/>
                </a:moveTo>
                <a:lnTo>
                  <a:pt x="71051" y="148277"/>
                </a:lnTo>
                <a:lnTo>
                  <a:pt x="27166" y="135771"/>
                </a:lnTo>
                <a:lnTo>
                  <a:pt x="19141" y="131852"/>
                </a:lnTo>
                <a:lnTo>
                  <a:pt x="211493" y="131860"/>
                </a:lnTo>
                <a:lnTo>
                  <a:pt x="192226" y="131860"/>
                </a:lnTo>
                <a:lnTo>
                  <a:pt x="189737" y="133114"/>
                </a:lnTo>
                <a:lnTo>
                  <a:pt x="186821" y="134648"/>
                </a:lnTo>
                <a:lnTo>
                  <a:pt x="167046" y="142459"/>
                </a:lnTo>
                <a:lnTo>
                  <a:pt x="142893" y="147855"/>
                </a:lnTo>
                <a:lnTo>
                  <a:pt x="116242" y="150537"/>
                </a:lnTo>
                <a:close/>
              </a:path>
              <a:path w="212090" h="260350">
                <a:moveTo>
                  <a:pt x="192103" y="188325"/>
                </a:moveTo>
                <a:lnTo>
                  <a:pt x="102634" y="188325"/>
                </a:lnTo>
                <a:lnTo>
                  <a:pt x="116676" y="188123"/>
                </a:lnTo>
                <a:lnTo>
                  <a:pt x="129540" y="187206"/>
                </a:lnTo>
                <a:lnTo>
                  <a:pt x="177580" y="174798"/>
                </a:lnTo>
                <a:lnTo>
                  <a:pt x="192489" y="131860"/>
                </a:lnTo>
                <a:lnTo>
                  <a:pt x="211493" y="131860"/>
                </a:lnTo>
                <a:lnTo>
                  <a:pt x="211464" y="188188"/>
                </a:lnTo>
                <a:lnTo>
                  <a:pt x="192379" y="188196"/>
                </a:lnTo>
                <a:lnTo>
                  <a:pt x="192103" y="188325"/>
                </a:lnTo>
                <a:close/>
              </a:path>
              <a:path w="212090" h="260350">
                <a:moveTo>
                  <a:pt x="18923" y="163536"/>
                </a:moveTo>
                <a:close/>
              </a:path>
              <a:path w="212090" h="260350">
                <a:moveTo>
                  <a:pt x="19217" y="163804"/>
                </a:moveTo>
                <a:lnTo>
                  <a:pt x="18923" y="163804"/>
                </a:lnTo>
                <a:lnTo>
                  <a:pt x="18923" y="163536"/>
                </a:lnTo>
                <a:lnTo>
                  <a:pt x="19217" y="163804"/>
                </a:lnTo>
                <a:close/>
              </a:path>
              <a:path w="212090" h="260350">
                <a:moveTo>
                  <a:pt x="190817" y="241152"/>
                </a:moveTo>
                <a:lnTo>
                  <a:pt x="97342" y="241152"/>
                </a:lnTo>
                <a:lnTo>
                  <a:pt x="109993" y="240991"/>
                </a:lnTo>
                <a:lnTo>
                  <a:pt x="122830" y="240608"/>
                </a:lnTo>
                <a:lnTo>
                  <a:pt x="131127" y="240106"/>
                </a:lnTo>
                <a:lnTo>
                  <a:pt x="144081" y="238133"/>
                </a:lnTo>
                <a:lnTo>
                  <a:pt x="183911" y="224492"/>
                </a:lnTo>
                <a:lnTo>
                  <a:pt x="192577" y="214412"/>
                </a:lnTo>
                <a:lnTo>
                  <a:pt x="192512" y="191290"/>
                </a:lnTo>
                <a:lnTo>
                  <a:pt x="192396" y="188188"/>
                </a:lnTo>
                <a:lnTo>
                  <a:pt x="211464" y="188188"/>
                </a:lnTo>
                <a:lnTo>
                  <a:pt x="211347" y="202345"/>
                </a:lnTo>
                <a:lnTo>
                  <a:pt x="211244" y="209990"/>
                </a:lnTo>
                <a:lnTo>
                  <a:pt x="210996" y="216279"/>
                </a:lnTo>
                <a:lnTo>
                  <a:pt x="203751" y="231221"/>
                </a:lnTo>
                <a:lnTo>
                  <a:pt x="190817" y="241152"/>
                </a:lnTo>
                <a:close/>
              </a:path>
              <a:path w="212090" h="260350">
                <a:moveTo>
                  <a:pt x="103376" y="207215"/>
                </a:moveTo>
                <a:lnTo>
                  <a:pt x="57510" y="202345"/>
                </a:lnTo>
                <a:lnTo>
                  <a:pt x="20873" y="188988"/>
                </a:lnTo>
                <a:lnTo>
                  <a:pt x="19375" y="188196"/>
                </a:lnTo>
                <a:lnTo>
                  <a:pt x="99050" y="188196"/>
                </a:lnTo>
                <a:lnTo>
                  <a:pt x="102634" y="188325"/>
                </a:lnTo>
                <a:lnTo>
                  <a:pt x="192103" y="188325"/>
                </a:lnTo>
                <a:lnTo>
                  <a:pt x="186284" y="191290"/>
                </a:lnTo>
                <a:lnTo>
                  <a:pt x="162737" y="200150"/>
                </a:lnTo>
                <a:lnTo>
                  <a:pt x="134385" y="205543"/>
                </a:lnTo>
                <a:lnTo>
                  <a:pt x="103376" y="207215"/>
                </a:lnTo>
                <a:close/>
              </a:path>
            </a:pathLst>
          </a:custGeom>
          <a:solidFill>
            <a:srgbClr val="D12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8988251" y="5260240"/>
            <a:ext cx="334010" cy="2495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10" b="1">
                <a:solidFill>
                  <a:srgbClr val="AFABAB"/>
                </a:solidFill>
                <a:latin typeface="Consolas"/>
                <a:cs typeface="Consolas"/>
                <a:hlinkClick r:id="rId3"/>
              </a:rPr>
              <a:t>SQL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544119" y="5155284"/>
            <a:ext cx="577850" cy="709930"/>
          </a:xfrm>
          <a:custGeom>
            <a:avLst/>
            <a:gdLst/>
            <a:ahLst/>
            <a:cxnLst/>
            <a:rect l="l" t="t" r="r" b="b"/>
            <a:pathLst>
              <a:path w="577850" h="709929">
                <a:moveTo>
                  <a:pt x="577262" y="709887"/>
                </a:moveTo>
                <a:lnTo>
                  <a:pt x="0" y="709887"/>
                </a:lnTo>
                <a:lnTo>
                  <a:pt x="0" y="0"/>
                </a:lnTo>
                <a:lnTo>
                  <a:pt x="456277" y="0"/>
                </a:lnTo>
                <a:lnTo>
                  <a:pt x="577262" y="118491"/>
                </a:lnTo>
                <a:lnTo>
                  <a:pt x="577262" y="709887"/>
                </a:lnTo>
                <a:close/>
              </a:path>
            </a:pathLst>
          </a:custGeom>
          <a:solidFill>
            <a:srgbClr val="ACABAB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0000397" y="5155284"/>
            <a:ext cx="123189" cy="121920"/>
          </a:xfrm>
          <a:custGeom>
            <a:avLst/>
            <a:gdLst/>
            <a:ahLst/>
            <a:cxnLst/>
            <a:rect l="l" t="t" r="r" b="b"/>
            <a:pathLst>
              <a:path w="123190" h="121920">
                <a:moveTo>
                  <a:pt x="122757" y="121401"/>
                </a:moveTo>
                <a:lnTo>
                  <a:pt x="0" y="121401"/>
                </a:lnTo>
                <a:lnTo>
                  <a:pt x="0" y="0"/>
                </a:lnTo>
                <a:lnTo>
                  <a:pt x="122757" y="121401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9548235" y="5183521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4" h="0">
                <a:moveTo>
                  <a:pt x="0" y="0"/>
                </a:moveTo>
                <a:lnTo>
                  <a:pt x="452161" y="0"/>
                </a:lnTo>
              </a:path>
            </a:pathLst>
          </a:custGeom>
          <a:ln w="56473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9651416" y="5410505"/>
            <a:ext cx="334010" cy="2495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10" b="1">
                <a:solidFill>
                  <a:srgbClr val="333333"/>
                </a:solidFill>
                <a:latin typeface="Consolas"/>
                <a:cs typeface="Consolas"/>
                <a:hlinkClick r:id="rId3"/>
              </a:rPr>
              <a:t>...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107483" y="4611784"/>
            <a:ext cx="166990" cy="1250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403867" y="3516952"/>
            <a:ext cx="577850" cy="709930"/>
          </a:xfrm>
          <a:custGeom>
            <a:avLst/>
            <a:gdLst/>
            <a:ahLst/>
            <a:cxnLst/>
            <a:rect l="l" t="t" r="r" b="b"/>
            <a:pathLst>
              <a:path w="577850" h="709929">
                <a:moveTo>
                  <a:pt x="577262" y="709887"/>
                </a:moveTo>
                <a:lnTo>
                  <a:pt x="0" y="709887"/>
                </a:lnTo>
                <a:lnTo>
                  <a:pt x="0" y="0"/>
                </a:lnTo>
                <a:lnTo>
                  <a:pt x="456277" y="0"/>
                </a:lnTo>
                <a:lnTo>
                  <a:pt x="577262" y="118491"/>
                </a:lnTo>
                <a:lnTo>
                  <a:pt x="577262" y="709887"/>
                </a:lnTo>
                <a:close/>
              </a:path>
            </a:pathLst>
          </a:custGeom>
          <a:solidFill>
            <a:srgbClr val="ACABAB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860144" y="3516952"/>
            <a:ext cx="123189" cy="121920"/>
          </a:xfrm>
          <a:custGeom>
            <a:avLst/>
            <a:gdLst/>
            <a:ahLst/>
            <a:cxnLst/>
            <a:rect l="l" t="t" r="r" b="b"/>
            <a:pathLst>
              <a:path w="123189" h="121920">
                <a:moveTo>
                  <a:pt x="122757" y="121401"/>
                </a:moveTo>
                <a:lnTo>
                  <a:pt x="0" y="121401"/>
                </a:lnTo>
                <a:lnTo>
                  <a:pt x="0" y="0"/>
                </a:lnTo>
                <a:lnTo>
                  <a:pt x="122757" y="121401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1506849" y="3632610"/>
            <a:ext cx="334010" cy="2495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10" b="1">
                <a:solidFill>
                  <a:srgbClr val="AFABAB"/>
                </a:solidFill>
                <a:latin typeface="Consolas"/>
                <a:cs typeface="Consolas"/>
                <a:hlinkClick r:id="rId3"/>
              </a:rPr>
              <a:t>CSV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407983" y="3545189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5" h="0">
                <a:moveTo>
                  <a:pt x="0" y="0"/>
                </a:moveTo>
                <a:lnTo>
                  <a:pt x="452161" y="0"/>
                </a:lnTo>
              </a:path>
            </a:pathLst>
          </a:custGeom>
          <a:ln w="56473">
            <a:solidFill>
              <a:srgbClr val="744F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486927" y="3939319"/>
            <a:ext cx="411480" cy="0"/>
          </a:xfrm>
          <a:custGeom>
            <a:avLst/>
            <a:gdLst/>
            <a:ahLst/>
            <a:cxnLst/>
            <a:rect l="l" t="t" r="r" b="b"/>
            <a:pathLst>
              <a:path w="411480" h="0">
                <a:moveTo>
                  <a:pt x="0" y="0"/>
                </a:moveTo>
                <a:lnTo>
                  <a:pt x="411146" y="0"/>
                </a:lnTo>
              </a:path>
            </a:pathLst>
          </a:custGeom>
          <a:ln w="39100">
            <a:solidFill>
              <a:srgbClr val="AFAB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486927" y="4003631"/>
            <a:ext cx="411480" cy="0"/>
          </a:xfrm>
          <a:custGeom>
            <a:avLst/>
            <a:gdLst/>
            <a:ahLst/>
            <a:cxnLst/>
            <a:rect l="l" t="t" r="r" b="b"/>
            <a:pathLst>
              <a:path w="411480" h="0">
                <a:moveTo>
                  <a:pt x="0" y="0"/>
                </a:moveTo>
                <a:lnTo>
                  <a:pt x="411146" y="0"/>
                </a:lnTo>
              </a:path>
            </a:pathLst>
          </a:custGeom>
          <a:ln w="39100">
            <a:solidFill>
              <a:srgbClr val="AFAB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486927" y="4067943"/>
            <a:ext cx="411480" cy="0"/>
          </a:xfrm>
          <a:custGeom>
            <a:avLst/>
            <a:gdLst/>
            <a:ahLst/>
            <a:cxnLst/>
            <a:rect l="l" t="t" r="r" b="b"/>
            <a:pathLst>
              <a:path w="411480" h="0">
                <a:moveTo>
                  <a:pt x="0" y="0"/>
                </a:moveTo>
                <a:lnTo>
                  <a:pt x="411146" y="0"/>
                </a:lnTo>
              </a:path>
            </a:pathLst>
          </a:custGeom>
          <a:ln w="39100">
            <a:solidFill>
              <a:srgbClr val="AFAB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486927" y="4132255"/>
            <a:ext cx="411480" cy="0"/>
          </a:xfrm>
          <a:custGeom>
            <a:avLst/>
            <a:gdLst/>
            <a:ahLst/>
            <a:cxnLst/>
            <a:rect l="l" t="t" r="r" b="b"/>
            <a:pathLst>
              <a:path w="411480" h="0">
                <a:moveTo>
                  <a:pt x="0" y="0"/>
                </a:moveTo>
                <a:lnTo>
                  <a:pt x="411146" y="0"/>
                </a:lnTo>
              </a:path>
            </a:pathLst>
          </a:custGeom>
          <a:ln w="39100">
            <a:solidFill>
              <a:srgbClr val="AFAB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062628" y="3516952"/>
            <a:ext cx="577850" cy="709930"/>
          </a:xfrm>
          <a:custGeom>
            <a:avLst/>
            <a:gdLst/>
            <a:ahLst/>
            <a:cxnLst/>
            <a:rect l="l" t="t" r="r" b="b"/>
            <a:pathLst>
              <a:path w="577850" h="709929">
                <a:moveTo>
                  <a:pt x="577262" y="709887"/>
                </a:moveTo>
                <a:lnTo>
                  <a:pt x="0" y="709887"/>
                </a:lnTo>
                <a:lnTo>
                  <a:pt x="1" y="0"/>
                </a:lnTo>
                <a:lnTo>
                  <a:pt x="456278" y="0"/>
                </a:lnTo>
                <a:lnTo>
                  <a:pt x="577262" y="118491"/>
                </a:lnTo>
                <a:lnTo>
                  <a:pt x="577262" y="709887"/>
                </a:lnTo>
                <a:close/>
              </a:path>
            </a:pathLst>
          </a:custGeom>
          <a:solidFill>
            <a:srgbClr val="ACABAB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518907" y="3516952"/>
            <a:ext cx="123189" cy="121920"/>
          </a:xfrm>
          <a:custGeom>
            <a:avLst/>
            <a:gdLst/>
            <a:ahLst/>
            <a:cxnLst/>
            <a:rect l="l" t="t" r="r" b="b"/>
            <a:pathLst>
              <a:path w="123189" h="121920">
                <a:moveTo>
                  <a:pt x="122756" y="121401"/>
                </a:moveTo>
                <a:lnTo>
                  <a:pt x="0" y="121401"/>
                </a:lnTo>
                <a:lnTo>
                  <a:pt x="0" y="0"/>
                </a:lnTo>
                <a:lnTo>
                  <a:pt x="122756" y="121401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2174226" y="3632610"/>
            <a:ext cx="334010" cy="2495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10" b="1">
                <a:solidFill>
                  <a:srgbClr val="AFABAB"/>
                </a:solidFill>
                <a:latin typeface="Consolas"/>
                <a:cs typeface="Consolas"/>
                <a:hlinkClick r:id="rId3"/>
              </a:rPr>
              <a:t>XLS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232328" y="3919764"/>
            <a:ext cx="238487" cy="2320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066744" y="3545189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5" h="0">
                <a:moveTo>
                  <a:pt x="0" y="0"/>
                </a:moveTo>
                <a:lnTo>
                  <a:pt x="452161" y="0"/>
                </a:lnTo>
              </a:path>
            </a:pathLst>
          </a:custGeom>
          <a:ln w="56473">
            <a:solidFill>
              <a:srgbClr val="20724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721390" y="3516952"/>
            <a:ext cx="579035" cy="7098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2753417" y="3671264"/>
            <a:ext cx="46799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AFABAB"/>
                </a:solidFill>
                <a:latin typeface="Consolas"/>
                <a:cs typeface="Consolas"/>
                <a:hlinkClick r:id="rId3"/>
              </a:rPr>
              <a:t>PARQUET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403867" y="4319380"/>
            <a:ext cx="577850" cy="709930"/>
          </a:xfrm>
          <a:custGeom>
            <a:avLst/>
            <a:gdLst/>
            <a:ahLst/>
            <a:cxnLst/>
            <a:rect l="l" t="t" r="r" b="b"/>
            <a:pathLst>
              <a:path w="577850" h="709929">
                <a:moveTo>
                  <a:pt x="577262" y="709887"/>
                </a:moveTo>
                <a:lnTo>
                  <a:pt x="0" y="709887"/>
                </a:lnTo>
                <a:lnTo>
                  <a:pt x="0" y="0"/>
                </a:lnTo>
                <a:lnTo>
                  <a:pt x="456277" y="0"/>
                </a:lnTo>
                <a:lnTo>
                  <a:pt x="577262" y="118491"/>
                </a:lnTo>
                <a:lnTo>
                  <a:pt x="577262" y="709887"/>
                </a:lnTo>
                <a:close/>
              </a:path>
            </a:pathLst>
          </a:custGeom>
          <a:solidFill>
            <a:srgbClr val="ACABAB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860145" y="4319380"/>
            <a:ext cx="123189" cy="121920"/>
          </a:xfrm>
          <a:custGeom>
            <a:avLst/>
            <a:gdLst/>
            <a:ahLst/>
            <a:cxnLst/>
            <a:rect l="l" t="t" r="r" b="b"/>
            <a:pathLst>
              <a:path w="123189" h="121920">
                <a:moveTo>
                  <a:pt x="122757" y="121401"/>
                </a:moveTo>
                <a:lnTo>
                  <a:pt x="0" y="121401"/>
                </a:lnTo>
                <a:lnTo>
                  <a:pt x="0" y="0"/>
                </a:lnTo>
                <a:lnTo>
                  <a:pt x="122757" y="121401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407983" y="4347616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5" h="0">
                <a:moveTo>
                  <a:pt x="0" y="0"/>
                </a:moveTo>
                <a:lnTo>
                  <a:pt x="452161" y="0"/>
                </a:lnTo>
              </a:path>
            </a:pathLst>
          </a:custGeom>
          <a:ln w="56473">
            <a:solidFill>
              <a:srgbClr val="D454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062629" y="4319380"/>
            <a:ext cx="577850" cy="709930"/>
          </a:xfrm>
          <a:custGeom>
            <a:avLst/>
            <a:gdLst/>
            <a:ahLst/>
            <a:cxnLst/>
            <a:rect l="l" t="t" r="r" b="b"/>
            <a:pathLst>
              <a:path w="577850" h="709929">
                <a:moveTo>
                  <a:pt x="577262" y="709887"/>
                </a:moveTo>
                <a:lnTo>
                  <a:pt x="0" y="709887"/>
                </a:lnTo>
                <a:lnTo>
                  <a:pt x="0" y="0"/>
                </a:lnTo>
                <a:lnTo>
                  <a:pt x="456277" y="0"/>
                </a:lnTo>
                <a:lnTo>
                  <a:pt x="577262" y="118491"/>
                </a:lnTo>
                <a:lnTo>
                  <a:pt x="577262" y="709887"/>
                </a:lnTo>
                <a:close/>
              </a:path>
            </a:pathLst>
          </a:custGeom>
          <a:solidFill>
            <a:srgbClr val="ACABAB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518906" y="4319380"/>
            <a:ext cx="123189" cy="121920"/>
          </a:xfrm>
          <a:custGeom>
            <a:avLst/>
            <a:gdLst/>
            <a:ahLst/>
            <a:cxnLst/>
            <a:rect l="l" t="t" r="r" b="b"/>
            <a:pathLst>
              <a:path w="123189" h="121920">
                <a:moveTo>
                  <a:pt x="122757" y="121401"/>
                </a:moveTo>
                <a:lnTo>
                  <a:pt x="0" y="121401"/>
                </a:lnTo>
                <a:lnTo>
                  <a:pt x="0" y="0"/>
                </a:lnTo>
                <a:lnTo>
                  <a:pt x="122757" y="121401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1452413" y="4435038"/>
            <a:ext cx="1095375" cy="5454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730"/>
              </a:lnSpc>
              <a:spcBef>
                <a:spcPts val="120"/>
              </a:spcBef>
              <a:tabLst>
                <a:tab pos="671195" algn="l"/>
              </a:tabLst>
            </a:pPr>
            <a:r>
              <a:rPr dirty="0" sz="1450" spc="10" b="1">
                <a:solidFill>
                  <a:srgbClr val="AFABAB"/>
                </a:solidFill>
                <a:latin typeface="Consolas"/>
                <a:cs typeface="Consolas"/>
                <a:hlinkClick r:id="rId3"/>
              </a:rPr>
              <a:t>HTML</a:t>
            </a:r>
            <a:r>
              <a:rPr dirty="0" sz="1450" spc="10" b="1">
                <a:solidFill>
                  <a:srgbClr val="AFABAB"/>
                </a:solidFill>
                <a:latin typeface="Consolas"/>
                <a:cs typeface="Consolas"/>
                <a:hlinkClick r:id="rId3"/>
              </a:rPr>
              <a:t>	</a:t>
            </a:r>
            <a:r>
              <a:rPr dirty="0" sz="1450" spc="10" b="1">
                <a:solidFill>
                  <a:srgbClr val="AFABAB"/>
                </a:solidFill>
                <a:latin typeface="Consolas"/>
                <a:cs typeface="Consolas"/>
                <a:hlinkClick r:id="rId3"/>
              </a:rPr>
              <a:t>HDF5</a:t>
            </a:r>
            <a:endParaRPr sz="1450">
              <a:latin typeface="Consolas"/>
              <a:cs typeface="Consolas"/>
            </a:endParaRPr>
          </a:p>
          <a:p>
            <a:pPr marL="29209">
              <a:lnSpc>
                <a:spcPts val="2330"/>
              </a:lnSpc>
            </a:pPr>
            <a:r>
              <a:rPr dirty="0" sz="1950" spc="15">
                <a:solidFill>
                  <a:srgbClr val="D45400"/>
                </a:solidFill>
                <a:latin typeface="Arial"/>
                <a:cs typeface="Arial"/>
                <a:hlinkClick r:id="rId3"/>
              </a:rPr>
              <a:t>&lt;&gt;</a:t>
            </a:r>
            <a:endParaRPr sz="195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066745" y="4347616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5" h="0">
                <a:moveTo>
                  <a:pt x="0" y="0"/>
                </a:moveTo>
                <a:lnTo>
                  <a:pt x="452161" y="0"/>
                </a:lnTo>
              </a:path>
            </a:pathLst>
          </a:custGeom>
          <a:ln w="56473">
            <a:solidFill>
              <a:srgbClr val="2BAB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180559" y="4744198"/>
            <a:ext cx="342265" cy="188595"/>
          </a:xfrm>
          <a:custGeom>
            <a:avLst/>
            <a:gdLst/>
            <a:ahLst/>
            <a:cxnLst/>
            <a:rect l="l" t="t" r="r" b="b"/>
            <a:pathLst>
              <a:path w="342264" h="188595">
                <a:moveTo>
                  <a:pt x="129124" y="76159"/>
                </a:moveTo>
                <a:lnTo>
                  <a:pt x="95706" y="76159"/>
                </a:lnTo>
                <a:lnTo>
                  <a:pt x="95812" y="13874"/>
                </a:lnTo>
                <a:lnTo>
                  <a:pt x="96780" y="10502"/>
                </a:lnTo>
                <a:lnTo>
                  <a:pt x="98017" y="7988"/>
                </a:lnTo>
                <a:lnTo>
                  <a:pt x="102159" y="2538"/>
                </a:lnTo>
                <a:lnTo>
                  <a:pt x="107075" y="0"/>
                </a:lnTo>
                <a:lnTo>
                  <a:pt x="327876" y="274"/>
                </a:lnTo>
                <a:lnTo>
                  <a:pt x="342224" y="23337"/>
                </a:lnTo>
                <a:lnTo>
                  <a:pt x="337139" y="30672"/>
                </a:lnTo>
                <a:lnTo>
                  <a:pt x="327513" y="33445"/>
                </a:lnTo>
                <a:lnTo>
                  <a:pt x="246254" y="33551"/>
                </a:lnTo>
                <a:lnTo>
                  <a:pt x="246254" y="34262"/>
                </a:lnTo>
                <a:lnTo>
                  <a:pt x="129124" y="34262"/>
                </a:lnTo>
                <a:lnTo>
                  <a:pt x="129124" y="76159"/>
                </a:lnTo>
                <a:close/>
              </a:path>
              <a:path w="342264" h="188595">
                <a:moveTo>
                  <a:pt x="18550" y="187081"/>
                </a:moveTo>
                <a:lnTo>
                  <a:pt x="0" y="172806"/>
                </a:lnTo>
                <a:lnTo>
                  <a:pt x="27" y="13874"/>
                </a:lnTo>
                <a:lnTo>
                  <a:pt x="19953" y="280"/>
                </a:lnTo>
                <a:lnTo>
                  <a:pt x="20992" y="501"/>
                </a:lnTo>
                <a:lnTo>
                  <a:pt x="33248" y="76159"/>
                </a:lnTo>
                <a:lnTo>
                  <a:pt x="129124" y="76159"/>
                </a:lnTo>
                <a:lnTo>
                  <a:pt x="129124" y="109705"/>
                </a:lnTo>
                <a:lnTo>
                  <a:pt x="33247" y="109705"/>
                </a:lnTo>
                <a:lnTo>
                  <a:pt x="33135" y="170351"/>
                </a:lnTo>
                <a:lnTo>
                  <a:pt x="22940" y="185951"/>
                </a:lnTo>
                <a:lnTo>
                  <a:pt x="18550" y="187081"/>
                </a:lnTo>
                <a:close/>
              </a:path>
              <a:path w="342264" h="188595">
                <a:moveTo>
                  <a:pt x="108912" y="187210"/>
                </a:moveTo>
                <a:lnTo>
                  <a:pt x="93991" y="168628"/>
                </a:lnTo>
                <a:lnTo>
                  <a:pt x="95689" y="160542"/>
                </a:lnTo>
                <a:lnTo>
                  <a:pt x="100720" y="155486"/>
                </a:lnTo>
                <a:lnTo>
                  <a:pt x="108299" y="153779"/>
                </a:lnTo>
                <a:lnTo>
                  <a:pt x="109822" y="153723"/>
                </a:lnTo>
                <a:lnTo>
                  <a:pt x="125336" y="153606"/>
                </a:lnTo>
                <a:lnTo>
                  <a:pt x="127567" y="153518"/>
                </a:lnTo>
                <a:lnTo>
                  <a:pt x="176788" y="137682"/>
                </a:lnTo>
                <a:lnTo>
                  <a:pt x="199147" y="100796"/>
                </a:lnTo>
                <a:lnTo>
                  <a:pt x="199584" y="90719"/>
                </a:lnTo>
                <a:lnTo>
                  <a:pt x="198276" y="81322"/>
                </a:lnTo>
                <a:lnTo>
                  <a:pt x="174599" y="49037"/>
                </a:lnTo>
                <a:lnTo>
                  <a:pt x="135860" y="35038"/>
                </a:lnTo>
                <a:lnTo>
                  <a:pt x="129124" y="34262"/>
                </a:lnTo>
                <a:lnTo>
                  <a:pt x="246254" y="34262"/>
                </a:lnTo>
                <a:lnTo>
                  <a:pt x="246254" y="77055"/>
                </a:lnTo>
                <a:lnTo>
                  <a:pt x="305178" y="77161"/>
                </a:lnTo>
                <a:lnTo>
                  <a:pt x="309898" y="78632"/>
                </a:lnTo>
                <a:lnTo>
                  <a:pt x="312534" y="80280"/>
                </a:lnTo>
                <a:lnTo>
                  <a:pt x="317429" y="85636"/>
                </a:lnTo>
                <a:lnTo>
                  <a:pt x="318888" y="89449"/>
                </a:lnTo>
                <a:lnTo>
                  <a:pt x="318888" y="98117"/>
                </a:lnTo>
                <a:lnTo>
                  <a:pt x="246261" y="110447"/>
                </a:lnTo>
                <a:lnTo>
                  <a:pt x="246198" y="147923"/>
                </a:lnTo>
                <a:lnTo>
                  <a:pt x="212750" y="147923"/>
                </a:lnTo>
                <a:lnTo>
                  <a:pt x="209018" y="152172"/>
                </a:lnTo>
                <a:lnTo>
                  <a:pt x="203935" y="157109"/>
                </a:lnTo>
                <a:lnTo>
                  <a:pt x="162444" y="180304"/>
                </a:lnTo>
                <a:lnTo>
                  <a:pt x="118320" y="187069"/>
                </a:lnTo>
                <a:lnTo>
                  <a:pt x="108912" y="187210"/>
                </a:lnTo>
                <a:close/>
              </a:path>
              <a:path w="342264" h="188595">
                <a:moveTo>
                  <a:pt x="227894" y="188113"/>
                </a:moveTo>
                <a:lnTo>
                  <a:pt x="226293" y="187767"/>
                </a:lnTo>
                <a:lnTo>
                  <a:pt x="222739" y="186980"/>
                </a:lnTo>
                <a:lnTo>
                  <a:pt x="212750" y="147923"/>
                </a:lnTo>
                <a:lnTo>
                  <a:pt x="246198" y="147923"/>
                </a:lnTo>
                <a:lnTo>
                  <a:pt x="246155" y="174175"/>
                </a:lnTo>
                <a:lnTo>
                  <a:pt x="243657" y="182167"/>
                </a:lnTo>
                <a:lnTo>
                  <a:pt x="239019" y="186473"/>
                </a:lnTo>
                <a:lnTo>
                  <a:pt x="231067" y="188109"/>
                </a:lnTo>
                <a:lnTo>
                  <a:pt x="227894" y="188113"/>
                </a:lnTo>
                <a:close/>
              </a:path>
            </a:pathLst>
          </a:custGeom>
          <a:solidFill>
            <a:srgbClr val="2BAB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721391" y="4319380"/>
            <a:ext cx="577850" cy="709930"/>
          </a:xfrm>
          <a:custGeom>
            <a:avLst/>
            <a:gdLst/>
            <a:ahLst/>
            <a:cxnLst/>
            <a:rect l="l" t="t" r="r" b="b"/>
            <a:pathLst>
              <a:path w="577850" h="709929">
                <a:moveTo>
                  <a:pt x="577261" y="709887"/>
                </a:moveTo>
                <a:lnTo>
                  <a:pt x="0" y="709887"/>
                </a:lnTo>
                <a:lnTo>
                  <a:pt x="0" y="0"/>
                </a:lnTo>
                <a:lnTo>
                  <a:pt x="456277" y="0"/>
                </a:lnTo>
                <a:lnTo>
                  <a:pt x="577261" y="118491"/>
                </a:lnTo>
                <a:lnTo>
                  <a:pt x="577261" y="709887"/>
                </a:lnTo>
                <a:close/>
              </a:path>
            </a:pathLst>
          </a:custGeom>
          <a:solidFill>
            <a:srgbClr val="ACABAB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177669" y="4319380"/>
            <a:ext cx="123189" cy="121920"/>
          </a:xfrm>
          <a:custGeom>
            <a:avLst/>
            <a:gdLst/>
            <a:ahLst/>
            <a:cxnLst/>
            <a:rect l="l" t="t" r="r" b="b"/>
            <a:pathLst>
              <a:path w="123189" h="121920">
                <a:moveTo>
                  <a:pt x="122757" y="121401"/>
                </a:moveTo>
                <a:lnTo>
                  <a:pt x="0" y="121401"/>
                </a:lnTo>
                <a:lnTo>
                  <a:pt x="0" y="0"/>
                </a:lnTo>
                <a:lnTo>
                  <a:pt x="122757" y="121401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725506" y="4347616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5" h="0">
                <a:moveTo>
                  <a:pt x="0" y="0"/>
                </a:moveTo>
                <a:lnTo>
                  <a:pt x="452161" y="0"/>
                </a:lnTo>
              </a:path>
            </a:pathLst>
          </a:custGeom>
          <a:ln w="56473">
            <a:solidFill>
              <a:srgbClr val="7C45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2772894" y="4232213"/>
            <a:ext cx="1536700" cy="74422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708660">
              <a:lnSpc>
                <a:spcPts val="1750"/>
              </a:lnSpc>
              <a:spcBef>
                <a:spcPts val="140"/>
              </a:spcBef>
            </a:pPr>
            <a:r>
              <a:rPr dirty="0" sz="1600" spc="20">
                <a:latin typeface="Consolas"/>
                <a:cs typeface="Consolas"/>
                <a:hlinkClick r:id="rId3"/>
              </a:rPr>
              <a:t>read_*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ts val="1545"/>
              </a:lnSpc>
              <a:tabLst>
                <a:tab pos="690880" algn="l"/>
                <a:tab pos="1523365" algn="l"/>
              </a:tabLst>
            </a:pPr>
            <a:r>
              <a:rPr dirty="0" sz="1450" spc="10" b="1">
                <a:solidFill>
                  <a:srgbClr val="AFABAB"/>
                </a:solidFill>
                <a:latin typeface="Consolas"/>
                <a:cs typeface="Consolas"/>
                <a:hlinkClick r:id="rId3"/>
              </a:rPr>
              <a:t>JSON	</a:t>
            </a:r>
            <a:r>
              <a:rPr dirty="0" u="heavy" sz="1450" spc="15">
                <a:solidFill>
                  <a:srgbClr val="AFABAB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dirty="0" u="heavy" sz="1450" spc="10">
                <a:solidFill>
                  <a:srgbClr val="AFABAB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3"/>
              </a:rPr>
              <a:t>	</a:t>
            </a:r>
            <a:endParaRPr sz="1450">
              <a:latin typeface="Times New Roman"/>
              <a:cs typeface="Times New Roman"/>
            </a:endParaRPr>
          </a:p>
          <a:p>
            <a:pPr marL="90170">
              <a:lnSpc>
                <a:spcPts val="2320"/>
              </a:lnSpc>
            </a:pPr>
            <a:r>
              <a:rPr dirty="0" sz="1950" spc="10">
                <a:solidFill>
                  <a:srgbClr val="7C4515"/>
                </a:solidFill>
                <a:latin typeface="Arial"/>
                <a:cs typeface="Arial"/>
                <a:hlinkClick r:id="rId3"/>
              </a:rPr>
              <a:t>{}</a:t>
            </a:r>
            <a:endParaRPr sz="195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403867" y="5121807"/>
            <a:ext cx="577850" cy="709930"/>
          </a:xfrm>
          <a:custGeom>
            <a:avLst/>
            <a:gdLst/>
            <a:ahLst/>
            <a:cxnLst/>
            <a:rect l="l" t="t" r="r" b="b"/>
            <a:pathLst>
              <a:path w="577850" h="709929">
                <a:moveTo>
                  <a:pt x="577262" y="709887"/>
                </a:moveTo>
                <a:lnTo>
                  <a:pt x="0" y="709887"/>
                </a:lnTo>
                <a:lnTo>
                  <a:pt x="0" y="0"/>
                </a:lnTo>
                <a:lnTo>
                  <a:pt x="456277" y="0"/>
                </a:lnTo>
                <a:lnTo>
                  <a:pt x="577262" y="118491"/>
                </a:lnTo>
                <a:lnTo>
                  <a:pt x="577262" y="709887"/>
                </a:lnTo>
                <a:close/>
              </a:path>
            </a:pathLst>
          </a:custGeom>
          <a:solidFill>
            <a:srgbClr val="ACABAB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546208" y="5510618"/>
            <a:ext cx="292581" cy="2600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639481" y="5587698"/>
            <a:ext cx="116481" cy="1163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860144" y="5121807"/>
            <a:ext cx="123189" cy="121920"/>
          </a:xfrm>
          <a:custGeom>
            <a:avLst/>
            <a:gdLst/>
            <a:ahLst/>
            <a:cxnLst/>
            <a:rect l="l" t="t" r="r" b="b"/>
            <a:pathLst>
              <a:path w="123189" h="121920">
                <a:moveTo>
                  <a:pt x="122757" y="121401"/>
                </a:moveTo>
                <a:lnTo>
                  <a:pt x="0" y="121401"/>
                </a:lnTo>
                <a:lnTo>
                  <a:pt x="0" y="0"/>
                </a:lnTo>
                <a:lnTo>
                  <a:pt x="122757" y="121401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407983" y="5150044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5" h="0">
                <a:moveTo>
                  <a:pt x="0" y="0"/>
                </a:moveTo>
                <a:lnTo>
                  <a:pt x="452161" y="0"/>
                </a:lnTo>
              </a:path>
            </a:pathLst>
          </a:custGeom>
          <a:ln w="56473">
            <a:solidFill>
              <a:srgbClr val="4486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1506783" y="5226763"/>
            <a:ext cx="334010" cy="2495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10" b="1">
                <a:solidFill>
                  <a:srgbClr val="AFABAB"/>
                </a:solidFill>
                <a:latin typeface="Consolas"/>
                <a:cs typeface="Consolas"/>
                <a:hlinkClick r:id="rId3"/>
              </a:rPr>
              <a:t>GBQ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2062629" y="5121807"/>
            <a:ext cx="577850" cy="709930"/>
          </a:xfrm>
          <a:custGeom>
            <a:avLst/>
            <a:gdLst/>
            <a:ahLst/>
            <a:cxnLst/>
            <a:rect l="l" t="t" r="r" b="b"/>
            <a:pathLst>
              <a:path w="577850" h="709929">
                <a:moveTo>
                  <a:pt x="577262" y="709887"/>
                </a:moveTo>
                <a:lnTo>
                  <a:pt x="0" y="709887"/>
                </a:lnTo>
                <a:lnTo>
                  <a:pt x="0" y="0"/>
                </a:lnTo>
                <a:lnTo>
                  <a:pt x="456277" y="0"/>
                </a:lnTo>
                <a:lnTo>
                  <a:pt x="577262" y="118491"/>
                </a:lnTo>
                <a:lnTo>
                  <a:pt x="577262" y="709887"/>
                </a:lnTo>
                <a:close/>
              </a:path>
            </a:pathLst>
          </a:custGeom>
          <a:solidFill>
            <a:srgbClr val="ACABAB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518906" y="5121807"/>
            <a:ext cx="123189" cy="121920"/>
          </a:xfrm>
          <a:custGeom>
            <a:avLst/>
            <a:gdLst/>
            <a:ahLst/>
            <a:cxnLst/>
            <a:rect l="l" t="t" r="r" b="b"/>
            <a:pathLst>
              <a:path w="123189" h="121920">
                <a:moveTo>
                  <a:pt x="122757" y="121401"/>
                </a:moveTo>
                <a:lnTo>
                  <a:pt x="0" y="121401"/>
                </a:lnTo>
                <a:lnTo>
                  <a:pt x="0" y="0"/>
                </a:lnTo>
                <a:lnTo>
                  <a:pt x="122757" y="121401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066745" y="5150044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5" h="0">
                <a:moveTo>
                  <a:pt x="0" y="0"/>
                </a:moveTo>
                <a:lnTo>
                  <a:pt x="452161" y="0"/>
                </a:lnTo>
              </a:path>
            </a:pathLst>
          </a:custGeom>
          <a:ln w="56473">
            <a:solidFill>
              <a:srgbClr val="D12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245542" y="5510630"/>
            <a:ext cx="212090" cy="260350"/>
          </a:xfrm>
          <a:custGeom>
            <a:avLst/>
            <a:gdLst/>
            <a:ahLst/>
            <a:cxnLst/>
            <a:rect l="l" t="t" r="r" b="b"/>
            <a:pathLst>
              <a:path w="212089" h="260350">
                <a:moveTo>
                  <a:pt x="98129" y="260015"/>
                </a:moveTo>
                <a:lnTo>
                  <a:pt x="58607" y="255554"/>
                </a:lnTo>
                <a:lnTo>
                  <a:pt x="14867" y="237952"/>
                </a:lnTo>
                <a:lnTo>
                  <a:pt x="94" y="194712"/>
                </a:lnTo>
                <a:lnTo>
                  <a:pt x="0" y="72530"/>
                </a:lnTo>
                <a:lnTo>
                  <a:pt x="241" y="54066"/>
                </a:lnTo>
                <a:lnTo>
                  <a:pt x="30783" y="12934"/>
                </a:lnTo>
                <a:lnTo>
                  <a:pt x="81681" y="758"/>
                </a:lnTo>
                <a:lnTo>
                  <a:pt x="106630" y="0"/>
                </a:lnTo>
                <a:lnTo>
                  <a:pt x="120970" y="329"/>
                </a:lnTo>
                <a:lnTo>
                  <a:pt x="132075" y="1102"/>
                </a:lnTo>
                <a:lnTo>
                  <a:pt x="161321" y="6413"/>
                </a:lnTo>
                <a:lnTo>
                  <a:pt x="184376" y="14598"/>
                </a:lnTo>
                <a:lnTo>
                  <a:pt x="190799" y="18844"/>
                </a:lnTo>
                <a:lnTo>
                  <a:pt x="106861" y="18844"/>
                </a:lnTo>
                <a:lnTo>
                  <a:pt x="91920" y="19017"/>
                </a:lnTo>
                <a:lnTo>
                  <a:pt x="44436" y="27702"/>
                </a:lnTo>
                <a:lnTo>
                  <a:pt x="18926" y="42291"/>
                </a:lnTo>
                <a:lnTo>
                  <a:pt x="18926" y="51621"/>
                </a:lnTo>
                <a:lnTo>
                  <a:pt x="53767" y="69089"/>
                </a:lnTo>
                <a:lnTo>
                  <a:pt x="94314" y="75005"/>
                </a:lnTo>
                <a:lnTo>
                  <a:pt x="18923" y="75005"/>
                </a:lnTo>
                <a:lnTo>
                  <a:pt x="18923" y="105810"/>
                </a:lnTo>
                <a:lnTo>
                  <a:pt x="21013" y="108544"/>
                </a:lnTo>
                <a:lnTo>
                  <a:pt x="63685" y="128026"/>
                </a:lnTo>
                <a:lnTo>
                  <a:pt x="105165" y="131748"/>
                </a:lnTo>
                <a:lnTo>
                  <a:pt x="211493" y="131748"/>
                </a:lnTo>
                <a:lnTo>
                  <a:pt x="19141" y="131852"/>
                </a:lnTo>
                <a:lnTo>
                  <a:pt x="19049" y="134648"/>
                </a:lnTo>
                <a:lnTo>
                  <a:pt x="18923" y="163471"/>
                </a:lnTo>
                <a:lnTo>
                  <a:pt x="18923" y="163804"/>
                </a:lnTo>
                <a:lnTo>
                  <a:pt x="19217" y="163804"/>
                </a:lnTo>
                <a:lnTo>
                  <a:pt x="24237" y="168394"/>
                </a:lnTo>
                <a:lnTo>
                  <a:pt x="59707" y="183599"/>
                </a:lnTo>
                <a:lnTo>
                  <a:pt x="99050" y="188196"/>
                </a:lnTo>
                <a:lnTo>
                  <a:pt x="19040" y="188196"/>
                </a:lnTo>
                <a:lnTo>
                  <a:pt x="34221" y="227858"/>
                </a:lnTo>
                <a:lnTo>
                  <a:pt x="70853" y="238736"/>
                </a:lnTo>
                <a:lnTo>
                  <a:pt x="97342" y="241152"/>
                </a:lnTo>
                <a:lnTo>
                  <a:pt x="190817" y="241152"/>
                </a:lnTo>
                <a:lnTo>
                  <a:pt x="187604" y="243618"/>
                </a:lnTo>
                <a:lnTo>
                  <a:pt x="163501" y="252958"/>
                </a:lnTo>
                <a:lnTo>
                  <a:pt x="132391" y="258729"/>
                </a:lnTo>
                <a:lnTo>
                  <a:pt x="122351" y="259500"/>
                </a:lnTo>
                <a:lnTo>
                  <a:pt x="110199" y="259944"/>
                </a:lnTo>
                <a:lnTo>
                  <a:pt x="98129" y="260015"/>
                </a:lnTo>
                <a:close/>
              </a:path>
              <a:path w="212089" h="260350">
                <a:moveTo>
                  <a:pt x="191938" y="75325"/>
                </a:moveTo>
                <a:lnTo>
                  <a:pt x="98015" y="75325"/>
                </a:lnTo>
                <a:lnTo>
                  <a:pt x="121617" y="74887"/>
                </a:lnTo>
                <a:lnTo>
                  <a:pt x="173936" y="63468"/>
                </a:lnTo>
                <a:lnTo>
                  <a:pt x="192613" y="49572"/>
                </a:lnTo>
                <a:lnTo>
                  <a:pt x="192613" y="44531"/>
                </a:lnTo>
                <a:lnTo>
                  <a:pt x="149589" y="22911"/>
                </a:lnTo>
                <a:lnTo>
                  <a:pt x="106861" y="18844"/>
                </a:lnTo>
                <a:lnTo>
                  <a:pt x="190799" y="18844"/>
                </a:lnTo>
                <a:lnTo>
                  <a:pt x="200744" y="25417"/>
                </a:lnTo>
                <a:lnTo>
                  <a:pt x="209927" y="38631"/>
                </a:lnTo>
                <a:lnTo>
                  <a:pt x="211311" y="42291"/>
                </a:lnTo>
                <a:lnTo>
                  <a:pt x="211380" y="74968"/>
                </a:lnTo>
                <a:lnTo>
                  <a:pt x="192611" y="74968"/>
                </a:lnTo>
                <a:lnTo>
                  <a:pt x="191938" y="75325"/>
                </a:lnTo>
                <a:close/>
              </a:path>
              <a:path w="212089" h="260350">
                <a:moveTo>
                  <a:pt x="211493" y="131748"/>
                </a:moveTo>
                <a:lnTo>
                  <a:pt x="105165" y="131748"/>
                </a:lnTo>
                <a:lnTo>
                  <a:pt x="116357" y="131623"/>
                </a:lnTo>
                <a:lnTo>
                  <a:pt x="125103" y="131205"/>
                </a:lnTo>
                <a:lnTo>
                  <a:pt x="167699" y="122437"/>
                </a:lnTo>
                <a:lnTo>
                  <a:pt x="192611" y="74968"/>
                </a:lnTo>
                <a:lnTo>
                  <a:pt x="211380" y="74968"/>
                </a:lnTo>
                <a:lnTo>
                  <a:pt x="211493" y="131748"/>
                </a:lnTo>
                <a:close/>
              </a:path>
              <a:path w="212089" h="260350">
                <a:moveTo>
                  <a:pt x="103994" y="93940"/>
                </a:moveTo>
                <a:lnTo>
                  <a:pt x="64579" y="90673"/>
                </a:lnTo>
                <a:lnTo>
                  <a:pt x="25421" y="78378"/>
                </a:lnTo>
                <a:lnTo>
                  <a:pt x="18923" y="75005"/>
                </a:lnTo>
                <a:lnTo>
                  <a:pt x="94314" y="75005"/>
                </a:lnTo>
                <a:lnTo>
                  <a:pt x="98015" y="75325"/>
                </a:lnTo>
                <a:lnTo>
                  <a:pt x="191938" y="75325"/>
                </a:lnTo>
                <a:lnTo>
                  <a:pt x="144558" y="91071"/>
                </a:lnTo>
                <a:lnTo>
                  <a:pt x="116812" y="93824"/>
                </a:lnTo>
                <a:lnTo>
                  <a:pt x="103994" y="93940"/>
                </a:lnTo>
                <a:close/>
              </a:path>
              <a:path w="212089" h="260350">
                <a:moveTo>
                  <a:pt x="116242" y="150537"/>
                </a:moveTo>
                <a:lnTo>
                  <a:pt x="71051" y="148277"/>
                </a:lnTo>
                <a:lnTo>
                  <a:pt x="27166" y="135771"/>
                </a:lnTo>
                <a:lnTo>
                  <a:pt x="19141" y="131852"/>
                </a:lnTo>
                <a:lnTo>
                  <a:pt x="211493" y="131860"/>
                </a:lnTo>
                <a:lnTo>
                  <a:pt x="192226" y="131860"/>
                </a:lnTo>
                <a:lnTo>
                  <a:pt x="189737" y="133114"/>
                </a:lnTo>
                <a:lnTo>
                  <a:pt x="186821" y="134648"/>
                </a:lnTo>
                <a:lnTo>
                  <a:pt x="167046" y="142459"/>
                </a:lnTo>
                <a:lnTo>
                  <a:pt x="142893" y="147855"/>
                </a:lnTo>
                <a:lnTo>
                  <a:pt x="116242" y="150537"/>
                </a:lnTo>
                <a:close/>
              </a:path>
              <a:path w="212089" h="260350">
                <a:moveTo>
                  <a:pt x="192103" y="188325"/>
                </a:moveTo>
                <a:lnTo>
                  <a:pt x="102634" y="188325"/>
                </a:lnTo>
                <a:lnTo>
                  <a:pt x="116676" y="188123"/>
                </a:lnTo>
                <a:lnTo>
                  <a:pt x="129540" y="187206"/>
                </a:lnTo>
                <a:lnTo>
                  <a:pt x="177580" y="174798"/>
                </a:lnTo>
                <a:lnTo>
                  <a:pt x="192489" y="131860"/>
                </a:lnTo>
                <a:lnTo>
                  <a:pt x="211493" y="131860"/>
                </a:lnTo>
                <a:lnTo>
                  <a:pt x="211464" y="188188"/>
                </a:lnTo>
                <a:lnTo>
                  <a:pt x="192379" y="188196"/>
                </a:lnTo>
                <a:lnTo>
                  <a:pt x="192103" y="188325"/>
                </a:lnTo>
                <a:close/>
              </a:path>
              <a:path w="212089" h="260350">
                <a:moveTo>
                  <a:pt x="18923" y="163536"/>
                </a:moveTo>
                <a:close/>
              </a:path>
              <a:path w="212089" h="260350">
                <a:moveTo>
                  <a:pt x="19217" y="163804"/>
                </a:moveTo>
                <a:lnTo>
                  <a:pt x="18923" y="163804"/>
                </a:lnTo>
                <a:lnTo>
                  <a:pt x="18923" y="163536"/>
                </a:lnTo>
                <a:lnTo>
                  <a:pt x="19217" y="163804"/>
                </a:lnTo>
                <a:close/>
              </a:path>
              <a:path w="212089" h="260350">
                <a:moveTo>
                  <a:pt x="190817" y="241152"/>
                </a:moveTo>
                <a:lnTo>
                  <a:pt x="97342" y="241152"/>
                </a:lnTo>
                <a:lnTo>
                  <a:pt x="109993" y="240991"/>
                </a:lnTo>
                <a:lnTo>
                  <a:pt x="122830" y="240608"/>
                </a:lnTo>
                <a:lnTo>
                  <a:pt x="131127" y="240106"/>
                </a:lnTo>
                <a:lnTo>
                  <a:pt x="144081" y="238133"/>
                </a:lnTo>
                <a:lnTo>
                  <a:pt x="183911" y="224492"/>
                </a:lnTo>
                <a:lnTo>
                  <a:pt x="192577" y="214412"/>
                </a:lnTo>
                <a:lnTo>
                  <a:pt x="192512" y="191290"/>
                </a:lnTo>
                <a:lnTo>
                  <a:pt x="192396" y="188188"/>
                </a:lnTo>
                <a:lnTo>
                  <a:pt x="211464" y="188188"/>
                </a:lnTo>
                <a:lnTo>
                  <a:pt x="211347" y="202345"/>
                </a:lnTo>
                <a:lnTo>
                  <a:pt x="211244" y="209990"/>
                </a:lnTo>
                <a:lnTo>
                  <a:pt x="210996" y="216279"/>
                </a:lnTo>
                <a:lnTo>
                  <a:pt x="203751" y="231221"/>
                </a:lnTo>
                <a:lnTo>
                  <a:pt x="190817" y="241152"/>
                </a:lnTo>
                <a:close/>
              </a:path>
              <a:path w="212089" h="260350">
                <a:moveTo>
                  <a:pt x="103376" y="207215"/>
                </a:moveTo>
                <a:lnTo>
                  <a:pt x="57510" y="202345"/>
                </a:lnTo>
                <a:lnTo>
                  <a:pt x="20873" y="188988"/>
                </a:lnTo>
                <a:lnTo>
                  <a:pt x="19375" y="188196"/>
                </a:lnTo>
                <a:lnTo>
                  <a:pt x="99050" y="188196"/>
                </a:lnTo>
                <a:lnTo>
                  <a:pt x="102634" y="188325"/>
                </a:lnTo>
                <a:lnTo>
                  <a:pt x="192103" y="188325"/>
                </a:lnTo>
                <a:lnTo>
                  <a:pt x="186284" y="191290"/>
                </a:lnTo>
                <a:lnTo>
                  <a:pt x="162737" y="200150"/>
                </a:lnTo>
                <a:lnTo>
                  <a:pt x="134385" y="205543"/>
                </a:lnTo>
                <a:lnTo>
                  <a:pt x="103376" y="207215"/>
                </a:lnTo>
                <a:close/>
              </a:path>
            </a:pathLst>
          </a:custGeom>
          <a:solidFill>
            <a:srgbClr val="D12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2165522" y="5226763"/>
            <a:ext cx="334010" cy="2495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10" b="1">
                <a:solidFill>
                  <a:srgbClr val="AFABAB"/>
                </a:solidFill>
                <a:latin typeface="Consolas"/>
                <a:cs typeface="Consolas"/>
                <a:hlinkClick r:id="rId3"/>
              </a:rPr>
              <a:t>SQL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721390" y="5121807"/>
            <a:ext cx="577850" cy="709930"/>
          </a:xfrm>
          <a:custGeom>
            <a:avLst/>
            <a:gdLst/>
            <a:ahLst/>
            <a:cxnLst/>
            <a:rect l="l" t="t" r="r" b="b"/>
            <a:pathLst>
              <a:path w="577850" h="709929">
                <a:moveTo>
                  <a:pt x="577262" y="709887"/>
                </a:moveTo>
                <a:lnTo>
                  <a:pt x="0" y="709887"/>
                </a:lnTo>
                <a:lnTo>
                  <a:pt x="0" y="0"/>
                </a:lnTo>
                <a:lnTo>
                  <a:pt x="456277" y="0"/>
                </a:lnTo>
                <a:lnTo>
                  <a:pt x="577262" y="118491"/>
                </a:lnTo>
                <a:lnTo>
                  <a:pt x="577262" y="709887"/>
                </a:lnTo>
                <a:close/>
              </a:path>
            </a:pathLst>
          </a:custGeom>
          <a:solidFill>
            <a:srgbClr val="ACABAB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177668" y="5121807"/>
            <a:ext cx="123189" cy="121920"/>
          </a:xfrm>
          <a:custGeom>
            <a:avLst/>
            <a:gdLst/>
            <a:ahLst/>
            <a:cxnLst/>
            <a:rect l="l" t="t" r="r" b="b"/>
            <a:pathLst>
              <a:path w="123189" h="121920">
                <a:moveTo>
                  <a:pt x="122757" y="121401"/>
                </a:moveTo>
                <a:lnTo>
                  <a:pt x="0" y="121401"/>
                </a:lnTo>
                <a:lnTo>
                  <a:pt x="0" y="0"/>
                </a:lnTo>
                <a:lnTo>
                  <a:pt x="122757" y="121401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725506" y="5150044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5" h="0">
                <a:moveTo>
                  <a:pt x="0" y="0"/>
                </a:moveTo>
                <a:lnTo>
                  <a:pt x="452161" y="0"/>
                </a:lnTo>
              </a:path>
            </a:pathLst>
          </a:custGeom>
          <a:ln w="56473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2828687" y="5377029"/>
            <a:ext cx="334010" cy="2495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10" b="1">
                <a:solidFill>
                  <a:srgbClr val="333333"/>
                </a:solidFill>
                <a:latin typeface="Consolas"/>
                <a:cs typeface="Consolas"/>
                <a:hlinkClick r:id="rId3"/>
              </a:rPr>
              <a:t>...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7896458" y="4611784"/>
            <a:ext cx="166990" cy="12503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914400" y="6176962"/>
            <a:ext cx="7372350" cy="0"/>
          </a:xfrm>
          <a:custGeom>
            <a:avLst/>
            <a:gdLst/>
            <a:ahLst/>
            <a:cxnLst/>
            <a:rect l="l" t="t" r="r" b="b"/>
            <a:pathLst>
              <a:path w="7372350" h="0">
                <a:moveTo>
                  <a:pt x="0" y="0"/>
                </a:moveTo>
                <a:lnTo>
                  <a:pt x="737234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914400" y="6186487"/>
            <a:ext cx="7372350" cy="0"/>
          </a:xfrm>
          <a:custGeom>
            <a:avLst/>
            <a:gdLst/>
            <a:ahLst/>
            <a:cxnLst/>
            <a:rect l="l" t="t" r="r" b="b"/>
            <a:pathLst>
              <a:path w="7372350" h="0">
                <a:moveTo>
                  <a:pt x="0" y="0"/>
                </a:moveTo>
                <a:lnTo>
                  <a:pt x="737234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277225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914400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901700" y="6263211"/>
            <a:ext cx="7395209" cy="163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50" b="1">
                <a:solidFill>
                  <a:srgbClr val="C2132D"/>
                </a:solidFill>
                <a:latin typeface="Trebuchet MS"/>
                <a:cs typeface="Trebuchet MS"/>
              </a:rPr>
              <a:t>Source:</a:t>
            </a:r>
            <a:r>
              <a:rPr dirty="0" sz="850" spc="-4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Arial"/>
                <a:cs typeface="Arial"/>
              </a:rPr>
              <a:t>content</a:t>
            </a:r>
            <a:r>
              <a:rPr dirty="0" sz="850" spc="-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image</a:t>
            </a:r>
            <a:r>
              <a:rPr dirty="0" sz="850" spc="-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585D60"/>
                </a:solidFill>
                <a:latin typeface="Arial"/>
                <a:cs typeface="Arial"/>
              </a:rPr>
              <a:t>are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40">
                <a:solidFill>
                  <a:srgbClr val="585D60"/>
                </a:solidFill>
                <a:latin typeface="Arial"/>
                <a:cs typeface="Arial"/>
              </a:rPr>
              <a:t>from</a:t>
            </a:r>
            <a:r>
              <a:rPr dirty="0" sz="850" spc="-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900" spc="-10" i="1">
                <a:solidFill>
                  <a:srgbClr val="585D60"/>
                </a:solidFill>
                <a:latin typeface="Arial"/>
                <a:cs typeface="Arial"/>
              </a:rPr>
              <a:t>Getting</a:t>
            </a:r>
            <a:r>
              <a:rPr dirty="0" sz="900" spc="-25" i="1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900" spc="-10" i="1">
                <a:solidFill>
                  <a:srgbClr val="585D60"/>
                </a:solidFill>
                <a:latin typeface="Arial"/>
                <a:cs typeface="Arial"/>
              </a:rPr>
              <a:t>Started</a:t>
            </a:r>
            <a:r>
              <a:rPr dirty="0" sz="900" spc="-20" i="1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900" spc="10" i="1">
                <a:solidFill>
                  <a:srgbClr val="585D60"/>
                </a:solidFill>
                <a:latin typeface="Arial"/>
                <a:cs typeface="Arial"/>
              </a:rPr>
              <a:t>with</a:t>
            </a:r>
            <a:r>
              <a:rPr dirty="0" sz="900" spc="-25" i="1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900" spc="-20" i="1">
                <a:solidFill>
                  <a:srgbClr val="585D60"/>
                </a:solidFill>
                <a:latin typeface="Arial"/>
                <a:cs typeface="Arial"/>
              </a:rPr>
              <a:t>Pandas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description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in</a:t>
            </a:r>
            <a:r>
              <a:rPr dirty="0" sz="850" spc="-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0">
                <a:solidFill>
                  <a:srgbClr val="83D5D3"/>
                </a:solidFill>
                <a:latin typeface="Trebuchet MS"/>
                <a:cs typeface="Trebuchet MS"/>
                <a:hlinkClick r:id="rId14"/>
              </a:rPr>
              <a:t>pandas.pydata.org</a:t>
            </a:r>
            <a:r>
              <a:rPr dirty="0" sz="850" spc="10">
                <a:solidFill>
                  <a:srgbClr val="585D60"/>
                </a:solidFill>
                <a:latin typeface="Arial"/>
                <a:cs typeface="Arial"/>
              </a:rPr>
              <a:t>.</a:t>
            </a:r>
            <a:r>
              <a:rPr dirty="0" sz="850" spc="-2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850" spc="-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image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can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Arial"/>
                <a:cs typeface="Arial"/>
              </a:rPr>
              <a:t>be</a:t>
            </a:r>
            <a:r>
              <a:rPr dirty="0" sz="850" spc="-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directly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accessed</a:t>
            </a:r>
            <a:r>
              <a:rPr dirty="0" sz="850" spc="-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-5">
                <a:solidFill>
                  <a:srgbClr val="83D5D3"/>
                </a:solidFill>
                <a:latin typeface="Trebuchet MS"/>
                <a:cs typeface="Trebuchet MS"/>
                <a:hlinkClick r:id="rId15"/>
              </a:rPr>
              <a:t>here</a:t>
            </a:r>
            <a:r>
              <a:rPr dirty="0" sz="850" spc="-5">
                <a:solidFill>
                  <a:srgbClr val="585D60"/>
                </a:solidFill>
                <a:latin typeface="Arial"/>
                <a:cs typeface="Arial"/>
              </a:rPr>
              <a:t>.</a:t>
            </a:r>
            <a:endParaRPr sz="85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0964712" y="6207124"/>
            <a:ext cx="421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5 </a:t>
            </a:r>
            <a:r>
              <a:rPr dirty="0" sz="1200" spc="160">
                <a:solidFill>
                  <a:srgbClr val="585D60"/>
                </a:solidFill>
                <a:latin typeface="Arial"/>
                <a:cs typeface="Arial"/>
              </a:rPr>
              <a:t>/</a:t>
            </a:r>
            <a:r>
              <a:rPr dirty="0" sz="1200" spc="-16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32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754" y="1604644"/>
            <a:ext cx="4135120" cy="32543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46050" marR="89535" indent="-133985">
              <a:lnSpc>
                <a:spcPct val="116900"/>
              </a:lnSpc>
              <a:spcBef>
                <a:spcPts val="125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A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data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frame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is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two-dimensional, 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size-mutable,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potentially 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heterogeneous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tabular data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structure  </a:t>
            </a:r>
            <a:r>
              <a:rPr dirty="0" sz="1800" spc="40">
                <a:solidFill>
                  <a:srgbClr val="585D60"/>
                </a:solidFill>
                <a:latin typeface="Arial"/>
                <a:cs typeface="Arial"/>
              </a:rPr>
              <a:t>with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labeled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axes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(rows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1800" spc="-33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columns).</a:t>
            </a:r>
            <a:endParaRPr sz="1800">
              <a:latin typeface="Arial"/>
              <a:cs typeface="Arial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It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is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primary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data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structure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in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pandas.</a:t>
            </a:r>
            <a:endParaRPr sz="1800">
              <a:latin typeface="Arial"/>
              <a:cs typeface="Arial"/>
            </a:endParaRPr>
          </a:p>
          <a:p>
            <a:pPr marL="146050" marR="109220" indent="-133985">
              <a:lnSpc>
                <a:spcPct val="118100"/>
              </a:lnSpc>
              <a:spcBef>
                <a:spcPts val="819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It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is similar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spreadsheet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or </a:t>
            </a:r>
            <a:r>
              <a:rPr dirty="0" sz="1800" spc="-110">
                <a:solidFill>
                  <a:srgbClr val="585D60"/>
                </a:solidFill>
                <a:latin typeface="Arial"/>
                <a:cs typeface="Arial"/>
              </a:rPr>
              <a:t>SQL  </a:t>
            </a:r>
            <a:r>
              <a:rPr dirty="0" sz="1800" spc="-15">
                <a:solidFill>
                  <a:srgbClr val="585D60"/>
                </a:solidFill>
                <a:latin typeface="Arial"/>
                <a:cs typeface="Arial"/>
              </a:rPr>
              <a:t>table,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or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dictionary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29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Series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objects.</a:t>
            </a:r>
            <a:endParaRPr sz="1800">
              <a:latin typeface="Arial"/>
              <a:cs typeface="Arial"/>
            </a:endParaRPr>
          </a:p>
          <a:p>
            <a:pPr marL="146050" marR="5080" indent="-133985">
              <a:lnSpc>
                <a:spcPct val="114599"/>
              </a:lnSpc>
              <a:spcBef>
                <a:spcPts val="975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It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is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Arial"/>
                <a:cs typeface="Arial"/>
              </a:rPr>
              <a:t>generally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Arial"/>
                <a:cs typeface="Arial"/>
              </a:rPr>
              <a:t>most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commonly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used 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pandas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object.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466593" y="2178988"/>
          <a:ext cx="3557270" cy="2204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710"/>
                <a:gridCol w="709929"/>
                <a:gridCol w="694689"/>
                <a:gridCol w="699135"/>
                <a:gridCol w="712470"/>
              </a:tblGrid>
              <a:tr h="400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FABAB"/>
                    </a:solidFill>
                  </a:tcPr>
                </a:tc>
              </a:tr>
              <a:tr h="3625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FABAB">
                        <a:alpha val="392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FABAB">
                        <a:alpha val="392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FABAB">
                        <a:alpha val="392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FABAB">
                        <a:alpha val="39219"/>
                      </a:srgbClr>
                    </a:solidFill>
                  </a:tcPr>
                </a:tc>
              </a:tr>
              <a:tr h="3482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FABAB">
                        <a:alpha val="392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FABAB">
                        <a:alpha val="392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FABAB">
                        <a:alpha val="392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FABAB">
                        <a:alpha val="39219"/>
                      </a:srgbClr>
                    </a:solidFill>
                  </a:tcPr>
                </a:tc>
              </a:tr>
              <a:tr h="3505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FABAB">
                        <a:alpha val="392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FABAB">
                        <a:alpha val="392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FABAB">
                        <a:alpha val="392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FABAB">
                        <a:alpha val="39219"/>
                      </a:srgbClr>
                    </a:solidFill>
                  </a:tcPr>
                </a:tc>
              </a:tr>
              <a:tr h="3469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FABAB">
                        <a:alpha val="392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FABAB">
                        <a:alpha val="392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FABAB">
                        <a:alpha val="392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FABAB">
                        <a:alpha val="39219"/>
                      </a:srgbClr>
                    </a:solidFill>
                  </a:tcPr>
                </a:tc>
              </a:tr>
              <a:tr h="386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AFABAB">
                        <a:alpha val="392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AFABAB">
                        <a:alpha val="392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FABAB">
                        <a:alpha val="392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AFABAB">
                        <a:alpha val="3921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590845" y="4356204"/>
            <a:ext cx="663575" cy="2578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10">
                <a:latin typeface="Consolas"/>
                <a:cs typeface="Consolas"/>
              </a:rPr>
              <a:t>column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26200" y="1610672"/>
            <a:ext cx="1461135" cy="3740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250" spc="15">
                <a:latin typeface="Consolas"/>
                <a:cs typeface="Consolas"/>
              </a:rPr>
              <a:t>DataFrame</a:t>
            </a:r>
            <a:endParaRPr sz="22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30686" y="3316160"/>
            <a:ext cx="344805" cy="2578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10">
                <a:latin typeface="Consolas"/>
                <a:cs typeface="Consolas"/>
              </a:rPr>
              <a:t>row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3799204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40"/>
              <a:t>What </a:t>
            </a:r>
            <a:r>
              <a:rPr dirty="0"/>
              <a:t>is </a:t>
            </a:r>
            <a:r>
              <a:rPr dirty="0" spc="-145"/>
              <a:t>a </a:t>
            </a:r>
            <a:r>
              <a:rPr dirty="0" spc="-190"/>
              <a:t>Data</a:t>
            </a:r>
            <a:r>
              <a:rPr dirty="0" spc="-630"/>
              <a:t> </a:t>
            </a:r>
            <a:r>
              <a:rPr dirty="0" spc="-160"/>
              <a:t>Frame?</a:t>
            </a:r>
          </a:p>
        </p:txBody>
      </p:sp>
      <p:sp>
        <p:nvSpPr>
          <p:cNvPr id="8" name="object 8"/>
          <p:cNvSpPr/>
          <p:nvPr/>
        </p:nvSpPr>
        <p:spPr>
          <a:xfrm>
            <a:off x="914400" y="6176962"/>
            <a:ext cx="7019925" cy="0"/>
          </a:xfrm>
          <a:custGeom>
            <a:avLst/>
            <a:gdLst/>
            <a:ahLst/>
            <a:cxnLst/>
            <a:rect l="l" t="t" r="r" b="b"/>
            <a:pathLst>
              <a:path w="7019925" h="0">
                <a:moveTo>
                  <a:pt x="0" y="0"/>
                </a:moveTo>
                <a:lnTo>
                  <a:pt x="7019924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4400" y="6186487"/>
            <a:ext cx="7019925" cy="0"/>
          </a:xfrm>
          <a:custGeom>
            <a:avLst/>
            <a:gdLst/>
            <a:ahLst/>
            <a:cxnLst/>
            <a:rect l="l" t="t" r="r" b="b"/>
            <a:pathLst>
              <a:path w="7019925" h="0">
                <a:moveTo>
                  <a:pt x="0" y="0"/>
                </a:moveTo>
                <a:lnTo>
                  <a:pt x="7019924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924800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14400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01700" y="6263211"/>
            <a:ext cx="7045325" cy="163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50" spc="25" b="1">
                <a:solidFill>
                  <a:srgbClr val="C2132D"/>
                </a:solidFill>
                <a:latin typeface="Trebuchet MS"/>
                <a:cs typeface="Trebuchet MS"/>
              </a:rPr>
              <a:t>Image</a:t>
            </a:r>
            <a:r>
              <a:rPr dirty="0" sz="850" spc="-3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b="1">
                <a:solidFill>
                  <a:srgbClr val="C2132D"/>
                </a:solidFill>
                <a:latin typeface="Trebuchet MS"/>
                <a:cs typeface="Trebuchet MS"/>
              </a:rPr>
              <a:t>Source:</a:t>
            </a:r>
            <a:r>
              <a:rPr dirty="0" sz="850" spc="-4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image</a:t>
            </a:r>
            <a:r>
              <a:rPr dirty="0" sz="850" spc="-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Arial"/>
                <a:cs typeface="Arial"/>
              </a:rPr>
              <a:t>is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40">
                <a:solidFill>
                  <a:srgbClr val="585D60"/>
                </a:solidFill>
                <a:latin typeface="Arial"/>
                <a:cs typeface="Arial"/>
              </a:rPr>
              <a:t>from</a:t>
            </a:r>
            <a:r>
              <a:rPr dirty="0" sz="850" spc="-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900" spc="-10" i="1">
                <a:solidFill>
                  <a:srgbClr val="585D60"/>
                </a:solidFill>
                <a:latin typeface="Arial"/>
                <a:cs typeface="Arial"/>
              </a:rPr>
              <a:t>Getting</a:t>
            </a:r>
            <a:r>
              <a:rPr dirty="0" sz="900" spc="-25" i="1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900" spc="-10" i="1">
                <a:solidFill>
                  <a:srgbClr val="585D60"/>
                </a:solidFill>
                <a:latin typeface="Arial"/>
                <a:cs typeface="Arial"/>
              </a:rPr>
              <a:t>Started</a:t>
            </a:r>
            <a:r>
              <a:rPr dirty="0" sz="900" spc="-20" i="1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900" spc="10" i="1">
                <a:solidFill>
                  <a:srgbClr val="585D60"/>
                </a:solidFill>
                <a:latin typeface="Arial"/>
                <a:cs typeface="Arial"/>
              </a:rPr>
              <a:t>with</a:t>
            </a:r>
            <a:r>
              <a:rPr dirty="0" sz="900" spc="-25" i="1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900" spc="-20" i="1">
                <a:solidFill>
                  <a:srgbClr val="585D60"/>
                </a:solidFill>
                <a:latin typeface="Arial"/>
                <a:cs typeface="Arial"/>
              </a:rPr>
              <a:t>Pandas</a:t>
            </a:r>
            <a:r>
              <a:rPr dirty="0" sz="900" spc="-25" i="1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description</a:t>
            </a:r>
            <a:r>
              <a:rPr dirty="0" sz="850" spc="-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in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pandas.pydata.org</a:t>
            </a:r>
            <a:r>
              <a:rPr dirty="0" sz="850" spc="10">
                <a:solidFill>
                  <a:srgbClr val="585D60"/>
                </a:solidFill>
                <a:latin typeface="Arial"/>
                <a:cs typeface="Arial"/>
              </a:rPr>
              <a:t>.</a:t>
            </a:r>
            <a:r>
              <a:rPr dirty="0" sz="850" spc="-2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850" spc="-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image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can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Arial"/>
                <a:cs typeface="Arial"/>
              </a:rPr>
              <a:t>be</a:t>
            </a:r>
            <a:r>
              <a:rPr dirty="0" sz="850" spc="-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directly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accessed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-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here</a:t>
            </a:r>
            <a:r>
              <a:rPr dirty="0" sz="850" spc="-5">
                <a:solidFill>
                  <a:srgbClr val="585D60"/>
                </a:solidFill>
                <a:latin typeface="Arial"/>
                <a:cs typeface="Arial"/>
              </a:rPr>
              <a:t>.</a:t>
            </a:r>
            <a:endParaRPr sz="8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64712" y="6207124"/>
            <a:ext cx="421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6 </a:t>
            </a:r>
            <a:r>
              <a:rPr dirty="0" sz="1200" spc="160">
                <a:solidFill>
                  <a:srgbClr val="585D60"/>
                </a:solidFill>
                <a:latin typeface="Arial"/>
                <a:cs typeface="Arial"/>
              </a:rPr>
              <a:t>/</a:t>
            </a:r>
            <a:r>
              <a:rPr dirty="0" sz="1200" spc="-16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32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754" y="1604644"/>
            <a:ext cx="4069715" cy="412115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49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Each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column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in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DataFrame</a:t>
            </a:r>
            <a:r>
              <a:rPr dirty="0" sz="1700" spc="-869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is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146050">
              <a:lnSpc>
                <a:spcPct val="100000"/>
              </a:lnSpc>
              <a:spcBef>
                <a:spcPts val="390"/>
              </a:spcBef>
            </a:pPr>
            <a:r>
              <a:rPr dirty="0" sz="1700">
                <a:solidFill>
                  <a:srgbClr val="C2132D"/>
                </a:solidFill>
                <a:latin typeface="Courier New"/>
                <a:cs typeface="Courier New"/>
              </a:rPr>
              <a:t>Series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46050" marR="51435" indent="-133985">
              <a:lnSpc>
                <a:spcPct val="116399"/>
              </a:lnSpc>
              <a:spcBef>
                <a:spcPts val="935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When </a:t>
            </a:r>
            <a:r>
              <a:rPr dirty="0" sz="1800" spc="-15" b="1">
                <a:solidFill>
                  <a:srgbClr val="C2132D"/>
                </a:solidFill>
                <a:latin typeface="Trebuchet MS"/>
                <a:cs typeface="Trebuchet MS"/>
              </a:rPr>
              <a:t>selecting </a:t>
            </a:r>
            <a:r>
              <a:rPr dirty="0" sz="1800" b="1">
                <a:solidFill>
                  <a:srgbClr val="C2132D"/>
                </a:solidFill>
                <a:latin typeface="Trebuchet MS"/>
                <a:cs typeface="Trebuchet MS"/>
              </a:rPr>
              <a:t>a </a:t>
            </a:r>
            <a:r>
              <a:rPr dirty="0" sz="1800" spc="5" b="1">
                <a:solidFill>
                  <a:srgbClr val="C2132D"/>
                </a:solidFill>
                <a:latin typeface="Trebuchet MS"/>
                <a:cs typeface="Trebuchet MS"/>
              </a:rPr>
              <a:t>single </a:t>
            </a:r>
            <a:r>
              <a:rPr dirty="0" sz="1800" spc="-25" b="1">
                <a:solidFill>
                  <a:srgbClr val="C2132D"/>
                </a:solidFill>
                <a:latin typeface="Trebuchet MS"/>
                <a:cs typeface="Trebuchet MS"/>
              </a:rPr>
              <a:t>column </a:t>
            </a:r>
            <a:r>
              <a:rPr dirty="0" sz="1800" spc="-15" b="1">
                <a:solidFill>
                  <a:srgbClr val="C2132D"/>
                </a:solidFill>
                <a:latin typeface="Trebuchet MS"/>
                <a:cs typeface="Trebuchet MS"/>
              </a:rPr>
              <a:t>of </a:t>
            </a:r>
            <a:r>
              <a:rPr dirty="0" sz="1800" b="1">
                <a:solidFill>
                  <a:srgbClr val="C2132D"/>
                </a:solidFill>
                <a:latin typeface="Trebuchet MS"/>
                <a:cs typeface="Trebuchet MS"/>
              </a:rPr>
              <a:t>a  </a:t>
            </a:r>
            <a:r>
              <a:rPr dirty="0" sz="1800" spc="5" b="1">
                <a:solidFill>
                  <a:srgbClr val="C2132D"/>
                </a:solidFill>
                <a:latin typeface="Trebuchet MS"/>
                <a:cs typeface="Trebuchet MS"/>
              </a:rPr>
              <a:t>pandas </a:t>
            </a:r>
            <a:r>
              <a:rPr dirty="0" sz="1700" spc="-10">
                <a:solidFill>
                  <a:srgbClr val="C2132D"/>
                </a:solidFill>
                <a:latin typeface="Courier New"/>
                <a:cs typeface="Courier New"/>
              </a:rPr>
              <a:t>DataFrame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,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 </a:t>
            </a: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result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is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 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pandas </a:t>
            </a:r>
            <a:r>
              <a:rPr dirty="0" sz="1700">
                <a:solidFill>
                  <a:srgbClr val="C2132D"/>
                </a:solidFill>
                <a:latin typeface="Courier New"/>
                <a:cs typeface="Courier New"/>
              </a:rPr>
              <a:t>Series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. 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To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select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33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column, 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use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 </a:t>
            </a:r>
            <a:r>
              <a:rPr dirty="0" sz="1850" i="1">
                <a:solidFill>
                  <a:srgbClr val="585D60"/>
                </a:solidFill>
                <a:latin typeface="Arial"/>
                <a:cs typeface="Arial"/>
              </a:rPr>
              <a:t>column </a:t>
            </a:r>
            <a:r>
              <a:rPr dirty="0" sz="1850" spc="-20" i="1">
                <a:solidFill>
                  <a:srgbClr val="585D60"/>
                </a:solidFill>
                <a:latin typeface="Arial"/>
                <a:cs typeface="Arial"/>
              </a:rPr>
              <a:t>label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in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between 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square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brackets</a:t>
            </a: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700" spc="-5">
                <a:solidFill>
                  <a:srgbClr val="C2132D"/>
                </a:solidFill>
                <a:latin typeface="Courier New"/>
                <a:cs typeface="Courier New"/>
              </a:rPr>
              <a:t>[]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46050" marR="5080" indent="-133985">
              <a:lnSpc>
                <a:spcPct val="117200"/>
              </a:lnSpc>
              <a:spcBef>
                <a:spcPts val="92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A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Series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is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one-dimensional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data 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structure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capable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holding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data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  </a:t>
            </a: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any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type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(integer,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string,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float,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python 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objects,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etc.);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Arial"/>
                <a:cs typeface="Arial"/>
              </a:rPr>
              <a:t>it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C2132D"/>
                </a:solidFill>
                <a:latin typeface="Trebuchet MS"/>
                <a:cs typeface="Trebuchet MS"/>
              </a:rPr>
              <a:t>somewhat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C2132D"/>
                </a:solidFill>
                <a:latin typeface="Trebuchet MS"/>
                <a:cs typeface="Trebuchet MS"/>
              </a:rPr>
              <a:t>similar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 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list/dictionary.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350976" y="2277188"/>
          <a:ext cx="1661795" cy="2044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/>
                <a:gridCol w="830580"/>
              </a:tblGrid>
              <a:tr h="4037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FABAB">
                        <a:alpha val="39219"/>
                      </a:srgbClr>
                    </a:solidFill>
                  </a:tcPr>
                </a:tc>
              </a:tr>
              <a:tr h="412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FABAB">
                        <a:alpha val="39219"/>
                      </a:srgbClr>
                    </a:solidFill>
                  </a:tcPr>
                </a:tc>
              </a:tr>
              <a:tr h="412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FABAB">
                        <a:alpha val="39219"/>
                      </a:srgbClr>
                    </a:solidFill>
                  </a:tcPr>
                </a:tc>
              </a:tr>
              <a:tr h="4120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FABAB">
                        <a:alpha val="39219"/>
                      </a:srgbClr>
                    </a:solidFill>
                  </a:tcPr>
                </a:tc>
              </a:tr>
              <a:tr h="4037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AFABAB">
                        <a:alpha val="3921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555701" y="1594445"/>
            <a:ext cx="1156335" cy="437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5">
                <a:latin typeface="Consolas"/>
                <a:cs typeface="Consolas"/>
                <a:hlinkClick r:id="rId2"/>
              </a:rPr>
              <a:t>Series</a:t>
            </a:r>
            <a:endParaRPr sz="270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291528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40"/>
              <a:t>What </a:t>
            </a:r>
            <a:r>
              <a:rPr dirty="0"/>
              <a:t>is </a:t>
            </a:r>
            <a:r>
              <a:rPr dirty="0" spc="-145"/>
              <a:t>a</a:t>
            </a:r>
            <a:r>
              <a:rPr dirty="0" spc="-530"/>
              <a:t> </a:t>
            </a:r>
            <a:r>
              <a:rPr dirty="0" spc="-65"/>
              <a:t>Series?</a:t>
            </a:r>
          </a:p>
        </p:txBody>
      </p:sp>
      <p:sp>
        <p:nvSpPr>
          <p:cNvPr id="6" name="object 6"/>
          <p:cNvSpPr/>
          <p:nvPr/>
        </p:nvSpPr>
        <p:spPr>
          <a:xfrm>
            <a:off x="914400" y="6176962"/>
            <a:ext cx="8353425" cy="0"/>
          </a:xfrm>
          <a:custGeom>
            <a:avLst/>
            <a:gdLst/>
            <a:ahLst/>
            <a:cxnLst/>
            <a:rect l="l" t="t" r="r" b="b"/>
            <a:pathLst>
              <a:path w="8353425" h="0">
                <a:moveTo>
                  <a:pt x="0" y="0"/>
                </a:moveTo>
                <a:lnTo>
                  <a:pt x="8353424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6186487"/>
            <a:ext cx="8353425" cy="0"/>
          </a:xfrm>
          <a:custGeom>
            <a:avLst/>
            <a:gdLst/>
            <a:ahLst/>
            <a:cxnLst/>
            <a:rect l="l" t="t" r="r" b="b"/>
            <a:pathLst>
              <a:path w="8353425" h="0">
                <a:moveTo>
                  <a:pt x="0" y="0"/>
                </a:moveTo>
                <a:lnTo>
                  <a:pt x="8353424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258300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4400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01700" y="6263211"/>
            <a:ext cx="8379459" cy="163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50" b="1">
                <a:solidFill>
                  <a:srgbClr val="C2132D"/>
                </a:solidFill>
                <a:latin typeface="Trebuchet MS"/>
                <a:cs typeface="Trebuchet MS"/>
              </a:rPr>
              <a:t>Source:</a:t>
            </a:r>
            <a:r>
              <a:rPr dirty="0" sz="850" spc="-5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Arial"/>
                <a:cs typeface="Arial"/>
              </a:rPr>
              <a:t>content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image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585D60"/>
                </a:solidFill>
                <a:latin typeface="Arial"/>
                <a:cs typeface="Arial"/>
              </a:rPr>
              <a:t>are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40">
                <a:solidFill>
                  <a:srgbClr val="585D60"/>
                </a:solidFill>
                <a:latin typeface="Arial"/>
                <a:cs typeface="Arial"/>
              </a:rPr>
              <a:t>from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900" spc="-10" i="1">
                <a:solidFill>
                  <a:srgbClr val="585D60"/>
                </a:solidFill>
                <a:latin typeface="Arial"/>
                <a:cs typeface="Arial"/>
              </a:rPr>
              <a:t>Getting</a:t>
            </a:r>
            <a:r>
              <a:rPr dirty="0" sz="900" spc="-25" i="1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900" spc="-10" i="1">
                <a:solidFill>
                  <a:srgbClr val="585D60"/>
                </a:solidFill>
                <a:latin typeface="Arial"/>
                <a:cs typeface="Arial"/>
              </a:rPr>
              <a:t>Started</a:t>
            </a:r>
            <a:r>
              <a:rPr dirty="0" sz="900" spc="-25" i="1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900" spc="10" i="1">
                <a:solidFill>
                  <a:srgbClr val="585D60"/>
                </a:solidFill>
                <a:latin typeface="Arial"/>
                <a:cs typeface="Arial"/>
              </a:rPr>
              <a:t>with</a:t>
            </a:r>
            <a:r>
              <a:rPr dirty="0" sz="900" spc="-25" i="1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900" spc="-20" i="1">
                <a:solidFill>
                  <a:srgbClr val="585D60"/>
                </a:solidFill>
                <a:latin typeface="Arial"/>
                <a:cs typeface="Arial"/>
              </a:rPr>
              <a:t>Pandas</a:t>
            </a:r>
            <a:r>
              <a:rPr dirty="0" sz="900" spc="-25" i="1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Arial"/>
                <a:cs typeface="Arial"/>
              </a:rPr>
              <a:t>tutorial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titled: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What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kind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1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of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1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data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4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does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4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pandas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2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handle?</a:t>
            </a:r>
            <a:r>
              <a:rPr dirty="0" sz="850" spc="-4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Arial"/>
                <a:cs typeface="Arial"/>
              </a:rPr>
              <a:t>image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can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Arial"/>
                <a:cs typeface="Arial"/>
              </a:rPr>
              <a:t>be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directly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Arial"/>
                <a:cs typeface="Arial"/>
              </a:rPr>
              <a:t>accessed</a:t>
            </a:r>
            <a:r>
              <a:rPr dirty="0" sz="850" spc="-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850" spc="-5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here</a:t>
            </a:r>
            <a:r>
              <a:rPr dirty="0" sz="850" spc="-5">
                <a:solidFill>
                  <a:srgbClr val="585D60"/>
                </a:solidFill>
                <a:latin typeface="Arial"/>
                <a:cs typeface="Arial"/>
              </a:rPr>
              <a:t>.</a:t>
            </a:r>
            <a:endParaRPr sz="8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64712" y="6207124"/>
            <a:ext cx="421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7 </a:t>
            </a:r>
            <a:r>
              <a:rPr dirty="0" sz="1200" spc="160">
                <a:solidFill>
                  <a:srgbClr val="585D60"/>
                </a:solidFill>
                <a:latin typeface="Arial"/>
                <a:cs typeface="Arial"/>
              </a:rPr>
              <a:t>/</a:t>
            </a:r>
            <a:r>
              <a:rPr dirty="0" sz="1200" spc="-16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32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01700" y="6156969"/>
            <a:ext cx="3224530" cy="293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sz="1800" spc="-15">
                <a:solidFill>
                  <a:srgbClr val="585D60"/>
                </a:solidFill>
                <a:latin typeface="Arial"/>
                <a:cs typeface="Arial"/>
              </a:rPr>
              <a:t>Edit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me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answer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36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question.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9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32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289623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90"/>
              <a:t>Creating </a:t>
            </a:r>
            <a:r>
              <a:rPr dirty="0" spc="-145"/>
              <a:t>a</a:t>
            </a:r>
            <a:r>
              <a:rPr dirty="0" spc="-360"/>
              <a:t> </a:t>
            </a:r>
            <a:r>
              <a:rPr dirty="0" spc="-105"/>
              <a:t>Series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1425575"/>
            <a:ext cx="7171055" cy="8521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90">
                <a:solidFill>
                  <a:srgbClr val="585D60"/>
                </a:solidFill>
                <a:latin typeface="Arial"/>
                <a:cs typeface="Arial"/>
              </a:rPr>
              <a:t>We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can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easily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create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Series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Arial"/>
                <a:cs typeface="Arial"/>
              </a:rPr>
              <a:t>from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list,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or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dictionary.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345430" algn="l"/>
              </a:tabLst>
            </a:pPr>
            <a:r>
              <a:rPr dirty="0" sz="1800" spc="-55" b="1">
                <a:solidFill>
                  <a:srgbClr val="C2132D"/>
                </a:solidFill>
                <a:latin typeface="Trebuchet MS"/>
                <a:cs typeface="Trebuchet MS"/>
              </a:rPr>
              <a:t>From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C2132D"/>
                </a:solidFill>
                <a:latin typeface="Trebuchet MS"/>
                <a:cs typeface="Trebuchet MS"/>
              </a:rPr>
              <a:t>a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C2132D"/>
                </a:solidFill>
                <a:latin typeface="Trebuchet MS"/>
                <a:cs typeface="Trebuchet MS"/>
              </a:rPr>
              <a:t>List	</a:t>
            </a:r>
            <a:r>
              <a:rPr dirty="0" sz="1800" spc="-55" b="1">
                <a:solidFill>
                  <a:srgbClr val="C2132D"/>
                </a:solidFill>
                <a:latin typeface="Trebuchet MS"/>
                <a:cs typeface="Trebuchet MS"/>
              </a:rPr>
              <a:t>From </a:t>
            </a:r>
            <a:r>
              <a:rPr dirty="0" sz="1800" b="1">
                <a:solidFill>
                  <a:srgbClr val="C2132D"/>
                </a:solidFill>
                <a:latin typeface="Trebuchet MS"/>
                <a:cs typeface="Trebuchet MS"/>
              </a:rPr>
              <a:t>a</a:t>
            </a:r>
            <a:r>
              <a:rPr dirty="0" sz="1800" spc="-21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40" b="1">
                <a:solidFill>
                  <a:srgbClr val="C2132D"/>
                </a:solidFill>
                <a:latin typeface="Trebuchet MS"/>
                <a:cs typeface="Trebuchet MS"/>
              </a:rPr>
              <a:t>Dictionary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5587999"/>
            <a:ext cx="59220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What </a:t>
            </a:r>
            <a:r>
              <a:rPr dirty="0" sz="1800" spc="-65" b="1">
                <a:solidFill>
                  <a:srgbClr val="C2132D"/>
                </a:solidFill>
                <a:latin typeface="Trebuchet MS"/>
                <a:cs typeface="Trebuchet MS"/>
              </a:rPr>
              <a:t>are </a:t>
            </a:r>
            <a:r>
              <a:rPr dirty="0" sz="1800" spc="-80" b="1">
                <a:solidFill>
                  <a:srgbClr val="C2132D"/>
                </a:solidFill>
                <a:latin typeface="Trebuchet MS"/>
                <a:cs typeface="Trebuchet MS"/>
              </a:rPr>
              <a:t>the </a:t>
            </a:r>
            <a:r>
              <a:rPr dirty="0" sz="1800" spc="-35" b="1">
                <a:solidFill>
                  <a:srgbClr val="C2132D"/>
                </a:solidFill>
                <a:latin typeface="Trebuchet MS"/>
                <a:cs typeface="Trebuchet MS"/>
              </a:rPr>
              <a:t>differences </a:t>
            </a:r>
            <a:r>
              <a:rPr dirty="0" sz="1800" spc="-70" b="1">
                <a:solidFill>
                  <a:srgbClr val="C2132D"/>
                </a:solidFill>
                <a:latin typeface="Trebuchet MS"/>
                <a:cs typeface="Trebuchet MS"/>
              </a:rPr>
              <a:t>between </a:t>
            </a:r>
            <a:r>
              <a:rPr dirty="0" sz="1800" spc="-80" b="1">
                <a:solidFill>
                  <a:srgbClr val="C2132D"/>
                </a:solidFill>
                <a:latin typeface="Trebuchet MS"/>
                <a:cs typeface="Trebuchet MS"/>
              </a:rPr>
              <a:t>the </a:t>
            </a:r>
            <a:r>
              <a:rPr dirty="0" sz="1800" spc="-70" b="1">
                <a:solidFill>
                  <a:srgbClr val="C2132D"/>
                </a:solidFill>
                <a:latin typeface="Trebuchet MS"/>
                <a:cs typeface="Trebuchet MS"/>
              </a:rPr>
              <a:t>two </a:t>
            </a:r>
            <a:r>
              <a:rPr dirty="0" sz="1800" spc="-55" b="1">
                <a:solidFill>
                  <a:srgbClr val="C2132D"/>
                </a:solidFill>
                <a:latin typeface="Trebuchet MS"/>
                <a:cs typeface="Trebuchet MS"/>
              </a:rPr>
              <a:t>created</a:t>
            </a:r>
            <a:r>
              <a:rPr dirty="0" sz="1800" spc="-3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15" b="1">
                <a:solidFill>
                  <a:srgbClr val="C2132D"/>
                </a:solidFill>
                <a:latin typeface="Trebuchet MS"/>
                <a:cs typeface="Trebuchet MS"/>
              </a:rPr>
              <a:t>series?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2533650"/>
            <a:ext cx="4362450" cy="1390650"/>
          </a:xfrm>
          <a:prstGeom prst="rect">
            <a:avLst/>
          </a:prstGeom>
          <a:solidFill>
            <a:srgbClr val="F4F4F4"/>
          </a:solidFill>
        </p:spPr>
        <p:txBody>
          <a:bodyPr wrap="square" lIns="0" tIns="8572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75"/>
              </a:spcBef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import </a:t>
            </a:r>
            <a:r>
              <a:rPr dirty="0" sz="1350" spc="10">
                <a:latin typeface="Courier New"/>
                <a:cs typeface="Courier New"/>
              </a:rPr>
              <a:t>pandas 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as</a:t>
            </a:r>
            <a:r>
              <a:rPr dirty="0" sz="1350" spc="-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pd</a:t>
            </a:r>
            <a:endParaRPr sz="1350">
              <a:latin typeface="Courier New"/>
              <a:cs typeface="Courier New"/>
            </a:endParaRPr>
          </a:p>
          <a:p>
            <a:pPr marL="107950" marR="1014730">
              <a:lnSpc>
                <a:spcPts val="1570"/>
              </a:lnSpc>
              <a:spcBef>
                <a:spcPts val="1475"/>
              </a:spcBef>
              <a:buChar char="❖"/>
              <a:tabLst>
                <a:tab pos="317500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Creating a Series from a </a:t>
            </a:r>
            <a:r>
              <a:rPr dirty="0" sz="1350" spc="-135">
                <a:solidFill>
                  <a:srgbClr val="777777"/>
                </a:solidFill>
                <a:latin typeface="Courier New"/>
                <a:cs typeface="Courier New"/>
              </a:rPr>
              <a:t>list </a:t>
            </a:r>
            <a:r>
              <a:rPr dirty="0" sz="1350" spc="-13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lst = [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3</a:t>
            </a:r>
            <a:r>
              <a:rPr dirty="0" sz="1350" spc="10">
                <a:latin typeface="Courier New"/>
                <a:cs typeface="Courier New"/>
              </a:rPr>
              <a:t>,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5</a:t>
            </a:r>
            <a:r>
              <a:rPr dirty="0" sz="1350" spc="10">
                <a:latin typeface="Courier New"/>
                <a:cs typeface="Courier New"/>
              </a:rPr>
              <a:t>,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7</a:t>
            </a:r>
            <a:r>
              <a:rPr dirty="0" sz="1350" spc="10">
                <a:latin typeface="Courier New"/>
                <a:cs typeface="Courier New"/>
              </a:rPr>
              <a:t>,</a:t>
            </a:r>
            <a:r>
              <a:rPr dirty="0" sz="1350" spc="-20"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9</a:t>
            </a:r>
            <a:r>
              <a:rPr dirty="0" sz="1350" spc="10">
                <a:latin typeface="Courier New"/>
                <a:cs typeface="Courier New"/>
              </a:rPr>
              <a:t>]</a:t>
            </a:r>
            <a:endParaRPr sz="1350">
              <a:latin typeface="Courier New"/>
              <a:cs typeface="Courier New"/>
            </a:endParaRPr>
          </a:p>
          <a:p>
            <a:pPr marL="107950">
              <a:lnSpc>
                <a:spcPts val="1440"/>
              </a:lnSpc>
            </a:pPr>
            <a:r>
              <a:rPr dirty="0" sz="1350" spc="10">
                <a:latin typeface="Courier New"/>
                <a:cs typeface="Courier New"/>
              </a:rPr>
              <a:t>s1 =</a:t>
            </a:r>
            <a:r>
              <a:rPr dirty="0" sz="1350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pd.Series(lst)</a:t>
            </a:r>
            <a:endParaRPr sz="1350">
              <a:latin typeface="Courier New"/>
              <a:cs typeface="Courier New"/>
            </a:endParaRPr>
          </a:p>
          <a:p>
            <a:pPr marL="107950">
              <a:lnSpc>
                <a:spcPts val="1595"/>
              </a:lnSpc>
            </a:pPr>
            <a:r>
              <a:rPr dirty="0" sz="1350" spc="10">
                <a:latin typeface="Courier New"/>
                <a:cs typeface="Courier New"/>
              </a:rPr>
              <a:t>print(s1)</a:t>
            </a:r>
            <a:endParaRPr sz="135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14400" y="4152900"/>
          <a:ext cx="9696450" cy="1209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4060"/>
                <a:gridCol w="3628390"/>
                <a:gridCol w="971550"/>
                <a:gridCol w="732789"/>
                <a:gridCol w="3629025"/>
              </a:tblGrid>
              <a:tr h="295424">
                <a:tc>
                  <a:txBody>
                    <a:bodyPr/>
                    <a:lstStyle/>
                    <a:p>
                      <a:pPr marL="107950">
                        <a:lnSpc>
                          <a:spcPts val="1550"/>
                        </a:lnSpc>
                        <a:spcBef>
                          <a:spcPts val="675"/>
                        </a:spcBef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r>
                        <a:rPr dirty="0" sz="1350" spc="-2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8572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ts val="1550"/>
                        </a:lnSpc>
                        <a:spcBef>
                          <a:spcPts val="675"/>
                        </a:spcBef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8572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550"/>
                        </a:lnSpc>
                        <a:spcBef>
                          <a:spcPts val="675"/>
                        </a:spcBef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r>
                        <a:rPr dirty="0" sz="1350" spc="-2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8572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ts val="1550"/>
                        </a:lnSpc>
                        <a:spcBef>
                          <a:spcPts val="675"/>
                        </a:spcBef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85725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 marL="10795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r>
                        <a:rPr dirty="0" sz="1350" spc="-2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r>
                        <a:rPr dirty="0" sz="1350" spc="-2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 marL="10795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r>
                        <a:rPr dirty="0" sz="1350" spc="-2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r>
                        <a:rPr dirty="0" sz="1350" spc="-2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9205">
                <a:tc>
                  <a:txBody>
                    <a:bodyPr/>
                    <a:lstStyle/>
                    <a:p>
                      <a:pPr marL="107950"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r>
                        <a:rPr dirty="0" sz="1350" spc="-2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ts val="154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r>
                        <a:rPr dirty="0" sz="1350" spc="-2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ts val="154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304995">
                <a:tc gridSpan="2">
                  <a:txBody>
                    <a:bodyPr/>
                    <a:lstStyle/>
                    <a:p>
                      <a:pPr marL="107950">
                        <a:lnSpc>
                          <a:spcPts val="1470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 dtype:</a:t>
                      </a: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int64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470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r>
                        <a:rPr dirty="0" sz="1350" spc="-9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dty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70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pe:</a:t>
                      </a:r>
                      <a:r>
                        <a:rPr dirty="0" sz="1350" spc="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int64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248399" y="2533650"/>
            <a:ext cx="4362450" cy="1390650"/>
          </a:xfrm>
          <a:prstGeom prst="rect">
            <a:avLst/>
          </a:prstGeom>
          <a:solidFill>
            <a:srgbClr val="F4F4F4"/>
          </a:solidFill>
        </p:spPr>
        <p:txBody>
          <a:bodyPr wrap="square" lIns="0" tIns="85725" rIns="0" bIns="0" rtlCol="0" vert="horz">
            <a:spAutoFit/>
          </a:bodyPr>
          <a:lstStyle/>
          <a:p>
            <a:pPr marL="107314">
              <a:lnSpc>
                <a:spcPct val="100000"/>
              </a:lnSpc>
              <a:spcBef>
                <a:spcPts val="675"/>
              </a:spcBef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import </a:t>
            </a:r>
            <a:r>
              <a:rPr dirty="0" sz="1350" spc="10">
                <a:latin typeface="Courier New"/>
                <a:cs typeface="Courier New"/>
              </a:rPr>
              <a:t>pandas 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as</a:t>
            </a:r>
            <a:r>
              <a:rPr dirty="0" sz="1350" spc="-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pd</a:t>
            </a:r>
            <a:endParaRPr sz="1350">
              <a:latin typeface="Courier New"/>
              <a:cs typeface="Courier New"/>
            </a:endParaRPr>
          </a:p>
          <a:p>
            <a:pPr marL="107314" marR="389890">
              <a:lnSpc>
                <a:spcPct val="94900"/>
              </a:lnSpc>
              <a:spcBef>
                <a:spcPts val="1460"/>
              </a:spcBef>
              <a:buChar char="❖"/>
              <a:tabLst>
                <a:tab pos="316230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Creating a Series from a </a:t>
            </a:r>
            <a:r>
              <a:rPr dirty="0" sz="1350" spc="-50">
                <a:solidFill>
                  <a:srgbClr val="777777"/>
                </a:solidFill>
                <a:latin typeface="Courier New"/>
                <a:cs typeface="Courier New"/>
              </a:rPr>
              <a:t>dictionary </a:t>
            </a:r>
            <a:r>
              <a:rPr dirty="0" sz="1350" spc="-50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d = {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'a'</a:t>
            </a:r>
            <a:r>
              <a:rPr dirty="0" sz="1350" spc="10">
                <a:latin typeface="Courier New"/>
                <a:cs typeface="Courier New"/>
              </a:rPr>
              <a:t>: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3</a:t>
            </a:r>
            <a:r>
              <a:rPr dirty="0" sz="1350" spc="10">
                <a:latin typeface="Courier New"/>
                <a:cs typeface="Courier New"/>
              </a:rPr>
              <a:t>,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'b'</a:t>
            </a:r>
            <a:r>
              <a:rPr dirty="0" sz="1350" spc="10">
                <a:latin typeface="Courier New"/>
                <a:cs typeface="Courier New"/>
              </a:rPr>
              <a:t>: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5</a:t>
            </a:r>
            <a:r>
              <a:rPr dirty="0" sz="1350" spc="10">
                <a:latin typeface="Courier New"/>
                <a:cs typeface="Courier New"/>
              </a:rPr>
              <a:t>,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'c'</a:t>
            </a:r>
            <a:r>
              <a:rPr dirty="0" sz="1350" spc="10">
                <a:latin typeface="Courier New"/>
                <a:cs typeface="Courier New"/>
              </a:rPr>
              <a:t>: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7</a:t>
            </a:r>
            <a:r>
              <a:rPr dirty="0" sz="1350" spc="10">
                <a:latin typeface="Courier New"/>
                <a:cs typeface="Courier New"/>
              </a:rPr>
              <a:t>,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'd'</a:t>
            </a:r>
            <a:r>
              <a:rPr dirty="0" sz="1350" spc="10">
                <a:latin typeface="Courier New"/>
                <a:cs typeface="Courier New"/>
              </a:rPr>
              <a:t>: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9</a:t>
            </a:r>
            <a:r>
              <a:rPr dirty="0" sz="1350" spc="10">
                <a:latin typeface="Courier New"/>
                <a:cs typeface="Courier New"/>
              </a:rPr>
              <a:t>}  s2 =</a:t>
            </a:r>
            <a:r>
              <a:rPr dirty="0" sz="1350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pd.Series(d)</a:t>
            </a:r>
            <a:endParaRPr sz="1350">
              <a:latin typeface="Courier New"/>
              <a:cs typeface="Courier New"/>
            </a:endParaRPr>
          </a:p>
          <a:p>
            <a:pPr marL="107314">
              <a:lnSpc>
                <a:spcPts val="1575"/>
              </a:lnSpc>
            </a:pPr>
            <a:r>
              <a:rPr dirty="0" sz="1350" spc="10">
                <a:latin typeface="Courier New"/>
                <a:cs typeface="Courier New"/>
              </a:rPr>
              <a:t>print(s2)</a:t>
            </a:r>
            <a:endParaRPr sz="1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3780154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90"/>
              <a:t>Creating </a:t>
            </a:r>
            <a:r>
              <a:rPr dirty="0" spc="-145"/>
              <a:t>a </a:t>
            </a:r>
            <a:r>
              <a:rPr dirty="0" spc="-190"/>
              <a:t>Data</a:t>
            </a:r>
            <a:r>
              <a:rPr dirty="0" spc="-420"/>
              <a:t> </a:t>
            </a:r>
            <a:r>
              <a:rPr dirty="0" spc="-235"/>
              <a:t>Frame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1425575"/>
            <a:ext cx="8943340" cy="9664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70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There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are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several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ways,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Arial"/>
                <a:cs typeface="Arial"/>
              </a:rPr>
              <a:t>where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we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can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create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DataFrame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in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pandas.</a:t>
            </a:r>
            <a:r>
              <a:rPr dirty="0" sz="1800" spc="-9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These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include: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345430" algn="l"/>
              </a:tabLst>
            </a:pPr>
            <a:r>
              <a:rPr dirty="0" sz="1800" spc="-55" b="1">
                <a:solidFill>
                  <a:srgbClr val="C2132D"/>
                </a:solidFill>
                <a:latin typeface="Trebuchet MS"/>
                <a:cs typeface="Trebuchet MS"/>
              </a:rPr>
              <a:t>From </a:t>
            </a:r>
            <a:r>
              <a:rPr dirty="0" sz="1800" b="1">
                <a:solidFill>
                  <a:srgbClr val="C2132D"/>
                </a:solidFill>
                <a:latin typeface="Trebuchet MS"/>
                <a:cs typeface="Trebuchet MS"/>
              </a:rPr>
              <a:t>a </a:t>
            </a:r>
            <a:r>
              <a:rPr dirty="0" sz="1800" spc="-40" b="1">
                <a:solidFill>
                  <a:srgbClr val="C2132D"/>
                </a:solidFill>
                <a:latin typeface="Trebuchet MS"/>
                <a:cs typeface="Trebuchet MS"/>
              </a:rPr>
              <a:t>Dictionary</a:t>
            </a:r>
            <a:r>
              <a:rPr dirty="0" sz="1800" spc="-22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15" b="1">
                <a:solidFill>
                  <a:srgbClr val="C2132D"/>
                </a:solidFill>
                <a:latin typeface="Trebuchet MS"/>
                <a:cs typeface="Trebuchet MS"/>
              </a:rPr>
              <a:t>of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20" b="1">
                <a:solidFill>
                  <a:srgbClr val="C2132D"/>
                </a:solidFill>
                <a:latin typeface="Trebuchet MS"/>
                <a:cs typeface="Trebuchet MS"/>
              </a:rPr>
              <a:t>Lists	</a:t>
            </a:r>
            <a:r>
              <a:rPr dirty="0" sz="1800" spc="-55" b="1">
                <a:solidFill>
                  <a:srgbClr val="C2132D"/>
                </a:solidFill>
                <a:latin typeface="Trebuchet MS"/>
                <a:cs typeface="Trebuchet MS"/>
              </a:rPr>
              <a:t>From </a:t>
            </a:r>
            <a:r>
              <a:rPr dirty="0" sz="1800" b="1">
                <a:solidFill>
                  <a:srgbClr val="C2132D"/>
                </a:solidFill>
                <a:latin typeface="Trebuchet MS"/>
                <a:cs typeface="Trebuchet MS"/>
              </a:rPr>
              <a:t>a </a:t>
            </a:r>
            <a:r>
              <a:rPr dirty="0" sz="1800" spc="-10" b="1">
                <a:solidFill>
                  <a:srgbClr val="C2132D"/>
                </a:solidFill>
                <a:latin typeface="Trebuchet MS"/>
                <a:cs typeface="Trebuchet MS"/>
              </a:rPr>
              <a:t>List </a:t>
            </a:r>
            <a:r>
              <a:rPr dirty="0" sz="1800" spc="-15" b="1">
                <a:solidFill>
                  <a:srgbClr val="C2132D"/>
                </a:solidFill>
                <a:latin typeface="Trebuchet MS"/>
                <a:cs typeface="Trebuchet MS"/>
              </a:rPr>
              <a:t>of</a:t>
            </a:r>
            <a:r>
              <a:rPr dirty="0" sz="1800" spc="-32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30" b="1">
                <a:solidFill>
                  <a:srgbClr val="C2132D"/>
                </a:solidFill>
                <a:latin typeface="Trebuchet MS"/>
                <a:cs typeface="Trebuchet MS"/>
              </a:rPr>
              <a:t>Dictionaries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5702299"/>
            <a:ext cx="76460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 b="1">
                <a:solidFill>
                  <a:srgbClr val="C2132D"/>
                </a:solidFill>
                <a:latin typeface="Trebuchet MS"/>
                <a:cs typeface="Trebuchet MS"/>
              </a:rPr>
              <a:t>Note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80" b="1">
                <a:solidFill>
                  <a:srgbClr val="C2132D"/>
                </a:solidFill>
                <a:latin typeface="Trebuchet MS"/>
                <a:cs typeface="Trebuchet MS"/>
              </a:rPr>
              <a:t>the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30" b="1">
                <a:solidFill>
                  <a:srgbClr val="C2132D"/>
                </a:solidFill>
                <a:latin typeface="Trebuchet MS"/>
                <a:cs typeface="Trebuchet MS"/>
              </a:rPr>
              <a:t>highlighted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80" b="1">
                <a:solidFill>
                  <a:srgbClr val="C2132D"/>
                </a:solidFill>
                <a:latin typeface="Trebuchet MS"/>
                <a:cs typeface="Trebuchet MS"/>
              </a:rPr>
              <a:t>row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60" b="1">
                <a:solidFill>
                  <a:srgbClr val="C2132D"/>
                </a:solidFill>
                <a:latin typeface="Trebuchet MS"/>
                <a:cs typeface="Trebuchet MS"/>
              </a:rPr>
              <a:t>in</a:t>
            </a:r>
            <a:r>
              <a:rPr dirty="0" sz="1800" spc="-8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80" b="1">
                <a:solidFill>
                  <a:srgbClr val="C2132D"/>
                </a:solidFill>
                <a:latin typeface="Trebuchet MS"/>
                <a:cs typeface="Trebuchet MS"/>
              </a:rPr>
              <a:t>the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C2132D"/>
                </a:solidFill>
                <a:latin typeface="Trebuchet MS"/>
                <a:cs typeface="Trebuchet MS"/>
              </a:rPr>
              <a:t>second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C2132D"/>
                </a:solidFill>
                <a:latin typeface="Trebuchet MS"/>
                <a:cs typeface="Trebuchet MS"/>
              </a:rPr>
              <a:t>code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Trebuchet MS"/>
                <a:cs typeface="Trebuchet MS"/>
              </a:rPr>
              <a:t>chunk.</a:t>
            </a:r>
            <a:r>
              <a:rPr dirty="0" sz="1800" spc="-8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What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happened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Trebuchet MS"/>
                <a:cs typeface="Trebuchet MS"/>
              </a:rPr>
              <a:t>there?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2647950"/>
            <a:ext cx="4362450" cy="1790700"/>
          </a:xfrm>
          <a:prstGeom prst="rect">
            <a:avLst/>
          </a:prstGeom>
          <a:solidFill>
            <a:srgbClr val="F4F4F4"/>
          </a:solidFill>
        </p:spPr>
        <p:txBody>
          <a:bodyPr wrap="square" lIns="0" tIns="8572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75"/>
              </a:spcBef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import </a:t>
            </a:r>
            <a:r>
              <a:rPr dirty="0" sz="1350" spc="10">
                <a:latin typeface="Courier New"/>
                <a:cs typeface="Courier New"/>
              </a:rPr>
              <a:t>pandas 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as</a:t>
            </a:r>
            <a:r>
              <a:rPr dirty="0" sz="1350" spc="-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pd</a:t>
            </a:r>
            <a:endParaRPr sz="1350">
              <a:latin typeface="Courier New"/>
              <a:cs typeface="Courier New"/>
            </a:endParaRPr>
          </a:p>
          <a:p>
            <a:pPr marL="107950" marR="285115">
              <a:lnSpc>
                <a:spcPts val="1580"/>
              </a:lnSpc>
              <a:spcBef>
                <a:spcPts val="1465"/>
              </a:spcBef>
              <a:buChar char="❖"/>
              <a:tabLst>
                <a:tab pos="317500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DataFrame from a dictionary of </a:t>
            </a:r>
            <a:r>
              <a:rPr dirty="0" sz="1350" spc="-110">
                <a:solidFill>
                  <a:srgbClr val="777777"/>
                </a:solidFill>
                <a:latin typeface="Courier New"/>
                <a:cs typeface="Courier New"/>
              </a:rPr>
              <a:t>lists </a:t>
            </a:r>
            <a:r>
              <a:rPr dirty="0" sz="1350" spc="-110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l1 = [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1</a:t>
            </a:r>
            <a:r>
              <a:rPr dirty="0" sz="1350" spc="10">
                <a:latin typeface="Courier New"/>
                <a:cs typeface="Courier New"/>
              </a:rPr>
              <a:t>,</a:t>
            </a:r>
            <a:r>
              <a:rPr dirty="0" sz="1350"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5</a:t>
            </a:r>
            <a:r>
              <a:rPr dirty="0" sz="1350" spc="10">
                <a:latin typeface="Courier New"/>
                <a:cs typeface="Courier New"/>
              </a:rPr>
              <a:t>]</a:t>
            </a:r>
            <a:endParaRPr sz="1350">
              <a:latin typeface="Courier New"/>
              <a:cs typeface="Courier New"/>
            </a:endParaRPr>
          </a:p>
          <a:p>
            <a:pPr marL="107950">
              <a:lnSpc>
                <a:spcPts val="1425"/>
              </a:lnSpc>
            </a:pPr>
            <a:r>
              <a:rPr dirty="0" sz="1350" spc="10">
                <a:latin typeface="Courier New"/>
                <a:cs typeface="Courier New"/>
              </a:rPr>
              <a:t>l2 = [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2</a:t>
            </a:r>
            <a:r>
              <a:rPr dirty="0" sz="1350" spc="10">
                <a:latin typeface="Courier New"/>
                <a:cs typeface="Courier New"/>
              </a:rPr>
              <a:t>,</a:t>
            </a:r>
            <a:r>
              <a:rPr dirty="0" sz="1350"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10</a:t>
            </a:r>
            <a:r>
              <a:rPr dirty="0" sz="1350" spc="10">
                <a:latin typeface="Courier New"/>
                <a:cs typeface="Courier New"/>
              </a:rPr>
              <a:t>]</a:t>
            </a:r>
            <a:endParaRPr sz="1350">
              <a:latin typeface="Courier New"/>
              <a:cs typeface="Courier New"/>
            </a:endParaRPr>
          </a:p>
          <a:p>
            <a:pPr marL="107950">
              <a:lnSpc>
                <a:spcPts val="1575"/>
              </a:lnSpc>
            </a:pPr>
            <a:r>
              <a:rPr dirty="0" sz="1350" spc="10">
                <a:latin typeface="Courier New"/>
                <a:cs typeface="Courier New"/>
              </a:rPr>
              <a:t>data = {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'a'</a:t>
            </a:r>
            <a:r>
              <a:rPr dirty="0" sz="1350" spc="10">
                <a:latin typeface="Courier New"/>
                <a:cs typeface="Courier New"/>
              </a:rPr>
              <a:t>: l1,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'b'</a:t>
            </a:r>
            <a:r>
              <a:rPr dirty="0" sz="1350" spc="10">
                <a:latin typeface="Courier New"/>
                <a:cs typeface="Courier New"/>
              </a:rPr>
              <a:t>: l2,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'c'</a:t>
            </a:r>
            <a:r>
              <a:rPr dirty="0" sz="1350" spc="10">
                <a:latin typeface="Courier New"/>
                <a:cs typeface="Courier New"/>
              </a:rPr>
              <a:t>: [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20</a:t>
            </a:r>
            <a:r>
              <a:rPr dirty="0" sz="1350" spc="10">
                <a:latin typeface="Courier New"/>
                <a:cs typeface="Courier New"/>
              </a:rPr>
              <a:t>,</a:t>
            </a:r>
            <a:r>
              <a:rPr dirty="0" sz="1350" spc="-65"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30</a:t>
            </a:r>
            <a:r>
              <a:rPr dirty="0" sz="1350" spc="10">
                <a:latin typeface="Courier New"/>
                <a:cs typeface="Courier New"/>
              </a:rPr>
              <a:t>]}</a:t>
            </a:r>
            <a:endParaRPr sz="1350">
              <a:latin typeface="Courier New"/>
              <a:cs typeface="Courier New"/>
            </a:endParaRPr>
          </a:p>
          <a:p>
            <a:pPr marL="107950" marR="1744345">
              <a:lnSpc>
                <a:spcPts val="1580"/>
              </a:lnSpc>
              <a:spcBef>
                <a:spcPts val="65"/>
              </a:spcBef>
            </a:pPr>
            <a:r>
              <a:rPr dirty="0" sz="1350" spc="10">
                <a:latin typeface="Courier New"/>
                <a:cs typeface="Courier New"/>
              </a:rPr>
              <a:t>df1 =</a:t>
            </a:r>
            <a:r>
              <a:rPr dirty="0" sz="1350" spc="-7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pd.DataFrame(data)  print(df1)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4667250"/>
            <a:ext cx="4362450" cy="809625"/>
          </a:xfrm>
          <a:prstGeom prst="rect">
            <a:avLst/>
          </a:prstGeom>
          <a:solidFill>
            <a:srgbClr val="F4F4F4"/>
          </a:solidFill>
        </p:spPr>
        <p:txBody>
          <a:bodyPr wrap="square" lIns="0" tIns="85725" rIns="0" bIns="0" rtlCol="0" vert="horz">
            <a:spAutoFit/>
          </a:bodyPr>
          <a:lstStyle/>
          <a:p>
            <a:pPr marL="107950">
              <a:lnSpc>
                <a:spcPts val="1595"/>
              </a:lnSpc>
              <a:spcBef>
                <a:spcPts val="675"/>
              </a:spcBef>
              <a:tabLst>
                <a:tab pos="733425" algn="l"/>
                <a:tab pos="1150620" algn="l"/>
                <a:tab pos="1567815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	a	b	c</a:t>
            </a:r>
            <a:endParaRPr sz="1350">
              <a:latin typeface="Courier New"/>
              <a:cs typeface="Courier New"/>
            </a:endParaRPr>
          </a:p>
          <a:p>
            <a:pPr marL="107950">
              <a:lnSpc>
                <a:spcPts val="1575"/>
              </a:lnSpc>
              <a:tabLst>
                <a:tab pos="733425" algn="l"/>
                <a:tab pos="1150620" algn="l"/>
                <a:tab pos="1463040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 0	1	2	20</a:t>
            </a:r>
            <a:endParaRPr sz="1350">
              <a:latin typeface="Courier New"/>
              <a:cs typeface="Courier New"/>
            </a:endParaRPr>
          </a:p>
          <a:p>
            <a:pPr marL="107950">
              <a:lnSpc>
                <a:spcPts val="1600"/>
              </a:lnSpc>
              <a:tabLst>
                <a:tab pos="733425" algn="l"/>
                <a:tab pos="1046480" algn="l"/>
                <a:tab pos="1463040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 1	5	10	30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8399" y="2647950"/>
            <a:ext cx="4362450" cy="1790700"/>
          </a:xfrm>
          <a:prstGeom prst="rect">
            <a:avLst/>
          </a:prstGeom>
          <a:solidFill>
            <a:srgbClr val="F4F4F4"/>
          </a:solidFill>
        </p:spPr>
        <p:txBody>
          <a:bodyPr wrap="square" lIns="0" tIns="85725" rIns="0" bIns="0" rtlCol="0" vert="horz">
            <a:spAutoFit/>
          </a:bodyPr>
          <a:lstStyle/>
          <a:p>
            <a:pPr marL="107314">
              <a:lnSpc>
                <a:spcPct val="100000"/>
              </a:lnSpc>
              <a:spcBef>
                <a:spcPts val="675"/>
              </a:spcBef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import </a:t>
            </a:r>
            <a:r>
              <a:rPr dirty="0" sz="1350" spc="10">
                <a:latin typeface="Courier New"/>
                <a:cs typeface="Courier New"/>
              </a:rPr>
              <a:t>pandas 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as</a:t>
            </a:r>
            <a:r>
              <a:rPr dirty="0" sz="1350" spc="-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pd</a:t>
            </a:r>
            <a:endParaRPr sz="1350">
              <a:latin typeface="Courier New"/>
              <a:cs typeface="Courier New"/>
            </a:endParaRPr>
          </a:p>
          <a:p>
            <a:pPr marL="107314" marR="181610">
              <a:lnSpc>
                <a:spcPts val="1580"/>
              </a:lnSpc>
              <a:spcBef>
                <a:spcPts val="1465"/>
              </a:spcBef>
              <a:buChar char="❖"/>
              <a:tabLst>
                <a:tab pos="316230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DataFrame from a list of </a:t>
            </a:r>
            <a:r>
              <a:rPr dirty="0" sz="1350" spc="-40">
                <a:solidFill>
                  <a:srgbClr val="777777"/>
                </a:solidFill>
                <a:latin typeface="Courier New"/>
                <a:cs typeface="Courier New"/>
              </a:rPr>
              <a:t>dictionaries </a:t>
            </a:r>
            <a:r>
              <a:rPr dirty="0" sz="1350" spc="-40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dict1 = {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'a'</a:t>
            </a:r>
            <a:r>
              <a:rPr dirty="0" sz="1350" spc="10">
                <a:latin typeface="Courier New"/>
                <a:cs typeface="Courier New"/>
              </a:rPr>
              <a:t>: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1</a:t>
            </a:r>
            <a:r>
              <a:rPr dirty="0" sz="1350" spc="10">
                <a:latin typeface="Courier New"/>
                <a:cs typeface="Courier New"/>
              </a:rPr>
              <a:t>,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'b'</a:t>
            </a:r>
            <a:r>
              <a:rPr dirty="0" sz="1350" spc="10">
                <a:latin typeface="Courier New"/>
                <a:cs typeface="Courier New"/>
              </a:rPr>
              <a:t>:</a:t>
            </a:r>
            <a:r>
              <a:rPr dirty="0" sz="1350" spc="-15"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2</a:t>
            </a:r>
            <a:r>
              <a:rPr dirty="0" sz="1350" spc="10">
                <a:latin typeface="Courier New"/>
                <a:cs typeface="Courier New"/>
              </a:rPr>
              <a:t>}</a:t>
            </a:r>
            <a:endParaRPr sz="1350">
              <a:latin typeface="Courier New"/>
              <a:cs typeface="Courier New"/>
            </a:endParaRPr>
          </a:p>
          <a:p>
            <a:pPr marL="107314">
              <a:lnSpc>
                <a:spcPts val="1425"/>
              </a:lnSpc>
            </a:pPr>
            <a:r>
              <a:rPr dirty="0" sz="1350" spc="10">
                <a:latin typeface="Courier New"/>
                <a:cs typeface="Courier New"/>
              </a:rPr>
              <a:t>dict2 = {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'a'</a:t>
            </a:r>
            <a:r>
              <a:rPr dirty="0" sz="1350" spc="10">
                <a:latin typeface="Courier New"/>
                <a:cs typeface="Courier New"/>
              </a:rPr>
              <a:t>: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5</a:t>
            </a:r>
            <a:r>
              <a:rPr dirty="0" sz="1350" spc="10">
                <a:latin typeface="Courier New"/>
                <a:cs typeface="Courier New"/>
              </a:rPr>
              <a:t>,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'b'</a:t>
            </a:r>
            <a:r>
              <a:rPr dirty="0" sz="1350" spc="10">
                <a:latin typeface="Courier New"/>
                <a:cs typeface="Courier New"/>
              </a:rPr>
              <a:t>: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10</a:t>
            </a:r>
            <a:r>
              <a:rPr dirty="0" sz="1350" spc="10">
                <a:latin typeface="Courier New"/>
                <a:cs typeface="Courier New"/>
              </a:rPr>
              <a:t>,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'c'</a:t>
            </a:r>
            <a:r>
              <a:rPr dirty="0" sz="1350" spc="10">
                <a:latin typeface="Courier New"/>
                <a:cs typeface="Courier New"/>
              </a:rPr>
              <a:t>:</a:t>
            </a:r>
            <a:r>
              <a:rPr dirty="0" sz="1350" spc="-35"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20</a:t>
            </a:r>
            <a:r>
              <a:rPr dirty="0" sz="1350" spc="10">
                <a:latin typeface="Courier New"/>
                <a:cs typeface="Courier New"/>
              </a:rPr>
              <a:t>}</a:t>
            </a:r>
            <a:endParaRPr sz="1350">
              <a:latin typeface="Courier New"/>
              <a:cs typeface="Courier New"/>
            </a:endParaRPr>
          </a:p>
          <a:p>
            <a:pPr marL="107314" marR="1744980">
              <a:lnSpc>
                <a:spcPts val="1580"/>
              </a:lnSpc>
              <a:spcBef>
                <a:spcPts val="65"/>
              </a:spcBef>
            </a:pPr>
            <a:r>
              <a:rPr dirty="0" sz="1350" spc="10">
                <a:latin typeface="Courier New"/>
                <a:cs typeface="Courier New"/>
              </a:rPr>
              <a:t>data = [dict1, dict2]  df2 =</a:t>
            </a:r>
            <a:r>
              <a:rPr dirty="0" sz="1350" spc="-7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pd.DataFrame(data)  print(df2)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48399" y="4667250"/>
            <a:ext cx="4362450" cy="809625"/>
          </a:xfrm>
          <a:custGeom>
            <a:avLst/>
            <a:gdLst/>
            <a:ahLst/>
            <a:cxnLst/>
            <a:rect l="l" t="t" r="r" b="b"/>
            <a:pathLst>
              <a:path w="4362450" h="809625">
                <a:moveTo>
                  <a:pt x="0" y="0"/>
                </a:moveTo>
                <a:lnTo>
                  <a:pt x="4362449" y="0"/>
                </a:lnTo>
                <a:lnTo>
                  <a:pt x="4362449" y="809624"/>
                </a:lnTo>
                <a:lnTo>
                  <a:pt x="0" y="809624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53174" y="4972050"/>
            <a:ext cx="4152900" cy="200025"/>
          </a:xfrm>
          <a:custGeom>
            <a:avLst/>
            <a:gdLst/>
            <a:ahLst/>
            <a:cxnLst/>
            <a:rect l="l" t="t" r="r" b="b"/>
            <a:pathLst>
              <a:path w="4152900" h="200025">
                <a:moveTo>
                  <a:pt x="0" y="0"/>
                </a:moveTo>
                <a:lnTo>
                  <a:pt x="4152899" y="0"/>
                </a:lnTo>
                <a:lnTo>
                  <a:pt x="4152899" y="200024"/>
                </a:lnTo>
                <a:lnTo>
                  <a:pt x="0" y="200024"/>
                </a:lnTo>
                <a:lnTo>
                  <a:pt x="0" y="0"/>
                </a:lnTo>
                <a:close/>
              </a:path>
            </a:pathLst>
          </a:custGeom>
          <a:solidFill>
            <a:srgbClr val="FFDE6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248399" y="4737988"/>
            <a:ext cx="4362450" cy="63436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07314" marR="2474595">
              <a:lnSpc>
                <a:spcPts val="1580"/>
              </a:lnSpc>
              <a:spcBef>
                <a:spcPts val="200"/>
              </a:spcBef>
              <a:tabLst>
                <a:tab pos="732790" algn="l"/>
                <a:tab pos="1149350" algn="l"/>
                <a:tab pos="1566545" algn="l"/>
                <a:tab pos="1774825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	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a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	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b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		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c  ##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0</a:t>
            </a:r>
            <a:r>
              <a:rPr dirty="0" sz="1350">
                <a:solidFill>
                  <a:srgbClr val="777777"/>
                </a:solidFill>
                <a:latin typeface="Courier New"/>
                <a:cs typeface="Courier New"/>
              </a:rPr>
              <a:t>	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1</a:t>
            </a:r>
            <a:r>
              <a:rPr dirty="0" sz="1350">
                <a:solidFill>
                  <a:srgbClr val="777777"/>
                </a:solidFill>
                <a:latin typeface="Courier New"/>
                <a:cs typeface="Courier New"/>
              </a:rPr>
              <a:t>	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2</a:t>
            </a:r>
            <a:r>
              <a:rPr dirty="0" sz="1350">
                <a:solidFill>
                  <a:srgbClr val="777777"/>
                </a:solidFill>
                <a:latin typeface="Courier New"/>
                <a:cs typeface="Courier New"/>
              </a:rPr>
              <a:t>	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NaN</a:t>
            </a:r>
            <a:endParaRPr sz="1350">
              <a:latin typeface="Courier New"/>
              <a:cs typeface="Courier New"/>
            </a:endParaRPr>
          </a:p>
          <a:p>
            <a:pPr marL="107314">
              <a:lnSpc>
                <a:spcPts val="1525"/>
              </a:lnSpc>
              <a:tabLst>
                <a:tab pos="732790" algn="l"/>
                <a:tab pos="1045210" algn="l"/>
                <a:tab pos="1462405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 1	5	10	20.0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1700" y="6156969"/>
            <a:ext cx="3224530" cy="293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sz="1800" spc="-15">
                <a:solidFill>
                  <a:srgbClr val="585D60"/>
                </a:solidFill>
                <a:latin typeface="Arial"/>
                <a:cs typeface="Arial"/>
              </a:rPr>
              <a:t>Edit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me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answer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36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question.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9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ISA 419: Data-Driven Security</dc:title>
  <dcterms:created xsi:type="dcterms:W3CDTF">2025-02-06T12:27:48Z</dcterms:created>
  <dcterms:modified xsi:type="dcterms:W3CDTF">2025-02-06T12:27:48Z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2025-02-06T00:00:00Z</vt:filetime>
  </property>
  <property fmtid="{D5CDD505-2E9C-101B-9397-08002B2CF9AE}" pid="3" name="Creator">
    <vt:lpwstr>Mozilla/5.0 (Windows NT 10.0; Win64; x64) AppleWebKit/537.36 (KHTML, like Gecko) Chrome/132.0.0.0 Safari/537.36</vt:lpwstr>
  </property>
  <property fmtid="{D5CDD505-2E9C-101B-9397-08002B2CF9AE}" pid="4" name="LastSaved">
    <vt:filetime>2025-02-06T00:00:00Z</vt:filetime>
  </property>
</Properties>
</file>