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1531600" cy="6489700"/>
  <p:notesSz cx="115316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4870" y="2011807"/>
            <a:ext cx="9801860" cy="1362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C2132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rgbClr val="000080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C2132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6580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80975"/>
            <a:ext cx="11525250" cy="6127115"/>
          </a:xfrm>
          <a:custGeom>
            <a:avLst/>
            <a:gdLst/>
            <a:ahLst/>
            <a:cxnLst/>
            <a:rect l="l" t="t" r="r" b="b"/>
            <a:pathLst>
              <a:path w="11525250" h="6127115">
                <a:moveTo>
                  <a:pt x="0" y="0"/>
                </a:moveTo>
                <a:lnTo>
                  <a:pt x="11525249" y="0"/>
                </a:lnTo>
                <a:lnTo>
                  <a:pt x="11525249" y="6126956"/>
                </a:lnTo>
                <a:lnTo>
                  <a:pt x="0" y="6126956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C2132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020" y="682625"/>
            <a:ext cx="1070356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C2132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1689989"/>
            <a:ext cx="9696450" cy="1377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1" i="0">
                <a:solidFill>
                  <a:srgbClr val="000080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3587" y="6046687"/>
            <a:ext cx="5321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20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FadelMegahed" TargetMode="External"/><Relationship Id="rId3" Type="http://schemas.openxmlformats.org/officeDocument/2006/relationships/hyperlink" Target="https://github.com/fmegahed/" TargetMode="External"/><Relationship Id="rId4" Type="http://schemas.openxmlformats.org/officeDocument/2006/relationships/hyperlink" Target="mailto:fmegahed@miamioh.edu" TargetMode="External"/><Relationship Id="rId5" Type="http://schemas.openxmlformats.org/officeDocument/2006/relationships/hyperlink" Target="https://calendly.com/fmegahed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fmegahed/isa419/main/data/simulated_attack_data.csv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rofiling.ydata.ai/latest/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data.ai/?utm_source=opensource&amp;utm_medium=ydataprofiling&amp;utm_campaign=report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as.pydata.org/docs/user_guide/visualization.html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as.pydata.org/docs/user_guide/visualization.html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pandas.pydata.org/docs/getting_started/intro_tutorials/04_plotting.html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hyperlink" Target="https://pandas.pydata.org/docs/getting_started/index.html" TargetMode="External"/><Relationship Id="rId15" Type="http://schemas.openxmlformats.org/officeDocument/2006/relationships/hyperlink" Target="https://pandas.pydata.org/docs/user_guide/index.html" TargetMode="External"/><Relationship Id="rId16" Type="http://schemas.openxmlformats.org/officeDocument/2006/relationships/hyperlink" Target="https://pandas.pydata.org/docs/reference/index.html" TargetMode="External"/><Relationship Id="rId17" Type="http://schemas.openxmlformats.org/officeDocument/2006/relationships/hyperlink" Target="https://pandas.pydata.org/docs/development/index.html" TargetMode="External"/><Relationship Id="rId18" Type="http://schemas.openxmlformats.org/officeDocument/2006/relationships/hyperlink" Target="https://pandas.pydata.org/docs/whatsnew/index.html" TargetMode="External"/><Relationship Id="rId19" Type="http://schemas.openxmlformats.org/officeDocument/2006/relationships/hyperlink" Target="https://pandas.pydata.org/docs/reference/io.html" TargetMode="External"/><Relationship Id="rId20" Type="http://schemas.openxmlformats.org/officeDocument/2006/relationships/hyperlink" Target="https://pandas.pydata.org/docs/reference/frame.html" TargetMode="External"/><Relationship Id="rId21" Type="http://schemas.openxmlformats.org/officeDocument/2006/relationships/hyperlink" Target="https://github.com/pandas-dev/pandas/blob/v2.2.3/pandas/plotting/_core.py#L639-L1845" TargetMode="External"/><Relationship Id="rId22" Type="http://schemas.openxmlformats.org/officeDocument/2006/relationships/hyperlink" Target="https://pandas.pydata.org/docs/reference/general_functions.html" TargetMode="External"/><Relationship Id="rId23" Type="http://schemas.openxmlformats.org/officeDocument/2006/relationships/hyperlink" Target="https://pandas.pydata.org/docs/reference/series.html" TargetMode="External"/><Relationship Id="rId24" Type="http://schemas.openxmlformats.org/officeDocument/2006/relationships/hyperlink" Target="https://pandas.pydata.org/docs/reference/api/pandas.DataFrame.html" TargetMode="External"/><Relationship Id="rId25" Type="http://schemas.openxmlformats.org/officeDocument/2006/relationships/hyperlink" Target="https://pandas.pydata.org/docs/reference/api/pandas.DataFrame.index.html" TargetMode="External"/><Relationship Id="rId26" Type="http://schemas.openxmlformats.org/officeDocument/2006/relationships/hyperlink" Target="https://pandas.pydata.org/docs/reference/api/pandas.DataFrame.columns.html" TargetMode="External"/><Relationship Id="rId27" Type="http://schemas.openxmlformats.org/officeDocument/2006/relationships/hyperlink" Target="https://pandas.pydata.org/docs/reference/api/pandas.DataFrame.dtypes.html" TargetMode="External"/><Relationship Id="rId28" Type="http://schemas.openxmlformats.org/officeDocument/2006/relationships/hyperlink" Target="https://pandas.pydata.org/docs/reference/api/pandas.DataFrame.info.html" TargetMode="External"/><Relationship Id="rId29" Type="http://schemas.openxmlformats.org/officeDocument/2006/relationships/hyperlink" Target="https://pandas.pydata.org/docs/reference/api/pandas.DataFrame.select_dtypes.html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0975"/>
            <a:ext cx="11525250" cy="6127115"/>
          </a:xfrm>
          <a:custGeom>
            <a:avLst/>
            <a:gdLst/>
            <a:ahLst/>
            <a:cxnLst/>
            <a:rect l="l" t="t" r="r" b="b"/>
            <a:pathLst>
              <a:path w="11525250" h="6127115">
                <a:moveTo>
                  <a:pt x="0" y="0"/>
                </a:moveTo>
                <a:lnTo>
                  <a:pt x="11525249" y="0"/>
                </a:lnTo>
                <a:lnTo>
                  <a:pt x="11525249" y="6126956"/>
                </a:lnTo>
                <a:lnTo>
                  <a:pt x="0" y="6126956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293415"/>
            <a:ext cx="5096510" cy="1139190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pc="5">
                <a:solidFill>
                  <a:srgbClr val="FFFFFF"/>
                </a:solidFill>
              </a:rPr>
              <a:t>ISA </a:t>
            </a:r>
            <a:r>
              <a:rPr dirty="0" spc="-180">
                <a:solidFill>
                  <a:srgbClr val="FFFFFF"/>
                </a:solidFill>
              </a:rPr>
              <a:t>419: </a:t>
            </a:r>
            <a:r>
              <a:rPr dirty="0" spc="-220">
                <a:solidFill>
                  <a:srgbClr val="FFFFFF"/>
                </a:solidFill>
              </a:rPr>
              <a:t>Data-Driven</a:t>
            </a:r>
            <a:r>
              <a:rPr dirty="0" spc="-560">
                <a:solidFill>
                  <a:srgbClr val="FFFFFF"/>
                </a:solidFill>
              </a:rPr>
              <a:t> </a:t>
            </a:r>
            <a:r>
              <a:rPr dirty="0" spc="-180">
                <a:solidFill>
                  <a:srgbClr val="FFFFFF"/>
                </a:solidFill>
              </a:rPr>
              <a:t>Security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08: </a:t>
            </a:r>
            <a:r>
              <a:rPr dirty="0" sz="3000" spc="-20">
                <a:solidFill>
                  <a:srgbClr val="FFFFFF"/>
                </a:solidFill>
                <a:latin typeface="Times New Roman"/>
                <a:cs typeface="Times New Roman"/>
              </a:rPr>
              <a:t>Visualizing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Data with</a:t>
            </a:r>
            <a:r>
              <a:rPr dirty="0" sz="30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Pandas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968625"/>
            <a:ext cx="4276725" cy="3311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Professor</a:t>
            </a:r>
            <a:endParaRPr sz="1850">
              <a:latin typeface="Arial"/>
              <a:cs typeface="Arial"/>
            </a:endParaRPr>
          </a:p>
          <a:p>
            <a:pPr marL="12700" marR="1397000">
              <a:lnSpc>
                <a:spcPts val="2030"/>
              </a:lnSpc>
              <a:spcBef>
                <a:spcPts val="16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Farmer School of</a:t>
            </a:r>
            <a:r>
              <a:rPr dirty="0" sz="185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  Miami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309245" marR="1287145" indent="6985">
              <a:lnSpc>
                <a:spcPct val="103000"/>
              </a:lnSpc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</a:t>
            </a:r>
            <a:r>
              <a:rPr dirty="0" sz="1850" spc="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for Office</a:t>
            </a:r>
            <a:r>
              <a:rPr dirty="0" sz="1850" spc="-2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632462"/>
            <a:ext cx="238124" cy="19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4899570"/>
            <a:ext cx="230683" cy="22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29" y="5191131"/>
            <a:ext cx="237909" cy="23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4888" y="5476874"/>
            <a:ext cx="165083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9356" y="1690370"/>
            <a:ext cx="45402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b="1">
                <a:solidFill>
                  <a:srgbClr val="C2132D"/>
                </a:solidFill>
                <a:latin typeface="Trebuchet MS"/>
                <a:cs typeface="Trebuchet MS"/>
              </a:rPr>
              <a:t>D</a:t>
            </a:r>
            <a:r>
              <a:rPr dirty="0" sz="1450" spc="-5" b="1">
                <a:solidFill>
                  <a:srgbClr val="C2132D"/>
                </a:solidFill>
                <a:latin typeface="Trebuchet MS"/>
                <a:cs typeface="Trebuchet MS"/>
              </a:rPr>
              <a:t>a</a:t>
            </a:r>
            <a:r>
              <a:rPr dirty="0" sz="1450" spc="-90" b="1">
                <a:solidFill>
                  <a:srgbClr val="C2132D"/>
                </a:solidFill>
                <a:latin typeface="Trebuchet MS"/>
                <a:cs typeface="Trebuchet MS"/>
              </a:rPr>
              <a:t>t</a:t>
            </a:r>
            <a:r>
              <a:rPr dirty="0" sz="1450" spc="-5" b="1">
                <a:solidFill>
                  <a:srgbClr val="C2132D"/>
                </a:solidFill>
                <a:latin typeface="Trebuchet MS"/>
                <a:cs typeface="Trebuchet MS"/>
              </a:rPr>
              <a:t>a</a:t>
            </a:r>
            <a:r>
              <a:rPr dirty="0" sz="1450" spc="-130" b="1">
                <a:solidFill>
                  <a:srgbClr val="C2132D"/>
                </a:solidFill>
                <a:latin typeface="Trebuchet MS"/>
                <a:cs typeface="Trebuchet MS"/>
              </a:rPr>
              <a:t>: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66285" y="1690370"/>
            <a:ext cx="72580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75" b="1">
                <a:solidFill>
                  <a:srgbClr val="C2132D"/>
                </a:solidFill>
                <a:latin typeface="Trebuchet MS"/>
                <a:cs typeface="Trebuchet MS"/>
              </a:rPr>
              <a:t>P</a:t>
            </a:r>
            <a:r>
              <a:rPr dirty="0" sz="1450" spc="-50" b="1">
                <a:solidFill>
                  <a:srgbClr val="C2132D"/>
                </a:solidFill>
                <a:latin typeface="Trebuchet MS"/>
                <a:cs typeface="Trebuchet MS"/>
              </a:rPr>
              <a:t>l</a:t>
            </a:r>
            <a:r>
              <a:rPr dirty="0" sz="1450" spc="-10" b="1">
                <a:solidFill>
                  <a:srgbClr val="C2132D"/>
                </a:solidFill>
                <a:latin typeface="Trebuchet MS"/>
                <a:cs typeface="Trebuchet MS"/>
              </a:rPr>
              <a:t>o</a:t>
            </a:r>
            <a:r>
              <a:rPr dirty="0" sz="1450" spc="-90" b="1">
                <a:solidFill>
                  <a:srgbClr val="C2132D"/>
                </a:solidFill>
                <a:latin typeface="Trebuchet MS"/>
                <a:cs typeface="Trebuchet MS"/>
              </a:rPr>
              <a:t>tt</a:t>
            </a:r>
            <a:r>
              <a:rPr dirty="0" sz="1450" spc="-55" b="1">
                <a:solidFill>
                  <a:srgbClr val="C2132D"/>
                </a:solidFill>
                <a:latin typeface="Trebuchet MS"/>
                <a:cs typeface="Trebuchet MS"/>
              </a:rPr>
              <a:t>i</a:t>
            </a:r>
            <a:r>
              <a:rPr dirty="0" sz="1450" spc="-50" b="1">
                <a:solidFill>
                  <a:srgbClr val="C2132D"/>
                </a:solidFill>
                <a:latin typeface="Trebuchet MS"/>
                <a:cs typeface="Trebuchet MS"/>
              </a:rPr>
              <a:t>n</a:t>
            </a:r>
            <a:r>
              <a:rPr dirty="0" sz="1450" spc="-20" b="1">
                <a:solidFill>
                  <a:srgbClr val="C2132D"/>
                </a:solidFill>
                <a:latin typeface="Trebuchet MS"/>
                <a:cs typeface="Trebuchet MS"/>
              </a:rPr>
              <a:t>g: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9853" y="3842146"/>
            <a:ext cx="3929113" cy="2297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539559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Plotting </a:t>
            </a:r>
            <a:r>
              <a:rPr dirty="0" spc="-254"/>
              <a:t>with </a:t>
            </a:r>
            <a:r>
              <a:rPr dirty="0" spc="-85"/>
              <a:t>Pandas </a:t>
            </a:r>
            <a:r>
              <a:rPr dirty="0" spc="-40"/>
              <a:t>(</a:t>
            </a:r>
            <a:r>
              <a:rPr dirty="0" sz="3200" spc="-40">
                <a:latin typeface="Courier New"/>
                <a:cs typeface="Courier New"/>
              </a:rPr>
              <a:t>bar</a:t>
            </a:r>
            <a:r>
              <a:rPr dirty="0" sz="3200" spc="-1395">
                <a:latin typeface="Courier New"/>
                <a:cs typeface="Courier New"/>
              </a:rPr>
              <a:t> </a:t>
            </a:r>
            <a:r>
              <a:rPr dirty="0" spc="-160"/>
              <a:t>Plot)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2143125"/>
            <a:ext cx="4362450" cy="17716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79375" rIns="0" bIns="0" rtlCol="0" vert="horz">
            <a:spAutoFit/>
          </a:bodyPr>
          <a:lstStyle/>
          <a:p>
            <a:pPr marL="86360" marR="932180">
              <a:lnSpc>
                <a:spcPts val="1280"/>
              </a:lnSpc>
              <a:spcBef>
                <a:spcPts val="625"/>
              </a:spcBef>
              <a:buChar char="❖"/>
              <a:tabLst>
                <a:tab pos="254000" algn="l"/>
              </a:tabLst>
            </a:pPr>
            <a:r>
              <a:rPr dirty="0" sz="1100" spc="-5">
                <a:solidFill>
                  <a:srgbClr val="777777"/>
                </a:solidFill>
                <a:latin typeface="Courier New"/>
                <a:cs typeface="Courier New"/>
              </a:rPr>
              <a:t>Aggregating the frequencies by </a:t>
            </a:r>
            <a:r>
              <a:rPr dirty="0" sz="1100" spc="-75">
                <a:solidFill>
                  <a:srgbClr val="777777"/>
                </a:solidFill>
                <a:latin typeface="Courier New"/>
                <a:cs typeface="Courier New"/>
              </a:rPr>
              <a:t>country </a:t>
            </a:r>
            <a:r>
              <a:rPr dirty="0" sz="1100" spc="-7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country_freq =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</a:t>
            </a:r>
            <a:endParaRPr sz="1100">
              <a:latin typeface="Courier New"/>
              <a:cs typeface="Courier New"/>
            </a:endParaRPr>
          </a:p>
          <a:p>
            <a:pPr marL="253365">
              <a:lnSpc>
                <a:spcPts val="1210"/>
              </a:lnSpc>
            </a:pPr>
            <a:r>
              <a:rPr dirty="0" sz="1100" spc="-5">
                <a:latin typeface="Courier New"/>
                <a:cs typeface="Courier New"/>
              </a:rPr>
              <a:t>merged_ips</a:t>
            </a:r>
            <a:endParaRPr sz="1100">
              <a:latin typeface="Courier New"/>
              <a:cs typeface="Courier New"/>
            </a:endParaRPr>
          </a:p>
          <a:p>
            <a:pPr marL="25336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.groupby(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'country'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25336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.agg(sum_freq = (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'frequency'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'sum'</a:t>
            </a:r>
            <a:r>
              <a:rPr dirty="0" sz="1100" spc="-5"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253365">
              <a:lnSpc>
                <a:spcPts val="1275"/>
              </a:lnSpc>
            </a:pPr>
            <a:r>
              <a:rPr dirty="0" sz="1100" spc="-5">
                <a:latin typeface="Courier New"/>
                <a:cs typeface="Courier New"/>
              </a:rPr>
              <a:t>.sort_values(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'sum_freq'</a:t>
            </a:r>
            <a:r>
              <a:rPr dirty="0" sz="1100" spc="-5">
                <a:latin typeface="Courier New"/>
                <a:cs typeface="Courier New"/>
              </a:rPr>
              <a:t>, ascending =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0080"/>
                </a:solidFill>
                <a:latin typeface="Courier New"/>
                <a:cs typeface="Courier New"/>
              </a:rPr>
              <a:t>False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253365">
              <a:lnSpc>
                <a:spcPts val="1275"/>
              </a:lnSpc>
            </a:pPr>
            <a:r>
              <a:rPr dirty="0" sz="1100" spc="-5">
                <a:latin typeface="Courier New"/>
                <a:cs typeface="Courier New"/>
              </a:rPr>
              <a:t>.head(</a:t>
            </a:r>
            <a:r>
              <a:rPr dirty="0" sz="1100" spc="-5">
                <a:solidFill>
                  <a:srgbClr val="870000"/>
                </a:solidFill>
                <a:latin typeface="Courier New"/>
                <a:cs typeface="Courier New"/>
              </a:rPr>
              <a:t>10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25336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.reset_index()</a:t>
            </a:r>
            <a:endParaRPr sz="1100">
              <a:latin typeface="Courier New"/>
              <a:cs typeface="Courier New"/>
            </a:endParaRPr>
          </a:p>
          <a:p>
            <a:pPr marL="86360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86360">
              <a:lnSpc>
                <a:spcPts val="1295"/>
              </a:lnSpc>
            </a:pPr>
            <a:r>
              <a:rPr dirty="0" sz="1100" spc="-5">
                <a:latin typeface="Courier New"/>
                <a:cs typeface="Courier New"/>
              </a:rPr>
              <a:t>country_freq.head(n=</a:t>
            </a:r>
            <a:r>
              <a:rPr dirty="0" sz="1100" spc="-5">
                <a:solidFill>
                  <a:srgbClr val="870000"/>
                </a:solidFill>
                <a:latin typeface="Courier New"/>
                <a:cs typeface="Courier New"/>
              </a:rPr>
              <a:t>2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4095750"/>
            <a:ext cx="4362450" cy="657225"/>
          </a:xfrm>
          <a:custGeom>
            <a:avLst/>
            <a:gdLst/>
            <a:ahLst/>
            <a:cxnLst/>
            <a:rect l="l" t="t" r="r" b="b"/>
            <a:pathLst>
              <a:path w="4362450" h="657225">
                <a:moveTo>
                  <a:pt x="0" y="0"/>
                </a:moveTo>
                <a:lnTo>
                  <a:pt x="4362449" y="0"/>
                </a:lnTo>
                <a:lnTo>
                  <a:pt x="4362449" y="657224"/>
                </a:lnTo>
                <a:lnTo>
                  <a:pt x="0" y="657224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26033" y="4095750"/>
          <a:ext cx="2025014" cy="63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125"/>
                <a:gridCol w="750569"/>
                <a:gridCol w="782319"/>
              </a:tblGrid>
              <a:tr h="241108">
                <a:tc>
                  <a:txBody>
                    <a:bodyPr/>
                    <a:lstStyle/>
                    <a:p>
                      <a:pPr marL="74930">
                        <a:lnSpc>
                          <a:spcPts val="1250"/>
                        </a:lnSpc>
                        <a:spcBef>
                          <a:spcPts val="550"/>
                        </a:spcBef>
                      </a:pP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Bef>
                          <a:spcPts val="550"/>
                        </a:spcBef>
                      </a:pP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country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0"/>
                        </a:lnSpc>
                        <a:spcBef>
                          <a:spcPts val="550"/>
                        </a:spcBef>
                      </a:pPr>
                      <a:r>
                        <a:rPr dirty="0" sz="11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sum_freq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0">
                    <a:solidFill>
                      <a:srgbClr val="F4F4F4"/>
                    </a:solidFill>
                  </a:tcPr>
                </a:tc>
              </a:tr>
              <a:tr h="161924">
                <a:tc>
                  <a:txBody>
                    <a:bodyPr/>
                    <a:lstStyle/>
                    <a:p>
                      <a:pPr marL="74930">
                        <a:lnSpc>
                          <a:spcPts val="1175"/>
                        </a:lnSpc>
                      </a:pP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100" spc="-5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Georgia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75"/>
                        </a:lnSpc>
                      </a:pPr>
                      <a:r>
                        <a:rPr dirty="0" sz="11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1712171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31804">
                <a:tc>
                  <a:txBody>
                    <a:bodyPr/>
                    <a:lstStyle/>
                    <a:p>
                      <a:pPr marL="74930">
                        <a:lnSpc>
                          <a:spcPts val="1245"/>
                        </a:lnSpc>
                      </a:pP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100" spc="-5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5"/>
                        </a:lnSpc>
                      </a:pP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Ukraine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5"/>
                        </a:lnSpc>
                      </a:pPr>
                      <a:r>
                        <a:rPr dirty="0" sz="11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928770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20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48399" y="2143125"/>
            <a:ext cx="4362450" cy="12954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69850" rIns="0" bIns="0" rtlCol="0" vert="horz">
            <a:spAutoFit/>
          </a:bodyPr>
          <a:lstStyle/>
          <a:p>
            <a:pPr marL="85725">
              <a:lnSpc>
                <a:spcPts val="1300"/>
              </a:lnSpc>
              <a:spcBef>
                <a:spcPts val="550"/>
              </a:spcBef>
            </a:pPr>
            <a:r>
              <a:rPr dirty="0" sz="1100" spc="-5">
                <a:latin typeface="Courier New"/>
                <a:cs typeface="Courier New"/>
              </a:rPr>
              <a:t>country_freq.plot(</a:t>
            </a:r>
            <a:endParaRPr sz="1100">
              <a:latin typeface="Courier New"/>
              <a:cs typeface="Courier New"/>
            </a:endParaRPr>
          </a:p>
          <a:p>
            <a:pPr marL="252095" marR="266065">
              <a:lnSpc>
                <a:spcPct val="94700"/>
              </a:lnSpc>
              <a:spcBef>
                <a:spcPts val="45"/>
              </a:spcBef>
            </a:pPr>
            <a:r>
              <a:rPr dirty="0" sz="1100" spc="-5">
                <a:latin typeface="Courier New"/>
                <a:cs typeface="Courier New"/>
              </a:rPr>
              <a:t>x =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'country'</a:t>
            </a:r>
            <a:r>
              <a:rPr dirty="0" sz="1100" spc="-5">
                <a:latin typeface="Courier New"/>
                <a:cs typeface="Courier New"/>
              </a:rPr>
              <a:t>, y =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'sum_freq'</a:t>
            </a:r>
            <a:r>
              <a:rPr dirty="0" sz="1100" spc="-5">
                <a:latin typeface="Courier New"/>
                <a:cs typeface="Courier New"/>
              </a:rPr>
              <a:t>, kind =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'barh'</a:t>
            </a:r>
            <a:r>
              <a:rPr dirty="0" sz="1100" spc="-5">
                <a:latin typeface="Courier New"/>
                <a:cs typeface="Courier New"/>
              </a:rPr>
              <a:t>,  title =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'Top 10 Countries with Toxic IP</a:t>
            </a:r>
            <a:r>
              <a:rPr dirty="0" sz="1100" spc="-50">
                <a:solidFill>
                  <a:srgbClr val="0054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Freq'</a:t>
            </a:r>
            <a:r>
              <a:rPr dirty="0" sz="1100" spc="-5">
                <a:latin typeface="Courier New"/>
                <a:cs typeface="Courier New"/>
              </a:rPr>
              <a:t>,  xlabel =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'Country'</a:t>
            </a:r>
            <a:r>
              <a:rPr dirty="0" sz="1100" spc="-5">
                <a:latin typeface="Courier New"/>
                <a:cs typeface="Courier New"/>
              </a:rPr>
              <a:t>, ylabel =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'Frequency'</a:t>
            </a:r>
            <a:r>
              <a:rPr dirty="0" sz="1100" spc="-5">
                <a:latin typeface="Courier New"/>
                <a:cs typeface="Courier New"/>
              </a:rPr>
              <a:t>,  figsize = (</a:t>
            </a:r>
            <a:r>
              <a:rPr dirty="0" sz="1100" spc="-5">
                <a:solidFill>
                  <a:srgbClr val="870000"/>
                </a:solidFill>
                <a:latin typeface="Courier New"/>
                <a:cs typeface="Courier New"/>
              </a:rPr>
              <a:t>10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8700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latin typeface="Courier New"/>
                <a:cs typeface="Courier New"/>
              </a:rPr>
              <a:t>),</a:t>
            </a:r>
            <a:endParaRPr sz="1100">
              <a:latin typeface="Courier New"/>
              <a:cs typeface="Courier New"/>
            </a:endParaRPr>
          </a:p>
          <a:p>
            <a:pPr marL="252095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color =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'red'</a:t>
            </a:r>
            <a:endParaRPr sz="1100">
              <a:latin typeface="Courier New"/>
              <a:cs typeface="Courier New"/>
            </a:endParaRPr>
          </a:p>
          <a:p>
            <a:pPr marL="252095">
              <a:lnSpc>
                <a:spcPts val="1295"/>
              </a:lnSpc>
            </a:pP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9356" y="1690370"/>
            <a:ext cx="45402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b="1">
                <a:solidFill>
                  <a:srgbClr val="C2132D"/>
                </a:solidFill>
                <a:latin typeface="Trebuchet MS"/>
                <a:cs typeface="Trebuchet MS"/>
              </a:rPr>
              <a:t>D</a:t>
            </a:r>
            <a:r>
              <a:rPr dirty="0" sz="1450" spc="-5" b="1">
                <a:solidFill>
                  <a:srgbClr val="C2132D"/>
                </a:solidFill>
                <a:latin typeface="Trebuchet MS"/>
                <a:cs typeface="Trebuchet MS"/>
              </a:rPr>
              <a:t>a</a:t>
            </a:r>
            <a:r>
              <a:rPr dirty="0" sz="1450" spc="-90" b="1">
                <a:solidFill>
                  <a:srgbClr val="C2132D"/>
                </a:solidFill>
                <a:latin typeface="Trebuchet MS"/>
                <a:cs typeface="Trebuchet MS"/>
              </a:rPr>
              <a:t>t</a:t>
            </a:r>
            <a:r>
              <a:rPr dirty="0" sz="1450" spc="-5" b="1">
                <a:solidFill>
                  <a:srgbClr val="C2132D"/>
                </a:solidFill>
                <a:latin typeface="Trebuchet MS"/>
                <a:cs typeface="Trebuchet MS"/>
              </a:rPr>
              <a:t>a</a:t>
            </a:r>
            <a:r>
              <a:rPr dirty="0" sz="1450" spc="-130" b="1">
                <a:solidFill>
                  <a:srgbClr val="C2132D"/>
                </a:solidFill>
                <a:latin typeface="Trebuchet MS"/>
                <a:cs typeface="Trebuchet MS"/>
              </a:rPr>
              <a:t>: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66285" y="1690370"/>
            <a:ext cx="72580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75" b="1">
                <a:solidFill>
                  <a:srgbClr val="C2132D"/>
                </a:solidFill>
                <a:latin typeface="Trebuchet MS"/>
                <a:cs typeface="Trebuchet MS"/>
              </a:rPr>
              <a:t>P</a:t>
            </a:r>
            <a:r>
              <a:rPr dirty="0" sz="1450" spc="-50" b="1">
                <a:solidFill>
                  <a:srgbClr val="C2132D"/>
                </a:solidFill>
                <a:latin typeface="Trebuchet MS"/>
                <a:cs typeface="Trebuchet MS"/>
              </a:rPr>
              <a:t>l</a:t>
            </a:r>
            <a:r>
              <a:rPr dirty="0" sz="1450" spc="-10" b="1">
                <a:solidFill>
                  <a:srgbClr val="C2132D"/>
                </a:solidFill>
                <a:latin typeface="Trebuchet MS"/>
                <a:cs typeface="Trebuchet MS"/>
              </a:rPr>
              <a:t>o</a:t>
            </a:r>
            <a:r>
              <a:rPr dirty="0" sz="1450" spc="-90" b="1">
                <a:solidFill>
                  <a:srgbClr val="C2132D"/>
                </a:solidFill>
                <a:latin typeface="Trebuchet MS"/>
                <a:cs typeface="Trebuchet MS"/>
              </a:rPr>
              <a:t>tt</a:t>
            </a:r>
            <a:r>
              <a:rPr dirty="0" sz="1450" spc="-55" b="1">
                <a:solidFill>
                  <a:srgbClr val="C2132D"/>
                </a:solidFill>
                <a:latin typeface="Trebuchet MS"/>
                <a:cs typeface="Trebuchet MS"/>
              </a:rPr>
              <a:t>i</a:t>
            </a:r>
            <a:r>
              <a:rPr dirty="0" sz="1450" spc="-50" b="1">
                <a:solidFill>
                  <a:srgbClr val="C2132D"/>
                </a:solidFill>
                <a:latin typeface="Trebuchet MS"/>
                <a:cs typeface="Trebuchet MS"/>
              </a:rPr>
              <a:t>n</a:t>
            </a:r>
            <a:r>
              <a:rPr dirty="0" sz="1450" spc="-20" b="1">
                <a:solidFill>
                  <a:srgbClr val="C2132D"/>
                </a:solidFill>
                <a:latin typeface="Trebuchet MS"/>
                <a:cs typeface="Trebuchet MS"/>
              </a:rPr>
              <a:t>g: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13149" y="3966828"/>
            <a:ext cx="3614774" cy="1913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637286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Plotting </a:t>
            </a:r>
            <a:r>
              <a:rPr dirty="0" spc="-254"/>
              <a:t>with </a:t>
            </a:r>
            <a:r>
              <a:rPr dirty="0" spc="-85"/>
              <a:t>Pandas </a:t>
            </a:r>
            <a:r>
              <a:rPr dirty="0" spc="-20"/>
              <a:t>(</a:t>
            </a:r>
            <a:r>
              <a:rPr dirty="0" sz="3200" spc="-20">
                <a:latin typeface="Courier New"/>
                <a:cs typeface="Courier New"/>
              </a:rPr>
              <a:t>scatter</a:t>
            </a:r>
            <a:r>
              <a:rPr dirty="0" sz="3200" spc="-1375">
                <a:latin typeface="Courier New"/>
                <a:cs typeface="Courier New"/>
              </a:rPr>
              <a:t> </a:t>
            </a:r>
            <a:r>
              <a:rPr dirty="0" spc="-160"/>
              <a:t>Plot)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2143125"/>
            <a:ext cx="4362450" cy="33337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69850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550"/>
              </a:spcBef>
            </a:pPr>
            <a:r>
              <a:rPr dirty="0" sz="1100" spc="-5">
                <a:latin typeface="Courier New"/>
                <a:cs typeface="Courier New"/>
              </a:rPr>
              <a:t>country_freq.head(n=</a:t>
            </a:r>
            <a:r>
              <a:rPr dirty="0" sz="1100" spc="-5">
                <a:solidFill>
                  <a:srgbClr val="870000"/>
                </a:solidFill>
                <a:latin typeface="Courier New"/>
                <a:cs typeface="Courier New"/>
              </a:rPr>
              <a:t>5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2657475"/>
            <a:ext cx="4362450" cy="1133475"/>
          </a:xfrm>
          <a:custGeom>
            <a:avLst/>
            <a:gdLst/>
            <a:ahLst/>
            <a:cxnLst/>
            <a:rect l="l" t="t" r="r" b="b"/>
            <a:pathLst>
              <a:path w="4362450" h="1133475">
                <a:moveTo>
                  <a:pt x="0" y="0"/>
                </a:moveTo>
                <a:lnTo>
                  <a:pt x="4362449" y="0"/>
                </a:lnTo>
                <a:lnTo>
                  <a:pt x="4362449" y="1133474"/>
                </a:lnTo>
                <a:lnTo>
                  <a:pt x="0" y="1133474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26033" y="2657475"/>
          <a:ext cx="2025014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125"/>
                <a:gridCol w="750569"/>
                <a:gridCol w="782319"/>
              </a:tblGrid>
              <a:tr h="241108">
                <a:tc>
                  <a:txBody>
                    <a:bodyPr/>
                    <a:lstStyle/>
                    <a:p>
                      <a:pPr marL="74930">
                        <a:lnSpc>
                          <a:spcPts val="1250"/>
                        </a:lnSpc>
                        <a:spcBef>
                          <a:spcPts val="550"/>
                        </a:spcBef>
                      </a:pP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250"/>
                        </a:lnSpc>
                        <a:spcBef>
                          <a:spcPts val="550"/>
                        </a:spcBef>
                      </a:pPr>
                      <a:r>
                        <a:rPr dirty="0" sz="11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country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0"/>
                        </a:lnSpc>
                        <a:spcBef>
                          <a:spcPts val="550"/>
                        </a:spcBef>
                      </a:pPr>
                      <a:r>
                        <a:rPr dirty="0" sz="11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sum_freq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0">
                    <a:solidFill>
                      <a:srgbClr val="F4F4F4"/>
                    </a:solidFill>
                  </a:tcPr>
                </a:tc>
              </a:tr>
              <a:tr h="161924">
                <a:tc>
                  <a:txBody>
                    <a:bodyPr/>
                    <a:lstStyle/>
                    <a:p>
                      <a:pPr marL="74930">
                        <a:lnSpc>
                          <a:spcPts val="1175"/>
                        </a:lnSpc>
                      </a:pP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100" spc="-5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75"/>
                        </a:lnSpc>
                      </a:pPr>
                      <a:r>
                        <a:rPr dirty="0" sz="11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Georgia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75"/>
                        </a:lnSpc>
                      </a:pPr>
                      <a:r>
                        <a:rPr dirty="0" sz="11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1712171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1924">
                <a:tc>
                  <a:txBody>
                    <a:bodyPr/>
                    <a:lstStyle/>
                    <a:p>
                      <a:pPr marL="74930">
                        <a:lnSpc>
                          <a:spcPts val="1175"/>
                        </a:lnSpc>
                      </a:pP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100" spc="-5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75"/>
                        </a:lnSpc>
                      </a:pPr>
                      <a:r>
                        <a:rPr dirty="0" sz="11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Ukraine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75"/>
                        </a:lnSpc>
                      </a:pPr>
                      <a:r>
                        <a:rPr dirty="0" sz="11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928770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1924">
                <a:tc>
                  <a:txBody>
                    <a:bodyPr/>
                    <a:lstStyle/>
                    <a:p>
                      <a:pPr marL="74930">
                        <a:lnSpc>
                          <a:spcPts val="1175"/>
                        </a:lnSpc>
                      </a:pP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100" spc="-5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75"/>
                        </a:lnSpc>
                      </a:pPr>
                      <a:r>
                        <a:rPr dirty="0" sz="11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Russia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75"/>
                        </a:lnSpc>
                      </a:pPr>
                      <a:r>
                        <a:rPr dirty="0" sz="11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661849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57162">
                <a:tc>
                  <a:txBody>
                    <a:bodyPr/>
                    <a:lstStyle/>
                    <a:p>
                      <a:pPr marL="74930">
                        <a:lnSpc>
                          <a:spcPts val="1135"/>
                        </a:lnSpc>
                      </a:pP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100" spc="-5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35"/>
                        </a:lnSpc>
                      </a:pPr>
                      <a:r>
                        <a:rPr dirty="0" sz="11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Germany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35"/>
                        </a:lnSpc>
                      </a:pPr>
                      <a:r>
                        <a:rPr dirty="0" sz="11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444641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27042">
                <a:tc>
                  <a:txBody>
                    <a:bodyPr/>
                    <a:lstStyle/>
                    <a:p>
                      <a:pPr marL="74930">
                        <a:lnSpc>
                          <a:spcPts val="1210"/>
                        </a:lnSpc>
                      </a:pP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100" spc="-5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210"/>
                        </a:lnSpc>
                      </a:pPr>
                      <a:r>
                        <a:rPr dirty="0" sz="11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Canada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10"/>
                        </a:lnSpc>
                      </a:pPr>
                      <a:r>
                        <a:rPr dirty="0" sz="11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443046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20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48399" y="2143125"/>
            <a:ext cx="4362450" cy="145732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69850" rIns="0" bIns="0" rtlCol="0" vert="horz">
            <a:spAutoFit/>
          </a:bodyPr>
          <a:lstStyle/>
          <a:p>
            <a:pPr marL="85725">
              <a:lnSpc>
                <a:spcPts val="1300"/>
              </a:lnSpc>
              <a:spcBef>
                <a:spcPts val="550"/>
              </a:spcBef>
            </a:pPr>
            <a:r>
              <a:rPr dirty="0" sz="1100" spc="-5">
                <a:latin typeface="Courier New"/>
                <a:cs typeface="Courier New"/>
              </a:rPr>
              <a:t>country_freq.plot(</a:t>
            </a:r>
            <a:endParaRPr sz="1100">
              <a:latin typeface="Courier New"/>
              <a:cs typeface="Courier New"/>
            </a:endParaRPr>
          </a:p>
          <a:p>
            <a:pPr marL="252095" marR="99695">
              <a:lnSpc>
                <a:spcPts val="1280"/>
              </a:lnSpc>
              <a:spcBef>
                <a:spcPts val="50"/>
              </a:spcBef>
              <a:buChar char="❖"/>
              <a:tabLst>
                <a:tab pos="419734" algn="l"/>
              </a:tabLst>
            </a:pPr>
            <a:r>
              <a:rPr dirty="0" sz="1100" spc="-5">
                <a:solidFill>
                  <a:srgbClr val="777777"/>
                </a:solidFill>
                <a:latin typeface="Courier New"/>
                <a:cs typeface="Courier New"/>
              </a:rPr>
              <a:t>scatter plots are better with two numeric </a:t>
            </a:r>
            <a:r>
              <a:rPr dirty="0" sz="1100" spc="-125">
                <a:solidFill>
                  <a:srgbClr val="777777"/>
                </a:solidFill>
                <a:latin typeface="Courier New"/>
                <a:cs typeface="Courier New"/>
              </a:rPr>
              <a:t>vars  </a:t>
            </a:r>
            <a:r>
              <a:rPr dirty="0" sz="1100" spc="-5">
                <a:solidFill>
                  <a:srgbClr val="777777"/>
                </a:solidFill>
                <a:latin typeface="Courier New"/>
                <a:cs typeface="Courier New"/>
              </a:rPr>
              <a:t># (this example is for illustration</a:t>
            </a:r>
            <a:r>
              <a:rPr dirty="0" sz="1100" spc="-3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77777"/>
                </a:solidFill>
                <a:latin typeface="Courier New"/>
                <a:cs typeface="Courier New"/>
              </a:rPr>
              <a:t>only)</a:t>
            </a:r>
            <a:endParaRPr sz="1100">
              <a:latin typeface="Courier New"/>
              <a:cs typeface="Courier New"/>
            </a:endParaRPr>
          </a:p>
          <a:p>
            <a:pPr marL="252095" marR="99060">
              <a:lnSpc>
                <a:spcPts val="120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x =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'country'</a:t>
            </a:r>
            <a:r>
              <a:rPr dirty="0" sz="1100" spc="-5">
                <a:latin typeface="Courier New"/>
                <a:cs typeface="Courier New"/>
              </a:rPr>
              <a:t>, y =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'sum_freq'</a:t>
            </a:r>
            <a:r>
              <a:rPr dirty="0" sz="1100" spc="-5">
                <a:latin typeface="Courier New"/>
                <a:cs typeface="Courier New"/>
              </a:rPr>
              <a:t>, kind =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'scatter'</a:t>
            </a:r>
            <a:r>
              <a:rPr dirty="0" sz="1100" spc="-5">
                <a:latin typeface="Courier New"/>
                <a:cs typeface="Courier New"/>
              </a:rPr>
              <a:t>,  title =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'Top 10 Countries with Toxic IP</a:t>
            </a:r>
            <a:r>
              <a:rPr dirty="0" sz="1100" spc="-45">
                <a:solidFill>
                  <a:srgbClr val="0054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Freq'</a:t>
            </a:r>
            <a:r>
              <a:rPr dirty="0" sz="1100" spc="-5"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252095" marR="683260">
              <a:lnSpc>
                <a:spcPts val="1270"/>
              </a:lnSpc>
              <a:spcBef>
                <a:spcPts val="20"/>
              </a:spcBef>
            </a:pPr>
            <a:r>
              <a:rPr dirty="0" sz="1100" spc="-5">
                <a:latin typeface="Courier New"/>
                <a:cs typeface="Courier New"/>
              </a:rPr>
              <a:t>xlabel =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'Country'</a:t>
            </a:r>
            <a:r>
              <a:rPr dirty="0" sz="1100" spc="-5">
                <a:latin typeface="Courier New"/>
                <a:cs typeface="Courier New"/>
              </a:rPr>
              <a:t>, ylabel =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'Frequency'</a:t>
            </a:r>
            <a:r>
              <a:rPr dirty="0" sz="1100" spc="-5">
                <a:latin typeface="Courier New"/>
                <a:cs typeface="Courier New"/>
              </a:rPr>
              <a:t>,  figsize = (</a:t>
            </a:r>
            <a:r>
              <a:rPr dirty="0" sz="1100" spc="-5">
                <a:solidFill>
                  <a:srgbClr val="870000"/>
                </a:solidFill>
                <a:latin typeface="Courier New"/>
                <a:cs typeface="Courier New"/>
              </a:rPr>
              <a:t>12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8700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252095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305050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4400" y="1733550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2305050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0300" y="1854200"/>
            <a:ext cx="7400290" cy="1423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1865" algn="l"/>
                <a:tab pos="2075814" algn="l"/>
                <a:tab pos="3200400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Task	Task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1	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Task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2	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Task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165100" indent="-133985">
              <a:lnSpc>
                <a:spcPct val="100000"/>
              </a:lnSpc>
              <a:buClr>
                <a:srgbClr val="C2132D"/>
              </a:buClr>
              <a:buFont typeface="Trebuchet MS"/>
              <a:buChar char="•"/>
              <a:tabLst>
                <a:tab pos="165100" algn="l"/>
              </a:tabLst>
            </a:pPr>
            <a:r>
              <a:rPr dirty="0" sz="1800" spc="-65">
                <a:solidFill>
                  <a:srgbClr val="585D60"/>
                </a:solidFill>
                <a:latin typeface="Arial"/>
                <a:cs typeface="Arial"/>
              </a:rPr>
              <a:t>Read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  <a:hlinkClick r:id="rId2"/>
              </a:rPr>
              <a:t>simulated_attack_data.csv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file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into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pandas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frame.</a:t>
            </a:r>
            <a:endParaRPr sz="1800">
              <a:latin typeface="Arial"/>
              <a:cs typeface="Arial"/>
            </a:endParaRPr>
          </a:p>
          <a:p>
            <a:pPr marL="1651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65100" algn="l"/>
              </a:tabLst>
            </a:pP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Then,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answer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questions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next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three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tabs.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03080" y="36576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0965"/>
                </a:lnTo>
                <a:lnTo>
                  <a:pt x="274319" y="100965"/>
                </a:lnTo>
                <a:lnTo>
                  <a:pt x="261182" y="101599"/>
                </a:lnTo>
                <a:lnTo>
                  <a:pt x="223287" y="111115"/>
                </a:lnTo>
                <a:lnTo>
                  <a:pt x="189762" y="131182"/>
                </a:lnTo>
                <a:lnTo>
                  <a:pt x="163420" y="160215"/>
                </a:lnTo>
                <a:lnTo>
                  <a:pt x="146677" y="195663"/>
                </a:lnTo>
                <a:lnTo>
                  <a:pt x="140969" y="234315"/>
                </a:lnTo>
                <a:lnTo>
                  <a:pt x="140969" y="653415"/>
                </a:lnTo>
                <a:lnTo>
                  <a:pt x="146677" y="692066"/>
                </a:lnTo>
                <a:lnTo>
                  <a:pt x="163420" y="727514"/>
                </a:lnTo>
                <a:lnTo>
                  <a:pt x="189762" y="756547"/>
                </a:lnTo>
                <a:lnTo>
                  <a:pt x="223287" y="776614"/>
                </a:lnTo>
                <a:lnTo>
                  <a:pt x="261182" y="786130"/>
                </a:lnTo>
                <a:lnTo>
                  <a:pt x="274319" y="786765"/>
                </a:lnTo>
                <a:lnTo>
                  <a:pt x="1978152" y="786765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6765"/>
                </a:moveTo>
                <a:lnTo>
                  <a:pt x="1703069" y="786765"/>
                </a:lnTo>
                <a:lnTo>
                  <a:pt x="1716205" y="786130"/>
                </a:lnTo>
                <a:lnTo>
                  <a:pt x="1729088" y="784227"/>
                </a:lnTo>
                <a:lnTo>
                  <a:pt x="1765992" y="771001"/>
                </a:lnTo>
                <a:lnTo>
                  <a:pt x="1797360" y="747707"/>
                </a:lnTo>
                <a:lnTo>
                  <a:pt x="1820653" y="716339"/>
                </a:lnTo>
                <a:lnTo>
                  <a:pt x="1833880" y="679435"/>
                </a:lnTo>
                <a:lnTo>
                  <a:pt x="1836419" y="653415"/>
                </a:lnTo>
                <a:lnTo>
                  <a:pt x="1836419" y="234315"/>
                </a:lnTo>
                <a:lnTo>
                  <a:pt x="1830708" y="195663"/>
                </a:lnTo>
                <a:lnTo>
                  <a:pt x="1813965" y="160215"/>
                </a:lnTo>
                <a:lnTo>
                  <a:pt x="1787623" y="131182"/>
                </a:lnTo>
                <a:lnTo>
                  <a:pt x="1754098" y="111115"/>
                </a:lnTo>
                <a:lnTo>
                  <a:pt x="1716205" y="101599"/>
                </a:lnTo>
                <a:lnTo>
                  <a:pt x="1703069" y="100965"/>
                </a:lnTo>
                <a:lnTo>
                  <a:pt x="1978152" y="100965"/>
                </a:lnTo>
                <a:lnTo>
                  <a:pt x="1978152" y="786765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48811" y="471487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48810" y="471487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99745">
              <a:lnSpc>
                <a:spcPct val="100000"/>
              </a:lnSpc>
              <a:spcBef>
                <a:spcPts val="100"/>
              </a:spcBef>
              <a:tabLst>
                <a:tab pos="9293225" algn="l"/>
              </a:tabLst>
            </a:pPr>
            <a:r>
              <a:rPr dirty="0" spc="-20"/>
              <a:t>Class </a:t>
            </a:r>
            <a:r>
              <a:rPr dirty="0" spc="-200"/>
              <a:t>Activity </a:t>
            </a:r>
            <a:r>
              <a:rPr dirty="0" spc="-235"/>
              <a:t>to </a:t>
            </a:r>
            <a:r>
              <a:rPr dirty="0" spc="75"/>
              <a:t>Assess </a:t>
            </a:r>
            <a:r>
              <a:rPr dirty="0" spc="-215"/>
              <a:t>your </a:t>
            </a:r>
            <a:r>
              <a:rPr dirty="0" spc="-175"/>
              <a:t>Understanding</a:t>
            </a:r>
            <a:r>
              <a:rPr dirty="0" spc="-765"/>
              <a:t> </a:t>
            </a:r>
            <a:r>
              <a:rPr dirty="0" spc="35"/>
              <a:t>so</a:t>
            </a:r>
            <a:r>
              <a:rPr dirty="0" spc="-225"/>
              <a:t> </a:t>
            </a:r>
            <a:r>
              <a:rPr dirty="0" spc="-204"/>
              <a:t>Far	</a:t>
            </a:r>
            <a:r>
              <a:rPr dirty="0" baseline="21604" sz="5400" spc="-7">
                <a:latin typeface="Courier New"/>
                <a:cs typeface="Courier New"/>
              </a:rPr>
              <a:t>10:00</a:t>
            </a:r>
            <a:endParaRPr baseline="21604" sz="5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3832" y="2767584"/>
            <a:ext cx="8095615" cy="1042669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56540">
              <a:lnSpc>
                <a:spcPct val="100000"/>
              </a:lnSpc>
              <a:spcBef>
                <a:spcPts val="1105"/>
              </a:spcBef>
            </a:pPr>
            <a:r>
              <a:rPr dirty="0" sz="4100" spc="-1255">
                <a:solidFill>
                  <a:srgbClr val="000000"/>
                </a:solidFill>
              </a:rPr>
              <a:t>A</a:t>
            </a:r>
            <a:r>
              <a:rPr dirty="0" sz="4100" spc="-1255">
                <a:solidFill>
                  <a:srgbClr val="FFFFFF"/>
                </a:solidFill>
              </a:rPr>
              <a:t>A</a:t>
            </a:r>
            <a:r>
              <a:rPr dirty="0" sz="4100" spc="-1255">
                <a:solidFill>
                  <a:srgbClr val="000000"/>
                </a:solidFill>
              </a:rPr>
              <a:t>u</a:t>
            </a:r>
            <a:r>
              <a:rPr dirty="0" sz="4100" spc="-1255">
                <a:solidFill>
                  <a:srgbClr val="FFFFFF"/>
                </a:solidFill>
              </a:rPr>
              <a:t>u</a:t>
            </a:r>
            <a:r>
              <a:rPr dirty="0" sz="4100" spc="-1255">
                <a:solidFill>
                  <a:srgbClr val="000000"/>
                </a:solidFill>
              </a:rPr>
              <a:t>t</a:t>
            </a:r>
            <a:r>
              <a:rPr dirty="0" sz="4100" spc="-1255">
                <a:solidFill>
                  <a:srgbClr val="FFFFFF"/>
                </a:solidFill>
              </a:rPr>
              <a:t>t</a:t>
            </a:r>
            <a:r>
              <a:rPr dirty="0" sz="4100" spc="-1255">
                <a:solidFill>
                  <a:srgbClr val="000000"/>
                </a:solidFill>
              </a:rPr>
              <a:t>o</a:t>
            </a:r>
            <a:r>
              <a:rPr dirty="0" sz="4100" spc="-1255">
                <a:solidFill>
                  <a:srgbClr val="FFFFFF"/>
                </a:solidFill>
              </a:rPr>
              <a:t>o</a:t>
            </a:r>
            <a:r>
              <a:rPr dirty="0" sz="4100" spc="-1255">
                <a:solidFill>
                  <a:srgbClr val="000000"/>
                </a:solidFill>
              </a:rPr>
              <a:t>m</a:t>
            </a:r>
            <a:r>
              <a:rPr dirty="0" sz="4100" spc="-1255">
                <a:solidFill>
                  <a:srgbClr val="FFFFFF"/>
                </a:solidFill>
              </a:rPr>
              <a:t>m</a:t>
            </a:r>
            <a:r>
              <a:rPr dirty="0" sz="4100" spc="-1255">
                <a:solidFill>
                  <a:srgbClr val="000000"/>
                </a:solidFill>
              </a:rPr>
              <a:t>a</a:t>
            </a:r>
            <a:r>
              <a:rPr dirty="0" sz="4100" spc="-1255">
                <a:solidFill>
                  <a:srgbClr val="FFFFFF"/>
                </a:solidFill>
              </a:rPr>
              <a:t>a</a:t>
            </a:r>
            <a:r>
              <a:rPr dirty="0" sz="4100" spc="-1255">
                <a:solidFill>
                  <a:srgbClr val="000000"/>
                </a:solidFill>
              </a:rPr>
              <a:t>t</a:t>
            </a:r>
            <a:r>
              <a:rPr dirty="0" sz="4100" spc="-1255">
                <a:solidFill>
                  <a:srgbClr val="FFFFFF"/>
                </a:solidFill>
              </a:rPr>
              <a:t>t</a:t>
            </a:r>
            <a:r>
              <a:rPr dirty="0" sz="4100" spc="-1255">
                <a:solidFill>
                  <a:srgbClr val="000000"/>
                </a:solidFill>
              </a:rPr>
              <a:t>e</a:t>
            </a:r>
            <a:r>
              <a:rPr dirty="0" sz="4100" spc="-1255">
                <a:solidFill>
                  <a:srgbClr val="FFFFFF"/>
                </a:solidFill>
              </a:rPr>
              <a:t>e</a:t>
            </a:r>
            <a:r>
              <a:rPr dirty="0" sz="4100" spc="-1255">
                <a:solidFill>
                  <a:srgbClr val="000000"/>
                </a:solidFill>
              </a:rPr>
              <a:t>d</a:t>
            </a:r>
            <a:r>
              <a:rPr dirty="0" sz="4100" spc="-1255">
                <a:solidFill>
                  <a:srgbClr val="FFFFFF"/>
                </a:solidFill>
              </a:rPr>
              <a:t>d</a:t>
            </a:r>
            <a:r>
              <a:rPr dirty="0" sz="4100" spc="-254">
                <a:solidFill>
                  <a:srgbClr val="FFFFFF"/>
                </a:solidFill>
              </a:rPr>
              <a:t> </a:t>
            </a:r>
            <a:r>
              <a:rPr dirty="0" sz="4100" spc="-985">
                <a:solidFill>
                  <a:srgbClr val="000000"/>
                </a:solidFill>
              </a:rPr>
              <a:t>V</a:t>
            </a:r>
            <a:r>
              <a:rPr dirty="0" sz="4100" spc="-985">
                <a:solidFill>
                  <a:srgbClr val="FFFFFF"/>
                </a:solidFill>
              </a:rPr>
              <a:t>V</a:t>
            </a:r>
            <a:r>
              <a:rPr dirty="0" sz="4100" spc="-985">
                <a:solidFill>
                  <a:srgbClr val="000000"/>
                </a:solidFill>
              </a:rPr>
              <a:t>i</a:t>
            </a:r>
            <a:r>
              <a:rPr dirty="0" sz="4100" spc="-985">
                <a:solidFill>
                  <a:srgbClr val="FFFFFF"/>
                </a:solidFill>
              </a:rPr>
              <a:t>i</a:t>
            </a:r>
            <a:r>
              <a:rPr dirty="0" sz="4100" spc="-985">
                <a:solidFill>
                  <a:srgbClr val="000000"/>
                </a:solidFill>
              </a:rPr>
              <a:t>a</a:t>
            </a:r>
            <a:r>
              <a:rPr dirty="0" sz="4100" spc="-985">
                <a:solidFill>
                  <a:srgbClr val="FFFFFF"/>
                </a:solidFill>
              </a:rPr>
              <a:t>a</a:t>
            </a:r>
            <a:r>
              <a:rPr dirty="0" sz="4100" spc="-985">
                <a:solidFill>
                  <a:srgbClr val="000000"/>
                </a:solidFill>
              </a:rPr>
              <a:t>s</a:t>
            </a:r>
            <a:r>
              <a:rPr dirty="0" sz="4100" spc="-985">
                <a:solidFill>
                  <a:srgbClr val="FFFFFF"/>
                </a:solidFill>
              </a:rPr>
              <a:t>s</a:t>
            </a:r>
            <a:r>
              <a:rPr dirty="0" sz="4100" spc="-985">
                <a:solidFill>
                  <a:srgbClr val="000000"/>
                </a:solidFill>
              </a:rPr>
              <a:t>u</a:t>
            </a:r>
            <a:r>
              <a:rPr dirty="0" sz="4100" spc="-985">
                <a:solidFill>
                  <a:srgbClr val="FFFFFF"/>
                </a:solidFill>
              </a:rPr>
              <a:t>u</a:t>
            </a:r>
            <a:r>
              <a:rPr dirty="0" sz="4100" spc="-985">
                <a:solidFill>
                  <a:srgbClr val="000000"/>
                </a:solidFill>
              </a:rPr>
              <a:t>a</a:t>
            </a:r>
            <a:r>
              <a:rPr dirty="0" sz="4100" spc="-985">
                <a:solidFill>
                  <a:srgbClr val="FFFFFF"/>
                </a:solidFill>
              </a:rPr>
              <a:t>a</a:t>
            </a:r>
            <a:r>
              <a:rPr dirty="0" sz="4100" spc="-985">
                <a:solidFill>
                  <a:srgbClr val="000000"/>
                </a:solidFill>
              </a:rPr>
              <a:t>l</a:t>
            </a:r>
            <a:r>
              <a:rPr dirty="0" sz="4100" spc="-985">
                <a:solidFill>
                  <a:srgbClr val="FFFFFF"/>
                </a:solidFill>
              </a:rPr>
              <a:t>l</a:t>
            </a:r>
            <a:r>
              <a:rPr dirty="0" sz="4100" spc="-985">
                <a:solidFill>
                  <a:srgbClr val="000000"/>
                </a:solidFill>
              </a:rPr>
              <a:t>i</a:t>
            </a:r>
            <a:r>
              <a:rPr dirty="0" sz="4100" spc="-985">
                <a:solidFill>
                  <a:srgbClr val="FFFFFF"/>
                </a:solidFill>
              </a:rPr>
              <a:t>i</a:t>
            </a:r>
            <a:r>
              <a:rPr dirty="0" sz="4100" spc="-985">
                <a:solidFill>
                  <a:srgbClr val="000000"/>
                </a:solidFill>
              </a:rPr>
              <a:t>z</a:t>
            </a:r>
            <a:r>
              <a:rPr dirty="0" sz="4100" spc="-985">
                <a:solidFill>
                  <a:srgbClr val="FFFFFF"/>
                </a:solidFill>
              </a:rPr>
              <a:t>z</a:t>
            </a:r>
            <a:r>
              <a:rPr dirty="0" sz="4100" spc="-985">
                <a:solidFill>
                  <a:srgbClr val="000000"/>
                </a:solidFill>
              </a:rPr>
              <a:t>a</a:t>
            </a:r>
            <a:r>
              <a:rPr dirty="0" sz="4100" spc="-985">
                <a:solidFill>
                  <a:srgbClr val="FFFFFF"/>
                </a:solidFill>
              </a:rPr>
              <a:t>a</a:t>
            </a:r>
            <a:r>
              <a:rPr dirty="0" sz="4100" spc="-985">
                <a:solidFill>
                  <a:srgbClr val="000000"/>
                </a:solidFill>
              </a:rPr>
              <a:t>t</a:t>
            </a:r>
            <a:r>
              <a:rPr dirty="0" sz="4100" spc="-985">
                <a:solidFill>
                  <a:srgbClr val="FFFFFF"/>
                </a:solidFill>
              </a:rPr>
              <a:t>t</a:t>
            </a:r>
            <a:r>
              <a:rPr dirty="0" sz="4100" spc="-985">
                <a:solidFill>
                  <a:srgbClr val="000000"/>
                </a:solidFill>
              </a:rPr>
              <a:t>i</a:t>
            </a:r>
            <a:r>
              <a:rPr dirty="0" sz="4100" spc="-985">
                <a:solidFill>
                  <a:srgbClr val="FFFFFF"/>
                </a:solidFill>
              </a:rPr>
              <a:t>i</a:t>
            </a:r>
            <a:r>
              <a:rPr dirty="0" sz="4100" spc="-985">
                <a:solidFill>
                  <a:srgbClr val="000000"/>
                </a:solidFill>
              </a:rPr>
              <a:t>o</a:t>
            </a:r>
            <a:r>
              <a:rPr dirty="0" sz="4100" spc="-985">
                <a:solidFill>
                  <a:srgbClr val="FFFFFF"/>
                </a:solidFill>
              </a:rPr>
              <a:t>o</a:t>
            </a:r>
            <a:r>
              <a:rPr dirty="0" sz="4100" spc="-985">
                <a:solidFill>
                  <a:srgbClr val="000000"/>
                </a:solidFill>
              </a:rPr>
              <a:t>n</a:t>
            </a:r>
            <a:r>
              <a:rPr dirty="0" sz="4100" spc="-985">
                <a:solidFill>
                  <a:srgbClr val="FFFFFF"/>
                </a:solidFill>
              </a:rPr>
              <a:t>n</a:t>
            </a:r>
            <a:r>
              <a:rPr dirty="0" sz="4100" spc="-985">
                <a:solidFill>
                  <a:srgbClr val="000000"/>
                </a:solidFill>
              </a:rPr>
              <a:t>s</a:t>
            </a:r>
            <a:r>
              <a:rPr dirty="0" sz="4100" spc="-985">
                <a:solidFill>
                  <a:srgbClr val="FFFFFF"/>
                </a:solidFill>
              </a:rPr>
              <a:t>s </a:t>
            </a:r>
            <a:r>
              <a:rPr dirty="0" sz="4100" spc="-969">
                <a:solidFill>
                  <a:srgbClr val="000000"/>
                </a:solidFill>
              </a:rPr>
              <a:t>i</a:t>
            </a:r>
            <a:r>
              <a:rPr dirty="0" sz="4100" spc="-969">
                <a:solidFill>
                  <a:srgbClr val="FFFFFF"/>
                </a:solidFill>
              </a:rPr>
              <a:t>i</a:t>
            </a:r>
            <a:r>
              <a:rPr dirty="0" sz="4100" spc="-969">
                <a:solidFill>
                  <a:srgbClr val="000000"/>
                </a:solidFill>
              </a:rPr>
              <a:t>n</a:t>
            </a:r>
            <a:r>
              <a:rPr dirty="0" sz="4100" spc="-969">
                <a:solidFill>
                  <a:srgbClr val="FFFFFF"/>
                </a:solidFill>
              </a:rPr>
              <a:t>n</a:t>
            </a:r>
            <a:r>
              <a:rPr dirty="0" sz="4100" spc="-805">
                <a:solidFill>
                  <a:srgbClr val="FFFFFF"/>
                </a:solidFill>
              </a:rPr>
              <a:t> </a:t>
            </a:r>
            <a:r>
              <a:rPr dirty="0" sz="4100" spc="-1165">
                <a:solidFill>
                  <a:srgbClr val="000000"/>
                </a:solidFill>
              </a:rPr>
              <a:t>P</a:t>
            </a:r>
            <a:r>
              <a:rPr dirty="0" sz="4100" spc="-1165">
                <a:solidFill>
                  <a:srgbClr val="FFFFFF"/>
                </a:solidFill>
              </a:rPr>
              <a:t>P</a:t>
            </a:r>
            <a:r>
              <a:rPr dirty="0" sz="4100" spc="-1165">
                <a:solidFill>
                  <a:srgbClr val="000000"/>
                </a:solidFill>
              </a:rPr>
              <a:t>y</a:t>
            </a:r>
            <a:r>
              <a:rPr dirty="0" sz="4100" spc="-1165">
                <a:solidFill>
                  <a:srgbClr val="FFFFFF"/>
                </a:solidFill>
              </a:rPr>
              <a:t>y</a:t>
            </a:r>
            <a:r>
              <a:rPr dirty="0" sz="4100" spc="-1165">
                <a:solidFill>
                  <a:srgbClr val="000000"/>
                </a:solidFill>
              </a:rPr>
              <a:t>t</a:t>
            </a:r>
            <a:r>
              <a:rPr dirty="0" sz="4100" spc="-1165">
                <a:solidFill>
                  <a:srgbClr val="FFFFFF"/>
                </a:solidFill>
              </a:rPr>
              <a:t>t</a:t>
            </a:r>
            <a:r>
              <a:rPr dirty="0" sz="4100" spc="-1165">
                <a:solidFill>
                  <a:srgbClr val="000000"/>
                </a:solidFill>
              </a:rPr>
              <a:t>h</a:t>
            </a:r>
            <a:r>
              <a:rPr dirty="0" sz="4100" spc="-1165">
                <a:solidFill>
                  <a:srgbClr val="FFFFFF"/>
                </a:solidFill>
              </a:rPr>
              <a:t>h</a:t>
            </a:r>
            <a:r>
              <a:rPr dirty="0" sz="4100" spc="-1165">
                <a:solidFill>
                  <a:srgbClr val="000000"/>
                </a:solidFill>
              </a:rPr>
              <a:t>o</a:t>
            </a:r>
            <a:r>
              <a:rPr dirty="0" sz="4100" spc="-1165">
                <a:solidFill>
                  <a:srgbClr val="FFFFFF"/>
                </a:solidFill>
              </a:rPr>
              <a:t>o</a:t>
            </a:r>
            <a:r>
              <a:rPr dirty="0" sz="4100" spc="-1165">
                <a:solidFill>
                  <a:srgbClr val="000000"/>
                </a:solidFill>
              </a:rPr>
              <a:t>n</a:t>
            </a:r>
            <a:r>
              <a:rPr dirty="0" sz="4100" spc="-1165">
                <a:solidFill>
                  <a:srgbClr val="FFFFFF"/>
                </a:solidFill>
              </a:rPr>
              <a:t>n</a:t>
            </a:r>
            <a:endParaRPr sz="4100"/>
          </a:p>
        </p:txBody>
      </p:sp>
      <p:sp>
        <p:nvSpPr>
          <p:cNvPr id="3" name="object 3"/>
          <p:cNvSpPr/>
          <p:nvPr/>
        </p:nvSpPr>
        <p:spPr>
          <a:xfrm>
            <a:off x="10637519" y="5821679"/>
            <a:ext cx="887730" cy="486409"/>
          </a:xfrm>
          <a:custGeom>
            <a:avLst/>
            <a:gdLst/>
            <a:ahLst/>
            <a:cxnLst/>
            <a:rect l="l" t="t" r="r" b="b"/>
            <a:pathLst>
              <a:path w="887729" h="486410">
                <a:moveTo>
                  <a:pt x="0" y="0"/>
                </a:moveTo>
                <a:lnTo>
                  <a:pt x="887729" y="0"/>
                </a:lnTo>
                <a:lnTo>
                  <a:pt x="887729" y="486251"/>
                </a:lnTo>
                <a:lnTo>
                  <a:pt x="0" y="486251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04668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0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14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20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596773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15"/>
              <a:t>The </a:t>
            </a:r>
            <a:r>
              <a:rPr dirty="0" sz="3200">
                <a:latin typeface="Courier New"/>
                <a:cs typeface="Courier New"/>
              </a:rPr>
              <a:t>ydata-profiling</a:t>
            </a:r>
            <a:r>
              <a:rPr dirty="0" sz="3200" spc="-1205">
                <a:latin typeface="Courier New"/>
                <a:cs typeface="Courier New"/>
              </a:rPr>
              <a:t> </a:t>
            </a:r>
            <a:r>
              <a:rPr dirty="0" spc="-120"/>
              <a:t>Package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57019"/>
            <a:ext cx="9399905" cy="2178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2415">
              <a:lnSpc>
                <a:spcPct val="118100"/>
              </a:lnSpc>
              <a:spcBef>
                <a:spcPts val="100"/>
              </a:spcBef>
            </a:pP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quality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profiling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exploratory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analysis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(EDA)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are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crucial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steps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any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business 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analytics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application.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969"/>
              </a:spcBef>
            </a:pPr>
            <a:r>
              <a:rPr dirty="0" sz="1800" spc="-4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ydata-profiling</a:t>
            </a:r>
            <a:r>
              <a:rPr dirty="0" sz="1800" spc="-9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automates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standardizes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generation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detailed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reports,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complete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with  statistics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1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visualizations.</a:t>
            </a:r>
            <a:endParaRPr sz="1800">
              <a:latin typeface="Arial"/>
              <a:cs typeface="Arial"/>
            </a:endParaRPr>
          </a:p>
          <a:p>
            <a:pPr marL="12700" marR="120650">
              <a:lnSpc>
                <a:spcPct val="114599"/>
              </a:lnSpc>
              <a:spcBef>
                <a:spcPts val="975"/>
              </a:spcBef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significance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package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lies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how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Arial"/>
                <a:cs typeface="Arial"/>
              </a:rPr>
              <a:t>it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streamlines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process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understanding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  preparing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analysis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single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line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code!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529209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00"/>
              <a:t>Usage </a:t>
            </a:r>
            <a:r>
              <a:rPr dirty="0" spc="-140"/>
              <a:t>of</a:t>
            </a:r>
            <a:r>
              <a:rPr dirty="0" spc="-409"/>
              <a:t> </a:t>
            </a:r>
            <a:r>
              <a:rPr dirty="0" sz="3200">
                <a:latin typeface="Courier New"/>
                <a:cs typeface="Courier New"/>
              </a:rPr>
              <a:t>ydata-profiling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609725"/>
            <a:ext cx="9696450" cy="1571625"/>
          </a:xfrm>
          <a:custGeom>
            <a:avLst/>
            <a:gdLst/>
            <a:ahLst/>
            <a:cxnLst/>
            <a:rect l="l" t="t" r="r" b="b"/>
            <a:pathLst>
              <a:path w="9696450" h="1571625">
                <a:moveTo>
                  <a:pt x="0" y="0"/>
                </a:moveTo>
                <a:lnTo>
                  <a:pt x="9696449" y="0"/>
                </a:lnTo>
                <a:lnTo>
                  <a:pt x="9696449" y="1571624"/>
                </a:lnTo>
                <a:lnTo>
                  <a:pt x="0" y="1571624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19175" y="1924050"/>
            <a:ext cx="9486900" cy="200025"/>
          </a:xfrm>
          <a:custGeom>
            <a:avLst/>
            <a:gdLst/>
            <a:ahLst/>
            <a:cxnLst/>
            <a:rect l="l" t="t" r="r" b="b"/>
            <a:pathLst>
              <a:path w="9486900" h="200025">
                <a:moveTo>
                  <a:pt x="0" y="0"/>
                </a:moveTo>
                <a:lnTo>
                  <a:pt x="9486899" y="0"/>
                </a:lnTo>
                <a:lnTo>
                  <a:pt x="9486899" y="200024"/>
                </a:lnTo>
                <a:lnTo>
                  <a:pt x="0" y="200024"/>
                </a:lnTo>
                <a:lnTo>
                  <a:pt x="0" y="0"/>
                </a:lnTo>
                <a:close/>
              </a:path>
            </a:pathLst>
          </a:custGeom>
          <a:solidFill>
            <a:srgbClr val="FFDE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19175" y="2295525"/>
            <a:ext cx="9486900" cy="200025"/>
          </a:xfrm>
          <a:prstGeom prst="rect">
            <a:avLst/>
          </a:prstGeom>
          <a:solidFill>
            <a:srgbClr val="FFDE65"/>
          </a:solidFill>
        </p:spPr>
        <p:txBody>
          <a:bodyPr wrap="square" lIns="0" tIns="0" rIns="0" bIns="0" rtlCol="0" vert="horz">
            <a:spAutoFit/>
          </a:bodyPr>
          <a:lstStyle/>
          <a:p>
            <a:pPr marL="3175">
              <a:lnSpc>
                <a:spcPts val="1470"/>
              </a:lnSpc>
            </a:pPr>
            <a:r>
              <a:rPr dirty="0" sz="1350" spc="10">
                <a:latin typeface="Courier New"/>
                <a:cs typeface="Courier New"/>
              </a:rPr>
              <a:t>profile = ProfileReport(sim_attack_df, title=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"Pandas Profiling Report"</a:t>
            </a:r>
            <a:r>
              <a:rPr dirty="0" sz="1350" spc="10">
                <a:latin typeface="Courier New"/>
                <a:cs typeface="Courier New"/>
              </a:rPr>
              <a:t>,</a:t>
            </a:r>
            <a:r>
              <a:rPr dirty="0" sz="1350" spc="-2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explorative=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True</a:t>
            </a: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14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07950">
              <a:lnSpc>
                <a:spcPts val="1600"/>
              </a:lnSpc>
              <a:spcBef>
                <a:spcPts val="114"/>
              </a:spcBef>
            </a:pPr>
            <a:r>
              <a:rPr dirty="0" spc="10"/>
              <a:t>import </a:t>
            </a:r>
            <a:r>
              <a:rPr dirty="0" spc="10" b="0">
                <a:solidFill>
                  <a:srgbClr val="000000"/>
                </a:solidFill>
                <a:latin typeface="Courier New"/>
                <a:cs typeface="Courier New"/>
              </a:rPr>
              <a:t>pandas </a:t>
            </a:r>
            <a:r>
              <a:rPr dirty="0" spc="10"/>
              <a:t>as</a:t>
            </a:r>
            <a:r>
              <a:rPr dirty="0" spc="5"/>
              <a:t> </a:t>
            </a:r>
            <a:r>
              <a:rPr dirty="0" spc="10" b="0">
                <a:solidFill>
                  <a:srgbClr val="000000"/>
                </a:solidFill>
                <a:latin typeface="Courier New"/>
                <a:cs typeface="Courier New"/>
              </a:rPr>
              <a:t>pd</a:t>
            </a:r>
          </a:p>
          <a:p>
            <a:pPr marL="107950">
              <a:lnSpc>
                <a:spcPts val="1595"/>
              </a:lnSpc>
            </a:pPr>
            <a:r>
              <a:rPr dirty="0" spc="10"/>
              <a:t>from </a:t>
            </a:r>
            <a:r>
              <a:rPr dirty="0" spc="10" b="0">
                <a:solidFill>
                  <a:srgbClr val="000000"/>
                </a:solidFill>
                <a:latin typeface="Courier New"/>
                <a:cs typeface="Courier New"/>
              </a:rPr>
              <a:t>ydata_profiling </a:t>
            </a:r>
            <a:r>
              <a:rPr dirty="0" spc="10"/>
              <a:t>import</a:t>
            </a:r>
            <a:r>
              <a:rPr dirty="0" spc="5"/>
              <a:t> </a:t>
            </a:r>
            <a:r>
              <a:rPr dirty="0" spc="10" b="0">
                <a:solidFill>
                  <a:srgbClr val="000000"/>
                </a:solidFill>
                <a:latin typeface="Courier New"/>
                <a:cs typeface="Courier New"/>
              </a:rPr>
              <a:t>ProfileReport</a:t>
            </a:r>
          </a:p>
          <a:p>
            <a:pPr>
              <a:lnSpc>
                <a:spcPct val="100000"/>
              </a:lnSpc>
            </a:pP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Courier New"/>
              <a:cs typeface="Courier New"/>
            </a:endParaRPr>
          </a:p>
          <a:p>
            <a:pPr marL="107950" marR="1866264">
              <a:lnSpc>
                <a:spcPts val="1580"/>
              </a:lnSpc>
              <a:spcBef>
                <a:spcPts val="5"/>
              </a:spcBef>
              <a:buChar char="❖"/>
              <a:tabLst>
                <a:tab pos="317500" algn="l"/>
              </a:tabLst>
            </a:pPr>
            <a:r>
              <a:rPr dirty="0" spc="10" b="0">
                <a:solidFill>
                  <a:srgbClr val="777777"/>
                </a:solidFill>
                <a:latin typeface="Courier New"/>
                <a:cs typeface="Courier New"/>
              </a:rPr>
              <a:t>the next line is needed since I am not using Colab for making the </a:t>
            </a:r>
            <a:r>
              <a:rPr dirty="0" spc="-90" b="0">
                <a:solidFill>
                  <a:srgbClr val="777777"/>
                </a:solidFill>
                <a:latin typeface="Courier New"/>
                <a:cs typeface="Courier New"/>
              </a:rPr>
              <a:t>slides </a:t>
            </a:r>
            <a:r>
              <a:rPr dirty="0" spc="-90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pc="10" b="0">
                <a:solidFill>
                  <a:srgbClr val="000000"/>
                </a:solidFill>
                <a:latin typeface="Courier New"/>
                <a:cs typeface="Courier New"/>
              </a:rPr>
              <a:t>profile.to_file(</a:t>
            </a:r>
            <a:r>
              <a:rPr dirty="0" spc="10" b="0">
                <a:solidFill>
                  <a:srgbClr val="005400"/>
                </a:solidFill>
                <a:latin typeface="Courier New"/>
                <a:cs typeface="Courier New"/>
              </a:rPr>
              <a:t>"../../figures/sim_attack_data_report.html"</a:t>
            </a:r>
            <a:r>
              <a:rPr dirty="0" spc="10" b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537527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50"/>
              <a:t>Output </a:t>
            </a:r>
            <a:r>
              <a:rPr dirty="0" spc="-140"/>
              <a:t>of</a:t>
            </a:r>
            <a:r>
              <a:rPr dirty="0" spc="-250"/>
              <a:t> </a:t>
            </a:r>
            <a:r>
              <a:rPr dirty="0" sz="3200">
                <a:latin typeface="Courier New"/>
                <a:cs typeface="Courier New"/>
              </a:rPr>
              <a:t>ydata-profiling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619250"/>
            <a:ext cx="9734550" cy="0"/>
          </a:xfrm>
          <a:custGeom>
            <a:avLst/>
            <a:gdLst/>
            <a:ahLst/>
            <a:cxnLst/>
            <a:rect l="l" t="t" r="r" b="b"/>
            <a:pathLst>
              <a:path w="9734550" h="0">
                <a:moveTo>
                  <a:pt x="0" y="0"/>
                </a:moveTo>
                <a:lnTo>
                  <a:pt x="9734549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639424" y="1609725"/>
            <a:ext cx="0" cy="4698365"/>
          </a:xfrm>
          <a:custGeom>
            <a:avLst/>
            <a:gdLst/>
            <a:ahLst/>
            <a:cxnLst/>
            <a:rect l="l" t="t" r="r" b="b"/>
            <a:pathLst>
              <a:path w="0" h="4698365">
                <a:moveTo>
                  <a:pt x="0" y="0"/>
                </a:moveTo>
                <a:lnTo>
                  <a:pt x="0" y="4698206"/>
                </a:lnTo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3925" y="1609725"/>
            <a:ext cx="0" cy="4698365"/>
          </a:xfrm>
          <a:custGeom>
            <a:avLst/>
            <a:gdLst/>
            <a:ahLst/>
            <a:cxnLst/>
            <a:rect l="l" t="t" r="r" b="b"/>
            <a:pathLst>
              <a:path w="0" h="4698365">
                <a:moveTo>
                  <a:pt x="0" y="0"/>
                </a:moveTo>
                <a:lnTo>
                  <a:pt x="0" y="4698206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52537" y="3205162"/>
            <a:ext cx="8905875" cy="3103245"/>
          </a:xfrm>
          <a:custGeom>
            <a:avLst/>
            <a:gdLst/>
            <a:ahLst/>
            <a:cxnLst/>
            <a:rect l="l" t="t" r="r" b="b"/>
            <a:pathLst>
              <a:path w="8905875" h="3103245">
                <a:moveTo>
                  <a:pt x="0" y="3102768"/>
                </a:moveTo>
                <a:lnTo>
                  <a:pt x="0" y="5238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7"/>
                </a:lnTo>
                <a:lnTo>
                  <a:pt x="1677" y="38793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1"/>
                </a:lnTo>
                <a:lnTo>
                  <a:pt x="6917" y="26142"/>
                </a:lnTo>
                <a:lnTo>
                  <a:pt x="8828" y="23282"/>
                </a:lnTo>
                <a:lnTo>
                  <a:pt x="10739" y="20422"/>
                </a:lnTo>
                <a:lnTo>
                  <a:pt x="12911" y="17776"/>
                </a:lnTo>
                <a:lnTo>
                  <a:pt x="15343" y="15343"/>
                </a:lnTo>
                <a:lnTo>
                  <a:pt x="17776" y="12911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7" y="0"/>
                </a:lnTo>
                <a:lnTo>
                  <a:pt x="52387" y="0"/>
                </a:lnTo>
                <a:lnTo>
                  <a:pt x="8853486" y="0"/>
                </a:lnTo>
                <a:lnTo>
                  <a:pt x="8856926" y="0"/>
                </a:lnTo>
                <a:lnTo>
                  <a:pt x="8860332" y="335"/>
                </a:lnTo>
                <a:lnTo>
                  <a:pt x="8863705" y="1006"/>
                </a:lnTo>
                <a:lnTo>
                  <a:pt x="8867078" y="1677"/>
                </a:lnTo>
                <a:lnTo>
                  <a:pt x="8870354" y="2671"/>
                </a:lnTo>
                <a:lnTo>
                  <a:pt x="8873533" y="3987"/>
                </a:lnTo>
                <a:lnTo>
                  <a:pt x="8876711" y="5304"/>
                </a:lnTo>
                <a:lnTo>
                  <a:pt x="8903201" y="35517"/>
                </a:lnTo>
                <a:lnTo>
                  <a:pt x="8905874" y="52387"/>
                </a:lnTo>
                <a:lnTo>
                  <a:pt x="8905874" y="3102768"/>
                </a:lnTo>
              </a:path>
            </a:pathLst>
          </a:custGeom>
          <a:ln w="9524">
            <a:solidFill>
              <a:srgbClr val="DEE2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30312" y="2299303"/>
            <a:ext cx="153543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202529"/>
                </a:solidFill>
                <a:latin typeface="Segoe UI Semibold"/>
                <a:cs typeface="Segoe UI Semibold"/>
              </a:rPr>
              <a:t>O</a:t>
            </a:r>
            <a:r>
              <a:rPr dirty="0" sz="2800" spc="-30" b="1">
                <a:solidFill>
                  <a:srgbClr val="202529"/>
                </a:solidFill>
                <a:latin typeface="Segoe UI Semibold"/>
                <a:cs typeface="Segoe UI Semibold"/>
              </a:rPr>
              <a:t>v</a:t>
            </a:r>
            <a:r>
              <a:rPr dirty="0" sz="2800" spc="-5" b="1">
                <a:solidFill>
                  <a:srgbClr val="202529"/>
                </a:solidFill>
                <a:latin typeface="Segoe UI Semibold"/>
                <a:cs typeface="Segoe UI Semibold"/>
              </a:rPr>
              <a:t>e</a:t>
            </a:r>
            <a:r>
              <a:rPr dirty="0" sz="2800" spc="105" b="1">
                <a:solidFill>
                  <a:srgbClr val="202529"/>
                </a:solidFill>
                <a:latin typeface="Segoe UI Semibold"/>
                <a:cs typeface="Segoe UI Semibold"/>
              </a:rPr>
              <a:t>r</a:t>
            </a:r>
            <a:r>
              <a:rPr dirty="0" sz="2800" spc="-5" b="1">
                <a:solidFill>
                  <a:srgbClr val="202529"/>
                </a:solidFill>
                <a:latin typeface="Segoe UI Semibold"/>
                <a:cs typeface="Segoe UI Semibold"/>
              </a:rPr>
              <a:t>view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83748" y="2825750"/>
            <a:ext cx="16878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02529"/>
                </a:solidFill>
                <a:latin typeface="Segoe UI"/>
                <a:cs typeface="Segoe UI"/>
              </a:rPr>
              <a:t>Brought to you by</a:t>
            </a:r>
            <a:r>
              <a:rPr dirty="0" sz="1200" spc="-95">
                <a:solidFill>
                  <a:srgbClr val="202529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D6EFD"/>
                </a:solidFill>
                <a:latin typeface="Segoe UI"/>
                <a:cs typeface="Segoe UI"/>
                <a:hlinkClick r:id="rId2"/>
              </a:rPr>
              <a:t>YData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9699" y="3757612"/>
            <a:ext cx="8591550" cy="0"/>
          </a:xfrm>
          <a:custGeom>
            <a:avLst/>
            <a:gdLst/>
            <a:ahLst/>
            <a:cxnLst/>
            <a:rect l="l" t="t" r="r" b="b"/>
            <a:pathLst>
              <a:path w="8591550" h="0">
                <a:moveTo>
                  <a:pt x="0" y="0"/>
                </a:moveTo>
                <a:lnTo>
                  <a:pt x="8591549" y="0"/>
                </a:lnTo>
              </a:path>
            </a:pathLst>
          </a:custGeom>
          <a:ln w="9524">
            <a:solidFill>
              <a:srgbClr val="DEE2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26438" y="3362325"/>
            <a:ext cx="909955" cy="23495"/>
          </a:xfrm>
          <a:custGeom>
            <a:avLst/>
            <a:gdLst/>
            <a:ahLst/>
            <a:cxnLst/>
            <a:rect l="l" t="t" r="r" b="b"/>
            <a:pathLst>
              <a:path w="909955" h="23495">
                <a:moveTo>
                  <a:pt x="6735" y="23473"/>
                </a:moveTo>
                <a:lnTo>
                  <a:pt x="0" y="16738"/>
                </a:lnTo>
                <a:lnTo>
                  <a:pt x="5358" y="11379"/>
                </a:lnTo>
                <a:lnTo>
                  <a:pt x="11539" y="7250"/>
                </a:lnTo>
                <a:lnTo>
                  <a:pt x="25542" y="1449"/>
                </a:lnTo>
                <a:lnTo>
                  <a:pt x="32832" y="0"/>
                </a:lnTo>
                <a:lnTo>
                  <a:pt x="876665" y="0"/>
                </a:lnTo>
                <a:lnTo>
                  <a:pt x="883954" y="1449"/>
                </a:lnTo>
                <a:lnTo>
                  <a:pt x="897958" y="7250"/>
                </a:lnTo>
                <a:lnTo>
                  <a:pt x="901362" y="9524"/>
                </a:lnTo>
                <a:lnTo>
                  <a:pt x="40411" y="9524"/>
                </a:lnTo>
                <a:lnTo>
                  <a:pt x="30909" y="10396"/>
                </a:lnTo>
                <a:lnTo>
                  <a:pt x="22128" y="13012"/>
                </a:lnTo>
                <a:lnTo>
                  <a:pt x="14070" y="17370"/>
                </a:lnTo>
                <a:lnTo>
                  <a:pt x="6735" y="23473"/>
                </a:lnTo>
                <a:close/>
              </a:path>
              <a:path w="909955" h="23495">
                <a:moveTo>
                  <a:pt x="902762" y="23473"/>
                </a:moveTo>
                <a:lnTo>
                  <a:pt x="895426" y="17370"/>
                </a:lnTo>
                <a:lnTo>
                  <a:pt x="887368" y="13012"/>
                </a:lnTo>
                <a:lnTo>
                  <a:pt x="878588" y="10396"/>
                </a:lnTo>
                <a:lnTo>
                  <a:pt x="869086" y="9524"/>
                </a:lnTo>
                <a:lnTo>
                  <a:pt x="901362" y="9524"/>
                </a:lnTo>
                <a:lnTo>
                  <a:pt x="904138" y="11379"/>
                </a:lnTo>
                <a:lnTo>
                  <a:pt x="909497" y="16738"/>
                </a:lnTo>
                <a:lnTo>
                  <a:pt x="902762" y="23473"/>
                </a:lnTo>
                <a:close/>
              </a:path>
            </a:pathLst>
          </a:custGeom>
          <a:solidFill>
            <a:srgbClr val="DEE2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09699" y="3757612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40678" y="3378587"/>
            <a:ext cx="0" cy="384175"/>
          </a:xfrm>
          <a:custGeom>
            <a:avLst/>
            <a:gdLst/>
            <a:ahLst/>
            <a:cxnLst/>
            <a:rect l="l" t="t" r="r" b="b"/>
            <a:pathLst>
              <a:path w="0" h="384175">
                <a:moveTo>
                  <a:pt x="0" y="0"/>
                </a:moveTo>
                <a:lnTo>
                  <a:pt x="0" y="383787"/>
                </a:lnTo>
              </a:path>
            </a:pathLst>
          </a:custGeom>
          <a:ln w="23993">
            <a:solidFill>
              <a:srgbClr val="DEE2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21696" y="3378587"/>
            <a:ext cx="0" cy="384175"/>
          </a:xfrm>
          <a:custGeom>
            <a:avLst/>
            <a:gdLst/>
            <a:ahLst/>
            <a:cxnLst/>
            <a:rect l="l" t="t" r="r" b="b"/>
            <a:pathLst>
              <a:path w="0" h="384175">
                <a:moveTo>
                  <a:pt x="0" y="0"/>
                </a:moveTo>
                <a:lnTo>
                  <a:pt x="0" y="383787"/>
                </a:lnTo>
              </a:path>
            </a:pathLst>
          </a:custGeom>
          <a:ln w="23993">
            <a:solidFill>
              <a:srgbClr val="DEE2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54162" y="3454400"/>
            <a:ext cx="645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Segoe UI"/>
                <a:cs typeface="Segoe UI"/>
              </a:rPr>
              <a:t>Overview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8327" y="3454400"/>
            <a:ext cx="4102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D6EFD"/>
                </a:solidFill>
                <a:latin typeface="Segoe UI"/>
                <a:cs typeface="Segoe UI"/>
              </a:rPr>
              <a:t>Alerts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98539" y="3473450"/>
            <a:ext cx="91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ABABAB"/>
                </a:solidFill>
                <a:latin typeface="Segoe UI"/>
                <a:cs typeface="Segoe UI"/>
              </a:rPr>
              <a:t>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62436" y="3454400"/>
            <a:ext cx="9347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>
                <a:solidFill>
                  <a:srgbClr val="0D6EFD"/>
                </a:solidFill>
                <a:latin typeface="Segoe UI"/>
                <a:cs typeface="Segoe UI"/>
              </a:rPr>
              <a:t>R</a:t>
            </a:r>
            <a:r>
              <a:rPr dirty="0" sz="1200">
                <a:solidFill>
                  <a:srgbClr val="0D6EFD"/>
                </a:solidFill>
                <a:latin typeface="Segoe UI"/>
                <a:cs typeface="Segoe UI"/>
              </a:rPr>
              <a:t>eproduction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09699" y="6276974"/>
            <a:ext cx="3238500" cy="31115"/>
          </a:xfrm>
          <a:custGeom>
            <a:avLst/>
            <a:gdLst/>
            <a:ahLst/>
            <a:cxnLst/>
            <a:rect l="l" t="t" r="r" b="b"/>
            <a:pathLst>
              <a:path w="3238500" h="31114">
                <a:moveTo>
                  <a:pt x="0" y="30956"/>
                </a:moveTo>
                <a:lnTo>
                  <a:pt x="3238499" y="30956"/>
                </a:lnTo>
                <a:lnTo>
                  <a:pt x="3238499" y="0"/>
                </a:lnTo>
                <a:lnTo>
                  <a:pt x="0" y="0"/>
                </a:lnTo>
                <a:lnTo>
                  <a:pt x="0" y="30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48200" y="6276974"/>
            <a:ext cx="1057275" cy="31115"/>
          </a:xfrm>
          <a:custGeom>
            <a:avLst/>
            <a:gdLst/>
            <a:ahLst/>
            <a:cxnLst/>
            <a:rect l="l" t="t" r="r" b="b"/>
            <a:pathLst>
              <a:path w="1057275" h="31114">
                <a:moveTo>
                  <a:pt x="0" y="30956"/>
                </a:moveTo>
                <a:lnTo>
                  <a:pt x="1057274" y="30956"/>
                </a:lnTo>
                <a:lnTo>
                  <a:pt x="1057274" y="0"/>
                </a:lnTo>
                <a:lnTo>
                  <a:pt x="0" y="0"/>
                </a:lnTo>
                <a:lnTo>
                  <a:pt x="0" y="30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09699" y="4719637"/>
            <a:ext cx="3238500" cy="0"/>
          </a:xfrm>
          <a:custGeom>
            <a:avLst/>
            <a:gdLst/>
            <a:ahLst/>
            <a:cxnLst/>
            <a:rect l="l" t="t" r="r" b="b"/>
            <a:pathLst>
              <a:path w="3238500" h="0">
                <a:moveTo>
                  <a:pt x="0" y="0"/>
                </a:moveTo>
                <a:lnTo>
                  <a:pt x="3238499" y="0"/>
                </a:lnTo>
              </a:path>
            </a:pathLst>
          </a:custGeom>
          <a:ln w="9524">
            <a:solidFill>
              <a:srgbClr val="DEE2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48200" y="4719637"/>
            <a:ext cx="1057275" cy="0"/>
          </a:xfrm>
          <a:custGeom>
            <a:avLst/>
            <a:gdLst/>
            <a:ahLst/>
            <a:cxnLst/>
            <a:rect l="l" t="t" r="r" b="b"/>
            <a:pathLst>
              <a:path w="1057275" h="0">
                <a:moveTo>
                  <a:pt x="0" y="0"/>
                </a:moveTo>
                <a:lnTo>
                  <a:pt x="1057274" y="0"/>
                </a:lnTo>
              </a:path>
            </a:pathLst>
          </a:custGeom>
          <a:ln w="9524">
            <a:solidFill>
              <a:srgbClr val="DEE2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09699" y="5110162"/>
            <a:ext cx="3238500" cy="0"/>
          </a:xfrm>
          <a:custGeom>
            <a:avLst/>
            <a:gdLst/>
            <a:ahLst/>
            <a:cxnLst/>
            <a:rect l="l" t="t" r="r" b="b"/>
            <a:pathLst>
              <a:path w="3238500" h="0">
                <a:moveTo>
                  <a:pt x="0" y="0"/>
                </a:moveTo>
                <a:lnTo>
                  <a:pt x="3238499" y="0"/>
                </a:lnTo>
              </a:path>
            </a:pathLst>
          </a:custGeom>
          <a:ln w="9524">
            <a:solidFill>
              <a:srgbClr val="DEE2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48200" y="5110162"/>
            <a:ext cx="1057275" cy="0"/>
          </a:xfrm>
          <a:custGeom>
            <a:avLst/>
            <a:gdLst/>
            <a:ahLst/>
            <a:cxnLst/>
            <a:rect l="l" t="t" r="r" b="b"/>
            <a:pathLst>
              <a:path w="1057275" h="0">
                <a:moveTo>
                  <a:pt x="0" y="0"/>
                </a:moveTo>
                <a:lnTo>
                  <a:pt x="1057274" y="0"/>
                </a:lnTo>
              </a:path>
            </a:pathLst>
          </a:custGeom>
          <a:ln w="9524">
            <a:solidFill>
              <a:srgbClr val="DEE2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09699" y="5500687"/>
            <a:ext cx="3238500" cy="0"/>
          </a:xfrm>
          <a:custGeom>
            <a:avLst/>
            <a:gdLst/>
            <a:ahLst/>
            <a:cxnLst/>
            <a:rect l="l" t="t" r="r" b="b"/>
            <a:pathLst>
              <a:path w="3238500" h="0">
                <a:moveTo>
                  <a:pt x="0" y="0"/>
                </a:moveTo>
                <a:lnTo>
                  <a:pt x="3238499" y="0"/>
                </a:lnTo>
              </a:path>
            </a:pathLst>
          </a:custGeom>
          <a:ln w="9524">
            <a:solidFill>
              <a:srgbClr val="DEE2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48200" y="5500687"/>
            <a:ext cx="1057275" cy="0"/>
          </a:xfrm>
          <a:custGeom>
            <a:avLst/>
            <a:gdLst/>
            <a:ahLst/>
            <a:cxnLst/>
            <a:rect l="l" t="t" r="r" b="b"/>
            <a:pathLst>
              <a:path w="1057275" h="0">
                <a:moveTo>
                  <a:pt x="0" y="0"/>
                </a:moveTo>
                <a:lnTo>
                  <a:pt x="1057274" y="0"/>
                </a:lnTo>
              </a:path>
            </a:pathLst>
          </a:custGeom>
          <a:ln w="9524">
            <a:solidFill>
              <a:srgbClr val="DEE2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09699" y="5891212"/>
            <a:ext cx="3238500" cy="0"/>
          </a:xfrm>
          <a:custGeom>
            <a:avLst/>
            <a:gdLst/>
            <a:ahLst/>
            <a:cxnLst/>
            <a:rect l="l" t="t" r="r" b="b"/>
            <a:pathLst>
              <a:path w="3238500" h="0">
                <a:moveTo>
                  <a:pt x="0" y="0"/>
                </a:moveTo>
                <a:lnTo>
                  <a:pt x="3238499" y="0"/>
                </a:lnTo>
              </a:path>
            </a:pathLst>
          </a:custGeom>
          <a:ln w="9524">
            <a:solidFill>
              <a:srgbClr val="DEE2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48200" y="5891212"/>
            <a:ext cx="1057275" cy="0"/>
          </a:xfrm>
          <a:custGeom>
            <a:avLst/>
            <a:gdLst/>
            <a:ahLst/>
            <a:cxnLst/>
            <a:rect l="l" t="t" r="r" b="b"/>
            <a:pathLst>
              <a:path w="1057275" h="0">
                <a:moveTo>
                  <a:pt x="0" y="0"/>
                </a:moveTo>
                <a:lnTo>
                  <a:pt x="1057274" y="0"/>
                </a:lnTo>
              </a:path>
            </a:pathLst>
          </a:custGeom>
          <a:ln w="9524">
            <a:solidFill>
              <a:srgbClr val="DEE2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09699" y="6281737"/>
            <a:ext cx="3238500" cy="0"/>
          </a:xfrm>
          <a:custGeom>
            <a:avLst/>
            <a:gdLst/>
            <a:ahLst/>
            <a:cxnLst/>
            <a:rect l="l" t="t" r="r" b="b"/>
            <a:pathLst>
              <a:path w="3238500" h="0">
                <a:moveTo>
                  <a:pt x="0" y="0"/>
                </a:moveTo>
                <a:lnTo>
                  <a:pt x="3238499" y="0"/>
                </a:lnTo>
              </a:path>
            </a:pathLst>
          </a:custGeom>
          <a:ln w="9524">
            <a:solidFill>
              <a:srgbClr val="DEE2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48200" y="6281737"/>
            <a:ext cx="1057275" cy="0"/>
          </a:xfrm>
          <a:custGeom>
            <a:avLst/>
            <a:gdLst/>
            <a:ahLst/>
            <a:cxnLst/>
            <a:rect l="l" t="t" r="r" b="b"/>
            <a:pathLst>
              <a:path w="1057275" h="0">
                <a:moveTo>
                  <a:pt x="0" y="0"/>
                </a:moveTo>
                <a:lnTo>
                  <a:pt x="1057274" y="0"/>
                </a:lnTo>
              </a:path>
            </a:pathLst>
          </a:custGeom>
          <a:ln w="9524">
            <a:solidFill>
              <a:srgbClr val="DEE2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392237" y="3973988"/>
            <a:ext cx="1725930" cy="2940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b="1">
                <a:solidFill>
                  <a:srgbClr val="202529"/>
                </a:solidFill>
                <a:latin typeface="Segoe UI Semibold"/>
                <a:cs typeface="Segoe UI Semibold"/>
              </a:rPr>
              <a:t>Dataset</a:t>
            </a:r>
            <a:r>
              <a:rPr dirty="0" sz="1750" spc="-30" b="1">
                <a:solidFill>
                  <a:srgbClr val="202529"/>
                </a:solidFill>
                <a:latin typeface="Segoe UI Semibold"/>
                <a:cs typeface="Segoe UI Semibold"/>
              </a:rPr>
              <a:t> </a:t>
            </a:r>
            <a:r>
              <a:rPr dirty="0" sz="1750" b="1">
                <a:solidFill>
                  <a:srgbClr val="202529"/>
                </a:solidFill>
                <a:latin typeface="Segoe UI Semibold"/>
                <a:cs typeface="Segoe UI Semibold"/>
              </a:rPr>
              <a:t>statistics</a:t>
            </a:r>
            <a:endParaRPr sz="1750">
              <a:latin typeface="Segoe UI Semibold"/>
              <a:cs typeface="Segoe UI Semi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09699" y="4333875"/>
            <a:ext cx="4295775" cy="381000"/>
          </a:xfrm>
          <a:prstGeom prst="rect">
            <a:avLst/>
          </a:prstGeom>
          <a:solidFill>
            <a:srgbClr val="000000">
              <a:alpha val="5099"/>
            </a:srgbClr>
          </a:solidFill>
        </p:spPr>
        <p:txBody>
          <a:bodyPr wrap="square" lIns="0" tIns="95250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750"/>
              </a:spcBef>
              <a:tabLst>
                <a:tab pos="3316604" algn="l"/>
              </a:tabLst>
            </a:pPr>
            <a:r>
              <a:rPr dirty="0" sz="1200" b="1">
                <a:latin typeface="Segoe UI"/>
                <a:cs typeface="Segoe UI"/>
              </a:rPr>
              <a:t>Number</a:t>
            </a:r>
            <a:r>
              <a:rPr dirty="0" sz="1200" spc="5" b="1">
                <a:latin typeface="Segoe UI"/>
                <a:cs typeface="Segoe UI"/>
              </a:rPr>
              <a:t> </a:t>
            </a:r>
            <a:r>
              <a:rPr dirty="0" sz="1200" spc="-10" b="1">
                <a:latin typeface="Segoe UI"/>
                <a:cs typeface="Segoe UI"/>
              </a:rPr>
              <a:t>of</a:t>
            </a:r>
            <a:r>
              <a:rPr dirty="0" sz="1200" spc="5" b="1">
                <a:latin typeface="Segoe UI"/>
                <a:cs typeface="Segoe UI"/>
              </a:rPr>
              <a:t> </a:t>
            </a:r>
            <a:r>
              <a:rPr dirty="0" sz="1200" spc="-5" b="1">
                <a:latin typeface="Segoe UI"/>
                <a:cs typeface="Segoe UI"/>
              </a:rPr>
              <a:t>variables	</a:t>
            </a:r>
            <a:r>
              <a:rPr dirty="0" sz="1200">
                <a:latin typeface="Segoe UI"/>
                <a:cs typeface="Segoe UI"/>
              </a:rPr>
              <a:t>11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68437" y="4806950"/>
            <a:ext cx="35998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8185" algn="l"/>
              </a:tabLst>
            </a:pPr>
            <a:r>
              <a:rPr dirty="0" sz="1200" b="1">
                <a:latin typeface="Segoe UI"/>
                <a:cs typeface="Segoe UI"/>
              </a:rPr>
              <a:t>Number </a:t>
            </a:r>
            <a:r>
              <a:rPr dirty="0" sz="1200" spc="-20" b="1">
                <a:latin typeface="Segoe UI"/>
                <a:cs typeface="Segoe UI"/>
              </a:rPr>
              <a:t>o</a:t>
            </a:r>
            <a:r>
              <a:rPr dirty="0" sz="1200" b="1">
                <a:latin typeface="Segoe UI"/>
                <a:cs typeface="Segoe UI"/>
              </a:rPr>
              <a:t>f obse</a:t>
            </a:r>
            <a:r>
              <a:rPr dirty="0" sz="1200" spc="45" b="1">
                <a:latin typeface="Segoe UI"/>
                <a:cs typeface="Segoe UI"/>
              </a:rPr>
              <a:t>r</a:t>
            </a:r>
            <a:r>
              <a:rPr dirty="0" sz="1200" spc="-20" b="1">
                <a:latin typeface="Segoe UI"/>
                <a:cs typeface="Segoe UI"/>
              </a:rPr>
              <a:t>v</a:t>
            </a:r>
            <a:r>
              <a:rPr dirty="0" sz="1200" b="1">
                <a:latin typeface="Segoe UI"/>
                <a:cs typeface="Segoe UI"/>
              </a:rPr>
              <a:t>ations	</a:t>
            </a:r>
            <a:r>
              <a:rPr dirty="0" sz="1200">
                <a:latin typeface="Segoe UI"/>
                <a:cs typeface="Segoe UI"/>
              </a:rPr>
              <a:t>1000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09699" y="5114925"/>
            <a:ext cx="4295775" cy="381000"/>
          </a:xfrm>
          <a:prstGeom prst="rect">
            <a:avLst/>
          </a:prstGeom>
          <a:solidFill>
            <a:srgbClr val="000000">
              <a:alpha val="5099"/>
            </a:srgbClr>
          </a:solidFill>
        </p:spPr>
        <p:txBody>
          <a:bodyPr wrap="square" lIns="0" tIns="95250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750"/>
              </a:spcBef>
              <a:tabLst>
                <a:tab pos="3316604" algn="l"/>
              </a:tabLst>
            </a:pPr>
            <a:r>
              <a:rPr dirty="0" sz="1200" b="1">
                <a:latin typeface="Segoe UI"/>
                <a:cs typeface="Segoe UI"/>
              </a:rPr>
              <a:t>Missing cells	</a:t>
            </a:r>
            <a:r>
              <a:rPr dirty="0" sz="1200">
                <a:latin typeface="Segoe UI"/>
                <a:cs typeface="Segoe UI"/>
              </a:rPr>
              <a:t>0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68437" y="5587999"/>
            <a:ext cx="3593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8185" algn="l"/>
              </a:tabLst>
            </a:pPr>
            <a:r>
              <a:rPr dirty="0" sz="1200" b="1">
                <a:latin typeface="Segoe UI"/>
                <a:cs typeface="Segoe UI"/>
              </a:rPr>
              <a:t>Missing cells (%)	</a:t>
            </a:r>
            <a:r>
              <a:rPr dirty="0" sz="1200">
                <a:latin typeface="Segoe UI"/>
                <a:cs typeface="Segoe UI"/>
              </a:rPr>
              <a:t>0.0%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09699" y="5895974"/>
            <a:ext cx="4295775" cy="381000"/>
          </a:xfrm>
          <a:prstGeom prst="rect">
            <a:avLst/>
          </a:prstGeom>
          <a:solidFill>
            <a:srgbClr val="000000">
              <a:alpha val="5099"/>
            </a:srgbClr>
          </a:solidFill>
        </p:spPr>
        <p:txBody>
          <a:bodyPr wrap="square" lIns="0" tIns="95250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750"/>
              </a:spcBef>
              <a:tabLst>
                <a:tab pos="3316604" algn="l"/>
              </a:tabLst>
            </a:pPr>
            <a:r>
              <a:rPr dirty="0" sz="1200" spc="-5" b="1">
                <a:latin typeface="Segoe UI"/>
                <a:cs typeface="Segoe UI"/>
              </a:rPr>
              <a:t>Duplicate</a:t>
            </a:r>
            <a:r>
              <a:rPr dirty="0" sz="1200" spc="15" b="1">
                <a:latin typeface="Segoe UI"/>
                <a:cs typeface="Segoe UI"/>
              </a:rPr>
              <a:t> </a:t>
            </a:r>
            <a:r>
              <a:rPr dirty="0" sz="1200" spc="-5" b="1">
                <a:latin typeface="Segoe UI"/>
                <a:cs typeface="Segoe UI"/>
              </a:rPr>
              <a:t>rows	</a:t>
            </a:r>
            <a:r>
              <a:rPr dirty="0" sz="1200">
                <a:latin typeface="Segoe UI"/>
                <a:cs typeface="Segoe UI"/>
              </a:rPr>
              <a:t>0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857874" y="4719637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 h="0">
                <a:moveTo>
                  <a:pt x="0" y="0"/>
                </a:moveTo>
                <a:lnTo>
                  <a:pt x="3324224" y="0"/>
                </a:lnTo>
              </a:path>
            </a:pathLst>
          </a:custGeom>
          <a:ln w="9524">
            <a:solidFill>
              <a:srgbClr val="DEE2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182100" y="4719637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 h="0">
                <a:moveTo>
                  <a:pt x="0" y="0"/>
                </a:moveTo>
                <a:lnTo>
                  <a:pt x="819149" y="0"/>
                </a:lnTo>
              </a:path>
            </a:pathLst>
          </a:custGeom>
          <a:ln w="9524">
            <a:solidFill>
              <a:srgbClr val="DEE2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857874" y="5110162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 h="0">
                <a:moveTo>
                  <a:pt x="0" y="0"/>
                </a:moveTo>
                <a:lnTo>
                  <a:pt x="3324224" y="0"/>
                </a:lnTo>
              </a:path>
            </a:pathLst>
          </a:custGeom>
          <a:ln w="9524">
            <a:solidFill>
              <a:srgbClr val="DEE2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182100" y="5110162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 h="0">
                <a:moveTo>
                  <a:pt x="0" y="0"/>
                </a:moveTo>
                <a:lnTo>
                  <a:pt x="819149" y="0"/>
                </a:lnTo>
              </a:path>
            </a:pathLst>
          </a:custGeom>
          <a:ln w="9524">
            <a:solidFill>
              <a:srgbClr val="DEE2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857874" y="5500687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 h="0">
                <a:moveTo>
                  <a:pt x="0" y="0"/>
                </a:moveTo>
                <a:lnTo>
                  <a:pt x="3324224" y="0"/>
                </a:lnTo>
              </a:path>
            </a:pathLst>
          </a:custGeom>
          <a:ln w="9524">
            <a:solidFill>
              <a:srgbClr val="DEE2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182100" y="5500687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 h="0">
                <a:moveTo>
                  <a:pt x="0" y="0"/>
                </a:moveTo>
                <a:lnTo>
                  <a:pt x="819149" y="0"/>
                </a:lnTo>
              </a:path>
            </a:pathLst>
          </a:custGeom>
          <a:ln w="9524">
            <a:solidFill>
              <a:srgbClr val="DEE2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57874" y="5891212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 h="0">
                <a:moveTo>
                  <a:pt x="0" y="0"/>
                </a:moveTo>
                <a:lnTo>
                  <a:pt x="3324224" y="0"/>
                </a:lnTo>
              </a:path>
            </a:pathLst>
          </a:custGeom>
          <a:ln w="9524">
            <a:solidFill>
              <a:srgbClr val="DEE2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182100" y="5891212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 h="0">
                <a:moveTo>
                  <a:pt x="0" y="0"/>
                </a:moveTo>
                <a:lnTo>
                  <a:pt x="819149" y="0"/>
                </a:lnTo>
              </a:path>
            </a:pathLst>
          </a:custGeom>
          <a:ln w="9524">
            <a:solidFill>
              <a:srgbClr val="DEE2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840412" y="3973988"/>
            <a:ext cx="1443355" cy="2940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-15" b="1">
                <a:solidFill>
                  <a:srgbClr val="202529"/>
                </a:solidFill>
                <a:latin typeface="Segoe UI Semibold"/>
                <a:cs typeface="Segoe UI Semibold"/>
              </a:rPr>
              <a:t>Variable</a:t>
            </a:r>
            <a:r>
              <a:rPr dirty="0" sz="1750" spc="-50" b="1">
                <a:solidFill>
                  <a:srgbClr val="202529"/>
                </a:solidFill>
                <a:latin typeface="Segoe UI Semibold"/>
                <a:cs typeface="Segoe UI Semibold"/>
              </a:rPr>
              <a:t> </a:t>
            </a:r>
            <a:r>
              <a:rPr dirty="0" sz="1750" b="1">
                <a:solidFill>
                  <a:srgbClr val="202529"/>
                </a:solidFill>
                <a:latin typeface="Segoe UI Semibold"/>
                <a:cs typeface="Segoe UI Semibold"/>
              </a:rPr>
              <a:t>types</a:t>
            </a:r>
            <a:endParaRPr sz="1750">
              <a:latin typeface="Segoe UI Semibold"/>
              <a:cs typeface="Segoe UI Semibold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57874" y="4333875"/>
            <a:ext cx="4143375" cy="381000"/>
          </a:xfrm>
          <a:prstGeom prst="rect">
            <a:avLst/>
          </a:prstGeom>
          <a:solidFill>
            <a:srgbClr val="000000">
              <a:alpha val="5099"/>
            </a:srgbClr>
          </a:solidFill>
        </p:spPr>
        <p:txBody>
          <a:bodyPr wrap="square" lIns="0" tIns="95250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750"/>
              </a:spcBef>
              <a:tabLst>
                <a:tab pos="3401695" algn="l"/>
              </a:tabLst>
            </a:pPr>
            <a:r>
              <a:rPr dirty="0" sz="1200" spc="-5" b="1">
                <a:latin typeface="Segoe UI"/>
                <a:cs typeface="Segoe UI"/>
              </a:rPr>
              <a:t>DateTime	</a:t>
            </a:r>
            <a:r>
              <a:rPr dirty="0" sz="1200">
                <a:latin typeface="Segoe UI"/>
                <a:cs typeface="Segoe UI"/>
              </a:rPr>
              <a:t>1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16612" y="4806950"/>
            <a:ext cx="3438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2640" algn="l"/>
              </a:tabLst>
            </a:pPr>
            <a:r>
              <a:rPr dirty="0" sz="1200" spc="-110" b="1">
                <a:latin typeface="Segoe UI"/>
                <a:cs typeface="Segoe UI"/>
              </a:rPr>
              <a:t>T</a:t>
            </a:r>
            <a:r>
              <a:rPr dirty="0" sz="1200" b="1">
                <a:latin typeface="Segoe UI"/>
                <a:cs typeface="Segoe UI"/>
              </a:rPr>
              <a:t>ext	</a:t>
            </a:r>
            <a:r>
              <a:rPr dirty="0" sz="1200">
                <a:latin typeface="Segoe UI"/>
                <a:cs typeface="Segoe UI"/>
              </a:rPr>
              <a:t>2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57874" y="5114925"/>
            <a:ext cx="4143375" cy="381000"/>
          </a:xfrm>
          <a:prstGeom prst="rect">
            <a:avLst/>
          </a:prstGeom>
          <a:solidFill>
            <a:srgbClr val="000000">
              <a:alpha val="5099"/>
            </a:srgbClr>
          </a:solidFill>
        </p:spPr>
        <p:txBody>
          <a:bodyPr wrap="square" lIns="0" tIns="95250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750"/>
              </a:spcBef>
              <a:tabLst>
                <a:tab pos="3401695" algn="l"/>
              </a:tabLst>
            </a:pPr>
            <a:r>
              <a:rPr dirty="0" sz="1200" spc="-5" b="1">
                <a:latin typeface="Segoe UI"/>
                <a:cs typeface="Segoe UI"/>
              </a:rPr>
              <a:t>Categorical	</a:t>
            </a:r>
            <a:r>
              <a:rPr dirty="0" sz="1200">
                <a:latin typeface="Segoe UI"/>
                <a:cs typeface="Segoe UI"/>
              </a:rPr>
              <a:t>2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16612" y="5587999"/>
            <a:ext cx="3438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2640" algn="l"/>
              </a:tabLst>
            </a:pPr>
            <a:r>
              <a:rPr dirty="0" sz="1200" b="1">
                <a:latin typeface="Segoe UI"/>
                <a:cs typeface="Segoe UI"/>
              </a:rPr>
              <a:t>Numeric	</a:t>
            </a:r>
            <a:r>
              <a:rPr dirty="0" sz="1200">
                <a:latin typeface="Segoe UI"/>
                <a:cs typeface="Segoe UI"/>
              </a:rPr>
              <a:t>6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35050" y="1768475"/>
            <a:ext cx="199008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latin typeface="Segoe UI"/>
                <a:cs typeface="Segoe UI"/>
              </a:rPr>
              <a:t>Pandas </a:t>
            </a:r>
            <a:r>
              <a:rPr dirty="0" sz="1500">
                <a:latin typeface="Segoe UI"/>
                <a:cs typeface="Segoe UI"/>
              </a:rPr>
              <a:t>Profiling</a:t>
            </a:r>
            <a:r>
              <a:rPr dirty="0" sz="1500" spc="-65">
                <a:latin typeface="Segoe UI"/>
                <a:cs typeface="Segoe UI"/>
              </a:rPr>
              <a:t> </a:t>
            </a:r>
            <a:r>
              <a:rPr dirty="0" sz="1500" spc="-10">
                <a:latin typeface="Segoe UI"/>
                <a:cs typeface="Segoe UI"/>
              </a:rPr>
              <a:t>Report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10720" y="1787525"/>
            <a:ext cx="5080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4860" algn="l"/>
                <a:tab pos="1536700" algn="l"/>
                <a:tab pos="2477135" algn="l"/>
                <a:tab pos="3442335" algn="l"/>
                <a:tab pos="4570095" algn="l"/>
              </a:tabLst>
            </a:pPr>
            <a:r>
              <a:rPr dirty="0" sz="1200">
                <a:latin typeface="Segoe UI"/>
                <a:cs typeface="Segoe UI"/>
              </a:rPr>
              <a:t>Overview	</a:t>
            </a:r>
            <a:r>
              <a:rPr dirty="0" sz="1200" spc="-90">
                <a:latin typeface="Segoe UI"/>
                <a:cs typeface="Segoe UI"/>
              </a:rPr>
              <a:t>V</a:t>
            </a:r>
            <a:r>
              <a:rPr dirty="0" sz="1200">
                <a:latin typeface="Segoe UI"/>
                <a:cs typeface="Segoe UI"/>
              </a:rPr>
              <a:t>ariables	Interactions	Correlations	Missing values	Sample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878987" y="603567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16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11200"/>
            <a:ext cx="2319020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0">
                <a:solidFill>
                  <a:srgbClr val="C2132D"/>
                </a:solidFill>
                <a:latin typeface="Trebuchet MS"/>
                <a:cs typeface="Trebuchet MS"/>
              </a:rPr>
              <a:t>Class</a:t>
            </a:r>
            <a:r>
              <a:rPr dirty="0" sz="3350" spc="-305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3350" spc="-200">
                <a:solidFill>
                  <a:srgbClr val="C2132D"/>
                </a:solidFill>
                <a:latin typeface="Trebuchet MS"/>
                <a:cs typeface="Trebuchet MS"/>
              </a:rPr>
              <a:t>Activity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305050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03567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17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733550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2305050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30300" y="1854200"/>
            <a:ext cx="7532370" cy="2290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165100" indent="-133985">
              <a:lnSpc>
                <a:spcPct val="100000"/>
              </a:lnSpc>
              <a:buClr>
                <a:srgbClr val="C2132D"/>
              </a:buClr>
              <a:buFont typeface="Trebuchet MS"/>
              <a:buChar char="•"/>
              <a:tabLst>
                <a:tab pos="165100" algn="l"/>
              </a:tabLst>
            </a:pP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Identify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similar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package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ydata-profiling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Python.</a:t>
            </a:r>
            <a:endParaRPr sz="1800">
              <a:latin typeface="Arial"/>
              <a:cs typeface="Arial"/>
            </a:endParaRPr>
          </a:p>
          <a:p>
            <a:pPr marL="1651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65100" algn="l"/>
              </a:tabLst>
            </a:pP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Then,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use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package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generate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report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merged_ips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set.</a:t>
            </a:r>
            <a:endParaRPr sz="1800">
              <a:latin typeface="Arial"/>
              <a:cs typeface="Arial"/>
            </a:endParaRPr>
          </a:p>
          <a:p>
            <a:pPr marL="1651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65100" algn="l"/>
              </a:tabLst>
            </a:pP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Share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report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with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your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neighboring</a:t>
            </a:r>
            <a:r>
              <a:rPr dirty="0" sz="1800" spc="-3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classmate.</a:t>
            </a:r>
            <a:endParaRPr sz="1800">
              <a:latin typeface="Arial"/>
              <a:cs typeface="Arial"/>
            </a:endParaRPr>
          </a:p>
          <a:p>
            <a:pPr marL="1651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165100" algn="l"/>
              </a:tabLst>
            </a:pP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Discuss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insights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visualizations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your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approach(es).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03080" y="36576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0965"/>
                </a:lnTo>
                <a:lnTo>
                  <a:pt x="274319" y="100965"/>
                </a:lnTo>
                <a:lnTo>
                  <a:pt x="261182" y="101599"/>
                </a:lnTo>
                <a:lnTo>
                  <a:pt x="223287" y="111115"/>
                </a:lnTo>
                <a:lnTo>
                  <a:pt x="189762" y="131182"/>
                </a:lnTo>
                <a:lnTo>
                  <a:pt x="163420" y="160215"/>
                </a:lnTo>
                <a:lnTo>
                  <a:pt x="146677" y="195663"/>
                </a:lnTo>
                <a:lnTo>
                  <a:pt x="140969" y="234315"/>
                </a:lnTo>
                <a:lnTo>
                  <a:pt x="140969" y="653415"/>
                </a:lnTo>
                <a:lnTo>
                  <a:pt x="146677" y="692066"/>
                </a:lnTo>
                <a:lnTo>
                  <a:pt x="163420" y="727514"/>
                </a:lnTo>
                <a:lnTo>
                  <a:pt x="189762" y="756547"/>
                </a:lnTo>
                <a:lnTo>
                  <a:pt x="223287" y="776614"/>
                </a:lnTo>
                <a:lnTo>
                  <a:pt x="261182" y="786130"/>
                </a:lnTo>
                <a:lnTo>
                  <a:pt x="274319" y="786765"/>
                </a:lnTo>
                <a:lnTo>
                  <a:pt x="1978152" y="786765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6765"/>
                </a:moveTo>
                <a:lnTo>
                  <a:pt x="1703069" y="786765"/>
                </a:lnTo>
                <a:lnTo>
                  <a:pt x="1716205" y="786130"/>
                </a:lnTo>
                <a:lnTo>
                  <a:pt x="1729088" y="784227"/>
                </a:lnTo>
                <a:lnTo>
                  <a:pt x="1765992" y="771001"/>
                </a:lnTo>
                <a:lnTo>
                  <a:pt x="1797360" y="747707"/>
                </a:lnTo>
                <a:lnTo>
                  <a:pt x="1820653" y="716339"/>
                </a:lnTo>
                <a:lnTo>
                  <a:pt x="1833880" y="679435"/>
                </a:lnTo>
                <a:lnTo>
                  <a:pt x="1836419" y="653415"/>
                </a:lnTo>
                <a:lnTo>
                  <a:pt x="1836419" y="234315"/>
                </a:lnTo>
                <a:lnTo>
                  <a:pt x="1830708" y="195663"/>
                </a:lnTo>
                <a:lnTo>
                  <a:pt x="1813965" y="160215"/>
                </a:lnTo>
                <a:lnTo>
                  <a:pt x="1787623" y="131182"/>
                </a:lnTo>
                <a:lnTo>
                  <a:pt x="1754098" y="111115"/>
                </a:lnTo>
                <a:lnTo>
                  <a:pt x="1716205" y="101599"/>
                </a:lnTo>
                <a:lnTo>
                  <a:pt x="1703069" y="100965"/>
                </a:lnTo>
                <a:lnTo>
                  <a:pt x="1978152" y="100965"/>
                </a:lnTo>
                <a:lnTo>
                  <a:pt x="1978152" y="786765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48811" y="471487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48810" y="471487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694912" y="501650"/>
            <a:ext cx="13976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Courier New"/>
                <a:cs typeface="Courier New"/>
              </a:rPr>
              <a:t>10:00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8136" y="2788920"/>
            <a:ext cx="1746885" cy="1015365"/>
          </a:xfrm>
          <a:prstGeom prst="rect"/>
          <a:solidFill>
            <a:srgbClr val="333333"/>
          </a:solidFill>
        </p:spPr>
        <p:txBody>
          <a:bodyPr wrap="square" lIns="0" tIns="119380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940"/>
              </a:spcBef>
            </a:pPr>
            <a:r>
              <a:rPr dirty="0" sz="4100" spc="-1220">
                <a:solidFill>
                  <a:srgbClr val="000000"/>
                </a:solidFill>
              </a:rPr>
              <a:t>R</a:t>
            </a:r>
            <a:r>
              <a:rPr dirty="0" sz="4100" spc="-1220">
                <a:solidFill>
                  <a:srgbClr val="FFFFFF"/>
                </a:solidFill>
              </a:rPr>
              <a:t>R</a:t>
            </a:r>
            <a:r>
              <a:rPr dirty="0" sz="4100" spc="-1220">
                <a:solidFill>
                  <a:srgbClr val="000000"/>
                </a:solidFill>
              </a:rPr>
              <a:t>e</a:t>
            </a:r>
            <a:r>
              <a:rPr dirty="0" sz="4100" spc="-1220">
                <a:solidFill>
                  <a:srgbClr val="FFFFFF"/>
                </a:solidFill>
              </a:rPr>
              <a:t>e</a:t>
            </a:r>
            <a:r>
              <a:rPr dirty="0" sz="4100" spc="-1220">
                <a:solidFill>
                  <a:srgbClr val="000000"/>
                </a:solidFill>
              </a:rPr>
              <a:t>c</a:t>
            </a:r>
            <a:r>
              <a:rPr dirty="0" sz="4100" spc="-1220">
                <a:solidFill>
                  <a:srgbClr val="FFFFFF"/>
                </a:solidFill>
              </a:rPr>
              <a:t>c</a:t>
            </a:r>
            <a:r>
              <a:rPr dirty="0" sz="4100" spc="-1220">
                <a:solidFill>
                  <a:srgbClr val="000000"/>
                </a:solidFill>
              </a:rPr>
              <a:t>a</a:t>
            </a:r>
            <a:r>
              <a:rPr dirty="0" sz="4100" spc="-1220">
                <a:solidFill>
                  <a:srgbClr val="FFFFFF"/>
                </a:solidFill>
              </a:rPr>
              <a:t>a</a:t>
            </a:r>
            <a:r>
              <a:rPr dirty="0" sz="4100" spc="-1220">
                <a:solidFill>
                  <a:srgbClr val="000000"/>
                </a:solidFill>
              </a:rPr>
              <a:t>p</a:t>
            </a:r>
            <a:r>
              <a:rPr dirty="0" sz="4100" spc="-1220">
                <a:solidFill>
                  <a:srgbClr val="FFFFFF"/>
                </a:solidFill>
              </a:rPr>
              <a:t>p</a:t>
            </a:r>
            <a:endParaRPr sz="4100"/>
          </a:p>
        </p:txBody>
      </p:sp>
      <p:sp>
        <p:nvSpPr>
          <p:cNvPr id="3" name="object 3"/>
          <p:cNvSpPr/>
          <p:nvPr/>
        </p:nvSpPr>
        <p:spPr>
          <a:xfrm>
            <a:off x="10637519" y="5821679"/>
            <a:ext cx="887730" cy="486409"/>
          </a:xfrm>
          <a:custGeom>
            <a:avLst/>
            <a:gdLst/>
            <a:ahLst/>
            <a:cxnLst/>
            <a:rect l="l" t="t" r="r" b="b"/>
            <a:pathLst>
              <a:path w="887729" h="486410">
                <a:moveTo>
                  <a:pt x="0" y="0"/>
                </a:moveTo>
                <a:lnTo>
                  <a:pt x="887729" y="0"/>
                </a:lnTo>
                <a:lnTo>
                  <a:pt x="887729" y="486251"/>
                </a:lnTo>
                <a:lnTo>
                  <a:pt x="0" y="486251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03567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8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8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0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19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20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41783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0"/>
              <a:t>Summary </a:t>
            </a:r>
            <a:r>
              <a:rPr dirty="0" spc="-140"/>
              <a:t>of </a:t>
            </a:r>
            <a:r>
              <a:rPr dirty="0" spc="-90"/>
              <a:t>Main</a:t>
            </a:r>
            <a:r>
              <a:rPr dirty="0" spc="-455"/>
              <a:t> </a:t>
            </a:r>
            <a:r>
              <a:rPr dirty="0" spc="-110"/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606550"/>
            <a:ext cx="9532620" cy="1614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solidFill>
                  <a:srgbClr val="585D60"/>
                </a:solidFill>
                <a:latin typeface="Arial"/>
                <a:cs typeface="Arial"/>
              </a:rPr>
              <a:t>By 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now,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should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be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able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3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do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  <a:p>
            <a:pPr marL="393065" marR="5080" indent="-133985">
              <a:lnSpc>
                <a:spcPct val="118100"/>
              </a:lnSpc>
              <a:spcBef>
                <a:spcPts val="180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Create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quick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visualizations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using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plot</a:t>
            </a:r>
            <a:r>
              <a:rPr dirty="0" sz="1700" spc="-5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method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pandas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(with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an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understanding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 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effect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different</a:t>
            </a:r>
            <a:r>
              <a:rPr dirty="0" sz="1800" spc="-3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backends).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Utilize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auto-viz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type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plots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create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quick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14">
                <a:solidFill>
                  <a:srgbClr val="585D60"/>
                </a:solidFill>
                <a:latin typeface="Arial"/>
                <a:cs typeface="Arial"/>
              </a:rPr>
              <a:t>EDA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your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2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20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628586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80"/>
              <a:t>Quick </a:t>
            </a:r>
            <a:r>
              <a:rPr dirty="0" spc="-185"/>
              <a:t>Refresher </a:t>
            </a:r>
            <a:r>
              <a:rPr dirty="0" spc="-140"/>
              <a:t>of </a:t>
            </a:r>
            <a:r>
              <a:rPr dirty="0" spc="-100"/>
              <a:t>Last </a:t>
            </a:r>
            <a:r>
              <a:rPr dirty="0" spc="-150"/>
              <a:t>Week's</a:t>
            </a:r>
            <a:r>
              <a:rPr dirty="0" spc="-605"/>
              <a:t> </a:t>
            </a:r>
            <a:r>
              <a:rPr dirty="0" spc="-2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606550"/>
            <a:ext cx="9214485" cy="1176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30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Arial"/>
                <a:cs typeface="Arial"/>
              </a:rPr>
              <a:t>Ensure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that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your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imported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technically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correct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(rename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columns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fix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dtypes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35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Understand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how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change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unit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analysis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by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grouping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aggregating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35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Use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agg()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function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do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aggregations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on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grouped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19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20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544576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2155">
                <a:latin typeface="Arial"/>
                <a:cs typeface="Arial"/>
              </a:rPr>
              <a:t>📝</a:t>
            </a:r>
            <a:r>
              <a:rPr dirty="0" sz="3300" spc="-260">
                <a:latin typeface="Arial"/>
                <a:cs typeface="Arial"/>
              </a:rPr>
              <a:t> </a:t>
            </a:r>
            <a:r>
              <a:rPr dirty="0" spc="-229"/>
              <a:t>Review </a:t>
            </a:r>
            <a:r>
              <a:rPr dirty="0" spc="-180"/>
              <a:t>and </a:t>
            </a:r>
            <a:r>
              <a:rPr dirty="0" spc="-195"/>
              <a:t>Clarification </a:t>
            </a:r>
            <a:r>
              <a:rPr dirty="0" sz="3300" spc="2155">
                <a:latin typeface="Arial"/>
                <a:cs typeface="Arial"/>
              </a:rPr>
              <a:t>📝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606550"/>
            <a:ext cx="9413240" cy="181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65" b="1">
                <a:solidFill>
                  <a:srgbClr val="C2132D"/>
                </a:solidFill>
                <a:latin typeface="Trebuchet MS"/>
                <a:cs typeface="Trebuchet MS"/>
              </a:rPr>
              <a:t>Class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Notes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:</a:t>
            </a:r>
            <a:r>
              <a:rPr dirty="0" sz="1800" spc="-8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Take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some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time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revisit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your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class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notes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Arial"/>
                <a:cs typeface="Arial"/>
              </a:rPr>
              <a:t>key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insights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concepts.</a:t>
            </a:r>
            <a:endParaRPr sz="1800">
              <a:latin typeface="Arial"/>
              <a:cs typeface="Arial"/>
            </a:endParaRPr>
          </a:p>
          <a:p>
            <a:pPr marL="146050" marR="1016635" indent="-133985">
              <a:lnSpc>
                <a:spcPct val="118100"/>
              </a:lnSpc>
              <a:spcBef>
                <a:spcPts val="9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15" b="1">
                <a:solidFill>
                  <a:srgbClr val="C2132D"/>
                </a:solidFill>
                <a:latin typeface="Trebuchet MS"/>
                <a:cs typeface="Trebuchet MS"/>
              </a:rPr>
              <a:t>Zoom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Recording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:</a:t>
            </a:r>
            <a:r>
              <a:rPr dirty="0" sz="1800" spc="-8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recording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today's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class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will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be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made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available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on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Arial"/>
                <a:cs typeface="Arial"/>
              </a:rPr>
              <a:t>Canvas 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approximately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3-4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hours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after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end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class.</a:t>
            </a:r>
            <a:endParaRPr sz="1800">
              <a:latin typeface="Arial"/>
              <a:cs typeface="Arial"/>
            </a:endParaRPr>
          </a:p>
          <a:p>
            <a:pPr marL="146050" marR="5080" indent="-133985">
              <a:lnSpc>
                <a:spcPct val="118100"/>
              </a:lnSpc>
              <a:spcBef>
                <a:spcPts val="819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Questions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: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Please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don't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hesitate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ask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clarification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on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any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topics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discussed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class.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It's 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crucial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not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let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questions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accumulate.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2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20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632904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0"/>
              <a:t>Learning </a:t>
            </a:r>
            <a:r>
              <a:rPr dirty="0" spc="-204"/>
              <a:t>Objectives </a:t>
            </a:r>
            <a:r>
              <a:rPr dirty="0" spc="-185"/>
              <a:t>for </a:t>
            </a:r>
            <a:r>
              <a:rPr dirty="0" spc="-135"/>
              <a:t>Today's</a:t>
            </a:r>
            <a:r>
              <a:rPr dirty="0" spc="-495"/>
              <a:t> </a:t>
            </a:r>
            <a:r>
              <a:rPr dirty="0" spc="-2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754" y="1557019"/>
            <a:ext cx="9285605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Create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quick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visualizations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using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plot</a:t>
            </a:r>
            <a:r>
              <a:rPr dirty="0" sz="1700" spc="-5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method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pandas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(with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an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understanding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 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effect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different</a:t>
            </a:r>
            <a:r>
              <a:rPr dirty="0" sz="1800" spc="-3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backends).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Utilize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auto-viz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type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plots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create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quick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14">
                <a:solidFill>
                  <a:srgbClr val="585D60"/>
                </a:solidFill>
                <a:latin typeface="Arial"/>
                <a:cs typeface="Arial"/>
              </a:rPr>
              <a:t>EDA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your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567" y="2767584"/>
            <a:ext cx="4737100" cy="1039494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1105"/>
              </a:spcBef>
            </a:pPr>
            <a:r>
              <a:rPr dirty="0" sz="4100" spc="-1010">
                <a:solidFill>
                  <a:srgbClr val="000000"/>
                </a:solidFill>
              </a:rPr>
              <a:t>P</a:t>
            </a:r>
            <a:r>
              <a:rPr dirty="0" sz="4100" spc="-1010">
                <a:solidFill>
                  <a:srgbClr val="FFFFFF"/>
                </a:solidFill>
              </a:rPr>
              <a:t>P</a:t>
            </a:r>
            <a:r>
              <a:rPr dirty="0" sz="4100" spc="-1010">
                <a:solidFill>
                  <a:srgbClr val="000000"/>
                </a:solidFill>
              </a:rPr>
              <a:t>l</a:t>
            </a:r>
            <a:r>
              <a:rPr dirty="0" sz="4100" spc="-1010">
                <a:solidFill>
                  <a:srgbClr val="FFFFFF"/>
                </a:solidFill>
              </a:rPr>
              <a:t>l</a:t>
            </a:r>
            <a:r>
              <a:rPr dirty="0" sz="4100" spc="-1010">
                <a:solidFill>
                  <a:srgbClr val="000000"/>
                </a:solidFill>
              </a:rPr>
              <a:t>o</a:t>
            </a:r>
            <a:r>
              <a:rPr dirty="0" sz="4100" spc="-1010">
                <a:solidFill>
                  <a:srgbClr val="FFFFFF"/>
                </a:solidFill>
              </a:rPr>
              <a:t>o</a:t>
            </a:r>
            <a:r>
              <a:rPr dirty="0" sz="4100" spc="-1010">
                <a:solidFill>
                  <a:srgbClr val="000000"/>
                </a:solidFill>
              </a:rPr>
              <a:t>t</a:t>
            </a:r>
            <a:r>
              <a:rPr dirty="0" sz="4100" spc="-1010">
                <a:solidFill>
                  <a:srgbClr val="FFFFFF"/>
                </a:solidFill>
              </a:rPr>
              <a:t>t</a:t>
            </a:r>
            <a:r>
              <a:rPr dirty="0" sz="4100" spc="-1010">
                <a:solidFill>
                  <a:srgbClr val="000000"/>
                </a:solidFill>
              </a:rPr>
              <a:t>t</a:t>
            </a:r>
            <a:r>
              <a:rPr dirty="0" sz="4100" spc="-1010">
                <a:solidFill>
                  <a:srgbClr val="FFFFFF"/>
                </a:solidFill>
              </a:rPr>
              <a:t>t</a:t>
            </a:r>
            <a:r>
              <a:rPr dirty="0" sz="4100" spc="-1010">
                <a:solidFill>
                  <a:srgbClr val="000000"/>
                </a:solidFill>
              </a:rPr>
              <a:t>i</a:t>
            </a:r>
            <a:r>
              <a:rPr dirty="0" sz="4100" spc="-1010">
                <a:solidFill>
                  <a:srgbClr val="FFFFFF"/>
                </a:solidFill>
              </a:rPr>
              <a:t>i</a:t>
            </a:r>
            <a:r>
              <a:rPr dirty="0" sz="4100" spc="-1010">
                <a:solidFill>
                  <a:srgbClr val="000000"/>
                </a:solidFill>
              </a:rPr>
              <a:t>n</a:t>
            </a:r>
            <a:r>
              <a:rPr dirty="0" sz="4100" spc="-1010">
                <a:solidFill>
                  <a:srgbClr val="FFFFFF"/>
                </a:solidFill>
              </a:rPr>
              <a:t>n</a:t>
            </a:r>
            <a:r>
              <a:rPr dirty="0" sz="4100" spc="-1010">
                <a:solidFill>
                  <a:srgbClr val="000000"/>
                </a:solidFill>
              </a:rPr>
              <a:t>g</a:t>
            </a:r>
            <a:r>
              <a:rPr dirty="0" sz="4100" spc="-1010">
                <a:solidFill>
                  <a:srgbClr val="FFFFFF"/>
                </a:solidFill>
              </a:rPr>
              <a:t>g </a:t>
            </a:r>
            <a:r>
              <a:rPr dirty="0" sz="4100" spc="-1170">
                <a:solidFill>
                  <a:srgbClr val="000000"/>
                </a:solidFill>
              </a:rPr>
              <a:t>w</a:t>
            </a:r>
            <a:r>
              <a:rPr dirty="0" sz="4100" spc="-1170">
                <a:solidFill>
                  <a:srgbClr val="FFFFFF"/>
                </a:solidFill>
              </a:rPr>
              <a:t>w</a:t>
            </a:r>
            <a:r>
              <a:rPr dirty="0" sz="4100" spc="-1170">
                <a:solidFill>
                  <a:srgbClr val="000000"/>
                </a:solidFill>
              </a:rPr>
              <a:t>i</a:t>
            </a:r>
            <a:r>
              <a:rPr dirty="0" sz="4100" spc="-1170">
                <a:solidFill>
                  <a:srgbClr val="FFFFFF"/>
                </a:solidFill>
              </a:rPr>
              <a:t>i</a:t>
            </a:r>
            <a:r>
              <a:rPr dirty="0" sz="4100" spc="-1170">
                <a:solidFill>
                  <a:srgbClr val="000000"/>
                </a:solidFill>
              </a:rPr>
              <a:t>t</a:t>
            </a:r>
            <a:r>
              <a:rPr dirty="0" sz="4100" spc="-1170">
                <a:solidFill>
                  <a:srgbClr val="FFFFFF"/>
                </a:solidFill>
              </a:rPr>
              <a:t>t</a:t>
            </a:r>
            <a:r>
              <a:rPr dirty="0" sz="4100" spc="-1170">
                <a:solidFill>
                  <a:srgbClr val="000000"/>
                </a:solidFill>
              </a:rPr>
              <a:t>h</a:t>
            </a:r>
            <a:r>
              <a:rPr dirty="0" sz="4100" spc="-1170">
                <a:solidFill>
                  <a:srgbClr val="FFFFFF"/>
                </a:solidFill>
              </a:rPr>
              <a:t>h</a:t>
            </a:r>
            <a:r>
              <a:rPr dirty="0" sz="4100" spc="-1160">
                <a:solidFill>
                  <a:srgbClr val="FFFFFF"/>
                </a:solidFill>
              </a:rPr>
              <a:t> </a:t>
            </a:r>
            <a:r>
              <a:rPr dirty="0" sz="4100" spc="-1120">
                <a:solidFill>
                  <a:srgbClr val="000000"/>
                </a:solidFill>
              </a:rPr>
              <a:t>P</a:t>
            </a:r>
            <a:r>
              <a:rPr dirty="0" sz="4100" spc="-1120">
                <a:solidFill>
                  <a:srgbClr val="FFFFFF"/>
                </a:solidFill>
              </a:rPr>
              <a:t>P</a:t>
            </a:r>
            <a:r>
              <a:rPr dirty="0" sz="4100" spc="-1120">
                <a:solidFill>
                  <a:srgbClr val="000000"/>
                </a:solidFill>
              </a:rPr>
              <a:t>a</a:t>
            </a:r>
            <a:r>
              <a:rPr dirty="0" sz="4100" spc="-1120">
                <a:solidFill>
                  <a:srgbClr val="FFFFFF"/>
                </a:solidFill>
              </a:rPr>
              <a:t>a</a:t>
            </a:r>
            <a:r>
              <a:rPr dirty="0" sz="4100" spc="-1120">
                <a:solidFill>
                  <a:srgbClr val="000000"/>
                </a:solidFill>
              </a:rPr>
              <a:t>n</a:t>
            </a:r>
            <a:r>
              <a:rPr dirty="0" sz="4100" spc="-1120">
                <a:solidFill>
                  <a:srgbClr val="FFFFFF"/>
                </a:solidFill>
              </a:rPr>
              <a:t>n</a:t>
            </a:r>
            <a:r>
              <a:rPr dirty="0" sz="4100" spc="-1120">
                <a:solidFill>
                  <a:srgbClr val="000000"/>
                </a:solidFill>
              </a:rPr>
              <a:t>d</a:t>
            </a:r>
            <a:r>
              <a:rPr dirty="0" sz="4100" spc="-1120">
                <a:solidFill>
                  <a:srgbClr val="FFFFFF"/>
                </a:solidFill>
              </a:rPr>
              <a:t>d</a:t>
            </a:r>
            <a:r>
              <a:rPr dirty="0" sz="4100" spc="-1120">
                <a:solidFill>
                  <a:srgbClr val="000000"/>
                </a:solidFill>
              </a:rPr>
              <a:t>a</a:t>
            </a:r>
            <a:r>
              <a:rPr dirty="0" sz="4100" spc="-1120">
                <a:solidFill>
                  <a:srgbClr val="FFFFFF"/>
                </a:solidFill>
              </a:rPr>
              <a:t>a</a:t>
            </a:r>
            <a:r>
              <a:rPr dirty="0" sz="4100" spc="-1120">
                <a:solidFill>
                  <a:srgbClr val="000000"/>
                </a:solidFill>
              </a:rPr>
              <a:t>s</a:t>
            </a:r>
            <a:r>
              <a:rPr dirty="0" sz="4100" spc="-1120">
                <a:solidFill>
                  <a:srgbClr val="FFFFFF"/>
                </a:solidFill>
              </a:rPr>
              <a:t>s</a:t>
            </a:r>
            <a:endParaRPr sz="4100"/>
          </a:p>
        </p:txBody>
      </p:sp>
      <p:sp>
        <p:nvSpPr>
          <p:cNvPr id="3" name="object 3"/>
          <p:cNvSpPr/>
          <p:nvPr/>
        </p:nvSpPr>
        <p:spPr>
          <a:xfrm>
            <a:off x="10713719" y="5821679"/>
            <a:ext cx="811530" cy="486409"/>
          </a:xfrm>
          <a:custGeom>
            <a:avLst/>
            <a:gdLst/>
            <a:ahLst/>
            <a:cxnLst/>
            <a:rect l="l" t="t" r="r" b="b"/>
            <a:pathLst>
              <a:path w="811529" h="486410">
                <a:moveTo>
                  <a:pt x="0" y="0"/>
                </a:moveTo>
                <a:lnTo>
                  <a:pt x="811529" y="0"/>
                </a:lnTo>
                <a:lnTo>
                  <a:pt x="811529" y="486251"/>
                </a:lnTo>
                <a:lnTo>
                  <a:pt x="0" y="486251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4712" y="604668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4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dirty="0" sz="12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0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150177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35"/>
              <a:t>Our</a:t>
            </a:r>
            <a:r>
              <a:rPr dirty="0" spc="-310"/>
              <a:t> </a:t>
            </a:r>
            <a:r>
              <a:rPr dirty="0" spc="-19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754" y="1557019"/>
            <a:ext cx="9460865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90">
                <a:solidFill>
                  <a:srgbClr val="585D60"/>
                </a:solidFill>
                <a:latin typeface="Arial"/>
                <a:cs typeface="Arial"/>
              </a:rPr>
              <a:t>We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will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use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merged_ips</a:t>
            </a:r>
            <a:r>
              <a:rPr dirty="0" sz="1700" spc="-5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set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previous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class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demonstrate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how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plot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 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pandas.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2486025"/>
            <a:ext cx="9696450" cy="31432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69850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550"/>
              </a:spcBef>
            </a:pPr>
            <a:r>
              <a:rPr dirty="0" sz="1100" spc="-5" b="1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dirty="0" sz="1100" spc="-5">
                <a:latin typeface="Courier New"/>
                <a:cs typeface="Courier New"/>
              </a:rPr>
              <a:t>pandas </a:t>
            </a:r>
            <a:r>
              <a:rPr dirty="0" sz="1100" spc="-5" b="1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dirty="0" sz="1100" spc="-1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253365" marR="2513965" indent="-167005">
              <a:lnSpc>
                <a:spcPts val="1270"/>
              </a:lnSpc>
              <a:spcBef>
                <a:spcPts val="1090"/>
              </a:spcBef>
            </a:pPr>
            <a:r>
              <a:rPr dirty="0" sz="1100" spc="-5">
                <a:latin typeface="Courier New"/>
                <a:cs typeface="Courier New"/>
              </a:rPr>
              <a:t>toxic_ips = pd.read_csv( 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"https://raw.githubusercontent.com/fmegahed/isa419/main/data/listed_ip_90_all.csv"</a:t>
            </a:r>
            <a:r>
              <a:rPr dirty="0" sz="1100" spc="-5">
                <a:latin typeface="Courier New"/>
                <a:cs typeface="Courier New"/>
              </a:rPr>
              <a:t>,  header = </a:t>
            </a:r>
            <a:r>
              <a:rPr dirty="0" sz="1100" spc="-5" b="1">
                <a:solidFill>
                  <a:srgbClr val="000080"/>
                </a:solidFill>
                <a:latin typeface="Courier New"/>
                <a:cs typeface="Courier New"/>
              </a:rPr>
              <a:t>None</a:t>
            </a:r>
            <a:r>
              <a:rPr dirty="0" sz="1100" spc="-5">
                <a:latin typeface="Courier New"/>
                <a:cs typeface="Courier New"/>
              </a:rPr>
              <a:t>, names = [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'ip'</a:t>
            </a:r>
            <a:r>
              <a:rPr dirty="0" sz="1100" spc="-5"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'frequency'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'lastseen'</a:t>
            </a:r>
            <a:r>
              <a:rPr dirty="0" sz="1100" spc="-5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86360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253365" marR="2680970" indent="-167005">
              <a:lnSpc>
                <a:spcPts val="1280"/>
              </a:lnSpc>
              <a:spcBef>
                <a:spcPts val="1080"/>
              </a:spcBef>
            </a:pPr>
            <a:r>
              <a:rPr dirty="0" sz="1100" spc="-5">
                <a:latin typeface="Courier New"/>
                <a:cs typeface="Courier New"/>
              </a:rPr>
              <a:t>geolocation = pd.read_csv( 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'https://raw.githubusercontent.com/fmegahed/isa419/main/data/ip_geolocation.csv'</a:t>
            </a:r>
            <a:r>
              <a:rPr dirty="0" sz="1100" spc="-5">
                <a:latin typeface="Courier New"/>
                <a:cs typeface="Courier New"/>
              </a:rPr>
              <a:t>,  names = [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'ip'</a:t>
            </a:r>
            <a:r>
              <a:rPr dirty="0" sz="1100" spc="-5"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'country'</a:t>
            </a:r>
            <a:r>
              <a:rPr dirty="0" sz="1100" spc="-5"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'city'</a:t>
            </a:r>
            <a:r>
              <a:rPr dirty="0" sz="1100" spc="-5"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'latitude'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'longitude'</a:t>
            </a:r>
            <a:r>
              <a:rPr dirty="0" sz="1100" spc="-5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86360">
              <a:lnSpc>
                <a:spcPts val="1155"/>
              </a:lnSpc>
            </a:pP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253365" marR="8434705" indent="-167005">
              <a:lnSpc>
                <a:spcPts val="1280"/>
              </a:lnSpc>
              <a:spcBef>
                <a:spcPts val="1155"/>
              </a:spcBef>
            </a:pPr>
            <a:r>
              <a:rPr dirty="0" sz="1100" spc="-5">
                <a:latin typeface="Courier New"/>
                <a:cs typeface="Courier New"/>
              </a:rPr>
              <a:t>merged_ips =</a:t>
            </a:r>
            <a:r>
              <a:rPr dirty="0" sz="1100" spc="-9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  toxic_ips</a:t>
            </a:r>
            <a:endParaRPr sz="1100">
              <a:latin typeface="Courier New"/>
              <a:cs typeface="Courier New"/>
            </a:endParaRPr>
          </a:p>
          <a:p>
            <a:pPr marL="253365">
              <a:lnSpc>
                <a:spcPts val="1135"/>
              </a:lnSpc>
            </a:pPr>
            <a:r>
              <a:rPr dirty="0" sz="1100" spc="-5">
                <a:latin typeface="Courier New"/>
                <a:cs typeface="Courier New"/>
              </a:rPr>
              <a:t>.merge(right = geolocation, how =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'left'</a:t>
            </a:r>
            <a:r>
              <a:rPr dirty="0" sz="1100" spc="-5">
                <a:latin typeface="Courier New"/>
                <a:cs typeface="Courier New"/>
              </a:rPr>
              <a:t>, on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'ip'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253365">
              <a:lnSpc>
                <a:spcPts val="1275"/>
              </a:lnSpc>
            </a:pPr>
            <a:r>
              <a:rPr dirty="0" sz="1100" spc="-5">
                <a:latin typeface="Courier New"/>
                <a:cs typeface="Courier New"/>
              </a:rPr>
              <a:t>.dropna()</a:t>
            </a:r>
            <a:endParaRPr sz="1100">
              <a:latin typeface="Courier New"/>
              <a:cs typeface="Courier New"/>
            </a:endParaRPr>
          </a:p>
          <a:p>
            <a:pPr marL="253365">
              <a:lnSpc>
                <a:spcPts val="1275"/>
              </a:lnSpc>
            </a:pPr>
            <a:r>
              <a:rPr dirty="0" sz="1100" spc="-5">
                <a:latin typeface="Courier New"/>
                <a:cs typeface="Courier New"/>
              </a:rPr>
              <a:t>.assign( lastseen = </a:t>
            </a:r>
            <a:r>
              <a:rPr dirty="0" sz="1100" spc="-5" b="1">
                <a:solidFill>
                  <a:srgbClr val="000080"/>
                </a:solidFill>
                <a:latin typeface="Courier New"/>
                <a:cs typeface="Courier New"/>
              </a:rPr>
              <a:t>lambda </a:t>
            </a:r>
            <a:r>
              <a:rPr dirty="0" sz="1100" spc="-5">
                <a:latin typeface="Courier New"/>
                <a:cs typeface="Courier New"/>
              </a:rPr>
              <a:t>df: df[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'lastseen'</a:t>
            </a:r>
            <a:r>
              <a:rPr dirty="0" sz="1100" spc="-5">
                <a:latin typeface="Courier New"/>
                <a:cs typeface="Courier New"/>
              </a:rPr>
              <a:t>].astype(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'datetime64[ns]'</a:t>
            </a:r>
            <a:r>
              <a:rPr dirty="0" sz="1100" spc="-5">
                <a:latin typeface="Courier New"/>
                <a:cs typeface="Courier New"/>
              </a:rPr>
              <a:t>)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86360">
              <a:lnSpc>
                <a:spcPts val="1275"/>
              </a:lnSpc>
            </a:pP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8636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merged_ips.dtypes[</a:t>
            </a:r>
            <a:r>
              <a:rPr dirty="0" sz="1100" spc="-5">
                <a:solidFill>
                  <a:srgbClr val="870000"/>
                </a:solidFill>
                <a:latin typeface="Courier New"/>
                <a:cs typeface="Courier New"/>
              </a:rPr>
              <a:t>0</a:t>
            </a:r>
            <a:r>
              <a:rPr dirty="0" sz="1100" spc="-5">
                <a:latin typeface="Courier New"/>
                <a:cs typeface="Courier New"/>
              </a:rPr>
              <a:t>:</a:t>
            </a:r>
            <a:r>
              <a:rPr dirty="0" sz="1100" spc="-5">
                <a:solidFill>
                  <a:srgbClr val="870000"/>
                </a:solidFill>
                <a:latin typeface="Courier New"/>
                <a:cs typeface="Courier New"/>
              </a:rPr>
              <a:t>3</a:t>
            </a:r>
            <a:r>
              <a:rPr dirty="0" sz="1100" spc="-5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5819774"/>
            <a:ext cx="9696450" cy="488315"/>
          </a:xfrm>
          <a:custGeom>
            <a:avLst/>
            <a:gdLst/>
            <a:ahLst/>
            <a:cxnLst/>
            <a:rect l="l" t="t" r="r" b="b"/>
            <a:pathLst>
              <a:path w="9696450" h="488314">
                <a:moveTo>
                  <a:pt x="0" y="0"/>
                </a:moveTo>
                <a:lnTo>
                  <a:pt x="9696449" y="0"/>
                </a:lnTo>
                <a:lnTo>
                  <a:pt x="9696449" y="488156"/>
                </a:lnTo>
                <a:lnTo>
                  <a:pt x="0" y="488156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88466" y="5877655"/>
            <a:ext cx="1026160" cy="506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260"/>
              </a:lnSpc>
              <a:spcBef>
                <a:spcPts val="95"/>
              </a:spcBef>
            </a:pPr>
            <a:r>
              <a:rPr dirty="0" sz="1100" spc="-5">
                <a:solidFill>
                  <a:srgbClr val="777777"/>
                </a:solidFill>
                <a:latin typeface="Courier New"/>
                <a:cs typeface="Courier New"/>
              </a:rPr>
              <a:t>##</a:t>
            </a:r>
            <a:r>
              <a:rPr dirty="0" sz="1100" spc="-2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77777"/>
                </a:solidFill>
                <a:latin typeface="Courier New"/>
                <a:cs typeface="Courier New"/>
              </a:rPr>
              <a:t>ip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15"/>
              </a:spcBef>
            </a:pPr>
            <a:r>
              <a:rPr dirty="0" sz="1100" spc="-5">
                <a:solidFill>
                  <a:srgbClr val="777777"/>
                </a:solidFill>
                <a:latin typeface="Courier New"/>
                <a:cs typeface="Courier New"/>
              </a:rPr>
              <a:t>##</a:t>
            </a:r>
            <a:r>
              <a:rPr dirty="0" sz="1100" spc="-9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77777"/>
                </a:solidFill>
                <a:latin typeface="Courier New"/>
                <a:cs typeface="Courier New"/>
              </a:rPr>
              <a:t>frequency  ##</a:t>
            </a:r>
            <a:r>
              <a:rPr dirty="0" sz="1100" spc="-5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77777"/>
                </a:solidFill>
                <a:latin typeface="Courier New"/>
                <a:cs typeface="Courier New"/>
              </a:rPr>
              <a:t>lastseen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2576" y="5877655"/>
            <a:ext cx="1193165" cy="506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r" marL="12700" marR="5080" indent="666750">
              <a:lnSpc>
                <a:spcPct val="93700"/>
              </a:lnSpc>
              <a:spcBef>
                <a:spcPts val="175"/>
              </a:spcBef>
            </a:pPr>
            <a:r>
              <a:rPr dirty="0" sz="1100" spc="-5">
                <a:solidFill>
                  <a:srgbClr val="777777"/>
                </a:solidFill>
                <a:latin typeface="Courier New"/>
                <a:cs typeface="Courier New"/>
              </a:rPr>
              <a:t>object  int64  datetime64[ns]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64712" y="603567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5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3516629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Plotting </a:t>
            </a:r>
            <a:r>
              <a:rPr dirty="0" spc="-254"/>
              <a:t>with</a:t>
            </a:r>
            <a:r>
              <a:rPr dirty="0" spc="-350"/>
              <a:t> </a:t>
            </a:r>
            <a:r>
              <a:rPr dirty="0" spc="-85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754" y="1557019"/>
            <a:ext cx="9093200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plot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method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pandas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wrapper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around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matplotlib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(by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default)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quick 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way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visualize</a:t>
            </a:r>
            <a:r>
              <a:rPr dirty="0" sz="1800" spc="-20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plot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method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available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on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both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Series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DataFrame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objects.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13709" y="4267571"/>
            <a:ext cx="1497330" cy="0"/>
          </a:xfrm>
          <a:custGeom>
            <a:avLst/>
            <a:gdLst/>
            <a:ahLst/>
            <a:cxnLst/>
            <a:rect l="l" t="t" r="r" b="b"/>
            <a:pathLst>
              <a:path w="1497329" h="0">
                <a:moveTo>
                  <a:pt x="0" y="0"/>
                </a:moveTo>
                <a:lnTo>
                  <a:pt x="1497296" y="0"/>
                </a:lnTo>
              </a:path>
            </a:pathLst>
          </a:custGeom>
          <a:ln w="139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57617" y="4201098"/>
            <a:ext cx="176626" cy="132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807882" y="3814883"/>
            <a:ext cx="998219" cy="328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>
                <a:latin typeface="Consolas"/>
                <a:cs typeface="Consolas"/>
              </a:rPr>
              <a:t>.plot.*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5911" y="3706713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19" h="277495">
                <a:moveTo>
                  <a:pt x="0" y="0"/>
                </a:moveTo>
                <a:lnTo>
                  <a:pt x="566244" y="0"/>
                </a:lnTo>
                <a:lnTo>
                  <a:pt x="566244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06921" y="3394580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19" h="277495">
                <a:moveTo>
                  <a:pt x="0" y="0"/>
                </a:moveTo>
                <a:lnTo>
                  <a:pt x="566244" y="0"/>
                </a:lnTo>
                <a:lnTo>
                  <a:pt x="566244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1504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06921" y="3706713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19" h="277495">
                <a:moveTo>
                  <a:pt x="0" y="0"/>
                </a:moveTo>
                <a:lnTo>
                  <a:pt x="566244" y="0"/>
                </a:lnTo>
                <a:lnTo>
                  <a:pt x="566244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150458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05911" y="3995725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19" h="277495">
                <a:moveTo>
                  <a:pt x="0" y="0"/>
                </a:moveTo>
                <a:lnTo>
                  <a:pt x="566244" y="0"/>
                </a:lnTo>
                <a:lnTo>
                  <a:pt x="566244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06921" y="3995725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19" h="277495">
                <a:moveTo>
                  <a:pt x="0" y="0"/>
                </a:moveTo>
                <a:lnTo>
                  <a:pt x="566244" y="0"/>
                </a:lnTo>
                <a:lnTo>
                  <a:pt x="566244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150458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84816" y="3394580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19" h="277495">
                <a:moveTo>
                  <a:pt x="0" y="0"/>
                </a:moveTo>
                <a:lnTo>
                  <a:pt x="566244" y="0"/>
                </a:lnTo>
                <a:lnTo>
                  <a:pt x="566244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84816" y="3706713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19" h="277495">
                <a:moveTo>
                  <a:pt x="0" y="0"/>
                </a:moveTo>
                <a:lnTo>
                  <a:pt x="566244" y="0"/>
                </a:lnTo>
                <a:lnTo>
                  <a:pt x="566244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AF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84816" y="3995725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19" h="277495">
                <a:moveTo>
                  <a:pt x="0" y="0"/>
                </a:moveTo>
                <a:lnTo>
                  <a:pt x="566244" y="0"/>
                </a:lnTo>
                <a:lnTo>
                  <a:pt x="566244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AF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05911" y="4284737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19" h="277495">
                <a:moveTo>
                  <a:pt x="0" y="0"/>
                </a:moveTo>
                <a:lnTo>
                  <a:pt x="566244" y="0"/>
                </a:lnTo>
                <a:lnTo>
                  <a:pt x="566244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06921" y="4284737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19" h="277495">
                <a:moveTo>
                  <a:pt x="0" y="0"/>
                </a:moveTo>
                <a:lnTo>
                  <a:pt x="566244" y="0"/>
                </a:lnTo>
                <a:lnTo>
                  <a:pt x="566244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150458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84816" y="4284737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19" h="277495">
                <a:moveTo>
                  <a:pt x="0" y="0"/>
                </a:moveTo>
                <a:lnTo>
                  <a:pt x="566244" y="0"/>
                </a:lnTo>
                <a:lnTo>
                  <a:pt x="566244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AF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05911" y="4573749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19" h="277495">
                <a:moveTo>
                  <a:pt x="0" y="0"/>
                </a:moveTo>
                <a:lnTo>
                  <a:pt x="566244" y="0"/>
                </a:lnTo>
                <a:lnTo>
                  <a:pt x="566244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06921" y="4573749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19" h="277495">
                <a:moveTo>
                  <a:pt x="0" y="0"/>
                </a:moveTo>
                <a:lnTo>
                  <a:pt x="566244" y="0"/>
                </a:lnTo>
                <a:lnTo>
                  <a:pt x="566244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150458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84816" y="4573749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19" h="277495">
                <a:moveTo>
                  <a:pt x="0" y="0"/>
                </a:moveTo>
                <a:lnTo>
                  <a:pt x="566244" y="0"/>
                </a:lnTo>
                <a:lnTo>
                  <a:pt x="566244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AF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05911" y="4862761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19" h="277495">
                <a:moveTo>
                  <a:pt x="0" y="0"/>
                </a:moveTo>
                <a:lnTo>
                  <a:pt x="566244" y="0"/>
                </a:lnTo>
                <a:lnTo>
                  <a:pt x="566244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06921" y="4862761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19" h="277495">
                <a:moveTo>
                  <a:pt x="0" y="0"/>
                </a:moveTo>
                <a:lnTo>
                  <a:pt x="566244" y="0"/>
                </a:lnTo>
                <a:lnTo>
                  <a:pt x="566244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150458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84816" y="4862761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19" h="277495">
                <a:moveTo>
                  <a:pt x="0" y="0"/>
                </a:moveTo>
                <a:lnTo>
                  <a:pt x="566244" y="0"/>
                </a:lnTo>
                <a:lnTo>
                  <a:pt x="566244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AF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62710" y="4284737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20" h="277495">
                <a:moveTo>
                  <a:pt x="0" y="0"/>
                </a:moveTo>
                <a:lnTo>
                  <a:pt x="566243" y="0"/>
                </a:lnTo>
                <a:lnTo>
                  <a:pt x="566243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FFCA00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62710" y="3394580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20" h="277495">
                <a:moveTo>
                  <a:pt x="0" y="0"/>
                </a:moveTo>
                <a:lnTo>
                  <a:pt x="566244" y="0"/>
                </a:lnTo>
                <a:lnTo>
                  <a:pt x="566244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FFC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62710" y="3706713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20" h="277495">
                <a:moveTo>
                  <a:pt x="0" y="0"/>
                </a:moveTo>
                <a:lnTo>
                  <a:pt x="566243" y="0"/>
                </a:lnTo>
                <a:lnTo>
                  <a:pt x="566243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FFCA00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62710" y="3995725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20" h="277495">
                <a:moveTo>
                  <a:pt x="0" y="0"/>
                </a:moveTo>
                <a:lnTo>
                  <a:pt x="566244" y="0"/>
                </a:lnTo>
                <a:lnTo>
                  <a:pt x="566244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FFCA00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62710" y="4573749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20" h="277495">
                <a:moveTo>
                  <a:pt x="0" y="0"/>
                </a:moveTo>
                <a:lnTo>
                  <a:pt x="566243" y="0"/>
                </a:lnTo>
                <a:lnTo>
                  <a:pt x="566243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FFCA00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62710" y="4862761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20" h="277495">
                <a:moveTo>
                  <a:pt x="0" y="0"/>
                </a:moveTo>
                <a:lnTo>
                  <a:pt x="566243" y="0"/>
                </a:lnTo>
                <a:lnTo>
                  <a:pt x="566243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FFCA00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40605" y="4284737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20" h="277495">
                <a:moveTo>
                  <a:pt x="0" y="0"/>
                </a:moveTo>
                <a:lnTo>
                  <a:pt x="566243" y="0"/>
                </a:lnTo>
                <a:lnTo>
                  <a:pt x="566243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FFCA00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40604" y="3394580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20" h="277495">
                <a:moveTo>
                  <a:pt x="0" y="0"/>
                </a:moveTo>
                <a:lnTo>
                  <a:pt x="566243" y="0"/>
                </a:lnTo>
                <a:lnTo>
                  <a:pt x="566243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FFC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40605" y="3706713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20" h="277495">
                <a:moveTo>
                  <a:pt x="0" y="0"/>
                </a:moveTo>
                <a:lnTo>
                  <a:pt x="566243" y="0"/>
                </a:lnTo>
                <a:lnTo>
                  <a:pt x="566243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FFCA00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40604" y="3995725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20" h="277495">
                <a:moveTo>
                  <a:pt x="0" y="0"/>
                </a:moveTo>
                <a:lnTo>
                  <a:pt x="566243" y="0"/>
                </a:lnTo>
                <a:lnTo>
                  <a:pt x="566243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FFCA00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40605" y="4573749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20" h="277495">
                <a:moveTo>
                  <a:pt x="0" y="0"/>
                </a:moveTo>
                <a:lnTo>
                  <a:pt x="566243" y="0"/>
                </a:lnTo>
                <a:lnTo>
                  <a:pt x="566243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FFCA00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740605" y="4862761"/>
            <a:ext cx="566420" cy="277495"/>
          </a:xfrm>
          <a:custGeom>
            <a:avLst/>
            <a:gdLst/>
            <a:ahLst/>
            <a:cxnLst/>
            <a:rect l="l" t="t" r="r" b="b"/>
            <a:pathLst>
              <a:path w="566420" h="277495">
                <a:moveTo>
                  <a:pt x="0" y="0"/>
                </a:moveTo>
                <a:lnTo>
                  <a:pt x="566243" y="0"/>
                </a:lnTo>
                <a:lnTo>
                  <a:pt x="566243" y="277359"/>
                </a:lnTo>
                <a:lnTo>
                  <a:pt x="0" y="277359"/>
                </a:lnTo>
                <a:lnTo>
                  <a:pt x="0" y="0"/>
                </a:lnTo>
                <a:close/>
              </a:path>
            </a:pathLst>
          </a:custGeom>
          <a:solidFill>
            <a:srgbClr val="FFCA00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318387" y="363546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7950" y="44193"/>
                </a:moveTo>
                <a:lnTo>
                  <a:pt x="16232" y="44193"/>
                </a:lnTo>
                <a:lnTo>
                  <a:pt x="10611" y="41864"/>
                </a:lnTo>
                <a:lnTo>
                  <a:pt x="2326" y="33578"/>
                </a:lnTo>
                <a:lnTo>
                  <a:pt x="0" y="27957"/>
                </a:lnTo>
                <a:lnTo>
                  <a:pt x="0" y="16236"/>
                </a:lnTo>
                <a:lnTo>
                  <a:pt x="2327" y="10615"/>
                </a:lnTo>
                <a:lnTo>
                  <a:pt x="10613" y="2326"/>
                </a:lnTo>
                <a:lnTo>
                  <a:pt x="16232" y="0"/>
                </a:lnTo>
                <a:lnTo>
                  <a:pt x="27950" y="0"/>
                </a:lnTo>
                <a:lnTo>
                  <a:pt x="33570" y="2328"/>
                </a:lnTo>
                <a:lnTo>
                  <a:pt x="41857" y="10616"/>
                </a:lnTo>
                <a:lnTo>
                  <a:pt x="44183" y="16236"/>
                </a:lnTo>
                <a:lnTo>
                  <a:pt x="44183" y="27957"/>
                </a:lnTo>
                <a:lnTo>
                  <a:pt x="41856" y="33578"/>
                </a:lnTo>
                <a:lnTo>
                  <a:pt x="33566" y="41865"/>
                </a:lnTo>
                <a:lnTo>
                  <a:pt x="27950" y="44193"/>
                </a:lnTo>
                <a:close/>
              </a:path>
            </a:pathLst>
          </a:custGeom>
          <a:solidFill>
            <a:srgbClr val="FFC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794061" y="3163582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7950" y="0"/>
                </a:moveTo>
                <a:lnTo>
                  <a:pt x="16233" y="0"/>
                </a:lnTo>
                <a:lnTo>
                  <a:pt x="10613" y="2328"/>
                </a:lnTo>
                <a:lnTo>
                  <a:pt x="2327" y="10615"/>
                </a:lnTo>
                <a:lnTo>
                  <a:pt x="0" y="16236"/>
                </a:lnTo>
                <a:lnTo>
                  <a:pt x="0" y="27957"/>
                </a:lnTo>
                <a:lnTo>
                  <a:pt x="2327" y="33578"/>
                </a:lnTo>
                <a:lnTo>
                  <a:pt x="10613" y="41865"/>
                </a:lnTo>
                <a:lnTo>
                  <a:pt x="16233" y="44193"/>
                </a:lnTo>
                <a:lnTo>
                  <a:pt x="27950" y="44193"/>
                </a:lnTo>
                <a:lnTo>
                  <a:pt x="33570" y="41865"/>
                </a:lnTo>
                <a:lnTo>
                  <a:pt x="41856" y="33578"/>
                </a:lnTo>
                <a:lnTo>
                  <a:pt x="44183" y="27957"/>
                </a:lnTo>
                <a:lnTo>
                  <a:pt x="44183" y="16236"/>
                </a:lnTo>
                <a:lnTo>
                  <a:pt x="41856" y="10615"/>
                </a:lnTo>
                <a:lnTo>
                  <a:pt x="33570" y="2328"/>
                </a:lnTo>
                <a:lnTo>
                  <a:pt x="27950" y="0"/>
                </a:lnTo>
                <a:close/>
              </a:path>
            </a:pathLst>
          </a:custGeom>
          <a:solidFill>
            <a:srgbClr val="FFC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794061" y="3222599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7950" y="0"/>
                </a:moveTo>
                <a:lnTo>
                  <a:pt x="16233" y="0"/>
                </a:lnTo>
                <a:lnTo>
                  <a:pt x="10613" y="2328"/>
                </a:lnTo>
                <a:lnTo>
                  <a:pt x="2327" y="10615"/>
                </a:lnTo>
                <a:lnTo>
                  <a:pt x="0" y="16236"/>
                </a:lnTo>
                <a:lnTo>
                  <a:pt x="0" y="27957"/>
                </a:lnTo>
                <a:lnTo>
                  <a:pt x="2327" y="33578"/>
                </a:lnTo>
                <a:lnTo>
                  <a:pt x="10613" y="41865"/>
                </a:lnTo>
                <a:lnTo>
                  <a:pt x="16233" y="44193"/>
                </a:lnTo>
                <a:lnTo>
                  <a:pt x="27950" y="44193"/>
                </a:lnTo>
                <a:lnTo>
                  <a:pt x="33570" y="41865"/>
                </a:lnTo>
                <a:lnTo>
                  <a:pt x="41856" y="33578"/>
                </a:lnTo>
                <a:lnTo>
                  <a:pt x="44183" y="27957"/>
                </a:lnTo>
                <a:lnTo>
                  <a:pt x="44183" y="16236"/>
                </a:lnTo>
                <a:lnTo>
                  <a:pt x="41856" y="10615"/>
                </a:lnTo>
                <a:lnTo>
                  <a:pt x="33570" y="2328"/>
                </a:lnTo>
                <a:lnTo>
                  <a:pt x="27950" y="0"/>
                </a:lnTo>
                <a:close/>
              </a:path>
            </a:pathLst>
          </a:custGeom>
          <a:solidFill>
            <a:srgbClr val="FFC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581075" y="3163582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7950" y="0"/>
                </a:moveTo>
                <a:lnTo>
                  <a:pt x="16233" y="0"/>
                </a:lnTo>
                <a:lnTo>
                  <a:pt x="10613" y="2328"/>
                </a:lnTo>
                <a:lnTo>
                  <a:pt x="2327" y="10615"/>
                </a:lnTo>
                <a:lnTo>
                  <a:pt x="0" y="16236"/>
                </a:lnTo>
                <a:lnTo>
                  <a:pt x="0" y="27957"/>
                </a:lnTo>
                <a:lnTo>
                  <a:pt x="2327" y="33578"/>
                </a:lnTo>
                <a:lnTo>
                  <a:pt x="10613" y="41865"/>
                </a:lnTo>
                <a:lnTo>
                  <a:pt x="16233" y="44193"/>
                </a:lnTo>
                <a:lnTo>
                  <a:pt x="27950" y="44193"/>
                </a:lnTo>
                <a:lnTo>
                  <a:pt x="33570" y="41865"/>
                </a:lnTo>
                <a:lnTo>
                  <a:pt x="41856" y="33578"/>
                </a:lnTo>
                <a:lnTo>
                  <a:pt x="44183" y="27957"/>
                </a:lnTo>
                <a:lnTo>
                  <a:pt x="44183" y="16236"/>
                </a:lnTo>
                <a:lnTo>
                  <a:pt x="41856" y="10615"/>
                </a:lnTo>
                <a:lnTo>
                  <a:pt x="33570" y="2328"/>
                </a:lnTo>
                <a:lnTo>
                  <a:pt x="27950" y="0"/>
                </a:lnTo>
                <a:close/>
              </a:path>
            </a:pathLst>
          </a:custGeom>
          <a:solidFill>
            <a:srgbClr val="FFC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453285" y="3743549"/>
            <a:ext cx="1590836" cy="466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603401" y="336055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7950" y="0"/>
                </a:moveTo>
                <a:lnTo>
                  <a:pt x="16233" y="0"/>
                </a:lnTo>
                <a:lnTo>
                  <a:pt x="10613" y="2328"/>
                </a:lnTo>
                <a:lnTo>
                  <a:pt x="2327" y="10615"/>
                </a:lnTo>
                <a:lnTo>
                  <a:pt x="0" y="16236"/>
                </a:lnTo>
                <a:lnTo>
                  <a:pt x="0" y="27957"/>
                </a:lnTo>
                <a:lnTo>
                  <a:pt x="2327" y="33578"/>
                </a:lnTo>
                <a:lnTo>
                  <a:pt x="10613" y="41865"/>
                </a:lnTo>
                <a:lnTo>
                  <a:pt x="16233" y="44193"/>
                </a:lnTo>
                <a:lnTo>
                  <a:pt x="27950" y="44193"/>
                </a:lnTo>
                <a:lnTo>
                  <a:pt x="33570" y="41865"/>
                </a:lnTo>
                <a:lnTo>
                  <a:pt x="41856" y="33578"/>
                </a:lnTo>
                <a:lnTo>
                  <a:pt x="44183" y="27957"/>
                </a:lnTo>
                <a:lnTo>
                  <a:pt x="44183" y="16236"/>
                </a:lnTo>
                <a:lnTo>
                  <a:pt x="41856" y="10615"/>
                </a:lnTo>
                <a:lnTo>
                  <a:pt x="33570" y="2328"/>
                </a:lnTo>
                <a:lnTo>
                  <a:pt x="27950" y="0"/>
                </a:lnTo>
                <a:close/>
              </a:path>
            </a:pathLst>
          </a:custGeom>
          <a:solidFill>
            <a:srgbClr val="FFC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390417" y="358121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7950" y="0"/>
                </a:moveTo>
                <a:lnTo>
                  <a:pt x="16233" y="0"/>
                </a:lnTo>
                <a:lnTo>
                  <a:pt x="10613" y="2328"/>
                </a:lnTo>
                <a:lnTo>
                  <a:pt x="2327" y="10615"/>
                </a:lnTo>
                <a:lnTo>
                  <a:pt x="0" y="16236"/>
                </a:lnTo>
                <a:lnTo>
                  <a:pt x="0" y="27957"/>
                </a:lnTo>
                <a:lnTo>
                  <a:pt x="2327" y="33578"/>
                </a:lnTo>
                <a:lnTo>
                  <a:pt x="10613" y="41865"/>
                </a:lnTo>
                <a:lnTo>
                  <a:pt x="16233" y="44193"/>
                </a:lnTo>
                <a:lnTo>
                  <a:pt x="27950" y="44193"/>
                </a:lnTo>
                <a:lnTo>
                  <a:pt x="33570" y="41865"/>
                </a:lnTo>
                <a:lnTo>
                  <a:pt x="41856" y="33578"/>
                </a:lnTo>
                <a:lnTo>
                  <a:pt x="44183" y="27957"/>
                </a:lnTo>
                <a:lnTo>
                  <a:pt x="44183" y="16236"/>
                </a:lnTo>
                <a:lnTo>
                  <a:pt x="41856" y="10615"/>
                </a:lnTo>
                <a:lnTo>
                  <a:pt x="33570" y="2328"/>
                </a:lnTo>
                <a:lnTo>
                  <a:pt x="27950" y="0"/>
                </a:lnTo>
                <a:close/>
              </a:path>
            </a:pathLst>
          </a:custGeom>
          <a:solidFill>
            <a:srgbClr val="FFC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475611" y="358121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7950" y="0"/>
                </a:moveTo>
                <a:lnTo>
                  <a:pt x="16233" y="0"/>
                </a:lnTo>
                <a:lnTo>
                  <a:pt x="10613" y="2328"/>
                </a:lnTo>
                <a:lnTo>
                  <a:pt x="2327" y="10615"/>
                </a:lnTo>
                <a:lnTo>
                  <a:pt x="0" y="16236"/>
                </a:lnTo>
                <a:lnTo>
                  <a:pt x="0" y="27957"/>
                </a:lnTo>
                <a:lnTo>
                  <a:pt x="2327" y="33578"/>
                </a:lnTo>
                <a:lnTo>
                  <a:pt x="10613" y="41865"/>
                </a:lnTo>
                <a:lnTo>
                  <a:pt x="16233" y="44193"/>
                </a:lnTo>
                <a:lnTo>
                  <a:pt x="27950" y="44193"/>
                </a:lnTo>
                <a:lnTo>
                  <a:pt x="33570" y="41865"/>
                </a:lnTo>
                <a:lnTo>
                  <a:pt x="41856" y="33578"/>
                </a:lnTo>
                <a:lnTo>
                  <a:pt x="44183" y="27957"/>
                </a:lnTo>
                <a:lnTo>
                  <a:pt x="44183" y="16236"/>
                </a:lnTo>
                <a:lnTo>
                  <a:pt x="41856" y="10615"/>
                </a:lnTo>
                <a:lnTo>
                  <a:pt x="33570" y="2328"/>
                </a:lnTo>
                <a:lnTo>
                  <a:pt x="27950" y="0"/>
                </a:lnTo>
                <a:close/>
              </a:path>
            </a:pathLst>
          </a:custGeom>
          <a:solidFill>
            <a:srgbClr val="FFC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439728" y="3069798"/>
            <a:ext cx="0" cy="1157605"/>
          </a:xfrm>
          <a:custGeom>
            <a:avLst/>
            <a:gdLst/>
            <a:ahLst/>
            <a:cxnLst/>
            <a:rect l="l" t="t" r="r" b="b"/>
            <a:pathLst>
              <a:path w="0" h="1157604">
                <a:moveTo>
                  <a:pt x="0" y="1157529"/>
                </a:moveTo>
                <a:lnTo>
                  <a:pt x="0" y="0"/>
                </a:lnTo>
              </a:path>
            </a:pathLst>
          </a:custGeom>
          <a:ln w="15076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439728" y="4227328"/>
            <a:ext cx="1782445" cy="0"/>
          </a:xfrm>
          <a:custGeom>
            <a:avLst/>
            <a:gdLst/>
            <a:ahLst/>
            <a:cxnLst/>
            <a:rect l="l" t="t" r="r" b="b"/>
            <a:pathLst>
              <a:path w="1782445" h="0">
                <a:moveTo>
                  <a:pt x="0" y="0"/>
                </a:moveTo>
                <a:lnTo>
                  <a:pt x="1781890" y="0"/>
                </a:lnTo>
              </a:path>
            </a:pathLst>
          </a:custGeom>
          <a:ln w="15079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715033" y="3823240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 h="0">
                <a:moveTo>
                  <a:pt x="0" y="0"/>
                </a:moveTo>
                <a:lnTo>
                  <a:pt x="133641" y="0"/>
                </a:lnTo>
              </a:path>
            </a:pathLst>
          </a:custGeom>
          <a:ln w="18095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605978" y="3796793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 h="0">
                <a:moveTo>
                  <a:pt x="0" y="0"/>
                </a:moveTo>
                <a:lnTo>
                  <a:pt x="133641" y="0"/>
                </a:lnTo>
              </a:path>
            </a:pathLst>
          </a:custGeom>
          <a:ln w="18095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715033" y="3691008"/>
            <a:ext cx="133985" cy="251460"/>
          </a:xfrm>
          <a:custGeom>
            <a:avLst/>
            <a:gdLst/>
            <a:ahLst/>
            <a:cxnLst/>
            <a:rect l="l" t="t" r="r" b="b"/>
            <a:pathLst>
              <a:path w="133984" h="251460">
                <a:moveTo>
                  <a:pt x="0" y="251240"/>
                </a:moveTo>
                <a:lnTo>
                  <a:pt x="133641" y="251240"/>
                </a:lnTo>
                <a:lnTo>
                  <a:pt x="133641" y="0"/>
                </a:lnTo>
                <a:lnTo>
                  <a:pt x="0" y="0"/>
                </a:lnTo>
                <a:lnTo>
                  <a:pt x="0" y="251240"/>
                </a:lnTo>
              </a:path>
            </a:pathLst>
          </a:custGeom>
          <a:ln w="18092">
            <a:solidFill>
              <a:srgbClr val="1504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781853" y="3942248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099"/>
                </a:lnTo>
              </a:path>
            </a:pathLst>
          </a:custGeom>
          <a:ln w="18091">
            <a:solidFill>
              <a:srgbClr val="1504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781853" y="3347206"/>
            <a:ext cx="0" cy="344170"/>
          </a:xfrm>
          <a:custGeom>
            <a:avLst/>
            <a:gdLst/>
            <a:ahLst/>
            <a:cxnLst/>
            <a:rect l="l" t="t" r="r" b="b"/>
            <a:pathLst>
              <a:path w="0" h="344170">
                <a:moveTo>
                  <a:pt x="0" y="343802"/>
                </a:moveTo>
                <a:lnTo>
                  <a:pt x="0" y="0"/>
                </a:lnTo>
              </a:path>
            </a:pathLst>
          </a:custGeom>
          <a:ln w="18091">
            <a:solidFill>
              <a:srgbClr val="1504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748443" y="4170348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 h="0">
                <a:moveTo>
                  <a:pt x="0" y="0"/>
                </a:moveTo>
                <a:lnTo>
                  <a:pt x="66820" y="0"/>
                </a:lnTo>
              </a:path>
            </a:pathLst>
          </a:custGeom>
          <a:ln w="18095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748443" y="3347206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 h="0">
                <a:moveTo>
                  <a:pt x="0" y="0"/>
                </a:moveTo>
                <a:lnTo>
                  <a:pt x="66820" y="0"/>
                </a:lnTo>
              </a:path>
            </a:pathLst>
          </a:custGeom>
          <a:ln w="18095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605978" y="3664562"/>
            <a:ext cx="133985" cy="238125"/>
          </a:xfrm>
          <a:custGeom>
            <a:avLst/>
            <a:gdLst/>
            <a:ahLst/>
            <a:cxnLst/>
            <a:rect l="l" t="t" r="r" b="b"/>
            <a:pathLst>
              <a:path w="133984" h="238125">
                <a:moveTo>
                  <a:pt x="0" y="238016"/>
                </a:moveTo>
                <a:lnTo>
                  <a:pt x="133641" y="238016"/>
                </a:lnTo>
                <a:lnTo>
                  <a:pt x="133641" y="0"/>
                </a:lnTo>
                <a:lnTo>
                  <a:pt x="0" y="0"/>
                </a:lnTo>
                <a:lnTo>
                  <a:pt x="0" y="238016"/>
                </a:lnTo>
              </a:path>
            </a:pathLst>
          </a:custGeom>
          <a:ln w="18092">
            <a:solidFill>
              <a:srgbClr val="1504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672798" y="3902579"/>
            <a:ext cx="0" cy="272415"/>
          </a:xfrm>
          <a:custGeom>
            <a:avLst/>
            <a:gdLst/>
            <a:ahLst/>
            <a:cxnLst/>
            <a:rect l="l" t="t" r="r" b="b"/>
            <a:pathLst>
              <a:path w="0" h="272414">
                <a:moveTo>
                  <a:pt x="0" y="0"/>
                </a:moveTo>
                <a:lnTo>
                  <a:pt x="0" y="272132"/>
                </a:lnTo>
              </a:path>
            </a:pathLst>
          </a:custGeom>
          <a:ln w="18091">
            <a:solidFill>
              <a:srgbClr val="1504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672798" y="3307536"/>
            <a:ext cx="0" cy="357505"/>
          </a:xfrm>
          <a:custGeom>
            <a:avLst/>
            <a:gdLst/>
            <a:ahLst/>
            <a:cxnLst/>
            <a:rect l="l" t="t" r="r" b="b"/>
            <a:pathLst>
              <a:path w="0" h="357504">
                <a:moveTo>
                  <a:pt x="0" y="357025"/>
                </a:moveTo>
                <a:lnTo>
                  <a:pt x="0" y="0"/>
                </a:lnTo>
              </a:path>
            </a:pathLst>
          </a:custGeom>
          <a:ln w="18091">
            <a:solidFill>
              <a:srgbClr val="1504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639388" y="4174712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 h="0">
                <a:moveTo>
                  <a:pt x="0" y="0"/>
                </a:moveTo>
                <a:lnTo>
                  <a:pt x="66820" y="0"/>
                </a:lnTo>
              </a:path>
            </a:pathLst>
          </a:custGeom>
          <a:ln w="18095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639388" y="3307536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 h="0">
                <a:moveTo>
                  <a:pt x="0" y="0"/>
                </a:moveTo>
                <a:lnTo>
                  <a:pt x="66820" y="0"/>
                </a:lnTo>
              </a:path>
            </a:pathLst>
          </a:custGeom>
          <a:ln w="18095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656832" y="322545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15966" y="31940"/>
                </a:moveTo>
                <a:lnTo>
                  <a:pt x="20201" y="31940"/>
                </a:lnTo>
                <a:lnTo>
                  <a:pt x="24262" y="30257"/>
                </a:lnTo>
                <a:lnTo>
                  <a:pt x="27256" y="27263"/>
                </a:lnTo>
                <a:lnTo>
                  <a:pt x="30251" y="24268"/>
                </a:lnTo>
                <a:lnTo>
                  <a:pt x="31933" y="20205"/>
                </a:lnTo>
                <a:lnTo>
                  <a:pt x="31933" y="15970"/>
                </a:lnTo>
                <a:lnTo>
                  <a:pt x="31933" y="11734"/>
                </a:lnTo>
                <a:lnTo>
                  <a:pt x="30251" y="7672"/>
                </a:lnTo>
                <a:lnTo>
                  <a:pt x="27256" y="4677"/>
                </a:lnTo>
                <a:lnTo>
                  <a:pt x="24262" y="1682"/>
                </a:lnTo>
                <a:lnTo>
                  <a:pt x="20201" y="0"/>
                </a:lnTo>
                <a:lnTo>
                  <a:pt x="15966" y="0"/>
                </a:lnTo>
                <a:lnTo>
                  <a:pt x="11732" y="0"/>
                </a:lnTo>
                <a:lnTo>
                  <a:pt x="7670" y="1682"/>
                </a:lnTo>
                <a:lnTo>
                  <a:pt x="4676" y="4677"/>
                </a:lnTo>
                <a:lnTo>
                  <a:pt x="1682" y="7672"/>
                </a:lnTo>
                <a:lnTo>
                  <a:pt x="0" y="11734"/>
                </a:lnTo>
                <a:lnTo>
                  <a:pt x="0" y="15970"/>
                </a:lnTo>
                <a:lnTo>
                  <a:pt x="0" y="20205"/>
                </a:lnTo>
                <a:lnTo>
                  <a:pt x="1682" y="24268"/>
                </a:lnTo>
                <a:lnTo>
                  <a:pt x="4676" y="27263"/>
                </a:lnTo>
                <a:lnTo>
                  <a:pt x="7670" y="30257"/>
                </a:lnTo>
                <a:lnTo>
                  <a:pt x="11732" y="31940"/>
                </a:lnTo>
                <a:lnTo>
                  <a:pt x="15966" y="31940"/>
                </a:lnTo>
                <a:close/>
              </a:path>
            </a:pathLst>
          </a:custGeom>
          <a:ln w="6031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656832" y="3232062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15966" y="31940"/>
                </a:moveTo>
                <a:lnTo>
                  <a:pt x="20201" y="31940"/>
                </a:lnTo>
                <a:lnTo>
                  <a:pt x="24262" y="30257"/>
                </a:lnTo>
                <a:lnTo>
                  <a:pt x="27256" y="27263"/>
                </a:lnTo>
                <a:lnTo>
                  <a:pt x="30251" y="24268"/>
                </a:lnTo>
                <a:lnTo>
                  <a:pt x="31933" y="20205"/>
                </a:lnTo>
                <a:lnTo>
                  <a:pt x="31933" y="15970"/>
                </a:lnTo>
                <a:lnTo>
                  <a:pt x="31933" y="11734"/>
                </a:lnTo>
                <a:lnTo>
                  <a:pt x="30251" y="7672"/>
                </a:lnTo>
                <a:lnTo>
                  <a:pt x="27256" y="4677"/>
                </a:lnTo>
                <a:lnTo>
                  <a:pt x="24262" y="1682"/>
                </a:lnTo>
                <a:lnTo>
                  <a:pt x="20201" y="0"/>
                </a:lnTo>
                <a:lnTo>
                  <a:pt x="15966" y="0"/>
                </a:lnTo>
                <a:lnTo>
                  <a:pt x="11732" y="0"/>
                </a:lnTo>
                <a:lnTo>
                  <a:pt x="7670" y="1682"/>
                </a:lnTo>
                <a:lnTo>
                  <a:pt x="4676" y="4677"/>
                </a:lnTo>
                <a:lnTo>
                  <a:pt x="1682" y="7672"/>
                </a:lnTo>
                <a:lnTo>
                  <a:pt x="0" y="11734"/>
                </a:lnTo>
                <a:lnTo>
                  <a:pt x="0" y="15970"/>
                </a:lnTo>
                <a:lnTo>
                  <a:pt x="0" y="20205"/>
                </a:lnTo>
                <a:lnTo>
                  <a:pt x="1682" y="24268"/>
                </a:lnTo>
                <a:lnTo>
                  <a:pt x="4676" y="27263"/>
                </a:lnTo>
                <a:lnTo>
                  <a:pt x="7670" y="30257"/>
                </a:lnTo>
                <a:lnTo>
                  <a:pt x="11732" y="31940"/>
                </a:lnTo>
                <a:lnTo>
                  <a:pt x="15966" y="31940"/>
                </a:lnTo>
                <a:close/>
              </a:path>
            </a:pathLst>
          </a:custGeom>
          <a:ln w="6031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656832" y="322545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15966" y="31940"/>
                </a:moveTo>
                <a:lnTo>
                  <a:pt x="20201" y="31940"/>
                </a:lnTo>
                <a:lnTo>
                  <a:pt x="24262" y="30257"/>
                </a:lnTo>
                <a:lnTo>
                  <a:pt x="27256" y="27263"/>
                </a:lnTo>
                <a:lnTo>
                  <a:pt x="30251" y="24268"/>
                </a:lnTo>
                <a:lnTo>
                  <a:pt x="31933" y="20205"/>
                </a:lnTo>
                <a:lnTo>
                  <a:pt x="31933" y="15970"/>
                </a:lnTo>
                <a:lnTo>
                  <a:pt x="31933" y="11734"/>
                </a:lnTo>
                <a:lnTo>
                  <a:pt x="30251" y="7672"/>
                </a:lnTo>
                <a:lnTo>
                  <a:pt x="27256" y="4677"/>
                </a:lnTo>
                <a:lnTo>
                  <a:pt x="24262" y="1682"/>
                </a:lnTo>
                <a:lnTo>
                  <a:pt x="20201" y="0"/>
                </a:lnTo>
                <a:lnTo>
                  <a:pt x="15966" y="0"/>
                </a:lnTo>
                <a:lnTo>
                  <a:pt x="11732" y="0"/>
                </a:lnTo>
                <a:lnTo>
                  <a:pt x="7670" y="1682"/>
                </a:lnTo>
                <a:lnTo>
                  <a:pt x="4676" y="4677"/>
                </a:lnTo>
                <a:lnTo>
                  <a:pt x="1682" y="7672"/>
                </a:lnTo>
                <a:lnTo>
                  <a:pt x="0" y="11734"/>
                </a:lnTo>
                <a:lnTo>
                  <a:pt x="0" y="15970"/>
                </a:lnTo>
                <a:lnTo>
                  <a:pt x="0" y="20205"/>
                </a:lnTo>
                <a:lnTo>
                  <a:pt x="1682" y="24268"/>
                </a:lnTo>
                <a:lnTo>
                  <a:pt x="4676" y="27263"/>
                </a:lnTo>
                <a:lnTo>
                  <a:pt x="7670" y="30257"/>
                </a:lnTo>
                <a:lnTo>
                  <a:pt x="11732" y="31940"/>
                </a:lnTo>
                <a:lnTo>
                  <a:pt x="15966" y="31940"/>
                </a:lnTo>
                <a:close/>
              </a:path>
            </a:pathLst>
          </a:custGeom>
          <a:ln w="6031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656832" y="3106442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15966" y="31940"/>
                </a:moveTo>
                <a:lnTo>
                  <a:pt x="20201" y="31940"/>
                </a:lnTo>
                <a:lnTo>
                  <a:pt x="24262" y="30257"/>
                </a:lnTo>
                <a:lnTo>
                  <a:pt x="27256" y="27263"/>
                </a:lnTo>
                <a:lnTo>
                  <a:pt x="30251" y="24268"/>
                </a:lnTo>
                <a:lnTo>
                  <a:pt x="31933" y="20205"/>
                </a:lnTo>
                <a:lnTo>
                  <a:pt x="31933" y="15970"/>
                </a:lnTo>
                <a:lnTo>
                  <a:pt x="31933" y="11734"/>
                </a:lnTo>
                <a:lnTo>
                  <a:pt x="30251" y="7672"/>
                </a:lnTo>
                <a:lnTo>
                  <a:pt x="27256" y="4677"/>
                </a:lnTo>
                <a:lnTo>
                  <a:pt x="24262" y="1682"/>
                </a:lnTo>
                <a:lnTo>
                  <a:pt x="20201" y="0"/>
                </a:lnTo>
                <a:lnTo>
                  <a:pt x="15966" y="0"/>
                </a:lnTo>
                <a:lnTo>
                  <a:pt x="11732" y="0"/>
                </a:lnTo>
                <a:lnTo>
                  <a:pt x="7670" y="1682"/>
                </a:lnTo>
                <a:lnTo>
                  <a:pt x="4676" y="4677"/>
                </a:lnTo>
                <a:lnTo>
                  <a:pt x="1682" y="7672"/>
                </a:lnTo>
                <a:lnTo>
                  <a:pt x="0" y="11734"/>
                </a:lnTo>
                <a:lnTo>
                  <a:pt x="0" y="15970"/>
                </a:lnTo>
                <a:lnTo>
                  <a:pt x="0" y="20205"/>
                </a:lnTo>
                <a:lnTo>
                  <a:pt x="1682" y="24268"/>
                </a:lnTo>
                <a:lnTo>
                  <a:pt x="4676" y="27263"/>
                </a:lnTo>
                <a:lnTo>
                  <a:pt x="7670" y="30257"/>
                </a:lnTo>
                <a:lnTo>
                  <a:pt x="11732" y="31940"/>
                </a:lnTo>
                <a:lnTo>
                  <a:pt x="15966" y="31940"/>
                </a:lnTo>
                <a:close/>
              </a:path>
            </a:pathLst>
          </a:custGeom>
          <a:ln w="6031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656832" y="3238673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15966" y="31940"/>
                </a:moveTo>
                <a:lnTo>
                  <a:pt x="20201" y="31940"/>
                </a:lnTo>
                <a:lnTo>
                  <a:pt x="24262" y="30257"/>
                </a:lnTo>
                <a:lnTo>
                  <a:pt x="27256" y="27263"/>
                </a:lnTo>
                <a:lnTo>
                  <a:pt x="30251" y="24268"/>
                </a:lnTo>
                <a:lnTo>
                  <a:pt x="31933" y="20205"/>
                </a:lnTo>
                <a:lnTo>
                  <a:pt x="31933" y="15970"/>
                </a:lnTo>
                <a:lnTo>
                  <a:pt x="31933" y="11734"/>
                </a:lnTo>
                <a:lnTo>
                  <a:pt x="30251" y="7672"/>
                </a:lnTo>
                <a:lnTo>
                  <a:pt x="27256" y="4677"/>
                </a:lnTo>
                <a:lnTo>
                  <a:pt x="24262" y="1682"/>
                </a:lnTo>
                <a:lnTo>
                  <a:pt x="20201" y="0"/>
                </a:lnTo>
                <a:lnTo>
                  <a:pt x="15966" y="0"/>
                </a:lnTo>
                <a:lnTo>
                  <a:pt x="11732" y="0"/>
                </a:lnTo>
                <a:lnTo>
                  <a:pt x="7670" y="1682"/>
                </a:lnTo>
                <a:lnTo>
                  <a:pt x="4676" y="4677"/>
                </a:lnTo>
                <a:lnTo>
                  <a:pt x="1682" y="7672"/>
                </a:lnTo>
                <a:lnTo>
                  <a:pt x="0" y="11734"/>
                </a:lnTo>
                <a:lnTo>
                  <a:pt x="0" y="15970"/>
                </a:lnTo>
                <a:lnTo>
                  <a:pt x="0" y="20205"/>
                </a:lnTo>
                <a:lnTo>
                  <a:pt x="1682" y="24268"/>
                </a:lnTo>
                <a:lnTo>
                  <a:pt x="4676" y="27263"/>
                </a:lnTo>
                <a:lnTo>
                  <a:pt x="7670" y="30257"/>
                </a:lnTo>
                <a:lnTo>
                  <a:pt x="11732" y="31940"/>
                </a:lnTo>
                <a:lnTo>
                  <a:pt x="15966" y="31940"/>
                </a:lnTo>
                <a:close/>
              </a:path>
            </a:pathLst>
          </a:custGeom>
          <a:ln w="6031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9656832" y="3238673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15966" y="31940"/>
                </a:moveTo>
                <a:lnTo>
                  <a:pt x="20201" y="31940"/>
                </a:lnTo>
                <a:lnTo>
                  <a:pt x="24262" y="30257"/>
                </a:lnTo>
                <a:lnTo>
                  <a:pt x="27256" y="27263"/>
                </a:lnTo>
                <a:lnTo>
                  <a:pt x="30251" y="24268"/>
                </a:lnTo>
                <a:lnTo>
                  <a:pt x="31933" y="20205"/>
                </a:lnTo>
                <a:lnTo>
                  <a:pt x="31933" y="15970"/>
                </a:lnTo>
                <a:lnTo>
                  <a:pt x="31933" y="11734"/>
                </a:lnTo>
                <a:lnTo>
                  <a:pt x="30251" y="7672"/>
                </a:lnTo>
                <a:lnTo>
                  <a:pt x="27256" y="4677"/>
                </a:lnTo>
                <a:lnTo>
                  <a:pt x="24262" y="1682"/>
                </a:lnTo>
                <a:lnTo>
                  <a:pt x="20201" y="0"/>
                </a:lnTo>
                <a:lnTo>
                  <a:pt x="15966" y="0"/>
                </a:lnTo>
                <a:lnTo>
                  <a:pt x="11732" y="0"/>
                </a:lnTo>
                <a:lnTo>
                  <a:pt x="7670" y="1682"/>
                </a:lnTo>
                <a:lnTo>
                  <a:pt x="4676" y="4677"/>
                </a:lnTo>
                <a:lnTo>
                  <a:pt x="1682" y="7672"/>
                </a:lnTo>
                <a:lnTo>
                  <a:pt x="0" y="11734"/>
                </a:lnTo>
                <a:lnTo>
                  <a:pt x="0" y="15970"/>
                </a:lnTo>
                <a:lnTo>
                  <a:pt x="0" y="20205"/>
                </a:lnTo>
                <a:lnTo>
                  <a:pt x="1682" y="24268"/>
                </a:lnTo>
                <a:lnTo>
                  <a:pt x="4676" y="27263"/>
                </a:lnTo>
                <a:lnTo>
                  <a:pt x="7670" y="30257"/>
                </a:lnTo>
                <a:lnTo>
                  <a:pt x="11732" y="31940"/>
                </a:lnTo>
                <a:lnTo>
                  <a:pt x="15966" y="31940"/>
                </a:lnTo>
                <a:close/>
              </a:path>
            </a:pathLst>
          </a:custGeom>
          <a:ln w="6031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656832" y="318578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15966" y="31940"/>
                </a:moveTo>
                <a:lnTo>
                  <a:pt x="20201" y="31940"/>
                </a:lnTo>
                <a:lnTo>
                  <a:pt x="24262" y="30257"/>
                </a:lnTo>
                <a:lnTo>
                  <a:pt x="27256" y="27263"/>
                </a:lnTo>
                <a:lnTo>
                  <a:pt x="30251" y="24268"/>
                </a:lnTo>
                <a:lnTo>
                  <a:pt x="31933" y="20205"/>
                </a:lnTo>
                <a:lnTo>
                  <a:pt x="31933" y="15970"/>
                </a:lnTo>
                <a:lnTo>
                  <a:pt x="31933" y="11734"/>
                </a:lnTo>
                <a:lnTo>
                  <a:pt x="30251" y="7672"/>
                </a:lnTo>
                <a:lnTo>
                  <a:pt x="27256" y="4677"/>
                </a:lnTo>
                <a:lnTo>
                  <a:pt x="24262" y="1682"/>
                </a:lnTo>
                <a:lnTo>
                  <a:pt x="20201" y="0"/>
                </a:lnTo>
                <a:lnTo>
                  <a:pt x="15966" y="0"/>
                </a:lnTo>
                <a:lnTo>
                  <a:pt x="11732" y="0"/>
                </a:lnTo>
                <a:lnTo>
                  <a:pt x="7670" y="1682"/>
                </a:lnTo>
                <a:lnTo>
                  <a:pt x="4676" y="4677"/>
                </a:lnTo>
                <a:lnTo>
                  <a:pt x="1682" y="7672"/>
                </a:lnTo>
                <a:lnTo>
                  <a:pt x="0" y="11734"/>
                </a:lnTo>
                <a:lnTo>
                  <a:pt x="0" y="15970"/>
                </a:lnTo>
                <a:lnTo>
                  <a:pt x="0" y="20205"/>
                </a:lnTo>
                <a:lnTo>
                  <a:pt x="1682" y="24268"/>
                </a:lnTo>
                <a:lnTo>
                  <a:pt x="4676" y="27263"/>
                </a:lnTo>
                <a:lnTo>
                  <a:pt x="7670" y="30257"/>
                </a:lnTo>
                <a:lnTo>
                  <a:pt x="11732" y="31940"/>
                </a:lnTo>
                <a:lnTo>
                  <a:pt x="15966" y="31940"/>
                </a:lnTo>
                <a:close/>
              </a:path>
            </a:pathLst>
          </a:custGeom>
          <a:ln w="6031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336381" y="3069797"/>
            <a:ext cx="0" cy="1157605"/>
          </a:xfrm>
          <a:custGeom>
            <a:avLst/>
            <a:gdLst/>
            <a:ahLst/>
            <a:cxnLst/>
            <a:rect l="l" t="t" r="r" b="b"/>
            <a:pathLst>
              <a:path w="0" h="1157604">
                <a:moveTo>
                  <a:pt x="0" y="1157529"/>
                </a:moveTo>
                <a:lnTo>
                  <a:pt x="0" y="0"/>
                </a:lnTo>
              </a:path>
            </a:pathLst>
          </a:custGeom>
          <a:ln w="15076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36381" y="4227326"/>
            <a:ext cx="1782445" cy="0"/>
          </a:xfrm>
          <a:custGeom>
            <a:avLst/>
            <a:gdLst/>
            <a:ahLst/>
            <a:cxnLst/>
            <a:rect l="l" t="t" r="r" b="b"/>
            <a:pathLst>
              <a:path w="1782445" h="0">
                <a:moveTo>
                  <a:pt x="0" y="0"/>
                </a:moveTo>
                <a:lnTo>
                  <a:pt x="1781890" y="0"/>
                </a:lnTo>
              </a:path>
            </a:pathLst>
          </a:custGeom>
          <a:ln w="15085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520702" y="5204486"/>
            <a:ext cx="162560" cy="336550"/>
          </a:xfrm>
          <a:custGeom>
            <a:avLst/>
            <a:gdLst/>
            <a:ahLst/>
            <a:cxnLst/>
            <a:rect l="l" t="t" r="r" b="b"/>
            <a:pathLst>
              <a:path w="162559" h="336550">
                <a:moveTo>
                  <a:pt x="0" y="336342"/>
                </a:moveTo>
                <a:lnTo>
                  <a:pt x="161996" y="336342"/>
                </a:lnTo>
                <a:lnTo>
                  <a:pt x="161996" y="0"/>
                </a:lnTo>
                <a:lnTo>
                  <a:pt x="0" y="0"/>
                </a:lnTo>
                <a:lnTo>
                  <a:pt x="0" y="336342"/>
                </a:lnTo>
                <a:close/>
              </a:path>
            </a:pathLst>
          </a:custGeom>
          <a:solidFill>
            <a:srgbClr val="1504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520702" y="5204486"/>
            <a:ext cx="162560" cy="336550"/>
          </a:xfrm>
          <a:custGeom>
            <a:avLst/>
            <a:gdLst/>
            <a:ahLst/>
            <a:cxnLst/>
            <a:rect l="l" t="t" r="r" b="b"/>
            <a:pathLst>
              <a:path w="162559" h="336550">
                <a:moveTo>
                  <a:pt x="0" y="336342"/>
                </a:moveTo>
                <a:lnTo>
                  <a:pt x="161996" y="336342"/>
                </a:lnTo>
                <a:lnTo>
                  <a:pt x="161996" y="0"/>
                </a:lnTo>
                <a:lnTo>
                  <a:pt x="0" y="0"/>
                </a:lnTo>
                <a:lnTo>
                  <a:pt x="0" y="336342"/>
                </a:lnTo>
                <a:close/>
              </a:path>
            </a:pathLst>
          </a:custGeom>
          <a:ln w="8385">
            <a:solidFill>
              <a:srgbClr val="FFFF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682699" y="5254315"/>
            <a:ext cx="162560" cy="287020"/>
          </a:xfrm>
          <a:custGeom>
            <a:avLst/>
            <a:gdLst/>
            <a:ahLst/>
            <a:cxnLst/>
            <a:rect l="l" t="t" r="r" b="b"/>
            <a:pathLst>
              <a:path w="162559" h="287020">
                <a:moveTo>
                  <a:pt x="0" y="286514"/>
                </a:moveTo>
                <a:lnTo>
                  <a:pt x="161996" y="286514"/>
                </a:lnTo>
                <a:lnTo>
                  <a:pt x="161996" y="0"/>
                </a:lnTo>
                <a:lnTo>
                  <a:pt x="0" y="0"/>
                </a:lnTo>
                <a:lnTo>
                  <a:pt x="0" y="286514"/>
                </a:lnTo>
                <a:close/>
              </a:path>
            </a:pathLst>
          </a:custGeom>
          <a:solidFill>
            <a:srgbClr val="1504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682699" y="5254315"/>
            <a:ext cx="162560" cy="287020"/>
          </a:xfrm>
          <a:custGeom>
            <a:avLst/>
            <a:gdLst/>
            <a:ahLst/>
            <a:cxnLst/>
            <a:rect l="l" t="t" r="r" b="b"/>
            <a:pathLst>
              <a:path w="162559" h="287020">
                <a:moveTo>
                  <a:pt x="0" y="286514"/>
                </a:moveTo>
                <a:lnTo>
                  <a:pt x="161996" y="286514"/>
                </a:lnTo>
                <a:lnTo>
                  <a:pt x="161996" y="0"/>
                </a:lnTo>
                <a:lnTo>
                  <a:pt x="0" y="0"/>
                </a:lnTo>
                <a:lnTo>
                  <a:pt x="0" y="286514"/>
                </a:lnTo>
                <a:close/>
              </a:path>
            </a:pathLst>
          </a:custGeom>
          <a:ln w="8385">
            <a:solidFill>
              <a:srgbClr val="FFFF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844696" y="4438373"/>
            <a:ext cx="162560" cy="1102995"/>
          </a:xfrm>
          <a:custGeom>
            <a:avLst/>
            <a:gdLst/>
            <a:ahLst/>
            <a:cxnLst/>
            <a:rect l="l" t="t" r="r" b="b"/>
            <a:pathLst>
              <a:path w="162559" h="1102995">
                <a:moveTo>
                  <a:pt x="0" y="1102456"/>
                </a:moveTo>
                <a:lnTo>
                  <a:pt x="161996" y="1102456"/>
                </a:lnTo>
                <a:lnTo>
                  <a:pt x="161996" y="0"/>
                </a:lnTo>
                <a:lnTo>
                  <a:pt x="0" y="0"/>
                </a:lnTo>
                <a:lnTo>
                  <a:pt x="0" y="1102456"/>
                </a:lnTo>
                <a:close/>
              </a:path>
            </a:pathLst>
          </a:custGeom>
          <a:solidFill>
            <a:srgbClr val="1504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844696" y="4438373"/>
            <a:ext cx="162560" cy="1102995"/>
          </a:xfrm>
          <a:custGeom>
            <a:avLst/>
            <a:gdLst/>
            <a:ahLst/>
            <a:cxnLst/>
            <a:rect l="l" t="t" r="r" b="b"/>
            <a:pathLst>
              <a:path w="162559" h="1102995">
                <a:moveTo>
                  <a:pt x="0" y="1102456"/>
                </a:moveTo>
                <a:lnTo>
                  <a:pt x="161996" y="1102456"/>
                </a:lnTo>
                <a:lnTo>
                  <a:pt x="161996" y="0"/>
                </a:lnTo>
                <a:lnTo>
                  <a:pt x="0" y="0"/>
                </a:lnTo>
                <a:lnTo>
                  <a:pt x="0" y="1102456"/>
                </a:lnTo>
                <a:close/>
              </a:path>
            </a:pathLst>
          </a:custGeom>
          <a:ln w="8385">
            <a:solidFill>
              <a:srgbClr val="FFFF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06693" y="4488202"/>
            <a:ext cx="162560" cy="1052830"/>
          </a:xfrm>
          <a:custGeom>
            <a:avLst/>
            <a:gdLst/>
            <a:ahLst/>
            <a:cxnLst/>
            <a:rect l="l" t="t" r="r" b="b"/>
            <a:pathLst>
              <a:path w="162559" h="1052829">
                <a:moveTo>
                  <a:pt x="0" y="1052627"/>
                </a:moveTo>
                <a:lnTo>
                  <a:pt x="161996" y="1052627"/>
                </a:lnTo>
                <a:lnTo>
                  <a:pt x="161996" y="0"/>
                </a:lnTo>
                <a:lnTo>
                  <a:pt x="0" y="0"/>
                </a:lnTo>
                <a:lnTo>
                  <a:pt x="0" y="1052627"/>
                </a:lnTo>
                <a:close/>
              </a:path>
            </a:pathLst>
          </a:custGeom>
          <a:solidFill>
            <a:srgbClr val="1504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06693" y="4488202"/>
            <a:ext cx="162560" cy="1052830"/>
          </a:xfrm>
          <a:custGeom>
            <a:avLst/>
            <a:gdLst/>
            <a:ahLst/>
            <a:cxnLst/>
            <a:rect l="l" t="t" r="r" b="b"/>
            <a:pathLst>
              <a:path w="162559" h="1052829">
                <a:moveTo>
                  <a:pt x="0" y="1052627"/>
                </a:moveTo>
                <a:lnTo>
                  <a:pt x="161996" y="1052627"/>
                </a:lnTo>
                <a:lnTo>
                  <a:pt x="161996" y="0"/>
                </a:lnTo>
                <a:lnTo>
                  <a:pt x="0" y="0"/>
                </a:lnTo>
                <a:lnTo>
                  <a:pt x="0" y="1052627"/>
                </a:lnTo>
                <a:close/>
              </a:path>
            </a:pathLst>
          </a:custGeom>
          <a:ln w="8385">
            <a:solidFill>
              <a:srgbClr val="FFFF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168690" y="4805858"/>
            <a:ext cx="162560" cy="735330"/>
          </a:xfrm>
          <a:custGeom>
            <a:avLst/>
            <a:gdLst/>
            <a:ahLst/>
            <a:cxnLst/>
            <a:rect l="l" t="t" r="r" b="b"/>
            <a:pathLst>
              <a:path w="162559" h="735329">
                <a:moveTo>
                  <a:pt x="0" y="734970"/>
                </a:moveTo>
                <a:lnTo>
                  <a:pt x="161996" y="734970"/>
                </a:lnTo>
                <a:lnTo>
                  <a:pt x="161996" y="0"/>
                </a:lnTo>
                <a:lnTo>
                  <a:pt x="0" y="0"/>
                </a:lnTo>
                <a:lnTo>
                  <a:pt x="0" y="734970"/>
                </a:lnTo>
                <a:close/>
              </a:path>
            </a:pathLst>
          </a:custGeom>
          <a:solidFill>
            <a:srgbClr val="1504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168690" y="4805858"/>
            <a:ext cx="162560" cy="735330"/>
          </a:xfrm>
          <a:custGeom>
            <a:avLst/>
            <a:gdLst/>
            <a:ahLst/>
            <a:cxnLst/>
            <a:rect l="l" t="t" r="r" b="b"/>
            <a:pathLst>
              <a:path w="162559" h="735329">
                <a:moveTo>
                  <a:pt x="0" y="734970"/>
                </a:moveTo>
                <a:lnTo>
                  <a:pt x="161996" y="734970"/>
                </a:lnTo>
                <a:lnTo>
                  <a:pt x="161996" y="0"/>
                </a:lnTo>
                <a:lnTo>
                  <a:pt x="0" y="0"/>
                </a:lnTo>
                <a:lnTo>
                  <a:pt x="0" y="734970"/>
                </a:lnTo>
                <a:close/>
              </a:path>
            </a:pathLst>
          </a:custGeom>
          <a:ln w="8385">
            <a:solidFill>
              <a:srgbClr val="FFFF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330687" y="5104830"/>
            <a:ext cx="162560" cy="436245"/>
          </a:xfrm>
          <a:custGeom>
            <a:avLst/>
            <a:gdLst/>
            <a:ahLst/>
            <a:cxnLst/>
            <a:rect l="l" t="t" r="r" b="b"/>
            <a:pathLst>
              <a:path w="162559" h="436245">
                <a:moveTo>
                  <a:pt x="0" y="435999"/>
                </a:moveTo>
                <a:lnTo>
                  <a:pt x="161996" y="435999"/>
                </a:lnTo>
                <a:lnTo>
                  <a:pt x="161996" y="0"/>
                </a:lnTo>
                <a:lnTo>
                  <a:pt x="0" y="0"/>
                </a:lnTo>
                <a:lnTo>
                  <a:pt x="0" y="435999"/>
                </a:lnTo>
                <a:close/>
              </a:path>
            </a:pathLst>
          </a:custGeom>
          <a:solidFill>
            <a:srgbClr val="1504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330687" y="5104830"/>
            <a:ext cx="162560" cy="436245"/>
          </a:xfrm>
          <a:custGeom>
            <a:avLst/>
            <a:gdLst/>
            <a:ahLst/>
            <a:cxnLst/>
            <a:rect l="l" t="t" r="r" b="b"/>
            <a:pathLst>
              <a:path w="162559" h="436245">
                <a:moveTo>
                  <a:pt x="0" y="435999"/>
                </a:moveTo>
                <a:lnTo>
                  <a:pt x="161996" y="435999"/>
                </a:lnTo>
                <a:lnTo>
                  <a:pt x="161996" y="0"/>
                </a:lnTo>
                <a:lnTo>
                  <a:pt x="0" y="0"/>
                </a:lnTo>
                <a:lnTo>
                  <a:pt x="0" y="435999"/>
                </a:lnTo>
                <a:close/>
              </a:path>
            </a:pathLst>
          </a:custGeom>
          <a:ln w="8385">
            <a:solidFill>
              <a:srgbClr val="FFFF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492684" y="5260544"/>
            <a:ext cx="162560" cy="280670"/>
          </a:xfrm>
          <a:custGeom>
            <a:avLst/>
            <a:gdLst/>
            <a:ahLst/>
            <a:cxnLst/>
            <a:rect l="l" t="t" r="r" b="b"/>
            <a:pathLst>
              <a:path w="162559" h="280670">
                <a:moveTo>
                  <a:pt x="0" y="280285"/>
                </a:moveTo>
                <a:lnTo>
                  <a:pt x="161996" y="280285"/>
                </a:lnTo>
                <a:lnTo>
                  <a:pt x="161996" y="0"/>
                </a:lnTo>
                <a:lnTo>
                  <a:pt x="0" y="0"/>
                </a:lnTo>
                <a:lnTo>
                  <a:pt x="0" y="280285"/>
                </a:lnTo>
                <a:close/>
              </a:path>
            </a:pathLst>
          </a:custGeom>
          <a:solidFill>
            <a:srgbClr val="1504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492684" y="5260544"/>
            <a:ext cx="162560" cy="280670"/>
          </a:xfrm>
          <a:custGeom>
            <a:avLst/>
            <a:gdLst/>
            <a:ahLst/>
            <a:cxnLst/>
            <a:rect l="l" t="t" r="r" b="b"/>
            <a:pathLst>
              <a:path w="162559" h="280670">
                <a:moveTo>
                  <a:pt x="0" y="280285"/>
                </a:moveTo>
                <a:lnTo>
                  <a:pt x="161996" y="280285"/>
                </a:lnTo>
                <a:lnTo>
                  <a:pt x="161996" y="0"/>
                </a:lnTo>
                <a:lnTo>
                  <a:pt x="0" y="0"/>
                </a:lnTo>
                <a:lnTo>
                  <a:pt x="0" y="280285"/>
                </a:lnTo>
                <a:close/>
              </a:path>
            </a:pathLst>
          </a:custGeom>
          <a:ln w="8385">
            <a:solidFill>
              <a:srgbClr val="FFFF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650488" y="5387151"/>
            <a:ext cx="332380" cy="157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439703" y="4383250"/>
            <a:ext cx="0" cy="1157605"/>
          </a:xfrm>
          <a:custGeom>
            <a:avLst/>
            <a:gdLst/>
            <a:ahLst/>
            <a:cxnLst/>
            <a:rect l="l" t="t" r="r" b="b"/>
            <a:pathLst>
              <a:path w="0" h="1157604">
                <a:moveTo>
                  <a:pt x="0" y="1157578"/>
                </a:moveTo>
                <a:lnTo>
                  <a:pt x="0" y="0"/>
                </a:lnTo>
              </a:path>
            </a:pathLst>
          </a:custGeom>
          <a:ln w="15021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439703" y="5540829"/>
            <a:ext cx="1782445" cy="0"/>
          </a:xfrm>
          <a:custGeom>
            <a:avLst/>
            <a:gdLst/>
            <a:ahLst/>
            <a:cxnLst/>
            <a:rect l="l" t="t" r="r" b="b"/>
            <a:pathLst>
              <a:path w="1782445" h="0">
                <a:moveTo>
                  <a:pt x="0" y="0"/>
                </a:moveTo>
                <a:lnTo>
                  <a:pt x="1781965" y="0"/>
                </a:lnTo>
              </a:path>
            </a:pathLst>
          </a:custGeom>
          <a:ln w="15024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335795" y="4484078"/>
            <a:ext cx="0" cy="1057910"/>
          </a:xfrm>
          <a:custGeom>
            <a:avLst/>
            <a:gdLst/>
            <a:ahLst/>
            <a:cxnLst/>
            <a:rect l="l" t="t" r="r" b="b"/>
            <a:pathLst>
              <a:path w="0" h="1057910">
                <a:moveTo>
                  <a:pt x="0" y="1057312"/>
                </a:moveTo>
                <a:lnTo>
                  <a:pt x="0" y="0"/>
                </a:lnTo>
              </a:path>
            </a:pathLst>
          </a:custGeom>
          <a:ln w="13770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335795" y="5541390"/>
            <a:ext cx="1628139" cy="0"/>
          </a:xfrm>
          <a:custGeom>
            <a:avLst/>
            <a:gdLst/>
            <a:ahLst/>
            <a:cxnLst/>
            <a:rect l="l" t="t" r="r" b="b"/>
            <a:pathLst>
              <a:path w="1628140" h="0">
                <a:moveTo>
                  <a:pt x="0" y="0"/>
                </a:moveTo>
                <a:lnTo>
                  <a:pt x="1627615" y="0"/>
                </a:lnTo>
              </a:path>
            </a:pathLst>
          </a:custGeom>
          <a:ln w="13779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8817415" y="4672065"/>
            <a:ext cx="609600" cy="4508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20">
                <a:solidFill>
                  <a:srgbClr val="4F4F4F"/>
                </a:solidFill>
                <a:latin typeface="Consolas"/>
                <a:cs typeface="Consolas"/>
              </a:rPr>
              <a:t>...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14400" y="6005512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69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14400" y="6015037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69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571875" y="600074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14400" y="600074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901700" y="6095205"/>
            <a:ext cx="269176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5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figure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45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Pandas</a:t>
            </a:r>
            <a:r>
              <a:rPr dirty="0" sz="850" spc="-35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Documentation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0964712" y="603567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6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305050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4400" y="1733550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2305050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0300" y="1854200"/>
            <a:ext cx="8453120" cy="173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1865" algn="l"/>
                <a:tab pos="1946275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Task	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Hints	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Solution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Arial"/>
              <a:cs typeface="Arial"/>
            </a:endParaRPr>
          </a:p>
          <a:p>
            <a:pPr marL="164465" marR="5080" indent="-133985">
              <a:lnSpc>
                <a:spcPct val="118100"/>
              </a:lnSpc>
              <a:buClr>
                <a:srgbClr val="C2132D"/>
              </a:buClr>
              <a:buFont typeface="Trebuchet MS"/>
              <a:buChar char="•"/>
              <a:tabLst>
                <a:tab pos="165100" algn="l"/>
              </a:tabLst>
            </a:pP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Write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Python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code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produce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frame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containing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total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number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toxic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Arial"/>
                <a:cs typeface="Arial"/>
              </a:rPr>
              <a:t>IP 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frequencies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by</a:t>
            </a:r>
            <a:r>
              <a:rPr dirty="0" sz="1800" spc="-1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country.</a:t>
            </a:r>
            <a:endParaRPr sz="1800">
              <a:latin typeface="Arial"/>
              <a:cs typeface="Arial"/>
            </a:endParaRPr>
          </a:p>
          <a:p>
            <a:pPr marL="1651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165100" algn="l"/>
              </a:tabLst>
            </a:pP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Then,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identify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top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10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countries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with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highest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toxic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Arial"/>
                <a:cs typeface="Arial"/>
              </a:rPr>
              <a:t>IP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frequencies.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03080" y="36576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0965"/>
                </a:lnTo>
                <a:lnTo>
                  <a:pt x="274319" y="100965"/>
                </a:lnTo>
                <a:lnTo>
                  <a:pt x="261182" y="101599"/>
                </a:lnTo>
                <a:lnTo>
                  <a:pt x="223287" y="111115"/>
                </a:lnTo>
                <a:lnTo>
                  <a:pt x="189762" y="131182"/>
                </a:lnTo>
                <a:lnTo>
                  <a:pt x="163420" y="160215"/>
                </a:lnTo>
                <a:lnTo>
                  <a:pt x="146677" y="195663"/>
                </a:lnTo>
                <a:lnTo>
                  <a:pt x="140969" y="234315"/>
                </a:lnTo>
                <a:lnTo>
                  <a:pt x="140969" y="653415"/>
                </a:lnTo>
                <a:lnTo>
                  <a:pt x="146677" y="692066"/>
                </a:lnTo>
                <a:lnTo>
                  <a:pt x="163420" y="727514"/>
                </a:lnTo>
                <a:lnTo>
                  <a:pt x="189762" y="756547"/>
                </a:lnTo>
                <a:lnTo>
                  <a:pt x="223287" y="776614"/>
                </a:lnTo>
                <a:lnTo>
                  <a:pt x="261182" y="786130"/>
                </a:lnTo>
                <a:lnTo>
                  <a:pt x="274319" y="786765"/>
                </a:lnTo>
                <a:lnTo>
                  <a:pt x="1978152" y="786765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6765"/>
                </a:moveTo>
                <a:lnTo>
                  <a:pt x="1703069" y="786765"/>
                </a:lnTo>
                <a:lnTo>
                  <a:pt x="1716205" y="786130"/>
                </a:lnTo>
                <a:lnTo>
                  <a:pt x="1729088" y="784227"/>
                </a:lnTo>
                <a:lnTo>
                  <a:pt x="1765992" y="771001"/>
                </a:lnTo>
                <a:lnTo>
                  <a:pt x="1797360" y="747707"/>
                </a:lnTo>
                <a:lnTo>
                  <a:pt x="1820653" y="716339"/>
                </a:lnTo>
                <a:lnTo>
                  <a:pt x="1833880" y="679435"/>
                </a:lnTo>
                <a:lnTo>
                  <a:pt x="1836419" y="653415"/>
                </a:lnTo>
                <a:lnTo>
                  <a:pt x="1836419" y="234315"/>
                </a:lnTo>
                <a:lnTo>
                  <a:pt x="1830708" y="195663"/>
                </a:lnTo>
                <a:lnTo>
                  <a:pt x="1813965" y="160215"/>
                </a:lnTo>
                <a:lnTo>
                  <a:pt x="1787623" y="131182"/>
                </a:lnTo>
                <a:lnTo>
                  <a:pt x="1754098" y="111115"/>
                </a:lnTo>
                <a:lnTo>
                  <a:pt x="1716205" y="101599"/>
                </a:lnTo>
                <a:lnTo>
                  <a:pt x="1703069" y="100965"/>
                </a:lnTo>
                <a:lnTo>
                  <a:pt x="1978152" y="100965"/>
                </a:lnTo>
                <a:lnTo>
                  <a:pt x="1978152" y="786765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48811" y="471487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48810" y="471487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99745">
              <a:lnSpc>
                <a:spcPct val="100000"/>
              </a:lnSpc>
              <a:spcBef>
                <a:spcPts val="100"/>
              </a:spcBef>
              <a:tabLst>
                <a:tab pos="9293225" algn="l"/>
              </a:tabLst>
            </a:pPr>
            <a:r>
              <a:rPr dirty="0" spc="-20"/>
              <a:t>Class </a:t>
            </a:r>
            <a:r>
              <a:rPr dirty="0" spc="-200"/>
              <a:t>Activity </a:t>
            </a:r>
            <a:r>
              <a:rPr dirty="0" spc="-235"/>
              <a:t>to </a:t>
            </a:r>
            <a:r>
              <a:rPr dirty="0" spc="75"/>
              <a:t>Assess </a:t>
            </a:r>
            <a:r>
              <a:rPr dirty="0" spc="-215"/>
              <a:t>your </a:t>
            </a:r>
            <a:r>
              <a:rPr dirty="0" spc="-175"/>
              <a:t>Understanding</a:t>
            </a:r>
            <a:r>
              <a:rPr dirty="0" spc="-765"/>
              <a:t> </a:t>
            </a:r>
            <a:r>
              <a:rPr dirty="0" spc="35"/>
              <a:t>so</a:t>
            </a:r>
            <a:r>
              <a:rPr dirty="0" spc="-225"/>
              <a:t> </a:t>
            </a:r>
            <a:r>
              <a:rPr dirty="0" spc="-204"/>
              <a:t>Far	</a:t>
            </a:r>
            <a:r>
              <a:rPr dirty="0" baseline="21604" sz="5400" spc="-7">
                <a:latin typeface="Courier New"/>
                <a:cs typeface="Courier New"/>
              </a:rPr>
              <a:t>05:00</a:t>
            </a:r>
            <a:endParaRPr baseline="21604" sz="5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564007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Plotting </a:t>
            </a:r>
            <a:r>
              <a:rPr dirty="0" spc="-254"/>
              <a:t>with </a:t>
            </a:r>
            <a:r>
              <a:rPr dirty="0" spc="-85"/>
              <a:t>Pandas </a:t>
            </a:r>
            <a:r>
              <a:rPr dirty="0" spc="-165"/>
              <a:t>(Plot</a:t>
            </a:r>
            <a:r>
              <a:rPr dirty="0" spc="-465"/>
              <a:t> </a:t>
            </a:r>
            <a:r>
              <a:rPr dirty="0" sz="3200" spc="-30">
                <a:latin typeface="Courier New"/>
                <a:cs typeface="Courier New"/>
              </a:rPr>
              <a:t>kind</a:t>
            </a:r>
            <a:r>
              <a:rPr dirty="0" spc="-30"/>
              <a:t>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43300" y="3048024"/>
            <a:ext cx="137284" cy="12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86536" y="4795837"/>
            <a:ext cx="1266825" cy="209550"/>
          </a:xfrm>
          <a:custGeom>
            <a:avLst/>
            <a:gdLst/>
            <a:ahLst/>
            <a:cxnLst/>
            <a:rect l="l" t="t" r="r" b="b"/>
            <a:pathLst>
              <a:path w="1266825" h="209550">
                <a:moveTo>
                  <a:pt x="0" y="176212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3"/>
                </a:lnTo>
                <a:lnTo>
                  <a:pt x="2537" y="20579"/>
                </a:lnTo>
                <a:lnTo>
                  <a:pt x="4228" y="16495"/>
                </a:lnTo>
                <a:lnTo>
                  <a:pt x="6637" y="12889"/>
                </a:lnTo>
                <a:lnTo>
                  <a:pt x="9764" y="9764"/>
                </a:lnTo>
                <a:lnTo>
                  <a:pt x="12889" y="6638"/>
                </a:lnTo>
                <a:lnTo>
                  <a:pt x="16494" y="4229"/>
                </a:lnTo>
                <a:lnTo>
                  <a:pt x="20578" y="2537"/>
                </a:lnTo>
                <a:lnTo>
                  <a:pt x="24663" y="845"/>
                </a:lnTo>
                <a:lnTo>
                  <a:pt x="28916" y="0"/>
                </a:lnTo>
                <a:lnTo>
                  <a:pt x="33338" y="0"/>
                </a:lnTo>
                <a:lnTo>
                  <a:pt x="1233487" y="0"/>
                </a:lnTo>
                <a:lnTo>
                  <a:pt x="1237908" y="0"/>
                </a:lnTo>
                <a:lnTo>
                  <a:pt x="1242161" y="845"/>
                </a:lnTo>
                <a:lnTo>
                  <a:pt x="1246245" y="2537"/>
                </a:lnTo>
                <a:lnTo>
                  <a:pt x="1250329" y="4229"/>
                </a:lnTo>
                <a:lnTo>
                  <a:pt x="1253935" y="6638"/>
                </a:lnTo>
                <a:lnTo>
                  <a:pt x="1257060" y="9764"/>
                </a:lnTo>
                <a:lnTo>
                  <a:pt x="1260186" y="12889"/>
                </a:lnTo>
                <a:lnTo>
                  <a:pt x="1266825" y="33337"/>
                </a:lnTo>
                <a:lnTo>
                  <a:pt x="1266825" y="176212"/>
                </a:lnTo>
                <a:lnTo>
                  <a:pt x="1257060" y="199785"/>
                </a:lnTo>
                <a:lnTo>
                  <a:pt x="1253935" y="202911"/>
                </a:lnTo>
                <a:lnTo>
                  <a:pt x="1233487" y="209549"/>
                </a:lnTo>
                <a:lnTo>
                  <a:pt x="33338" y="209549"/>
                </a:lnTo>
                <a:lnTo>
                  <a:pt x="9764" y="199785"/>
                </a:lnTo>
                <a:lnTo>
                  <a:pt x="6637" y="196659"/>
                </a:lnTo>
                <a:lnTo>
                  <a:pt x="4228" y="193054"/>
                </a:lnTo>
                <a:lnTo>
                  <a:pt x="2537" y="188969"/>
                </a:lnTo>
                <a:lnTo>
                  <a:pt x="845" y="184885"/>
                </a:lnTo>
                <a:lnTo>
                  <a:pt x="0" y="180633"/>
                </a:lnTo>
                <a:lnTo>
                  <a:pt x="0" y="176212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43249" y="284797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43249" y="3009899"/>
            <a:ext cx="161925" cy="3298190"/>
          </a:xfrm>
          <a:custGeom>
            <a:avLst/>
            <a:gdLst/>
            <a:ahLst/>
            <a:cxnLst/>
            <a:rect l="l" t="t" r="r" b="b"/>
            <a:pathLst>
              <a:path w="161925" h="3298190">
                <a:moveTo>
                  <a:pt x="0" y="0"/>
                </a:moveTo>
                <a:lnTo>
                  <a:pt x="161924" y="0"/>
                </a:lnTo>
                <a:lnTo>
                  <a:pt x="161924" y="3298030"/>
                </a:lnTo>
                <a:lnTo>
                  <a:pt x="0" y="329803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62299" y="3009899"/>
            <a:ext cx="123825" cy="180975"/>
          </a:xfrm>
          <a:custGeom>
            <a:avLst/>
            <a:gdLst/>
            <a:ahLst/>
            <a:cxnLst/>
            <a:rect l="l" t="t" r="r" b="b"/>
            <a:pathLst>
              <a:path w="123825" h="180975">
                <a:moveTo>
                  <a:pt x="0" y="0"/>
                </a:moveTo>
                <a:lnTo>
                  <a:pt x="123824" y="0"/>
                </a:lnTo>
                <a:lnTo>
                  <a:pt x="123824" y="180974"/>
                </a:lnTo>
                <a:lnTo>
                  <a:pt x="0" y="1809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00137" y="413385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8574">
            <a:solidFill>
              <a:srgbClr val="097D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42390" y="4252076"/>
            <a:ext cx="121483" cy="69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67150" y="2528887"/>
            <a:ext cx="828675" cy="0"/>
          </a:xfrm>
          <a:custGeom>
            <a:avLst/>
            <a:gdLst/>
            <a:ahLst/>
            <a:cxnLst/>
            <a:rect l="l" t="t" r="r" b="b"/>
            <a:pathLst>
              <a:path w="828675" h="0">
                <a:moveTo>
                  <a:pt x="0" y="0"/>
                </a:moveTo>
                <a:lnTo>
                  <a:pt x="828674" y="0"/>
                </a:lnTo>
              </a:path>
            </a:pathLst>
          </a:custGeom>
          <a:ln w="28574">
            <a:solidFill>
              <a:srgbClr val="097D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67511" y="1738312"/>
            <a:ext cx="1676400" cy="390525"/>
          </a:xfrm>
          <a:custGeom>
            <a:avLst/>
            <a:gdLst/>
            <a:ahLst/>
            <a:cxnLst/>
            <a:rect l="l" t="t" r="r" b="b"/>
            <a:pathLst>
              <a:path w="1676400" h="390525">
                <a:moveTo>
                  <a:pt x="0" y="195262"/>
                </a:moveTo>
                <a:lnTo>
                  <a:pt x="3751" y="157168"/>
                </a:lnTo>
                <a:lnTo>
                  <a:pt x="14862" y="120538"/>
                </a:lnTo>
                <a:lnTo>
                  <a:pt x="32906" y="86780"/>
                </a:lnTo>
                <a:lnTo>
                  <a:pt x="57190" y="57191"/>
                </a:lnTo>
                <a:lnTo>
                  <a:pt x="86780" y="32907"/>
                </a:lnTo>
                <a:lnTo>
                  <a:pt x="120538" y="14863"/>
                </a:lnTo>
                <a:lnTo>
                  <a:pt x="157168" y="3751"/>
                </a:lnTo>
                <a:lnTo>
                  <a:pt x="195262" y="0"/>
                </a:lnTo>
                <a:lnTo>
                  <a:pt x="1481137" y="0"/>
                </a:lnTo>
                <a:lnTo>
                  <a:pt x="1519230" y="3751"/>
                </a:lnTo>
                <a:lnTo>
                  <a:pt x="1555860" y="14863"/>
                </a:lnTo>
                <a:lnTo>
                  <a:pt x="1589618" y="32907"/>
                </a:lnTo>
                <a:lnTo>
                  <a:pt x="1619208" y="57191"/>
                </a:lnTo>
                <a:lnTo>
                  <a:pt x="1643491" y="86780"/>
                </a:lnTo>
                <a:lnTo>
                  <a:pt x="1661535" y="120538"/>
                </a:lnTo>
                <a:lnTo>
                  <a:pt x="1672647" y="157168"/>
                </a:lnTo>
                <a:lnTo>
                  <a:pt x="1676399" y="195262"/>
                </a:lnTo>
                <a:lnTo>
                  <a:pt x="1676165" y="204855"/>
                </a:lnTo>
                <a:lnTo>
                  <a:pt x="1670545" y="242718"/>
                </a:lnTo>
                <a:lnTo>
                  <a:pt x="1657647" y="278758"/>
                </a:lnTo>
                <a:lnTo>
                  <a:pt x="1637966" y="311590"/>
                </a:lnTo>
                <a:lnTo>
                  <a:pt x="1612259" y="339951"/>
                </a:lnTo>
                <a:lnTo>
                  <a:pt x="1581512" y="362751"/>
                </a:lnTo>
                <a:lnTo>
                  <a:pt x="1546908" y="379115"/>
                </a:lnTo>
                <a:lnTo>
                  <a:pt x="1509776" y="388414"/>
                </a:lnTo>
                <a:lnTo>
                  <a:pt x="1481137" y="390524"/>
                </a:lnTo>
                <a:lnTo>
                  <a:pt x="195262" y="390524"/>
                </a:lnTo>
                <a:lnTo>
                  <a:pt x="157168" y="386773"/>
                </a:lnTo>
                <a:lnTo>
                  <a:pt x="120538" y="375661"/>
                </a:lnTo>
                <a:lnTo>
                  <a:pt x="86780" y="357617"/>
                </a:lnTo>
                <a:lnTo>
                  <a:pt x="57190" y="333333"/>
                </a:lnTo>
                <a:lnTo>
                  <a:pt x="32906" y="303744"/>
                </a:lnTo>
                <a:lnTo>
                  <a:pt x="14862" y="269986"/>
                </a:lnTo>
                <a:lnTo>
                  <a:pt x="3751" y="233356"/>
                </a:lnTo>
                <a:lnTo>
                  <a:pt x="0" y="195262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48988" y="1857887"/>
            <a:ext cx="153047" cy="153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04760" y="1813560"/>
            <a:ext cx="429895" cy="259079"/>
          </a:xfrm>
          <a:custGeom>
            <a:avLst/>
            <a:gdLst/>
            <a:ahLst/>
            <a:cxnLst/>
            <a:rect l="l" t="t" r="r" b="b"/>
            <a:pathLst>
              <a:path w="429895" h="259080">
                <a:moveTo>
                  <a:pt x="429768" y="259080"/>
                </a:moveTo>
                <a:lnTo>
                  <a:pt x="0" y="259080"/>
                </a:lnTo>
                <a:lnTo>
                  <a:pt x="0" y="0"/>
                </a:lnTo>
                <a:lnTo>
                  <a:pt x="429768" y="0"/>
                </a:lnTo>
                <a:lnTo>
                  <a:pt x="429768" y="15240"/>
                </a:lnTo>
                <a:lnTo>
                  <a:pt x="35923" y="15240"/>
                </a:lnTo>
                <a:lnTo>
                  <a:pt x="29188" y="18029"/>
                </a:lnTo>
                <a:lnTo>
                  <a:pt x="18029" y="29188"/>
                </a:lnTo>
                <a:lnTo>
                  <a:pt x="15239" y="35924"/>
                </a:lnTo>
                <a:lnTo>
                  <a:pt x="15239" y="204105"/>
                </a:lnTo>
                <a:lnTo>
                  <a:pt x="18029" y="210840"/>
                </a:lnTo>
                <a:lnTo>
                  <a:pt x="29188" y="222000"/>
                </a:lnTo>
                <a:lnTo>
                  <a:pt x="35923" y="224790"/>
                </a:lnTo>
                <a:lnTo>
                  <a:pt x="429768" y="224790"/>
                </a:lnTo>
                <a:lnTo>
                  <a:pt x="429768" y="259080"/>
                </a:lnTo>
                <a:close/>
              </a:path>
              <a:path w="429895" h="259080">
                <a:moveTo>
                  <a:pt x="429768" y="224790"/>
                </a:moveTo>
                <a:lnTo>
                  <a:pt x="375554" y="224790"/>
                </a:lnTo>
                <a:lnTo>
                  <a:pt x="382289" y="222000"/>
                </a:lnTo>
                <a:lnTo>
                  <a:pt x="393449" y="210840"/>
                </a:lnTo>
                <a:lnTo>
                  <a:pt x="396238" y="204105"/>
                </a:lnTo>
                <a:lnTo>
                  <a:pt x="396238" y="35924"/>
                </a:lnTo>
                <a:lnTo>
                  <a:pt x="393449" y="29188"/>
                </a:lnTo>
                <a:lnTo>
                  <a:pt x="382289" y="18029"/>
                </a:lnTo>
                <a:lnTo>
                  <a:pt x="375554" y="15240"/>
                </a:lnTo>
                <a:lnTo>
                  <a:pt x="429768" y="15240"/>
                </a:lnTo>
                <a:lnTo>
                  <a:pt x="429768" y="224790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15236" y="1824037"/>
            <a:ext cx="390525" cy="219075"/>
          </a:xfrm>
          <a:custGeom>
            <a:avLst/>
            <a:gdLst/>
            <a:ahLst/>
            <a:cxnLst/>
            <a:rect l="l" t="t" r="r" b="b"/>
            <a:pathLst>
              <a:path w="390525" h="219075">
                <a:moveTo>
                  <a:pt x="361608" y="219074"/>
                </a:moveTo>
                <a:lnTo>
                  <a:pt x="28916" y="219074"/>
                </a:lnTo>
                <a:lnTo>
                  <a:pt x="24663" y="218229"/>
                </a:lnTo>
                <a:lnTo>
                  <a:pt x="0" y="190158"/>
                </a:lnTo>
                <a:lnTo>
                  <a:pt x="0" y="28916"/>
                </a:lnTo>
                <a:lnTo>
                  <a:pt x="28916" y="0"/>
                </a:lnTo>
                <a:lnTo>
                  <a:pt x="361608" y="0"/>
                </a:lnTo>
                <a:lnTo>
                  <a:pt x="390524" y="28916"/>
                </a:lnTo>
                <a:lnTo>
                  <a:pt x="390524" y="190158"/>
                </a:lnTo>
                <a:lnTo>
                  <a:pt x="361608" y="219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15236" y="1824037"/>
            <a:ext cx="390525" cy="219075"/>
          </a:xfrm>
          <a:custGeom>
            <a:avLst/>
            <a:gdLst/>
            <a:ahLst/>
            <a:cxnLst/>
            <a:rect l="l" t="t" r="r" b="b"/>
            <a:pathLst>
              <a:path w="390525" h="219075">
                <a:moveTo>
                  <a:pt x="0" y="18573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4"/>
                </a:lnTo>
                <a:lnTo>
                  <a:pt x="2537" y="20579"/>
                </a:lnTo>
                <a:lnTo>
                  <a:pt x="4228" y="16495"/>
                </a:lnTo>
                <a:lnTo>
                  <a:pt x="6637" y="12890"/>
                </a:lnTo>
                <a:lnTo>
                  <a:pt x="9764" y="9764"/>
                </a:lnTo>
                <a:lnTo>
                  <a:pt x="12890" y="6638"/>
                </a:lnTo>
                <a:lnTo>
                  <a:pt x="16495" y="4229"/>
                </a:lnTo>
                <a:lnTo>
                  <a:pt x="20579" y="2537"/>
                </a:lnTo>
                <a:lnTo>
                  <a:pt x="24663" y="845"/>
                </a:lnTo>
                <a:lnTo>
                  <a:pt x="28916" y="0"/>
                </a:lnTo>
                <a:lnTo>
                  <a:pt x="33338" y="0"/>
                </a:lnTo>
                <a:lnTo>
                  <a:pt x="357188" y="0"/>
                </a:lnTo>
                <a:lnTo>
                  <a:pt x="361608" y="0"/>
                </a:lnTo>
                <a:lnTo>
                  <a:pt x="365861" y="845"/>
                </a:lnTo>
                <a:lnTo>
                  <a:pt x="369945" y="2537"/>
                </a:lnTo>
                <a:lnTo>
                  <a:pt x="374029" y="4229"/>
                </a:lnTo>
                <a:lnTo>
                  <a:pt x="377635" y="6638"/>
                </a:lnTo>
                <a:lnTo>
                  <a:pt x="380760" y="9764"/>
                </a:lnTo>
                <a:lnTo>
                  <a:pt x="383886" y="12890"/>
                </a:lnTo>
                <a:lnTo>
                  <a:pt x="386295" y="16495"/>
                </a:lnTo>
                <a:lnTo>
                  <a:pt x="387987" y="20579"/>
                </a:lnTo>
                <a:lnTo>
                  <a:pt x="389679" y="24664"/>
                </a:lnTo>
                <a:lnTo>
                  <a:pt x="390524" y="28916"/>
                </a:lnTo>
                <a:lnTo>
                  <a:pt x="390525" y="33337"/>
                </a:lnTo>
                <a:lnTo>
                  <a:pt x="390525" y="185737"/>
                </a:lnTo>
                <a:lnTo>
                  <a:pt x="390524" y="190158"/>
                </a:lnTo>
                <a:lnTo>
                  <a:pt x="389679" y="194410"/>
                </a:lnTo>
                <a:lnTo>
                  <a:pt x="387987" y="198495"/>
                </a:lnTo>
                <a:lnTo>
                  <a:pt x="386295" y="202579"/>
                </a:lnTo>
                <a:lnTo>
                  <a:pt x="383886" y="206184"/>
                </a:lnTo>
                <a:lnTo>
                  <a:pt x="380760" y="209310"/>
                </a:lnTo>
                <a:lnTo>
                  <a:pt x="377635" y="212436"/>
                </a:lnTo>
                <a:lnTo>
                  <a:pt x="357188" y="219074"/>
                </a:lnTo>
                <a:lnTo>
                  <a:pt x="33338" y="219074"/>
                </a:lnTo>
                <a:lnTo>
                  <a:pt x="28916" y="219074"/>
                </a:lnTo>
                <a:lnTo>
                  <a:pt x="24663" y="218229"/>
                </a:lnTo>
                <a:lnTo>
                  <a:pt x="20579" y="216537"/>
                </a:lnTo>
                <a:lnTo>
                  <a:pt x="16495" y="214845"/>
                </a:lnTo>
                <a:lnTo>
                  <a:pt x="12890" y="212436"/>
                </a:lnTo>
                <a:lnTo>
                  <a:pt x="9764" y="209310"/>
                </a:lnTo>
                <a:lnTo>
                  <a:pt x="6637" y="206184"/>
                </a:lnTo>
                <a:lnTo>
                  <a:pt x="4228" y="202579"/>
                </a:lnTo>
                <a:lnTo>
                  <a:pt x="2537" y="198495"/>
                </a:lnTo>
                <a:lnTo>
                  <a:pt x="845" y="194410"/>
                </a:lnTo>
                <a:lnTo>
                  <a:pt x="0" y="190158"/>
                </a:lnTo>
                <a:lnTo>
                  <a:pt x="0" y="185737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38160" y="1813560"/>
            <a:ext cx="231775" cy="259079"/>
          </a:xfrm>
          <a:custGeom>
            <a:avLst/>
            <a:gdLst/>
            <a:ahLst/>
            <a:cxnLst/>
            <a:rect l="l" t="t" r="r" b="b"/>
            <a:pathLst>
              <a:path w="231775" h="259080">
                <a:moveTo>
                  <a:pt x="231648" y="259080"/>
                </a:moveTo>
                <a:lnTo>
                  <a:pt x="0" y="259080"/>
                </a:lnTo>
                <a:lnTo>
                  <a:pt x="0" y="0"/>
                </a:lnTo>
                <a:lnTo>
                  <a:pt x="231648" y="0"/>
                </a:lnTo>
                <a:lnTo>
                  <a:pt x="231648" y="15240"/>
                </a:lnTo>
                <a:lnTo>
                  <a:pt x="35923" y="15240"/>
                </a:lnTo>
                <a:lnTo>
                  <a:pt x="29188" y="18029"/>
                </a:lnTo>
                <a:lnTo>
                  <a:pt x="18029" y="29188"/>
                </a:lnTo>
                <a:lnTo>
                  <a:pt x="15239" y="35924"/>
                </a:lnTo>
                <a:lnTo>
                  <a:pt x="15239" y="204105"/>
                </a:lnTo>
                <a:lnTo>
                  <a:pt x="18029" y="210840"/>
                </a:lnTo>
                <a:lnTo>
                  <a:pt x="29188" y="222000"/>
                </a:lnTo>
                <a:lnTo>
                  <a:pt x="35923" y="224790"/>
                </a:lnTo>
                <a:lnTo>
                  <a:pt x="231648" y="224790"/>
                </a:lnTo>
                <a:lnTo>
                  <a:pt x="231648" y="259080"/>
                </a:lnTo>
                <a:close/>
              </a:path>
              <a:path w="231775" h="259080">
                <a:moveTo>
                  <a:pt x="231648" y="224790"/>
                </a:moveTo>
                <a:lnTo>
                  <a:pt x="175529" y="224790"/>
                </a:lnTo>
                <a:lnTo>
                  <a:pt x="182264" y="222000"/>
                </a:lnTo>
                <a:lnTo>
                  <a:pt x="193424" y="210840"/>
                </a:lnTo>
                <a:lnTo>
                  <a:pt x="196213" y="204105"/>
                </a:lnTo>
                <a:lnTo>
                  <a:pt x="196213" y="35924"/>
                </a:lnTo>
                <a:lnTo>
                  <a:pt x="193424" y="29188"/>
                </a:lnTo>
                <a:lnTo>
                  <a:pt x="182264" y="18029"/>
                </a:lnTo>
                <a:lnTo>
                  <a:pt x="175529" y="15240"/>
                </a:lnTo>
                <a:lnTo>
                  <a:pt x="231648" y="15240"/>
                </a:lnTo>
                <a:lnTo>
                  <a:pt x="231648" y="224790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143873" y="1819275"/>
            <a:ext cx="200025" cy="228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72649" y="1847850"/>
            <a:ext cx="166687" cy="166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134475" y="2459831"/>
            <a:ext cx="166687" cy="166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448799" y="2459831"/>
            <a:ext cx="166687" cy="1666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778256" y="2459826"/>
            <a:ext cx="155499" cy="1666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097689" y="2119312"/>
            <a:ext cx="203596" cy="2000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22307" y="2173234"/>
            <a:ext cx="249227" cy="1562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94256" y="2135167"/>
            <a:ext cx="368012" cy="1496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82872" y="2173096"/>
            <a:ext cx="86302" cy="1122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89528" y="2104236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89528" y="2246055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89528" y="2193427"/>
            <a:ext cx="33655" cy="33020"/>
          </a:xfrm>
          <a:custGeom>
            <a:avLst/>
            <a:gdLst/>
            <a:ahLst/>
            <a:cxnLst/>
            <a:rect l="l" t="t" r="r" b="b"/>
            <a:pathLst>
              <a:path w="33655" h="33019">
                <a:moveTo>
                  <a:pt x="0" y="0"/>
                </a:moveTo>
                <a:lnTo>
                  <a:pt x="33355" y="0"/>
                </a:lnTo>
                <a:lnTo>
                  <a:pt x="33355" y="32573"/>
                </a:lnTo>
                <a:lnTo>
                  <a:pt x="0" y="32573"/>
                </a:lnTo>
                <a:lnTo>
                  <a:pt x="0" y="0"/>
                </a:lnTo>
                <a:close/>
              </a:path>
            </a:pathLst>
          </a:custGeom>
          <a:solidFill>
            <a:srgbClr val="FFC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52636" y="2161005"/>
            <a:ext cx="0" cy="229870"/>
          </a:xfrm>
          <a:custGeom>
            <a:avLst/>
            <a:gdLst/>
            <a:ahLst/>
            <a:cxnLst/>
            <a:rect l="l" t="t" r="r" b="b"/>
            <a:pathLst>
              <a:path w="0" h="229869">
                <a:moveTo>
                  <a:pt x="0" y="0"/>
                </a:moveTo>
                <a:lnTo>
                  <a:pt x="0" y="229491"/>
                </a:lnTo>
              </a:path>
            </a:pathLst>
          </a:custGeom>
          <a:ln w="33355">
            <a:solidFill>
              <a:srgbClr val="1207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242005" y="2303018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242005" y="2161088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42005" y="2250279"/>
            <a:ext cx="33655" cy="33020"/>
          </a:xfrm>
          <a:custGeom>
            <a:avLst/>
            <a:gdLst/>
            <a:ahLst/>
            <a:cxnLst/>
            <a:rect l="l" t="t" r="r" b="b"/>
            <a:pathLst>
              <a:path w="33655" h="33019">
                <a:moveTo>
                  <a:pt x="0" y="0"/>
                </a:moveTo>
                <a:lnTo>
                  <a:pt x="33355" y="0"/>
                </a:lnTo>
                <a:lnTo>
                  <a:pt x="33355" y="32573"/>
                </a:lnTo>
                <a:lnTo>
                  <a:pt x="0" y="32573"/>
                </a:lnTo>
                <a:lnTo>
                  <a:pt x="0" y="0"/>
                </a:lnTo>
                <a:close/>
              </a:path>
            </a:pathLst>
          </a:custGeom>
          <a:solidFill>
            <a:srgbClr val="E704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311145" y="2086252"/>
            <a:ext cx="0" cy="229870"/>
          </a:xfrm>
          <a:custGeom>
            <a:avLst/>
            <a:gdLst/>
            <a:ahLst/>
            <a:cxnLst/>
            <a:rect l="l" t="t" r="r" b="b"/>
            <a:pathLst>
              <a:path w="0" h="229869">
                <a:moveTo>
                  <a:pt x="0" y="0"/>
                </a:moveTo>
                <a:lnTo>
                  <a:pt x="0" y="229491"/>
                </a:lnTo>
              </a:path>
            </a:pathLst>
          </a:custGeom>
          <a:ln w="33355">
            <a:solidFill>
              <a:srgbClr val="1207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605835" y="1776412"/>
            <a:ext cx="1009650" cy="314325"/>
          </a:xfrm>
          <a:custGeom>
            <a:avLst/>
            <a:gdLst/>
            <a:ahLst/>
            <a:cxnLst/>
            <a:rect l="l" t="t" r="r" b="b"/>
            <a:pathLst>
              <a:path w="1009650" h="314325">
                <a:moveTo>
                  <a:pt x="0" y="28098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4"/>
                </a:lnTo>
                <a:lnTo>
                  <a:pt x="2537" y="20579"/>
                </a:lnTo>
                <a:lnTo>
                  <a:pt x="4228" y="16495"/>
                </a:lnTo>
                <a:lnTo>
                  <a:pt x="6637" y="12890"/>
                </a:lnTo>
                <a:lnTo>
                  <a:pt x="28916" y="0"/>
                </a:lnTo>
                <a:lnTo>
                  <a:pt x="33338" y="0"/>
                </a:lnTo>
                <a:lnTo>
                  <a:pt x="976312" y="0"/>
                </a:lnTo>
                <a:lnTo>
                  <a:pt x="980733" y="0"/>
                </a:lnTo>
                <a:lnTo>
                  <a:pt x="984985" y="845"/>
                </a:lnTo>
                <a:lnTo>
                  <a:pt x="989069" y="2537"/>
                </a:lnTo>
                <a:lnTo>
                  <a:pt x="993153" y="4229"/>
                </a:lnTo>
                <a:lnTo>
                  <a:pt x="996759" y="6638"/>
                </a:lnTo>
                <a:lnTo>
                  <a:pt x="999885" y="9764"/>
                </a:lnTo>
                <a:lnTo>
                  <a:pt x="1003011" y="12890"/>
                </a:lnTo>
                <a:lnTo>
                  <a:pt x="1005419" y="16495"/>
                </a:lnTo>
                <a:lnTo>
                  <a:pt x="1007111" y="20579"/>
                </a:lnTo>
                <a:lnTo>
                  <a:pt x="1008804" y="24664"/>
                </a:lnTo>
                <a:lnTo>
                  <a:pt x="1009649" y="28916"/>
                </a:lnTo>
                <a:lnTo>
                  <a:pt x="1009650" y="33337"/>
                </a:lnTo>
                <a:lnTo>
                  <a:pt x="1009650" y="280987"/>
                </a:lnTo>
                <a:lnTo>
                  <a:pt x="999885" y="304560"/>
                </a:lnTo>
                <a:lnTo>
                  <a:pt x="996759" y="307686"/>
                </a:lnTo>
                <a:lnTo>
                  <a:pt x="976312" y="314324"/>
                </a:lnTo>
                <a:lnTo>
                  <a:pt x="33338" y="314324"/>
                </a:lnTo>
                <a:lnTo>
                  <a:pt x="2537" y="293745"/>
                </a:lnTo>
                <a:lnTo>
                  <a:pt x="845" y="289660"/>
                </a:lnTo>
                <a:lnTo>
                  <a:pt x="0" y="285408"/>
                </a:lnTo>
                <a:lnTo>
                  <a:pt x="0" y="280987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909637" y="1609725"/>
          <a:ext cx="9749155" cy="4707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5695"/>
                <a:gridCol w="7152640"/>
                <a:gridCol w="175895"/>
              </a:tblGrid>
              <a:tr h="125698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150610">
                        <a:lnSpc>
                          <a:spcPts val="1430"/>
                        </a:lnSpc>
                        <a:tabLst>
                          <a:tab pos="6760209" algn="l"/>
                          <a:tab pos="7759065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Search	</a:t>
                      </a:r>
                      <a:r>
                        <a:rPr dirty="0" baseline="9259" sz="1350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Ctrl</a:t>
                      </a:r>
                      <a:r>
                        <a:rPr dirty="0" baseline="9259" sz="1350" spc="262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+ </a:t>
                      </a:r>
                      <a:r>
                        <a:rPr dirty="0" sz="1200" spc="15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baseline="9259" sz="1350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K	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2.2</a:t>
                      </a:r>
                      <a:r>
                        <a:rPr dirty="0" sz="1200" spc="-5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(stable)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1443990">
                        <a:lnSpc>
                          <a:spcPts val="1430"/>
                        </a:lnSpc>
                        <a:tabLst>
                          <a:tab pos="2335530" algn="l"/>
                          <a:tab pos="3020695" algn="l"/>
                          <a:tab pos="3846829" algn="l"/>
                          <a:tab pos="4903470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4"/>
                        </a:rPr>
                        <a:t>Getting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5"/>
                        </a:rPr>
                        <a:t>User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baseline="6944" sz="180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16"/>
                        </a:rPr>
                        <a:t>API</a:t>
                      </a:r>
                      <a:r>
                        <a:rPr dirty="0" baseline="6944" sz="180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</a:rPr>
                        <a:t>	</a:t>
                      </a:r>
                      <a:r>
                        <a:rPr dirty="0" baseline="-46296" sz="18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7"/>
                        </a:rPr>
                        <a:t>Development</a:t>
                      </a:r>
                      <a:r>
                        <a:rPr dirty="0" baseline="-46296" sz="18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1200" spc="-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8"/>
                        </a:rPr>
                        <a:t>Release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1443990">
                        <a:lnSpc>
                          <a:spcPct val="100000"/>
                        </a:lnSpc>
                        <a:spcBef>
                          <a:spcPts val="509"/>
                        </a:spcBef>
                        <a:tabLst>
                          <a:tab pos="2335530" algn="l"/>
                          <a:tab pos="3020695" algn="l"/>
                          <a:tab pos="4903470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4"/>
                        </a:rPr>
                        <a:t>started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5"/>
                        </a:rPr>
                        <a:t>Guide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baseline="2314" sz="1800" spc="-7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16"/>
                        </a:rPr>
                        <a:t>reference</a:t>
                      </a:r>
                      <a:r>
                        <a:rPr dirty="0" baseline="2314" sz="1800" spc="-7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</a:rPr>
                        <a:t>	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8"/>
                        </a:rPr>
                        <a:t>notes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2540">
                    <a:lnL w="38100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999999"/>
                      </a:solidFill>
                      <a:prstDash val="solid"/>
                    </a:lnT>
                    <a:lnB w="8508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</a:tr>
              <a:tr h="6436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9"/>
                        </a:rPr>
                        <a:t>Input/output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D0D5D9"/>
                      </a:solidFill>
                      <a:prstDash val="solid"/>
                    </a:lnR>
                    <a:lnT w="85089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48945">
                        <a:lnSpc>
                          <a:spcPct val="100000"/>
                        </a:lnSpc>
                      </a:pP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 </a:t>
                      </a:r>
                      <a:r>
                        <a:rPr dirty="0" sz="950" spc="5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6"/>
                        </a:rPr>
                        <a:t>API </a:t>
                      </a:r>
                      <a:r>
                        <a:rPr dirty="0" sz="950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6"/>
                        </a:rPr>
                        <a:t>reference</a:t>
                      </a:r>
                      <a:r>
                        <a:rPr dirty="0" sz="950" b="1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 </a:t>
                      </a:r>
                      <a:r>
                        <a:rPr dirty="0" sz="950" spc="5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0"/>
                        </a:rPr>
                        <a:t>DataFrame</a:t>
                      </a:r>
                      <a:r>
                        <a:rPr dirty="0" sz="950" spc="5" b="1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</a:t>
                      </a:r>
                      <a:r>
                        <a:rPr dirty="0" sz="950" spc="-3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5" b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pandas.DataF...</a:t>
                      </a:r>
                      <a:endParaRPr sz="95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dirty="0" sz="30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pandas.DataFrame.plot</a:t>
                      </a:r>
                      <a:endParaRPr sz="3000">
                        <a:latin typeface="Segoe UI"/>
                        <a:cs typeface="Segoe UI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  <a:spcBef>
                          <a:spcPts val="1325"/>
                        </a:spcBef>
                        <a:tabLst>
                          <a:tab pos="6334760" algn="l"/>
                        </a:tabLst>
                      </a:pP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DataFrame.</a:t>
                      </a:r>
                      <a:r>
                        <a:rPr dirty="0" sz="1300" b="1">
                          <a:solidFill>
                            <a:srgbClr val="902582"/>
                          </a:solidFill>
                          <a:latin typeface="Consolas"/>
                          <a:cs typeface="Consolas"/>
                        </a:rPr>
                        <a:t>plot</a:t>
                      </a:r>
                      <a:r>
                        <a:rPr dirty="0" sz="145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args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200" spc="3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**</a:t>
                      </a:r>
                      <a:r>
                        <a:rPr dirty="0" sz="1200" spc="-5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kwargs</a:t>
                      </a:r>
                      <a:r>
                        <a:rPr dirty="0" sz="1450" spc="-5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)	</a:t>
                      </a:r>
                      <a:r>
                        <a:rPr dirty="0" baseline="13888" sz="1800" b="1">
                          <a:solidFill>
                            <a:srgbClr val="097D90"/>
                          </a:solidFill>
                          <a:latin typeface="Consolas"/>
                          <a:cs typeface="Consolas"/>
                          <a:hlinkClick r:id="rId21"/>
                        </a:rPr>
                        <a:t>[source]</a:t>
                      </a:r>
                      <a:endParaRPr baseline="13888" sz="1800">
                        <a:latin typeface="Consolas"/>
                        <a:cs typeface="Consolas"/>
                      </a:endParaRPr>
                    </a:p>
                    <a:p>
                      <a:pPr marL="464184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Make plots of Series or</a:t>
                      </a:r>
                      <a:r>
                        <a:rPr dirty="0" sz="1200" spc="-5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DataFrame.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64184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Uses the backend specified by the option </a:t>
                      </a:r>
                      <a:r>
                        <a:rPr dirty="0" baseline="2645" sz="1575">
                          <a:solidFill>
                            <a:srgbClr val="902582"/>
                          </a:solidFill>
                          <a:latin typeface="Consolas"/>
                          <a:cs typeface="Consolas"/>
                        </a:rPr>
                        <a:t>plotting.backend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. By default, matplotlib is</a:t>
                      </a:r>
                      <a:r>
                        <a:rPr dirty="0" sz="1200" spc="-204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used.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540385">
                        <a:lnSpc>
                          <a:spcPct val="100000"/>
                        </a:lnSpc>
                      </a:pPr>
                      <a:r>
                        <a:rPr dirty="0" sz="1200" spc="-5" b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Parameters: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84518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200" spc="-15">
                          <a:solidFill>
                            <a:srgbClr val="212832"/>
                          </a:solidFill>
                          <a:latin typeface="Verdana"/>
                          <a:cs typeface="Verdana"/>
                        </a:rPr>
                        <a:t>data 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: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Series or</a:t>
                      </a:r>
                      <a:r>
                        <a:rPr dirty="0" sz="1200" spc="120" b="1" i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 b="1" i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DataFrame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114998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The object for which the method is</a:t>
                      </a:r>
                      <a:r>
                        <a:rPr dirty="0" sz="1200" spc="-1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called.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845185">
                        <a:lnSpc>
                          <a:spcPts val="1195"/>
                        </a:lnSpc>
                        <a:spcBef>
                          <a:spcPts val="1335"/>
                        </a:spcBef>
                      </a:pPr>
                      <a:r>
                        <a:rPr dirty="0" sz="1200" spc="35">
                          <a:solidFill>
                            <a:srgbClr val="212832"/>
                          </a:solidFill>
                          <a:latin typeface="Verdana"/>
                          <a:cs typeface="Verdana"/>
                        </a:rPr>
                        <a:t>x 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: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label or position, default</a:t>
                      </a:r>
                      <a:r>
                        <a:rPr dirty="0" sz="1200" spc="65" b="1" i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None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5080">
                    <a:lnL w="9525">
                      <a:solidFill>
                        <a:srgbClr val="D0D5D9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</a:tcPr>
                </a:tc>
                <a:tc rowSpan="10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2"/>
                        </a:rPr>
                        <a:t>General</a:t>
                      </a:r>
                      <a:r>
                        <a:rPr dirty="0" sz="105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2"/>
                        </a:rPr>
                        <a:t> </a:t>
                      </a: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2"/>
                        </a:rPr>
                        <a:t>functions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D0D5D9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9525">
                      <a:solidFill>
                        <a:srgbClr val="D0D5D9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037"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3"/>
                        </a:rPr>
                        <a:t>Series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D0D5D9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9525">
                      <a:solidFill>
                        <a:srgbClr val="D0D5D9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037"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50" spc="15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20"/>
                        </a:rPr>
                        <a:t>DataFrame</a:t>
                      </a:r>
                      <a:endParaRPr sz="105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71120">
                    <a:lnL w="19050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D0D5D9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9525">
                      <a:solidFill>
                        <a:srgbClr val="D0D5D9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5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4"/>
                        </a:rPr>
                        <a:t>pandas.DataFrame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D0D5D9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9525">
                      <a:solidFill>
                        <a:srgbClr val="D0D5D9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5"/>
                        </a:rPr>
                        <a:t>pandas.DataFrame.index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D0D5D9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9525">
                      <a:solidFill>
                        <a:srgbClr val="D0D5D9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037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6"/>
                        </a:rPr>
                        <a:t>pandas.DataFrame.columns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D0D5D9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9525">
                      <a:solidFill>
                        <a:srgbClr val="D0D5D9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037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7"/>
                        </a:rPr>
                        <a:t>pandas.DataFrame.dtypes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1120">
                    <a:lnL w="19050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D0D5D9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9525">
                      <a:solidFill>
                        <a:srgbClr val="D0D5D9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8"/>
                        </a:rPr>
                        <a:t>pandas.DataFrame.info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D0D5D9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9525">
                      <a:solidFill>
                        <a:srgbClr val="D0D5D9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3974">
                <a:tc>
                  <a:txBody>
                    <a:bodyPr/>
                    <a:lstStyle/>
                    <a:p>
                      <a:pPr algn="r" marR="28321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9"/>
                        </a:rPr>
                        <a:t>pandas.DataFrame.select_dt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D0D5D9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9525">
                      <a:solidFill>
                        <a:srgbClr val="D0D5D9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9458325" y="1914525"/>
            <a:ext cx="76200" cy="38100"/>
          </a:xfrm>
          <a:custGeom>
            <a:avLst/>
            <a:gdLst/>
            <a:ahLst/>
            <a:cxnLst/>
            <a:rect l="l" t="t" r="r" b="b"/>
            <a:pathLst>
              <a:path w="76200" h="38100">
                <a:moveTo>
                  <a:pt x="38099" y="38099"/>
                </a:moveTo>
                <a:lnTo>
                  <a:pt x="0" y="0"/>
                </a:lnTo>
                <a:lnTo>
                  <a:pt x="761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2128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4151" y="1690370"/>
            <a:ext cx="88391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25" b="1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r>
              <a:rPr dirty="0" sz="1450" spc="-15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450" spc="-50" b="1">
                <a:solidFill>
                  <a:srgbClr val="C2132D"/>
                </a:solidFill>
                <a:latin typeface="Trebuchet MS"/>
                <a:cs typeface="Trebuchet MS"/>
              </a:rPr>
              <a:t>Prep: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66285" y="1690370"/>
            <a:ext cx="72580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75" b="1">
                <a:solidFill>
                  <a:srgbClr val="C2132D"/>
                </a:solidFill>
                <a:latin typeface="Trebuchet MS"/>
                <a:cs typeface="Trebuchet MS"/>
              </a:rPr>
              <a:t>P</a:t>
            </a:r>
            <a:r>
              <a:rPr dirty="0" sz="1450" spc="-50" b="1">
                <a:solidFill>
                  <a:srgbClr val="C2132D"/>
                </a:solidFill>
                <a:latin typeface="Trebuchet MS"/>
                <a:cs typeface="Trebuchet MS"/>
              </a:rPr>
              <a:t>l</a:t>
            </a:r>
            <a:r>
              <a:rPr dirty="0" sz="1450" spc="-10" b="1">
                <a:solidFill>
                  <a:srgbClr val="C2132D"/>
                </a:solidFill>
                <a:latin typeface="Trebuchet MS"/>
                <a:cs typeface="Trebuchet MS"/>
              </a:rPr>
              <a:t>o</a:t>
            </a:r>
            <a:r>
              <a:rPr dirty="0" sz="1450" spc="-90" b="1">
                <a:solidFill>
                  <a:srgbClr val="C2132D"/>
                </a:solidFill>
                <a:latin typeface="Trebuchet MS"/>
                <a:cs typeface="Trebuchet MS"/>
              </a:rPr>
              <a:t>tt</a:t>
            </a:r>
            <a:r>
              <a:rPr dirty="0" sz="1450" spc="-55" b="1">
                <a:solidFill>
                  <a:srgbClr val="C2132D"/>
                </a:solidFill>
                <a:latin typeface="Trebuchet MS"/>
                <a:cs typeface="Trebuchet MS"/>
              </a:rPr>
              <a:t>i</a:t>
            </a:r>
            <a:r>
              <a:rPr dirty="0" sz="1450" spc="-50" b="1">
                <a:solidFill>
                  <a:srgbClr val="C2132D"/>
                </a:solidFill>
                <a:latin typeface="Trebuchet MS"/>
                <a:cs typeface="Trebuchet MS"/>
              </a:rPr>
              <a:t>n</a:t>
            </a:r>
            <a:r>
              <a:rPr dirty="0" sz="1450" spc="-20" b="1">
                <a:solidFill>
                  <a:srgbClr val="C2132D"/>
                </a:solidFill>
                <a:latin typeface="Trebuchet MS"/>
                <a:cs typeface="Trebuchet MS"/>
              </a:rPr>
              <a:t>g: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77037" y="3575232"/>
            <a:ext cx="3601929" cy="1610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564007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Plotting </a:t>
            </a:r>
            <a:r>
              <a:rPr dirty="0" spc="-254"/>
              <a:t>with </a:t>
            </a:r>
            <a:r>
              <a:rPr dirty="0" spc="-85"/>
              <a:t>Pandas </a:t>
            </a:r>
            <a:r>
              <a:rPr dirty="0" spc="-35"/>
              <a:t>(</a:t>
            </a:r>
            <a:r>
              <a:rPr dirty="0" sz="3200" spc="-35">
                <a:latin typeface="Courier New"/>
                <a:cs typeface="Courier New"/>
              </a:rPr>
              <a:t>line</a:t>
            </a:r>
            <a:r>
              <a:rPr dirty="0" sz="3200" spc="-1380">
                <a:latin typeface="Courier New"/>
                <a:cs typeface="Courier New"/>
              </a:rPr>
              <a:t> </a:t>
            </a:r>
            <a:r>
              <a:rPr dirty="0" spc="-160"/>
              <a:t>Plot)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2143125"/>
            <a:ext cx="4362450" cy="17526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79375" rIns="0" bIns="0" rtlCol="0" vert="horz">
            <a:spAutoFit/>
          </a:bodyPr>
          <a:lstStyle/>
          <a:p>
            <a:pPr marL="86360" marR="1266190">
              <a:lnSpc>
                <a:spcPts val="1280"/>
              </a:lnSpc>
              <a:spcBef>
                <a:spcPts val="625"/>
              </a:spcBef>
              <a:buChar char="❖"/>
              <a:tabLst>
                <a:tab pos="254000" algn="l"/>
              </a:tabLst>
            </a:pPr>
            <a:r>
              <a:rPr dirty="0" sz="1100" spc="-5">
                <a:solidFill>
                  <a:srgbClr val="777777"/>
                </a:solidFill>
                <a:latin typeface="Courier New"/>
                <a:cs typeface="Courier New"/>
              </a:rPr>
              <a:t>Aggregating the frequencies by </a:t>
            </a:r>
            <a:r>
              <a:rPr dirty="0" sz="1100" spc="-165">
                <a:solidFill>
                  <a:srgbClr val="777777"/>
                </a:solidFill>
                <a:latin typeface="Courier New"/>
                <a:cs typeface="Courier New"/>
              </a:rPr>
              <a:t>day </a:t>
            </a:r>
            <a:r>
              <a:rPr dirty="0" sz="1100" spc="-16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daily_freq =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</a:t>
            </a:r>
            <a:endParaRPr sz="1100">
              <a:latin typeface="Courier New"/>
              <a:cs typeface="Courier New"/>
            </a:endParaRPr>
          </a:p>
          <a:p>
            <a:pPr marL="253365">
              <a:lnSpc>
                <a:spcPts val="1210"/>
              </a:lnSpc>
            </a:pPr>
            <a:r>
              <a:rPr dirty="0" sz="1100" spc="-5">
                <a:latin typeface="Courier New"/>
                <a:cs typeface="Courier New"/>
              </a:rPr>
              <a:t>merged_ips</a:t>
            </a:r>
            <a:endParaRPr sz="1100">
              <a:latin typeface="Courier New"/>
              <a:cs typeface="Courier New"/>
            </a:endParaRPr>
          </a:p>
          <a:p>
            <a:pPr marL="25336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.groupby(merged_ips[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'lastseen'</a:t>
            </a:r>
            <a:r>
              <a:rPr dirty="0" sz="1100" spc="-5">
                <a:latin typeface="Courier New"/>
                <a:cs typeface="Courier New"/>
              </a:rPr>
              <a:t>].dt.date)</a:t>
            </a:r>
            <a:endParaRPr sz="1100">
              <a:latin typeface="Courier New"/>
              <a:cs typeface="Courier New"/>
            </a:endParaRPr>
          </a:p>
          <a:p>
            <a:pPr marL="25336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.agg(sum_freq = (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'frequency'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'sum'</a:t>
            </a:r>
            <a:r>
              <a:rPr dirty="0" sz="1100" spc="-5"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253365">
              <a:lnSpc>
                <a:spcPts val="1275"/>
              </a:lnSpc>
            </a:pPr>
            <a:r>
              <a:rPr dirty="0" sz="1100" spc="-5">
                <a:latin typeface="Courier New"/>
                <a:cs typeface="Courier New"/>
              </a:rPr>
              <a:t>.reset_index() </a:t>
            </a:r>
            <a:r>
              <a:rPr dirty="0" sz="1100" spc="-5">
                <a:solidFill>
                  <a:srgbClr val="777777"/>
                </a:solidFill>
                <a:latin typeface="Courier New"/>
                <a:cs typeface="Courier New"/>
              </a:rPr>
              <a:t># to have last seen as</a:t>
            </a:r>
            <a:r>
              <a:rPr dirty="0" sz="1100" spc="-3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77777"/>
                </a:solidFill>
                <a:latin typeface="Courier New"/>
                <a:cs typeface="Courier New"/>
              </a:rPr>
              <a:t>col</a:t>
            </a:r>
            <a:endParaRPr sz="1100">
              <a:latin typeface="Courier New"/>
              <a:cs typeface="Courier New"/>
            </a:endParaRPr>
          </a:p>
          <a:p>
            <a:pPr marL="253365">
              <a:lnSpc>
                <a:spcPts val="1275"/>
              </a:lnSpc>
            </a:pPr>
            <a:r>
              <a:rPr dirty="0" sz="1100" spc="-5">
                <a:latin typeface="Courier New"/>
                <a:cs typeface="Courier New"/>
              </a:rPr>
              <a:t>.rename(columns = {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'lastseen'</a:t>
            </a:r>
            <a:r>
              <a:rPr dirty="0" sz="1100" spc="-5">
                <a:latin typeface="Courier New"/>
                <a:cs typeface="Courier New"/>
              </a:rPr>
              <a:t>: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'date'</a:t>
            </a:r>
            <a:r>
              <a:rPr dirty="0" sz="1100" spc="-5">
                <a:latin typeface="Courier New"/>
                <a:cs typeface="Courier New"/>
              </a:rPr>
              <a:t>})</a:t>
            </a:r>
            <a:endParaRPr sz="1100">
              <a:latin typeface="Courier New"/>
              <a:cs typeface="Courier New"/>
            </a:endParaRPr>
          </a:p>
          <a:p>
            <a:pPr marL="86360">
              <a:lnSpc>
                <a:spcPts val="1295"/>
              </a:lnSpc>
            </a:pP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1005"/>
              </a:spcBef>
            </a:pPr>
            <a:r>
              <a:rPr dirty="0" sz="1100" spc="-5">
                <a:latin typeface="Courier New"/>
                <a:cs typeface="Courier New"/>
              </a:rPr>
              <a:t>daily_freq.head(n=</a:t>
            </a:r>
            <a:r>
              <a:rPr dirty="0" sz="1100" spc="-5">
                <a:solidFill>
                  <a:srgbClr val="870000"/>
                </a:solidFill>
                <a:latin typeface="Courier New"/>
                <a:cs typeface="Courier New"/>
              </a:rPr>
              <a:t>2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4076700"/>
            <a:ext cx="4362450" cy="657225"/>
          </a:xfrm>
          <a:custGeom>
            <a:avLst/>
            <a:gdLst/>
            <a:ahLst/>
            <a:cxnLst/>
            <a:rect l="l" t="t" r="r" b="b"/>
            <a:pathLst>
              <a:path w="4362450" h="657225">
                <a:moveTo>
                  <a:pt x="0" y="0"/>
                </a:moveTo>
                <a:lnTo>
                  <a:pt x="4362449" y="0"/>
                </a:lnTo>
                <a:lnTo>
                  <a:pt x="4362449" y="657224"/>
                </a:lnTo>
                <a:lnTo>
                  <a:pt x="0" y="657224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26033" y="4076700"/>
          <a:ext cx="2275205" cy="63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125"/>
                <a:gridCol w="1000760"/>
                <a:gridCol w="782320"/>
              </a:tblGrid>
              <a:tr h="241108">
                <a:tc>
                  <a:txBody>
                    <a:bodyPr/>
                    <a:lstStyle/>
                    <a:p>
                      <a:pPr marL="74930">
                        <a:lnSpc>
                          <a:spcPts val="1250"/>
                        </a:lnSpc>
                        <a:spcBef>
                          <a:spcPts val="550"/>
                        </a:spcBef>
                      </a:pP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250"/>
                        </a:lnSpc>
                        <a:spcBef>
                          <a:spcPts val="550"/>
                        </a:spcBef>
                      </a:pPr>
                      <a:r>
                        <a:rPr dirty="0" sz="11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date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0"/>
                        </a:lnSpc>
                        <a:spcBef>
                          <a:spcPts val="550"/>
                        </a:spcBef>
                      </a:pPr>
                      <a:r>
                        <a:rPr dirty="0" sz="11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sum_freq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0">
                    <a:solidFill>
                      <a:srgbClr val="F4F4F4"/>
                    </a:solidFill>
                  </a:tcPr>
                </a:tc>
              </a:tr>
              <a:tr h="161924">
                <a:tc>
                  <a:txBody>
                    <a:bodyPr/>
                    <a:lstStyle/>
                    <a:p>
                      <a:pPr marL="74930">
                        <a:lnSpc>
                          <a:spcPts val="1175"/>
                        </a:lnSpc>
                      </a:pP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100" spc="-5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75"/>
                        </a:lnSpc>
                      </a:pPr>
                      <a:r>
                        <a:rPr dirty="0" sz="11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2023-10-26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75"/>
                        </a:lnSpc>
                      </a:pPr>
                      <a:r>
                        <a:rPr dirty="0" sz="11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8952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31804">
                <a:tc>
                  <a:txBody>
                    <a:bodyPr/>
                    <a:lstStyle/>
                    <a:p>
                      <a:pPr marL="74930">
                        <a:lnSpc>
                          <a:spcPts val="1245"/>
                        </a:lnSpc>
                      </a:pP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100" spc="-5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245"/>
                        </a:lnSpc>
                      </a:pPr>
                      <a:r>
                        <a:rPr dirty="0" sz="11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2023-10-27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5"/>
                        </a:lnSpc>
                      </a:pPr>
                      <a:r>
                        <a:rPr dirty="0" sz="11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4642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20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48399" y="2143125"/>
            <a:ext cx="4362450" cy="113347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69850" rIns="0" bIns="0" rtlCol="0" vert="horz">
            <a:spAutoFit/>
          </a:bodyPr>
          <a:lstStyle/>
          <a:p>
            <a:pPr marL="85725">
              <a:lnSpc>
                <a:spcPts val="1300"/>
              </a:lnSpc>
              <a:spcBef>
                <a:spcPts val="550"/>
              </a:spcBef>
            </a:pPr>
            <a:r>
              <a:rPr dirty="0" sz="1100" spc="-5">
                <a:latin typeface="Courier New"/>
                <a:cs typeface="Courier New"/>
              </a:rPr>
              <a:t>daily_freq.plot(</a:t>
            </a:r>
            <a:endParaRPr sz="1100">
              <a:latin typeface="Courier New"/>
              <a:cs typeface="Courier New"/>
            </a:endParaRPr>
          </a:p>
          <a:p>
            <a:pPr marL="252095" marR="599440">
              <a:lnSpc>
                <a:spcPct val="94700"/>
              </a:lnSpc>
              <a:spcBef>
                <a:spcPts val="45"/>
              </a:spcBef>
            </a:pPr>
            <a:r>
              <a:rPr dirty="0" sz="1100" spc="-5">
                <a:latin typeface="Courier New"/>
                <a:cs typeface="Courier New"/>
              </a:rPr>
              <a:t>x =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'date'</a:t>
            </a:r>
            <a:r>
              <a:rPr dirty="0" sz="1100" spc="-5">
                <a:latin typeface="Courier New"/>
                <a:cs typeface="Courier New"/>
              </a:rPr>
              <a:t>, y =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'sum_freq'</a:t>
            </a:r>
            <a:r>
              <a:rPr dirty="0" sz="1100" spc="-5">
                <a:latin typeface="Courier New"/>
                <a:cs typeface="Courier New"/>
              </a:rPr>
              <a:t>, kind =</a:t>
            </a:r>
            <a:r>
              <a:rPr dirty="0" sz="1100" spc="-60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'line'</a:t>
            </a:r>
            <a:r>
              <a:rPr dirty="0" sz="1100" spc="-5">
                <a:latin typeface="Courier New"/>
                <a:cs typeface="Courier New"/>
              </a:rPr>
              <a:t>,  title =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'Toxic IP Frequencies by Day'</a:t>
            </a:r>
            <a:r>
              <a:rPr dirty="0" sz="1100" spc="-5">
                <a:latin typeface="Courier New"/>
                <a:cs typeface="Courier New"/>
              </a:rPr>
              <a:t>,  xlabel =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'Date'</a:t>
            </a:r>
            <a:r>
              <a:rPr dirty="0" sz="1100" spc="-5">
                <a:latin typeface="Courier New"/>
                <a:cs typeface="Courier New"/>
              </a:rPr>
              <a:t>, ylabel =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'Frequency'</a:t>
            </a:r>
            <a:r>
              <a:rPr dirty="0" sz="1100" spc="-5">
                <a:latin typeface="Courier New"/>
                <a:cs typeface="Courier New"/>
              </a:rPr>
              <a:t>,  figsize = (</a:t>
            </a:r>
            <a:r>
              <a:rPr dirty="0" sz="1100" spc="-5">
                <a:solidFill>
                  <a:srgbClr val="870000"/>
                </a:solidFill>
                <a:latin typeface="Courier New"/>
                <a:cs typeface="Courier New"/>
              </a:rPr>
              <a:t>10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870000"/>
                </a:solidFill>
                <a:latin typeface="Courier New"/>
                <a:cs typeface="Courier New"/>
              </a:rPr>
              <a:t>4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252095">
              <a:lnSpc>
                <a:spcPts val="1275"/>
              </a:lnSpc>
            </a:pP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419: Data-Driven Security</dc:title>
  <dcterms:created xsi:type="dcterms:W3CDTF">2025-02-20T15:18:34Z</dcterms:created>
  <dcterms:modified xsi:type="dcterms:W3CDTF">2025-02-20T15:18:34Z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2025-02-20T00:00:00Z</vt:filetime>
  </property>
  <property fmtid="{D5CDD505-2E9C-101B-9397-08002B2CF9AE}" pid="3" name="Creator">
    <vt:lpwstr>Mozilla/5.0 (Windows NT 10.0; Win64; x64) AppleWebKit/537.36 (KHTML, like Gecko) Chrome/133.0.0.0 Safari/537.36</vt:lpwstr>
  </property>
  <property fmtid="{D5CDD505-2E9C-101B-9397-08002B2CF9AE}" pid="4" name="LastSaved">
    <vt:filetime>2025-02-20T00:00:00Z</vt:filetime>
  </property>
</Properties>
</file>