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30225"/>
            <a:ext cx="97282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nine.org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user_guide/visualization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494601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419: </a:t>
            </a:r>
            <a:r>
              <a:rPr dirty="0" sz="3350" spc="-220">
                <a:solidFill>
                  <a:srgbClr val="FFFFFF"/>
                </a:solidFill>
                <a:latin typeface="Trebuchet MS"/>
                <a:cs typeface="Trebuchet MS"/>
              </a:rPr>
              <a:t>Data-Driven</a:t>
            </a:r>
            <a:r>
              <a:rPr dirty="0" sz="3350" spc="-5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09: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Visualizing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Data in</a:t>
            </a:r>
            <a:r>
              <a:rPr dirty="0" sz="30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18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240">
                <a:latin typeface="Trebuchet MS"/>
                <a:cs typeface="Trebuchet MS"/>
              </a:rPr>
              <a:t>Grammar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60">
                <a:latin typeface="Trebuchet MS"/>
                <a:cs typeface="Trebuchet MS"/>
              </a:rPr>
              <a:t>Graphics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420">
                <a:latin typeface="Trebuchet MS"/>
                <a:cs typeface="Trebuchet MS"/>
              </a:rPr>
              <a:t> </a:t>
            </a:r>
            <a:r>
              <a:rPr dirty="0" sz="3200"/>
              <a:t>plotnine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17907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latin typeface="Courier New"/>
                <a:cs typeface="Courier New"/>
              </a:rPr>
              <a:t>plotnine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ggplot, aes, geom_histogram, labs,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theme_minimal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316865" marR="280416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ggplot(merged_ips, aes(x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350" spc="10">
                <a:latin typeface="Courier New"/>
                <a:cs typeface="Courier New"/>
              </a:rPr>
              <a:t>) ) +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data +</a:t>
            </a:r>
            <a:r>
              <a:rPr dirty="0" sz="1350" spc="-5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aesthetics  </a:t>
            </a:r>
            <a:r>
              <a:rPr dirty="0" sz="1350" spc="10">
                <a:latin typeface="Courier New"/>
                <a:cs typeface="Courier New"/>
              </a:rPr>
              <a:t>geom_histogram(bins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</a:t>
            </a:r>
            <a:r>
              <a:rPr dirty="0" sz="1350" spc="10">
                <a:latin typeface="Courier New"/>
                <a:cs typeface="Courier New"/>
              </a:rPr>
              <a:t>) +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geometry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labs(title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'Frequency of Toxic IPs'</a:t>
            </a:r>
            <a:r>
              <a:rPr dirty="0" sz="1350" spc="10">
                <a:latin typeface="Courier New"/>
                <a:cs typeface="Courier New"/>
              </a:rPr>
              <a:t>, x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350" spc="10">
                <a:latin typeface="Courier New"/>
                <a:cs typeface="Courier New"/>
              </a:rPr>
              <a:t>, y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'Count'</a:t>
            </a:r>
            <a:r>
              <a:rPr dirty="0" sz="1350" spc="10">
                <a:latin typeface="Courier New"/>
                <a:cs typeface="Courier New"/>
              </a:rPr>
              <a:t>) +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r>
              <a:rPr dirty="0" sz="1350" spc="-2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labels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theme_minimal()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theme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231902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z="3350" spc="-30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200">
                <a:solidFill>
                  <a:srgbClr val="C2132D"/>
                </a:solidFill>
                <a:latin typeface="Trebuchet MS"/>
                <a:cs typeface="Trebuchet MS"/>
              </a:rPr>
              <a:t>Activity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8956040" cy="2176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Task	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After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going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through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plotnine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Reference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Gallery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tabs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scatter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plot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latitude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longitude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merged_ips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plotnine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Add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title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plot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label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x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axes.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theme_minimal</a:t>
            </a:r>
            <a:r>
              <a:rPr dirty="0" sz="1700" spc="-7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theme.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984" y="2496312"/>
            <a:ext cx="8754110" cy="1463040"/>
          </a:xfrm>
          <a:prstGeom prst="rect"/>
          <a:solidFill>
            <a:srgbClr val="333333"/>
          </a:solidFill>
        </p:spPr>
        <p:txBody>
          <a:bodyPr wrap="square" lIns="0" tIns="247015" rIns="0" bIns="0" rtlCol="0" vert="horz">
            <a:spAutoFit/>
          </a:bodyPr>
          <a:lstStyle/>
          <a:p>
            <a:pPr marL="1831975" marR="240665" indent="-1604645">
              <a:lnSpc>
                <a:spcPts val="4120"/>
              </a:lnSpc>
              <a:spcBef>
                <a:spcPts val="1945"/>
              </a:spcBef>
            </a:pP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18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8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-118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Us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-1019">
                <a:solidFill>
                  <a:srgbClr val="000000"/>
                </a:solidFill>
                <a:latin typeface="Trebuchet MS"/>
                <a:cs typeface="Trebuchet MS"/>
              </a:rPr>
              <a:t>f 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Ne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s </a:t>
            </a:r>
            <a:r>
              <a:rPr dirty="0" sz="4100" spc="-969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69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969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969">
                <a:solidFill>
                  <a:srgbClr val="000000"/>
                </a:solidFill>
                <a:latin typeface="Trebuchet MS"/>
                <a:cs typeface="Trebuchet MS"/>
              </a:rPr>
              <a:t>n </a:t>
            </a:r>
            <a:r>
              <a:rPr dirty="0" sz="4100" spc="-118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4100" spc="-1180">
                <a:solidFill>
                  <a:srgbClr val="000000"/>
                </a:solidFill>
                <a:latin typeface="Trebuchet MS"/>
                <a:cs typeface="Trebuchet MS"/>
              </a:rPr>
              <a:t>he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te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4100" spc="-1019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100" spc="-1235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dirty="0" sz="4100" spc="-14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425">
                <a:solidFill>
                  <a:srgbClr val="000000"/>
                </a:solidFill>
                <a:latin typeface="Trebuchet MS"/>
                <a:cs typeface="Trebuchet MS"/>
              </a:rPr>
              <a:t>Da</a:t>
            </a:r>
            <a:r>
              <a:rPr dirty="0" sz="4100" spc="-14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42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42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4100" spc="-142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231711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0">
                <a:solidFill>
                  <a:srgbClr val="C2132D"/>
                </a:solidFill>
                <a:latin typeface="Trebuchet MS"/>
                <a:cs typeface="Trebuchet MS"/>
              </a:rPr>
              <a:t>Network</a:t>
            </a:r>
            <a:r>
              <a:rPr dirty="0" sz="3350" spc="-31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9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64247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Let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585D60"/>
                </a:solidFill>
                <a:latin typeface="Trebuchet MS"/>
                <a:cs typeface="Trebuchet MS"/>
              </a:rPr>
              <a:t>us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demonstrate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plot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Python.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We 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focus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querying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merged_ips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only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include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toxic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Trebuchet MS"/>
                <a:cs typeface="Trebuchet MS"/>
              </a:rPr>
              <a:t>IPs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Australia.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 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bipartite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ip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city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variables.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402" y="2514599"/>
            <a:ext cx="8096535" cy="3799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13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15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Summary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0">
                <a:latin typeface="Trebuchet MS"/>
                <a:cs typeface="Trebuchet MS"/>
              </a:rPr>
              <a:t>Main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Points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40422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Utilize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standalone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viz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packages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construct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tailor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graphs.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Examine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spatial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context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15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260">
                <a:latin typeface="Arial"/>
                <a:cs typeface="Arial"/>
              </a:rPr>
              <a:t> </a:t>
            </a:r>
            <a:r>
              <a:rPr dirty="0" sz="3350" spc="-229">
                <a:latin typeface="Trebuchet MS"/>
                <a:cs typeface="Trebuchet MS"/>
              </a:rPr>
              <a:t>Review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95">
                <a:latin typeface="Trebuchet MS"/>
                <a:cs typeface="Trebuchet MS"/>
              </a:rPr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pc="-30"/>
              <a:t>:</a:t>
            </a:r>
            <a:r>
              <a:rPr dirty="0" spc="-130"/>
              <a:t> </a:t>
            </a:r>
            <a:r>
              <a:rPr dirty="0" spc="-25"/>
              <a:t>Take</a:t>
            </a:r>
            <a:r>
              <a:rPr dirty="0" spc="-95"/>
              <a:t> </a:t>
            </a:r>
            <a:r>
              <a:rPr dirty="0" spc="75"/>
              <a:t>some</a:t>
            </a:r>
            <a:r>
              <a:rPr dirty="0" spc="-95"/>
              <a:t> </a:t>
            </a:r>
            <a:r>
              <a:rPr dirty="0" spc="-40"/>
              <a:t>time</a:t>
            </a:r>
            <a:r>
              <a:rPr dirty="0" spc="-95"/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35"/>
              <a:t>revisit</a:t>
            </a:r>
            <a:r>
              <a:rPr dirty="0" spc="-95"/>
              <a:t> </a:t>
            </a:r>
            <a:r>
              <a:rPr dirty="0" spc="-20"/>
              <a:t>your</a:t>
            </a:r>
            <a:r>
              <a:rPr dirty="0" spc="-95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20"/>
              <a:t>notes</a:t>
            </a:r>
            <a:r>
              <a:rPr dirty="0" spc="-95"/>
              <a:t> </a:t>
            </a:r>
            <a:r>
              <a:rPr dirty="0" spc="-25"/>
              <a:t>for</a:t>
            </a:r>
            <a:r>
              <a:rPr dirty="0" spc="-100"/>
              <a:t> </a:t>
            </a:r>
            <a:r>
              <a:rPr dirty="0" spc="-35"/>
              <a:t>key</a:t>
            </a:r>
            <a:r>
              <a:rPr dirty="0" spc="-95"/>
              <a:t> </a:t>
            </a:r>
            <a:r>
              <a:rPr dirty="0" spc="30"/>
              <a:t>insights</a:t>
            </a:r>
            <a:r>
              <a:rPr dirty="0" spc="-95"/>
              <a:t> </a:t>
            </a:r>
            <a:r>
              <a:rPr dirty="0" spc="15"/>
              <a:t>and</a:t>
            </a:r>
            <a:r>
              <a:rPr dirty="0" spc="-95"/>
              <a:t> </a:t>
            </a:r>
            <a:r>
              <a:rPr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pc="-40"/>
              <a:t>:</a:t>
            </a:r>
            <a:r>
              <a:rPr dirty="0" spc="-135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10"/>
              <a:t>recording</a:t>
            </a:r>
            <a:r>
              <a:rPr dirty="0" spc="-95"/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10"/>
              <a:t>today's</a:t>
            </a:r>
            <a:r>
              <a:rPr dirty="0" spc="-100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-65"/>
              <a:t>will</a:t>
            </a:r>
            <a:r>
              <a:rPr dirty="0" spc="-100"/>
              <a:t> </a:t>
            </a:r>
            <a:r>
              <a:rPr dirty="0" spc="-10"/>
              <a:t>be</a:t>
            </a:r>
            <a:r>
              <a:rPr dirty="0" spc="-100"/>
              <a:t> </a:t>
            </a:r>
            <a:r>
              <a:rPr dirty="0" spc="25"/>
              <a:t>made</a:t>
            </a:r>
            <a:r>
              <a:rPr dirty="0" spc="-95"/>
              <a:t> </a:t>
            </a:r>
            <a:r>
              <a:rPr dirty="0" spc="-25"/>
              <a:t>available</a:t>
            </a:r>
            <a:r>
              <a:rPr dirty="0" spc="-100"/>
              <a:t> </a:t>
            </a:r>
            <a:r>
              <a:rPr dirty="0" spc="35"/>
              <a:t>on</a:t>
            </a:r>
            <a:r>
              <a:rPr dirty="0" spc="-100"/>
              <a:t> </a:t>
            </a:r>
            <a:r>
              <a:rPr dirty="0" spc="55"/>
              <a:t>Canvas  </a:t>
            </a:r>
            <a:r>
              <a:rPr dirty="0" spc="-25"/>
              <a:t>approximately</a:t>
            </a:r>
            <a:r>
              <a:rPr dirty="0" spc="-100"/>
              <a:t> </a:t>
            </a:r>
            <a:r>
              <a:rPr dirty="0" spc="-10"/>
              <a:t>3-4</a:t>
            </a:r>
            <a:r>
              <a:rPr dirty="0" spc="-100"/>
              <a:t> </a:t>
            </a:r>
            <a:r>
              <a:rPr dirty="0" spc="35"/>
              <a:t>hours</a:t>
            </a:r>
            <a:r>
              <a:rPr dirty="0" spc="-100"/>
              <a:t> </a:t>
            </a:r>
            <a:r>
              <a:rPr dirty="0" spc="-50"/>
              <a:t>after</a:t>
            </a:r>
            <a:r>
              <a:rPr dirty="0" spc="-100"/>
              <a:t> </a:t>
            </a:r>
            <a:r>
              <a:rPr dirty="0" spc="-50"/>
              <a:t>the</a:t>
            </a:r>
            <a:r>
              <a:rPr dirty="0" spc="-100"/>
              <a:t> </a:t>
            </a:r>
            <a:r>
              <a:rPr dirty="0" spc="-5"/>
              <a:t>end</a:t>
            </a:r>
            <a:r>
              <a:rPr dirty="0" spc="-100"/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30"/>
              <a:t>class.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pc="-35"/>
              <a:t>:</a:t>
            </a:r>
            <a:r>
              <a:rPr dirty="0" spc="-90"/>
              <a:t> </a:t>
            </a:r>
            <a:r>
              <a:rPr dirty="0" spc="35"/>
              <a:t>Please</a:t>
            </a:r>
            <a:r>
              <a:rPr dirty="0" spc="-85"/>
              <a:t> </a:t>
            </a:r>
            <a:r>
              <a:rPr dirty="0" spc="-25"/>
              <a:t>don't</a:t>
            </a:r>
            <a:r>
              <a:rPr dirty="0" spc="-90"/>
              <a:t> </a:t>
            </a:r>
            <a:r>
              <a:rPr dirty="0" spc="-20"/>
              <a:t>hesitate</a:t>
            </a:r>
            <a:r>
              <a:rPr dirty="0" spc="-85"/>
              <a:t> </a:t>
            </a:r>
            <a:r>
              <a:rPr dirty="0" spc="-45"/>
              <a:t>to</a:t>
            </a:r>
            <a:r>
              <a:rPr dirty="0" spc="-90"/>
              <a:t> </a:t>
            </a:r>
            <a:r>
              <a:rPr dirty="0" spc="75"/>
              <a:t>ask</a:t>
            </a:r>
            <a:r>
              <a:rPr dirty="0" spc="-85"/>
              <a:t> </a:t>
            </a:r>
            <a:r>
              <a:rPr dirty="0" spc="-25"/>
              <a:t>for</a:t>
            </a:r>
            <a:r>
              <a:rPr dirty="0" spc="-85"/>
              <a:t> </a:t>
            </a:r>
            <a:r>
              <a:rPr dirty="0" spc="-35"/>
              <a:t>clarification</a:t>
            </a:r>
            <a:r>
              <a:rPr dirty="0" spc="-90"/>
              <a:t> </a:t>
            </a:r>
            <a:r>
              <a:rPr dirty="0" spc="35"/>
              <a:t>on</a:t>
            </a:r>
            <a:r>
              <a:rPr dirty="0" spc="-85"/>
              <a:t> </a:t>
            </a:r>
            <a:r>
              <a:rPr dirty="0"/>
              <a:t>any</a:t>
            </a:r>
            <a:r>
              <a:rPr dirty="0" spc="-90"/>
              <a:t> </a:t>
            </a:r>
            <a:r>
              <a:rPr dirty="0" spc="15"/>
              <a:t>topics</a:t>
            </a:r>
            <a:r>
              <a:rPr dirty="0" spc="-85"/>
              <a:t> </a:t>
            </a:r>
            <a:r>
              <a:rPr dirty="0" spc="60"/>
              <a:t>discussed</a:t>
            </a:r>
            <a:r>
              <a:rPr dirty="0" spc="-85"/>
              <a:t> </a:t>
            </a:r>
            <a:r>
              <a:rPr dirty="0" spc="-35"/>
              <a:t>in</a:t>
            </a:r>
            <a:r>
              <a:rPr dirty="0" spc="-90"/>
              <a:t> </a:t>
            </a:r>
            <a:r>
              <a:rPr dirty="0" spc="30"/>
              <a:t>class.</a:t>
            </a:r>
            <a:r>
              <a:rPr dirty="0" spc="-85"/>
              <a:t> </a:t>
            </a:r>
            <a:r>
              <a:rPr dirty="0"/>
              <a:t>It's  </a:t>
            </a:r>
            <a:r>
              <a:rPr dirty="0" spc="-20"/>
              <a:t>crucial not </a:t>
            </a:r>
            <a:r>
              <a:rPr dirty="0" spc="-45"/>
              <a:t>to </a:t>
            </a:r>
            <a:r>
              <a:rPr dirty="0" spc="-85"/>
              <a:t>let </a:t>
            </a:r>
            <a:r>
              <a:rPr dirty="0" spc="30"/>
              <a:t>questions</a:t>
            </a:r>
            <a:r>
              <a:rPr dirty="0" spc="-335"/>
              <a:t> </a:t>
            </a:r>
            <a:r>
              <a:rPr dirty="0" spc="-15"/>
              <a:t>accumulate.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Quick </a:t>
            </a:r>
            <a:r>
              <a:rPr dirty="0" sz="3350" spc="-185">
                <a:latin typeface="Trebuchet MS"/>
                <a:cs typeface="Trebuchet MS"/>
              </a:rPr>
              <a:t>Refresher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0">
                <a:latin typeface="Trebuchet MS"/>
                <a:cs typeface="Trebuchet MS"/>
              </a:rPr>
              <a:t>Last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2246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quick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visualizations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method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(with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understanding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effect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3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backends).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Utilize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auto-viz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type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quick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EDA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Learning </a:t>
            </a:r>
            <a:r>
              <a:rPr dirty="0" sz="3350" spc="-204">
                <a:latin typeface="Trebuchet MS"/>
                <a:cs typeface="Trebuchet MS"/>
              </a:rPr>
              <a:t>Objectives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Today's</a:t>
            </a:r>
            <a:r>
              <a:rPr dirty="0" sz="3350" spc="-49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096884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Utilize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standalone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viz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packages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construct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tailor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graphs.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Examine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spatial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context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network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224" y="2502408"/>
            <a:ext cx="8711565" cy="1564005"/>
          </a:xfrm>
          <a:prstGeom prst="rect"/>
          <a:solidFill>
            <a:srgbClr val="333333"/>
          </a:solidFill>
        </p:spPr>
        <p:txBody>
          <a:bodyPr wrap="square" lIns="0" tIns="241300" rIns="0" bIns="0" rtlCol="0" vert="horz">
            <a:spAutoFit/>
          </a:bodyPr>
          <a:lstStyle/>
          <a:p>
            <a:pPr marL="970915" marR="499745" indent="-734695">
              <a:lnSpc>
                <a:spcPts val="4120"/>
              </a:lnSpc>
              <a:spcBef>
                <a:spcPts val="1900"/>
              </a:spcBef>
            </a:pP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z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lo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z 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s </a:t>
            </a:r>
            <a:r>
              <a:rPr dirty="0" sz="4100" spc="-16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62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6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625">
                <a:solidFill>
                  <a:srgbClr val="000000"/>
                </a:solidFill>
                <a:latin typeface="Trebuchet MS"/>
                <a:cs typeface="Trebuchet MS"/>
              </a:rPr>
              <a:t>o </a:t>
            </a:r>
            <a:r>
              <a:rPr dirty="0" sz="4100" spc="-12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ru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4100" spc="-114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1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100" spc="-114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4100" spc="-114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4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100" spc="-132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3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13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3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3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3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3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3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32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100" spc="-1320">
                <a:solidFill>
                  <a:srgbClr val="FFFFFF"/>
                </a:solidFill>
                <a:latin typeface="Trebuchet MS"/>
                <a:cs typeface="Trebuchet MS"/>
              </a:rPr>
              <a:t>hs</a:t>
            </a:r>
            <a:r>
              <a:rPr dirty="0" sz="4100" spc="-132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15017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35">
                <a:latin typeface="Trebuchet MS"/>
                <a:cs typeface="Trebuchet MS"/>
              </a:rPr>
              <a:t>Our</a:t>
            </a:r>
            <a:r>
              <a:rPr dirty="0" sz="3350" spc="-310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46086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merged_ips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previous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demonstrate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plot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pandas.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305050"/>
            <a:ext cx="9696450" cy="37623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86360">
              <a:lnSpc>
                <a:spcPts val="1300"/>
              </a:lnSpc>
              <a:spcBef>
                <a:spcPts val="550"/>
              </a:spcBef>
            </a:pP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95"/>
              </a:lnSpc>
            </a:pP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latin typeface="Courier New"/>
                <a:cs typeface="Courier New"/>
              </a:rPr>
              <a:t>numpy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np</a:t>
            </a:r>
            <a:endParaRPr sz="1100">
              <a:latin typeface="Courier New"/>
              <a:cs typeface="Courier New"/>
            </a:endParaRPr>
          </a:p>
          <a:p>
            <a:pPr marL="86360" marR="5015230">
              <a:lnSpc>
                <a:spcPts val="2400"/>
              </a:lnSpc>
              <a:spcBef>
                <a:spcPts val="185"/>
              </a:spcBef>
            </a:pPr>
            <a:r>
              <a:rPr dirty="0" sz="1100" spc="-5">
                <a:latin typeface="Courier New"/>
                <a:cs typeface="Courier New"/>
              </a:rPr>
              <a:t>np.random.seed(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2025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# so we get the same random</a:t>
            </a:r>
            <a:r>
              <a:rPr dirty="0" sz="1100" spc="-4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sample  </a:t>
            </a:r>
            <a:r>
              <a:rPr dirty="0" sz="1100" spc="-5">
                <a:latin typeface="Courier New"/>
                <a:cs typeface="Courier New"/>
              </a:rPr>
              <a:t>toxic_ips =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pd.read_csv(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915"/>
              </a:lnSpc>
            </a:pP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"https://raw.githubusercontent.com/fmegahed/isa419/main/data/listed_ip_90_all.csv"</a:t>
            </a:r>
            <a:r>
              <a:rPr dirty="0" sz="1100" spc="-5"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header =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None</a:t>
            </a:r>
            <a:r>
              <a:rPr dirty="0" sz="1100" spc="-5">
                <a:latin typeface="Courier New"/>
                <a:cs typeface="Courier New"/>
              </a:rPr>
              <a:t>, names = 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'lastseen'</a:t>
            </a:r>
            <a:r>
              <a:rPr dirty="0" sz="1100" spc="-5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95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 marR="2680970" indent="-167005">
              <a:lnSpc>
                <a:spcPts val="1280"/>
              </a:lnSpc>
              <a:spcBef>
                <a:spcPts val="1080"/>
              </a:spcBef>
            </a:pPr>
            <a:r>
              <a:rPr dirty="0" sz="1100" spc="-5">
                <a:latin typeface="Courier New"/>
                <a:cs typeface="Courier New"/>
              </a:rPr>
              <a:t>geolocation = pd.read_csv( 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'https://raw.githubusercontent.com/fmegahed/isa419/main/data/ip_geolocation.csv'</a:t>
            </a:r>
            <a:r>
              <a:rPr dirty="0" sz="1100" spc="-5">
                <a:latin typeface="Courier New"/>
                <a:cs typeface="Courier New"/>
              </a:rPr>
              <a:t>,  names = 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'city'</a:t>
            </a:r>
            <a:r>
              <a:rPr dirty="0" sz="1100" spc="-5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'latitude'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'longitude'</a:t>
            </a:r>
            <a:r>
              <a:rPr dirty="0" sz="1100" spc="-5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 marR="8434705" indent="-167005">
              <a:lnSpc>
                <a:spcPts val="1280"/>
              </a:lnSpc>
              <a:spcBef>
                <a:spcPts val="1080"/>
              </a:spcBef>
            </a:pPr>
            <a:r>
              <a:rPr dirty="0" sz="1100" spc="-5">
                <a:latin typeface="Courier New"/>
                <a:cs typeface="Courier New"/>
              </a:rPr>
              <a:t>merged_ips =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  toxic_ips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.merge(right = geolocation, how =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'left'</a:t>
            </a:r>
            <a:r>
              <a:rPr dirty="0" sz="1100" spc="-5">
                <a:latin typeface="Courier New"/>
                <a:cs typeface="Courier New"/>
              </a:rPr>
              <a:t>, on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.dropna()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.assign( lastseen = </a:t>
            </a:r>
            <a:r>
              <a:rPr dirty="0" sz="1100" spc="-5" b="1">
                <a:solidFill>
                  <a:srgbClr val="000080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latin typeface="Courier New"/>
                <a:cs typeface="Courier New"/>
              </a:rPr>
              <a:t>df: df[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'lastseen'</a:t>
            </a:r>
            <a:r>
              <a:rPr dirty="0" sz="1100" spc="-5">
                <a:latin typeface="Courier New"/>
                <a:cs typeface="Courier New"/>
              </a:rPr>
              <a:t>].astype(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'datetime64[ns]'</a:t>
            </a:r>
            <a:r>
              <a:rPr dirty="0" sz="1100" spc="-5">
                <a:latin typeface="Courier New"/>
                <a:cs typeface="Courier New"/>
              </a:rPr>
              <a:t>)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75"/>
              </a:lnSpc>
            </a:pPr>
            <a:r>
              <a:rPr dirty="0" sz="1100" spc="-5">
                <a:latin typeface="Courier New"/>
                <a:cs typeface="Courier New"/>
              </a:rPr>
              <a:t>.sample(</a:t>
            </a:r>
            <a:r>
              <a:rPr dirty="0" sz="1100" spc="-5">
                <a:solidFill>
                  <a:srgbClr val="870000"/>
                </a:solidFill>
                <a:latin typeface="Courier New"/>
                <a:cs typeface="Courier New"/>
              </a:rPr>
              <a:t>1000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#&lt;&lt; a random sample of 1000 rows for faster</a:t>
            </a:r>
            <a:r>
              <a:rPr dirty="0" sz="110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25336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.query(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'frequency &lt;</a:t>
            </a:r>
            <a:r>
              <a:rPr dirty="0" sz="1100" spc="-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5400"/>
                </a:solidFill>
                <a:latin typeface="Courier New"/>
                <a:cs typeface="Courier New"/>
              </a:rPr>
              <a:t>100'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ts val="1260"/>
              </a:lnSpc>
            </a:pP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6264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0">
                <a:latin typeface="Trebuchet MS"/>
                <a:cs typeface="Trebuchet MS"/>
              </a:rPr>
              <a:t>Grammar </a:t>
            </a:r>
            <a:r>
              <a:rPr dirty="0" sz="3350" spc="-140">
                <a:latin typeface="Trebuchet MS"/>
                <a:cs typeface="Trebuchet MS"/>
              </a:rPr>
              <a:t>of</a:t>
            </a:r>
            <a:r>
              <a:rPr dirty="0" sz="3350" spc="-275">
                <a:latin typeface="Trebuchet MS"/>
                <a:cs typeface="Trebuchet MS"/>
              </a:rPr>
              <a:t> </a:t>
            </a:r>
            <a:r>
              <a:rPr dirty="0" sz="3350" spc="-160">
                <a:latin typeface="Trebuchet MS"/>
                <a:cs typeface="Trebuchet MS"/>
              </a:rPr>
              <a:t>Graphics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5950" y="1428750"/>
            <a:ext cx="7753349" cy="4486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18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240">
                <a:latin typeface="Trebuchet MS"/>
                <a:cs typeface="Trebuchet MS"/>
              </a:rPr>
              <a:t>Grammar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60">
                <a:latin typeface="Trebuchet MS"/>
                <a:cs typeface="Trebuchet MS"/>
              </a:rPr>
              <a:t>Graphics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420">
                <a:latin typeface="Trebuchet MS"/>
                <a:cs typeface="Trebuchet MS"/>
              </a:rPr>
              <a:t> </a:t>
            </a:r>
            <a:r>
              <a:rPr dirty="0" sz="3200"/>
              <a:t>plotnine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11906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latin typeface="Courier New"/>
                <a:cs typeface="Courier New"/>
              </a:rPr>
              <a:t>plotnine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ggplot, aes, geom_histogram, labs,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theme_minimal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ggplot(merged_ips)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data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18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240">
                <a:latin typeface="Trebuchet MS"/>
                <a:cs typeface="Trebuchet MS"/>
              </a:rPr>
              <a:t>Grammar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60">
                <a:latin typeface="Trebuchet MS"/>
                <a:cs typeface="Trebuchet MS"/>
              </a:rPr>
              <a:t>Graphics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420">
                <a:latin typeface="Trebuchet MS"/>
                <a:cs typeface="Trebuchet MS"/>
              </a:rPr>
              <a:t> </a:t>
            </a:r>
            <a:r>
              <a:rPr dirty="0" sz="3200"/>
              <a:t>plotnine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11906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latin typeface="Courier New"/>
                <a:cs typeface="Courier New"/>
              </a:rPr>
              <a:t>plotnine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ggplot, aes, geom_histogram, labs,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theme_minimal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ggplot(merged_ips, aes(x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350" spc="10">
                <a:latin typeface="Courier New"/>
                <a:cs typeface="Courier New"/>
              </a:rPr>
              <a:t>) 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data +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aesthetics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18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240">
                <a:latin typeface="Trebuchet MS"/>
                <a:cs typeface="Trebuchet MS"/>
              </a:rPr>
              <a:t>Grammar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60">
                <a:latin typeface="Trebuchet MS"/>
                <a:cs typeface="Trebuchet MS"/>
              </a:rPr>
              <a:t>Graphics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420">
                <a:latin typeface="Trebuchet MS"/>
                <a:cs typeface="Trebuchet MS"/>
              </a:rPr>
              <a:t> </a:t>
            </a:r>
            <a:r>
              <a:rPr dirty="0" sz="3200"/>
              <a:t>plotnine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1390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latin typeface="Courier New"/>
                <a:cs typeface="Courier New"/>
              </a:rPr>
              <a:t>plotnine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ggplot, aes, geom_histogram, labs,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theme_minimal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316865" marR="280416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ggplot(merged_ips, aes(x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'frequency'</a:t>
            </a:r>
            <a:r>
              <a:rPr dirty="0" sz="1350" spc="10">
                <a:latin typeface="Courier New"/>
                <a:cs typeface="Courier New"/>
              </a:rPr>
              <a:t>) ) +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data +</a:t>
            </a:r>
            <a:r>
              <a:rPr dirty="0" sz="1350" spc="-5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aesthetics  </a:t>
            </a:r>
            <a:r>
              <a:rPr dirty="0" sz="1350" spc="10">
                <a:latin typeface="Courier New"/>
                <a:cs typeface="Courier New"/>
              </a:rPr>
              <a:t>geom_histogram(bins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geometry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419: Data-Driven Security</dc:title>
  <dcterms:created xsi:type="dcterms:W3CDTF">2025-02-25T17:12:29Z</dcterms:created>
  <dcterms:modified xsi:type="dcterms:W3CDTF">2025-02-25T17:12:29Z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Creator">
    <vt:lpwstr>Mozilla/5.0 (Windows NT 10.0; Win64; x64) AppleWebKit/537.36 (KHTML, like Gecko) Chrome/133.0.0.0 Safari/537.36</vt:lpwstr>
  </property>
  <property fmtid="{D5CDD505-2E9C-101B-9397-08002B2CF9AE}" pid="4" name="LastSaved">
    <vt:filetime>2025-02-25T00:00:00Z</vt:filetime>
  </property>
</Properties>
</file>