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30225"/>
            <a:ext cx="97282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605" y="1425575"/>
            <a:ext cx="9592389" cy="181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02752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muddos.streamlit.app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yle.tidyverse.org/" TargetMode="External"/><Relationship Id="rId3" Type="http://schemas.openxmlformats.org/officeDocument/2006/relationships/hyperlink" Target="https://peps.python.org/pep-0008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ps.python.org/pep-0008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ps.python.org/pep-0008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reference/expressions.html#is" TargetMode="External"/><Relationship Id="rId3" Type="http://schemas.openxmlformats.org/officeDocument/2006/relationships/hyperlink" Target="https://docs.python.org/3/library/functions.html#id" TargetMode="External"/><Relationship Id="rId4" Type="http://schemas.openxmlformats.org/officeDocument/2006/relationships/hyperlink" Target="https://docs.python.org/3/library/functions.html#type" TargetMode="External"/><Relationship Id="rId5" Type="http://schemas.openxmlformats.org/officeDocument/2006/relationships/hyperlink" Target="https://docs.python.org/3/reference/datamodel.html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docs.python.org/3/reference/datamodel.html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www.pythonmorsels.com/pointers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www.pythonmorsels.com/pointers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morsels.com/pointers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iamioh.instructure.com/courses/229048/quizzes/702078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ulletin.miamioh.edu/courses-instruction/bus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bDAY-oUP0DQ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www.youtube.com/watch?v=bDAY-oUP0DQ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www.researchgate.net/figure/The-elements-of-computational-thinking_fig1_333826796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4968240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ISA 419: </a:t>
            </a:r>
            <a:r>
              <a:rPr dirty="0" sz="3350" spc="5">
                <a:solidFill>
                  <a:srgbClr val="FFFFFF"/>
                </a:solidFill>
                <a:latin typeface="Roboto Condensed"/>
                <a:cs typeface="Roboto Condensed"/>
              </a:rPr>
              <a:t>Data-Driven</a:t>
            </a:r>
            <a:r>
              <a:rPr dirty="0" sz="3350" spc="-5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Security</a:t>
            </a:r>
            <a:endParaRPr sz="335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02: Python Programming</a:t>
            </a:r>
            <a:r>
              <a:rPr dirty="0" sz="30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Basics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6593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Pseudocode </a:t>
            </a:r>
            <a:r>
              <a:rPr dirty="0" sz="3350" spc="5">
                <a:latin typeface="Roboto Condensed"/>
                <a:cs typeface="Roboto Condensed"/>
              </a:rPr>
              <a:t>for </a:t>
            </a:r>
            <a:r>
              <a:rPr dirty="0" sz="3350" spc="10">
                <a:latin typeface="Roboto Condensed"/>
                <a:cs typeface="Roboto Condensed"/>
              </a:rPr>
              <a:t>Detecting </a:t>
            </a:r>
            <a:r>
              <a:rPr dirty="0" sz="3350" spc="15">
                <a:latin typeface="Roboto Condensed"/>
                <a:cs typeface="Roboto Condensed"/>
              </a:rPr>
              <a:t>SYN </a:t>
            </a:r>
            <a:r>
              <a:rPr dirty="0" sz="3350" spc="10">
                <a:latin typeface="Roboto Condensed"/>
                <a:cs typeface="Roboto Condensed"/>
              </a:rPr>
              <a:t>Flood</a:t>
            </a:r>
            <a:r>
              <a:rPr dirty="0" sz="3350" spc="-35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Attacks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28750"/>
            <a:ext cx="9696450" cy="4686300"/>
          </a:xfrm>
          <a:custGeom>
            <a:avLst/>
            <a:gdLst/>
            <a:ahLst/>
            <a:cxnLst/>
            <a:rect l="l" t="t" r="r" b="b"/>
            <a:pathLst>
              <a:path w="9696450" h="4686300">
                <a:moveTo>
                  <a:pt x="0" y="0"/>
                </a:moveTo>
                <a:lnTo>
                  <a:pt x="9696449" y="0"/>
                </a:lnTo>
                <a:lnTo>
                  <a:pt x="9696449" y="4686299"/>
                </a:lnTo>
                <a:lnTo>
                  <a:pt x="0" y="46862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195" y="1509013"/>
            <a:ext cx="211074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latin typeface="Courier New"/>
                <a:cs typeface="Courier New"/>
              </a:rPr>
              <a:t>BEGIN</a:t>
            </a:r>
            <a:r>
              <a:rPr dirty="0" sz="1350" spc="-7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DDoS_Detection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8274" y="1714500"/>
            <a:ext cx="352425" cy="219710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75"/>
              </a:spcBef>
            </a:pPr>
            <a:r>
              <a:rPr dirty="0" sz="1350" spc="10">
                <a:latin typeface="Courier New"/>
                <a:cs typeface="Courier New"/>
              </a:rPr>
              <a:t>SET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2350" y="17145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0"/>
                </a:moveTo>
                <a:lnTo>
                  <a:pt x="247649" y="0"/>
                </a:lnTo>
                <a:lnTo>
                  <a:pt x="247649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38274" y="1933724"/>
            <a:ext cx="352425" cy="200025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20320">
              <a:lnSpc>
                <a:spcPts val="1545"/>
              </a:lnSpc>
            </a:pPr>
            <a:r>
              <a:rPr dirty="0" sz="1350" spc="10">
                <a:latin typeface="Courier New"/>
                <a:cs typeface="Courier New"/>
              </a:rPr>
              <a:t>SET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3249" y="1914525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0"/>
                </a:moveTo>
                <a:lnTo>
                  <a:pt x="247649" y="0"/>
                </a:lnTo>
                <a:lnTo>
                  <a:pt x="247649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38274" y="2133749"/>
            <a:ext cx="352425" cy="228600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20320">
              <a:lnSpc>
                <a:spcPts val="1545"/>
              </a:lnSpc>
            </a:pPr>
            <a:r>
              <a:rPr dirty="0" sz="1350" spc="10">
                <a:latin typeface="Courier New"/>
                <a:cs typeface="Courier New"/>
              </a:rPr>
              <a:t>SET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7125" y="211455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0"/>
                </a:moveTo>
                <a:lnTo>
                  <a:pt x="247649" y="0"/>
                </a:lnTo>
                <a:lnTo>
                  <a:pt x="247649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82390" y="1709039"/>
            <a:ext cx="7152640" cy="6343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00"/>
              </a:spcBef>
            </a:pPr>
            <a:r>
              <a:rPr dirty="0" sz="1350" spc="10">
                <a:latin typeface="Courier New"/>
                <a:cs typeface="Courier New"/>
              </a:rPr>
              <a:t>threshold_limit to a significant number representing unusual traffic  time_window to the period of monitoring traffic (e.g., per minute)  ip_request_count to an empty data structure (e.g.,</a:t>
            </a:r>
            <a:r>
              <a:rPr dirty="0" sz="1350" spc="2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dictionary)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7212" y="2480564"/>
            <a:ext cx="367411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dirty="0" sz="1350" spc="10">
                <a:latin typeface="Courier New"/>
                <a:cs typeface="Courier New"/>
              </a:rPr>
              <a:t>each request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in</a:t>
            </a:r>
            <a:r>
              <a:rPr dirty="0" sz="1350" spc="-7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network_traffic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7375" y="2686050"/>
            <a:ext cx="352425" cy="219710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75"/>
              </a:spcBef>
            </a:pPr>
            <a:r>
              <a:rPr dirty="0" sz="1350" spc="10">
                <a:latin typeface="Courier New"/>
                <a:cs typeface="Courier New"/>
              </a:rPr>
              <a:t>GET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7375" y="2905274"/>
            <a:ext cx="352425" cy="228600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ts val="1545"/>
              </a:lnSpc>
            </a:pPr>
            <a:r>
              <a:rPr dirty="0" sz="1350" spc="10">
                <a:latin typeface="Courier New"/>
                <a:cs typeface="Courier New"/>
              </a:rPr>
              <a:t>GET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9406" y="2680589"/>
            <a:ext cx="2632075" cy="4343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00"/>
              </a:spcBef>
            </a:pPr>
            <a:r>
              <a:rPr dirty="0" sz="1350" spc="10">
                <a:latin typeface="Courier New"/>
                <a:cs typeface="Courier New"/>
              </a:rPr>
              <a:t>ip_address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dirty="0" sz="1350" spc="10">
                <a:latin typeface="Courier New"/>
                <a:cs typeface="Courier New"/>
              </a:rPr>
              <a:t>request  request_time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from</a:t>
            </a:r>
            <a:r>
              <a:rPr dirty="0" sz="1350" spc="-7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request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76475" y="3457575"/>
            <a:ext cx="352425" cy="247650"/>
          </a:xfrm>
          <a:custGeom>
            <a:avLst/>
            <a:gdLst/>
            <a:ahLst/>
            <a:cxnLst/>
            <a:rect l="l" t="t" r="r" b="b"/>
            <a:pathLst>
              <a:path w="352425" h="247650">
                <a:moveTo>
                  <a:pt x="0" y="0"/>
                </a:moveTo>
                <a:lnTo>
                  <a:pt x="352424" y="0"/>
                </a:lnTo>
                <a:lnTo>
                  <a:pt x="3524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44228" y="3252088"/>
            <a:ext cx="4337685" cy="6343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448309" marR="5080" indent="-436245">
              <a:lnSpc>
                <a:spcPts val="1580"/>
              </a:lnSpc>
              <a:spcBef>
                <a:spcPts val="20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dirty="0" sz="1350" spc="10">
                <a:latin typeface="Courier New"/>
                <a:cs typeface="Courier New"/>
              </a:rPr>
              <a:t>ip_address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is not in </a:t>
            </a:r>
            <a:r>
              <a:rPr dirty="0" sz="1350" spc="10">
                <a:latin typeface="Courier New"/>
                <a:cs typeface="Courier New"/>
              </a:rPr>
              <a:t>ip_request_count  SET ip_request_count[ip_address] to</a:t>
            </a:r>
            <a:r>
              <a:rPr dirty="0" sz="1350" spc="8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2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6475" y="3852163"/>
            <a:ext cx="4530725" cy="253365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14604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latin typeface="Courier New"/>
                <a:cs typeface="Courier New"/>
              </a:rPr>
              <a:t>INCREMENT ip_request_count[ip_address] by</a:t>
            </a:r>
            <a:r>
              <a:rPr dirty="0" sz="1350" spc="8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44228" y="4223638"/>
            <a:ext cx="773938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dirty="0" sz="1350" spc="10">
                <a:latin typeface="Courier New"/>
                <a:cs typeface="Courier New"/>
              </a:rPr>
              <a:t>ip_request_count[ip_address] exceeds threshold_limit within</a:t>
            </a:r>
            <a:r>
              <a:rPr dirty="0" sz="1350" spc="-4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time_window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6475" y="4429125"/>
            <a:ext cx="457200" cy="219710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75"/>
              </a:spcBef>
            </a:pPr>
            <a:r>
              <a:rPr dirty="0" sz="1350" spc="10">
                <a:latin typeface="Courier New"/>
                <a:cs typeface="Courier New"/>
              </a:rPr>
              <a:t>FLAG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6475" y="4648349"/>
            <a:ext cx="457200" cy="228600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15875">
              <a:lnSpc>
                <a:spcPts val="1545"/>
              </a:lnSpc>
            </a:pPr>
            <a:r>
              <a:rPr dirty="0" sz="1350" spc="10">
                <a:latin typeface="Courier New"/>
                <a:cs typeface="Courier New"/>
              </a:rPr>
              <a:t>TAKE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0454" y="4423663"/>
            <a:ext cx="4820920" cy="434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14"/>
              </a:spcBef>
            </a:pPr>
            <a:r>
              <a:rPr dirty="0" sz="1350" spc="10">
                <a:latin typeface="Courier New"/>
                <a:cs typeface="Courier New"/>
              </a:rPr>
              <a:t>ip_address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 </a:t>
            </a:r>
            <a:r>
              <a:rPr dirty="0" sz="1350" spc="10">
                <a:latin typeface="Courier New"/>
                <a:cs typeface="Courier New"/>
              </a:rPr>
              <a:t>potential DDoS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source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necessary action (e.g., block IP, alert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admin)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6475" y="5200650"/>
            <a:ext cx="552450" cy="247650"/>
          </a:xfrm>
          <a:custGeom>
            <a:avLst/>
            <a:gdLst/>
            <a:ahLst/>
            <a:cxnLst/>
            <a:rect l="l" t="t" r="r" b="b"/>
            <a:pathLst>
              <a:path w="552450" h="247650">
                <a:moveTo>
                  <a:pt x="0" y="0"/>
                </a:moveTo>
                <a:lnTo>
                  <a:pt x="552449" y="0"/>
                </a:lnTo>
                <a:lnTo>
                  <a:pt x="552449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38274" y="5581649"/>
            <a:ext cx="352425" cy="247650"/>
          </a:xfrm>
          <a:custGeom>
            <a:avLst/>
            <a:gdLst/>
            <a:ahLst/>
            <a:cxnLst/>
            <a:rect l="l" t="t" r="r" b="b"/>
            <a:pathLst>
              <a:path w="352425" h="247650">
                <a:moveTo>
                  <a:pt x="0" y="0"/>
                </a:moveTo>
                <a:lnTo>
                  <a:pt x="352424" y="0"/>
                </a:lnTo>
                <a:lnTo>
                  <a:pt x="3524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10195" y="4995163"/>
            <a:ext cx="5693410" cy="1005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46455">
              <a:lnSpc>
                <a:spcPts val="1595"/>
              </a:lnSpc>
              <a:spcBef>
                <a:spcPts val="114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dirty="0" sz="1350" spc="10">
                <a:latin typeface="Courier New"/>
                <a:cs typeface="Courier New"/>
              </a:rPr>
              <a:t>time elapsed &gt;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time_window</a:t>
            </a:r>
            <a:endParaRPr sz="1350">
              <a:latin typeface="Courier New"/>
              <a:cs typeface="Courier New"/>
            </a:endParaRPr>
          </a:p>
          <a:p>
            <a:pPr marL="1282065">
              <a:lnSpc>
                <a:spcPts val="1600"/>
              </a:lnSpc>
            </a:pPr>
            <a:r>
              <a:rPr dirty="0" sz="1350" spc="10">
                <a:latin typeface="Courier New"/>
                <a:cs typeface="Courier New"/>
              </a:rPr>
              <a:t>RESET ip_request_count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dirty="0" sz="1350" spc="10">
                <a:latin typeface="Courier New"/>
                <a:cs typeface="Courier New"/>
              </a:rPr>
              <a:t>each</a:t>
            </a:r>
            <a:r>
              <a:rPr dirty="0" sz="1350" spc="8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ip_address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 marR="3796029" indent="435609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END FOR loop  END</a:t>
            </a:r>
            <a:r>
              <a:rPr dirty="0" sz="1350" spc="-8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DDoS_Detection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10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5294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App: Detecting Simulated </a:t>
            </a:r>
            <a:r>
              <a:rPr dirty="0" sz="3350" spc="5">
                <a:latin typeface="Roboto Condensed"/>
                <a:cs typeface="Roboto Condensed"/>
              </a:rPr>
              <a:t>Attacks </a:t>
            </a:r>
            <a:r>
              <a:rPr dirty="0" sz="3350" spc="10">
                <a:latin typeface="Roboto Condensed"/>
                <a:cs typeface="Roboto Condensed"/>
              </a:rPr>
              <a:t>based on</a:t>
            </a:r>
            <a:r>
              <a:rPr dirty="0" sz="3350" spc="-1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Pseudocode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200" y="3095624"/>
            <a:ext cx="1228725" cy="381000"/>
          </a:xfrm>
          <a:custGeom>
            <a:avLst/>
            <a:gdLst/>
            <a:ahLst/>
            <a:cxnLst/>
            <a:rect l="l" t="t" r="r" b="b"/>
            <a:pathLst>
              <a:path w="1228725" h="381000">
                <a:moveTo>
                  <a:pt x="1152524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29" y="33857"/>
                </a:lnTo>
                <a:lnTo>
                  <a:pt x="47038" y="5800"/>
                </a:lnTo>
                <a:lnTo>
                  <a:pt x="76199" y="0"/>
                </a:lnTo>
                <a:lnTo>
                  <a:pt x="1152524" y="0"/>
                </a:lnTo>
                <a:lnTo>
                  <a:pt x="1189345" y="9525"/>
                </a:lnTo>
                <a:lnTo>
                  <a:pt x="71822" y="9525"/>
                </a:lnTo>
                <a:lnTo>
                  <a:pt x="67485" y="9952"/>
                </a:lnTo>
                <a:lnTo>
                  <a:pt x="32148" y="25957"/>
                </a:lnTo>
                <a:lnTo>
                  <a:pt x="11660" y="58898"/>
                </a:lnTo>
                <a:lnTo>
                  <a:pt x="9524" y="71822"/>
                </a:lnTo>
                <a:lnTo>
                  <a:pt x="9524" y="309177"/>
                </a:lnTo>
                <a:lnTo>
                  <a:pt x="23193" y="345482"/>
                </a:lnTo>
                <a:lnTo>
                  <a:pt x="54728" y="368074"/>
                </a:lnTo>
                <a:lnTo>
                  <a:pt x="71822" y="371474"/>
                </a:lnTo>
                <a:lnTo>
                  <a:pt x="1189345" y="371474"/>
                </a:lnTo>
                <a:lnTo>
                  <a:pt x="1188481" y="371991"/>
                </a:lnTo>
                <a:lnTo>
                  <a:pt x="1181684" y="375199"/>
                </a:lnTo>
                <a:lnTo>
                  <a:pt x="1174611" y="377737"/>
                </a:lnTo>
                <a:lnTo>
                  <a:pt x="1167393" y="379549"/>
                </a:lnTo>
                <a:lnTo>
                  <a:pt x="1160031" y="380637"/>
                </a:lnTo>
                <a:lnTo>
                  <a:pt x="1152524" y="380999"/>
                </a:lnTo>
                <a:close/>
              </a:path>
              <a:path w="1228725" h="381000">
                <a:moveTo>
                  <a:pt x="1189345" y="371474"/>
                </a:moveTo>
                <a:lnTo>
                  <a:pt x="1156902" y="371474"/>
                </a:lnTo>
                <a:lnTo>
                  <a:pt x="1161238" y="371047"/>
                </a:lnTo>
                <a:lnTo>
                  <a:pt x="1169826" y="369339"/>
                </a:lnTo>
                <a:lnTo>
                  <a:pt x="1202766" y="348850"/>
                </a:lnTo>
                <a:lnTo>
                  <a:pt x="1218772" y="313513"/>
                </a:lnTo>
                <a:lnTo>
                  <a:pt x="1219199" y="309177"/>
                </a:lnTo>
                <a:lnTo>
                  <a:pt x="1219199" y="71822"/>
                </a:lnTo>
                <a:lnTo>
                  <a:pt x="1205530" y="35517"/>
                </a:lnTo>
                <a:lnTo>
                  <a:pt x="1173995" y="12924"/>
                </a:lnTo>
                <a:lnTo>
                  <a:pt x="1156902" y="9525"/>
                </a:lnTo>
                <a:lnTo>
                  <a:pt x="1189345" y="9525"/>
                </a:lnTo>
                <a:lnTo>
                  <a:pt x="1219716" y="40242"/>
                </a:lnTo>
                <a:lnTo>
                  <a:pt x="1228724" y="76199"/>
                </a:lnTo>
                <a:lnTo>
                  <a:pt x="1228724" y="304799"/>
                </a:lnTo>
                <a:lnTo>
                  <a:pt x="1215894" y="347142"/>
                </a:lnTo>
                <a:lnTo>
                  <a:pt x="1194867" y="368169"/>
                </a:lnTo>
                <a:lnTo>
                  <a:pt x="1189345" y="371474"/>
                </a:lnTo>
                <a:close/>
              </a:path>
            </a:pathLst>
          </a:custGeom>
          <a:solidFill>
            <a:srgbClr val="31333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54500" y="1901825"/>
            <a:ext cx="5186680" cy="14751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280"/>
              </a:spcBef>
            </a:pPr>
            <a:r>
              <a:rPr dirty="0" sz="3300" b="1">
                <a:solidFill>
                  <a:srgbClr val="31333F"/>
                </a:solidFill>
                <a:latin typeface="Source Sans Pro"/>
                <a:cs typeface="Source Sans Pro"/>
              </a:rPr>
              <a:t>DDoS </a:t>
            </a:r>
            <a:r>
              <a:rPr dirty="0" sz="3300" spc="-35" b="1">
                <a:solidFill>
                  <a:srgbClr val="31333F"/>
                </a:solidFill>
                <a:latin typeface="Source Sans Pro"/>
                <a:cs typeface="Source Sans Pro"/>
              </a:rPr>
              <a:t>Attack </a:t>
            </a:r>
            <a:r>
              <a:rPr dirty="0" sz="3300" spc="-10" b="1">
                <a:solidFill>
                  <a:srgbClr val="31333F"/>
                </a:solidFill>
                <a:latin typeface="Source Sans Pro"/>
                <a:cs typeface="Source Sans Pro"/>
              </a:rPr>
              <a:t>Simulation </a:t>
            </a:r>
            <a:r>
              <a:rPr dirty="0" sz="3300" b="1">
                <a:solidFill>
                  <a:srgbClr val="31333F"/>
                </a:solidFill>
                <a:latin typeface="Source Sans Pro"/>
                <a:cs typeface="Source Sans Pro"/>
              </a:rPr>
              <a:t>and  </a:t>
            </a:r>
            <a:r>
              <a:rPr dirty="0" sz="3300" spc="-15" b="1">
                <a:solidFill>
                  <a:srgbClr val="31333F"/>
                </a:solidFill>
                <a:latin typeface="Source Sans Pro"/>
                <a:cs typeface="Source Sans Pro"/>
              </a:rPr>
              <a:t>Detection</a:t>
            </a:r>
            <a:endParaRPr sz="3300">
              <a:latin typeface="Source Sans Pro"/>
              <a:cs typeface="Source Sans Pro"/>
            </a:endParaRPr>
          </a:p>
          <a:p>
            <a:pPr marL="135890">
              <a:lnSpc>
                <a:spcPct val="100000"/>
              </a:lnSpc>
              <a:spcBef>
                <a:spcPts val="1995"/>
              </a:spcBef>
            </a:pPr>
            <a:r>
              <a:rPr dirty="0" sz="1200">
                <a:solidFill>
                  <a:srgbClr val="31333F"/>
                </a:solidFill>
                <a:latin typeface="Source Sans Pro"/>
                <a:cs typeface="Source Sans Pro"/>
              </a:rPr>
              <a:t>Run</a:t>
            </a:r>
            <a:r>
              <a:rPr dirty="0" sz="1200" spc="-5">
                <a:solidFill>
                  <a:srgbClr val="31333F"/>
                </a:solidFill>
                <a:latin typeface="Source Sans Pro"/>
                <a:cs typeface="Source Sans Pro"/>
              </a:rPr>
              <a:t> Simulation</a:t>
            </a:r>
            <a:endParaRPr sz="12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447800"/>
            <a:ext cx="3200400" cy="4191000"/>
          </a:xfrm>
          <a:custGeom>
            <a:avLst/>
            <a:gdLst/>
            <a:ahLst/>
            <a:cxnLst/>
            <a:rect l="l" t="t" r="r" b="b"/>
            <a:pathLst>
              <a:path w="3200400" h="4191000">
                <a:moveTo>
                  <a:pt x="0" y="0"/>
                </a:moveTo>
                <a:lnTo>
                  <a:pt x="3200399" y="0"/>
                </a:lnTo>
                <a:lnTo>
                  <a:pt x="3200399" y="4190999"/>
                </a:lnTo>
                <a:lnTo>
                  <a:pt x="0" y="4190999"/>
                </a:lnTo>
                <a:lnTo>
                  <a:pt x="0" y="0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7762" y="2995612"/>
            <a:ext cx="2676525" cy="371475"/>
          </a:xfrm>
          <a:custGeom>
            <a:avLst/>
            <a:gdLst/>
            <a:ahLst/>
            <a:cxnLst/>
            <a:rect l="l" t="t" r="r" b="b"/>
            <a:pathLst>
              <a:path w="2676525" h="371475">
                <a:moveTo>
                  <a:pt x="0" y="30003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1"/>
                </a:lnTo>
                <a:lnTo>
                  <a:pt x="1372" y="57500"/>
                </a:lnTo>
                <a:lnTo>
                  <a:pt x="2287" y="52899"/>
                </a:lnTo>
                <a:lnTo>
                  <a:pt x="3642" y="48432"/>
                </a:lnTo>
                <a:lnTo>
                  <a:pt x="5437" y="44099"/>
                </a:lnTo>
                <a:lnTo>
                  <a:pt x="7232" y="39765"/>
                </a:lnTo>
                <a:lnTo>
                  <a:pt x="20923" y="20923"/>
                </a:lnTo>
                <a:lnTo>
                  <a:pt x="24240" y="17606"/>
                </a:lnTo>
                <a:lnTo>
                  <a:pt x="57500" y="1372"/>
                </a:lnTo>
                <a:lnTo>
                  <a:pt x="62101" y="457"/>
                </a:lnTo>
                <a:lnTo>
                  <a:pt x="66746" y="0"/>
                </a:lnTo>
                <a:lnTo>
                  <a:pt x="71437" y="0"/>
                </a:lnTo>
                <a:lnTo>
                  <a:pt x="2605087" y="0"/>
                </a:lnTo>
                <a:lnTo>
                  <a:pt x="2609777" y="0"/>
                </a:lnTo>
                <a:lnTo>
                  <a:pt x="2614423" y="457"/>
                </a:lnTo>
                <a:lnTo>
                  <a:pt x="2652284" y="17606"/>
                </a:lnTo>
                <a:lnTo>
                  <a:pt x="2674236" y="52899"/>
                </a:lnTo>
                <a:lnTo>
                  <a:pt x="2676524" y="71437"/>
                </a:lnTo>
                <a:lnTo>
                  <a:pt x="2676524" y="300037"/>
                </a:lnTo>
                <a:lnTo>
                  <a:pt x="2664485" y="339725"/>
                </a:lnTo>
                <a:lnTo>
                  <a:pt x="2644775" y="359434"/>
                </a:lnTo>
                <a:lnTo>
                  <a:pt x="2640875" y="362041"/>
                </a:lnTo>
                <a:lnTo>
                  <a:pt x="2605087" y="371474"/>
                </a:lnTo>
                <a:lnTo>
                  <a:pt x="71437" y="371474"/>
                </a:lnTo>
                <a:lnTo>
                  <a:pt x="66746" y="371474"/>
                </a:lnTo>
                <a:lnTo>
                  <a:pt x="62101" y="371017"/>
                </a:lnTo>
                <a:lnTo>
                  <a:pt x="57500" y="370101"/>
                </a:lnTo>
                <a:lnTo>
                  <a:pt x="52900" y="369186"/>
                </a:lnTo>
                <a:lnTo>
                  <a:pt x="31748" y="359435"/>
                </a:lnTo>
                <a:lnTo>
                  <a:pt x="27848" y="356829"/>
                </a:lnTo>
                <a:lnTo>
                  <a:pt x="5437" y="327375"/>
                </a:lnTo>
                <a:lnTo>
                  <a:pt x="3642" y="323041"/>
                </a:lnTo>
                <a:lnTo>
                  <a:pt x="2287" y="318574"/>
                </a:lnTo>
                <a:lnTo>
                  <a:pt x="1372" y="313973"/>
                </a:lnTo>
                <a:lnTo>
                  <a:pt x="457" y="309373"/>
                </a:lnTo>
                <a:lnTo>
                  <a:pt x="0" y="304728"/>
                </a:lnTo>
                <a:lnTo>
                  <a:pt x="0" y="300037"/>
                </a:lnTo>
                <a:close/>
              </a:path>
            </a:pathLst>
          </a:custGeom>
          <a:ln w="9524">
            <a:solidFill>
              <a:srgbClr val="F0F1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52525" y="3000374"/>
            <a:ext cx="2057400" cy="361950"/>
          </a:xfrm>
          <a:custGeom>
            <a:avLst/>
            <a:gdLst/>
            <a:ahLst/>
            <a:cxnLst/>
            <a:rect l="l" t="t" r="r" b="b"/>
            <a:pathLst>
              <a:path w="2057400" h="361950">
                <a:moveTo>
                  <a:pt x="2057399" y="361949"/>
                </a:moveTo>
                <a:lnTo>
                  <a:pt x="76199" y="361949"/>
                </a:lnTo>
                <a:lnTo>
                  <a:pt x="68693" y="361587"/>
                </a:lnTo>
                <a:lnTo>
                  <a:pt x="27882" y="344682"/>
                </a:lnTo>
                <a:lnTo>
                  <a:pt x="3262" y="307836"/>
                </a:lnTo>
                <a:lnTo>
                  <a:pt x="0" y="285750"/>
                </a:lnTo>
                <a:lnTo>
                  <a:pt x="0" y="76199"/>
                </a:lnTo>
                <a:lnTo>
                  <a:pt x="12829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2057399" y="0"/>
                </a:lnTo>
                <a:lnTo>
                  <a:pt x="2057399" y="361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3000" y="2320925"/>
            <a:ext cx="2053589" cy="96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31333F"/>
                </a:solidFill>
                <a:latin typeface="Source Sans Pro SemiBold"/>
                <a:cs typeface="Source Sans Pro SemiBold"/>
              </a:rPr>
              <a:t>Simulation</a:t>
            </a:r>
            <a:r>
              <a:rPr dirty="0" sz="1500" spc="-55" b="1">
                <a:solidFill>
                  <a:srgbClr val="31333F"/>
                </a:solidFill>
                <a:latin typeface="Source Sans Pro SemiBold"/>
                <a:cs typeface="Source Sans Pro SemiBold"/>
              </a:rPr>
              <a:t> </a:t>
            </a:r>
            <a:r>
              <a:rPr dirty="0" sz="1500" spc="-15" b="1">
                <a:solidFill>
                  <a:srgbClr val="31333F"/>
                </a:solidFill>
                <a:latin typeface="Source Sans Pro SemiBold"/>
                <a:cs typeface="Source Sans Pro SemiBold"/>
              </a:rPr>
              <a:t>Configuration</a:t>
            </a:r>
            <a:endParaRPr sz="1500">
              <a:latin typeface="Source Sans Pro SemiBold"/>
              <a:cs typeface="Source Sans Pro SemiBold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dirty="0" sz="1050" spc="-5">
                <a:solidFill>
                  <a:srgbClr val="31333F"/>
                </a:solidFill>
                <a:latin typeface="Source Sans Pro"/>
                <a:cs typeface="Source Sans Pro"/>
              </a:rPr>
              <a:t>Threshold </a:t>
            </a:r>
            <a:r>
              <a:rPr dirty="0" sz="1050">
                <a:solidFill>
                  <a:srgbClr val="31333F"/>
                </a:solidFill>
                <a:latin typeface="Source Sans Pro"/>
                <a:cs typeface="Source Sans Pro"/>
              </a:rPr>
              <a:t>Limit</a:t>
            </a:r>
            <a:endParaRPr sz="105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ource Sans Pro"/>
              <a:cs typeface="Source Sans Pro"/>
            </a:endParaRPr>
          </a:p>
          <a:p>
            <a:pPr marL="85090">
              <a:lnSpc>
                <a:spcPct val="100000"/>
              </a:lnSpc>
            </a:pPr>
            <a:r>
              <a:rPr dirty="0" sz="1200">
                <a:solidFill>
                  <a:srgbClr val="31333F"/>
                </a:solidFill>
                <a:latin typeface="Source Sans Pro"/>
                <a:cs typeface="Source Sans Pro"/>
              </a:rPr>
              <a:t>100</a:t>
            </a:r>
            <a:endParaRPr sz="1200">
              <a:latin typeface="Source Sans Pro"/>
              <a:cs typeface="Source Sans Pr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9924" y="3000374"/>
            <a:ext cx="304800" cy="361950"/>
          </a:xfrm>
          <a:custGeom>
            <a:avLst/>
            <a:gdLst/>
            <a:ahLst/>
            <a:cxnLst/>
            <a:rect l="l" t="t" r="r" b="b"/>
            <a:pathLst>
              <a:path w="304800" h="361950">
                <a:moveTo>
                  <a:pt x="0" y="0"/>
                </a:moveTo>
                <a:lnTo>
                  <a:pt x="304799" y="0"/>
                </a:lnTo>
                <a:lnTo>
                  <a:pt x="304799" y="361949"/>
                </a:lnTo>
                <a:lnTo>
                  <a:pt x="0" y="361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24225" y="317182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0" y="0"/>
                </a:moveTo>
                <a:lnTo>
                  <a:pt x="0" y="19049"/>
                </a:lnTo>
                <a:lnTo>
                  <a:pt x="76199" y="19049"/>
                </a:lnTo>
                <a:lnTo>
                  <a:pt x="76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3133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14725" y="3000374"/>
            <a:ext cx="304800" cy="361950"/>
          </a:xfrm>
          <a:custGeom>
            <a:avLst/>
            <a:gdLst/>
            <a:ahLst/>
            <a:cxnLst/>
            <a:rect l="l" t="t" r="r" b="b"/>
            <a:pathLst>
              <a:path w="304800" h="361950">
                <a:moveTo>
                  <a:pt x="228684" y="361949"/>
                </a:moveTo>
                <a:lnTo>
                  <a:pt x="0" y="361949"/>
                </a:lnTo>
                <a:lnTo>
                  <a:pt x="0" y="0"/>
                </a:lnTo>
                <a:lnTo>
                  <a:pt x="233603" y="0"/>
                </a:lnTo>
                <a:lnTo>
                  <a:pt x="238558" y="488"/>
                </a:lnTo>
                <a:lnTo>
                  <a:pt x="275094" y="15621"/>
                </a:lnTo>
                <a:lnTo>
                  <a:pt x="300914" y="51661"/>
                </a:lnTo>
                <a:lnTo>
                  <a:pt x="304799" y="71196"/>
                </a:lnTo>
                <a:lnTo>
                  <a:pt x="304799" y="290753"/>
                </a:lnTo>
                <a:lnTo>
                  <a:pt x="289178" y="332244"/>
                </a:lnTo>
                <a:lnTo>
                  <a:pt x="253137" y="358064"/>
                </a:lnTo>
                <a:lnTo>
                  <a:pt x="228684" y="361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29025" y="3143249"/>
            <a:ext cx="76199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7762" y="3795712"/>
            <a:ext cx="2676525" cy="371475"/>
          </a:xfrm>
          <a:custGeom>
            <a:avLst/>
            <a:gdLst/>
            <a:ahLst/>
            <a:cxnLst/>
            <a:rect l="l" t="t" r="r" b="b"/>
            <a:pathLst>
              <a:path w="2676525" h="371475">
                <a:moveTo>
                  <a:pt x="0" y="30003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1"/>
                </a:lnTo>
                <a:lnTo>
                  <a:pt x="1372" y="57500"/>
                </a:lnTo>
                <a:lnTo>
                  <a:pt x="2287" y="52900"/>
                </a:lnTo>
                <a:lnTo>
                  <a:pt x="3642" y="48432"/>
                </a:lnTo>
                <a:lnTo>
                  <a:pt x="5437" y="44099"/>
                </a:lnTo>
                <a:lnTo>
                  <a:pt x="7232" y="39765"/>
                </a:lnTo>
                <a:lnTo>
                  <a:pt x="20923" y="20923"/>
                </a:lnTo>
                <a:lnTo>
                  <a:pt x="24240" y="17606"/>
                </a:lnTo>
                <a:lnTo>
                  <a:pt x="27848" y="14645"/>
                </a:lnTo>
                <a:lnTo>
                  <a:pt x="31748" y="12039"/>
                </a:lnTo>
                <a:lnTo>
                  <a:pt x="35649" y="9432"/>
                </a:lnTo>
                <a:lnTo>
                  <a:pt x="39765" y="7232"/>
                </a:lnTo>
                <a:lnTo>
                  <a:pt x="44099" y="5437"/>
                </a:lnTo>
                <a:lnTo>
                  <a:pt x="48433" y="3642"/>
                </a:lnTo>
                <a:lnTo>
                  <a:pt x="52900" y="2287"/>
                </a:lnTo>
                <a:lnTo>
                  <a:pt x="57500" y="1372"/>
                </a:lnTo>
                <a:lnTo>
                  <a:pt x="62101" y="457"/>
                </a:lnTo>
                <a:lnTo>
                  <a:pt x="66746" y="0"/>
                </a:lnTo>
                <a:lnTo>
                  <a:pt x="71437" y="0"/>
                </a:lnTo>
                <a:lnTo>
                  <a:pt x="2605087" y="0"/>
                </a:lnTo>
                <a:lnTo>
                  <a:pt x="2609777" y="0"/>
                </a:lnTo>
                <a:lnTo>
                  <a:pt x="2614423" y="457"/>
                </a:lnTo>
                <a:lnTo>
                  <a:pt x="2619024" y="1372"/>
                </a:lnTo>
                <a:lnTo>
                  <a:pt x="2623624" y="2287"/>
                </a:lnTo>
                <a:lnTo>
                  <a:pt x="2628091" y="3642"/>
                </a:lnTo>
                <a:lnTo>
                  <a:pt x="2632425" y="5437"/>
                </a:lnTo>
                <a:lnTo>
                  <a:pt x="2636758" y="7232"/>
                </a:lnTo>
                <a:lnTo>
                  <a:pt x="2640875" y="9433"/>
                </a:lnTo>
                <a:lnTo>
                  <a:pt x="2644775" y="12039"/>
                </a:lnTo>
                <a:lnTo>
                  <a:pt x="2648675" y="14645"/>
                </a:lnTo>
                <a:lnTo>
                  <a:pt x="2672881" y="48432"/>
                </a:lnTo>
                <a:lnTo>
                  <a:pt x="2676524" y="71437"/>
                </a:lnTo>
                <a:lnTo>
                  <a:pt x="2676524" y="300037"/>
                </a:lnTo>
                <a:lnTo>
                  <a:pt x="2664485" y="339725"/>
                </a:lnTo>
                <a:lnTo>
                  <a:pt x="2632425" y="366036"/>
                </a:lnTo>
                <a:lnTo>
                  <a:pt x="2605087" y="371474"/>
                </a:lnTo>
                <a:lnTo>
                  <a:pt x="71437" y="371474"/>
                </a:lnTo>
                <a:lnTo>
                  <a:pt x="31748" y="359435"/>
                </a:lnTo>
                <a:lnTo>
                  <a:pt x="27848" y="356829"/>
                </a:lnTo>
                <a:lnTo>
                  <a:pt x="3642" y="323041"/>
                </a:lnTo>
                <a:lnTo>
                  <a:pt x="1372" y="313974"/>
                </a:lnTo>
                <a:lnTo>
                  <a:pt x="457" y="309373"/>
                </a:lnTo>
                <a:lnTo>
                  <a:pt x="0" y="304728"/>
                </a:lnTo>
                <a:lnTo>
                  <a:pt x="0" y="300037"/>
                </a:lnTo>
                <a:close/>
              </a:path>
            </a:pathLst>
          </a:custGeom>
          <a:ln w="9524">
            <a:solidFill>
              <a:srgbClr val="F0F1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2525" y="3800475"/>
            <a:ext cx="2057400" cy="361950"/>
          </a:xfrm>
          <a:custGeom>
            <a:avLst/>
            <a:gdLst/>
            <a:ahLst/>
            <a:cxnLst/>
            <a:rect l="l" t="t" r="r" b="b"/>
            <a:pathLst>
              <a:path w="2057400" h="361950">
                <a:moveTo>
                  <a:pt x="2057399" y="361949"/>
                </a:moveTo>
                <a:lnTo>
                  <a:pt x="76199" y="361949"/>
                </a:lnTo>
                <a:lnTo>
                  <a:pt x="68693" y="361587"/>
                </a:lnTo>
                <a:lnTo>
                  <a:pt x="27882" y="344682"/>
                </a:lnTo>
                <a:lnTo>
                  <a:pt x="3262" y="307836"/>
                </a:lnTo>
                <a:lnTo>
                  <a:pt x="0" y="285750"/>
                </a:lnTo>
                <a:lnTo>
                  <a:pt x="0" y="76199"/>
                </a:lnTo>
                <a:lnTo>
                  <a:pt x="12829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2057399" y="0"/>
                </a:lnTo>
                <a:lnTo>
                  <a:pt x="2057399" y="361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09924" y="3800475"/>
            <a:ext cx="304800" cy="361950"/>
          </a:xfrm>
          <a:custGeom>
            <a:avLst/>
            <a:gdLst/>
            <a:ahLst/>
            <a:cxnLst/>
            <a:rect l="l" t="t" r="r" b="b"/>
            <a:pathLst>
              <a:path w="304800" h="361950">
                <a:moveTo>
                  <a:pt x="0" y="0"/>
                </a:moveTo>
                <a:lnTo>
                  <a:pt x="304799" y="0"/>
                </a:lnTo>
                <a:lnTo>
                  <a:pt x="304799" y="361949"/>
                </a:lnTo>
                <a:lnTo>
                  <a:pt x="0" y="361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24225" y="3971925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0" y="0"/>
                </a:moveTo>
                <a:lnTo>
                  <a:pt x="0" y="19049"/>
                </a:lnTo>
                <a:lnTo>
                  <a:pt x="76199" y="19049"/>
                </a:lnTo>
                <a:lnTo>
                  <a:pt x="76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3133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14725" y="3800475"/>
            <a:ext cx="304800" cy="361950"/>
          </a:xfrm>
          <a:custGeom>
            <a:avLst/>
            <a:gdLst/>
            <a:ahLst/>
            <a:cxnLst/>
            <a:rect l="l" t="t" r="r" b="b"/>
            <a:pathLst>
              <a:path w="304800" h="361950">
                <a:moveTo>
                  <a:pt x="233603" y="361949"/>
                </a:moveTo>
                <a:lnTo>
                  <a:pt x="0" y="361949"/>
                </a:lnTo>
                <a:lnTo>
                  <a:pt x="0" y="0"/>
                </a:lnTo>
                <a:lnTo>
                  <a:pt x="233603" y="0"/>
                </a:lnTo>
                <a:lnTo>
                  <a:pt x="238558" y="488"/>
                </a:lnTo>
                <a:lnTo>
                  <a:pt x="275094" y="15621"/>
                </a:lnTo>
                <a:lnTo>
                  <a:pt x="300914" y="51661"/>
                </a:lnTo>
                <a:lnTo>
                  <a:pt x="304799" y="71196"/>
                </a:lnTo>
                <a:lnTo>
                  <a:pt x="304799" y="290752"/>
                </a:lnTo>
                <a:lnTo>
                  <a:pt x="289178" y="332244"/>
                </a:lnTo>
                <a:lnTo>
                  <a:pt x="253137" y="358064"/>
                </a:lnTo>
                <a:lnTo>
                  <a:pt x="233603" y="361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29025" y="3943350"/>
            <a:ext cx="76199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7762" y="4595812"/>
            <a:ext cx="2676525" cy="371475"/>
          </a:xfrm>
          <a:custGeom>
            <a:avLst/>
            <a:gdLst/>
            <a:ahLst/>
            <a:cxnLst/>
            <a:rect l="l" t="t" r="r" b="b"/>
            <a:pathLst>
              <a:path w="2676525" h="371475">
                <a:moveTo>
                  <a:pt x="0" y="30003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7606" y="24240"/>
                </a:lnTo>
                <a:lnTo>
                  <a:pt x="20923" y="20923"/>
                </a:lnTo>
                <a:lnTo>
                  <a:pt x="24240" y="17606"/>
                </a:lnTo>
                <a:lnTo>
                  <a:pt x="62101" y="457"/>
                </a:lnTo>
                <a:lnTo>
                  <a:pt x="66746" y="0"/>
                </a:lnTo>
                <a:lnTo>
                  <a:pt x="71437" y="0"/>
                </a:lnTo>
                <a:lnTo>
                  <a:pt x="2605087" y="0"/>
                </a:lnTo>
                <a:lnTo>
                  <a:pt x="2609777" y="0"/>
                </a:lnTo>
                <a:lnTo>
                  <a:pt x="2614423" y="457"/>
                </a:lnTo>
                <a:lnTo>
                  <a:pt x="2652284" y="17606"/>
                </a:lnTo>
                <a:lnTo>
                  <a:pt x="2655601" y="20923"/>
                </a:lnTo>
                <a:lnTo>
                  <a:pt x="2658917" y="24240"/>
                </a:lnTo>
                <a:lnTo>
                  <a:pt x="2676066" y="62100"/>
                </a:lnTo>
                <a:lnTo>
                  <a:pt x="2676524" y="71437"/>
                </a:lnTo>
                <a:lnTo>
                  <a:pt x="2676524" y="300037"/>
                </a:lnTo>
                <a:lnTo>
                  <a:pt x="2664485" y="339725"/>
                </a:lnTo>
                <a:lnTo>
                  <a:pt x="2661879" y="343625"/>
                </a:lnTo>
                <a:lnTo>
                  <a:pt x="2628091" y="367831"/>
                </a:lnTo>
                <a:lnTo>
                  <a:pt x="2619024" y="370102"/>
                </a:lnTo>
                <a:lnTo>
                  <a:pt x="2614423" y="371017"/>
                </a:lnTo>
                <a:lnTo>
                  <a:pt x="2609777" y="371474"/>
                </a:lnTo>
                <a:lnTo>
                  <a:pt x="2605087" y="371474"/>
                </a:lnTo>
                <a:lnTo>
                  <a:pt x="71437" y="371474"/>
                </a:lnTo>
                <a:lnTo>
                  <a:pt x="66746" y="371474"/>
                </a:lnTo>
                <a:lnTo>
                  <a:pt x="62101" y="371017"/>
                </a:lnTo>
                <a:lnTo>
                  <a:pt x="57500" y="370102"/>
                </a:lnTo>
                <a:lnTo>
                  <a:pt x="52900" y="369187"/>
                </a:lnTo>
                <a:lnTo>
                  <a:pt x="17606" y="347234"/>
                </a:lnTo>
                <a:lnTo>
                  <a:pt x="1372" y="313973"/>
                </a:lnTo>
                <a:lnTo>
                  <a:pt x="457" y="309373"/>
                </a:lnTo>
                <a:lnTo>
                  <a:pt x="0" y="304728"/>
                </a:lnTo>
                <a:lnTo>
                  <a:pt x="0" y="300037"/>
                </a:lnTo>
                <a:close/>
              </a:path>
            </a:pathLst>
          </a:custGeom>
          <a:ln w="9524">
            <a:solidFill>
              <a:srgbClr val="F0F1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52525" y="4600575"/>
            <a:ext cx="2057400" cy="361950"/>
          </a:xfrm>
          <a:custGeom>
            <a:avLst/>
            <a:gdLst/>
            <a:ahLst/>
            <a:cxnLst/>
            <a:rect l="l" t="t" r="r" b="b"/>
            <a:pathLst>
              <a:path w="2057400" h="361950">
                <a:moveTo>
                  <a:pt x="2057399" y="361949"/>
                </a:moveTo>
                <a:lnTo>
                  <a:pt x="76199" y="361949"/>
                </a:lnTo>
                <a:lnTo>
                  <a:pt x="68693" y="361587"/>
                </a:lnTo>
                <a:lnTo>
                  <a:pt x="27882" y="344682"/>
                </a:lnTo>
                <a:lnTo>
                  <a:pt x="3262" y="307836"/>
                </a:lnTo>
                <a:lnTo>
                  <a:pt x="0" y="285750"/>
                </a:lnTo>
                <a:lnTo>
                  <a:pt x="0" y="76199"/>
                </a:lnTo>
                <a:lnTo>
                  <a:pt x="12829" y="33857"/>
                </a:lnTo>
                <a:lnTo>
                  <a:pt x="47039" y="5799"/>
                </a:lnTo>
                <a:lnTo>
                  <a:pt x="76199" y="0"/>
                </a:lnTo>
                <a:lnTo>
                  <a:pt x="2057399" y="0"/>
                </a:lnTo>
                <a:lnTo>
                  <a:pt x="2057399" y="361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09924" y="4600575"/>
            <a:ext cx="304800" cy="361950"/>
          </a:xfrm>
          <a:custGeom>
            <a:avLst/>
            <a:gdLst/>
            <a:ahLst/>
            <a:cxnLst/>
            <a:rect l="l" t="t" r="r" b="b"/>
            <a:pathLst>
              <a:path w="304800" h="361950">
                <a:moveTo>
                  <a:pt x="0" y="0"/>
                </a:moveTo>
                <a:lnTo>
                  <a:pt x="304799" y="0"/>
                </a:lnTo>
                <a:lnTo>
                  <a:pt x="304799" y="361949"/>
                </a:lnTo>
                <a:lnTo>
                  <a:pt x="0" y="361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24225" y="4772025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0" y="0"/>
                </a:moveTo>
                <a:lnTo>
                  <a:pt x="0" y="19049"/>
                </a:lnTo>
                <a:lnTo>
                  <a:pt x="76199" y="19049"/>
                </a:lnTo>
                <a:lnTo>
                  <a:pt x="76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3133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14725" y="4600575"/>
            <a:ext cx="304800" cy="361950"/>
          </a:xfrm>
          <a:custGeom>
            <a:avLst/>
            <a:gdLst/>
            <a:ahLst/>
            <a:cxnLst/>
            <a:rect l="l" t="t" r="r" b="b"/>
            <a:pathLst>
              <a:path w="304800" h="361950">
                <a:moveTo>
                  <a:pt x="228599" y="361949"/>
                </a:moveTo>
                <a:lnTo>
                  <a:pt x="0" y="361949"/>
                </a:lnTo>
                <a:lnTo>
                  <a:pt x="0" y="0"/>
                </a:lnTo>
                <a:lnTo>
                  <a:pt x="233603" y="0"/>
                </a:lnTo>
                <a:lnTo>
                  <a:pt x="238558" y="488"/>
                </a:lnTo>
                <a:lnTo>
                  <a:pt x="275094" y="15621"/>
                </a:lnTo>
                <a:lnTo>
                  <a:pt x="300914" y="51661"/>
                </a:lnTo>
                <a:lnTo>
                  <a:pt x="304799" y="71196"/>
                </a:lnTo>
                <a:lnTo>
                  <a:pt x="304799" y="290753"/>
                </a:lnTo>
                <a:lnTo>
                  <a:pt x="289178" y="332243"/>
                </a:lnTo>
                <a:lnTo>
                  <a:pt x="253137" y="358063"/>
                </a:lnTo>
                <a:lnTo>
                  <a:pt x="228599" y="361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29025" y="4743450"/>
            <a:ext cx="76199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47762" y="5395912"/>
            <a:ext cx="2676525" cy="243204"/>
          </a:xfrm>
          <a:custGeom>
            <a:avLst/>
            <a:gdLst/>
            <a:ahLst/>
            <a:cxnLst/>
            <a:rect l="l" t="t" r="r" b="b"/>
            <a:pathLst>
              <a:path w="2676525" h="243204">
                <a:moveTo>
                  <a:pt x="0" y="2428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1"/>
                </a:lnTo>
                <a:lnTo>
                  <a:pt x="1372" y="57500"/>
                </a:lnTo>
                <a:lnTo>
                  <a:pt x="2287" y="52899"/>
                </a:lnTo>
                <a:lnTo>
                  <a:pt x="3642" y="48432"/>
                </a:lnTo>
                <a:lnTo>
                  <a:pt x="5437" y="44099"/>
                </a:lnTo>
                <a:lnTo>
                  <a:pt x="7232" y="39765"/>
                </a:lnTo>
                <a:lnTo>
                  <a:pt x="9433" y="35648"/>
                </a:lnTo>
                <a:lnTo>
                  <a:pt x="12039" y="31748"/>
                </a:lnTo>
                <a:lnTo>
                  <a:pt x="14645" y="27848"/>
                </a:lnTo>
                <a:lnTo>
                  <a:pt x="17606" y="24240"/>
                </a:lnTo>
                <a:lnTo>
                  <a:pt x="20923" y="20923"/>
                </a:lnTo>
                <a:lnTo>
                  <a:pt x="24240" y="17606"/>
                </a:lnTo>
                <a:lnTo>
                  <a:pt x="62101" y="457"/>
                </a:lnTo>
                <a:lnTo>
                  <a:pt x="66746" y="0"/>
                </a:lnTo>
                <a:lnTo>
                  <a:pt x="71437" y="0"/>
                </a:lnTo>
                <a:lnTo>
                  <a:pt x="2605087" y="0"/>
                </a:lnTo>
                <a:lnTo>
                  <a:pt x="2609777" y="0"/>
                </a:lnTo>
                <a:lnTo>
                  <a:pt x="2614423" y="457"/>
                </a:lnTo>
                <a:lnTo>
                  <a:pt x="2652284" y="17606"/>
                </a:lnTo>
                <a:lnTo>
                  <a:pt x="2655601" y="20923"/>
                </a:lnTo>
                <a:lnTo>
                  <a:pt x="2658917" y="24240"/>
                </a:lnTo>
                <a:lnTo>
                  <a:pt x="2676066" y="62101"/>
                </a:lnTo>
                <a:lnTo>
                  <a:pt x="2676524" y="71437"/>
                </a:lnTo>
                <a:lnTo>
                  <a:pt x="2676524" y="242887"/>
                </a:lnTo>
              </a:path>
            </a:pathLst>
          </a:custGeom>
          <a:ln w="9524">
            <a:solidFill>
              <a:srgbClr val="F0F1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52525" y="5400675"/>
            <a:ext cx="2057400" cy="238125"/>
          </a:xfrm>
          <a:custGeom>
            <a:avLst/>
            <a:gdLst/>
            <a:ahLst/>
            <a:cxnLst/>
            <a:rect l="l" t="t" r="r" b="b"/>
            <a:pathLst>
              <a:path w="2057400" h="238125">
                <a:moveTo>
                  <a:pt x="2057399" y="238124"/>
                </a:moveTo>
                <a:lnTo>
                  <a:pt x="0" y="238124"/>
                </a:lnTo>
                <a:lnTo>
                  <a:pt x="0" y="76199"/>
                </a:lnTo>
                <a:lnTo>
                  <a:pt x="12829" y="33856"/>
                </a:lnTo>
                <a:lnTo>
                  <a:pt x="47039" y="5799"/>
                </a:lnTo>
                <a:lnTo>
                  <a:pt x="76199" y="0"/>
                </a:lnTo>
                <a:lnTo>
                  <a:pt x="2057399" y="0"/>
                </a:lnTo>
                <a:lnTo>
                  <a:pt x="2057399" y="238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43000" y="3540125"/>
            <a:ext cx="1592580" cy="2141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1333F"/>
                </a:solidFill>
                <a:latin typeface="Source Sans Pro"/>
                <a:cs typeface="Source Sans Pro"/>
              </a:rPr>
              <a:t>Time </a:t>
            </a:r>
            <a:r>
              <a:rPr dirty="0" sz="1050" spc="-5">
                <a:solidFill>
                  <a:srgbClr val="31333F"/>
                </a:solidFill>
                <a:latin typeface="Source Sans Pro"/>
                <a:cs typeface="Source Sans Pro"/>
              </a:rPr>
              <a:t>Window</a:t>
            </a:r>
            <a:r>
              <a:rPr dirty="0" sz="1050" spc="-10">
                <a:solidFill>
                  <a:srgbClr val="31333F"/>
                </a:solidFill>
                <a:latin typeface="Source Sans Pro"/>
                <a:cs typeface="Source Sans Pro"/>
              </a:rPr>
              <a:t> </a:t>
            </a:r>
            <a:r>
              <a:rPr dirty="0" sz="1050" spc="-5">
                <a:solidFill>
                  <a:srgbClr val="31333F"/>
                </a:solidFill>
                <a:latin typeface="Source Sans Pro"/>
                <a:cs typeface="Source Sans Pro"/>
              </a:rPr>
              <a:t>(seconds)</a:t>
            </a:r>
            <a:endParaRPr sz="105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ource Sans Pro"/>
              <a:cs typeface="Source Sans Pro"/>
            </a:endParaRPr>
          </a:p>
          <a:p>
            <a:pPr marL="85090">
              <a:lnSpc>
                <a:spcPct val="100000"/>
              </a:lnSpc>
            </a:pPr>
            <a:r>
              <a:rPr dirty="0" sz="1200">
                <a:solidFill>
                  <a:srgbClr val="31333F"/>
                </a:solidFill>
                <a:latin typeface="Source Sans Pro"/>
                <a:cs typeface="Source Sans Pro"/>
              </a:rPr>
              <a:t>60</a:t>
            </a:r>
            <a:endParaRPr sz="120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</a:pPr>
            <a:r>
              <a:rPr dirty="0" sz="1050" spc="-5">
                <a:solidFill>
                  <a:srgbClr val="31333F"/>
                </a:solidFill>
                <a:latin typeface="Source Sans Pro"/>
                <a:cs typeface="Source Sans Pro"/>
              </a:rPr>
              <a:t>Monitoring Period</a:t>
            </a:r>
            <a:r>
              <a:rPr dirty="0" sz="1050" spc="-25">
                <a:solidFill>
                  <a:srgbClr val="31333F"/>
                </a:solidFill>
                <a:latin typeface="Source Sans Pro"/>
                <a:cs typeface="Source Sans Pro"/>
              </a:rPr>
              <a:t> </a:t>
            </a:r>
            <a:r>
              <a:rPr dirty="0" sz="1050" spc="-5">
                <a:solidFill>
                  <a:srgbClr val="31333F"/>
                </a:solidFill>
                <a:latin typeface="Source Sans Pro"/>
                <a:cs typeface="Source Sans Pro"/>
              </a:rPr>
              <a:t>(seconds)</a:t>
            </a:r>
            <a:endParaRPr sz="105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ource Sans Pro"/>
              <a:cs typeface="Source Sans Pro"/>
            </a:endParaRPr>
          </a:p>
          <a:p>
            <a:pPr marL="85090">
              <a:lnSpc>
                <a:spcPct val="100000"/>
              </a:lnSpc>
            </a:pPr>
            <a:r>
              <a:rPr dirty="0" sz="1200">
                <a:solidFill>
                  <a:srgbClr val="31333F"/>
                </a:solidFill>
                <a:latin typeface="Source Sans Pro"/>
                <a:cs typeface="Source Sans Pro"/>
              </a:rPr>
              <a:t>300</a:t>
            </a:r>
            <a:endParaRPr sz="120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</a:pPr>
            <a:r>
              <a:rPr dirty="0" sz="1050">
                <a:solidFill>
                  <a:srgbClr val="31333F"/>
                </a:solidFill>
                <a:latin typeface="Source Sans Pro"/>
                <a:cs typeface="Source Sans Pro"/>
              </a:rPr>
              <a:t>Number of </a:t>
            </a:r>
            <a:r>
              <a:rPr dirty="0" sz="1050" spc="-5">
                <a:solidFill>
                  <a:srgbClr val="31333F"/>
                </a:solidFill>
                <a:latin typeface="Source Sans Pro"/>
                <a:cs typeface="Source Sans Pro"/>
              </a:rPr>
              <a:t>Regular</a:t>
            </a:r>
            <a:r>
              <a:rPr dirty="0" sz="1050" spc="-60">
                <a:solidFill>
                  <a:srgbClr val="31333F"/>
                </a:solidFill>
                <a:latin typeface="Source Sans Pro"/>
                <a:cs typeface="Source Sans Pro"/>
              </a:rPr>
              <a:t> </a:t>
            </a:r>
            <a:r>
              <a:rPr dirty="0" sz="1050" spc="-10">
                <a:solidFill>
                  <a:srgbClr val="31333F"/>
                </a:solidFill>
                <a:latin typeface="Source Sans Pro"/>
                <a:cs typeface="Source Sans Pro"/>
              </a:rPr>
              <a:t>Requests</a:t>
            </a:r>
            <a:endParaRPr sz="105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ource Sans Pro"/>
              <a:cs typeface="Source Sans Pro"/>
            </a:endParaRPr>
          </a:p>
          <a:p>
            <a:pPr marL="85090">
              <a:lnSpc>
                <a:spcPct val="100000"/>
              </a:lnSpc>
            </a:pPr>
            <a:r>
              <a:rPr dirty="0" sz="1200">
                <a:solidFill>
                  <a:srgbClr val="31333F"/>
                </a:solidFill>
                <a:latin typeface="Source Sans Pro"/>
                <a:cs typeface="Source Sans Pro"/>
              </a:rPr>
              <a:t>500</a:t>
            </a:r>
            <a:endParaRPr sz="1200">
              <a:latin typeface="Source Sans Pro"/>
              <a:cs typeface="Source Sans Pr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09924" y="5400675"/>
            <a:ext cx="304800" cy="238125"/>
          </a:xfrm>
          <a:custGeom>
            <a:avLst/>
            <a:gdLst/>
            <a:ahLst/>
            <a:cxnLst/>
            <a:rect l="l" t="t" r="r" b="b"/>
            <a:pathLst>
              <a:path w="304800" h="238125">
                <a:moveTo>
                  <a:pt x="0" y="0"/>
                </a:moveTo>
                <a:lnTo>
                  <a:pt x="304799" y="0"/>
                </a:lnTo>
                <a:lnTo>
                  <a:pt x="304799" y="238124"/>
                </a:lnTo>
                <a:lnTo>
                  <a:pt x="0" y="2381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24225" y="557212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0" y="0"/>
                </a:moveTo>
                <a:lnTo>
                  <a:pt x="0" y="19049"/>
                </a:lnTo>
                <a:lnTo>
                  <a:pt x="76199" y="19049"/>
                </a:lnTo>
                <a:lnTo>
                  <a:pt x="76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3133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14725" y="5400675"/>
            <a:ext cx="304800" cy="238125"/>
          </a:xfrm>
          <a:custGeom>
            <a:avLst/>
            <a:gdLst/>
            <a:ahLst/>
            <a:cxnLst/>
            <a:rect l="l" t="t" r="r" b="b"/>
            <a:pathLst>
              <a:path w="304800" h="238125">
                <a:moveTo>
                  <a:pt x="304799" y="238124"/>
                </a:moveTo>
                <a:lnTo>
                  <a:pt x="0" y="238124"/>
                </a:lnTo>
                <a:lnTo>
                  <a:pt x="0" y="0"/>
                </a:lnTo>
                <a:lnTo>
                  <a:pt x="233603" y="0"/>
                </a:lnTo>
                <a:lnTo>
                  <a:pt x="238558" y="488"/>
                </a:lnTo>
                <a:lnTo>
                  <a:pt x="275094" y="15621"/>
                </a:lnTo>
                <a:lnTo>
                  <a:pt x="300914" y="51661"/>
                </a:lnTo>
                <a:lnTo>
                  <a:pt x="304799" y="71196"/>
                </a:lnTo>
                <a:lnTo>
                  <a:pt x="304799" y="238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29025" y="5543549"/>
            <a:ext cx="76199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421368" y="5269992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59" h="445135">
                <a:moveTo>
                  <a:pt x="454152" y="445007"/>
                </a:moveTo>
                <a:lnTo>
                  <a:pt x="0" y="445007"/>
                </a:lnTo>
                <a:lnTo>
                  <a:pt x="0" y="0"/>
                </a:lnTo>
                <a:lnTo>
                  <a:pt x="454152" y="0"/>
                </a:lnTo>
                <a:lnTo>
                  <a:pt x="454152" y="73532"/>
                </a:lnTo>
                <a:lnTo>
                  <a:pt x="227456" y="73532"/>
                </a:lnTo>
                <a:lnTo>
                  <a:pt x="212443" y="74257"/>
                </a:lnTo>
                <a:lnTo>
                  <a:pt x="169133" y="85132"/>
                </a:lnTo>
                <a:lnTo>
                  <a:pt x="130820" y="108066"/>
                </a:lnTo>
                <a:lnTo>
                  <a:pt x="100715" y="141247"/>
                </a:lnTo>
                <a:lnTo>
                  <a:pt x="81580" y="181758"/>
                </a:lnTo>
                <a:lnTo>
                  <a:pt x="75056" y="225932"/>
                </a:lnTo>
                <a:lnTo>
                  <a:pt x="75781" y="240945"/>
                </a:lnTo>
                <a:lnTo>
                  <a:pt x="86656" y="284253"/>
                </a:lnTo>
                <a:lnTo>
                  <a:pt x="109589" y="322566"/>
                </a:lnTo>
                <a:lnTo>
                  <a:pt x="142770" y="352672"/>
                </a:lnTo>
                <a:lnTo>
                  <a:pt x="183281" y="371806"/>
                </a:lnTo>
                <a:lnTo>
                  <a:pt x="227456" y="378332"/>
                </a:lnTo>
                <a:lnTo>
                  <a:pt x="454152" y="378332"/>
                </a:lnTo>
                <a:lnTo>
                  <a:pt x="454152" y="445007"/>
                </a:lnTo>
                <a:close/>
              </a:path>
              <a:path w="454659" h="445135">
                <a:moveTo>
                  <a:pt x="454152" y="378332"/>
                </a:moveTo>
                <a:lnTo>
                  <a:pt x="227456" y="378332"/>
                </a:lnTo>
                <a:lnTo>
                  <a:pt x="242468" y="377607"/>
                </a:lnTo>
                <a:lnTo>
                  <a:pt x="257192" y="375432"/>
                </a:lnTo>
                <a:lnTo>
                  <a:pt x="299368" y="360316"/>
                </a:lnTo>
                <a:lnTo>
                  <a:pt x="335218" y="333695"/>
                </a:lnTo>
                <a:lnTo>
                  <a:pt x="361838" y="297845"/>
                </a:lnTo>
                <a:lnTo>
                  <a:pt x="376955" y="255669"/>
                </a:lnTo>
                <a:lnTo>
                  <a:pt x="379856" y="225932"/>
                </a:lnTo>
                <a:lnTo>
                  <a:pt x="379130" y="210919"/>
                </a:lnTo>
                <a:lnTo>
                  <a:pt x="368253" y="167611"/>
                </a:lnTo>
                <a:lnTo>
                  <a:pt x="345321" y="129297"/>
                </a:lnTo>
                <a:lnTo>
                  <a:pt x="312140" y="99192"/>
                </a:lnTo>
                <a:lnTo>
                  <a:pt x="271628" y="80057"/>
                </a:lnTo>
                <a:lnTo>
                  <a:pt x="227456" y="73532"/>
                </a:lnTo>
                <a:lnTo>
                  <a:pt x="454152" y="73532"/>
                </a:lnTo>
                <a:lnTo>
                  <a:pt x="454152" y="378332"/>
                </a:lnTo>
                <a:close/>
              </a:path>
            </a:pathLst>
          </a:custGeom>
          <a:solidFill>
            <a:srgbClr val="29292A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390888" y="5257800"/>
            <a:ext cx="515620" cy="457200"/>
          </a:xfrm>
          <a:custGeom>
            <a:avLst/>
            <a:gdLst/>
            <a:ahLst/>
            <a:cxnLst/>
            <a:rect l="l" t="t" r="r" b="b"/>
            <a:pathLst>
              <a:path w="515620" h="457200">
                <a:moveTo>
                  <a:pt x="515112" y="457199"/>
                </a:moveTo>
                <a:lnTo>
                  <a:pt x="0" y="457199"/>
                </a:lnTo>
                <a:lnTo>
                  <a:pt x="0" y="0"/>
                </a:lnTo>
                <a:lnTo>
                  <a:pt x="515112" y="0"/>
                </a:lnTo>
                <a:lnTo>
                  <a:pt x="515112" y="85724"/>
                </a:lnTo>
                <a:lnTo>
                  <a:pt x="257936" y="85724"/>
                </a:lnTo>
                <a:lnTo>
                  <a:pt x="242923" y="86449"/>
                </a:lnTo>
                <a:lnTo>
                  <a:pt x="199613" y="97324"/>
                </a:lnTo>
                <a:lnTo>
                  <a:pt x="161300" y="120258"/>
                </a:lnTo>
                <a:lnTo>
                  <a:pt x="131195" y="153439"/>
                </a:lnTo>
                <a:lnTo>
                  <a:pt x="112060" y="193950"/>
                </a:lnTo>
                <a:lnTo>
                  <a:pt x="105536" y="238124"/>
                </a:lnTo>
                <a:lnTo>
                  <a:pt x="106261" y="253137"/>
                </a:lnTo>
                <a:lnTo>
                  <a:pt x="117136" y="296445"/>
                </a:lnTo>
                <a:lnTo>
                  <a:pt x="140069" y="334758"/>
                </a:lnTo>
                <a:lnTo>
                  <a:pt x="173250" y="364864"/>
                </a:lnTo>
                <a:lnTo>
                  <a:pt x="213761" y="383998"/>
                </a:lnTo>
                <a:lnTo>
                  <a:pt x="257936" y="390524"/>
                </a:lnTo>
                <a:lnTo>
                  <a:pt x="515112" y="390524"/>
                </a:lnTo>
                <a:lnTo>
                  <a:pt x="515112" y="457199"/>
                </a:lnTo>
                <a:close/>
              </a:path>
              <a:path w="515620" h="457200">
                <a:moveTo>
                  <a:pt x="515112" y="390524"/>
                </a:moveTo>
                <a:lnTo>
                  <a:pt x="257936" y="390524"/>
                </a:lnTo>
                <a:lnTo>
                  <a:pt x="272948" y="389799"/>
                </a:lnTo>
                <a:lnTo>
                  <a:pt x="287672" y="387624"/>
                </a:lnTo>
                <a:lnTo>
                  <a:pt x="329848" y="372508"/>
                </a:lnTo>
                <a:lnTo>
                  <a:pt x="365698" y="345887"/>
                </a:lnTo>
                <a:lnTo>
                  <a:pt x="392318" y="310037"/>
                </a:lnTo>
                <a:lnTo>
                  <a:pt x="407435" y="267861"/>
                </a:lnTo>
                <a:lnTo>
                  <a:pt x="410336" y="238124"/>
                </a:lnTo>
                <a:lnTo>
                  <a:pt x="409610" y="223111"/>
                </a:lnTo>
                <a:lnTo>
                  <a:pt x="398733" y="179803"/>
                </a:lnTo>
                <a:lnTo>
                  <a:pt x="375801" y="141489"/>
                </a:lnTo>
                <a:lnTo>
                  <a:pt x="342620" y="111384"/>
                </a:lnTo>
                <a:lnTo>
                  <a:pt x="302108" y="92249"/>
                </a:lnTo>
                <a:lnTo>
                  <a:pt x="257936" y="85724"/>
                </a:lnTo>
                <a:lnTo>
                  <a:pt x="515112" y="85724"/>
                </a:lnTo>
                <a:lnTo>
                  <a:pt x="515112" y="390524"/>
                </a:lnTo>
                <a:close/>
              </a:path>
            </a:pathLst>
          </a:custGeom>
          <a:solidFill>
            <a:srgbClr val="979797">
              <a:alpha val="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496425" y="5343525"/>
            <a:ext cx="304799" cy="30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172082" y="5428840"/>
            <a:ext cx="246014" cy="133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01700" y="6077108"/>
            <a:ext cx="881824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Notes: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Students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are encouraged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"play" with the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app's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simulation configurations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better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understand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pseudo_code. The app can be opened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 your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browser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by navigating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to: 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https://muddos.streamlit.app/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11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927" y="2758440"/>
            <a:ext cx="9644380" cy="104266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05"/>
              </a:spcBef>
            </a:pP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h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h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n </a:t>
            </a:r>
            <a:r>
              <a:rPr dirty="0" sz="4100" spc="-82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2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25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825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825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2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2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2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82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2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25">
                <a:solidFill>
                  <a:srgbClr val="000000"/>
                </a:solidFill>
                <a:latin typeface="Roboto Condensed"/>
                <a:cs typeface="Roboto Condensed"/>
              </a:rPr>
              <a:t>x</a:t>
            </a:r>
            <a:r>
              <a:rPr dirty="0" sz="4100" spc="-825">
                <a:solidFill>
                  <a:srgbClr val="FFFFFF"/>
                </a:solidFill>
                <a:latin typeface="Roboto Condensed"/>
                <a:cs typeface="Roboto Condensed"/>
              </a:rPr>
              <a:t>x</a:t>
            </a:r>
            <a:r>
              <a:rPr dirty="0" sz="4100" spc="-825">
                <a:solidFill>
                  <a:srgbClr val="000000"/>
                </a:solidFill>
                <a:latin typeface="Roboto Condensed"/>
                <a:cs typeface="Roboto Condensed"/>
              </a:rPr>
              <a:t>,</a:t>
            </a:r>
            <a:r>
              <a:rPr dirty="0" sz="4100" spc="-825">
                <a:solidFill>
                  <a:srgbClr val="FFFFFF"/>
                </a:solidFill>
                <a:latin typeface="Roboto Condensed"/>
                <a:cs typeface="Roboto Condensed"/>
              </a:rPr>
              <a:t>, 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a 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2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110">
                <a:solidFill>
                  <a:srgbClr val="000000"/>
                </a:solidFill>
                <a:latin typeface="Roboto Condensed"/>
                <a:cs typeface="Roboto Condensed"/>
              </a:rPr>
              <a:t>&amp;</a:t>
            </a:r>
            <a:r>
              <a:rPr dirty="0" sz="4100" spc="-1110">
                <a:solidFill>
                  <a:srgbClr val="FFFFFF"/>
                </a:solidFill>
                <a:latin typeface="Roboto Condensed"/>
                <a:cs typeface="Roboto Condensed"/>
              </a:rPr>
              <a:t>&amp;</a:t>
            </a:r>
            <a:r>
              <a:rPr dirty="0" sz="4100" spc="3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a  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83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3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40">
                <a:latin typeface="Roboto"/>
                <a:cs typeface="Roboto"/>
              </a:rPr>
              <a:t>1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142875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0" y="1095374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9212" y="3295650"/>
            <a:ext cx="0" cy="1085850"/>
          </a:xfrm>
          <a:custGeom>
            <a:avLst/>
            <a:gdLst/>
            <a:ahLst/>
            <a:cxnLst/>
            <a:rect l="l" t="t" r="r" b="b"/>
            <a:pathLst>
              <a:path w="0" h="1085850">
                <a:moveTo>
                  <a:pt x="0" y="0"/>
                </a:moveTo>
                <a:lnTo>
                  <a:pt x="0" y="10858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3054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Why </a:t>
            </a:r>
            <a:r>
              <a:rPr dirty="0" sz="3350" spc="-5">
                <a:latin typeface="Roboto Condensed"/>
                <a:cs typeface="Roboto Condensed"/>
              </a:rPr>
              <a:t>are </a:t>
            </a:r>
            <a:r>
              <a:rPr dirty="0" sz="3350" spc="10">
                <a:latin typeface="Roboto Condensed"/>
                <a:cs typeface="Roboto Condensed"/>
              </a:rPr>
              <a:t>we Discussing</a:t>
            </a:r>
            <a:r>
              <a:rPr dirty="0" sz="3350" spc="-30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Syntax?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024" y="1428750"/>
            <a:ext cx="8886825" cy="109537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1270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dirty="0" sz="2150" spc="5">
                <a:solidFill>
                  <a:srgbClr val="585D60"/>
                </a:solidFill>
                <a:latin typeface="Roboto"/>
                <a:cs typeface="Roboto"/>
              </a:rPr>
              <a:t>Good coding style </a:t>
            </a:r>
            <a:r>
              <a:rPr dirty="0" sz="2150">
                <a:solidFill>
                  <a:srgbClr val="585D60"/>
                </a:solidFill>
                <a:latin typeface="Roboto"/>
                <a:cs typeface="Roboto"/>
              </a:rPr>
              <a:t>is </a:t>
            </a:r>
            <a:r>
              <a:rPr dirty="0" sz="2150" spc="-5">
                <a:solidFill>
                  <a:srgbClr val="585D60"/>
                </a:solidFill>
                <a:latin typeface="Roboto"/>
                <a:cs typeface="Roboto"/>
              </a:rPr>
              <a:t>like </a:t>
            </a:r>
            <a:r>
              <a:rPr dirty="0" sz="2150" b="1">
                <a:solidFill>
                  <a:srgbClr val="C2132D"/>
                </a:solidFill>
                <a:latin typeface="Roboto"/>
                <a:cs typeface="Roboto"/>
              </a:rPr>
              <a:t>correct punctuation</a:t>
            </a:r>
            <a:r>
              <a:rPr dirty="0" sz="2150">
                <a:solidFill>
                  <a:srgbClr val="585D60"/>
                </a:solidFill>
                <a:latin typeface="Roboto"/>
                <a:cs typeface="Roboto"/>
              </a:rPr>
              <a:t>: </a:t>
            </a:r>
            <a:r>
              <a:rPr dirty="0" sz="215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2150" spc="5">
                <a:solidFill>
                  <a:srgbClr val="585D60"/>
                </a:solidFill>
                <a:latin typeface="Roboto"/>
                <a:cs typeface="Roboto"/>
              </a:rPr>
              <a:t>can manage</a:t>
            </a:r>
            <a:r>
              <a:rPr dirty="0" sz="215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2150" spc="5">
                <a:solidFill>
                  <a:srgbClr val="585D60"/>
                </a:solidFill>
                <a:latin typeface="Roboto"/>
                <a:cs typeface="Roboto"/>
              </a:rPr>
              <a:t>without</a:t>
            </a:r>
            <a:endParaRPr sz="2150">
              <a:latin typeface="Roboto"/>
              <a:cs typeface="Roboto"/>
            </a:endParaRPr>
          </a:p>
          <a:p>
            <a:pPr marL="227965">
              <a:lnSpc>
                <a:spcPct val="100000"/>
              </a:lnSpc>
              <a:spcBef>
                <a:spcPts val="495"/>
              </a:spcBef>
            </a:pPr>
            <a:r>
              <a:rPr dirty="0" sz="2150">
                <a:solidFill>
                  <a:srgbClr val="585D60"/>
                </a:solidFill>
                <a:latin typeface="Roboto"/>
                <a:cs typeface="Roboto"/>
              </a:rPr>
              <a:t>it, </a:t>
            </a:r>
            <a:r>
              <a:rPr dirty="0" sz="2150" b="1">
                <a:solidFill>
                  <a:srgbClr val="C2132D"/>
                </a:solidFill>
                <a:latin typeface="Roboto"/>
                <a:cs typeface="Roboto"/>
              </a:rPr>
              <a:t>butitsuremakesthingseasiertoread</a:t>
            </a:r>
            <a:r>
              <a:rPr dirty="0" sz="215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2150">
              <a:latin typeface="Roboto"/>
              <a:cs typeface="Roboto"/>
            </a:endParaRPr>
          </a:p>
          <a:p>
            <a:pPr marL="227965">
              <a:lnSpc>
                <a:spcPct val="100000"/>
              </a:lnSpc>
              <a:spcBef>
                <a:spcPts val="39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--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The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tidyverse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style</a:t>
            </a:r>
            <a:r>
              <a:rPr dirty="0" sz="1800" spc="-3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guide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024" y="3295650"/>
            <a:ext cx="8886825" cy="10858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1270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dirty="0" sz="2150" spc="5">
                <a:solidFill>
                  <a:srgbClr val="585D60"/>
                </a:solidFill>
                <a:latin typeface="Roboto"/>
                <a:cs typeface="Roboto"/>
              </a:rPr>
              <a:t>Code </a:t>
            </a:r>
            <a:r>
              <a:rPr dirty="0" sz="2150">
                <a:solidFill>
                  <a:srgbClr val="585D60"/>
                </a:solidFill>
                <a:latin typeface="Roboto"/>
                <a:cs typeface="Roboto"/>
              </a:rPr>
              <a:t>is </a:t>
            </a:r>
            <a:r>
              <a:rPr dirty="0" sz="2150" spc="-5" b="1">
                <a:solidFill>
                  <a:srgbClr val="C2132D"/>
                </a:solidFill>
                <a:latin typeface="Roboto"/>
                <a:cs typeface="Roboto"/>
              </a:rPr>
              <a:t>read </a:t>
            </a:r>
            <a:r>
              <a:rPr dirty="0" sz="2150" spc="5" b="1">
                <a:solidFill>
                  <a:srgbClr val="C2132D"/>
                </a:solidFill>
                <a:latin typeface="Roboto"/>
                <a:cs typeface="Roboto"/>
              </a:rPr>
              <a:t>much </a:t>
            </a:r>
            <a:r>
              <a:rPr dirty="0" sz="2150" b="1">
                <a:solidFill>
                  <a:srgbClr val="C2132D"/>
                </a:solidFill>
                <a:latin typeface="Roboto"/>
                <a:cs typeface="Roboto"/>
              </a:rPr>
              <a:t>more often </a:t>
            </a:r>
            <a:r>
              <a:rPr dirty="0" sz="2150" spc="5" b="1">
                <a:solidFill>
                  <a:srgbClr val="C2132D"/>
                </a:solidFill>
                <a:latin typeface="Roboto"/>
                <a:cs typeface="Roboto"/>
              </a:rPr>
              <a:t>than </a:t>
            </a:r>
            <a:r>
              <a:rPr dirty="0" sz="2150" b="1">
                <a:solidFill>
                  <a:srgbClr val="C2132D"/>
                </a:solidFill>
                <a:latin typeface="Roboto"/>
                <a:cs typeface="Roboto"/>
              </a:rPr>
              <a:t>it is written</a:t>
            </a:r>
            <a:r>
              <a:rPr dirty="0" sz="2150">
                <a:solidFill>
                  <a:srgbClr val="585D60"/>
                </a:solidFill>
                <a:latin typeface="Roboto"/>
                <a:cs typeface="Roboto"/>
              </a:rPr>
              <a:t>. </a:t>
            </a:r>
            <a:r>
              <a:rPr dirty="0" sz="2150" spc="5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r>
              <a:rPr dirty="0" sz="2150" spc="-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2150" spc="5">
                <a:solidFill>
                  <a:srgbClr val="585D60"/>
                </a:solidFill>
                <a:latin typeface="Roboto"/>
                <a:cs typeface="Roboto"/>
              </a:rPr>
              <a:t>guidelines</a:t>
            </a:r>
            <a:endParaRPr sz="2150">
              <a:latin typeface="Roboto"/>
              <a:cs typeface="Roboto"/>
            </a:endParaRPr>
          </a:p>
          <a:p>
            <a:pPr marL="227965">
              <a:lnSpc>
                <a:spcPct val="100000"/>
              </a:lnSpc>
              <a:spcBef>
                <a:spcPts val="495"/>
              </a:spcBef>
            </a:pPr>
            <a:r>
              <a:rPr dirty="0" sz="2150" spc="-5">
                <a:solidFill>
                  <a:srgbClr val="585D60"/>
                </a:solidFill>
                <a:latin typeface="Roboto"/>
                <a:cs typeface="Roboto"/>
              </a:rPr>
              <a:t>provided </a:t>
            </a:r>
            <a:r>
              <a:rPr dirty="0" sz="2150">
                <a:solidFill>
                  <a:srgbClr val="585D60"/>
                </a:solidFill>
                <a:latin typeface="Roboto"/>
                <a:cs typeface="Roboto"/>
              </a:rPr>
              <a:t>here </a:t>
            </a:r>
            <a:r>
              <a:rPr dirty="0" sz="2150" spc="-5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2150" spc="5">
                <a:solidFill>
                  <a:srgbClr val="585D60"/>
                </a:solidFill>
                <a:latin typeface="Roboto"/>
                <a:cs typeface="Roboto"/>
              </a:rPr>
              <a:t>intended </a:t>
            </a:r>
            <a:r>
              <a:rPr dirty="0" sz="215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2150" spc="-5">
                <a:solidFill>
                  <a:srgbClr val="585D60"/>
                </a:solidFill>
                <a:latin typeface="Roboto"/>
                <a:cs typeface="Roboto"/>
              </a:rPr>
              <a:t>improve </a:t>
            </a:r>
            <a:r>
              <a:rPr dirty="0" sz="2150" spc="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2150">
                <a:solidFill>
                  <a:srgbClr val="585D60"/>
                </a:solidFill>
                <a:latin typeface="Roboto"/>
                <a:cs typeface="Roboto"/>
              </a:rPr>
              <a:t>readability </a:t>
            </a:r>
            <a:r>
              <a:rPr dirty="0" sz="2150" spc="5">
                <a:solidFill>
                  <a:srgbClr val="585D60"/>
                </a:solidFill>
                <a:latin typeface="Roboto"/>
                <a:cs typeface="Roboto"/>
              </a:rPr>
              <a:t>of code</a:t>
            </a:r>
            <a:r>
              <a:rPr dirty="0" sz="2150" spc="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2150">
                <a:solidFill>
                  <a:srgbClr val="585D60"/>
                </a:solidFill>
                <a:latin typeface="Roboto"/>
                <a:cs typeface="Roboto"/>
              </a:rPr>
              <a:t>...</a:t>
            </a:r>
            <a:endParaRPr sz="2150">
              <a:latin typeface="Roboto"/>
              <a:cs typeface="Roboto"/>
            </a:endParaRPr>
          </a:p>
          <a:p>
            <a:pPr marL="227965">
              <a:lnSpc>
                <a:spcPct val="100000"/>
              </a:lnSpc>
              <a:spcBef>
                <a:spcPts val="39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--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PEP 8 - Style Guide for Python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Code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13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539875"/>
            <a:ext cx="1195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Indentation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2092325"/>
            <a:ext cx="3731260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 </a:t>
            </a: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4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spaces </a:t>
            </a: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per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indentation</a:t>
            </a:r>
            <a:r>
              <a:rPr dirty="0" sz="1800" spc="-10" b="1">
                <a:solidFill>
                  <a:srgbClr val="585D60"/>
                </a:solidFill>
                <a:latin typeface="Roboto"/>
                <a:cs typeface="Roboto"/>
              </a:rPr>
              <a:t> level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marR="398145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not mix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tabs and spaces</a:t>
            </a:r>
            <a:r>
              <a:rPr dirty="0" sz="1800" spc="-6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for 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indentation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4806" y="1539875"/>
            <a:ext cx="2168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Naming</a:t>
            </a:r>
            <a:r>
              <a:rPr dirty="0" sz="1800" spc="-3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Conventions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1861" y="2028156"/>
            <a:ext cx="3773170" cy="231711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605"/>
              </a:spcBef>
              <a:buClr>
                <a:srgbClr val="C2132D"/>
              </a:buClr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Functions and</a:t>
            </a:r>
            <a:r>
              <a:rPr dirty="0" sz="1800" spc="-10" b="1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variables:</a:t>
            </a:r>
            <a:endParaRPr sz="1800">
              <a:latin typeface="Roboto"/>
              <a:cs typeface="Roboto"/>
            </a:endParaRPr>
          </a:p>
          <a:p>
            <a:pPr marL="146050">
              <a:lnSpc>
                <a:spcPct val="100000"/>
              </a:lnSpc>
              <a:spcBef>
                <a:spcPts val="4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lower_case_with_underscores</a:t>
            </a:r>
            <a:endParaRPr sz="1700">
              <a:latin typeface="Courier New"/>
              <a:cs typeface="Courier New"/>
            </a:endParaRPr>
          </a:p>
          <a:p>
            <a:pPr marL="146050" indent="-133985">
              <a:lnSpc>
                <a:spcPct val="100000"/>
              </a:lnSpc>
              <a:spcBef>
                <a:spcPts val="1310"/>
              </a:spcBef>
              <a:buClr>
                <a:srgbClr val="C2132D"/>
              </a:buClr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Classes: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CapWords</a:t>
            </a:r>
            <a:r>
              <a:rPr dirty="0" sz="1700" spc="-63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(or CamelCase)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Constants:</a:t>
            </a:r>
            <a:endParaRPr sz="1800">
              <a:latin typeface="Roboto"/>
              <a:cs typeface="Roboto"/>
            </a:endParaRPr>
          </a:p>
          <a:p>
            <a:pPr marL="146050">
              <a:lnSpc>
                <a:spcPct val="100000"/>
              </a:lnSpc>
              <a:spcBef>
                <a:spcPts val="4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UPPER_CASE_WITH_UNDERSCORES</a:t>
            </a:r>
            <a:endParaRPr sz="1700">
              <a:latin typeface="Courier New"/>
              <a:cs typeface="Courier New"/>
            </a:endParaRPr>
          </a:p>
          <a:p>
            <a:pPr marL="146050" indent="-133985">
              <a:lnSpc>
                <a:spcPct val="100000"/>
              </a:lnSpc>
              <a:spcBef>
                <a:spcPts val="131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2001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Roboto Condensed"/>
                <a:cs typeface="Roboto Condensed"/>
              </a:rPr>
              <a:t>Python </a:t>
            </a:r>
            <a:r>
              <a:rPr dirty="0" sz="3350" spc="10">
                <a:latin typeface="Roboto Condensed"/>
                <a:cs typeface="Roboto Condensed"/>
              </a:rPr>
              <a:t>Syntax: </a:t>
            </a:r>
            <a:r>
              <a:rPr dirty="0" sz="3350" spc="-15">
                <a:latin typeface="Roboto Condensed"/>
                <a:cs typeface="Roboto Condensed"/>
              </a:rPr>
              <a:t>Key </a:t>
            </a:r>
            <a:r>
              <a:rPr dirty="0" sz="3350" spc="10">
                <a:latin typeface="Roboto Condensed"/>
                <a:cs typeface="Roboto Condensed"/>
              </a:rPr>
              <a:t>PEP 8</a:t>
            </a:r>
            <a:r>
              <a:rPr dirty="0" sz="3350" spc="-4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Guidelines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829050"/>
            <a:ext cx="4362450" cy="8191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ts val="1595"/>
              </a:lnSpc>
              <a:spcBef>
                <a:spcPts val="75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def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my_function</a:t>
            </a:r>
            <a:r>
              <a:rPr dirty="0" sz="1350" spc="10">
                <a:latin typeface="Courier New"/>
                <a:cs typeface="Courier New"/>
              </a:rPr>
              <a:t>():</a:t>
            </a:r>
            <a:endParaRPr sz="1350">
              <a:latin typeface="Courier New"/>
              <a:cs typeface="Courier New"/>
            </a:endParaRPr>
          </a:p>
          <a:p>
            <a:pPr marL="942340" marR="1847850" indent="-417195">
              <a:lnSpc>
                <a:spcPts val="1580"/>
              </a:lnSpc>
              <a:spcBef>
                <a:spcPts val="6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dirty="0" sz="1350" spc="10">
                <a:latin typeface="Courier New"/>
                <a:cs typeface="Courier New"/>
              </a:rPr>
              <a:t>i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in</a:t>
            </a:r>
            <a:r>
              <a:rPr dirty="0" sz="1350" spc="-8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range(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r>
              <a:rPr dirty="0" sz="1350" spc="10">
                <a:latin typeface="Courier New"/>
                <a:cs typeface="Courier New"/>
              </a:rPr>
              <a:t>):  print(i)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399" y="4600575"/>
            <a:ext cx="4362450" cy="1181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524510" marR="1744980" indent="-417195">
              <a:lnSpc>
                <a:spcPts val="1580"/>
              </a:lnSpc>
              <a:spcBef>
                <a:spcPts val="76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class MyClass</a:t>
            </a:r>
            <a:r>
              <a:rPr dirty="0" sz="1350" spc="10">
                <a:latin typeface="Courier New"/>
                <a:cs typeface="Courier New"/>
              </a:rPr>
              <a:t>:  CONSTANT_VALUE =</a:t>
            </a:r>
            <a:r>
              <a:rPr dirty="0" sz="1350" spc="-8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123</a:t>
            </a:r>
            <a:endParaRPr sz="1350">
              <a:latin typeface="Courier New"/>
              <a:cs typeface="Courier New"/>
            </a:endParaRPr>
          </a:p>
          <a:p>
            <a:pPr marL="941069" marR="1744980" indent="-417195">
              <a:lnSpc>
                <a:spcPts val="1580"/>
              </a:lnSpc>
              <a:spcBef>
                <a:spcPts val="134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def</a:t>
            </a:r>
            <a:r>
              <a:rPr dirty="0" sz="1350" spc="-8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my_method</a:t>
            </a:r>
            <a:r>
              <a:rPr dirty="0" sz="1350" spc="10">
                <a:latin typeface="Courier New"/>
                <a:cs typeface="Courier New"/>
              </a:rPr>
              <a:t>(self):  my_variable =</a:t>
            </a:r>
            <a:r>
              <a:rPr dirty="0" sz="1350" spc="-8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176962"/>
            <a:ext cx="6229350" cy="0"/>
          </a:xfrm>
          <a:custGeom>
            <a:avLst/>
            <a:gdLst/>
            <a:ahLst/>
            <a:cxnLst/>
            <a:rect l="l" t="t" r="r" b="b"/>
            <a:pathLst>
              <a:path w="6229350" h="0">
                <a:moveTo>
                  <a:pt x="0" y="0"/>
                </a:moveTo>
                <a:lnTo>
                  <a:pt x="62293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6186487"/>
            <a:ext cx="6229350" cy="0"/>
          </a:xfrm>
          <a:custGeom>
            <a:avLst/>
            <a:gdLst/>
            <a:ahLst/>
            <a:cxnLst/>
            <a:rect l="l" t="t" r="r" b="b"/>
            <a:pathLst>
              <a:path w="6229350" h="0">
                <a:moveTo>
                  <a:pt x="0" y="0"/>
                </a:moveTo>
                <a:lnTo>
                  <a:pt x="62293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342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1700" y="6266655"/>
            <a:ext cx="625348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Tip: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Consistency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with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these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guidelines improves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code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readability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maintainability.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See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PEP 8 </a:t>
            </a:r>
            <a:r>
              <a:rPr dirty="0" sz="85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-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Style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Guide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for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more</a:t>
            </a:r>
            <a:r>
              <a:rPr dirty="0" sz="850" spc="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details.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14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539875"/>
            <a:ext cx="1146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Comments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2042795"/>
            <a:ext cx="4064635" cy="18542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4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Write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clear comments (full</a:t>
            </a:r>
            <a:r>
              <a:rPr dirty="0" sz="1800" spc="30" b="1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sentences)</a:t>
            </a:r>
            <a:endParaRPr sz="1800">
              <a:latin typeface="Roboto"/>
              <a:cs typeface="Roboto"/>
            </a:endParaRPr>
          </a:p>
          <a:p>
            <a:pPr marL="146050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for tricky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parts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code.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Inline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comments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should be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used</a:t>
            </a:r>
            <a:endParaRPr sz="1800">
              <a:latin typeface="Roboto"/>
              <a:cs typeface="Roboto"/>
            </a:endParaRPr>
          </a:p>
          <a:p>
            <a:pPr marL="146050">
              <a:lnSpc>
                <a:spcPct val="100000"/>
              </a:lnSpc>
              <a:spcBef>
                <a:spcPts val="390"/>
              </a:spcBef>
            </a:pP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sparingly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4806" y="1539875"/>
            <a:ext cx="1978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Importing</a:t>
            </a:r>
            <a:r>
              <a:rPr dirty="0" sz="1800" spc="-3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Modules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2001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Roboto Condensed"/>
                <a:cs typeface="Roboto Condensed"/>
              </a:rPr>
              <a:t>Python </a:t>
            </a:r>
            <a:r>
              <a:rPr dirty="0" sz="3350" spc="10">
                <a:latin typeface="Roboto Condensed"/>
                <a:cs typeface="Roboto Condensed"/>
              </a:rPr>
              <a:t>Syntax: </a:t>
            </a:r>
            <a:r>
              <a:rPr dirty="0" sz="3350" spc="-15">
                <a:latin typeface="Roboto Condensed"/>
                <a:cs typeface="Roboto Condensed"/>
              </a:rPr>
              <a:t>Key </a:t>
            </a:r>
            <a:r>
              <a:rPr dirty="0" sz="3350" spc="10">
                <a:latin typeface="Roboto Condensed"/>
                <a:cs typeface="Roboto Condensed"/>
              </a:rPr>
              <a:t>PEP 8</a:t>
            </a:r>
            <a:r>
              <a:rPr dirty="0" sz="3350" spc="-4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Guidelines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4152900"/>
            <a:ext cx="4362450" cy="6191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950" marR="493395">
              <a:lnSpc>
                <a:spcPts val="1580"/>
              </a:lnSpc>
              <a:spcBef>
                <a:spcPts val="760"/>
              </a:spcBef>
              <a:buChar char="❖"/>
              <a:tabLst>
                <a:tab pos="317500" algn="l"/>
                <a:tab pos="188023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Calculate the square of x (yes) </a:t>
            </a:r>
            <a:r>
              <a:rPr dirty="0" sz="1350" spc="10">
                <a:latin typeface="Courier New"/>
                <a:cs typeface="Courier New"/>
              </a:rPr>
              <a:t> square = x</a:t>
            </a:r>
            <a:r>
              <a:rPr dirty="0" sz="1350" spc="1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**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Square value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(No)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1861" y="2092325"/>
            <a:ext cx="3859529" cy="2138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Imports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should be 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separate</a:t>
            </a:r>
            <a:r>
              <a:rPr dirty="0" sz="1800" spc="-8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lines.</a:t>
            </a:r>
            <a:endParaRPr sz="1800">
              <a:latin typeface="Roboto"/>
              <a:cs typeface="Roboto"/>
            </a:endParaRPr>
          </a:p>
          <a:p>
            <a:pPr marL="146050" marR="5080" indent="-133985">
              <a:lnSpc>
                <a:spcPct val="116900"/>
              </a:lnSpc>
              <a:spcBef>
                <a:spcPts val="925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Order: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standard library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(e.g.,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os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) </a:t>
            </a:r>
            <a:r>
              <a:rPr dirty="0" sz="950" spc="1825">
                <a:solidFill>
                  <a:srgbClr val="585D60"/>
                </a:solidFill>
                <a:latin typeface="Cambria"/>
                <a:cs typeface="Cambria"/>
              </a:rPr>
              <a:t>⟶ 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related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third-party (e.g.,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pandas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)</a:t>
            </a:r>
            <a:r>
              <a:rPr dirty="0" sz="1800" spc="-4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950" spc="1825">
                <a:solidFill>
                  <a:srgbClr val="585D60"/>
                </a:solidFill>
                <a:latin typeface="Cambria"/>
                <a:cs typeface="Cambria"/>
              </a:rPr>
              <a:t>⟶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local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application/library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specific 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imports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(e.g.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other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.py</a:t>
            </a:r>
            <a:r>
              <a:rPr dirty="0" sz="1700" spc="-61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files).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399" y="4486275"/>
            <a:ext cx="4362450" cy="1562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314">
              <a:lnSpc>
                <a:spcPts val="1595"/>
              </a:lnSpc>
              <a:spcBef>
                <a:spcPts val="6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os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600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sys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95"/>
              </a:lnSpc>
              <a:spcBef>
                <a:spcPts val="130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numpy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-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np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600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-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ct val="100000"/>
              </a:lnSpc>
              <a:spcBef>
                <a:spcPts val="130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dirty="0" sz="1350" spc="10">
                <a:latin typeface="Courier New"/>
                <a:cs typeface="Courier New"/>
              </a:rPr>
              <a:t>my_local_module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dirty="0" sz="1350" spc="-4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my_function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176962"/>
            <a:ext cx="6229350" cy="0"/>
          </a:xfrm>
          <a:custGeom>
            <a:avLst/>
            <a:gdLst/>
            <a:ahLst/>
            <a:cxnLst/>
            <a:rect l="l" t="t" r="r" b="b"/>
            <a:pathLst>
              <a:path w="6229350" h="0">
                <a:moveTo>
                  <a:pt x="0" y="0"/>
                </a:moveTo>
                <a:lnTo>
                  <a:pt x="62293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6186487"/>
            <a:ext cx="6229350" cy="0"/>
          </a:xfrm>
          <a:custGeom>
            <a:avLst/>
            <a:gdLst/>
            <a:ahLst/>
            <a:cxnLst/>
            <a:rect l="l" t="t" r="r" b="b"/>
            <a:pathLst>
              <a:path w="6229350" h="0">
                <a:moveTo>
                  <a:pt x="0" y="0"/>
                </a:moveTo>
                <a:lnTo>
                  <a:pt x="62293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342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1700" y="6266655"/>
            <a:ext cx="625348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Tip: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Consistency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with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these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guidelines improves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code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readability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maintainability.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See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PEP 8 </a:t>
            </a:r>
            <a:r>
              <a:rPr dirty="0" sz="85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-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Style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Guide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for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more</a:t>
            </a:r>
            <a:r>
              <a:rPr dirty="0" sz="850" spc="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details.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4386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5">
                <a:latin typeface="Roboto Condensed"/>
                <a:cs typeface="Roboto Condensed"/>
              </a:rPr>
              <a:t>Python's </a:t>
            </a:r>
            <a:r>
              <a:rPr dirty="0" sz="3350" spc="10">
                <a:latin typeface="Roboto Condensed"/>
                <a:cs typeface="Roboto Condensed"/>
              </a:rPr>
              <a:t>Data Model: </a:t>
            </a:r>
            <a:r>
              <a:rPr dirty="0" sz="3350" spc="5">
                <a:latin typeface="Roboto Condensed"/>
                <a:cs typeface="Roboto Condensed"/>
              </a:rPr>
              <a:t>"Everything </a:t>
            </a:r>
            <a:r>
              <a:rPr dirty="0" sz="3350" spc="10">
                <a:latin typeface="Roboto Condensed"/>
                <a:cs typeface="Roboto Condensed"/>
              </a:rPr>
              <a:t>is an Object in</a:t>
            </a:r>
            <a:r>
              <a:rPr dirty="0" sz="3350">
                <a:latin typeface="Roboto Condensed"/>
                <a:cs typeface="Roboto Condensed"/>
              </a:rPr>
              <a:t> </a:t>
            </a:r>
            <a:r>
              <a:rPr dirty="0" sz="3350" spc="-15">
                <a:latin typeface="Roboto Condensed"/>
                <a:cs typeface="Roboto Condensed"/>
              </a:rPr>
              <a:t>Python"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100" y="1892300"/>
            <a:ext cx="9223375" cy="398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7970" algn="l"/>
              </a:tabLst>
            </a:pPr>
            <a:r>
              <a:rPr dirty="0" sz="1950">
                <a:latin typeface="Segoe UI"/>
                <a:cs typeface="Segoe UI"/>
              </a:rPr>
              <a:t>Data</a:t>
            </a:r>
            <a:r>
              <a:rPr dirty="0" sz="1950" spc="-5">
                <a:latin typeface="Segoe UI"/>
                <a:cs typeface="Segoe UI"/>
              </a:rPr>
              <a:t> </a:t>
            </a:r>
            <a:r>
              <a:rPr dirty="0" sz="1950">
                <a:latin typeface="Segoe UI"/>
                <a:cs typeface="Segoe UI"/>
              </a:rPr>
              <a:t>model</a:t>
            </a:r>
            <a:endParaRPr sz="1950">
              <a:latin typeface="Segoe UI"/>
              <a:cs typeface="Segoe UI"/>
            </a:endParaRPr>
          </a:p>
          <a:p>
            <a:pPr lvl="1" marL="352425" indent="-34036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353060" algn="l"/>
              </a:tabLst>
            </a:pPr>
            <a:r>
              <a:rPr dirty="0" sz="1500">
                <a:latin typeface="Segoe UI"/>
                <a:cs typeface="Segoe UI"/>
              </a:rPr>
              <a:t>Objects, values and</a:t>
            </a:r>
            <a:r>
              <a:rPr dirty="0" sz="1500" spc="-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types</a:t>
            </a:r>
            <a:endParaRPr sz="1500">
              <a:latin typeface="Segoe UI"/>
              <a:cs typeface="Segoe UI"/>
            </a:endParaRPr>
          </a:p>
          <a:p>
            <a:pPr marL="12700" marR="98425">
              <a:lnSpc>
                <a:spcPct val="131000"/>
              </a:lnSpc>
              <a:spcBef>
                <a:spcPts val="1335"/>
              </a:spcBef>
            </a:pPr>
            <a:r>
              <a:rPr dirty="0" sz="1050" i="1">
                <a:latin typeface="Segoe UI"/>
                <a:cs typeface="Segoe UI"/>
              </a:rPr>
              <a:t>Objects </a:t>
            </a:r>
            <a:r>
              <a:rPr dirty="0" sz="1050">
                <a:latin typeface="Segoe UI"/>
                <a:cs typeface="Segoe UI"/>
              </a:rPr>
              <a:t>are Python’s abstraction for data. All data in a Python program is represented by objects or by relations between objects. (In a sense, and in</a:t>
            </a:r>
            <a:r>
              <a:rPr dirty="0" sz="1050" spc="-10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confor-  mance to </a:t>
            </a:r>
            <a:r>
              <a:rPr dirty="0" sz="1050" spc="-25">
                <a:latin typeface="Segoe UI"/>
                <a:cs typeface="Segoe UI"/>
              </a:rPr>
              <a:t>Von </a:t>
            </a:r>
            <a:r>
              <a:rPr dirty="0" sz="1050">
                <a:latin typeface="Segoe UI"/>
                <a:cs typeface="Segoe UI"/>
              </a:rPr>
              <a:t>Neumann’s model of a “stored program computer”, code is also represented by</a:t>
            </a:r>
            <a:r>
              <a:rPr dirty="0" sz="1050" spc="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objects.)</a:t>
            </a:r>
            <a:endParaRPr sz="1050">
              <a:latin typeface="Segoe UI"/>
              <a:cs typeface="Segoe UI"/>
            </a:endParaRPr>
          </a:p>
          <a:p>
            <a:pPr marL="12700" marR="230504">
              <a:lnSpc>
                <a:spcPct val="136900"/>
              </a:lnSpc>
              <a:spcBef>
                <a:spcPts val="975"/>
              </a:spcBef>
            </a:pPr>
            <a:r>
              <a:rPr dirty="0" sz="1050">
                <a:latin typeface="Segoe UI"/>
                <a:cs typeface="Segoe UI"/>
              </a:rPr>
              <a:t>Every object has an identity, a type and a value. An object’s </a:t>
            </a:r>
            <a:r>
              <a:rPr dirty="0" sz="1050" i="1">
                <a:latin typeface="Segoe UI"/>
                <a:cs typeface="Segoe UI"/>
              </a:rPr>
              <a:t>identity </a:t>
            </a:r>
            <a:r>
              <a:rPr dirty="0" sz="1050">
                <a:latin typeface="Segoe UI"/>
                <a:cs typeface="Segoe UI"/>
              </a:rPr>
              <a:t>never changes once it has been created; you may think of it as the object’s address</a:t>
            </a:r>
            <a:r>
              <a:rPr dirty="0" sz="1050" spc="-10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  memory. The </a:t>
            </a:r>
            <a:r>
              <a:rPr dirty="0" u="sng" sz="1000" spc="-555">
                <a:solidFill>
                  <a:srgbClr val="0072AA"/>
                </a:solidFill>
                <a:uFill>
                  <a:solidFill>
                    <a:srgbClr val="0072AA"/>
                  </a:solidFill>
                </a:uFill>
                <a:latin typeface="Consolas"/>
                <a:cs typeface="Consolas"/>
                <a:hlinkClick r:id="rId2"/>
              </a:rPr>
              <a:t>i</a:t>
            </a:r>
            <a:r>
              <a:rPr dirty="0" sz="1000" spc="20">
                <a:solidFill>
                  <a:srgbClr val="0072AA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u="sng" sz="1000" spc="5">
                <a:solidFill>
                  <a:srgbClr val="0072AA"/>
                </a:solidFill>
                <a:uFill>
                  <a:solidFill>
                    <a:srgbClr val="0072AA"/>
                  </a:solidFill>
                </a:uFill>
                <a:latin typeface="Consolas"/>
                <a:cs typeface="Consolas"/>
                <a:hlinkClick r:id="rId2"/>
              </a:rPr>
              <a:t>s</a:t>
            </a:r>
            <a:r>
              <a:rPr dirty="0" sz="1000" spc="5">
                <a:solidFill>
                  <a:srgbClr val="0072AA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1050">
                <a:latin typeface="Segoe UI"/>
                <a:cs typeface="Segoe UI"/>
              </a:rPr>
              <a:t>operator compares the identity of two objects; the </a:t>
            </a:r>
            <a:r>
              <a:rPr dirty="0" u="sng" sz="1000" spc="-555">
                <a:solidFill>
                  <a:srgbClr val="0072AA"/>
                </a:solidFill>
                <a:uFill>
                  <a:solidFill>
                    <a:srgbClr val="0072AA"/>
                  </a:solidFill>
                </a:uFill>
                <a:latin typeface="Consolas"/>
                <a:cs typeface="Consolas"/>
                <a:hlinkClick r:id="rId3"/>
              </a:rPr>
              <a:t>i</a:t>
            </a:r>
            <a:r>
              <a:rPr dirty="0" sz="1000" spc="20">
                <a:solidFill>
                  <a:srgbClr val="0072AA"/>
                </a:solidFill>
                <a:latin typeface="Consolas"/>
                <a:cs typeface="Consolas"/>
                <a:hlinkClick r:id="rId3"/>
              </a:rPr>
              <a:t> </a:t>
            </a:r>
            <a:r>
              <a:rPr dirty="0" u="sng" sz="1000" spc="5">
                <a:solidFill>
                  <a:srgbClr val="0072AA"/>
                </a:solidFill>
                <a:uFill>
                  <a:solidFill>
                    <a:srgbClr val="0072AA"/>
                  </a:solidFill>
                </a:uFill>
                <a:latin typeface="Consolas"/>
                <a:cs typeface="Consolas"/>
                <a:hlinkClick r:id="rId3"/>
              </a:rPr>
              <a:t>d()</a:t>
            </a:r>
            <a:r>
              <a:rPr dirty="0" sz="1000" spc="-260">
                <a:solidFill>
                  <a:srgbClr val="0072AA"/>
                </a:solidFill>
                <a:latin typeface="Consolas"/>
                <a:cs typeface="Consolas"/>
                <a:hlinkClick r:id="rId3"/>
              </a:rPr>
              <a:t> </a:t>
            </a:r>
            <a:r>
              <a:rPr dirty="0" sz="1050">
                <a:latin typeface="Segoe UI"/>
                <a:cs typeface="Segoe UI"/>
              </a:rPr>
              <a:t>function returns an integer representing its identity.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Segoe UI"/>
                <a:cs typeface="Segoe UI"/>
              </a:rPr>
              <a:t>CPython implementation detail: </a:t>
            </a:r>
            <a:r>
              <a:rPr dirty="0" sz="1050">
                <a:latin typeface="Segoe UI"/>
                <a:cs typeface="Segoe UI"/>
              </a:rPr>
              <a:t>For CPython, </a:t>
            </a:r>
            <a:r>
              <a:rPr dirty="0" sz="1000" spc="5">
                <a:latin typeface="Consolas"/>
                <a:cs typeface="Consolas"/>
              </a:rPr>
              <a:t>id(x) </a:t>
            </a:r>
            <a:r>
              <a:rPr dirty="0" sz="1050">
                <a:latin typeface="Segoe UI"/>
                <a:cs typeface="Segoe UI"/>
              </a:rPr>
              <a:t>is the memory address where </a:t>
            </a:r>
            <a:r>
              <a:rPr dirty="0" sz="1000" spc="5">
                <a:latin typeface="Consolas"/>
                <a:cs typeface="Consolas"/>
              </a:rPr>
              <a:t>x</a:t>
            </a:r>
            <a:r>
              <a:rPr dirty="0" sz="1000" spc="-254">
                <a:latin typeface="Consolas"/>
                <a:cs typeface="Consolas"/>
              </a:rPr>
              <a:t> </a:t>
            </a:r>
            <a:r>
              <a:rPr dirty="0" sz="1050">
                <a:latin typeface="Segoe UI"/>
                <a:cs typeface="Segoe UI"/>
              </a:rPr>
              <a:t>is stored.</a:t>
            </a:r>
            <a:endParaRPr sz="1050">
              <a:latin typeface="Segoe UI"/>
              <a:cs typeface="Segoe UI"/>
            </a:endParaRPr>
          </a:p>
          <a:p>
            <a:pPr marL="12700" marR="217170">
              <a:lnSpc>
                <a:spcPct val="131000"/>
              </a:lnSpc>
              <a:spcBef>
                <a:spcPts val="1125"/>
              </a:spcBef>
            </a:pPr>
            <a:r>
              <a:rPr dirty="0" sz="1050">
                <a:latin typeface="Segoe UI"/>
                <a:cs typeface="Segoe UI"/>
              </a:rPr>
              <a:t>An object’s type determines the operations that the object supports (e.g., “does it have a length?”) and also defines the possible values for objects of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  type. The </a:t>
            </a:r>
            <a:r>
              <a:rPr dirty="0" u="sng" sz="1000" spc="-555">
                <a:solidFill>
                  <a:srgbClr val="0072AA"/>
                </a:solidFill>
                <a:uFill>
                  <a:solidFill>
                    <a:srgbClr val="0072AA"/>
                  </a:solidFill>
                </a:uFill>
                <a:latin typeface="Consolas"/>
                <a:cs typeface="Consolas"/>
                <a:hlinkClick r:id="rId4"/>
              </a:rPr>
              <a:t>t</a:t>
            </a:r>
            <a:r>
              <a:rPr dirty="0" sz="1000" spc="20">
                <a:solidFill>
                  <a:srgbClr val="0072AA"/>
                </a:solidFill>
                <a:latin typeface="Consolas"/>
                <a:cs typeface="Consolas"/>
                <a:hlinkClick r:id="rId4"/>
              </a:rPr>
              <a:t> </a:t>
            </a:r>
            <a:r>
              <a:rPr dirty="0" u="sng" sz="1000" spc="5">
                <a:solidFill>
                  <a:srgbClr val="0072AA"/>
                </a:solidFill>
                <a:uFill>
                  <a:solidFill>
                    <a:srgbClr val="0072AA"/>
                  </a:solidFill>
                </a:uFill>
                <a:latin typeface="Consolas"/>
                <a:cs typeface="Consolas"/>
                <a:hlinkClick r:id="rId4"/>
              </a:rPr>
              <a:t>ype()</a:t>
            </a:r>
            <a:r>
              <a:rPr dirty="0" sz="1000" spc="5">
                <a:solidFill>
                  <a:srgbClr val="0072AA"/>
                </a:solidFill>
                <a:latin typeface="Consolas"/>
                <a:cs typeface="Consolas"/>
                <a:hlinkClick r:id="rId4"/>
              </a:rPr>
              <a:t> </a:t>
            </a:r>
            <a:r>
              <a:rPr dirty="0" sz="1050">
                <a:latin typeface="Segoe UI"/>
                <a:cs typeface="Segoe UI"/>
              </a:rPr>
              <a:t>function returns an object’s type (which is an object itself). Like its identity, an object’s </a:t>
            </a:r>
            <a:r>
              <a:rPr dirty="0" sz="1050" i="1">
                <a:latin typeface="Segoe UI"/>
                <a:cs typeface="Segoe UI"/>
              </a:rPr>
              <a:t>type </a:t>
            </a:r>
            <a:r>
              <a:rPr dirty="0" sz="1050">
                <a:latin typeface="Segoe UI"/>
                <a:cs typeface="Segoe UI"/>
              </a:rPr>
              <a:t>is also unchangeable. </a:t>
            </a:r>
            <a:r>
              <a:rPr dirty="0" sz="1050" spc="-285">
                <a:solidFill>
                  <a:srgbClr val="0072AA"/>
                </a:solidFill>
                <a:latin typeface="Segoe UI"/>
                <a:cs typeface="Segoe UI"/>
              </a:rPr>
              <a:t>[</a:t>
            </a:r>
            <a:r>
              <a:rPr dirty="0" u="sng" sz="1050" spc="-285">
                <a:solidFill>
                  <a:srgbClr val="0072AA"/>
                </a:solidFill>
                <a:uFill>
                  <a:solidFill>
                    <a:srgbClr val="0072AA"/>
                  </a:solidFill>
                </a:uFill>
                <a:latin typeface="Segoe UI"/>
                <a:cs typeface="Segoe UI"/>
              </a:rPr>
              <a:t>1</a:t>
            </a:r>
            <a:r>
              <a:rPr dirty="0" sz="1050" spc="-285">
                <a:solidFill>
                  <a:srgbClr val="0072AA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0072AA"/>
                </a:solidFill>
                <a:latin typeface="Segoe UI"/>
                <a:cs typeface="Segoe UI"/>
              </a:rPr>
              <a:t>]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ct val="133900"/>
              </a:lnSpc>
              <a:spcBef>
                <a:spcPts val="1090"/>
              </a:spcBef>
            </a:pPr>
            <a:r>
              <a:rPr dirty="0" sz="1050">
                <a:latin typeface="Segoe UI"/>
                <a:cs typeface="Segoe UI"/>
              </a:rPr>
              <a:t>The </a:t>
            </a:r>
            <a:r>
              <a:rPr dirty="0" sz="1050" spc="-5" i="1">
                <a:latin typeface="Segoe UI"/>
                <a:cs typeface="Segoe UI"/>
              </a:rPr>
              <a:t>value </a:t>
            </a:r>
            <a:r>
              <a:rPr dirty="0" sz="1050">
                <a:latin typeface="Segoe UI"/>
                <a:cs typeface="Segoe UI"/>
              </a:rPr>
              <a:t>of some objects can change. Objects whose value can change are said to be </a:t>
            </a:r>
            <a:r>
              <a:rPr dirty="0" sz="1050" spc="-5" i="1">
                <a:latin typeface="Segoe UI"/>
                <a:cs typeface="Segoe UI"/>
              </a:rPr>
              <a:t>mutable</a:t>
            </a:r>
            <a:r>
              <a:rPr dirty="0" sz="1050" spc="-5">
                <a:latin typeface="Segoe UI"/>
                <a:cs typeface="Segoe UI"/>
              </a:rPr>
              <a:t>; </a:t>
            </a:r>
            <a:r>
              <a:rPr dirty="0" sz="1050">
                <a:latin typeface="Segoe UI"/>
                <a:cs typeface="Segoe UI"/>
              </a:rPr>
              <a:t>objects whose value is unchangeable once they are created  are called </a:t>
            </a:r>
            <a:r>
              <a:rPr dirty="0" sz="1050" spc="-5" i="1">
                <a:latin typeface="Segoe UI"/>
                <a:cs typeface="Segoe UI"/>
              </a:rPr>
              <a:t>immutable</a:t>
            </a:r>
            <a:r>
              <a:rPr dirty="0" sz="1050" spc="-5">
                <a:latin typeface="Segoe UI"/>
                <a:cs typeface="Segoe UI"/>
              </a:rPr>
              <a:t>. </a:t>
            </a:r>
            <a:r>
              <a:rPr dirty="0" sz="1050">
                <a:latin typeface="Segoe UI"/>
                <a:cs typeface="Segoe UI"/>
              </a:rPr>
              <a:t>(The value of an immutable container object that contains a reference to a mutable object can change when the latter’s value is  changed; however the container is still considered immutable, because the collection of objects it contains cannot be changed. So, immutability is not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strictly  the same as having an unchangeable value, it is more subtle.) An object’s mutability is determined by its type; for instance, numbers, strings and tuples are  immutable, while dictionaries and lists are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mutable.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176962"/>
            <a:ext cx="4105275" cy="0"/>
          </a:xfrm>
          <a:custGeom>
            <a:avLst/>
            <a:gdLst/>
            <a:ahLst/>
            <a:cxnLst/>
            <a:rect l="l" t="t" r="r" b="b"/>
            <a:pathLst>
              <a:path w="4105275" h="0">
                <a:moveTo>
                  <a:pt x="0" y="0"/>
                </a:moveTo>
                <a:lnTo>
                  <a:pt x="41052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4105275" cy="0"/>
          </a:xfrm>
          <a:custGeom>
            <a:avLst/>
            <a:gdLst/>
            <a:ahLst/>
            <a:cxnLst/>
            <a:rect l="l" t="t" r="r" b="b"/>
            <a:pathLst>
              <a:path w="4105275" h="0">
                <a:moveTo>
                  <a:pt x="0" y="0"/>
                </a:moveTo>
                <a:lnTo>
                  <a:pt x="41052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6266655"/>
            <a:ext cx="413512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Source: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The embedded page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is from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3.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Data model </a:t>
            </a:r>
            <a:r>
              <a:rPr dirty="0" sz="850" spc="5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-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Python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3.12.1</a:t>
            </a:r>
            <a:r>
              <a:rPr dirty="0" sz="850" spc="-20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documentation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16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1892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Data</a:t>
            </a:r>
            <a:r>
              <a:rPr dirty="0" sz="3350" spc="-130">
                <a:latin typeface="Roboto Condensed"/>
                <a:cs typeface="Roboto Condensed"/>
              </a:rPr>
              <a:t> </a:t>
            </a:r>
            <a:r>
              <a:rPr dirty="0" sz="3350" spc="-15">
                <a:latin typeface="Roboto Condensed"/>
                <a:cs typeface="Roboto Condensed"/>
              </a:rPr>
              <a:t>Types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8076" y="1574400"/>
            <a:ext cx="9409095" cy="3606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0287" y="5386069"/>
            <a:ext cx="946467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2130" marR="5080" indent="-520065">
              <a:lnSpc>
                <a:spcPct val="1181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overview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most common data types in Python. Note that I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excluded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None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type as  well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modules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callables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this flowchart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(for the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sake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conciseness).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176962"/>
            <a:ext cx="7905750" cy="0"/>
          </a:xfrm>
          <a:custGeom>
            <a:avLst/>
            <a:gdLst/>
            <a:ahLst/>
            <a:cxnLst/>
            <a:rect l="l" t="t" r="r" b="b"/>
            <a:pathLst>
              <a:path w="7905750" h="0">
                <a:moveTo>
                  <a:pt x="0" y="0"/>
                </a:moveTo>
                <a:lnTo>
                  <a:pt x="79057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186487"/>
            <a:ext cx="7905750" cy="0"/>
          </a:xfrm>
          <a:custGeom>
            <a:avLst/>
            <a:gdLst/>
            <a:ahLst/>
            <a:cxnLst/>
            <a:rect l="l" t="t" r="r" b="b"/>
            <a:pathLst>
              <a:path w="7905750" h="0">
                <a:moveTo>
                  <a:pt x="0" y="0"/>
                </a:moveTo>
                <a:lnTo>
                  <a:pt x="79057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106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266655"/>
            <a:ext cx="793115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Credits: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Created by the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author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(Fadel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M. Megahed)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for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our ISA 419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course,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based on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information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provided in the </a:t>
            </a:r>
            <a:r>
              <a:rPr dirty="0" sz="850" spc="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Python's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Data model</a:t>
            </a:r>
            <a:r>
              <a:rPr dirty="0" sz="850" spc="2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documentation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17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54" y="1604644"/>
            <a:ext cx="4139565" cy="421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40894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Python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not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buckets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containing things;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they're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pointers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(they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point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objects).</a:t>
            </a:r>
            <a:endParaRPr sz="1800">
              <a:latin typeface="Roboto"/>
              <a:cs typeface="Roboto"/>
            </a:endParaRPr>
          </a:p>
          <a:p>
            <a:pPr marL="146050" marR="118745" indent="-133985">
              <a:lnSpc>
                <a:spcPct val="116300"/>
              </a:lnSpc>
              <a:spcBef>
                <a:spcPts val="86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pointer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just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represents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connection between a variable and an  objects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marR="5080" indent="-133985">
              <a:lnSpc>
                <a:spcPct val="115599"/>
              </a:lnSpc>
              <a:spcBef>
                <a:spcPts val="894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Imagine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variables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living in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variable</a:t>
            </a:r>
            <a:r>
              <a:rPr dirty="0" sz="1850" spc="-12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4" i="1">
                <a:solidFill>
                  <a:srgbClr val="585D60"/>
                </a:solidFill>
                <a:latin typeface="Gill Sans MT"/>
                <a:cs typeface="Gill Sans MT"/>
              </a:rPr>
              <a:t>land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objects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living in </a:t>
            </a:r>
            <a:r>
              <a:rPr dirty="0" sz="1850" spc="140" i="1">
                <a:solidFill>
                  <a:srgbClr val="585D60"/>
                </a:solidFill>
                <a:latin typeface="Gill Sans MT"/>
                <a:cs typeface="Gill Sans MT"/>
              </a:rPr>
              <a:t>object </a:t>
            </a:r>
            <a:r>
              <a:rPr dirty="0" sz="1850" spc="95" i="1">
                <a:solidFill>
                  <a:srgbClr val="585D60"/>
                </a:solidFill>
                <a:latin typeface="Gill Sans MT"/>
                <a:cs typeface="Gill Sans MT"/>
              </a:rPr>
              <a:t>land</a:t>
            </a:r>
            <a:r>
              <a:rPr dirty="0" sz="1800" spc="95">
                <a:solidFill>
                  <a:srgbClr val="585D60"/>
                </a:solidFill>
                <a:latin typeface="Roboto"/>
                <a:cs typeface="Roboto"/>
              </a:rPr>
              <a:t>.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 pointer is a little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arrow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connects  each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object it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points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to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marR="803275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Assignment statements point</a:t>
            </a:r>
            <a:r>
              <a:rPr dirty="0" sz="1800" spc="-8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object.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399" y="2705100"/>
            <a:ext cx="4362449" cy="301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255509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Roboto Condensed"/>
                <a:cs typeface="Roboto Condensed"/>
              </a:rPr>
              <a:t>Python </a:t>
            </a:r>
            <a:r>
              <a:rPr dirty="0" sz="3350">
                <a:latin typeface="Roboto Condensed"/>
                <a:cs typeface="Roboto Condensed"/>
              </a:rPr>
              <a:t>Variables </a:t>
            </a:r>
            <a:r>
              <a:rPr dirty="0" sz="3350" spc="-5">
                <a:latin typeface="Roboto Condensed"/>
                <a:cs typeface="Roboto Condensed"/>
              </a:rPr>
              <a:t>are </a:t>
            </a:r>
            <a:r>
              <a:rPr dirty="0" sz="3350" spc="5">
                <a:latin typeface="Roboto Condensed"/>
                <a:cs typeface="Roboto Condensed"/>
              </a:rPr>
              <a:t>Pointers, </a:t>
            </a:r>
            <a:r>
              <a:rPr dirty="0" sz="3350" spc="10">
                <a:latin typeface="Roboto Condensed"/>
                <a:cs typeface="Roboto Condensed"/>
              </a:rPr>
              <a:t>Not</a:t>
            </a:r>
            <a:r>
              <a:rPr dirty="0" sz="3350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Buckets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399" y="1657350"/>
            <a:ext cx="4362450" cy="8191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314">
              <a:lnSpc>
                <a:spcPts val="1600"/>
              </a:lnSpc>
              <a:spcBef>
                <a:spcPts val="750"/>
              </a:spcBef>
            </a:pPr>
            <a:r>
              <a:rPr dirty="0" sz="1350" spc="10">
                <a:latin typeface="Courier New"/>
                <a:cs typeface="Courier New"/>
              </a:rPr>
              <a:t>numbers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7</a:t>
            </a:r>
            <a:r>
              <a:rPr dirty="0" sz="1350" spc="1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107314" marR="1849120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latin typeface="Courier New"/>
                <a:cs typeface="Courier New"/>
              </a:rPr>
              <a:t>numbers2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11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18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8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29</a:t>
            </a:r>
            <a:r>
              <a:rPr dirty="0" sz="1350" spc="10">
                <a:latin typeface="Courier New"/>
                <a:cs typeface="Courier New"/>
              </a:rPr>
              <a:t>]  name =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"Trey"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6176962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39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86487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39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3887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700" y="6266655"/>
            <a:ext cx="53587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Source: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The content and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figure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 this slide are from </a:t>
            </a:r>
            <a:r>
              <a:rPr dirty="0" sz="850">
                <a:solidFill>
                  <a:srgbClr val="585D60"/>
                </a:solidFill>
                <a:latin typeface="Roboto"/>
                <a:cs typeface="Roboto"/>
              </a:rPr>
              <a:t>Trey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Hunter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(2022).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Variables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and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objects in</a:t>
            </a:r>
            <a:r>
              <a:rPr dirty="0" sz="850" spc="2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Python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18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54" y="1604644"/>
            <a:ext cx="4139565" cy="421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40894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Python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not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buckets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containing things;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they're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pointers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(they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point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objects).</a:t>
            </a:r>
            <a:endParaRPr sz="1800">
              <a:latin typeface="Roboto"/>
              <a:cs typeface="Roboto"/>
            </a:endParaRPr>
          </a:p>
          <a:p>
            <a:pPr marL="146050" marR="118745" indent="-133985">
              <a:lnSpc>
                <a:spcPct val="116300"/>
              </a:lnSpc>
              <a:spcBef>
                <a:spcPts val="86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pointer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just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represents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connection between a variable and an  objects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marR="5080" indent="-133985">
              <a:lnSpc>
                <a:spcPct val="115599"/>
              </a:lnSpc>
              <a:spcBef>
                <a:spcPts val="894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Imagine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variables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living in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variable</a:t>
            </a:r>
            <a:r>
              <a:rPr dirty="0" sz="1850" spc="-12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4" i="1">
                <a:solidFill>
                  <a:srgbClr val="585D60"/>
                </a:solidFill>
                <a:latin typeface="Gill Sans MT"/>
                <a:cs typeface="Gill Sans MT"/>
              </a:rPr>
              <a:t>land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objects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living in </a:t>
            </a:r>
            <a:r>
              <a:rPr dirty="0" sz="1850" spc="140" i="1">
                <a:solidFill>
                  <a:srgbClr val="585D60"/>
                </a:solidFill>
                <a:latin typeface="Gill Sans MT"/>
                <a:cs typeface="Gill Sans MT"/>
              </a:rPr>
              <a:t>object </a:t>
            </a:r>
            <a:r>
              <a:rPr dirty="0" sz="1850" spc="95" i="1">
                <a:solidFill>
                  <a:srgbClr val="585D60"/>
                </a:solidFill>
                <a:latin typeface="Gill Sans MT"/>
                <a:cs typeface="Gill Sans MT"/>
              </a:rPr>
              <a:t>land</a:t>
            </a:r>
            <a:r>
              <a:rPr dirty="0" sz="1800" spc="95">
                <a:solidFill>
                  <a:srgbClr val="585D60"/>
                </a:solidFill>
                <a:latin typeface="Roboto"/>
                <a:cs typeface="Roboto"/>
              </a:rPr>
              <a:t>.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 pointer is a little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arrow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connects  each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object it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points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to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marR="803275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Assignment statements point</a:t>
            </a:r>
            <a:r>
              <a:rPr dirty="0" sz="1800" spc="-8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object.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399" y="2705100"/>
            <a:ext cx="4362449" cy="301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1354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Assignment </a:t>
            </a:r>
            <a:r>
              <a:rPr dirty="0" sz="3350" spc="5">
                <a:latin typeface="Roboto Condensed"/>
                <a:cs typeface="Roboto Condensed"/>
              </a:rPr>
              <a:t>Points </a:t>
            </a:r>
            <a:r>
              <a:rPr dirty="0" sz="3350" spc="10">
                <a:latin typeface="Roboto Condensed"/>
                <a:cs typeface="Roboto Condensed"/>
              </a:rPr>
              <a:t>a </a:t>
            </a:r>
            <a:r>
              <a:rPr dirty="0" sz="3350">
                <a:latin typeface="Roboto Condensed"/>
                <a:cs typeface="Roboto Condensed"/>
              </a:rPr>
              <a:t>Variable </a:t>
            </a:r>
            <a:r>
              <a:rPr dirty="0" sz="3350" spc="-10">
                <a:latin typeface="Roboto Condensed"/>
                <a:cs typeface="Roboto Condensed"/>
              </a:rPr>
              <a:t>to </a:t>
            </a:r>
            <a:r>
              <a:rPr dirty="0" sz="3350" spc="10">
                <a:latin typeface="Roboto Condensed"/>
                <a:cs typeface="Roboto Condensed"/>
              </a:rPr>
              <a:t>an</a:t>
            </a:r>
            <a:r>
              <a:rPr dirty="0" sz="3350" spc="-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Object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399" y="1657350"/>
            <a:ext cx="4362450" cy="8191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07314" marR="1640205">
              <a:lnSpc>
                <a:spcPts val="1580"/>
              </a:lnSpc>
              <a:spcBef>
                <a:spcPts val="835"/>
              </a:spcBef>
            </a:pPr>
            <a:r>
              <a:rPr dirty="0" sz="1350" spc="10">
                <a:latin typeface="Courier New"/>
                <a:cs typeface="Courier New"/>
              </a:rPr>
              <a:t>numbers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8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7</a:t>
            </a:r>
            <a:r>
              <a:rPr dirty="0" sz="1350" spc="10">
                <a:latin typeface="Courier New"/>
                <a:cs typeface="Courier New"/>
              </a:rPr>
              <a:t>]  numbers2 =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numbers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25"/>
              </a:lnSpc>
            </a:pPr>
            <a:r>
              <a:rPr dirty="0" sz="1350" spc="10">
                <a:latin typeface="Courier New"/>
                <a:cs typeface="Courier New"/>
              </a:rPr>
              <a:t>name =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"Trey"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6176962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39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86487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39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3887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700" y="6266655"/>
            <a:ext cx="53587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Source: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The content and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figure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 this slide are from </a:t>
            </a:r>
            <a:r>
              <a:rPr dirty="0" sz="850">
                <a:solidFill>
                  <a:srgbClr val="585D60"/>
                </a:solidFill>
                <a:latin typeface="Roboto"/>
                <a:cs typeface="Roboto"/>
              </a:rPr>
              <a:t>Trey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Hunter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(2022).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Variables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and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objects in</a:t>
            </a:r>
            <a:r>
              <a:rPr dirty="0" sz="850" spc="2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Python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19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Quick </a:t>
            </a:r>
            <a:r>
              <a:rPr dirty="0" sz="3350" spc="5">
                <a:latin typeface="Roboto Condensed"/>
                <a:cs typeface="Roboto Condensed"/>
              </a:rPr>
              <a:t>Refresher </a:t>
            </a:r>
            <a:r>
              <a:rPr dirty="0" sz="3350" spc="10">
                <a:latin typeface="Roboto Condensed"/>
                <a:cs typeface="Roboto Condensed"/>
              </a:rPr>
              <a:t>of Last</a:t>
            </a:r>
            <a:r>
              <a:rPr dirty="0" sz="3350" spc="-5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Class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548495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4305">
              <a:lnSpc>
                <a:spcPct val="1181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Define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information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security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(Infosec)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its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main goals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how it 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fits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within a </a:t>
            </a:r>
            <a:r>
              <a:rPr dirty="0" sz="1800" spc="-40">
                <a:solidFill>
                  <a:srgbClr val="585D60"/>
                </a:solidFill>
                <a:latin typeface="Roboto"/>
                <a:cs typeface="Roboto"/>
              </a:rPr>
              <a:t>firm’s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overall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security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protocols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three main steps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information security: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prevention,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detection, and</a:t>
            </a:r>
            <a:r>
              <a:rPr dirty="0" sz="1800" spc="-7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response.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Explain why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prevention as a sole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security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measure is deemed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</a:t>
            </a:r>
            <a:r>
              <a:rPr dirty="0" sz="1800" spc="-11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fail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course structure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goals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9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overview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928495"/>
            <a:ext cx="3938270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variables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my_numbers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your_numbers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point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objects  representing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same data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but the  objects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they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point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are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not the</a:t>
            </a:r>
            <a:r>
              <a:rPr dirty="0" sz="1800" spc="-2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same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4806" y="1928495"/>
            <a:ext cx="4240530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 changing one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variable/object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does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not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change the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other: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8503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Implications: </a:t>
            </a:r>
            <a:r>
              <a:rPr dirty="0" sz="3350" spc="5">
                <a:latin typeface="Roboto Condensed"/>
                <a:cs typeface="Roboto Condensed"/>
              </a:rPr>
              <a:t>Equality Compares</a:t>
            </a:r>
            <a:r>
              <a:rPr dirty="0" sz="3350" spc="-3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Objects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425575"/>
            <a:ext cx="8818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Python's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==</a:t>
            </a:r>
            <a:r>
              <a:rPr dirty="0" sz="1700" spc="-52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operator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checks that two objects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represent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same data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(a.k.a.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equality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):</a:t>
            </a:r>
            <a:endParaRPr sz="1800">
              <a:latin typeface="Roboto"/>
              <a:cs typeface="Robo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400" y="3495675"/>
          <a:ext cx="4362450" cy="29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/>
                <a:gridCol w="313055"/>
                <a:gridCol w="2846705"/>
              </a:tblGrid>
              <a:tr h="590699">
                <a:tc gridSpan="3">
                  <a:txBody>
                    <a:bodyPr/>
                    <a:lstStyle/>
                    <a:p>
                      <a:pPr marL="107950">
                        <a:lnSpc>
                          <a:spcPts val="1595"/>
                        </a:lnSpc>
                        <a:spcBef>
                          <a:spcPts val="750"/>
                        </a:spcBef>
                      </a:pPr>
                      <a:r>
                        <a:rPr dirty="0" sz="1350" spc="10">
                          <a:latin typeface="Courier New"/>
                          <a:cs typeface="Courier New"/>
                        </a:rPr>
                        <a:t>my_numbers = [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3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107950">
                        <a:lnSpc>
                          <a:spcPts val="1595"/>
                        </a:lnSpc>
                      </a:pPr>
                      <a:r>
                        <a:rPr dirty="0" sz="1350" spc="10">
                          <a:latin typeface="Courier New"/>
                          <a:cs typeface="Courier New"/>
                        </a:rPr>
                        <a:t>your_numbers = [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3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9525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99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spc="10">
                          <a:latin typeface="Courier New"/>
                          <a:cs typeface="Courier New"/>
                        </a:rPr>
                        <a:t>my_numbers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7556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spc="10">
                          <a:latin typeface="Courier New"/>
                          <a:cs typeface="Courier New"/>
                        </a:rPr>
                        <a:t>==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7556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spc="10">
                          <a:latin typeface="Courier New"/>
                          <a:cs typeface="Courier New"/>
                        </a:rPr>
                        <a:t>your_numbers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75565">
                    <a:solidFill>
                      <a:srgbClr val="F4F4F4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909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9525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909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latin typeface="Courier New"/>
                          <a:cs typeface="Courier New"/>
                        </a:rPr>
                        <a:t>my_numbers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350" spc="10" b="1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latin typeface="Courier New"/>
                          <a:cs typeface="Courier New"/>
                        </a:rPr>
                        <a:t>your_numbers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909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2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48399" y="2857500"/>
            <a:ext cx="4362450" cy="7810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latin typeface="Courier New"/>
                <a:cs typeface="Courier New"/>
              </a:rPr>
              <a:t>my_numbers[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</a:t>
            </a:r>
            <a:r>
              <a:rPr dirty="0" sz="1350" spc="10">
                <a:latin typeface="Courier New"/>
                <a:cs typeface="Courier New"/>
              </a:rPr>
              <a:t>] =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7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ct val="100000"/>
              </a:lnSpc>
              <a:spcBef>
                <a:spcPts val="1305"/>
              </a:spcBef>
            </a:pPr>
            <a:r>
              <a:rPr dirty="0" sz="1350" spc="10">
                <a:latin typeface="Courier New"/>
                <a:cs typeface="Courier New"/>
              </a:rPr>
              <a:t>my_numbers ==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your_numbers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399" y="3867150"/>
            <a:ext cx="4362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False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20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04100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Changing the Object </a:t>
            </a:r>
            <a:r>
              <a:rPr dirty="0" sz="3350" spc="5">
                <a:latin typeface="Roboto Condensed"/>
                <a:cs typeface="Roboto Condensed"/>
              </a:rPr>
              <a:t>will </a:t>
            </a:r>
            <a:r>
              <a:rPr dirty="0" sz="3350" spc="10">
                <a:latin typeface="Roboto Condensed"/>
                <a:cs typeface="Roboto Condensed"/>
              </a:rPr>
              <a:t>Change Both</a:t>
            </a:r>
            <a:r>
              <a:rPr dirty="0" sz="3350" spc="-10">
                <a:latin typeface="Roboto Condensed"/>
                <a:cs typeface="Roboto Condensed"/>
              </a:rPr>
              <a:t> </a:t>
            </a:r>
            <a:r>
              <a:rPr dirty="0" sz="3350">
                <a:latin typeface="Roboto Condensed"/>
                <a:cs typeface="Roboto Condensed"/>
              </a:rPr>
              <a:t>Variables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4174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If two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variables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point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same</a:t>
            </a:r>
            <a:r>
              <a:rPr dirty="0" sz="1800" spc="1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object: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473450"/>
            <a:ext cx="9590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Changing the object one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points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also changes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object the other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points</a:t>
            </a:r>
            <a:r>
              <a:rPr dirty="0" sz="1800" spc="6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683249"/>
            <a:ext cx="8541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 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positive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note, this does not apply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strings and numbers (both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immutable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).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981200"/>
            <a:ext cx="9696450" cy="6191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950" marR="6452870">
              <a:lnSpc>
                <a:spcPts val="1580"/>
              </a:lnSpc>
              <a:spcBef>
                <a:spcPts val="760"/>
              </a:spcBef>
            </a:pPr>
            <a:r>
              <a:rPr dirty="0" sz="1350" spc="10">
                <a:latin typeface="Courier New"/>
                <a:cs typeface="Courier New"/>
              </a:rPr>
              <a:t>my_numbers_again = my_numbers  my_numbers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is</a:t>
            </a:r>
            <a:r>
              <a:rPr dirty="0" sz="1350" spc="-7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my_numbers_again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2828925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True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9175" y="4124325"/>
            <a:ext cx="9486900" cy="200025"/>
          </a:xfrm>
          <a:prstGeom prst="rect">
            <a:avLst/>
          </a:prstGeom>
          <a:solidFill>
            <a:srgbClr val="FFDE65"/>
          </a:solidFill>
        </p:spPr>
        <p:txBody>
          <a:bodyPr wrap="square" lIns="0" tIns="0" rIns="0" bIns="0" rtlCol="0" vert="horz">
            <a:spAutoFit/>
          </a:bodyPr>
          <a:lstStyle/>
          <a:p>
            <a:pPr marL="3175">
              <a:lnSpc>
                <a:spcPts val="1470"/>
              </a:lnSpc>
            </a:pPr>
            <a:r>
              <a:rPr dirty="0" sz="1350" spc="10">
                <a:latin typeface="Courier New"/>
                <a:cs typeface="Courier New"/>
              </a:rPr>
              <a:t>my_numbers_again.append(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419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4019550"/>
            <a:ext cx="9696450" cy="7905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dirty="0" sz="1350" spc="10">
                <a:latin typeface="Courier New"/>
                <a:cs typeface="Courier New"/>
              </a:rPr>
              <a:t>print(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'my_numbers_again ='</a:t>
            </a:r>
            <a:r>
              <a:rPr dirty="0" sz="1350" spc="10">
                <a:latin typeface="Courier New"/>
                <a:cs typeface="Courier New"/>
              </a:rPr>
              <a:t>, my_numbers_again,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'and my_numbers also ='</a:t>
            </a:r>
            <a:r>
              <a:rPr dirty="0" sz="1350" spc="10">
                <a:latin typeface="Courier New"/>
                <a:cs typeface="Courier New"/>
              </a:rPr>
              <a:t>, my_numbers,</a:t>
            </a:r>
            <a:r>
              <a:rPr dirty="0" sz="1350" spc="-2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'.'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038725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my_numbers_again = [7, 1, 3, 4, 7, 419] and my_numbers also = [7, 1, 3, 4, 7, 419]</a:t>
            </a:r>
            <a:r>
              <a:rPr dirty="0" sz="1350" spc="-3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.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176962"/>
            <a:ext cx="4981575" cy="0"/>
          </a:xfrm>
          <a:custGeom>
            <a:avLst/>
            <a:gdLst/>
            <a:ahLst/>
            <a:cxnLst/>
            <a:rect l="l" t="t" r="r" b="b"/>
            <a:pathLst>
              <a:path w="4981575" h="0">
                <a:moveTo>
                  <a:pt x="0" y="0"/>
                </a:moveTo>
                <a:lnTo>
                  <a:pt x="49815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6186487"/>
            <a:ext cx="4981575" cy="0"/>
          </a:xfrm>
          <a:custGeom>
            <a:avLst/>
            <a:gdLst/>
            <a:ahLst/>
            <a:cxnLst/>
            <a:rect l="l" t="t" r="r" b="b"/>
            <a:pathLst>
              <a:path w="4981575" h="0">
                <a:moveTo>
                  <a:pt x="0" y="0"/>
                </a:moveTo>
                <a:lnTo>
                  <a:pt x="49815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86449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1700" y="6266655"/>
            <a:ext cx="501205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Source: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The content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 this slide is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adapted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850">
                <a:solidFill>
                  <a:srgbClr val="585D60"/>
                </a:solidFill>
                <a:latin typeface="Roboto"/>
                <a:cs typeface="Roboto"/>
              </a:rPr>
              <a:t>Trey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Hunter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(2022).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Variables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and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objects in</a:t>
            </a:r>
            <a:r>
              <a:rPr dirty="0" sz="85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Python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21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552" y="2773680"/>
            <a:ext cx="5745480" cy="1027430"/>
          </a:xfrm>
          <a:prstGeom prst="rect"/>
          <a:solidFill>
            <a:srgbClr val="333333"/>
          </a:solidFill>
        </p:spPr>
        <p:txBody>
          <a:bodyPr wrap="square" lIns="0" tIns="12509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985"/>
              </a:spcBef>
            </a:pPr>
            <a:r>
              <a:rPr dirty="0" sz="4100" spc="-885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885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885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85">
                <a:solidFill>
                  <a:srgbClr val="000000"/>
                </a:solidFill>
                <a:latin typeface="Roboto Condensed"/>
                <a:cs typeface="Roboto Condensed"/>
              </a:rPr>
              <a:t>v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v</a:t>
            </a:r>
            <a:r>
              <a:rPr dirty="0" sz="4100" spc="-88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885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88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t 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B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B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c 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3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35">
                <a:solidFill>
                  <a:srgbClr val="FFFFFF"/>
                </a:solidFill>
                <a:latin typeface="Roboto Condensed"/>
                <a:cs typeface="Roboto Condensed"/>
              </a:rPr>
              <a:t>a 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97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97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6913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">
                <a:latin typeface="Roboto Condensed"/>
                <a:cs typeface="Roboto Condensed"/>
              </a:rPr>
              <a:t>Type </a:t>
            </a:r>
            <a:r>
              <a:rPr dirty="0" sz="3350" spc="5">
                <a:latin typeface="Roboto Condensed"/>
                <a:cs typeface="Roboto Condensed"/>
              </a:rPr>
              <a:t>Conversions </a:t>
            </a:r>
            <a:r>
              <a:rPr dirty="0" sz="3350" spc="10">
                <a:latin typeface="Roboto Condensed"/>
                <a:cs typeface="Roboto Condensed"/>
              </a:rPr>
              <a:t>in</a:t>
            </a:r>
            <a:r>
              <a:rPr dirty="0" sz="3350" spc="-5">
                <a:latin typeface="Roboto Condensed"/>
                <a:cs typeface="Roboto Condensed"/>
              </a:rPr>
              <a:t> </a:t>
            </a:r>
            <a:r>
              <a:rPr dirty="0" sz="3350" spc="15">
                <a:latin typeface="Roboto Condensed"/>
                <a:cs typeface="Roboto Condensed"/>
              </a:rPr>
              <a:t>Python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8635" y="1553040"/>
            <a:ext cx="9446463" cy="3875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78969" y="5664199"/>
            <a:ext cx="436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overview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type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conversions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Python.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176962"/>
            <a:ext cx="4019550" cy="0"/>
          </a:xfrm>
          <a:custGeom>
            <a:avLst/>
            <a:gdLst/>
            <a:ahLst/>
            <a:cxnLst/>
            <a:rect l="l" t="t" r="r" b="b"/>
            <a:pathLst>
              <a:path w="4019550" h="0">
                <a:moveTo>
                  <a:pt x="0" y="0"/>
                </a:moveTo>
                <a:lnTo>
                  <a:pt x="40195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186487"/>
            <a:ext cx="4019550" cy="0"/>
          </a:xfrm>
          <a:custGeom>
            <a:avLst/>
            <a:gdLst/>
            <a:ahLst/>
            <a:cxnLst/>
            <a:rect l="l" t="t" r="r" b="b"/>
            <a:pathLst>
              <a:path w="4019550" h="0">
                <a:moveTo>
                  <a:pt x="0" y="0"/>
                </a:moveTo>
                <a:lnTo>
                  <a:pt x="40195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442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266655"/>
            <a:ext cx="404939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Credits: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Created by the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author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(Fadel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M. Megahed)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for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our ISA 419</a:t>
            </a:r>
            <a:r>
              <a:rPr dirty="0" sz="85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course.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23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530098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Activity: </a:t>
            </a:r>
            <a:r>
              <a:rPr dirty="0" sz="3350" spc="-20">
                <a:solidFill>
                  <a:srgbClr val="C2132D"/>
                </a:solidFill>
                <a:latin typeface="Roboto Condensed"/>
                <a:cs typeface="Roboto Condensed"/>
              </a:rPr>
              <a:t>Type</a:t>
            </a:r>
            <a:r>
              <a:rPr dirty="0" sz="3350" spc="-6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Conversion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4400" y="3895725"/>
            <a:ext cx="4362450" cy="1009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950" marR="1118870">
              <a:lnSpc>
                <a:spcPts val="1580"/>
              </a:lnSpc>
              <a:spcBef>
                <a:spcPts val="760"/>
              </a:spcBef>
            </a:pPr>
            <a:r>
              <a:rPr dirty="0" sz="1350" spc="10">
                <a:latin typeface="Courier New"/>
                <a:cs typeface="Courier New"/>
              </a:rPr>
              <a:t>course_a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'isa419'  </a:t>
            </a:r>
            <a:r>
              <a:rPr dirty="0" sz="1350" spc="10">
                <a:latin typeface="Courier New"/>
                <a:cs typeface="Courier New"/>
              </a:rPr>
              <a:t>course_list_a =</a:t>
            </a:r>
            <a:r>
              <a:rPr dirty="0" sz="1350" spc="-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list(course_a)  print(course_list_a)  print(type(course_list_a))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399" y="3895725"/>
            <a:ext cx="4362450" cy="1009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314">
              <a:lnSpc>
                <a:spcPts val="1595"/>
              </a:lnSpc>
              <a:spcBef>
                <a:spcPts val="675"/>
              </a:spcBef>
            </a:pPr>
            <a:r>
              <a:rPr dirty="0" sz="1350" spc="10">
                <a:latin typeface="Courier New"/>
                <a:cs typeface="Courier New"/>
              </a:rPr>
              <a:t>course_b =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419</a:t>
            </a:r>
            <a:endParaRPr sz="1350">
              <a:latin typeface="Courier New"/>
              <a:cs typeface="Courier New"/>
            </a:endParaRPr>
          </a:p>
          <a:p>
            <a:pPr marL="107314" marR="1119505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latin typeface="Courier New"/>
                <a:cs typeface="Courier New"/>
              </a:rPr>
              <a:t>course_list_b =</a:t>
            </a:r>
            <a:r>
              <a:rPr dirty="0" sz="1350" spc="-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list(course_b)  print(course_list_b)  print(type(course_list_b))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24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5525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1240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30300" y="1673225"/>
            <a:ext cx="9154160" cy="173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Task	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Observations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Roboto"/>
              <a:cs typeface="Roboto"/>
            </a:endParaRPr>
          </a:p>
          <a:p>
            <a:pPr marL="164465" marR="5080" indent="-133985">
              <a:lnSpc>
                <a:spcPct val="118100"/>
              </a:lnSpc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Based on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previous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chart,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Google Colab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(or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preferred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Python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environment)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run the following two code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examples.</a:t>
            </a:r>
            <a:endParaRPr sz="1800">
              <a:latin typeface="Roboto"/>
              <a:cs typeface="Roboto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Write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down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observations in the next tab.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03:00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088" y="2758440"/>
            <a:ext cx="9370060" cy="103631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105"/>
              </a:spcBef>
            </a:pP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M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M</a:t>
            </a: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l</a:t>
            </a: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0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900">
                <a:solidFill>
                  <a:srgbClr val="FFFFFF"/>
                </a:solidFill>
                <a:latin typeface="Roboto Condensed"/>
                <a:cs typeface="Roboto Condensed"/>
              </a:rPr>
              <a:t>e 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L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s 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3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2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M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M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h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h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2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3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L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5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5241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Lists in</a:t>
            </a:r>
            <a:r>
              <a:rPr dirty="0" sz="3350" spc="-90">
                <a:latin typeface="Roboto Condensed"/>
                <a:cs typeface="Roboto Condensed"/>
              </a:rPr>
              <a:t> </a:t>
            </a:r>
            <a:r>
              <a:rPr dirty="0" sz="3350" spc="15">
                <a:latin typeface="Roboto Condensed"/>
                <a:cs typeface="Roboto Condensed"/>
              </a:rPr>
              <a:t>Python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010015" cy="161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list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is a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mutable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sequence of elements, i.e., it can be changed after it is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created.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Lists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created by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placing elements inside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square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brackets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[]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separated by</a:t>
            </a:r>
            <a:r>
              <a:rPr dirty="0" sz="1800" spc="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commas.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Lists can contain elements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different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types, including other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lists.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Lists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ordered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indexed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(i.e.,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can access elements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their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position).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26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543" y="1481200"/>
            <a:ext cx="4068445" cy="243522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19380" indent="-107314">
              <a:lnSpc>
                <a:spcPct val="100000"/>
              </a:lnSpc>
              <a:spcBef>
                <a:spcPts val="1060"/>
              </a:spcBef>
              <a:buFont typeface="Roboto"/>
              <a:buChar char="•"/>
              <a:tabLst>
                <a:tab pos="120014" algn="l"/>
              </a:tabLst>
            </a:pP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Indexing: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Accessing individual elements in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</a:t>
            </a:r>
            <a:r>
              <a:rPr dirty="0" sz="1450" spc="-6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list.</a:t>
            </a:r>
            <a:endParaRPr sz="1450">
              <a:latin typeface="Roboto"/>
              <a:cs typeface="Roboto"/>
            </a:endParaRPr>
          </a:p>
          <a:p>
            <a:pPr lvl="1" marL="500380" marR="370840" indent="-107314">
              <a:lnSpc>
                <a:spcPct val="116399"/>
              </a:lnSpc>
              <a:spcBef>
                <a:spcPts val="675"/>
              </a:spcBef>
              <a:buClr>
                <a:srgbClr val="C2132D"/>
              </a:buClr>
              <a:buChar char="•"/>
              <a:tabLst>
                <a:tab pos="501015" algn="l"/>
              </a:tabLst>
            </a:pPr>
            <a:r>
              <a:rPr dirty="0" sz="1450">
                <a:solidFill>
                  <a:srgbClr val="585D60"/>
                </a:solidFill>
                <a:latin typeface="Roboto"/>
                <a:cs typeface="Roboto"/>
              </a:rPr>
              <a:t>Starts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0 (for the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first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element)</a:t>
            </a:r>
            <a:r>
              <a:rPr dirty="0" sz="1450" spc="-4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and 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goes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up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n-1</a:t>
            </a:r>
            <a:r>
              <a:rPr dirty="0" sz="1350" spc="-4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(for the last element).</a:t>
            </a:r>
            <a:endParaRPr sz="1450">
              <a:latin typeface="Roboto"/>
              <a:cs typeface="Roboto"/>
            </a:endParaRPr>
          </a:p>
          <a:p>
            <a:pPr lvl="1" marL="500380" indent="-107950">
              <a:lnSpc>
                <a:spcPct val="100000"/>
              </a:lnSpc>
              <a:spcBef>
                <a:spcPts val="960"/>
              </a:spcBef>
              <a:buClr>
                <a:srgbClr val="C2132D"/>
              </a:buClr>
              <a:buChar char="•"/>
              <a:tabLst>
                <a:tab pos="501015" algn="l"/>
              </a:tabLst>
            </a:pPr>
            <a:r>
              <a:rPr dirty="0" sz="1450" spc="-4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reference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last element,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can</a:t>
            </a:r>
            <a:r>
              <a:rPr dirty="0" sz="145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use</a:t>
            </a:r>
            <a:endParaRPr sz="1450">
              <a:latin typeface="Roboto"/>
              <a:cs typeface="Roboto"/>
            </a:endParaRPr>
          </a:p>
          <a:p>
            <a:pPr marL="500380">
              <a:lnSpc>
                <a:spcPct val="100000"/>
              </a:lnSpc>
              <a:spcBef>
                <a:spcPts val="285"/>
              </a:spcBef>
            </a:pPr>
            <a:r>
              <a:rPr dirty="0" sz="1350" spc="5">
                <a:solidFill>
                  <a:srgbClr val="C2132D"/>
                </a:solidFill>
                <a:latin typeface="Courier New"/>
                <a:cs typeface="Courier New"/>
              </a:rPr>
              <a:t>-1</a:t>
            </a:r>
            <a:r>
              <a:rPr dirty="0" sz="1450" spc="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and so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on.</a:t>
            </a:r>
            <a:endParaRPr sz="1450">
              <a:latin typeface="Roboto"/>
              <a:cs typeface="Roboto"/>
            </a:endParaRPr>
          </a:p>
          <a:p>
            <a:pPr lvl="1" marL="500380" marR="16510" indent="-107314">
              <a:lnSpc>
                <a:spcPct val="116399"/>
              </a:lnSpc>
              <a:spcBef>
                <a:spcPts val="750"/>
              </a:spcBef>
              <a:buClr>
                <a:srgbClr val="C2132D"/>
              </a:buClr>
              <a:buChar char="•"/>
              <a:tabLst>
                <a:tab pos="501015" algn="l"/>
              </a:tabLst>
            </a:pPr>
            <a:r>
              <a:rPr dirty="0" sz="1450" spc="-2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can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call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particular item out of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list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by 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using its index.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For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example, </a:t>
            </a: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my_list[0] </a:t>
            </a:r>
            <a:r>
              <a:rPr dirty="0" sz="1350" spc="10">
                <a:solidFill>
                  <a:srgbClr val="585D60"/>
                </a:solidFill>
                <a:latin typeface="Courier New"/>
                <a:cs typeface="Courier New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will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return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first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item in the list.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4348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Lists: Indexing and</a:t>
            </a:r>
            <a:r>
              <a:rPr dirty="0" sz="3350" spc="-7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Slicing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8650" y="1566925"/>
            <a:ext cx="4877435" cy="484886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19380" marR="838200" indent="-107314">
              <a:lnSpc>
                <a:spcPct val="114199"/>
              </a:lnSpc>
              <a:spcBef>
                <a:spcPts val="140"/>
              </a:spcBef>
              <a:buFont typeface="Roboto"/>
              <a:buChar char="•"/>
              <a:tabLst>
                <a:tab pos="120014" algn="l"/>
              </a:tabLst>
            </a:pP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Slicing: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Accessing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subset of elements in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</a:t>
            </a:r>
            <a:r>
              <a:rPr dirty="0" sz="1450" spc="-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list,  using the </a:t>
            </a: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: </a:t>
            </a:r>
            <a:r>
              <a:rPr dirty="0" sz="1450" spc="-20">
                <a:solidFill>
                  <a:srgbClr val="585D60"/>
                </a:solidFill>
                <a:latin typeface="Roboto"/>
                <a:cs typeface="Roboto"/>
              </a:rPr>
              <a:t>operator,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where: </a:t>
            </a:r>
            <a:r>
              <a:rPr dirty="0" sz="1450" spc="-10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my_list[start:stop:step]</a:t>
            </a:r>
            <a:r>
              <a:rPr dirty="0" sz="1450" spc="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450">
              <a:latin typeface="Roboto"/>
              <a:cs typeface="Roboto"/>
            </a:endParaRPr>
          </a:p>
          <a:p>
            <a:pPr lvl="1" marL="500380" indent="-107950">
              <a:lnSpc>
                <a:spcPct val="100000"/>
              </a:lnSpc>
              <a:spcBef>
                <a:spcPts val="1035"/>
              </a:spcBef>
              <a:buClr>
                <a:srgbClr val="C2132D"/>
              </a:buClr>
              <a:buChar char="•"/>
              <a:tabLst>
                <a:tab pos="501015" algn="l"/>
              </a:tabLst>
            </a:pP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If </a:t>
            </a: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start</a:t>
            </a:r>
            <a:r>
              <a:rPr dirty="0" sz="1350" spc="-45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not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provided,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it defaults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0</a:t>
            </a:r>
            <a:endParaRPr sz="1450">
              <a:latin typeface="Roboto"/>
              <a:cs typeface="Roboto"/>
            </a:endParaRPr>
          </a:p>
          <a:p>
            <a:pPr lvl="1" marL="500380" marR="1145540" indent="-107314">
              <a:lnSpc>
                <a:spcPct val="116399"/>
              </a:lnSpc>
              <a:spcBef>
                <a:spcPts val="675"/>
              </a:spcBef>
              <a:buClr>
                <a:srgbClr val="C2132D"/>
              </a:buClr>
              <a:buChar char="•"/>
              <a:tabLst>
                <a:tab pos="501015" algn="l"/>
              </a:tabLst>
            </a:pP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If </a:t>
            </a: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stop</a:t>
            </a:r>
            <a:r>
              <a:rPr dirty="0" sz="1350" spc="-484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is not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provided,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it defaults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 length of the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list.</a:t>
            </a:r>
            <a:endParaRPr sz="1450">
              <a:latin typeface="Roboto"/>
              <a:cs typeface="Roboto"/>
            </a:endParaRPr>
          </a:p>
          <a:p>
            <a:pPr lvl="1" marL="500380" indent="-107950">
              <a:lnSpc>
                <a:spcPct val="100000"/>
              </a:lnSpc>
              <a:spcBef>
                <a:spcPts val="1035"/>
              </a:spcBef>
              <a:buClr>
                <a:srgbClr val="C2132D"/>
              </a:buClr>
              <a:buChar char="•"/>
              <a:tabLst>
                <a:tab pos="501015" algn="l"/>
              </a:tabLst>
            </a:pP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If </a:t>
            </a: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step</a:t>
            </a:r>
            <a:r>
              <a:rPr dirty="0" sz="1350" spc="-45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is not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provided,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it defaults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1.</a:t>
            </a:r>
            <a:endParaRPr sz="1450">
              <a:latin typeface="Roboto"/>
              <a:cs typeface="Roboto"/>
            </a:endParaRPr>
          </a:p>
          <a:p>
            <a:pPr lvl="2" marL="881380" marR="1093470" indent="-107314">
              <a:lnSpc>
                <a:spcPct val="116399"/>
              </a:lnSpc>
              <a:spcBef>
                <a:spcPts val="675"/>
              </a:spcBef>
              <a:buSzPct val="107407"/>
              <a:buFont typeface="Roboto"/>
              <a:buChar char="•"/>
              <a:tabLst>
                <a:tab pos="882015" algn="l"/>
              </a:tabLst>
            </a:pP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my_list[:3]</a:t>
            </a:r>
            <a:r>
              <a:rPr dirty="0" sz="1350" spc="-4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returns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first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three 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elements.</a:t>
            </a:r>
            <a:endParaRPr sz="1450">
              <a:latin typeface="Roboto"/>
              <a:cs typeface="Roboto"/>
            </a:endParaRPr>
          </a:p>
          <a:p>
            <a:pPr lvl="2" marL="881380" marR="1189355" indent="-107314">
              <a:lnSpc>
                <a:spcPct val="116399"/>
              </a:lnSpc>
              <a:spcBef>
                <a:spcPts val="670"/>
              </a:spcBef>
              <a:buSzPct val="107407"/>
              <a:buFont typeface="Roboto"/>
              <a:buChar char="•"/>
              <a:tabLst>
                <a:tab pos="882015" algn="l"/>
              </a:tabLst>
            </a:pP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my_list[3:]</a:t>
            </a:r>
            <a:r>
              <a:rPr dirty="0" sz="1350" spc="-50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returns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all elements 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450">
                <a:solidFill>
                  <a:srgbClr val="585D60"/>
                </a:solidFill>
                <a:latin typeface="Roboto"/>
                <a:cs typeface="Roboto"/>
              </a:rPr>
              <a:t>fourth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last.</a:t>
            </a:r>
            <a:endParaRPr sz="1450">
              <a:latin typeface="Roboto"/>
              <a:cs typeface="Roboto"/>
            </a:endParaRPr>
          </a:p>
          <a:p>
            <a:pPr marL="881380" marR="1091565">
              <a:lnSpc>
                <a:spcPct val="116399"/>
              </a:lnSpc>
            </a:pPr>
            <a:r>
              <a:rPr dirty="0" sz="1450" spc="5">
                <a:solidFill>
                  <a:srgbClr val="585D60"/>
                </a:solidFill>
                <a:latin typeface="Roboto"/>
                <a:cs typeface="Roboto"/>
              </a:rPr>
              <a:t>*</a:t>
            </a:r>
            <a:r>
              <a:rPr dirty="0" sz="1350" spc="5">
                <a:solidFill>
                  <a:srgbClr val="C2132D"/>
                </a:solidFill>
                <a:latin typeface="Courier New"/>
                <a:cs typeface="Courier New"/>
              </a:rPr>
              <a:t>my_list[::2]</a:t>
            </a:r>
            <a:r>
              <a:rPr dirty="0" sz="1350" spc="-44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returns every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other  element,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 and</a:t>
            </a:r>
            <a:endParaRPr sz="1450">
              <a:latin typeface="Roboto"/>
              <a:cs typeface="Roboto"/>
            </a:endParaRPr>
          </a:p>
          <a:p>
            <a:pPr lvl="2" marL="881380" marR="1228725" indent="-107314">
              <a:lnSpc>
                <a:spcPct val="112100"/>
              </a:lnSpc>
              <a:spcBef>
                <a:spcPts val="825"/>
              </a:spcBef>
              <a:buSzPct val="107407"/>
              <a:buFont typeface="Roboto"/>
              <a:buChar char="•"/>
              <a:tabLst>
                <a:tab pos="882015" algn="l"/>
              </a:tabLst>
            </a:pP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my_list[::-1]</a:t>
            </a:r>
            <a:r>
              <a:rPr dirty="0" sz="1350" spc="-5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returns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list in 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reverse </a:t>
            </a:r>
            <a:r>
              <a:rPr dirty="0" sz="1450" spc="-25">
                <a:solidFill>
                  <a:srgbClr val="585D60"/>
                </a:solidFill>
                <a:latin typeface="Roboto"/>
                <a:cs typeface="Roboto"/>
              </a:rPr>
              <a:t>order.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27 /</a:t>
            </a:r>
            <a:r>
              <a:rPr dirty="0" sz="1200" spc="-10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5375" y="143351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5375" y="1457325"/>
          <a:ext cx="9334500" cy="491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4371975"/>
                <a:gridCol w="3514725"/>
              </a:tblGrid>
              <a:tr h="36671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List</a:t>
                      </a:r>
                      <a:r>
                        <a:rPr dirty="0" sz="1800" spc="-40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Function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Description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Example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928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len()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Returns the length of the</a:t>
                      </a:r>
                      <a:r>
                        <a:rPr dirty="0" sz="1800" spc="-1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list.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508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 marR="709930">
                        <a:lnSpc>
                          <a:spcPct val="101099"/>
                        </a:lnSpc>
                        <a:spcBef>
                          <a:spcPts val="490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= [1,2,3]  length =</a:t>
                      </a:r>
                      <a:r>
                        <a:rPr dirty="0" sz="1700" spc="-8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len(my_list)  # length is</a:t>
                      </a:r>
                      <a:r>
                        <a:rPr dirty="0" sz="1700" spc="-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88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max()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635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Returns the maximum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value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in the</a:t>
                      </a:r>
                      <a:r>
                        <a:rPr dirty="0" sz="1800" spc="-2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list.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6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579120">
                        <a:lnSpc>
                          <a:spcPct val="101099"/>
                        </a:lnSpc>
                        <a:spcBef>
                          <a:spcPts val="300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= [1,2,3]  maximum =</a:t>
                      </a:r>
                      <a:r>
                        <a:rPr dirty="0" sz="1700" spc="-8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max(my_list)  # maximum is</a:t>
                      </a:r>
                      <a:r>
                        <a:rPr dirty="0" sz="1700" spc="-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min()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Returns the minimum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value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in the</a:t>
                      </a:r>
                      <a:r>
                        <a:rPr dirty="0" sz="1800" spc="-2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list.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508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 marR="579120">
                        <a:lnSpc>
                          <a:spcPct val="101099"/>
                        </a:lnSpc>
                        <a:spcBef>
                          <a:spcPts val="450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= [1,2,3]  minimum =</a:t>
                      </a:r>
                      <a:r>
                        <a:rPr dirty="0" sz="1700" spc="-8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min(my_list)  # minimum is</a:t>
                      </a:r>
                      <a:r>
                        <a:rPr dirty="0" sz="1700" spc="-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5715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88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sum()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Returns the sum of all elements in the</a:t>
                      </a:r>
                      <a:r>
                        <a:rPr dirty="0" sz="1800" spc="-7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list.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31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840105">
                        <a:lnSpc>
                          <a:spcPct val="102899"/>
                        </a:lnSpc>
                        <a:spcBef>
                          <a:spcPts val="265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= [1,2,3]  total =</a:t>
                      </a:r>
                      <a:r>
                        <a:rPr dirty="0" sz="1700" spc="-8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sum(my_list)  # total is</a:t>
                      </a:r>
                      <a:r>
                        <a:rPr dirty="0" sz="1700" spc="-2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928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sort()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800" spc="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Sorts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the list in ascending</a:t>
                      </a:r>
                      <a:r>
                        <a:rPr dirty="0" sz="1800" spc="-1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 spc="-2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order.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1230630">
                        <a:lnSpc>
                          <a:spcPct val="102899"/>
                        </a:lnSpc>
                        <a:spcBef>
                          <a:spcPts val="415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=</a:t>
                      </a:r>
                      <a:r>
                        <a:rPr dirty="0" sz="1700" spc="-8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[3,2,1]  my_list.sort()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321310" indent="-261620">
                        <a:lnSpc>
                          <a:spcPts val="2025"/>
                        </a:lnSpc>
                        <a:buChar char="❖"/>
                        <a:tabLst>
                          <a:tab pos="321945" algn="l"/>
                        </a:tabLst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is now [1, 2,</a:t>
                      </a:r>
                      <a:r>
                        <a:rPr dirty="0" sz="1700" spc="-6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-10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3]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52705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6804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Roboto Condensed"/>
                <a:cs typeface="Roboto Condensed"/>
              </a:rPr>
              <a:t>Python </a:t>
            </a:r>
            <a:r>
              <a:rPr dirty="0" sz="3350" spc="10">
                <a:latin typeface="Roboto Condensed"/>
                <a:cs typeface="Roboto Condensed"/>
              </a:rPr>
              <a:t>List</a:t>
            </a:r>
            <a:r>
              <a:rPr dirty="0" sz="3350" spc="-75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Functions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28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433512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457325"/>
          <a:ext cx="9696450" cy="569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925"/>
                <a:gridCol w="4438650"/>
                <a:gridCol w="3571875"/>
              </a:tblGrid>
              <a:tr h="366712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List</a:t>
                      </a:r>
                      <a:r>
                        <a:rPr dirty="0" sz="1800" spc="-20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Function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Description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Example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928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index(item)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8419" marR="314325">
                        <a:lnSpc>
                          <a:spcPts val="2030"/>
                        </a:lnSpc>
                        <a:spcBef>
                          <a:spcPts val="163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Returns the index of the </a:t>
                      </a:r>
                      <a:r>
                        <a:rPr dirty="0" sz="1800" spc="-1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first</a:t>
                      </a:r>
                      <a:r>
                        <a:rPr dirty="0" sz="1800" spc="-4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occurrence 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0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0764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 marR="1296035">
                        <a:lnSpc>
                          <a:spcPct val="101099"/>
                        </a:lnSpc>
                        <a:spcBef>
                          <a:spcPts val="490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</a:t>
                      </a:r>
                      <a:r>
                        <a:rPr dirty="0" sz="1700" spc="-4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700" spc="-4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[1,2,3] </a:t>
                      </a:r>
                      <a:r>
                        <a:rPr dirty="0" sz="170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my_list.index(2)  # index is</a:t>
                      </a:r>
                      <a:r>
                        <a:rPr dirty="0" sz="1700" spc="-3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1142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append(item)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63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Adds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dirty="0" sz="1700" spc="-59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to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the end of the list.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5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1296035">
                        <a:lnSpc>
                          <a:spcPts val="2020"/>
                        </a:lnSpc>
                        <a:spcBef>
                          <a:spcPts val="409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</a:t>
                      </a:r>
                      <a:r>
                        <a:rPr dirty="0" sz="1700" spc="-4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700" spc="-4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[1,2,3] </a:t>
                      </a:r>
                      <a:r>
                        <a:rPr dirty="0" sz="170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my_list.append(4)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314325" indent="-260985">
                        <a:lnSpc>
                          <a:spcPct val="100000"/>
                        </a:lnSpc>
                        <a:buChar char="❖"/>
                        <a:tabLst>
                          <a:tab pos="314325" algn="l"/>
                        </a:tabLst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is now [1, 2,</a:t>
                      </a:r>
                      <a:r>
                        <a:rPr dirty="0" sz="1700" spc="-7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3,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4]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1190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pop(index)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8419">
                        <a:lnSpc>
                          <a:spcPts val="2095"/>
                        </a:lnSpc>
                      </a:pP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Removes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and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returns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the element</a:t>
                      </a:r>
                      <a:r>
                        <a:rPr dirty="0" sz="1800" spc="-1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at</a:t>
                      </a:r>
                      <a:endParaRPr sz="1800">
                        <a:latin typeface="Roboto"/>
                        <a:cs typeface="Roboto"/>
                      </a:endParaRPr>
                    </a:p>
                    <a:p>
                      <a:pPr marL="58419">
                        <a:lnSpc>
                          <a:spcPts val="2090"/>
                        </a:lnSpc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index</a:t>
                      </a:r>
                      <a:r>
                        <a:rPr dirty="0" sz="1800" spc="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marR="513080">
                        <a:lnSpc>
                          <a:spcPct val="101099"/>
                        </a:lnSpc>
                        <a:spcBef>
                          <a:spcPts val="450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= [1,2,3]  popped =</a:t>
                      </a:r>
                      <a:r>
                        <a:rPr dirty="0" sz="1700" spc="-8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my_list.pop(1)  # popped is</a:t>
                      </a:r>
                      <a:r>
                        <a:rPr dirty="0" sz="1700" spc="-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2,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314325" indent="-260985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❖"/>
                        <a:tabLst>
                          <a:tab pos="314325" algn="l"/>
                        </a:tabLst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is [1,</a:t>
                      </a:r>
                      <a:r>
                        <a:rPr dirty="0" sz="1700" spc="-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3]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5715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900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remove(item)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6350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130"/>
                        </a:lnSpc>
                        <a:spcBef>
                          <a:spcPts val="1200"/>
                        </a:spcBef>
                      </a:pP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Removes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the </a:t>
                      </a:r>
                      <a:r>
                        <a:rPr dirty="0" sz="1800" spc="-1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first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occurrence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dirty="0" sz="1800" spc="1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8419">
                        <a:lnSpc>
                          <a:spcPts val="2130"/>
                        </a:lnSpc>
                      </a:pP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from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the list.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52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1296035">
                        <a:lnSpc>
                          <a:spcPts val="2030"/>
                        </a:lnSpc>
                        <a:spcBef>
                          <a:spcPts val="400"/>
                        </a:spcBef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</a:t>
                      </a:r>
                      <a:r>
                        <a:rPr dirty="0" sz="1700" spc="-4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700" spc="-4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[1,2,3] </a:t>
                      </a:r>
                      <a:r>
                        <a:rPr dirty="0" sz="170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my_list.remove(2)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314325" indent="-260985">
                        <a:lnSpc>
                          <a:spcPts val="2030"/>
                        </a:lnSpc>
                        <a:buChar char="❖"/>
                        <a:tabLst>
                          <a:tab pos="314325" algn="l"/>
                        </a:tabLst>
                      </a:pP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my_list is [1,</a:t>
                      </a:r>
                      <a:r>
                        <a:rPr dirty="0" sz="1700" spc="-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3]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50800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1166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9555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Roboto Condensed"/>
                <a:cs typeface="Roboto Condensed"/>
              </a:rPr>
              <a:t>Python </a:t>
            </a:r>
            <a:r>
              <a:rPr dirty="0" sz="3350" spc="10">
                <a:latin typeface="Roboto Condensed"/>
                <a:cs typeface="Roboto Condensed"/>
              </a:rPr>
              <a:t>List </a:t>
            </a:r>
            <a:r>
              <a:rPr dirty="0" sz="3350" spc="5">
                <a:latin typeface="Roboto Condensed"/>
                <a:cs typeface="Roboto Condensed"/>
              </a:rPr>
              <a:t>Functions</a:t>
            </a:r>
            <a:r>
              <a:rPr dirty="0" sz="3350" spc="-80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(Cont.)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29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Learning </a:t>
            </a:r>
            <a:r>
              <a:rPr dirty="0" sz="3350" spc="5">
                <a:latin typeface="Roboto Condensed"/>
                <a:cs typeface="Roboto Condensed"/>
              </a:rPr>
              <a:t>Objectives for </a:t>
            </a:r>
            <a:r>
              <a:rPr dirty="0" sz="3350" spc="-35">
                <a:latin typeface="Roboto Condensed"/>
                <a:cs typeface="Roboto Condensed"/>
              </a:rPr>
              <a:t>Today's</a:t>
            </a:r>
            <a:r>
              <a:rPr dirty="0" sz="3350" spc="-6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Class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4832350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 pseudocode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map out a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problem.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Python syntax, data types, and data</a:t>
            </a:r>
            <a:r>
              <a:rPr dirty="0" sz="1800" spc="-4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structures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Convert data types using type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casting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Manipulate lists and use methods on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lists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544576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Activity: </a:t>
            </a: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List</a:t>
            </a:r>
            <a:r>
              <a:rPr dirty="0" sz="3350" spc="-3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Manipulation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8754" y="4721225"/>
            <a:ext cx="5559425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Show how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get the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total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number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of log</a:t>
            </a:r>
            <a:r>
              <a:rPr dirty="0" sz="1800" spc="-2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entries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Show how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slice 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first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5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log</a:t>
            </a:r>
            <a:r>
              <a:rPr dirty="0" sz="1800" spc="-2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entries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Filter out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all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log entries that contain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word</a:t>
            </a:r>
            <a:r>
              <a:rPr dirty="0" sz="1800" spc="-7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ERROR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754" y="6026149"/>
            <a:ext cx="3847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Count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number of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ERROR</a:t>
            </a:r>
            <a:r>
              <a:rPr dirty="0" sz="1800" spc="-8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entries.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914649"/>
            <a:ext cx="9696450" cy="15811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316865" indent="-209550">
              <a:lnSpc>
                <a:spcPts val="1595"/>
              </a:lnSpc>
              <a:spcBef>
                <a:spcPts val="675"/>
              </a:spcBef>
              <a:buChar char="❖"/>
              <a:tabLst>
                <a:tab pos="3175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your path will be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different</a:t>
            </a:r>
            <a:endParaRPr sz="1350">
              <a:latin typeface="Courier New"/>
              <a:cs typeface="Courier New"/>
            </a:endParaRPr>
          </a:p>
          <a:p>
            <a:pPr marL="525145" marR="3742054" indent="-417195">
              <a:lnSpc>
                <a:spcPts val="1580"/>
              </a:lnSpc>
              <a:spcBef>
                <a:spcPts val="6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with </a:t>
            </a:r>
            <a:r>
              <a:rPr dirty="0" sz="1350" spc="10">
                <a:latin typeface="Courier New"/>
                <a:cs typeface="Courier New"/>
              </a:rPr>
              <a:t>open(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"../../data/simulated_logs.txt"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"r"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-5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file:  lines =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file.readlines()</a:t>
            </a:r>
            <a:endParaRPr sz="1350">
              <a:latin typeface="Courier New"/>
              <a:cs typeface="Courier New"/>
            </a:endParaRPr>
          </a:p>
          <a:p>
            <a:pPr marL="107950" marR="4784725">
              <a:lnSpc>
                <a:spcPts val="1580"/>
              </a:lnSpc>
              <a:spcBef>
                <a:spcPts val="1340"/>
              </a:spcBef>
              <a:buChar char="❖"/>
              <a:tabLst>
                <a:tab pos="3175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Strip newline characters from each line </a:t>
            </a:r>
            <a:r>
              <a:rPr dirty="0" sz="1350" spc="10">
                <a:latin typeface="Courier New"/>
                <a:cs typeface="Courier New"/>
              </a:rPr>
              <a:t> log_entries = [line.strip()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dirty="0" sz="1350" spc="10">
                <a:latin typeface="Courier New"/>
                <a:cs typeface="Courier New"/>
              </a:rPr>
              <a:t>line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in</a:t>
            </a:r>
            <a:r>
              <a:rPr dirty="0" sz="1350" spc="-6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lines]  type(log_entries)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30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5525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21240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700" y="1673225"/>
            <a:ext cx="359854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  <a:tabLst>
                <a:tab pos="1180465" algn="l"/>
              </a:tabLst>
            </a:pP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Task	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pairs, build on the code below</a:t>
            </a:r>
            <a:r>
              <a:rPr dirty="0" sz="1800" spc="-7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10:00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1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Roboto Condensed"/>
                <a:cs typeface="Roboto Condensed"/>
              </a:rPr>
              <a:t>Summary </a:t>
            </a:r>
            <a:r>
              <a:rPr dirty="0" sz="3350" spc="10">
                <a:latin typeface="Roboto Condensed"/>
                <a:cs typeface="Roboto Condensed"/>
              </a:rPr>
              <a:t>of Main</a:t>
            </a:r>
            <a:r>
              <a:rPr dirty="0" sz="3350" spc="-65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Points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5206365" cy="215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now,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should be 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the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following: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 pseudocode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map out a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problem.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Python Syntax, Data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Types,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Data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Structures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Convert data types using type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casting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Manipulate lists and use methods on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lists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32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45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📝</a:t>
            </a:r>
            <a:r>
              <a:rPr dirty="0" sz="3300" spc="-195">
                <a:latin typeface="Arial"/>
                <a:cs typeface="Arial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Review </a:t>
            </a:r>
            <a:r>
              <a:rPr dirty="0" sz="3350" spc="10">
                <a:latin typeface="Roboto Condensed"/>
                <a:cs typeface="Roboto Condensed"/>
              </a:rPr>
              <a:t>and </a:t>
            </a:r>
            <a:r>
              <a:rPr dirty="0" sz="3350" spc="-5">
                <a:latin typeface="Roboto Condensed"/>
                <a:cs typeface="Roboto Condensed"/>
              </a:rPr>
              <a:t>Clarification </a:t>
            </a:r>
            <a:r>
              <a:rPr dirty="0" sz="3300" spc="2155"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2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325755" algn="l"/>
              </a:tabLst>
            </a:pP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Class Notes</a:t>
            </a:r>
            <a:r>
              <a:rPr dirty="0" spc="-5"/>
              <a:t>: </a:t>
            </a:r>
            <a:r>
              <a:rPr dirty="0" spc="-30"/>
              <a:t>Take </a:t>
            </a:r>
            <a:r>
              <a:rPr dirty="0"/>
              <a:t>some time </a:t>
            </a:r>
            <a:r>
              <a:rPr dirty="0" spc="-10"/>
              <a:t>to </a:t>
            </a:r>
            <a:r>
              <a:rPr dirty="0" spc="-5"/>
              <a:t>revisit your </a:t>
            </a:r>
            <a:r>
              <a:rPr dirty="0"/>
              <a:t>class notes for </a:t>
            </a:r>
            <a:r>
              <a:rPr dirty="0" spc="-15"/>
              <a:t>key </a:t>
            </a:r>
            <a:r>
              <a:rPr dirty="0"/>
              <a:t>insights and</a:t>
            </a:r>
            <a:r>
              <a:rPr dirty="0" spc="30"/>
              <a:t> </a:t>
            </a:r>
            <a:r>
              <a:rPr dirty="0"/>
              <a:t>concepts.</a:t>
            </a:r>
          </a:p>
          <a:p>
            <a:pPr marL="325120" marR="1016635" indent="-133985">
              <a:lnSpc>
                <a:spcPct val="118100"/>
              </a:lnSpc>
              <a:spcBef>
                <a:spcPts val="900"/>
              </a:spcBef>
              <a:buFont typeface="Roboto"/>
              <a:buChar char="•"/>
              <a:tabLst>
                <a:tab pos="325755" algn="l"/>
              </a:tabLst>
            </a:pPr>
            <a:r>
              <a:rPr dirty="0" spc="-10" b="1">
                <a:solidFill>
                  <a:srgbClr val="C2132D"/>
                </a:solidFill>
                <a:latin typeface="Roboto"/>
                <a:cs typeface="Roboto"/>
              </a:rPr>
              <a:t>Zoom </a:t>
            </a: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Recording</a:t>
            </a:r>
            <a:r>
              <a:rPr dirty="0" spc="-5"/>
              <a:t>: </a:t>
            </a:r>
            <a:r>
              <a:rPr dirty="0"/>
              <a:t>The </a:t>
            </a:r>
            <a:r>
              <a:rPr dirty="0" spc="-5"/>
              <a:t>recording </a:t>
            </a:r>
            <a:r>
              <a:rPr dirty="0"/>
              <a:t>of </a:t>
            </a:r>
            <a:r>
              <a:rPr dirty="0" spc="-15"/>
              <a:t>today's </a:t>
            </a:r>
            <a:r>
              <a:rPr dirty="0"/>
              <a:t>class will be made </a:t>
            </a:r>
            <a:r>
              <a:rPr dirty="0" spc="-5"/>
              <a:t>available </a:t>
            </a:r>
            <a:r>
              <a:rPr dirty="0"/>
              <a:t>on </a:t>
            </a:r>
            <a:r>
              <a:rPr dirty="0" spc="-5"/>
              <a:t>Canvas  approximately </a:t>
            </a:r>
            <a:r>
              <a:rPr dirty="0"/>
              <a:t>3-4 hours after the end of</a:t>
            </a:r>
            <a:r>
              <a:rPr dirty="0" spc="-5"/>
              <a:t> </a:t>
            </a:r>
            <a:r>
              <a:rPr dirty="0"/>
              <a:t>class.</a:t>
            </a:r>
          </a:p>
          <a:p>
            <a:pPr marL="325120" marR="5080" indent="-133985">
              <a:lnSpc>
                <a:spcPct val="118100"/>
              </a:lnSpc>
              <a:spcBef>
                <a:spcPts val="819"/>
              </a:spcBef>
              <a:buFont typeface="Roboto"/>
              <a:buChar char="•"/>
              <a:tabLst>
                <a:tab pos="325755" algn="l"/>
              </a:tabLst>
            </a:pP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Questions</a:t>
            </a:r>
            <a:r>
              <a:rPr dirty="0" spc="-5"/>
              <a:t>: </a:t>
            </a:r>
            <a:r>
              <a:rPr dirty="0"/>
              <a:t>Please </a:t>
            </a:r>
            <a:r>
              <a:rPr dirty="0" spc="-20"/>
              <a:t>don't </a:t>
            </a:r>
            <a:r>
              <a:rPr dirty="0"/>
              <a:t>hesitate </a:t>
            </a:r>
            <a:r>
              <a:rPr dirty="0" spc="-10"/>
              <a:t>to </a:t>
            </a:r>
            <a:r>
              <a:rPr dirty="0"/>
              <a:t>ask for </a:t>
            </a:r>
            <a:r>
              <a:rPr dirty="0" spc="-5"/>
              <a:t>clarification </a:t>
            </a:r>
            <a:r>
              <a:rPr dirty="0"/>
              <a:t>on any </a:t>
            </a:r>
            <a:r>
              <a:rPr dirty="0" spc="-5"/>
              <a:t>topics </a:t>
            </a:r>
            <a:r>
              <a:rPr dirty="0"/>
              <a:t>discussed in class. </a:t>
            </a:r>
            <a:r>
              <a:rPr dirty="0" spc="-20"/>
              <a:t>It's  </a:t>
            </a:r>
            <a:r>
              <a:rPr dirty="0"/>
              <a:t>crucial not </a:t>
            </a:r>
            <a:r>
              <a:rPr dirty="0" spc="-10"/>
              <a:t>to </a:t>
            </a:r>
            <a:r>
              <a:rPr dirty="0"/>
              <a:t>let questions</a:t>
            </a:r>
            <a:r>
              <a:rPr dirty="0" spc="5"/>
              <a:t> </a:t>
            </a:r>
            <a:r>
              <a:rPr dirty="0"/>
              <a:t>accumulate.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33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341312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solidFill>
                  <a:srgbClr val="C2132D"/>
                </a:solidFill>
                <a:latin typeface="Arial"/>
                <a:cs typeface="Arial"/>
              </a:rPr>
              <a:t>🎯</a:t>
            </a:r>
            <a:r>
              <a:rPr dirty="0" sz="3300" spc="-204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Assignment </a:t>
            </a:r>
            <a:r>
              <a:rPr dirty="0" sz="3300" spc="2155">
                <a:solidFill>
                  <a:srgbClr val="C2132D"/>
                </a:solidFill>
                <a:latin typeface="Arial"/>
                <a:cs typeface="Arial"/>
              </a:rPr>
              <a:t>🎯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6681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Please work on and submit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Assignment 02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prior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our next</a:t>
            </a:r>
            <a:r>
              <a:rPr dirty="0" sz="1800" spc="-6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class.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2" y="2502408"/>
            <a:ext cx="9604375" cy="1039494"/>
          </a:xfrm>
          <a:custGeom>
            <a:avLst/>
            <a:gdLst/>
            <a:ahLst/>
            <a:cxnLst/>
            <a:rect l="l" t="t" r="r" b="b"/>
            <a:pathLst>
              <a:path w="9604375" h="1039495">
                <a:moveTo>
                  <a:pt x="0" y="0"/>
                </a:moveTo>
                <a:lnTo>
                  <a:pt x="9604248" y="0"/>
                </a:lnTo>
                <a:lnTo>
                  <a:pt x="9604248" y="1039368"/>
                </a:lnTo>
                <a:lnTo>
                  <a:pt x="0" y="1039368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2584" y="3023616"/>
            <a:ext cx="2188845" cy="935990"/>
          </a:xfrm>
          <a:custGeom>
            <a:avLst/>
            <a:gdLst/>
            <a:ahLst/>
            <a:cxnLst/>
            <a:rect l="l" t="t" r="r" b="b"/>
            <a:pathLst>
              <a:path w="2188845" h="935989">
                <a:moveTo>
                  <a:pt x="0" y="0"/>
                </a:moveTo>
                <a:lnTo>
                  <a:pt x="2188464" y="0"/>
                </a:lnTo>
                <a:lnTo>
                  <a:pt x="2188464" y="935736"/>
                </a:lnTo>
                <a:lnTo>
                  <a:pt x="0" y="93573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3403" y="2625725"/>
            <a:ext cx="9138285" cy="1177925"/>
          </a:xfrm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3705860" marR="5080" indent="-3693795">
              <a:lnSpc>
                <a:spcPts val="4120"/>
              </a:lnSpc>
              <a:spcBef>
                <a:spcPts val="925"/>
              </a:spcBef>
            </a:pP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101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01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3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4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3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3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83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830">
                <a:solidFill>
                  <a:srgbClr val="FFFFFF"/>
                </a:solidFill>
                <a:latin typeface="Roboto Condensed"/>
                <a:cs typeface="Roboto Condensed"/>
              </a:rPr>
              <a:t>o </a:t>
            </a:r>
            <a:r>
              <a:rPr dirty="0" sz="4100" spc="-1175">
                <a:solidFill>
                  <a:srgbClr val="000000"/>
                </a:solidFill>
                <a:latin typeface="Roboto Condensed"/>
                <a:cs typeface="Roboto Condensed"/>
              </a:rPr>
              <a:t>M</a:t>
            </a:r>
            <a:r>
              <a:rPr dirty="0" sz="4100" spc="-1175">
                <a:solidFill>
                  <a:srgbClr val="FFFFFF"/>
                </a:solidFill>
                <a:latin typeface="Roboto Condensed"/>
                <a:cs typeface="Roboto Condensed"/>
              </a:rPr>
              <a:t>M</a:t>
            </a:r>
            <a:r>
              <a:rPr dirty="0" sz="4100" spc="-117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1175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4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ou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t </a:t>
            </a:r>
            <a:r>
              <a:rPr dirty="0" sz="4100" spc="-98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8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4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b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b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ri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it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844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y  </a:t>
            </a:r>
            <a:r>
              <a:rPr dirty="0" sz="4100" spc="-1190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1190">
                <a:solidFill>
                  <a:srgbClr val="FFFFFF"/>
                </a:solidFill>
                <a:latin typeface="Roboto Condensed"/>
                <a:cs typeface="Roboto Condensed"/>
              </a:rPr>
              <a:t>Pr</a:t>
            </a:r>
            <a:r>
              <a:rPr dirty="0" sz="4100" spc="-1190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119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190">
                <a:solidFill>
                  <a:srgbClr val="000000"/>
                </a:solidFill>
                <a:latin typeface="Roboto Condensed"/>
                <a:cs typeface="Roboto Condensed"/>
              </a:rPr>
              <a:t>ob</a:t>
            </a:r>
            <a:r>
              <a:rPr dirty="0" sz="4100" spc="-1190">
                <a:solidFill>
                  <a:srgbClr val="FFFFFF"/>
                </a:solidFill>
                <a:latin typeface="Roboto Condensed"/>
                <a:cs typeface="Roboto Condensed"/>
              </a:rPr>
              <a:t>b</a:t>
            </a:r>
            <a:r>
              <a:rPr dirty="0" sz="4100" spc="-1190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1190">
                <a:solidFill>
                  <a:srgbClr val="FFFFFF"/>
                </a:solidFill>
                <a:latin typeface="Roboto Condensed"/>
                <a:cs typeface="Roboto Condensed"/>
              </a:rPr>
              <a:t>l</a:t>
            </a:r>
            <a:r>
              <a:rPr dirty="0" sz="4100" spc="-119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190">
                <a:solidFill>
                  <a:srgbClr val="FFFFFF"/>
                </a:solidFill>
                <a:latin typeface="Roboto Condensed"/>
                <a:cs typeface="Roboto Condensed"/>
              </a:rPr>
              <a:t>em</a:t>
            </a:r>
            <a:r>
              <a:rPr dirty="0" sz="4100" spc="-1190">
                <a:solidFill>
                  <a:srgbClr val="000000"/>
                </a:solidFill>
                <a:latin typeface="Roboto Condensed"/>
                <a:cs typeface="Roboto Condensed"/>
              </a:rPr>
              <a:t>m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r>
              <a:rPr dirty="0" sz="12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399" y="2152650"/>
            <a:ext cx="8934450" cy="2990850"/>
          </a:xfrm>
          <a:custGeom>
            <a:avLst/>
            <a:gdLst/>
            <a:ahLst/>
            <a:cxnLst/>
            <a:rect l="l" t="t" r="r" b="b"/>
            <a:pathLst>
              <a:path w="8934450" h="2990850">
                <a:moveTo>
                  <a:pt x="0" y="0"/>
                </a:moveTo>
                <a:lnTo>
                  <a:pt x="8934449" y="0"/>
                </a:lnTo>
                <a:lnTo>
                  <a:pt x="8934449" y="2990849"/>
                </a:lnTo>
                <a:lnTo>
                  <a:pt x="0" y="299084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9212" y="2152650"/>
            <a:ext cx="0" cy="2990850"/>
          </a:xfrm>
          <a:custGeom>
            <a:avLst/>
            <a:gdLst/>
            <a:ahLst/>
            <a:cxnLst/>
            <a:rect l="l" t="t" r="r" b="b"/>
            <a:pathLst>
              <a:path w="0" h="2990850">
                <a:moveTo>
                  <a:pt x="0" y="0"/>
                </a:moveTo>
                <a:lnTo>
                  <a:pt x="0" y="29908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1532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5">
                <a:latin typeface="Roboto Condensed"/>
                <a:cs typeface="Roboto Condensed"/>
              </a:rPr>
              <a:t>Background: </a:t>
            </a:r>
            <a:r>
              <a:rPr dirty="0" sz="3350" spc="10">
                <a:latin typeface="Roboto Condensed"/>
                <a:cs typeface="Roboto Condensed"/>
              </a:rPr>
              <a:t>Why is BUS 104 is a</a:t>
            </a:r>
            <a:r>
              <a:rPr dirty="0" sz="3350" spc="-60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Pre-Req?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387475"/>
            <a:ext cx="9279255" cy="37287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From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the </a:t>
            </a:r>
            <a:r>
              <a:rPr dirty="0" sz="2600" spc="15">
                <a:solidFill>
                  <a:srgbClr val="C2132D"/>
                </a:solidFill>
                <a:latin typeface="Roboto Condensed"/>
                <a:cs typeface="Roboto Condensed"/>
              </a:rPr>
              <a:t>MU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Bulletin</a:t>
            </a:r>
            <a:endParaRPr sz="2600">
              <a:latin typeface="Roboto Condensed"/>
              <a:cs typeface="Roboto Condense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Roboto Condensed"/>
              <a:cs typeface="Roboto Condensed"/>
            </a:endParaRPr>
          </a:p>
          <a:p>
            <a:pPr marL="66929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BUS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104. Introduction </a:t>
            </a:r>
            <a:r>
              <a:rPr dirty="0" sz="1800" spc="-15" b="1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Computational </a:t>
            </a: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Thinking for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Business.</a:t>
            </a:r>
            <a:r>
              <a:rPr dirty="0" sz="1800" spc="-45" b="1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(2)</a:t>
            </a:r>
            <a:endParaRPr sz="1800">
              <a:latin typeface="Roboto"/>
              <a:cs typeface="Roboto"/>
            </a:endParaRPr>
          </a:p>
          <a:p>
            <a:pPr marL="669290" marR="5080">
              <a:lnSpc>
                <a:spcPct val="116599"/>
              </a:lnSpc>
              <a:spcBef>
                <a:spcPts val="85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 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part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Farmer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School of Business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first-year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integrated core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curriculum, this  course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introduces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students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fundamentals of computational thinking as an aid 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data-driven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business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problem-solving.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Topics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include: computational thinking as 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problem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solving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representing data through abstractions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thinking in terms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of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algorithms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(loops, conditions,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reusable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code, functions and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events)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automate  finding solutions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course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lays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foundations for students identifying,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analyzing,  and implementing solutions for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data-driven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business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problems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the  communication of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results.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6176962"/>
            <a:ext cx="2962275" cy="0"/>
          </a:xfrm>
          <a:custGeom>
            <a:avLst/>
            <a:gdLst/>
            <a:ahLst/>
            <a:cxnLst/>
            <a:rect l="l" t="t" r="r" b="b"/>
            <a:pathLst>
              <a:path w="2962275" h="0">
                <a:moveTo>
                  <a:pt x="0" y="0"/>
                </a:moveTo>
                <a:lnTo>
                  <a:pt x="29622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86487"/>
            <a:ext cx="2962275" cy="0"/>
          </a:xfrm>
          <a:custGeom>
            <a:avLst/>
            <a:gdLst/>
            <a:ahLst/>
            <a:cxnLst/>
            <a:rect l="l" t="t" r="r" b="b"/>
            <a:pathLst>
              <a:path w="2962275" h="0">
                <a:moveTo>
                  <a:pt x="0" y="0"/>
                </a:moveTo>
                <a:lnTo>
                  <a:pt x="29622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6715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700" y="6266655"/>
            <a:ext cx="298831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Source: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Business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Analysis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(BUS) </a:t>
            </a:r>
            <a:r>
              <a:rPr dirty="0" sz="85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|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Miami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University Bulletin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868235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Background: </a:t>
            </a: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(Distributed) Denial of </a:t>
            </a:r>
            <a:r>
              <a:rPr dirty="0" sz="3350" spc="15">
                <a:solidFill>
                  <a:srgbClr val="C2132D"/>
                </a:solidFill>
                <a:latin typeface="Roboto Condensed"/>
                <a:cs typeface="Roboto Condensed"/>
              </a:rPr>
              <a:t>Service</a:t>
            </a:r>
            <a:r>
              <a:rPr dirty="0" sz="3350" spc="-7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Attacks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9762" y="1433512"/>
            <a:ext cx="7705725" cy="4495800"/>
          </a:xfrm>
          <a:custGeom>
            <a:avLst/>
            <a:gdLst/>
            <a:ahLst/>
            <a:cxnLst/>
            <a:rect l="l" t="t" r="r" b="b"/>
            <a:pathLst>
              <a:path w="7705725" h="4495800">
                <a:moveTo>
                  <a:pt x="0" y="0"/>
                </a:moveTo>
                <a:lnTo>
                  <a:pt x="7705724" y="0"/>
                </a:lnTo>
                <a:lnTo>
                  <a:pt x="7705724" y="4495799"/>
                </a:lnTo>
                <a:lnTo>
                  <a:pt x="0" y="4495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05075" y="1642872"/>
            <a:ext cx="2691765" cy="214629"/>
          </a:xfrm>
          <a:prstGeom prst="rect">
            <a:avLst/>
          </a:prstGeom>
          <a:solidFill>
            <a:srgbClr val="000000">
              <a:alpha val="501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10"/>
              </a:lnSpc>
            </a:pPr>
            <a:r>
              <a:rPr dirty="0" sz="1350">
                <a:latin typeface="Roboto"/>
                <a:cs typeface="Roboto"/>
                <a:hlinkClick r:id="rId2"/>
              </a:rPr>
              <a:t>Denial of Service </a:t>
            </a:r>
            <a:r>
              <a:rPr dirty="0" sz="1350" spc="-5">
                <a:latin typeface="Roboto"/>
                <a:cs typeface="Roboto"/>
                <a:hlinkClick r:id="rId2"/>
              </a:rPr>
              <a:t>Attacks</a:t>
            </a:r>
            <a:r>
              <a:rPr dirty="0" sz="1350" spc="-65">
                <a:latin typeface="Roboto"/>
                <a:cs typeface="Roboto"/>
                <a:hlinkClick r:id="rId2"/>
              </a:rPr>
              <a:t> </a:t>
            </a:r>
            <a:r>
              <a:rPr dirty="0" sz="1350">
                <a:latin typeface="Roboto"/>
                <a:cs typeface="Roboto"/>
                <a:hlinkClick r:id="rId2"/>
              </a:rPr>
              <a:t>Explained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8774" y="3457575"/>
            <a:ext cx="647700" cy="457200"/>
          </a:xfrm>
          <a:custGeom>
            <a:avLst/>
            <a:gdLst/>
            <a:ahLst/>
            <a:cxnLst/>
            <a:rect l="l" t="t" r="r" b="b"/>
            <a:pathLst>
              <a:path w="647700" h="457200">
                <a:moveTo>
                  <a:pt x="323849" y="457199"/>
                </a:moveTo>
                <a:lnTo>
                  <a:pt x="213752" y="454890"/>
                </a:lnTo>
                <a:lnTo>
                  <a:pt x="127392" y="450449"/>
                </a:lnTo>
                <a:lnTo>
                  <a:pt x="65722" y="442436"/>
                </a:lnTo>
                <a:lnTo>
                  <a:pt x="32230" y="420635"/>
                </a:lnTo>
                <a:lnTo>
                  <a:pt x="14096" y="383476"/>
                </a:lnTo>
                <a:lnTo>
                  <a:pt x="6188" y="337939"/>
                </a:lnTo>
                <a:lnTo>
                  <a:pt x="1976" y="287071"/>
                </a:lnTo>
                <a:lnTo>
                  <a:pt x="300" y="245686"/>
                </a:lnTo>
                <a:lnTo>
                  <a:pt x="0" y="228599"/>
                </a:lnTo>
                <a:lnTo>
                  <a:pt x="300" y="211513"/>
                </a:lnTo>
                <a:lnTo>
                  <a:pt x="1976" y="170128"/>
                </a:lnTo>
                <a:lnTo>
                  <a:pt x="6188" y="119260"/>
                </a:lnTo>
                <a:lnTo>
                  <a:pt x="14096" y="73723"/>
                </a:lnTo>
                <a:lnTo>
                  <a:pt x="32265" y="36564"/>
                </a:lnTo>
                <a:lnTo>
                  <a:pt x="65722" y="14763"/>
                </a:lnTo>
                <a:lnTo>
                  <a:pt x="127392" y="6750"/>
                </a:lnTo>
                <a:lnTo>
                  <a:pt x="213752" y="2309"/>
                </a:lnTo>
                <a:lnTo>
                  <a:pt x="290630" y="404"/>
                </a:lnTo>
                <a:lnTo>
                  <a:pt x="323849" y="0"/>
                </a:lnTo>
                <a:lnTo>
                  <a:pt x="357069" y="404"/>
                </a:lnTo>
                <a:lnTo>
                  <a:pt x="433947" y="2309"/>
                </a:lnTo>
                <a:lnTo>
                  <a:pt x="520307" y="6750"/>
                </a:lnTo>
                <a:lnTo>
                  <a:pt x="581977" y="14763"/>
                </a:lnTo>
                <a:lnTo>
                  <a:pt x="615469" y="36564"/>
                </a:lnTo>
                <a:lnTo>
                  <a:pt x="633602" y="73723"/>
                </a:lnTo>
                <a:lnTo>
                  <a:pt x="641511" y="119260"/>
                </a:lnTo>
                <a:lnTo>
                  <a:pt x="645723" y="170128"/>
                </a:lnTo>
                <a:lnTo>
                  <a:pt x="647399" y="211513"/>
                </a:lnTo>
                <a:lnTo>
                  <a:pt x="647699" y="228599"/>
                </a:lnTo>
                <a:lnTo>
                  <a:pt x="647399" y="245686"/>
                </a:lnTo>
                <a:lnTo>
                  <a:pt x="645723" y="287071"/>
                </a:lnTo>
                <a:lnTo>
                  <a:pt x="641511" y="337939"/>
                </a:lnTo>
                <a:lnTo>
                  <a:pt x="633602" y="383476"/>
                </a:lnTo>
                <a:lnTo>
                  <a:pt x="615469" y="420635"/>
                </a:lnTo>
                <a:lnTo>
                  <a:pt x="581977" y="442436"/>
                </a:lnTo>
                <a:lnTo>
                  <a:pt x="520307" y="450449"/>
                </a:lnTo>
                <a:lnTo>
                  <a:pt x="433947" y="454890"/>
                </a:lnTo>
                <a:lnTo>
                  <a:pt x="357069" y="456795"/>
                </a:lnTo>
                <a:lnTo>
                  <a:pt x="323849" y="457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95949" y="3590925"/>
            <a:ext cx="171450" cy="190500"/>
          </a:xfrm>
          <a:custGeom>
            <a:avLst/>
            <a:gdLst/>
            <a:ahLst/>
            <a:cxnLst/>
            <a:rect l="l" t="t" r="r" b="b"/>
            <a:pathLst>
              <a:path w="171450" h="190500">
                <a:moveTo>
                  <a:pt x="0" y="190499"/>
                </a:moveTo>
                <a:lnTo>
                  <a:pt x="0" y="0"/>
                </a:lnTo>
                <a:lnTo>
                  <a:pt x="171449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6962"/>
            <a:ext cx="4019550" cy="0"/>
          </a:xfrm>
          <a:custGeom>
            <a:avLst/>
            <a:gdLst/>
            <a:ahLst/>
            <a:cxnLst/>
            <a:rect l="l" t="t" r="r" b="b"/>
            <a:pathLst>
              <a:path w="4019550" h="0">
                <a:moveTo>
                  <a:pt x="0" y="0"/>
                </a:moveTo>
                <a:lnTo>
                  <a:pt x="40195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186487"/>
            <a:ext cx="4019550" cy="0"/>
          </a:xfrm>
          <a:custGeom>
            <a:avLst/>
            <a:gdLst/>
            <a:ahLst/>
            <a:cxnLst/>
            <a:rect l="l" t="t" r="r" b="b"/>
            <a:pathLst>
              <a:path w="4019550" h="0">
                <a:moveTo>
                  <a:pt x="0" y="0"/>
                </a:moveTo>
                <a:lnTo>
                  <a:pt x="40195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2442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1700" y="6266655"/>
            <a:ext cx="4046854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Credits: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Jeff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Crume. (2023)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IBM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Technology: Denial of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Service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Attacks Explained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6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9597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Simplifying our </a:t>
            </a:r>
            <a:r>
              <a:rPr dirty="0" sz="3350" spc="-40">
                <a:latin typeface="Roboto Condensed"/>
                <a:cs typeface="Roboto Condensed"/>
              </a:rPr>
              <a:t>Task </a:t>
            </a:r>
            <a:r>
              <a:rPr dirty="0" sz="3350" spc="10">
                <a:latin typeface="Roboto Condensed"/>
                <a:cs typeface="Roboto Condensed"/>
              </a:rPr>
              <a:t>Ahead: </a:t>
            </a:r>
            <a:r>
              <a:rPr dirty="0" sz="3350" spc="15">
                <a:latin typeface="Roboto Condensed"/>
                <a:cs typeface="Roboto Condensed"/>
              </a:rPr>
              <a:t>SYN </a:t>
            </a:r>
            <a:r>
              <a:rPr dirty="0" sz="3350" spc="10">
                <a:latin typeface="Roboto Condensed"/>
                <a:cs typeface="Roboto Condensed"/>
              </a:rPr>
              <a:t>Flood</a:t>
            </a:r>
            <a:r>
              <a:rPr dirty="0" sz="3350" spc="-65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Attacks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687578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We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focus on the simple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SYN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flood attack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Attackers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send a succession of SYN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requests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target's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system.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075" y="2419350"/>
            <a:ext cx="7277099" cy="350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077108"/>
            <a:ext cx="925512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Source: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Captured from the Jeff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Crume. (2023)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IBM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Technology: Denial of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Service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Attacks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Explained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video (~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the frame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corresponding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3:47).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Then,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image was adjusted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by: (a)  removing the presenter's picture,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(b)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adding a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circle around the </a:t>
            </a:r>
            <a:r>
              <a:rPr dirty="0" sz="850" spc="20">
                <a:solidFill>
                  <a:srgbClr val="585D60"/>
                </a:solidFill>
                <a:latin typeface="Roboto"/>
                <a:cs typeface="Roboto"/>
              </a:rPr>
              <a:t>SYN</a:t>
            </a:r>
            <a:r>
              <a:rPr dirty="0" sz="850" spc="-6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attack.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7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37743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Activity: </a:t>
            </a: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Detecting </a:t>
            </a:r>
            <a:r>
              <a:rPr dirty="0" sz="3350" spc="15">
                <a:solidFill>
                  <a:srgbClr val="C2132D"/>
                </a:solidFill>
                <a:latin typeface="Roboto Condensed"/>
                <a:cs typeface="Roboto Condensed"/>
              </a:rPr>
              <a:t>SYN </a:t>
            </a: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Flood</a:t>
            </a:r>
            <a:r>
              <a:rPr dirty="0" sz="3350" spc="-2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Attacks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8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5525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21240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0300" y="1673225"/>
            <a:ext cx="8688070" cy="173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1694814" algn="l"/>
                <a:tab pos="2437765" algn="l"/>
                <a:tab pos="3180715" algn="l"/>
                <a:tab pos="3923665" algn="l"/>
              </a:tabLst>
            </a:pP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Task	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Q1	Q2	Q3	Q4	Q5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Roboto"/>
              <a:cs typeface="Roboto"/>
            </a:endParaRPr>
          </a:p>
          <a:p>
            <a:pPr marL="164465" marR="5080" indent="-133985">
              <a:lnSpc>
                <a:spcPct val="118100"/>
              </a:lnSpc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Toward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creating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algorithm for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monitoring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network 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traffic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detecting SYN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flood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attacks, in pairs, please think and answer the following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questions.</a:t>
            </a:r>
            <a:endParaRPr sz="1800">
              <a:latin typeface="Roboto"/>
              <a:cs typeface="Roboto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Write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down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answers in each tab, after each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question.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10:00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5758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Computational Thinking: </a:t>
            </a:r>
            <a:r>
              <a:rPr dirty="0" sz="3350" spc="-10">
                <a:latin typeface="Roboto Condensed"/>
                <a:cs typeface="Roboto Condensed"/>
              </a:rPr>
              <a:t>From </a:t>
            </a:r>
            <a:r>
              <a:rPr dirty="0" sz="3350" spc="5">
                <a:latin typeface="Roboto Condensed"/>
                <a:cs typeface="Roboto Condensed"/>
              </a:rPr>
              <a:t>Problem </a:t>
            </a:r>
            <a:r>
              <a:rPr dirty="0" sz="3350" spc="-10">
                <a:latin typeface="Roboto Condensed"/>
                <a:cs typeface="Roboto Condensed"/>
              </a:rPr>
              <a:t>to</a:t>
            </a:r>
            <a:r>
              <a:rPr dirty="0" sz="3350" spc="-60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Code/Solution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9349" y="1428750"/>
            <a:ext cx="6686549" cy="4486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077108"/>
            <a:ext cx="892238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Source: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Harimurti,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R.,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&amp;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Asto, B.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I.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(2019, May).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The concept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of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computational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thinking toward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information and communication technology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learning. In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IOP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Conference Series:  Materials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Science and Engineering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(Vol.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535, No.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1, p.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012004). IOP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Publishing.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Figure</a:t>
            </a:r>
            <a:r>
              <a:rPr dirty="0" sz="850" spc="-8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02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9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419: Data-Driven Security</dc:title>
  <dcterms:created xsi:type="dcterms:W3CDTF">2025-01-29T00:31:14Z</dcterms:created>
  <dcterms:modified xsi:type="dcterms:W3CDTF">2025-01-29T00:31:14Z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2025-01-29T00:00:00Z</vt:filetime>
  </property>
  <property fmtid="{D5CDD505-2E9C-101B-9397-08002B2CF9AE}" pid="3" name="Creator">
    <vt:lpwstr>Mozilla/5.0 (Windows NT 10.0; Win64; x64) AppleWebKit/537.36 (KHTML, like Gecko) Chrome/132.0.0.0 Safari/537.36</vt:lpwstr>
  </property>
  <property fmtid="{D5CDD505-2E9C-101B-9397-08002B2CF9AE}" pid="4" name="LastSaved">
    <vt:filetime>2025-01-29T00:00:00Z</vt:filetime>
  </property>
</Properties>
</file>