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Default Extension="jpg" ContentType="image/jpg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x="11531600" cy="6489700"/>
  <p:notesSz cx="11531600" cy="64897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64870" y="2011807"/>
            <a:ext cx="9801860" cy="13628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729740" y="3634232"/>
            <a:ext cx="8072120" cy="16224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585D60"/>
                </a:solidFill>
                <a:latin typeface="Trebuchet MS"/>
                <a:cs typeface="Trebuchet MS"/>
              </a:defRPr>
            </a:lvl1pPr>
          </a:lstStyle>
          <a:p>
            <a:pPr marL="123825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45"/>
              <a:t>#</a:t>
            </a:fld>
            <a:r>
              <a:rPr dirty="0" spc="45"/>
              <a:t> </a:t>
            </a:r>
            <a:r>
              <a:rPr dirty="0" spc="-135"/>
              <a:t>/</a:t>
            </a:r>
            <a:r>
              <a:rPr dirty="0" spc="-260"/>
              <a:t> </a:t>
            </a:r>
            <a:r>
              <a:rPr dirty="0" spc="45"/>
              <a:t>27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1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585D60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585D60"/>
                </a:solidFill>
                <a:latin typeface="Trebuchet MS"/>
                <a:cs typeface="Trebuchet MS"/>
              </a:defRPr>
            </a:lvl1pPr>
          </a:lstStyle>
          <a:p>
            <a:pPr marL="123825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45"/>
              <a:t>#</a:t>
            </a:fld>
            <a:r>
              <a:rPr dirty="0" spc="45"/>
              <a:t> </a:t>
            </a:r>
            <a:r>
              <a:rPr dirty="0" spc="-135"/>
              <a:t>/</a:t>
            </a:r>
            <a:r>
              <a:rPr dirty="0" spc="-260"/>
              <a:t> </a:t>
            </a:r>
            <a:r>
              <a:rPr dirty="0" spc="45"/>
              <a:t>27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1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576580" y="1492631"/>
            <a:ext cx="5016246" cy="42832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938774" y="1492631"/>
            <a:ext cx="5016246" cy="42832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585D60"/>
                </a:solidFill>
                <a:latin typeface="Trebuchet MS"/>
                <a:cs typeface="Trebuchet MS"/>
              </a:defRPr>
            </a:lvl1pPr>
          </a:lstStyle>
          <a:p>
            <a:pPr marL="123825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45"/>
              <a:t>#</a:t>
            </a:fld>
            <a:r>
              <a:rPr dirty="0" spc="45"/>
              <a:t> </a:t>
            </a:r>
            <a:r>
              <a:rPr dirty="0" spc="-135"/>
              <a:t>/</a:t>
            </a:r>
            <a:r>
              <a:rPr dirty="0" spc="-260"/>
              <a:t> </a:t>
            </a:r>
            <a:r>
              <a:rPr dirty="0" spc="45"/>
              <a:t>27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180975"/>
            <a:ext cx="11525250" cy="6127115"/>
          </a:xfrm>
          <a:custGeom>
            <a:avLst/>
            <a:gdLst/>
            <a:ahLst/>
            <a:cxnLst/>
            <a:rect l="l" t="t" r="r" b="b"/>
            <a:pathLst>
              <a:path w="11525250" h="6127115">
                <a:moveTo>
                  <a:pt x="0" y="0"/>
                </a:moveTo>
                <a:lnTo>
                  <a:pt x="11525249" y="0"/>
                </a:lnTo>
                <a:lnTo>
                  <a:pt x="11525249" y="6126956"/>
                </a:lnTo>
                <a:lnTo>
                  <a:pt x="0" y="6126956"/>
                </a:lnTo>
                <a:lnTo>
                  <a:pt x="0" y="0"/>
                </a:lnTo>
                <a:close/>
              </a:path>
            </a:pathLst>
          </a:custGeom>
          <a:solidFill>
            <a:srgbClr val="C2132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1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585D60"/>
                </a:solidFill>
                <a:latin typeface="Trebuchet MS"/>
                <a:cs typeface="Trebuchet MS"/>
              </a:defRPr>
            </a:lvl1pPr>
          </a:lstStyle>
          <a:p>
            <a:pPr marL="123825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45"/>
              <a:t>#</a:t>
            </a:fld>
            <a:r>
              <a:rPr dirty="0" spc="45"/>
              <a:t> </a:t>
            </a:r>
            <a:r>
              <a:rPr dirty="0" spc="-135"/>
              <a:t>/</a:t>
            </a:r>
            <a:r>
              <a:rPr dirty="0" spc="-260"/>
              <a:t> </a:t>
            </a:r>
            <a:r>
              <a:rPr dirty="0" spc="45"/>
              <a:t>27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585D60"/>
                </a:solidFill>
                <a:latin typeface="Trebuchet MS"/>
                <a:cs typeface="Trebuchet MS"/>
              </a:defRPr>
            </a:lvl1pPr>
          </a:lstStyle>
          <a:p>
            <a:pPr marL="123825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45"/>
              <a:t>#</a:t>
            </a:fld>
            <a:r>
              <a:rPr dirty="0" spc="45"/>
              <a:t> </a:t>
            </a:r>
            <a:r>
              <a:rPr dirty="0" spc="-135"/>
              <a:t>/</a:t>
            </a:r>
            <a:r>
              <a:rPr dirty="0" spc="-260"/>
              <a:t> </a:t>
            </a:r>
            <a:r>
              <a:rPr dirty="0" spc="45"/>
              <a:t>27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499244" y="2625725"/>
            <a:ext cx="8533110" cy="1177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1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69605" y="1606550"/>
            <a:ext cx="9592389" cy="18141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585D60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920744" y="6035421"/>
            <a:ext cx="3690112" cy="3244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576580" y="6035421"/>
            <a:ext cx="2652268" cy="3244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0853587" y="6046687"/>
            <a:ext cx="532129" cy="2044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585D60"/>
                </a:solidFill>
                <a:latin typeface="Trebuchet MS"/>
                <a:cs typeface="Trebuchet MS"/>
              </a:defRPr>
            </a:lvl1pPr>
          </a:lstStyle>
          <a:p>
            <a:pPr marL="123825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45"/>
              <a:t>#</a:t>
            </a:fld>
            <a:r>
              <a:rPr dirty="0" spc="45"/>
              <a:t> </a:t>
            </a:r>
            <a:r>
              <a:rPr dirty="0" spc="-135"/>
              <a:t>/</a:t>
            </a:r>
            <a:r>
              <a:rPr dirty="0" spc="-260"/>
              <a:t> </a:t>
            </a:r>
            <a:r>
              <a:rPr dirty="0" spc="45"/>
              <a:t>27</a:t>
            </a:r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twitter.com/FadelMegahed" TargetMode="External"/><Relationship Id="rId3" Type="http://schemas.openxmlformats.org/officeDocument/2006/relationships/hyperlink" Target="https://github.com/fmegahed/" TargetMode="External"/><Relationship Id="rId4" Type="http://schemas.openxmlformats.org/officeDocument/2006/relationships/hyperlink" Target="mailto:fmegahed@miamioh.edu" TargetMode="External"/><Relationship Id="rId5" Type="http://schemas.openxmlformats.org/officeDocument/2006/relationships/hyperlink" Target="https://calendly.com/fmegahed" TargetMode="Externa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8" Type="http://schemas.openxmlformats.org/officeDocument/2006/relationships/image" Target="../media/image3.png"/><Relationship Id="rId9" Type="http://schemas.openxmlformats.org/officeDocument/2006/relationships/image" Target="../media/image4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jp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jp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jp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Relationship Id="rId3" Type="http://schemas.openxmlformats.org/officeDocument/2006/relationships/hyperlink" Target="https://nixtlaverse.nixtla.io/statsforecast/docs/tutorials/crossvalidation.html" TargetMode="Externa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nixtlaverse.nixtla.io/utilsforecast/evaluation.html" TargetMode="Externa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seaborn.pydata.org/generated/seaborn.relplot.html" TargetMode="External"/><Relationship Id="rId3" Type="http://schemas.openxmlformats.org/officeDocument/2006/relationships/hyperlink" Target="https://nixtlaverse.nixtla.io/utilsforecast/index.html" TargetMode="Externa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nixtla.github.io/utilsforecast/losses.html#mase" TargetMode="External"/><Relationship Id="rId3" Type="http://schemas.openxmlformats.org/officeDocument/2006/relationships/hyperlink" Target="https://nixtlaverse.nixtla.io/utilsforecast/evaluation.html" TargetMode="External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nixtlaverse.nixtla.io/utilsforecast/losses.html" TargetMode="External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nixtlaverse.nixtla.io/utilsforecast/losses.html" TargetMode="External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nixtlaverse.nixtla.io/utilsforecast/losses.html" TargetMode="External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nixtlaverse.nixtla.io/utilsforecast/losses.html" TargetMode="External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nixtlaverse.nixtla.io/statsforecast/index.html" TargetMode="External"/><Relationship Id="rId3" Type="http://schemas.openxmlformats.org/officeDocument/2006/relationships/hyperlink" Target="https://nixtlaverse.nixtla.io/mlforecast/index.html" TargetMode="External"/><Relationship Id="rId4" Type="http://schemas.openxmlformats.org/officeDocument/2006/relationships/hyperlink" Target="https://nixtlaverse.nixtla.io/neuralforecast/docs/getting-started/introduction.html" TargetMode="External"/><Relationship Id="rId5" Type="http://schemas.openxmlformats.org/officeDocument/2006/relationships/hyperlink" Target="https://nixtlaverse.nixtla.io/utilsforecast/index.html" TargetMode="External"/><Relationship Id="rId6" Type="http://schemas.openxmlformats.org/officeDocument/2006/relationships/hyperlink" Target="https://nixtlaverse.nixtla.io/nixtla/docs/getting-started/introduction.html" TargetMode="External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nixtlaverse.nixtla.io/statsforecast/index.html" TargetMode="External"/><Relationship Id="rId3" Type="http://schemas.openxmlformats.org/officeDocument/2006/relationships/hyperlink" Target="https://nixtlaverse.nixtla.io/mlforecast/index.html" TargetMode="External"/><Relationship Id="rId4" Type="http://schemas.openxmlformats.org/officeDocument/2006/relationships/hyperlink" Target="https://nixtlaverse.nixtla.io/neuralforecast/docs/getting-started/introduction.html" TargetMode="External"/><Relationship Id="rId5" Type="http://schemas.openxmlformats.org/officeDocument/2006/relationships/hyperlink" Target="https://nixtlaverse.nixtla.io/utilsforecast/index.html" TargetMode="External"/><Relationship Id="rId6" Type="http://schemas.openxmlformats.org/officeDocument/2006/relationships/hyperlink" Target="https://nixtlaverse.nixtla.io/nixtla/docs/getting-started/introduction.html" TargetMode="Externa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jp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nixtlaverse.nixtla.io/statsforecast/index.html" TargetMode="External"/><Relationship Id="rId3" Type="http://schemas.openxmlformats.org/officeDocument/2006/relationships/hyperlink" Target="https://nixtlaverse.nixtla.io/mlforecast/index.html" TargetMode="External"/><Relationship Id="rId4" Type="http://schemas.openxmlformats.org/officeDocument/2006/relationships/hyperlink" Target="https://nixtlaverse.nixtla.io/neuralforecast/docs/getting-started/introduction.html" TargetMode="External"/><Relationship Id="rId5" Type="http://schemas.openxmlformats.org/officeDocument/2006/relationships/hyperlink" Target="https://nixtlaverse.nixtla.io/utilsforecast/index.html" TargetMode="External"/><Relationship Id="rId6" Type="http://schemas.openxmlformats.org/officeDocument/2006/relationships/hyperlink" Target="https://nixtlaverse.nixtla.io/nixtla/docs/getting-started/introduction.html" TargetMode="External"/><Relationship Id="rId7" Type="http://schemas.openxmlformats.org/officeDocument/2006/relationships/hyperlink" Target="https://nixtlaverse.nixtla.io/" TargetMode="Externa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jp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80975"/>
            <a:ext cx="11525250" cy="6127115"/>
          </a:xfrm>
          <a:custGeom>
            <a:avLst/>
            <a:gdLst/>
            <a:ahLst/>
            <a:cxnLst/>
            <a:rect l="l" t="t" r="r" b="b"/>
            <a:pathLst>
              <a:path w="11525250" h="6127115">
                <a:moveTo>
                  <a:pt x="0" y="0"/>
                </a:moveTo>
                <a:lnTo>
                  <a:pt x="11525249" y="0"/>
                </a:lnTo>
                <a:lnTo>
                  <a:pt x="11525249" y="6126956"/>
                </a:lnTo>
                <a:lnTo>
                  <a:pt x="0" y="6126956"/>
                </a:lnTo>
                <a:lnTo>
                  <a:pt x="0" y="0"/>
                </a:lnTo>
                <a:close/>
              </a:path>
            </a:pathLst>
          </a:custGeom>
          <a:solidFill>
            <a:srgbClr val="C2132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01700" y="1293415"/>
            <a:ext cx="5154295" cy="1139190"/>
          </a:xfrm>
          <a:prstGeom prst="rect"/>
        </p:spPr>
        <p:txBody>
          <a:bodyPr wrap="square" lIns="0" tIns="908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15"/>
              </a:spcBef>
            </a:pPr>
            <a:r>
              <a:rPr dirty="0" sz="3350" spc="5"/>
              <a:t>ISA </a:t>
            </a:r>
            <a:r>
              <a:rPr dirty="0" sz="3350" spc="-180"/>
              <a:t>444: </a:t>
            </a:r>
            <a:r>
              <a:rPr dirty="0" sz="3350" spc="-45"/>
              <a:t>Business</a:t>
            </a:r>
            <a:r>
              <a:rPr dirty="0" sz="3350" spc="-545"/>
              <a:t> </a:t>
            </a:r>
            <a:r>
              <a:rPr dirty="0" sz="3350" spc="-150"/>
              <a:t>Forecasting</a:t>
            </a:r>
            <a:endParaRPr sz="3350"/>
          </a:p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dirty="0" sz="3000">
                <a:latin typeface="Times New Roman"/>
                <a:cs typeface="Times New Roman"/>
              </a:rPr>
              <a:t>08: Forecasting</a:t>
            </a:r>
            <a:r>
              <a:rPr dirty="0" sz="3000" spc="-25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Environment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1700" y="2968625"/>
            <a:ext cx="4276725" cy="33115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850" spc="10">
                <a:solidFill>
                  <a:srgbClr val="FFFFFF"/>
                </a:solidFill>
                <a:latin typeface="Arial"/>
                <a:cs typeface="Arial"/>
              </a:rPr>
              <a:t>Fadel M. Megahed,</a:t>
            </a:r>
            <a:r>
              <a:rPr dirty="0" sz="185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50" spc="15">
                <a:solidFill>
                  <a:srgbClr val="FFFFFF"/>
                </a:solidFill>
                <a:latin typeface="Arial"/>
                <a:cs typeface="Arial"/>
              </a:rPr>
              <a:t>PhD</a:t>
            </a:r>
            <a:endParaRPr sz="18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650">
              <a:latin typeface="Arial"/>
              <a:cs typeface="Arial"/>
            </a:endParaRPr>
          </a:p>
          <a:p>
            <a:pPr marL="12700">
              <a:lnSpc>
                <a:spcPts val="2160"/>
              </a:lnSpc>
            </a:pPr>
            <a:r>
              <a:rPr dirty="0" sz="1850" spc="10">
                <a:solidFill>
                  <a:srgbClr val="FFFFFF"/>
                </a:solidFill>
                <a:latin typeface="Arial"/>
                <a:cs typeface="Arial"/>
              </a:rPr>
              <a:t>Professor</a:t>
            </a:r>
            <a:endParaRPr sz="1850">
              <a:latin typeface="Arial"/>
              <a:cs typeface="Arial"/>
            </a:endParaRPr>
          </a:p>
          <a:p>
            <a:pPr marL="12700" marR="1397000">
              <a:lnSpc>
                <a:spcPts val="2030"/>
              </a:lnSpc>
              <a:spcBef>
                <a:spcPts val="165"/>
              </a:spcBef>
            </a:pPr>
            <a:r>
              <a:rPr dirty="0" sz="1850" spc="10">
                <a:solidFill>
                  <a:srgbClr val="FFFFFF"/>
                </a:solidFill>
                <a:latin typeface="Arial"/>
                <a:cs typeface="Arial"/>
              </a:rPr>
              <a:t>Farmer School of</a:t>
            </a:r>
            <a:r>
              <a:rPr dirty="0" sz="1850" spc="-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50" spc="10">
                <a:solidFill>
                  <a:srgbClr val="FFFFFF"/>
                </a:solidFill>
                <a:latin typeface="Arial"/>
                <a:cs typeface="Arial"/>
              </a:rPr>
              <a:t>Business  Miami</a:t>
            </a:r>
            <a:r>
              <a:rPr dirty="0" sz="18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50" spc="10">
                <a:solidFill>
                  <a:srgbClr val="FFFFFF"/>
                </a:solidFill>
                <a:latin typeface="Arial"/>
                <a:cs typeface="Arial"/>
              </a:rPr>
              <a:t>University</a:t>
            </a:r>
            <a:endParaRPr sz="18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750">
              <a:latin typeface="Arial"/>
              <a:cs typeface="Arial"/>
            </a:endParaRPr>
          </a:p>
          <a:p>
            <a:pPr marL="309245" marR="1287145" indent="6985">
              <a:lnSpc>
                <a:spcPct val="103000"/>
              </a:lnSpc>
            </a:pPr>
            <a:r>
              <a:rPr dirty="0" sz="1850" spc="10">
                <a:solidFill>
                  <a:srgbClr val="83D5D3"/>
                </a:solidFill>
                <a:latin typeface="Arial"/>
                <a:cs typeface="Arial"/>
                <a:hlinkClick r:id="rId2"/>
              </a:rPr>
              <a:t>@FadelMegahed </a:t>
            </a:r>
            <a:r>
              <a:rPr dirty="0" sz="1850" spc="10">
                <a:solidFill>
                  <a:srgbClr val="83D5D3"/>
                </a:solidFill>
                <a:latin typeface="Arial"/>
                <a:cs typeface="Arial"/>
              </a:rPr>
              <a:t> </a:t>
            </a:r>
            <a:r>
              <a:rPr dirty="0" sz="1850" spc="10">
                <a:solidFill>
                  <a:srgbClr val="83D5D3"/>
                </a:solidFill>
                <a:latin typeface="Arial"/>
                <a:cs typeface="Arial"/>
                <a:hlinkClick r:id="rId3"/>
              </a:rPr>
              <a:t>fmegahed </a:t>
            </a:r>
            <a:r>
              <a:rPr dirty="0" sz="1850" spc="10">
                <a:solidFill>
                  <a:srgbClr val="83D5D3"/>
                </a:solidFill>
                <a:latin typeface="Arial"/>
                <a:cs typeface="Arial"/>
              </a:rPr>
              <a:t> </a:t>
            </a:r>
            <a:r>
              <a:rPr dirty="0" sz="1850" spc="10">
                <a:solidFill>
                  <a:srgbClr val="83D5D3"/>
                </a:solidFill>
                <a:latin typeface="Arial"/>
                <a:cs typeface="Arial"/>
                <a:hlinkClick r:id="rId4"/>
              </a:rPr>
              <a:t>fmegahed@miamioh.edu</a:t>
            </a:r>
            <a:endParaRPr sz="1850">
              <a:latin typeface="Arial"/>
              <a:cs typeface="Arial"/>
            </a:endParaRPr>
          </a:p>
          <a:p>
            <a:pPr marL="243840">
              <a:lnSpc>
                <a:spcPct val="100000"/>
              </a:lnSpc>
              <a:spcBef>
                <a:spcPts val="105"/>
              </a:spcBef>
            </a:pPr>
            <a:r>
              <a:rPr dirty="0" sz="1850" spc="10">
                <a:solidFill>
                  <a:srgbClr val="83D5D3"/>
                </a:solidFill>
                <a:latin typeface="Arial"/>
                <a:cs typeface="Arial"/>
                <a:hlinkClick r:id="rId5"/>
              </a:rPr>
              <a:t>Automated Scheduler </a:t>
            </a:r>
            <a:r>
              <a:rPr dirty="0" sz="1850" spc="5">
                <a:solidFill>
                  <a:srgbClr val="83D5D3"/>
                </a:solidFill>
                <a:latin typeface="Arial"/>
                <a:cs typeface="Arial"/>
                <a:hlinkClick r:id="rId5"/>
              </a:rPr>
              <a:t>for Office</a:t>
            </a:r>
            <a:r>
              <a:rPr dirty="0" sz="1850" spc="-20">
                <a:solidFill>
                  <a:srgbClr val="83D5D3"/>
                </a:solidFill>
                <a:latin typeface="Arial"/>
                <a:cs typeface="Arial"/>
                <a:hlinkClick r:id="rId5"/>
              </a:rPr>
              <a:t> </a:t>
            </a:r>
            <a:r>
              <a:rPr dirty="0" sz="1850" spc="10">
                <a:solidFill>
                  <a:srgbClr val="83D5D3"/>
                </a:solidFill>
                <a:latin typeface="Arial"/>
                <a:cs typeface="Arial"/>
                <a:hlinkClick r:id="rId5"/>
              </a:rPr>
              <a:t>Hours</a:t>
            </a:r>
            <a:endParaRPr sz="18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6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850" spc="10">
                <a:solidFill>
                  <a:srgbClr val="FFFFFF"/>
                </a:solidFill>
                <a:latin typeface="Arial"/>
                <a:cs typeface="Arial"/>
              </a:rPr>
              <a:t>Spring</a:t>
            </a:r>
            <a:r>
              <a:rPr dirty="0" sz="18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50" spc="10">
                <a:solidFill>
                  <a:srgbClr val="FFFFFF"/>
                </a:solidFill>
                <a:latin typeface="Arial"/>
                <a:cs typeface="Arial"/>
              </a:rPr>
              <a:t>2025</a:t>
            </a:r>
            <a:endParaRPr sz="185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14400" y="4632462"/>
            <a:ext cx="238124" cy="1934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14400" y="4899570"/>
            <a:ext cx="230683" cy="2258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14429" y="5191131"/>
            <a:ext cx="237909" cy="23782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924888" y="5476874"/>
            <a:ext cx="165083" cy="23812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45"/>
              <a:t>10</a:t>
            </a:fld>
            <a:r>
              <a:rPr dirty="0" spc="45"/>
              <a:t> </a:t>
            </a:r>
            <a:r>
              <a:rPr dirty="0" spc="-135"/>
              <a:t>/</a:t>
            </a:r>
            <a:r>
              <a:rPr dirty="0" spc="-260"/>
              <a:t> </a:t>
            </a:r>
            <a:r>
              <a:rPr dirty="0" spc="45"/>
              <a:t>27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711200"/>
            <a:ext cx="6592570" cy="5397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350" spc="-215">
                <a:solidFill>
                  <a:srgbClr val="C2132D"/>
                </a:solidFill>
              </a:rPr>
              <a:t>The </a:t>
            </a:r>
            <a:r>
              <a:rPr dirty="0" sz="3350" spc="-185">
                <a:solidFill>
                  <a:srgbClr val="C2132D"/>
                </a:solidFill>
              </a:rPr>
              <a:t>Rolling-Origin </a:t>
            </a:r>
            <a:r>
              <a:rPr dirty="0" sz="3350" spc="-190">
                <a:solidFill>
                  <a:srgbClr val="C2132D"/>
                </a:solidFill>
              </a:rPr>
              <a:t>Evaluation</a:t>
            </a:r>
            <a:r>
              <a:rPr dirty="0" sz="3350" spc="-320">
                <a:solidFill>
                  <a:srgbClr val="C2132D"/>
                </a:solidFill>
              </a:rPr>
              <a:t> </a:t>
            </a:r>
            <a:r>
              <a:rPr dirty="0" sz="3350" spc="-165">
                <a:solidFill>
                  <a:srgbClr val="C2132D"/>
                </a:solidFill>
              </a:rPr>
              <a:t>Approach</a:t>
            </a:r>
            <a:endParaRPr sz="3350"/>
          </a:p>
        </p:txBody>
      </p:sp>
      <p:sp>
        <p:nvSpPr>
          <p:cNvPr id="3" name="object 3"/>
          <p:cNvSpPr txBox="1"/>
          <p:nvPr/>
        </p:nvSpPr>
        <p:spPr>
          <a:xfrm>
            <a:off x="1148754" y="1557019"/>
            <a:ext cx="9319260" cy="38068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46050" marR="5080" indent="-133985">
              <a:lnSpc>
                <a:spcPct val="118100"/>
              </a:lnSpc>
              <a:spcBef>
                <a:spcPts val="100"/>
              </a:spcBef>
              <a:buFont typeface="Trebuchet MS"/>
              <a:buChar char="•"/>
              <a:tabLst>
                <a:tab pos="146685" algn="l"/>
              </a:tabLst>
            </a:pPr>
            <a:r>
              <a:rPr dirty="0" sz="1800" spc="-15" b="1">
                <a:solidFill>
                  <a:srgbClr val="C2132D"/>
                </a:solidFill>
                <a:latin typeface="Trebuchet MS"/>
                <a:cs typeface="Trebuchet MS"/>
              </a:rPr>
              <a:t>Rolling-Origin</a:t>
            </a:r>
            <a:r>
              <a:rPr dirty="0" sz="1800" spc="-90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spc="-45" b="1">
                <a:solidFill>
                  <a:srgbClr val="C2132D"/>
                </a:solidFill>
                <a:latin typeface="Trebuchet MS"/>
                <a:cs typeface="Trebuchet MS"/>
              </a:rPr>
              <a:t>Evaluation</a:t>
            </a:r>
            <a:r>
              <a:rPr dirty="0" sz="1800" spc="-95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spc="60">
                <a:solidFill>
                  <a:srgbClr val="585D60"/>
                </a:solidFill>
                <a:latin typeface="Trebuchet MS"/>
                <a:cs typeface="Trebuchet MS"/>
              </a:rPr>
              <a:t>is</a:t>
            </a:r>
            <a:r>
              <a:rPr dirty="0" sz="1800" spc="-9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30">
                <a:solidFill>
                  <a:srgbClr val="585D60"/>
                </a:solidFill>
                <a:latin typeface="Trebuchet MS"/>
                <a:cs typeface="Trebuchet MS"/>
              </a:rPr>
              <a:t>a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585D60"/>
                </a:solidFill>
                <a:latin typeface="Trebuchet MS"/>
                <a:cs typeface="Trebuchet MS"/>
              </a:rPr>
              <a:t>method</a:t>
            </a:r>
            <a:r>
              <a:rPr dirty="0" sz="1800" spc="-9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25">
                <a:solidFill>
                  <a:srgbClr val="585D60"/>
                </a:solidFill>
                <a:latin typeface="Trebuchet MS"/>
                <a:cs typeface="Trebuchet MS"/>
              </a:rPr>
              <a:t>for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20">
                <a:solidFill>
                  <a:srgbClr val="585D60"/>
                </a:solidFill>
                <a:latin typeface="Trebuchet MS"/>
                <a:cs typeface="Trebuchet MS"/>
              </a:rPr>
              <a:t>splitting</a:t>
            </a:r>
            <a:r>
              <a:rPr dirty="0" sz="1800" spc="-9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40">
                <a:solidFill>
                  <a:srgbClr val="585D60"/>
                </a:solidFill>
                <a:latin typeface="Trebuchet MS"/>
                <a:cs typeface="Trebuchet MS"/>
              </a:rPr>
              <a:t>time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30">
                <a:solidFill>
                  <a:srgbClr val="585D60"/>
                </a:solidFill>
                <a:latin typeface="Trebuchet MS"/>
                <a:cs typeface="Trebuchet MS"/>
              </a:rPr>
              <a:t>series</a:t>
            </a:r>
            <a:r>
              <a:rPr dirty="0" sz="1800" spc="-9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15">
                <a:solidFill>
                  <a:srgbClr val="585D60"/>
                </a:solidFill>
                <a:latin typeface="Trebuchet MS"/>
                <a:cs typeface="Trebuchet MS"/>
              </a:rPr>
              <a:t>data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40">
                <a:solidFill>
                  <a:srgbClr val="585D60"/>
                </a:solidFill>
                <a:latin typeface="Trebuchet MS"/>
                <a:cs typeface="Trebuchet MS"/>
              </a:rPr>
              <a:t>into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35">
                <a:solidFill>
                  <a:srgbClr val="585D60"/>
                </a:solidFill>
                <a:latin typeface="Trebuchet MS"/>
                <a:cs typeface="Trebuchet MS"/>
              </a:rPr>
              <a:t>training</a:t>
            </a:r>
            <a:r>
              <a:rPr dirty="0" sz="1800" spc="-9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15">
                <a:solidFill>
                  <a:srgbClr val="585D60"/>
                </a:solidFill>
                <a:latin typeface="Trebuchet MS"/>
                <a:cs typeface="Trebuchet MS"/>
              </a:rPr>
              <a:t>and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585D60"/>
                </a:solidFill>
                <a:latin typeface="Trebuchet MS"/>
                <a:cs typeface="Trebuchet MS"/>
              </a:rPr>
              <a:t>testing  </a:t>
            </a:r>
            <a:r>
              <a:rPr dirty="0" sz="1800" spc="60">
                <a:solidFill>
                  <a:srgbClr val="585D60"/>
                </a:solidFill>
                <a:latin typeface="Trebuchet MS"/>
                <a:cs typeface="Trebuchet MS"/>
              </a:rPr>
              <a:t>sets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30">
                <a:solidFill>
                  <a:srgbClr val="585D60"/>
                </a:solidFill>
                <a:latin typeface="Trebuchet MS"/>
                <a:cs typeface="Trebuchet MS"/>
              </a:rPr>
              <a:t>where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50">
                <a:solidFill>
                  <a:srgbClr val="585D60"/>
                </a:solidFill>
                <a:latin typeface="Trebuchet MS"/>
                <a:cs typeface="Trebuchet MS"/>
              </a:rPr>
              <a:t>the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585D60"/>
                </a:solidFill>
                <a:latin typeface="Trebuchet MS"/>
                <a:cs typeface="Trebuchet MS"/>
              </a:rPr>
              <a:t>testing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60">
                <a:solidFill>
                  <a:srgbClr val="585D60"/>
                </a:solidFill>
                <a:latin typeface="Trebuchet MS"/>
                <a:cs typeface="Trebuchet MS"/>
              </a:rPr>
              <a:t>sets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15">
                <a:solidFill>
                  <a:srgbClr val="585D60"/>
                </a:solidFill>
                <a:latin typeface="Trebuchet MS"/>
                <a:cs typeface="Trebuchet MS"/>
              </a:rPr>
              <a:t>move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20">
                <a:solidFill>
                  <a:srgbClr val="585D60"/>
                </a:solidFill>
                <a:latin typeface="Trebuchet MS"/>
                <a:cs typeface="Trebuchet MS"/>
              </a:rPr>
              <a:t>forward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25">
                <a:solidFill>
                  <a:srgbClr val="585D60"/>
                </a:solidFill>
                <a:latin typeface="Trebuchet MS"/>
                <a:cs typeface="Trebuchet MS"/>
              </a:rPr>
              <a:t>over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70">
                <a:solidFill>
                  <a:srgbClr val="585D60"/>
                </a:solidFill>
                <a:latin typeface="Trebuchet MS"/>
                <a:cs typeface="Trebuchet MS"/>
              </a:rPr>
              <a:t>time.</a:t>
            </a:r>
            <a:endParaRPr sz="1800">
              <a:latin typeface="Trebuchet MS"/>
              <a:cs typeface="Trebuchet MS"/>
            </a:endParaRPr>
          </a:p>
          <a:p>
            <a:pPr marL="146050" indent="-133985">
              <a:lnSpc>
                <a:spcPct val="100000"/>
              </a:lnSpc>
              <a:spcBef>
                <a:spcPts val="1290"/>
              </a:spcBef>
              <a:buClr>
                <a:srgbClr val="C2132D"/>
              </a:buClr>
              <a:buChar char="•"/>
              <a:tabLst>
                <a:tab pos="146685" algn="l"/>
              </a:tabLst>
            </a:pPr>
            <a:r>
              <a:rPr dirty="0" sz="1800">
                <a:solidFill>
                  <a:srgbClr val="585D60"/>
                </a:solidFill>
                <a:latin typeface="Trebuchet MS"/>
                <a:cs typeface="Trebuchet MS"/>
              </a:rPr>
              <a:t>The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15" b="1">
                <a:solidFill>
                  <a:srgbClr val="C2132D"/>
                </a:solidFill>
                <a:latin typeface="Trebuchet MS"/>
                <a:cs typeface="Trebuchet MS"/>
              </a:rPr>
              <a:t>goal</a:t>
            </a:r>
            <a:r>
              <a:rPr dirty="0" sz="1800" spc="-100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spc="60">
                <a:solidFill>
                  <a:srgbClr val="585D60"/>
                </a:solidFill>
                <a:latin typeface="Trebuchet MS"/>
                <a:cs typeface="Trebuchet MS"/>
              </a:rPr>
              <a:t>is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45">
                <a:solidFill>
                  <a:srgbClr val="585D60"/>
                </a:solidFill>
                <a:latin typeface="Trebuchet MS"/>
                <a:cs typeface="Trebuchet MS"/>
              </a:rPr>
              <a:t>to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75" b="1">
                <a:solidFill>
                  <a:srgbClr val="C2132D"/>
                </a:solidFill>
                <a:latin typeface="Trebuchet MS"/>
                <a:cs typeface="Trebuchet MS"/>
              </a:rPr>
              <a:t>train</a:t>
            </a:r>
            <a:r>
              <a:rPr dirty="0" sz="1800" spc="-95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spc="-80" b="1">
                <a:solidFill>
                  <a:srgbClr val="C2132D"/>
                </a:solidFill>
                <a:latin typeface="Trebuchet MS"/>
                <a:cs typeface="Trebuchet MS"/>
              </a:rPr>
              <a:t>the</a:t>
            </a:r>
            <a:r>
              <a:rPr dirty="0" sz="1800" spc="-95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spc="-30" b="1">
                <a:solidFill>
                  <a:srgbClr val="C2132D"/>
                </a:solidFill>
                <a:latin typeface="Trebuchet MS"/>
                <a:cs typeface="Trebuchet MS"/>
              </a:rPr>
              <a:t>model</a:t>
            </a:r>
            <a:r>
              <a:rPr dirty="0" sz="1800" spc="-95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spc="-30" b="1">
                <a:solidFill>
                  <a:srgbClr val="C2132D"/>
                </a:solidFill>
                <a:latin typeface="Trebuchet MS"/>
                <a:cs typeface="Trebuchet MS"/>
              </a:rPr>
              <a:t>on</a:t>
            </a:r>
            <a:r>
              <a:rPr dirty="0" sz="1800" spc="-90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b="1">
                <a:solidFill>
                  <a:srgbClr val="C2132D"/>
                </a:solidFill>
                <a:latin typeface="Trebuchet MS"/>
                <a:cs typeface="Trebuchet MS"/>
              </a:rPr>
              <a:t>a</a:t>
            </a:r>
            <a:r>
              <a:rPr dirty="0" sz="1800" spc="-95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spc="5" b="1">
                <a:solidFill>
                  <a:srgbClr val="C2132D"/>
                </a:solidFill>
                <a:latin typeface="Trebuchet MS"/>
                <a:cs typeface="Trebuchet MS"/>
              </a:rPr>
              <a:t>subset</a:t>
            </a:r>
            <a:r>
              <a:rPr dirty="0" sz="1800" spc="-95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spc="-15" b="1">
                <a:solidFill>
                  <a:srgbClr val="C2132D"/>
                </a:solidFill>
                <a:latin typeface="Trebuchet MS"/>
                <a:cs typeface="Trebuchet MS"/>
              </a:rPr>
              <a:t>of</a:t>
            </a:r>
            <a:r>
              <a:rPr dirty="0" sz="1800" spc="-95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b="1">
                <a:solidFill>
                  <a:srgbClr val="C2132D"/>
                </a:solidFill>
                <a:latin typeface="Trebuchet MS"/>
                <a:cs typeface="Trebuchet MS"/>
              </a:rPr>
              <a:t>past</a:t>
            </a:r>
            <a:r>
              <a:rPr dirty="0" sz="1800" spc="-90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spc="-15" b="1">
                <a:solidFill>
                  <a:srgbClr val="C2132D"/>
                </a:solidFill>
                <a:latin typeface="Trebuchet MS"/>
                <a:cs typeface="Trebuchet MS"/>
              </a:rPr>
              <a:t>observations</a:t>
            </a:r>
            <a:r>
              <a:rPr dirty="0" sz="1800" spc="-100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spc="15">
                <a:solidFill>
                  <a:srgbClr val="585D60"/>
                </a:solidFill>
                <a:latin typeface="Trebuchet MS"/>
                <a:cs typeface="Trebuchet MS"/>
              </a:rPr>
              <a:t>and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30">
                <a:solidFill>
                  <a:srgbClr val="585D60"/>
                </a:solidFill>
                <a:latin typeface="Trebuchet MS"/>
                <a:cs typeface="Trebuchet MS"/>
              </a:rPr>
              <a:t>evaluate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585D60"/>
                </a:solidFill>
                <a:latin typeface="Trebuchet MS"/>
                <a:cs typeface="Trebuchet MS"/>
              </a:rPr>
              <a:t>its</a:t>
            </a:r>
            <a:endParaRPr sz="1800">
              <a:latin typeface="Trebuchet MS"/>
              <a:cs typeface="Trebuchet MS"/>
            </a:endParaRPr>
          </a:p>
          <a:p>
            <a:pPr marL="146050">
              <a:lnSpc>
                <a:spcPct val="100000"/>
              </a:lnSpc>
              <a:spcBef>
                <a:spcPts val="315"/>
              </a:spcBef>
            </a:pPr>
            <a:r>
              <a:rPr dirty="0" sz="1800" spc="-40" b="1">
                <a:solidFill>
                  <a:srgbClr val="C2132D"/>
                </a:solidFill>
                <a:latin typeface="Trebuchet MS"/>
                <a:cs typeface="Trebuchet MS"/>
              </a:rPr>
              <a:t>performance</a:t>
            </a:r>
            <a:r>
              <a:rPr dirty="0" sz="1800" spc="-95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spc="-30" b="1">
                <a:solidFill>
                  <a:srgbClr val="C2132D"/>
                </a:solidFill>
                <a:latin typeface="Trebuchet MS"/>
                <a:cs typeface="Trebuchet MS"/>
              </a:rPr>
              <a:t>on</a:t>
            </a:r>
            <a:r>
              <a:rPr dirty="0" sz="1800" spc="-95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b="1">
                <a:solidFill>
                  <a:srgbClr val="C2132D"/>
                </a:solidFill>
                <a:latin typeface="Trebuchet MS"/>
                <a:cs typeface="Trebuchet MS"/>
              </a:rPr>
              <a:t>a</a:t>
            </a:r>
            <a:r>
              <a:rPr dirty="0" sz="1800" spc="-95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spc="-75" b="1">
                <a:solidFill>
                  <a:srgbClr val="C2132D"/>
                </a:solidFill>
                <a:latin typeface="Trebuchet MS"/>
                <a:cs typeface="Trebuchet MS"/>
              </a:rPr>
              <a:t>future</a:t>
            </a:r>
            <a:r>
              <a:rPr dirty="0" sz="1800" spc="-95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spc="-20" b="1">
                <a:solidFill>
                  <a:srgbClr val="C2132D"/>
                </a:solidFill>
                <a:latin typeface="Trebuchet MS"/>
                <a:cs typeface="Trebuchet MS"/>
              </a:rPr>
              <a:t>testing</a:t>
            </a:r>
            <a:r>
              <a:rPr dirty="0" sz="1800" spc="-90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spc="-10" b="1">
                <a:solidFill>
                  <a:srgbClr val="C2132D"/>
                </a:solidFill>
                <a:latin typeface="Trebuchet MS"/>
                <a:cs typeface="Trebuchet MS"/>
              </a:rPr>
              <a:t>set</a:t>
            </a:r>
            <a:r>
              <a:rPr dirty="0" sz="1800" spc="-95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spc="-55" b="1">
                <a:solidFill>
                  <a:srgbClr val="C2132D"/>
                </a:solidFill>
                <a:latin typeface="Trebuchet MS"/>
                <a:cs typeface="Trebuchet MS"/>
              </a:rPr>
              <a:t>at</a:t>
            </a:r>
            <a:r>
              <a:rPr dirty="0" sz="1800" spc="-95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spc="-55" b="1">
                <a:solidFill>
                  <a:srgbClr val="C2132D"/>
                </a:solidFill>
                <a:latin typeface="Trebuchet MS"/>
                <a:cs typeface="Trebuchet MS"/>
              </a:rPr>
              <a:t>multiple</a:t>
            </a:r>
            <a:r>
              <a:rPr dirty="0" sz="1800" spc="-95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spc="-55" b="1">
                <a:solidFill>
                  <a:srgbClr val="C2132D"/>
                </a:solidFill>
                <a:latin typeface="Trebuchet MS"/>
                <a:cs typeface="Trebuchet MS"/>
              </a:rPr>
              <a:t>time</a:t>
            </a:r>
            <a:r>
              <a:rPr dirty="0" sz="1800" spc="-95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spc="-20" b="1">
                <a:solidFill>
                  <a:srgbClr val="C2132D"/>
                </a:solidFill>
                <a:latin typeface="Trebuchet MS"/>
                <a:cs typeface="Trebuchet MS"/>
              </a:rPr>
              <a:t>steps</a:t>
            </a:r>
            <a:r>
              <a:rPr dirty="0" sz="1800" spc="-20">
                <a:solidFill>
                  <a:srgbClr val="585D60"/>
                </a:solidFill>
                <a:latin typeface="Trebuchet MS"/>
                <a:cs typeface="Trebuchet MS"/>
              </a:rPr>
              <a:t>.</a:t>
            </a:r>
            <a:endParaRPr sz="1800">
              <a:latin typeface="Trebuchet MS"/>
              <a:cs typeface="Trebuchet MS"/>
            </a:endParaRPr>
          </a:p>
          <a:p>
            <a:pPr marL="146050" marR="415925" indent="-133985">
              <a:lnSpc>
                <a:spcPct val="114599"/>
              </a:lnSpc>
              <a:spcBef>
                <a:spcPts val="969"/>
              </a:spcBef>
              <a:buClr>
                <a:srgbClr val="C2132D"/>
              </a:buClr>
              <a:buChar char="•"/>
              <a:tabLst>
                <a:tab pos="146685" algn="l"/>
              </a:tabLst>
            </a:pPr>
            <a:r>
              <a:rPr dirty="0" sz="1800">
                <a:solidFill>
                  <a:srgbClr val="585D60"/>
                </a:solidFill>
                <a:latin typeface="Trebuchet MS"/>
                <a:cs typeface="Trebuchet MS"/>
              </a:rPr>
              <a:t>The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35">
                <a:solidFill>
                  <a:srgbClr val="585D60"/>
                </a:solidFill>
                <a:latin typeface="Trebuchet MS"/>
                <a:cs typeface="Trebuchet MS"/>
              </a:rPr>
              <a:t>key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30">
                <a:solidFill>
                  <a:srgbClr val="585D60"/>
                </a:solidFill>
                <a:latin typeface="Trebuchet MS"/>
                <a:cs typeface="Trebuchet MS"/>
              </a:rPr>
              <a:t>difference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585D60"/>
                </a:solidFill>
                <a:latin typeface="Trebuchet MS"/>
                <a:cs typeface="Trebuchet MS"/>
              </a:rPr>
              <a:t>from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30">
                <a:solidFill>
                  <a:srgbClr val="585D60"/>
                </a:solidFill>
                <a:latin typeface="Trebuchet MS"/>
                <a:cs typeface="Trebuchet MS"/>
              </a:rPr>
              <a:t>a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45">
                <a:solidFill>
                  <a:srgbClr val="585D60"/>
                </a:solidFill>
                <a:latin typeface="Trebuchet MS"/>
                <a:cs typeface="Trebuchet MS"/>
              </a:rPr>
              <a:t>fixed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5">
                <a:solidFill>
                  <a:srgbClr val="585D60"/>
                </a:solidFill>
                <a:latin typeface="Trebuchet MS"/>
                <a:cs typeface="Trebuchet MS"/>
              </a:rPr>
              <a:t>window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10">
                <a:solidFill>
                  <a:srgbClr val="585D60"/>
                </a:solidFill>
                <a:latin typeface="Trebuchet MS"/>
                <a:cs typeface="Trebuchet MS"/>
              </a:rPr>
              <a:t>approach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60">
                <a:solidFill>
                  <a:srgbClr val="585D60"/>
                </a:solidFill>
                <a:latin typeface="Trebuchet MS"/>
                <a:cs typeface="Trebuchet MS"/>
              </a:rPr>
              <a:t>is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55">
                <a:solidFill>
                  <a:srgbClr val="585D60"/>
                </a:solidFill>
                <a:latin typeface="Trebuchet MS"/>
                <a:cs typeface="Trebuchet MS"/>
              </a:rPr>
              <a:t>that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50">
                <a:solidFill>
                  <a:srgbClr val="585D60"/>
                </a:solidFill>
                <a:latin typeface="Trebuchet MS"/>
                <a:cs typeface="Trebuchet MS"/>
              </a:rPr>
              <a:t>the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20" b="1">
                <a:solidFill>
                  <a:srgbClr val="C2132D"/>
                </a:solidFill>
                <a:latin typeface="Trebuchet MS"/>
                <a:cs typeface="Trebuchet MS"/>
              </a:rPr>
              <a:t>testing</a:t>
            </a:r>
            <a:r>
              <a:rPr dirty="0" sz="1800" spc="-95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spc="-10" b="1">
                <a:solidFill>
                  <a:srgbClr val="C2132D"/>
                </a:solidFill>
                <a:latin typeface="Trebuchet MS"/>
                <a:cs typeface="Trebuchet MS"/>
              </a:rPr>
              <a:t>set</a:t>
            </a:r>
            <a:r>
              <a:rPr dirty="0" sz="1800" spc="-90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spc="5" b="1">
                <a:solidFill>
                  <a:srgbClr val="C2132D"/>
                </a:solidFill>
                <a:latin typeface="Trebuchet MS"/>
                <a:cs typeface="Trebuchet MS"/>
              </a:rPr>
              <a:t>shifts</a:t>
            </a:r>
            <a:r>
              <a:rPr dirty="0" sz="1800" spc="-90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spc="-75" b="1">
                <a:solidFill>
                  <a:srgbClr val="C2132D"/>
                </a:solidFill>
                <a:latin typeface="Trebuchet MS"/>
                <a:cs typeface="Trebuchet MS"/>
              </a:rPr>
              <a:t>forward,  </a:t>
            </a:r>
            <a:r>
              <a:rPr dirty="0" sz="1800" spc="-25" b="1">
                <a:solidFill>
                  <a:srgbClr val="C2132D"/>
                </a:solidFill>
                <a:latin typeface="Trebuchet MS"/>
                <a:cs typeface="Trebuchet MS"/>
              </a:rPr>
              <a:t>allowing </a:t>
            </a:r>
            <a:r>
              <a:rPr dirty="0" sz="1800" spc="-45" b="1">
                <a:solidFill>
                  <a:srgbClr val="C2132D"/>
                </a:solidFill>
                <a:latin typeface="Trebuchet MS"/>
                <a:cs typeface="Trebuchet MS"/>
              </a:rPr>
              <a:t>for </a:t>
            </a:r>
            <a:r>
              <a:rPr dirty="0" sz="1800" spc="-55" b="1">
                <a:solidFill>
                  <a:srgbClr val="C2132D"/>
                </a:solidFill>
                <a:latin typeface="Trebuchet MS"/>
                <a:cs typeface="Trebuchet MS"/>
              </a:rPr>
              <a:t>multiple</a:t>
            </a:r>
            <a:r>
              <a:rPr dirty="0" sz="1800" spc="-220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spc="-45" b="1">
                <a:solidFill>
                  <a:srgbClr val="C2132D"/>
                </a:solidFill>
                <a:latin typeface="Trebuchet MS"/>
                <a:cs typeface="Trebuchet MS"/>
              </a:rPr>
              <a:t>evaluations</a:t>
            </a:r>
            <a:r>
              <a:rPr dirty="0" sz="1800" spc="-45">
                <a:solidFill>
                  <a:srgbClr val="585D60"/>
                </a:solidFill>
                <a:latin typeface="Trebuchet MS"/>
                <a:cs typeface="Trebuchet MS"/>
              </a:rPr>
              <a:t>:</a:t>
            </a:r>
            <a:endParaRPr sz="1800">
              <a:latin typeface="Trebuchet MS"/>
              <a:cs typeface="Trebuchet MS"/>
            </a:endParaRPr>
          </a:p>
          <a:p>
            <a:pPr lvl="1" marL="527050" indent="-134620">
              <a:lnSpc>
                <a:spcPct val="100000"/>
              </a:lnSpc>
              <a:spcBef>
                <a:spcPts val="1290"/>
              </a:spcBef>
              <a:buClr>
                <a:srgbClr val="C2132D"/>
              </a:buClr>
              <a:buChar char="•"/>
              <a:tabLst>
                <a:tab pos="527685" algn="l"/>
              </a:tabLst>
            </a:pPr>
            <a:r>
              <a:rPr dirty="0" sz="1800">
                <a:solidFill>
                  <a:srgbClr val="585D60"/>
                </a:solidFill>
                <a:latin typeface="Trebuchet MS"/>
                <a:cs typeface="Trebuchet MS"/>
              </a:rPr>
              <a:t>The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45" b="1">
                <a:solidFill>
                  <a:srgbClr val="C2132D"/>
                </a:solidFill>
                <a:latin typeface="Trebuchet MS"/>
                <a:cs typeface="Trebuchet MS"/>
              </a:rPr>
              <a:t>training</a:t>
            </a:r>
            <a:r>
              <a:rPr dirty="0" sz="1800" spc="-90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spc="-10" b="1">
                <a:solidFill>
                  <a:srgbClr val="C2132D"/>
                </a:solidFill>
                <a:latin typeface="Trebuchet MS"/>
                <a:cs typeface="Trebuchet MS"/>
              </a:rPr>
              <a:t>set</a:t>
            </a:r>
            <a:r>
              <a:rPr dirty="0" sz="1800" spc="-95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spc="-20" b="1">
                <a:solidFill>
                  <a:srgbClr val="C2132D"/>
                </a:solidFill>
                <a:latin typeface="Trebuchet MS"/>
                <a:cs typeface="Trebuchet MS"/>
              </a:rPr>
              <a:t>may</a:t>
            </a:r>
            <a:r>
              <a:rPr dirty="0" sz="1800" spc="-90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spc="-45" b="1">
                <a:solidFill>
                  <a:srgbClr val="C2132D"/>
                </a:solidFill>
                <a:latin typeface="Trebuchet MS"/>
                <a:cs typeface="Trebuchet MS"/>
              </a:rPr>
              <a:t>expand</a:t>
            </a:r>
            <a:r>
              <a:rPr dirty="0" sz="1800" spc="-95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spc="-30" b="1">
                <a:solidFill>
                  <a:srgbClr val="C2132D"/>
                </a:solidFill>
                <a:latin typeface="Trebuchet MS"/>
                <a:cs typeface="Trebuchet MS"/>
              </a:rPr>
              <a:t>(expanding</a:t>
            </a:r>
            <a:r>
              <a:rPr dirty="0" sz="1800" spc="-90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spc="-55" b="1">
                <a:solidFill>
                  <a:srgbClr val="C2132D"/>
                </a:solidFill>
                <a:latin typeface="Trebuchet MS"/>
                <a:cs typeface="Trebuchet MS"/>
              </a:rPr>
              <a:t>window)</a:t>
            </a:r>
            <a:r>
              <a:rPr dirty="0" sz="1800" spc="-100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spc="-15">
                <a:solidFill>
                  <a:srgbClr val="585D60"/>
                </a:solidFill>
                <a:latin typeface="Trebuchet MS"/>
                <a:cs typeface="Trebuchet MS"/>
              </a:rPr>
              <a:t>or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50" b="1">
                <a:solidFill>
                  <a:srgbClr val="C2132D"/>
                </a:solidFill>
                <a:latin typeface="Trebuchet MS"/>
                <a:cs typeface="Trebuchet MS"/>
              </a:rPr>
              <a:t>remain</a:t>
            </a:r>
            <a:r>
              <a:rPr dirty="0" sz="1800" spc="-95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spc="-60" b="1">
                <a:solidFill>
                  <a:srgbClr val="C2132D"/>
                </a:solidFill>
                <a:latin typeface="Trebuchet MS"/>
                <a:cs typeface="Trebuchet MS"/>
              </a:rPr>
              <a:t>fixed</a:t>
            </a:r>
            <a:r>
              <a:rPr dirty="0" sz="1800" spc="-90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spc="-35" b="1">
                <a:solidFill>
                  <a:srgbClr val="C2132D"/>
                </a:solidFill>
                <a:latin typeface="Trebuchet MS"/>
                <a:cs typeface="Trebuchet MS"/>
              </a:rPr>
              <a:t>(rolling</a:t>
            </a:r>
            <a:r>
              <a:rPr dirty="0" sz="1800" spc="-95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spc="-70" b="1">
                <a:solidFill>
                  <a:srgbClr val="C2132D"/>
                </a:solidFill>
                <a:latin typeface="Trebuchet MS"/>
                <a:cs typeface="Trebuchet MS"/>
              </a:rPr>
              <a:t>window)</a:t>
            </a:r>
            <a:r>
              <a:rPr dirty="0" sz="1800" spc="-70">
                <a:solidFill>
                  <a:srgbClr val="585D60"/>
                </a:solidFill>
                <a:latin typeface="Trebuchet MS"/>
                <a:cs typeface="Trebuchet MS"/>
              </a:rPr>
              <a:t>.</a:t>
            </a:r>
            <a:endParaRPr sz="1800">
              <a:latin typeface="Trebuchet MS"/>
              <a:cs typeface="Trebuchet MS"/>
            </a:endParaRPr>
          </a:p>
          <a:p>
            <a:pPr lvl="1" marL="527050" indent="-134620">
              <a:lnSpc>
                <a:spcPct val="100000"/>
              </a:lnSpc>
              <a:spcBef>
                <a:spcPts val="1290"/>
              </a:spcBef>
              <a:buClr>
                <a:srgbClr val="C2132D"/>
              </a:buClr>
              <a:buChar char="•"/>
              <a:tabLst>
                <a:tab pos="527685" algn="l"/>
              </a:tabLst>
            </a:pPr>
            <a:r>
              <a:rPr dirty="0" sz="1800" spc="40">
                <a:solidFill>
                  <a:srgbClr val="585D60"/>
                </a:solidFill>
                <a:latin typeface="Trebuchet MS"/>
                <a:cs typeface="Trebuchet MS"/>
              </a:rPr>
              <a:t>This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35">
                <a:solidFill>
                  <a:srgbClr val="585D60"/>
                </a:solidFill>
                <a:latin typeface="Trebuchet MS"/>
                <a:cs typeface="Trebuchet MS"/>
              </a:rPr>
              <a:t>ensures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55">
                <a:solidFill>
                  <a:srgbClr val="585D60"/>
                </a:solidFill>
                <a:latin typeface="Trebuchet MS"/>
                <a:cs typeface="Trebuchet MS"/>
              </a:rPr>
              <a:t>that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5">
                <a:solidFill>
                  <a:srgbClr val="585D60"/>
                </a:solidFill>
                <a:latin typeface="Trebuchet MS"/>
                <a:cs typeface="Trebuchet MS"/>
              </a:rPr>
              <a:t>model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585D60"/>
                </a:solidFill>
                <a:latin typeface="Trebuchet MS"/>
                <a:cs typeface="Trebuchet MS"/>
              </a:rPr>
              <a:t>performance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60">
                <a:solidFill>
                  <a:srgbClr val="585D60"/>
                </a:solidFill>
                <a:latin typeface="Trebuchet MS"/>
                <a:cs typeface="Trebuchet MS"/>
              </a:rPr>
              <a:t>is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95">
                <a:solidFill>
                  <a:srgbClr val="585D60"/>
                </a:solidFill>
                <a:latin typeface="Trebuchet MS"/>
                <a:cs typeface="Trebuchet MS"/>
              </a:rPr>
              <a:t>assessed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70">
                <a:solidFill>
                  <a:srgbClr val="585D60"/>
                </a:solidFill>
                <a:latin typeface="Trebuchet MS"/>
                <a:cs typeface="Trebuchet MS"/>
              </a:rPr>
              <a:t>across</a:t>
            </a:r>
            <a:r>
              <a:rPr dirty="0" sz="1800" spc="-9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65" b="1">
                <a:solidFill>
                  <a:srgbClr val="C2132D"/>
                </a:solidFill>
                <a:latin typeface="Trebuchet MS"/>
                <a:cs typeface="Trebuchet MS"/>
              </a:rPr>
              <a:t>different</a:t>
            </a:r>
            <a:r>
              <a:rPr dirty="0" sz="1800" spc="-90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spc="-20" b="1">
                <a:solidFill>
                  <a:srgbClr val="C2132D"/>
                </a:solidFill>
                <a:latin typeface="Trebuchet MS"/>
                <a:cs typeface="Trebuchet MS"/>
              </a:rPr>
              <a:t>points</a:t>
            </a:r>
            <a:r>
              <a:rPr dirty="0" sz="1800" spc="-90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spc="-60" b="1">
                <a:solidFill>
                  <a:srgbClr val="C2132D"/>
                </a:solidFill>
                <a:latin typeface="Trebuchet MS"/>
                <a:cs typeface="Trebuchet MS"/>
              </a:rPr>
              <a:t>in</a:t>
            </a:r>
            <a:r>
              <a:rPr dirty="0" sz="1800" spc="-95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spc="-85" b="1">
                <a:solidFill>
                  <a:srgbClr val="C2132D"/>
                </a:solidFill>
                <a:latin typeface="Trebuchet MS"/>
                <a:cs typeface="Trebuchet MS"/>
              </a:rPr>
              <a:t>time</a:t>
            </a:r>
            <a:r>
              <a:rPr dirty="0" sz="1800" spc="-85">
                <a:solidFill>
                  <a:srgbClr val="585D60"/>
                </a:solidFill>
                <a:latin typeface="Trebuchet MS"/>
                <a:cs typeface="Trebuchet MS"/>
              </a:rPr>
              <a:t>.</a:t>
            </a:r>
            <a:endParaRPr sz="1800">
              <a:latin typeface="Trebuchet MS"/>
              <a:cs typeface="Trebuchet MS"/>
            </a:endParaRPr>
          </a:p>
          <a:p>
            <a:pPr lvl="1" marL="527050" marR="73660" indent="-133985">
              <a:lnSpc>
                <a:spcPct val="118100"/>
              </a:lnSpc>
              <a:spcBef>
                <a:spcPts val="825"/>
              </a:spcBef>
              <a:buClr>
                <a:srgbClr val="C2132D"/>
              </a:buClr>
              <a:buChar char="•"/>
              <a:tabLst>
                <a:tab pos="527685" algn="l"/>
              </a:tabLst>
            </a:pPr>
            <a:r>
              <a:rPr dirty="0" sz="1800" spc="-70">
                <a:solidFill>
                  <a:srgbClr val="585D60"/>
                </a:solidFill>
                <a:latin typeface="Trebuchet MS"/>
                <a:cs typeface="Trebuchet MS"/>
              </a:rPr>
              <a:t>It</a:t>
            </a:r>
            <a:r>
              <a:rPr dirty="0" sz="1800" spc="-8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30" b="1">
                <a:solidFill>
                  <a:srgbClr val="C2132D"/>
                </a:solidFill>
                <a:latin typeface="Trebuchet MS"/>
                <a:cs typeface="Trebuchet MS"/>
              </a:rPr>
              <a:t>reduces</a:t>
            </a:r>
            <a:r>
              <a:rPr dirty="0" sz="1800" spc="-85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spc="-30" b="1">
                <a:solidFill>
                  <a:srgbClr val="C2132D"/>
                </a:solidFill>
                <a:latin typeface="Trebuchet MS"/>
                <a:cs typeface="Trebuchet MS"/>
              </a:rPr>
              <a:t>sensitivity</a:t>
            </a:r>
            <a:r>
              <a:rPr dirty="0" sz="1800" spc="-85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spc="-70" b="1">
                <a:solidFill>
                  <a:srgbClr val="C2132D"/>
                </a:solidFill>
                <a:latin typeface="Trebuchet MS"/>
                <a:cs typeface="Trebuchet MS"/>
              </a:rPr>
              <a:t>to</a:t>
            </a:r>
            <a:r>
              <a:rPr dirty="0" sz="1800" spc="-85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spc="-80" b="1">
                <a:solidFill>
                  <a:srgbClr val="C2132D"/>
                </a:solidFill>
                <a:latin typeface="Trebuchet MS"/>
                <a:cs typeface="Trebuchet MS"/>
              </a:rPr>
              <a:t>the</a:t>
            </a:r>
            <a:r>
              <a:rPr dirty="0" sz="1800" spc="-85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spc="-60" b="1">
                <a:solidFill>
                  <a:srgbClr val="C2132D"/>
                </a:solidFill>
                <a:latin typeface="Trebuchet MS"/>
                <a:cs typeface="Trebuchet MS"/>
              </a:rPr>
              <a:t>initial</a:t>
            </a:r>
            <a:r>
              <a:rPr dirty="0" sz="1800" spc="-80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spc="-25" b="1">
                <a:solidFill>
                  <a:srgbClr val="C2132D"/>
                </a:solidFill>
                <a:latin typeface="Trebuchet MS"/>
                <a:cs typeface="Trebuchet MS"/>
              </a:rPr>
              <a:t>split</a:t>
            </a:r>
            <a:r>
              <a:rPr dirty="0" sz="1800" spc="-85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spc="-55" b="1">
                <a:solidFill>
                  <a:srgbClr val="C2132D"/>
                </a:solidFill>
                <a:latin typeface="Trebuchet MS"/>
                <a:cs typeface="Trebuchet MS"/>
              </a:rPr>
              <a:t>point</a:t>
            </a:r>
            <a:r>
              <a:rPr dirty="0" sz="1800" spc="-85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spc="15">
                <a:solidFill>
                  <a:srgbClr val="585D60"/>
                </a:solidFill>
                <a:latin typeface="Trebuchet MS"/>
                <a:cs typeface="Trebuchet MS"/>
              </a:rPr>
              <a:t>and</a:t>
            </a:r>
            <a:r>
              <a:rPr dirty="0" sz="1800" spc="-9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5">
                <a:solidFill>
                  <a:srgbClr val="585D60"/>
                </a:solidFill>
                <a:latin typeface="Trebuchet MS"/>
                <a:cs typeface="Trebuchet MS"/>
              </a:rPr>
              <a:t>provides</a:t>
            </a:r>
            <a:r>
              <a:rPr dirty="0" sz="1800" spc="-9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30">
                <a:solidFill>
                  <a:srgbClr val="585D60"/>
                </a:solidFill>
                <a:latin typeface="Trebuchet MS"/>
                <a:cs typeface="Trebuchet MS"/>
              </a:rPr>
              <a:t>a</a:t>
            </a:r>
            <a:r>
              <a:rPr dirty="0" sz="1800" spc="-9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585D60"/>
                </a:solidFill>
                <a:latin typeface="Trebuchet MS"/>
                <a:cs typeface="Trebuchet MS"/>
              </a:rPr>
              <a:t>more</a:t>
            </a:r>
            <a:r>
              <a:rPr dirty="0" sz="1800" spc="-8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35" b="1">
                <a:solidFill>
                  <a:srgbClr val="C2132D"/>
                </a:solidFill>
                <a:latin typeface="Trebuchet MS"/>
                <a:cs typeface="Trebuchet MS"/>
              </a:rPr>
              <a:t>robust</a:t>
            </a:r>
            <a:r>
              <a:rPr dirty="0" sz="1800" spc="-85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spc="-50" b="1">
                <a:solidFill>
                  <a:srgbClr val="C2132D"/>
                </a:solidFill>
                <a:latin typeface="Trebuchet MS"/>
                <a:cs typeface="Trebuchet MS"/>
              </a:rPr>
              <a:t>evaluation</a:t>
            </a:r>
            <a:r>
              <a:rPr dirty="0" sz="1800" spc="-85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spc="10">
                <a:solidFill>
                  <a:srgbClr val="585D60"/>
                </a:solidFill>
                <a:latin typeface="Trebuchet MS"/>
                <a:cs typeface="Trebuchet MS"/>
              </a:rPr>
              <a:t>of  </a:t>
            </a:r>
            <a:r>
              <a:rPr dirty="0" sz="1800" spc="5">
                <a:solidFill>
                  <a:srgbClr val="585D60"/>
                </a:solidFill>
                <a:latin typeface="Trebuchet MS"/>
                <a:cs typeface="Trebuchet MS"/>
              </a:rPr>
              <a:t>model </a:t>
            </a:r>
            <a:r>
              <a:rPr dirty="0" sz="1800" spc="-5">
                <a:solidFill>
                  <a:srgbClr val="585D60"/>
                </a:solidFill>
                <a:latin typeface="Trebuchet MS"/>
                <a:cs typeface="Trebuchet MS"/>
              </a:rPr>
              <a:t>performance </a:t>
            </a:r>
            <a:r>
              <a:rPr dirty="0" sz="1800" spc="-25">
                <a:solidFill>
                  <a:srgbClr val="585D60"/>
                </a:solidFill>
                <a:latin typeface="Trebuchet MS"/>
                <a:cs typeface="Trebuchet MS"/>
              </a:rPr>
              <a:t>over</a:t>
            </a:r>
            <a:r>
              <a:rPr dirty="0" sz="1800" spc="-30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70">
                <a:solidFill>
                  <a:srgbClr val="585D60"/>
                </a:solidFill>
                <a:latin typeface="Trebuchet MS"/>
                <a:cs typeface="Trebuchet MS"/>
              </a:rPr>
              <a:t>time.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711200"/>
            <a:ext cx="7339330" cy="5397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350" spc="-160">
                <a:solidFill>
                  <a:srgbClr val="C2132D"/>
                </a:solidFill>
              </a:rPr>
              <a:t>Expanding </a:t>
            </a:r>
            <a:r>
              <a:rPr dirty="0" sz="3350" spc="-210">
                <a:solidFill>
                  <a:srgbClr val="C2132D"/>
                </a:solidFill>
              </a:rPr>
              <a:t>Window </a:t>
            </a:r>
            <a:r>
              <a:rPr dirty="0" sz="3350" spc="-190">
                <a:solidFill>
                  <a:srgbClr val="C2132D"/>
                </a:solidFill>
              </a:rPr>
              <a:t>Evaluation </a:t>
            </a:r>
            <a:r>
              <a:rPr dirty="0" sz="3350" spc="-160">
                <a:solidFill>
                  <a:srgbClr val="C2132D"/>
                </a:solidFill>
              </a:rPr>
              <a:t>(By </a:t>
            </a:r>
            <a:r>
              <a:rPr dirty="0" sz="3350" spc="-95">
                <a:solidFill>
                  <a:srgbClr val="C2132D"/>
                </a:solidFill>
              </a:rPr>
              <a:t>1</a:t>
            </a:r>
            <a:r>
              <a:rPr dirty="0" sz="3350" spc="-500">
                <a:solidFill>
                  <a:srgbClr val="C2132D"/>
                </a:solidFill>
              </a:rPr>
              <a:t> </a:t>
            </a:r>
            <a:r>
              <a:rPr dirty="0" sz="3350" spc="-140">
                <a:solidFill>
                  <a:srgbClr val="C2132D"/>
                </a:solidFill>
              </a:rPr>
              <a:t>Month)</a:t>
            </a:r>
            <a:endParaRPr sz="3350"/>
          </a:p>
        </p:txBody>
      </p:sp>
      <p:sp>
        <p:nvSpPr>
          <p:cNvPr id="3" name="object 3"/>
          <p:cNvSpPr/>
          <p:nvPr/>
        </p:nvSpPr>
        <p:spPr>
          <a:xfrm>
            <a:off x="1172971" y="1609724"/>
            <a:ext cx="8489780" cy="46982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45"/>
              <a:t>10</a:t>
            </a:fld>
            <a:r>
              <a:rPr dirty="0" spc="45"/>
              <a:t> </a:t>
            </a:r>
            <a:r>
              <a:rPr dirty="0" spc="-135"/>
              <a:t>/</a:t>
            </a:r>
            <a:r>
              <a:rPr dirty="0" spc="-260"/>
              <a:t> </a:t>
            </a:r>
            <a:r>
              <a:rPr dirty="0" spc="45"/>
              <a:t>27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711200"/>
            <a:ext cx="7551420" cy="5397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350" spc="-160">
                <a:solidFill>
                  <a:srgbClr val="C2132D"/>
                </a:solidFill>
              </a:rPr>
              <a:t>Expanding </a:t>
            </a:r>
            <a:r>
              <a:rPr dirty="0" sz="3350" spc="-210">
                <a:solidFill>
                  <a:srgbClr val="C2132D"/>
                </a:solidFill>
              </a:rPr>
              <a:t>Window </a:t>
            </a:r>
            <a:r>
              <a:rPr dirty="0" sz="3350" spc="-190">
                <a:solidFill>
                  <a:srgbClr val="C2132D"/>
                </a:solidFill>
              </a:rPr>
              <a:t>Evaluation </a:t>
            </a:r>
            <a:r>
              <a:rPr dirty="0" sz="3350" spc="-160">
                <a:solidFill>
                  <a:srgbClr val="C2132D"/>
                </a:solidFill>
              </a:rPr>
              <a:t>(By </a:t>
            </a:r>
            <a:r>
              <a:rPr dirty="0" sz="3350" spc="-95">
                <a:solidFill>
                  <a:srgbClr val="C2132D"/>
                </a:solidFill>
              </a:rPr>
              <a:t>12</a:t>
            </a:r>
            <a:r>
              <a:rPr dirty="0" sz="3350" spc="-495">
                <a:solidFill>
                  <a:srgbClr val="C2132D"/>
                </a:solidFill>
              </a:rPr>
              <a:t> </a:t>
            </a:r>
            <a:r>
              <a:rPr dirty="0" sz="3350" spc="-140">
                <a:solidFill>
                  <a:srgbClr val="C2132D"/>
                </a:solidFill>
              </a:rPr>
              <a:t>Month)</a:t>
            </a:r>
            <a:endParaRPr sz="3350"/>
          </a:p>
        </p:txBody>
      </p:sp>
      <p:sp>
        <p:nvSpPr>
          <p:cNvPr id="3" name="object 3"/>
          <p:cNvSpPr/>
          <p:nvPr/>
        </p:nvSpPr>
        <p:spPr>
          <a:xfrm>
            <a:off x="1172971" y="1609724"/>
            <a:ext cx="8489780" cy="46982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45"/>
              <a:t>10</a:t>
            </a:fld>
            <a:r>
              <a:rPr dirty="0" spc="45"/>
              <a:t> </a:t>
            </a:r>
            <a:r>
              <a:rPr dirty="0" spc="-135"/>
              <a:t>/</a:t>
            </a:r>
            <a:r>
              <a:rPr dirty="0" spc="-260"/>
              <a:t> </a:t>
            </a:r>
            <a:r>
              <a:rPr dirty="0" spc="45"/>
              <a:t>27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711200"/>
            <a:ext cx="7118350" cy="5397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350" spc="-155">
                <a:solidFill>
                  <a:srgbClr val="C2132D"/>
                </a:solidFill>
              </a:rPr>
              <a:t>Rolling </a:t>
            </a:r>
            <a:r>
              <a:rPr dirty="0" sz="3350" spc="-170">
                <a:solidFill>
                  <a:srgbClr val="C2132D"/>
                </a:solidFill>
              </a:rPr>
              <a:t>Non-Expanding </a:t>
            </a:r>
            <a:r>
              <a:rPr dirty="0" sz="3350" spc="-210">
                <a:solidFill>
                  <a:srgbClr val="C2132D"/>
                </a:solidFill>
              </a:rPr>
              <a:t>Window</a:t>
            </a:r>
            <a:r>
              <a:rPr dirty="0" sz="3350" spc="-434">
                <a:solidFill>
                  <a:srgbClr val="C2132D"/>
                </a:solidFill>
              </a:rPr>
              <a:t> </a:t>
            </a:r>
            <a:r>
              <a:rPr dirty="0" sz="3350" spc="-190">
                <a:solidFill>
                  <a:srgbClr val="C2132D"/>
                </a:solidFill>
              </a:rPr>
              <a:t>Evaluation</a:t>
            </a:r>
            <a:endParaRPr sz="3350"/>
          </a:p>
        </p:txBody>
      </p:sp>
      <p:sp>
        <p:nvSpPr>
          <p:cNvPr id="3" name="object 3"/>
          <p:cNvSpPr/>
          <p:nvPr/>
        </p:nvSpPr>
        <p:spPr>
          <a:xfrm>
            <a:off x="1172971" y="1609724"/>
            <a:ext cx="8489780" cy="46982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45"/>
              <a:t>10</a:t>
            </a:fld>
            <a:r>
              <a:rPr dirty="0" spc="45"/>
              <a:t> </a:t>
            </a:r>
            <a:r>
              <a:rPr dirty="0" spc="-135"/>
              <a:t>/</a:t>
            </a:r>
            <a:r>
              <a:rPr dirty="0" spc="-260"/>
              <a:t> </a:t>
            </a:r>
            <a:r>
              <a:rPr dirty="0" spc="45"/>
              <a:t>27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711200"/>
            <a:ext cx="6532880" cy="5397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350" spc="-30">
                <a:solidFill>
                  <a:srgbClr val="C2132D"/>
                </a:solidFill>
              </a:rPr>
              <a:t>Cross </a:t>
            </a:r>
            <a:r>
              <a:rPr dirty="0" sz="3350" spc="-185">
                <a:solidFill>
                  <a:srgbClr val="C2132D"/>
                </a:solidFill>
              </a:rPr>
              <a:t>Validation </a:t>
            </a:r>
            <a:r>
              <a:rPr dirty="0" sz="3350" spc="-235">
                <a:solidFill>
                  <a:srgbClr val="C2132D"/>
                </a:solidFill>
              </a:rPr>
              <a:t>within </a:t>
            </a:r>
            <a:r>
              <a:rPr dirty="0" sz="3350" spc="-260">
                <a:solidFill>
                  <a:srgbClr val="C2132D"/>
                </a:solidFill>
              </a:rPr>
              <a:t>the</a:t>
            </a:r>
            <a:r>
              <a:rPr dirty="0" sz="3350" spc="-500">
                <a:solidFill>
                  <a:srgbClr val="C2132D"/>
                </a:solidFill>
              </a:rPr>
              <a:t> </a:t>
            </a:r>
            <a:r>
              <a:rPr dirty="0" sz="3350" spc="-180">
                <a:solidFill>
                  <a:srgbClr val="C2132D"/>
                </a:solidFill>
              </a:rPr>
              <a:t>Nixtlaverse</a:t>
            </a:r>
            <a:endParaRPr sz="3350"/>
          </a:p>
        </p:txBody>
      </p:sp>
      <p:sp>
        <p:nvSpPr>
          <p:cNvPr id="3" name="object 3"/>
          <p:cNvSpPr/>
          <p:nvPr/>
        </p:nvSpPr>
        <p:spPr>
          <a:xfrm>
            <a:off x="2898614" y="1609724"/>
            <a:ext cx="5833071" cy="44862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14400" y="5853112"/>
            <a:ext cx="9334500" cy="0"/>
          </a:xfrm>
          <a:custGeom>
            <a:avLst/>
            <a:gdLst/>
            <a:ahLst/>
            <a:cxnLst/>
            <a:rect l="l" t="t" r="r" b="b"/>
            <a:pathLst>
              <a:path w="9334500" h="0">
                <a:moveTo>
                  <a:pt x="0" y="0"/>
                </a:moveTo>
                <a:lnTo>
                  <a:pt x="9334499" y="0"/>
                </a:lnTo>
              </a:path>
            </a:pathLst>
          </a:custGeom>
          <a:ln w="9524">
            <a:solidFill>
              <a:srgbClr val="9999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14400" y="5862637"/>
            <a:ext cx="9334500" cy="0"/>
          </a:xfrm>
          <a:custGeom>
            <a:avLst/>
            <a:gdLst/>
            <a:ahLst/>
            <a:cxnLst/>
            <a:rect l="l" t="t" r="r" b="b"/>
            <a:pathLst>
              <a:path w="9334500" h="0">
                <a:moveTo>
                  <a:pt x="0" y="0"/>
                </a:moveTo>
                <a:lnTo>
                  <a:pt x="9334499" y="0"/>
                </a:lnTo>
              </a:path>
            </a:pathLst>
          </a:custGeom>
          <a:ln w="9524">
            <a:solidFill>
              <a:srgbClr val="EDEDE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0239374" y="5848349"/>
            <a:ext cx="9525" cy="19050"/>
          </a:xfrm>
          <a:custGeom>
            <a:avLst/>
            <a:gdLst/>
            <a:ahLst/>
            <a:cxnLst/>
            <a:rect l="l" t="t" r="r" b="b"/>
            <a:pathLst>
              <a:path w="9525" h="19050">
                <a:moveTo>
                  <a:pt x="9524" y="19049"/>
                </a:moveTo>
                <a:lnTo>
                  <a:pt x="0" y="19049"/>
                </a:lnTo>
                <a:lnTo>
                  <a:pt x="0" y="9524"/>
                </a:lnTo>
                <a:lnTo>
                  <a:pt x="9524" y="0"/>
                </a:lnTo>
                <a:lnTo>
                  <a:pt x="9524" y="19049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14400" y="5848349"/>
            <a:ext cx="9525" cy="19050"/>
          </a:xfrm>
          <a:custGeom>
            <a:avLst/>
            <a:gdLst/>
            <a:ahLst/>
            <a:cxnLst/>
            <a:rect l="l" t="t" r="r" b="b"/>
            <a:pathLst>
              <a:path w="9525" h="19050">
                <a:moveTo>
                  <a:pt x="0" y="19049"/>
                </a:moveTo>
                <a:lnTo>
                  <a:pt x="0" y="0"/>
                </a:lnTo>
                <a:lnTo>
                  <a:pt x="9524" y="0"/>
                </a:lnTo>
                <a:lnTo>
                  <a:pt x="9524" y="9524"/>
                </a:lnTo>
                <a:lnTo>
                  <a:pt x="0" y="19049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901700" y="5905658"/>
            <a:ext cx="8936355" cy="3492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90"/>
              </a:spcBef>
            </a:pPr>
            <a:r>
              <a:rPr dirty="0" sz="850" spc="-10" b="1">
                <a:solidFill>
                  <a:srgbClr val="C2132D"/>
                </a:solidFill>
                <a:latin typeface="Trebuchet MS"/>
                <a:cs typeface="Trebuchet MS"/>
              </a:rPr>
              <a:t>Note:</a:t>
            </a:r>
            <a:r>
              <a:rPr dirty="0" sz="850" spc="-45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850" spc="15">
                <a:solidFill>
                  <a:srgbClr val="585D60"/>
                </a:solidFill>
                <a:latin typeface="Trebuchet MS"/>
                <a:cs typeface="Trebuchet MS"/>
              </a:rPr>
              <a:t>The</a:t>
            </a:r>
            <a:r>
              <a:rPr dirty="0" sz="850" spc="-3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700">
                <a:solidFill>
                  <a:srgbClr val="C2132D"/>
                </a:solidFill>
                <a:latin typeface="Courier New"/>
                <a:cs typeface="Courier New"/>
              </a:rPr>
              <a:t>cross_validation</a:t>
            </a:r>
            <a:r>
              <a:rPr dirty="0" sz="700" spc="-195">
                <a:solidFill>
                  <a:srgbClr val="C2132D"/>
                </a:solidFill>
                <a:latin typeface="Courier New"/>
                <a:cs typeface="Courier New"/>
              </a:rPr>
              <a:t> </a:t>
            </a:r>
            <a:r>
              <a:rPr dirty="0" sz="850" spc="15">
                <a:solidFill>
                  <a:srgbClr val="585D60"/>
                </a:solidFill>
                <a:latin typeface="Trebuchet MS"/>
                <a:cs typeface="Trebuchet MS"/>
              </a:rPr>
              <a:t>method</a:t>
            </a:r>
            <a:r>
              <a:rPr dirty="0" sz="850" spc="-3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30">
                <a:solidFill>
                  <a:srgbClr val="585D60"/>
                </a:solidFill>
                <a:latin typeface="Trebuchet MS"/>
                <a:cs typeface="Trebuchet MS"/>
              </a:rPr>
              <a:t>can</a:t>
            </a:r>
            <a:r>
              <a:rPr dirty="0" sz="850" spc="-2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35">
                <a:solidFill>
                  <a:srgbClr val="585D60"/>
                </a:solidFill>
                <a:latin typeface="Trebuchet MS"/>
                <a:cs typeface="Trebuchet MS"/>
              </a:rPr>
              <a:t>also</a:t>
            </a:r>
            <a:r>
              <a:rPr dirty="0" sz="850" spc="-3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10">
                <a:solidFill>
                  <a:srgbClr val="585D60"/>
                </a:solidFill>
                <a:latin typeface="Trebuchet MS"/>
                <a:cs typeface="Trebuchet MS"/>
              </a:rPr>
              <a:t>be</a:t>
            </a:r>
            <a:r>
              <a:rPr dirty="0" sz="850" spc="-3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5">
                <a:solidFill>
                  <a:srgbClr val="585D60"/>
                </a:solidFill>
                <a:latin typeface="Trebuchet MS"/>
                <a:cs typeface="Trebuchet MS"/>
              </a:rPr>
              <a:t>applied</a:t>
            </a:r>
            <a:r>
              <a:rPr dirty="0" sz="850" spc="-3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-10">
                <a:solidFill>
                  <a:srgbClr val="585D60"/>
                </a:solidFill>
                <a:latin typeface="Trebuchet MS"/>
                <a:cs typeface="Trebuchet MS"/>
              </a:rPr>
              <a:t>to</a:t>
            </a:r>
            <a:r>
              <a:rPr dirty="0" sz="850" spc="-2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-5">
                <a:solidFill>
                  <a:srgbClr val="585D60"/>
                </a:solidFill>
                <a:latin typeface="Trebuchet MS"/>
                <a:cs typeface="Trebuchet MS"/>
              </a:rPr>
              <a:t>other</a:t>
            </a:r>
            <a:r>
              <a:rPr dirty="0" sz="850" spc="-3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10">
                <a:solidFill>
                  <a:srgbClr val="585D60"/>
                </a:solidFill>
                <a:latin typeface="Trebuchet MS"/>
                <a:cs typeface="Trebuchet MS"/>
              </a:rPr>
              <a:t>NixtlaForecast</a:t>
            </a:r>
            <a:r>
              <a:rPr dirty="0" sz="850" spc="-3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10">
                <a:solidFill>
                  <a:srgbClr val="585D60"/>
                </a:solidFill>
                <a:latin typeface="Trebuchet MS"/>
                <a:cs typeface="Trebuchet MS"/>
              </a:rPr>
              <a:t>objects</a:t>
            </a:r>
            <a:r>
              <a:rPr dirty="0" sz="850" spc="-3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-40">
                <a:solidFill>
                  <a:srgbClr val="585D60"/>
                </a:solidFill>
                <a:latin typeface="Trebuchet MS"/>
                <a:cs typeface="Trebuchet MS"/>
              </a:rPr>
              <a:t>(e.g.,</a:t>
            </a:r>
            <a:r>
              <a:rPr dirty="0" sz="850" spc="-2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700" spc="-10">
                <a:solidFill>
                  <a:srgbClr val="C2132D"/>
                </a:solidFill>
                <a:latin typeface="Courier New"/>
                <a:cs typeface="Courier New"/>
              </a:rPr>
              <a:t>MLForecast</a:t>
            </a:r>
            <a:r>
              <a:rPr dirty="0" sz="850" spc="-10">
                <a:solidFill>
                  <a:srgbClr val="585D60"/>
                </a:solidFill>
                <a:latin typeface="Trebuchet MS"/>
                <a:cs typeface="Trebuchet MS"/>
              </a:rPr>
              <a:t>,</a:t>
            </a:r>
            <a:r>
              <a:rPr dirty="0" sz="850" spc="-3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700">
                <a:solidFill>
                  <a:srgbClr val="C2132D"/>
                </a:solidFill>
                <a:latin typeface="Courier New"/>
                <a:cs typeface="Courier New"/>
              </a:rPr>
              <a:t>NeuralForecast</a:t>
            </a:r>
            <a:r>
              <a:rPr dirty="0" sz="850">
                <a:solidFill>
                  <a:srgbClr val="585D60"/>
                </a:solidFill>
                <a:latin typeface="Trebuchet MS"/>
                <a:cs typeface="Trebuchet MS"/>
              </a:rPr>
              <a:t>)</a:t>
            </a:r>
            <a:r>
              <a:rPr dirty="0" sz="850" spc="-3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-10">
                <a:solidFill>
                  <a:srgbClr val="585D60"/>
                </a:solidFill>
                <a:latin typeface="Trebuchet MS"/>
                <a:cs typeface="Trebuchet MS"/>
              </a:rPr>
              <a:t>to</a:t>
            </a:r>
            <a:r>
              <a:rPr dirty="0" sz="850" spc="-2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10">
                <a:solidFill>
                  <a:srgbClr val="585D60"/>
                </a:solidFill>
                <a:latin typeface="Trebuchet MS"/>
                <a:cs typeface="Trebuchet MS"/>
              </a:rPr>
              <a:t>perform</a:t>
            </a:r>
            <a:r>
              <a:rPr dirty="0" sz="850" spc="-3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10">
                <a:solidFill>
                  <a:srgbClr val="585D60"/>
                </a:solidFill>
                <a:latin typeface="Trebuchet MS"/>
                <a:cs typeface="Trebuchet MS"/>
              </a:rPr>
              <a:t>cross-validation</a:t>
            </a:r>
            <a:r>
              <a:rPr dirty="0" sz="850" spc="-3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>
                <a:solidFill>
                  <a:srgbClr val="585D60"/>
                </a:solidFill>
                <a:latin typeface="Trebuchet MS"/>
                <a:cs typeface="Trebuchet MS"/>
              </a:rPr>
              <a:t>for</a:t>
            </a:r>
            <a:r>
              <a:rPr dirty="0" sz="850" spc="-3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20">
                <a:solidFill>
                  <a:srgbClr val="585D60"/>
                </a:solidFill>
                <a:latin typeface="Trebuchet MS"/>
                <a:cs typeface="Trebuchet MS"/>
              </a:rPr>
              <a:t>machine</a:t>
            </a:r>
            <a:r>
              <a:rPr dirty="0" sz="850" spc="-2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5">
                <a:solidFill>
                  <a:srgbClr val="585D60"/>
                </a:solidFill>
                <a:latin typeface="Trebuchet MS"/>
                <a:cs typeface="Trebuchet MS"/>
              </a:rPr>
              <a:t>learning</a:t>
            </a:r>
            <a:r>
              <a:rPr dirty="0" sz="850" spc="-3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25">
                <a:solidFill>
                  <a:srgbClr val="585D60"/>
                </a:solidFill>
                <a:latin typeface="Trebuchet MS"/>
                <a:cs typeface="Trebuchet MS"/>
              </a:rPr>
              <a:t>and</a:t>
            </a:r>
            <a:r>
              <a:rPr dirty="0" sz="850" spc="-3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10">
                <a:solidFill>
                  <a:srgbClr val="585D60"/>
                </a:solidFill>
                <a:latin typeface="Trebuchet MS"/>
                <a:cs typeface="Trebuchet MS"/>
              </a:rPr>
              <a:t>deep  </a:t>
            </a:r>
            <a:r>
              <a:rPr dirty="0" sz="850" spc="5">
                <a:solidFill>
                  <a:srgbClr val="585D60"/>
                </a:solidFill>
                <a:latin typeface="Trebuchet MS"/>
                <a:cs typeface="Trebuchet MS"/>
              </a:rPr>
              <a:t>learning</a:t>
            </a:r>
            <a:r>
              <a:rPr dirty="0" sz="850" spc="-4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15">
                <a:solidFill>
                  <a:srgbClr val="585D60"/>
                </a:solidFill>
                <a:latin typeface="Trebuchet MS"/>
                <a:cs typeface="Trebuchet MS"/>
              </a:rPr>
              <a:t>models.</a:t>
            </a:r>
            <a:r>
              <a:rPr dirty="0" sz="850" spc="-4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40">
                <a:solidFill>
                  <a:srgbClr val="585D60"/>
                </a:solidFill>
                <a:latin typeface="Trebuchet MS"/>
                <a:cs typeface="Trebuchet MS"/>
              </a:rPr>
              <a:t>See</a:t>
            </a:r>
            <a:r>
              <a:rPr dirty="0" sz="850" spc="-4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-10">
                <a:solidFill>
                  <a:srgbClr val="585D60"/>
                </a:solidFill>
                <a:latin typeface="Trebuchet MS"/>
                <a:cs typeface="Trebuchet MS"/>
              </a:rPr>
              <a:t>the</a:t>
            </a:r>
            <a:r>
              <a:rPr dirty="0" sz="850" spc="-4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25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StatsForecast</a:t>
            </a:r>
            <a:r>
              <a:rPr dirty="0" sz="850" spc="-40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 </a:t>
            </a:r>
            <a:r>
              <a:rPr dirty="0" sz="850" spc="55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Cross</a:t>
            </a:r>
            <a:r>
              <a:rPr dirty="0" sz="850" spc="-40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 </a:t>
            </a:r>
            <a:r>
              <a:rPr dirty="0" sz="850" spc="5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Validation</a:t>
            </a:r>
            <a:r>
              <a:rPr dirty="0" sz="850" spc="-55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 </a:t>
            </a:r>
            <a:r>
              <a:rPr dirty="0" sz="850" spc="-10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Tutorial</a:t>
            </a:r>
            <a:r>
              <a:rPr dirty="0" sz="850" spc="-40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 </a:t>
            </a:r>
            <a:r>
              <a:rPr dirty="0" sz="850" spc="-10">
                <a:solidFill>
                  <a:srgbClr val="585D60"/>
                </a:solidFill>
                <a:latin typeface="Trebuchet MS"/>
                <a:cs typeface="Trebuchet MS"/>
              </a:rPr>
              <a:t>to</a:t>
            </a:r>
            <a:r>
              <a:rPr dirty="0" sz="850" spc="-4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55">
                <a:solidFill>
                  <a:srgbClr val="585D60"/>
                </a:solidFill>
                <a:latin typeface="Trebuchet MS"/>
                <a:cs typeface="Trebuchet MS"/>
              </a:rPr>
              <a:t>access</a:t>
            </a:r>
            <a:r>
              <a:rPr dirty="0" sz="850" spc="-4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-10">
                <a:solidFill>
                  <a:srgbClr val="585D60"/>
                </a:solidFill>
                <a:latin typeface="Trebuchet MS"/>
                <a:cs typeface="Trebuchet MS"/>
              </a:rPr>
              <a:t>the</a:t>
            </a:r>
            <a:r>
              <a:rPr dirty="0" sz="850" spc="-4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30">
                <a:solidFill>
                  <a:srgbClr val="585D60"/>
                </a:solidFill>
                <a:latin typeface="Trebuchet MS"/>
                <a:cs typeface="Trebuchet MS"/>
              </a:rPr>
              <a:t>page</a:t>
            </a:r>
            <a:r>
              <a:rPr dirty="0" sz="850" spc="-4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45">
                <a:solidFill>
                  <a:srgbClr val="585D60"/>
                </a:solidFill>
                <a:latin typeface="Trebuchet MS"/>
                <a:cs typeface="Trebuchet MS"/>
              </a:rPr>
              <a:t>shown</a:t>
            </a:r>
            <a:r>
              <a:rPr dirty="0" sz="850" spc="-4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>
                <a:solidFill>
                  <a:srgbClr val="585D60"/>
                </a:solidFill>
                <a:latin typeface="Trebuchet MS"/>
                <a:cs typeface="Trebuchet MS"/>
              </a:rPr>
              <a:t>above.</a:t>
            </a:r>
            <a:endParaRPr sz="85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878987" y="6035674"/>
            <a:ext cx="50673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45">
                <a:solidFill>
                  <a:srgbClr val="585D60"/>
                </a:solidFill>
                <a:latin typeface="Trebuchet MS"/>
                <a:cs typeface="Trebuchet MS"/>
              </a:rPr>
              <a:t>14 </a:t>
            </a:r>
            <a:r>
              <a:rPr dirty="0" sz="1200" spc="-135">
                <a:solidFill>
                  <a:srgbClr val="585D60"/>
                </a:solidFill>
                <a:latin typeface="Trebuchet MS"/>
                <a:cs typeface="Trebuchet MS"/>
              </a:rPr>
              <a:t>/</a:t>
            </a:r>
            <a:r>
              <a:rPr dirty="0" sz="1200" spc="-26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200" spc="45">
                <a:solidFill>
                  <a:srgbClr val="585D60"/>
                </a:solidFill>
                <a:latin typeface="Trebuchet MS"/>
                <a:cs typeface="Trebuchet MS"/>
              </a:rPr>
              <a:t>27</a:t>
            </a:r>
            <a:endParaRPr sz="1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711200"/>
            <a:ext cx="7496175" cy="5397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350" spc="-229">
                <a:solidFill>
                  <a:srgbClr val="C2132D"/>
                </a:solidFill>
              </a:rPr>
              <a:t>Activity: </a:t>
            </a:r>
            <a:r>
              <a:rPr dirty="0" sz="3350" spc="-215">
                <a:solidFill>
                  <a:srgbClr val="C2132D"/>
                </a:solidFill>
              </a:rPr>
              <a:t>The </a:t>
            </a:r>
            <a:r>
              <a:rPr dirty="0" sz="3200">
                <a:solidFill>
                  <a:srgbClr val="C2132D"/>
                </a:solidFill>
                <a:latin typeface="Courier New"/>
                <a:cs typeface="Courier New"/>
              </a:rPr>
              <a:t>cross_validation</a:t>
            </a:r>
            <a:r>
              <a:rPr dirty="0" sz="3200" spc="-1245">
                <a:solidFill>
                  <a:srgbClr val="C2132D"/>
                </a:solidFill>
                <a:latin typeface="Courier New"/>
                <a:cs typeface="Courier New"/>
              </a:rPr>
              <a:t> </a:t>
            </a:r>
            <a:r>
              <a:rPr dirty="0" sz="3350" spc="-150">
                <a:solidFill>
                  <a:srgbClr val="C2132D"/>
                </a:solidFill>
              </a:rPr>
              <a:t>Method</a:t>
            </a:r>
            <a:endParaRPr sz="3350">
              <a:latin typeface="Courier New"/>
              <a:cs typeface="Courier New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746276" y="1857913"/>
          <a:ext cx="7922259" cy="36671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02155"/>
                <a:gridCol w="2100580"/>
                <a:gridCol w="3818255"/>
              </a:tblGrid>
              <a:tr h="1824750">
                <a:tc>
                  <a:txBody>
                    <a:bodyPr/>
                    <a:lstStyle/>
                    <a:p>
                      <a:pPr marL="127000">
                        <a:lnSpc>
                          <a:spcPts val="2510"/>
                        </a:lnSpc>
                      </a:pPr>
                      <a:r>
                        <a:rPr dirty="0" sz="2200" spc="60">
                          <a:solidFill>
                            <a:srgbClr val="FF403C"/>
                          </a:solidFill>
                          <a:latin typeface="Calibri"/>
                          <a:cs typeface="Calibri"/>
                        </a:rPr>
                        <a:t>ross_validation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27305">
                        <a:lnSpc>
                          <a:spcPts val="2510"/>
                        </a:lnSpc>
                      </a:pPr>
                      <a:r>
                        <a:rPr dirty="0" sz="2200" spc="85">
                          <a:solidFill>
                            <a:srgbClr val="252A36"/>
                          </a:solidFill>
                          <a:latin typeface="Calibri"/>
                          <a:cs typeface="Calibri"/>
                        </a:rPr>
                        <a:t>method </a:t>
                      </a:r>
                      <a:r>
                        <a:rPr dirty="0" sz="2200" spc="35">
                          <a:solidFill>
                            <a:srgbClr val="252A36"/>
                          </a:solidFill>
                          <a:latin typeface="Calibri"/>
                          <a:cs typeface="Calibri"/>
                        </a:rPr>
                        <a:t>from </a:t>
                      </a:r>
                      <a:r>
                        <a:rPr dirty="0" sz="2200" spc="90">
                          <a:solidFill>
                            <a:srgbClr val="252A36"/>
                          </a:solidFill>
                          <a:latin typeface="Calibri"/>
                          <a:cs typeface="Calibri"/>
                        </a:rPr>
                        <a:t>Nixtla</a:t>
                      </a:r>
                      <a:r>
                        <a:rPr dirty="0" sz="2200" spc="-335">
                          <a:solidFill>
                            <a:srgbClr val="252A36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200" spc="30">
                          <a:solidFill>
                            <a:srgbClr val="252A36"/>
                          </a:solidFill>
                          <a:latin typeface="Calibri"/>
                          <a:cs typeface="Calibri"/>
                        </a:rPr>
                        <a:t>implements: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84212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3150">
                        <a:latin typeface="Times New Roman"/>
                        <a:cs typeface="Times New Roman"/>
                      </a:endParaRPr>
                    </a:p>
                    <a:p>
                      <a:pPr marL="67500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900">
                          <a:solidFill>
                            <a:srgbClr val="252A36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3150">
                        <a:latin typeface="Times New Roman"/>
                        <a:cs typeface="Times New Roman"/>
                      </a:endParaRPr>
                    </a:p>
                    <a:p>
                      <a:pPr algn="ctr" marR="110363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900">
                          <a:solidFill>
                            <a:srgbClr val="252A36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910138" y="5613092"/>
            <a:ext cx="1499235" cy="21971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250" spc="90">
                <a:solidFill>
                  <a:srgbClr val="5C6067"/>
                </a:solidFill>
                <a:latin typeface="Calibri"/>
                <a:cs typeface="Calibri"/>
              </a:rPr>
              <a:t>d</a:t>
            </a:r>
            <a:r>
              <a:rPr dirty="0" sz="1250" spc="-170">
                <a:solidFill>
                  <a:srgbClr val="5C6067"/>
                </a:solidFill>
                <a:latin typeface="Calibri"/>
                <a:cs typeface="Calibri"/>
              </a:rPr>
              <a:t> </a:t>
            </a:r>
            <a:r>
              <a:rPr dirty="0" sz="1250" spc="35">
                <a:solidFill>
                  <a:srgbClr val="5C6067"/>
                </a:solidFill>
                <a:latin typeface="Calibri"/>
                <a:cs typeface="Calibri"/>
              </a:rPr>
              <a:t>Window </a:t>
            </a:r>
            <a:r>
              <a:rPr dirty="0" sz="1250" spc="50">
                <a:solidFill>
                  <a:srgbClr val="5C6067"/>
                </a:solidFill>
                <a:latin typeface="Calibri"/>
                <a:cs typeface="Calibri"/>
              </a:rPr>
              <a:t>Evaluation</a:t>
            </a:r>
            <a:endParaRPr sz="125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30691" y="5613092"/>
            <a:ext cx="1886585" cy="21971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250" spc="80">
                <a:solidFill>
                  <a:srgbClr val="5C6067"/>
                </a:solidFill>
                <a:latin typeface="Calibri"/>
                <a:cs typeface="Calibri"/>
              </a:rPr>
              <a:t>Expanding</a:t>
            </a:r>
            <a:r>
              <a:rPr dirty="0" sz="1250" spc="-185">
                <a:solidFill>
                  <a:srgbClr val="5C6067"/>
                </a:solidFill>
                <a:latin typeface="Calibri"/>
                <a:cs typeface="Calibri"/>
              </a:rPr>
              <a:t> </a:t>
            </a:r>
            <a:r>
              <a:rPr dirty="0" sz="1250" spc="35">
                <a:solidFill>
                  <a:srgbClr val="5C6067"/>
                </a:solidFill>
                <a:latin typeface="Calibri"/>
                <a:cs typeface="Calibri"/>
              </a:rPr>
              <a:t>Rolling Window</a:t>
            </a:r>
            <a:endParaRPr sz="125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037774" y="5613092"/>
            <a:ext cx="2233295" cy="21971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250" spc="70">
                <a:solidFill>
                  <a:srgbClr val="5C6067"/>
                </a:solidFill>
                <a:latin typeface="Calibri"/>
                <a:cs typeface="Calibri"/>
              </a:rPr>
              <a:t>Non-Expanding </a:t>
            </a:r>
            <a:r>
              <a:rPr dirty="0" sz="1250" spc="35">
                <a:solidFill>
                  <a:srgbClr val="5C6067"/>
                </a:solidFill>
                <a:latin typeface="Calibri"/>
                <a:cs typeface="Calibri"/>
              </a:rPr>
              <a:t>Rolling</a:t>
            </a:r>
            <a:r>
              <a:rPr dirty="0" sz="1250" spc="-195">
                <a:solidFill>
                  <a:srgbClr val="5C6067"/>
                </a:solidFill>
                <a:latin typeface="Calibri"/>
                <a:cs typeface="Calibri"/>
              </a:rPr>
              <a:t> </a:t>
            </a:r>
            <a:r>
              <a:rPr dirty="0" sz="1250" spc="35">
                <a:solidFill>
                  <a:srgbClr val="5C6067"/>
                </a:solidFill>
                <a:latin typeface="Calibri"/>
                <a:cs typeface="Calibri"/>
              </a:rPr>
              <a:t>Window</a:t>
            </a:r>
            <a:endParaRPr sz="125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14400" y="5504586"/>
            <a:ext cx="2212975" cy="0"/>
          </a:xfrm>
          <a:custGeom>
            <a:avLst/>
            <a:gdLst/>
            <a:ahLst/>
            <a:cxnLst/>
            <a:rect l="l" t="t" r="r" b="b"/>
            <a:pathLst>
              <a:path w="2212975" h="0">
                <a:moveTo>
                  <a:pt x="0" y="0"/>
                </a:moveTo>
                <a:lnTo>
                  <a:pt x="2212448" y="0"/>
                </a:lnTo>
              </a:path>
            </a:pathLst>
          </a:custGeom>
          <a:ln w="40401">
            <a:solidFill>
              <a:srgbClr val="186B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343413" y="5504586"/>
            <a:ext cx="2491105" cy="0"/>
          </a:xfrm>
          <a:custGeom>
            <a:avLst/>
            <a:gdLst/>
            <a:ahLst/>
            <a:cxnLst/>
            <a:rect l="l" t="t" r="r" b="b"/>
            <a:pathLst>
              <a:path w="2491104" h="0">
                <a:moveTo>
                  <a:pt x="0" y="0"/>
                </a:moveTo>
                <a:lnTo>
                  <a:pt x="2490509" y="0"/>
                </a:lnTo>
              </a:path>
            </a:pathLst>
          </a:custGeom>
          <a:ln w="40401">
            <a:solidFill>
              <a:srgbClr val="FF80A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050489" y="5504586"/>
            <a:ext cx="2491105" cy="0"/>
          </a:xfrm>
          <a:custGeom>
            <a:avLst/>
            <a:gdLst/>
            <a:ahLst/>
            <a:cxnLst/>
            <a:rect l="l" t="t" r="r" b="b"/>
            <a:pathLst>
              <a:path w="2491104" h="0">
                <a:moveTo>
                  <a:pt x="0" y="0"/>
                </a:moveTo>
                <a:lnTo>
                  <a:pt x="2490509" y="0"/>
                </a:lnTo>
              </a:path>
            </a:pathLst>
          </a:custGeom>
          <a:ln w="40401">
            <a:solidFill>
              <a:srgbClr val="FF403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45"/>
              <a:t>15</a:t>
            </a:fld>
            <a:r>
              <a:rPr dirty="0" spc="45"/>
              <a:t> </a:t>
            </a:r>
            <a:r>
              <a:rPr dirty="0" spc="-135"/>
              <a:t>/</a:t>
            </a:r>
            <a:r>
              <a:rPr dirty="0" spc="-260"/>
              <a:t> </a:t>
            </a:r>
            <a:r>
              <a:rPr dirty="0" spc="45"/>
              <a:t>27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45"/>
              <a:t>15</a:t>
            </a:fld>
            <a:r>
              <a:rPr dirty="0" spc="45"/>
              <a:t> </a:t>
            </a:r>
            <a:r>
              <a:rPr dirty="0" spc="-135"/>
              <a:t>/</a:t>
            </a:r>
            <a:r>
              <a:rPr dirty="0" spc="-260"/>
              <a:t> </a:t>
            </a:r>
            <a:r>
              <a:rPr dirty="0" spc="45"/>
              <a:t>27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711200"/>
            <a:ext cx="5473700" cy="5397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350" spc="-170">
                <a:solidFill>
                  <a:srgbClr val="C2132D"/>
                </a:solidFill>
              </a:rPr>
              <a:t>Recap </a:t>
            </a:r>
            <a:r>
              <a:rPr dirty="0" sz="3350" spc="-140">
                <a:solidFill>
                  <a:srgbClr val="C2132D"/>
                </a:solidFill>
              </a:rPr>
              <a:t>of </a:t>
            </a:r>
            <a:r>
              <a:rPr dirty="0" sz="3350" spc="-200">
                <a:solidFill>
                  <a:srgbClr val="C2132D"/>
                </a:solidFill>
              </a:rPr>
              <a:t>Fixed </a:t>
            </a:r>
            <a:r>
              <a:rPr dirty="0" sz="3350" spc="-120">
                <a:solidFill>
                  <a:srgbClr val="C2132D"/>
                </a:solidFill>
              </a:rPr>
              <a:t>vs.</a:t>
            </a:r>
            <a:r>
              <a:rPr dirty="0" sz="3350" spc="-465">
                <a:solidFill>
                  <a:srgbClr val="C2132D"/>
                </a:solidFill>
              </a:rPr>
              <a:t> </a:t>
            </a:r>
            <a:r>
              <a:rPr dirty="0" sz="3350" spc="-185">
                <a:solidFill>
                  <a:srgbClr val="C2132D"/>
                </a:solidFill>
              </a:rPr>
              <a:t>Rolling-Origin</a:t>
            </a:r>
            <a:endParaRPr sz="3350"/>
          </a:p>
        </p:txBody>
      </p:sp>
      <p:sp>
        <p:nvSpPr>
          <p:cNvPr id="3" name="object 3"/>
          <p:cNvSpPr txBox="1"/>
          <p:nvPr/>
        </p:nvSpPr>
        <p:spPr>
          <a:xfrm>
            <a:off x="1148754" y="1606550"/>
            <a:ext cx="7108190" cy="42144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46050" indent="-133985">
              <a:lnSpc>
                <a:spcPct val="100000"/>
              </a:lnSpc>
              <a:spcBef>
                <a:spcPts val="100"/>
              </a:spcBef>
              <a:buFont typeface="Trebuchet MS"/>
              <a:buChar char="•"/>
              <a:tabLst>
                <a:tab pos="146685" algn="l"/>
              </a:tabLst>
            </a:pPr>
            <a:r>
              <a:rPr dirty="0" sz="1800" spc="-65" b="1">
                <a:solidFill>
                  <a:srgbClr val="C2132D"/>
                </a:solidFill>
                <a:latin typeface="Trebuchet MS"/>
                <a:cs typeface="Trebuchet MS"/>
              </a:rPr>
              <a:t>Fixed</a:t>
            </a:r>
            <a:r>
              <a:rPr dirty="0" sz="1800" spc="-100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spc="-70" b="1">
                <a:solidFill>
                  <a:srgbClr val="C2132D"/>
                </a:solidFill>
                <a:latin typeface="Trebuchet MS"/>
                <a:cs typeface="Trebuchet MS"/>
              </a:rPr>
              <a:t>Window</a:t>
            </a:r>
            <a:r>
              <a:rPr dirty="0" sz="1800" spc="-70">
                <a:solidFill>
                  <a:srgbClr val="585D60"/>
                </a:solidFill>
                <a:latin typeface="Trebuchet MS"/>
                <a:cs typeface="Trebuchet MS"/>
              </a:rPr>
              <a:t>:</a:t>
            </a:r>
            <a:endParaRPr sz="1800">
              <a:latin typeface="Trebuchet MS"/>
              <a:cs typeface="Trebuchet MS"/>
            </a:endParaRPr>
          </a:p>
          <a:p>
            <a:pPr lvl="1" marL="527050" indent="-134620">
              <a:lnSpc>
                <a:spcPct val="100000"/>
              </a:lnSpc>
              <a:spcBef>
                <a:spcPts val="1290"/>
              </a:spcBef>
              <a:buFont typeface="Trebuchet MS"/>
              <a:buChar char="•"/>
              <a:tabLst>
                <a:tab pos="527685" algn="l"/>
              </a:tabLst>
            </a:pPr>
            <a:r>
              <a:rPr dirty="0" sz="1800" b="1">
                <a:solidFill>
                  <a:srgbClr val="C2132D"/>
                </a:solidFill>
                <a:latin typeface="Trebuchet MS"/>
                <a:cs typeface="Trebuchet MS"/>
              </a:rPr>
              <a:t>Simplest</a:t>
            </a:r>
            <a:r>
              <a:rPr dirty="0" sz="1800" spc="-90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spc="-35" b="1">
                <a:solidFill>
                  <a:srgbClr val="C2132D"/>
                </a:solidFill>
                <a:latin typeface="Trebuchet MS"/>
                <a:cs typeface="Trebuchet MS"/>
              </a:rPr>
              <a:t>approach</a:t>
            </a:r>
            <a:r>
              <a:rPr dirty="0" sz="1800" spc="-95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spc="-45">
                <a:solidFill>
                  <a:srgbClr val="585D60"/>
                </a:solidFill>
                <a:latin typeface="Trebuchet MS"/>
                <a:cs typeface="Trebuchet MS"/>
              </a:rPr>
              <a:t>to</a:t>
            </a:r>
            <a:r>
              <a:rPr dirty="0" sz="1800" spc="-9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20">
                <a:solidFill>
                  <a:srgbClr val="585D60"/>
                </a:solidFill>
                <a:latin typeface="Trebuchet MS"/>
                <a:cs typeface="Trebuchet MS"/>
              </a:rPr>
              <a:t>splitting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15">
                <a:solidFill>
                  <a:srgbClr val="585D60"/>
                </a:solidFill>
                <a:latin typeface="Trebuchet MS"/>
                <a:cs typeface="Trebuchet MS"/>
              </a:rPr>
              <a:t>data</a:t>
            </a:r>
            <a:r>
              <a:rPr dirty="0" sz="1800" spc="-9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40">
                <a:solidFill>
                  <a:srgbClr val="585D60"/>
                </a:solidFill>
                <a:latin typeface="Trebuchet MS"/>
                <a:cs typeface="Trebuchet MS"/>
              </a:rPr>
              <a:t>into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35">
                <a:solidFill>
                  <a:srgbClr val="585D60"/>
                </a:solidFill>
                <a:latin typeface="Trebuchet MS"/>
                <a:cs typeface="Trebuchet MS"/>
              </a:rPr>
              <a:t>training</a:t>
            </a:r>
            <a:r>
              <a:rPr dirty="0" sz="1800" spc="-9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15">
                <a:solidFill>
                  <a:srgbClr val="585D60"/>
                </a:solidFill>
                <a:latin typeface="Trebuchet MS"/>
                <a:cs typeface="Trebuchet MS"/>
              </a:rPr>
              <a:t>and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585D60"/>
                </a:solidFill>
                <a:latin typeface="Trebuchet MS"/>
                <a:cs typeface="Trebuchet MS"/>
              </a:rPr>
              <a:t>testing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10">
                <a:solidFill>
                  <a:srgbClr val="585D60"/>
                </a:solidFill>
                <a:latin typeface="Trebuchet MS"/>
                <a:cs typeface="Trebuchet MS"/>
              </a:rPr>
              <a:t>sets.</a:t>
            </a:r>
            <a:endParaRPr sz="1800">
              <a:latin typeface="Trebuchet MS"/>
              <a:cs typeface="Trebuchet MS"/>
            </a:endParaRPr>
          </a:p>
          <a:p>
            <a:pPr lvl="1" marL="527050" indent="-134620">
              <a:lnSpc>
                <a:spcPct val="100000"/>
              </a:lnSpc>
              <a:spcBef>
                <a:spcPts val="1290"/>
              </a:spcBef>
              <a:buFont typeface="Trebuchet MS"/>
              <a:buChar char="•"/>
              <a:tabLst>
                <a:tab pos="527685" algn="l"/>
              </a:tabLst>
            </a:pPr>
            <a:r>
              <a:rPr dirty="0" sz="1800" spc="-15" b="1">
                <a:solidFill>
                  <a:srgbClr val="C2132D"/>
                </a:solidFill>
                <a:latin typeface="Trebuchet MS"/>
                <a:cs typeface="Trebuchet MS"/>
              </a:rPr>
              <a:t>Testing</a:t>
            </a:r>
            <a:r>
              <a:rPr dirty="0" sz="1800" spc="-95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spc="-10" b="1">
                <a:solidFill>
                  <a:srgbClr val="C2132D"/>
                </a:solidFill>
                <a:latin typeface="Trebuchet MS"/>
                <a:cs typeface="Trebuchet MS"/>
              </a:rPr>
              <a:t>set</a:t>
            </a:r>
            <a:r>
              <a:rPr dirty="0" sz="1800" spc="-95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spc="40" b="1">
                <a:solidFill>
                  <a:srgbClr val="C2132D"/>
                </a:solidFill>
                <a:latin typeface="Trebuchet MS"/>
                <a:cs typeface="Trebuchet MS"/>
              </a:rPr>
              <a:t>is</a:t>
            </a:r>
            <a:r>
              <a:rPr dirty="0" sz="1800" spc="-90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spc="-60" b="1">
                <a:solidFill>
                  <a:srgbClr val="C2132D"/>
                </a:solidFill>
                <a:latin typeface="Trebuchet MS"/>
                <a:cs typeface="Trebuchet MS"/>
              </a:rPr>
              <a:t>fixed</a:t>
            </a:r>
            <a:r>
              <a:rPr dirty="0" sz="1800" spc="-100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spc="15">
                <a:solidFill>
                  <a:srgbClr val="585D60"/>
                </a:solidFill>
                <a:latin typeface="Trebuchet MS"/>
                <a:cs typeface="Trebuchet MS"/>
              </a:rPr>
              <a:t>and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10" b="1">
                <a:solidFill>
                  <a:srgbClr val="C2132D"/>
                </a:solidFill>
                <a:latin typeface="Trebuchet MS"/>
                <a:cs typeface="Trebuchet MS"/>
              </a:rPr>
              <a:t>does</a:t>
            </a:r>
            <a:r>
              <a:rPr dirty="0" sz="1800" spc="-90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spc="-55" b="1">
                <a:solidFill>
                  <a:srgbClr val="C2132D"/>
                </a:solidFill>
                <a:latin typeface="Trebuchet MS"/>
                <a:cs typeface="Trebuchet MS"/>
              </a:rPr>
              <a:t>not</a:t>
            </a:r>
            <a:r>
              <a:rPr dirty="0" sz="1800" spc="-95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spc="-35" b="1">
                <a:solidFill>
                  <a:srgbClr val="C2132D"/>
                </a:solidFill>
                <a:latin typeface="Trebuchet MS"/>
                <a:cs typeface="Trebuchet MS"/>
              </a:rPr>
              <a:t>move</a:t>
            </a:r>
            <a:r>
              <a:rPr dirty="0" sz="1800" spc="-95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spc="-55" b="1">
                <a:solidFill>
                  <a:srgbClr val="C2132D"/>
                </a:solidFill>
                <a:latin typeface="Trebuchet MS"/>
                <a:cs typeface="Trebuchet MS"/>
              </a:rPr>
              <a:t>forward</a:t>
            </a:r>
            <a:r>
              <a:rPr dirty="0" sz="1800" spc="-95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spc="-25">
                <a:solidFill>
                  <a:srgbClr val="585D60"/>
                </a:solidFill>
                <a:latin typeface="Trebuchet MS"/>
                <a:cs typeface="Trebuchet MS"/>
              </a:rPr>
              <a:t>over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70">
                <a:solidFill>
                  <a:srgbClr val="585D60"/>
                </a:solidFill>
                <a:latin typeface="Trebuchet MS"/>
                <a:cs typeface="Trebuchet MS"/>
              </a:rPr>
              <a:t>time.</a:t>
            </a:r>
            <a:endParaRPr sz="1800">
              <a:latin typeface="Trebuchet MS"/>
              <a:cs typeface="Trebuchet MS"/>
            </a:endParaRPr>
          </a:p>
          <a:p>
            <a:pPr lvl="1" marL="527050" indent="-134620">
              <a:lnSpc>
                <a:spcPct val="100000"/>
              </a:lnSpc>
              <a:spcBef>
                <a:spcPts val="1215"/>
              </a:spcBef>
              <a:buFont typeface="Trebuchet MS"/>
              <a:buChar char="•"/>
              <a:tabLst>
                <a:tab pos="527685" algn="l"/>
              </a:tabLst>
            </a:pPr>
            <a:r>
              <a:rPr dirty="0" sz="1800" spc="-15" b="1">
                <a:solidFill>
                  <a:srgbClr val="C2132D"/>
                </a:solidFill>
                <a:latin typeface="Trebuchet MS"/>
                <a:cs typeface="Trebuchet MS"/>
              </a:rPr>
              <a:t>Provides</a:t>
            </a:r>
            <a:r>
              <a:rPr dirty="0" sz="1800" spc="-95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b="1">
                <a:solidFill>
                  <a:srgbClr val="C2132D"/>
                </a:solidFill>
                <a:latin typeface="Trebuchet MS"/>
                <a:cs typeface="Trebuchet MS"/>
              </a:rPr>
              <a:t>a</a:t>
            </a:r>
            <a:r>
              <a:rPr dirty="0" sz="1800" spc="-95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spc="5" b="1">
                <a:solidFill>
                  <a:srgbClr val="C2132D"/>
                </a:solidFill>
                <a:latin typeface="Trebuchet MS"/>
                <a:cs typeface="Trebuchet MS"/>
              </a:rPr>
              <a:t>single</a:t>
            </a:r>
            <a:r>
              <a:rPr dirty="0" sz="1800" spc="-95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spc="-50" b="1">
                <a:solidFill>
                  <a:srgbClr val="C2132D"/>
                </a:solidFill>
                <a:latin typeface="Trebuchet MS"/>
                <a:cs typeface="Trebuchet MS"/>
              </a:rPr>
              <a:t>evaluation</a:t>
            </a:r>
            <a:r>
              <a:rPr dirty="0" sz="1800" spc="-95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spc="10">
                <a:solidFill>
                  <a:srgbClr val="585D60"/>
                </a:solidFill>
                <a:latin typeface="Trebuchet MS"/>
                <a:cs typeface="Trebuchet MS"/>
              </a:rPr>
              <a:t>of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5">
                <a:solidFill>
                  <a:srgbClr val="585D60"/>
                </a:solidFill>
                <a:latin typeface="Trebuchet MS"/>
                <a:cs typeface="Trebuchet MS"/>
              </a:rPr>
              <a:t>model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20">
                <a:solidFill>
                  <a:srgbClr val="585D60"/>
                </a:solidFill>
                <a:latin typeface="Trebuchet MS"/>
                <a:cs typeface="Trebuchet MS"/>
              </a:rPr>
              <a:t>performance.</a:t>
            </a:r>
            <a:endParaRPr sz="1800">
              <a:latin typeface="Trebuchet MS"/>
              <a:cs typeface="Trebuchet MS"/>
            </a:endParaRPr>
          </a:p>
          <a:p>
            <a:pPr marL="146050" indent="-133985">
              <a:lnSpc>
                <a:spcPct val="100000"/>
              </a:lnSpc>
              <a:spcBef>
                <a:spcPts val="1290"/>
              </a:spcBef>
              <a:buFont typeface="Trebuchet MS"/>
              <a:buChar char="•"/>
              <a:tabLst>
                <a:tab pos="146685" algn="l"/>
              </a:tabLst>
            </a:pPr>
            <a:r>
              <a:rPr dirty="0" sz="1800" spc="-30" b="1">
                <a:solidFill>
                  <a:srgbClr val="C2132D"/>
                </a:solidFill>
                <a:latin typeface="Trebuchet MS"/>
                <a:cs typeface="Trebuchet MS"/>
              </a:rPr>
              <a:t>Rolling-Origin</a:t>
            </a:r>
            <a:r>
              <a:rPr dirty="0" sz="1800" spc="-30">
                <a:solidFill>
                  <a:srgbClr val="585D60"/>
                </a:solidFill>
                <a:latin typeface="Trebuchet MS"/>
                <a:cs typeface="Trebuchet MS"/>
              </a:rPr>
              <a:t>:</a:t>
            </a:r>
            <a:endParaRPr sz="1800">
              <a:latin typeface="Trebuchet MS"/>
              <a:cs typeface="Trebuchet MS"/>
            </a:endParaRPr>
          </a:p>
          <a:p>
            <a:pPr lvl="1" marL="527050" indent="-134620">
              <a:lnSpc>
                <a:spcPct val="100000"/>
              </a:lnSpc>
              <a:spcBef>
                <a:spcPts val="1215"/>
              </a:spcBef>
              <a:buFont typeface="Trebuchet MS"/>
              <a:buChar char="•"/>
              <a:tabLst>
                <a:tab pos="527685" algn="l"/>
              </a:tabLst>
            </a:pPr>
            <a:r>
              <a:rPr dirty="0" sz="1800" spc="-15" b="1">
                <a:solidFill>
                  <a:srgbClr val="C2132D"/>
                </a:solidFill>
                <a:latin typeface="Trebuchet MS"/>
                <a:cs typeface="Trebuchet MS"/>
              </a:rPr>
              <a:t>Testing </a:t>
            </a:r>
            <a:r>
              <a:rPr dirty="0" sz="1800" spc="-10" b="1">
                <a:solidFill>
                  <a:srgbClr val="C2132D"/>
                </a:solidFill>
                <a:latin typeface="Trebuchet MS"/>
                <a:cs typeface="Trebuchet MS"/>
              </a:rPr>
              <a:t>set </a:t>
            </a:r>
            <a:r>
              <a:rPr dirty="0" sz="1800" spc="5" b="1">
                <a:solidFill>
                  <a:srgbClr val="C2132D"/>
                </a:solidFill>
                <a:latin typeface="Trebuchet MS"/>
                <a:cs typeface="Trebuchet MS"/>
              </a:rPr>
              <a:t>moves </a:t>
            </a:r>
            <a:r>
              <a:rPr dirty="0" sz="1800" spc="-55" b="1">
                <a:solidFill>
                  <a:srgbClr val="C2132D"/>
                </a:solidFill>
                <a:latin typeface="Trebuchet MS"/>
                <a:cs typeface="Trebuchet MS"/>
              </a:rPr>
              <a:t>forward </a:t>
            </a:r>
            <a:r>
              <a:rPr dirty="0" sz="1800" spc="-25">
                <a:solidFill>
                  <a:srgbClr val="585D60"/>
                </a:solidFill>
                <a:latin typeface="Trebuchet MS"/>
                <a:cs typeface="Trebuchet MS"/>
              </a:rPr>
              <a:t>over</a:t>
            </a:r>
            <a:r>
              <a:rPr dirty="0" sz="1800" spc="-409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70">
                <a:solidFill>
                  <a:srgbClr val="585D60"/>
                </a:solidFill>
                <a:latin typeface="Trebuchet MS"/>
                <a:cs typeface="Trebuchet MS"/>
              </a:rPr>
              <a:t>time.</a:t>
            </a:r>
            <a:endParaRPr sz="1800">
              <a:latin typeface="Trebuchet MS"/>
              <a:cs typeface="Trebuchet MS"/>
            </a:endParaRPr>
          </a:p>
          <a:p>
            <a:pPr lvl="1" marL="527050" indent="-134620">
              <a:lnSpc>
                <a:spcPct val="100000"/>
              </a:lnSpc>
              <a:spcBef>
                <a:spcPts val="1290"/>
              </a:spcBef>
              <a:buFont typeface="Trebuchet MS"/>
              <a:buChar char="•"/>
              <a:tabLst>
                <a:tab pos="527685" algn="l"/>
              </a:tabLst>
            </a:pPr>
            <a:r>
              <a:rPr dirty="0" sz="1800" spc="-40" b="1">
                <a:solidFill>
                  <a:srgbClr val="C2132D"/>
                </a:solidFill>
                <a:latin typeface="Trebuchet MS"/>
                <a:cs typeface="Trebuchet MS"/>
              </a:rPr>
              <a:t>Training </a:t>
            </a:r>
            <a:r>
              <a:rPr dirty="0" sz="1800" spc="-10" b="1">
                <a:solidFill>
                  <a:srgbClr val="C2132D"/>
                </a:solidFill>
                <a:latin typeface="Trebuchet MS"/>
                <a:cs typeface="Trebuchet MS"/>
              </a:rPr>
              <a:t>set </a:t>
            </a:r>
            <a:r>
              <a:rPr dirty="0" sz="1800" spc="-20" b="1">
                <a:solidFill>
                  <a:srgbClr val="C2132D"/>
                </a:solidFill>
                <a:latin typeface="Trebuchet MS"/>
                <a:cs typeface="Trebuchet MS"/>
              </a:rPr>
              <a:t>may </a:t>
            </a:r>
            <a:r>
              <a:rPr dirty="0" sz="1800" spc="-45" b="1">
                <a:solidFill>
                  <a:srgbClr val="C2132D"/>
                </a:solidFill>
                <a:latin typeface="Trebuchet MS"/>
                <a:cs typeface="Trebuchet MS"/>
              </a:rPr>
              <a:t>expand </a:t>
            </a:r>
            <a:r>
              <a:rPr dirty="0" sz="1800" spc="-60" b="1">
                <a:solidFill>
                  <a:srgbClr val="C2132D"/>
                </a:solidFill>
                <a:latin typeface="Trebuchet MS"/>
                <a:cs typeface="Trebuchet MS"/>
              </a:rPr>
              <a:t>or </a:t>
            </a:r>
            <a:r>
              <a:rPr dirty="0" sz="1800" spc="-50" b="1">
                <a:solidFill>
                  <a:srgbClr val="C2132D"/>
                </a:solidFill>
                <a:latin typeface="Trebuchet MS"/>
                <a:cs typeface="Trebuchet MS"/>
              </a:rPr>
              <a:t>remain</a:t>
            </a:r>
            <a:r>
              <a:rPr dirty="0" sz="1800" spc="-395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spc="-85" b="1">
                <a:solidFill>
                  <a:srgbClr val="C2132D"/>
                </a:solidFill>
                <a:latin typeface="Trebuchet MS"/>
                <a:cs typeface="Trebuchet MS"/>
              </a:rPr>
              <a:t>fixed</a:t>
            </a:r>
            <a:r>
              <a:rPr dirty="0" sz="1800" spc="-85">
                <a:solidFill>
                  <a:srgbClr val="585D60"/>
                </a:solidFill>
                <a:latin typeface="Trebuchet MS"/>
                <a:cs typeface="Trebuchet MS"/>
              </a:rPr>
              <a:t>.</a:t>
            </a:r>
            <a:endParaRPr sz="1800">
              <a:latin typeface="Trebuchet MS"/>
              <a:cs typeface="Trebuchet MS"/>
            </a:endParaRPr>
          </a:p>
          <a:p>
            <a:pPr lvl="1" marL="527050" indent="-134620">
              <a:lnSpc>
                <a:spcPct val="100000"/>
              </a:lnSpc>
              <a:spcBef>
                <a:spcPts val="1290"/>
              </a:spcBef>
              <a:buFont typeface="Trebuchet MS"/>
              <a:buChar char="•"/>
              <a:tabLst>
                <a:tab pos="527685" algn="l"/>
              </a:tabLst>
            </a:pPr>
            <a:r>
              <a:rPr dirty="0" sz="1800" spc="-15" b="1">
                <a:solidFill>
                  <a:srgbClr val="C2132D"/>
                </a:solidFill>
                <a:latin typeface="Trebuchet MS"/>
                <a:cs typeface="Trebuchet MS"/>
              </a:rPr>
              <a:t>Provides </a:t>
            </a:r>
            <a:r>
              <a:rPr dirty="0" sz="1800" spc="-55" b="1">
                <a:solidFill>
                  <a:srgbClr val="C2132D"/>
                </a:solidFill>
                <a:latin typeface="Trebuchet MS"/>
                <a:cs typeface="Trebuchet MS"/>
              </a:rPr>
              <a:t>multiple </a:t>
            </a:r>
            <a:r>
              <a:rPr dirty="0" sz="1800" spc="-30" b="1">
                <a:solidFill>
                  <a:srgbClr val="C2132D"/>
                </a:solidFill>
                <a:latin typeface="Trebuchet MS"/>
                <a:cs typeface="Trebuchet MS"/>
              </a:rPr>
              <a:t>evaluations </a:t>
            </a:r>
            <a:r>
              <a:rPr dirty="0" sz="1800" spc="10">
                <a:solidFill>
                  <a:srgbClr val="585D60"/>
                </a:solidFill>
                <a:latin typeface="Trebuchet MS"/>
                <a:cs typeface="Trebuchet MS"/>
              </a:rPr>
              <a:t>of </a:t>
            </a:r>
            <a:r>
              <a:rPr dirty="0" sz="1800" spc="5">
                <a:solidFill>
                  <a:srgbClr val="585D60"/>
                </a:solidFill>
                <a:latin typeface="Trebuchet MS"/>
                <a:cs typeface="Trebuchet MS"/>
              </a:rPr>
              <a:t>model</a:t>
            </a:r>
            <a:r>
              <a:rPr dirty="0" sz="1800" spc="-4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20">
                <a:solidFill>
                  <a:srgbClr val="585D60"/>
                </a:solidFill>
                <a:latin typeface="Trebuchet MS"/>
                <a:cs typeface="Trebuchet MS"/>
              </a:rPr>
              <a:t>performance.</a:t>
            </a:r>
            <a:endParaRPr sz="1800">
              <a:latin typeface="Trebuchet MS"/>
              <a:cs typeface="Trebuchet MS"/>
            </a:endParaRPr>
          </a:p>
          <a:p>
            <a:pPr lvl="1" marL="527050" indent="-134620">
              <a:lnSpc>
                <a:spcPct val="100000"/>
              </a:lnSpc>
              <a:spcBef>
                <a:spcPts val="1215"/>
              </a:spcBef>
              <a:buFont typeface="Trebuchet MS"/>
              <a:buChar char="•"/>
              <a:tabLst>
                <a:tab pos="527685" algn="l"/>
              </a:tabLst>
            </a:pPr>
            <a:r>
              <a:rPr dirty="0" sz="1800" b="1">
                <a:solidFill>
                  <a:srgbClr val="C2132D"/>
                </a:solidFill>
                <a:latin typeface="Trebuchet MS"/>
                <a:cs typeface="Trebuchet MS"/>
              </a:rPr>
              <a:t>Reduces </a:t>
            </a:r>
            <a:r>
              <a:rPr dirty="0" sz="1800" spc="-30" b="1">
                <a:solidFill>
                  <a:srgbClr val="C2132D"/>
                </a:solidFill>
                <a:latin typeface="Trebuchet MS"/>
                <a:cs typeface="Trebuchet MS"/>
              </a:rPr>
              <a:t>sensitivity </a:t>
            </a:r>
            <a:r>
              <a:rPr dirty="0" sz="1800" spc="-70" b="1">
                <a:solidFill>
                  <a:srgbClr val="C2132D"/>
                </a:solidFill>
                <a:latin typeface="Trebuchet MS"/>
                <a:cs typeface="Trebuchet MS"/>
              </a:rPr>
              <a:t>to </a:t>
            </a:r>
            <a:r>
              <a:rPr dirty="0" sz="1800" spc="-80" b="1">
                <a:solidFill>
                  <a:srgbClr val="C2132D"/>
                </a:solidFill>
                <a:latin typeface="Trebuchet MS"/>
                <a:cs typeface="Trebuchet MS"/>
              </a:rPr>
              <a:t>the </a:t>
            </a:r>
            <a:r>
              <a:rPr dirty="0" sz="1800" spc="-60" b="1">
                <a:solidFill>
                  <a:srgbClr val="C2132D"/>
                </a:solidFill>
                <a:latin typeface="Trebuchet MS"/>
                <a:cs typeface="Trebuchet MS"/>
              </a:rPr>
              <a:t>initial </a:t>
            </a:r>
            <a:r>
              <a:rPr dirty="0" sz="1800" spc="-25" b="1">
                <a:solidFill>
                  <a:srgbClr val="C2132D"/>
                </a:solidFill>
                <a:latin typeface="Trebuchet MS"/>
                <a:cs typeface="Trebuchet MS"/>
              </a:rPr>
              <a:t>split</a:t>
            </a:r>
            <a:r>
              <a:rPr dirty="0" sz="1800" spc="-330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spc="-75" b="1">
                <a:solidFill>
                  <a:srgbClr val="C2132D"/>
                </a:solidFill>
                <a:latin typeface="Trebuchet MS"/>
                <a:cs typeface="Trebuchet MS"/>
              </a:rPr>
              <a:t>point</a:t>
            </a:r>
            <a:r>
              <a:rPr dirty="0" sz="1800" spc="-75">
                <a:solidFill>
                  <a:srgbClr val="585D60"/>
                </a:solidFill>
                <a:latin typeface="Trebuchet MS"/>
                <a:cs typeface="Trebuchet MS"/>
              </a:rPr>
              <a:t>.</a:t>
            </a:r>
            <a:endParaRPr sz="1800">
              <a:latin typeface="Trebuchet MS"/>
              <a:cs typeface="Trebuchet MS"/>
            </a:endParaRPr>
          </a:p>
          <a:p>
            <a:pPr lvl="1" marL="527050" indent="-134620">
              <a:lnSpc>
                <a:spcPct val="100000"/>
              </a:lnSpc>
              <a:spcBef>
                <a:spcPts val="1290"/>
              </a:spcBef>
              <a:buFont typeface="Trebuchet MS"/>
              <a:buChar char="•"/>
              <a:tabLst>
                <a:tab pos="527685" algn="l"/>
              </a:tabLst>
            </a:pPr>
            <a:r>
              <a:rPr dirty="0" sz="1800" spc="5" b="1">
                <a:solidFill>
                  <a:srgbClr val="C2132D"/>
                </a:solidFill>
                <a:latin typeface="Trebuchet MS"/>
                <a:cs typeface="Trebuchet MS"/>
              </a:rPr>
              <a:t>More</a:t>
            </a:r>
            <a:r>
              <a:rPr dirty="0" sz="1800" spc="-95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spc="-35" b="1">
                <a:solidFill>
                  <a:srgbClr val="C2132D"/>
                </a:solidFill>
                <a:latin typeface="Trebuchet MS"/>
                <a:cs typeface="Trebuchet MS"/>
              </a:rPr>
              <a:t>robust</a:t>
            </a:r>
            <a:r>
              <a:rPr dirty="0" sz="1800" spc="-90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spc="-50" b="1">
                <a:solidFill>
                  <a:srgbClr val="C2132D"/>
                </a:solidFill>
                <a:latin typeface="Trebuchet MS"/>
                <a:cs typeface="Trebuchet MS"/>
              </a:rPr>
              <a:t>evaluation</a:t>
            </a:r>
            <a:r>
              <a:rPr dirty="0" sz="1800" spc="-100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spc="10">
                <a:solidFill>
                  <a:srgbClr val="585D60"/>
                </a:solidFill>
                <a:latin typeface="Trebuchet MS"/>
                <a:cs typeface="Trebuchet MS"/>
              </a:rPr>
              <a:t>of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5">
                <a:solidFill>
                  <a:srgbClr val="585D60"/>
                </a:solidFill>
                <a:latin typeface="Trebuchet MS"/>
                <a:cs typeface="Trebuchet MS"/>
              </a:rPr>
              <a:t>model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585D60"/>
                </a:solidFill>
                <a:latin typeface="Trebuchet MS"/>
                <a:cs typeface="Trebuchet MS"/>
              </a:rPr>
              <a:t>performance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25">
                <a:solidFill>
                  <a:srgbClr val="585D60"/>
                </a:solidFill>
                <a:latin typeface="Trebuchet MS"/>
                <a:cs typeface="Trebuchet MS"/>
              </a:rPr>
              <a:t>over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70">
                <a:solidFill>
                  <a:srgbClr val="585D60"/>
                </a:solidFill>
                <a:latin typeface="Trebuchet MS"/>
                <a:cs typeface="Trebuchet MS"/>
              </a:rPr>
              <a:t>time.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45"/>
              <a:t>15</a:t>
            </a:fld>
            <a:r>
              <a:rPr dirty="0" spc="45"/>
              <a:t> </a:t>
            </a:r>
            <a:r>
              <a:rPr dirty="0" spc="-135"/>
              <a:t>/</a:t>
            </a:r>
            <a:r>
              <a:rPr dirty="0" spc="-260"/>
              <a:t> </a:t>
            </a:r>
            <a:r>
              <a:rPr dirty="0" spc="45"/>
              <a:t>27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711200"/>
            <a:ext cx="5473700" cy="5397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350" spc="-170">
                <a:solidFill>
                  <a:srgbClr val="C2132D"/>
                </a:solidFill>
              </a:rPr>
              <a:t>Recap </a:t>
            </a:r>
            <a:r>
              <a:rPr dirty="0" sz="3350" spc="-140">
                <a:solidFill>
                  <a:srgbClr val="C2132D"/>
                </a:solidFill>
              </a:rPr>
              <a:t>of </a:t>
            </a:r>
            <a:r>
              <a:rPr dirty="0" sz="3350" spc="-200">
                <a:solidFill>
                  <a:srgbClr val="C2132D"/>
                </a:solidFill>
              </a:rPr>
              <a:t>Fixed </a:t>
            </a:r>
            <a:r>
              <a:rPr dirty="0" sz="3350" spc="-120">
                <a:solidFill>
                  <a:srgbClr val="C2132D"/>
                </a:solidFill>
              </a:rPr>
              <a:t>vs.</a:t>
            </a:r>
            <a:r>
              <a:rPr dirty="0" sz="3350" spc="-465">
                <a:solidFill>
                  <a:srgbClr val="C2132D"/>
                </a:solidFill>
              </a:rPr>
              <a:t> </a:t>
            </a:r>
            <a:r>
              <a:rPr dirty="0" sz="3350" spc="-185">
                <a:solidFill>
                  <a:srgbClr val="C2132D"/>
                </a:solidFill>
              </a:rPr>
              <a:t>Rolling-Origin</a:t>
            </a:r>
            <a:endParaRPr sz="3350"/>
          </a:p>
        </p:txBody>
      </p:sp>
      <p:sp>
        <p:nvSpPr>
          <p:cNvPr id="3" name="object 3"/>
          <p:cNvSpPr txBox="1"/>
          <p:nvPr/>
        </p:nvSpPr>
        <p:spPr>
          <a:xfrm>
            <a:off x="1148754" y="1557019"/>
            <a:ext cx="9417685" cy="19780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46050" marR="5080" indent="-133985">
              <a:lnSpc>
                <a:spcPct val="118100"/>
              </a:lnSpc>
              <a:spcBef>
                <a:spcPts val="100"/>
              </a:spcBef>
              <a:buClr>
                <a:srgbClr val="C2132D"/>
              </a:buClr>
              <a:buChar char="•"/>
              <a:tabLst>
                <a:tab pos="146685" algn="l"/>
              </a:tabLst>
            </a:pPr>
            <a:r>
              <a:rPr dirty="0" sz="1800" spc="-5">
                <a:solidFill>
                  <a:srgbClr val="585D60"/>
                </a:solidFill>
                <a:latin typeface="Trebuchet MS"/>
                <a:cs typeface="Trebuchet MS"/>
              </a:rPr>
              <a:t>In</a:t>
            </a:r>
            <a:r>
              <a:rPr dirty="0" sz="1800" spc="-9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60">
                <a:solidFill>
                  <a:srgbClr val="585D60"/>
                </a:solidFill>
                <a:latin typeface="Trebuchet MS"/>
                <a:cs typeface="Trebuchet MS"/>
              </a:rPr>
              <a:t>practice,</a:t>
            </a:r>
            <a:r>
              <a:rPr dirty="0" sz="1800" spc="-9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50">
                <a:solidFill>
                  <a:srgbClr val="585D60"/>
                </a:solidFill>
                <a:latin typeface="Trebuchet MS"/>
                <a:cs typeface="Trebuchet MS"/>
              </a:rPr>
              <a:t>the</a:t>
            </a:r>
            <a:r>
              <a:rPr dirty="0" sz="1800" spc="-8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30" b="1">
                <a:solidFill>
                  <a:srgbClr val="C2132D"/>
                </a:solidFill>
                <a:latin typeface="Trebuchet MS"/>
                <a:cs typeface="Trebuchet MS"/>
              </a:rPr>
              <a:t>rolling-origin</a:t>
            </a:r>
            <a:r>
              <a:rPr dirty="0" sz="1800" spc="-85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spc="-35" b="1">
                <a:solidFill>
                  <a:srgbClr val="C2132D"/>
                </a:solidFill>
                <a:latin typeface="Trebuchet MS"/>
                <a:cs typeface="Trebuchet MS"/>
              </a:rPr>
              <a:t>approach</a:t>
            </a:r>
            <a:r>
              <a:rPr dirty="0" sz="1800" spc="-85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spc="40" b="1">
                <a:solidFill>
                  <a:srgbClr val="C2132D"/>
                </a:solidFill>
                <a:latin typeface="Trebuchet MS"/>
                <a:cs typeface="Trebuchet MS"/>
              </a:rPr>
              <a:t>is</a:t>
            </a:r>
            <a:r>
              <a:rPr dirty="0" sz="1800" spc="-85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spc="-75" b="1">
                <a:solidFill>
                  <a:srgbClr val="C2132D"/>
                </a:solidFill>
                <a:latin typeface="Trebuchet MS"/>
                <a:cs typeface="Trebuchet MS"/>
              </a:rPr>
              <a:t>preferred</a:t>
            </a:r>
            <a:r>
              <a:rPr dirty="0" sz="1800" spc="-90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spc="-25">
                <a:solidFill>
                  <a:srgbClr val="585D60"/>
                </a:solidFill>
                <a:latin typeface="Trebuchet MS"/>
                <a:cs typeface="Trebuchet MS"/>
              </a:rPr>
              <a:t>for</a:t>
            </a:r>
            <a:r>
              <a:rPr dirty="0" sz="1800" spc="-9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40">
                <a:solidFill>
                  <a:srgbClr val="585D60"/>
                </a:solidFill>
                <a:latin typeface="Trebuchet MS"/>
                <a:cs typeface="Trebuchet MS"/>
              </a:rPr>
              <a:t>time</a:t>
            </a:r>
            <a:r>
              <a:rPr dirty="0" sz="1800" spc="-9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30">
                <a:solidFill>
                  <a:srgbClr val="585D60"/>
                </a:solidFill>
                <a:latin typeface="Trebuchet MS"/>
                <a:cs typeface="Trebuchet MS"/>
              </a:rPr>
              <a:t>series</a:t>
            </a:r>
            <a:r>
              <a:rPr dirty="0" sz="1800" spc="-9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5">
                <a:solidFill>
                  <a:srgbClr val="585D60"/>
                </a:solidFill>
                <a:latin typeface="Trebuchet MS"/>
                <a:cs typeface="Trebuchet MS"/>
              </a:rPr>
              <a:t>forecasting</a:t>
            </a:r>
            <a:r>
              <a:rPr dirty="0" sz="1800" spc="-9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60">
                <a:solidFill>
                  <a:srgbClr val="585D60"/>
                </a:solidFill>
                <a:latin typeface="Trebuchet MS"/>
                <a:cs typeface="Trebuchet MS"/>
              </a:rPr>
              <a:t>tasks</a:t>
            </a:r>
            <a:r>
              <a:rPr dirty="0" sz="1800" spc="-9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30">
                <a:solidFill>
                  <a:srgbClr val="585D60"/>
                </a:solidFill>
                <a:latin typeface="Trebuchet MS"/>
                <a:cs typeface="Trebuchet MS"/>
              </a:rPr>
              <a:t>since</a:t>
            </a:r>
            <a:r>
              <a:rPr dirty="0" sz="1800" spc="-9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105">
                <a:solidFill>
                  <a:srgbClr val="585D60"/>
                </a:solidFill>
                <a:latin typeface="Trebuchet MS"/>
                <a:cs typeface="Trebuchet MS"/>
              </a:rPr>
              <a:t>it  </a:t>
            </a:r>
            <a:r>
              <a:rPr dirty="0" sz="1800" spc="40">
                <a:solidFill>
                  <a:srgbClr val="585D60"/>
                </a:solidFill>
                <a:latin typeface="Trebuchet MS"/>
                <a:cs typeface="Trebuchet MS"/>
              </a:rPr>
              <a:t>mimics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50">
                <a:solidFill>
                  <a:srgbClr val="585D60"/>
                </a:solidFill>
                <a:latin typeface="Trebuchet MS"/>
                <a:cs typeface="Trebuchet MS"/>
              </a:rPr>
              <a:t>the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50">
                <a:solidFill>
                  <a:srgbClr val="585D60"/>
                </a:solidFill>
                <a:latin typeface="Trebuchet MS"/>
                <a:cs typeface="Trebuchet MS"/>
              </a:rPr>
              <a:t>real-world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20">
                <a:solidFill>
                  <a:srgbClr val="585D60"/>
                </a:solidFill>
                <a:latin typeface="Trebuchet MS"/>
                <a:cs typeface="Trebuchet MS"/>
              </a:rPr>
              <a:t>scenario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10">
                <a:solidFill>
                  <a:srgbClr val="585D60"/>
                </a:solidFill>
                <a:latin typeface="Trebuchet MS"/>
                <a:cs typeface="Trebuchet MS"/>
              </a:rPr>
              <a:t>of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5">
                <a:solidFill>
                  <a:srgbClr val="585D60"/>
                </a:solidFill>
                <a:latin typeface="Trebuchet MS"/>
                <a:cs typeface="Trebuchet MS"/>
              </a:rPr>
              <a:t>forecasting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50">
                <a:solidFill>
                  <a:srgbClr val="585D60"/>
                </a:solidFill>
                <a:latin typeface="Trebuchet MS"/>
                <a:cs typeface="Trebuchet MS"/>
              </a:rPr>
              <a:t>future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15">
                <a:solidFill>
                  <a:srgbClr val="585D60"/>
                </a:solidFill>
                <a:latin typeface="Trebuchet MS"/>
                <a:cs typeface="Trebuchet MS"/>
              </a:rPr>
              <a:t>data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20">
                <a:solidFill>
                  <a:srgbClr val="585D60"/>
                </a:solidFill>
                <a:latin typeface="Trebuchet MS"/>
                <a:cs typeface="Trebuchet MS"/>
              </a:rPr>
              <a:t>points.</a:t>
            </a:r>
            <a:r>
              <a:rPr dirty="0" sz="1800" spc="-13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585D60"/>
                </a:solidFill>
                <a:latin typeface="Trebuchet MS"/>
                <a:cs typeface="Trebuchet MS"/>
              </a:rPr>
              <a:t>The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10">
                <a:solidFill>
                  <a:srgbClr val="585D60"/>
                </a:solidFill>
                <a:latin typeface="Trebuchet MS"/>
                <a:cs typeface="Trebuchet MS"/>
              </a:rPr>
              <a:t>choice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70">
                <a:solidFill>
                  <a:srgbClr val="585D60"/>
                </a:solidFill>
                <a:latin typeface="Trebuchet MS"/>
                <a:cs typeface="Trebuchet MS"/>
              </a:rPr>
              <a:t>of:</a:t>
            </a:r>
            <a:endParaRPr sz="1800">
              <a:latin typeface="Trebuchet MS"/>
              <a:cs typeface="Trebuchet MS"/>
            </a:endParaRPr>
          </a:p>
          <a:p>
            <a:pPr lvl="1" marL="527050" indent="-134620">
              <a:lnSpc>
                <a:spcPct val="100000"/>
              </a:lnSpc>
              <a:spcBef>
                <a:spcPts val="1290"/>
              </a:spcBef>
              <a:buFont typeface="Trebuchet MS"/>
              <a:buChar char="•"/>
              <a:tabLst>
                <a:tab pos="527685" algn="l"/>
              </a:tabLst>
            </a:pPr>
            <a:r>
              <a:rPr dirty="0" sz="1800" spc="-25" b="1">
                <a:solidFill>
                  <a:srgbClr val="C2132D"/>
                </a:solidFill>
                <a:latin typeface="Trebuchet MS"/>
                <a:cs typeface="Trebuchet MS"/>
              </a:rPr>
              <a:t>Expanding </a:t>
            </a:r>
            <a:r>
              <a:rPr dirty="0" sz="1800" spc="-10" b="1">
                <a:solidFill>
                  <a:srgbClr val="C2132D"/>
                </a:solidFill>
                <a:latin typeface="Trebuchet MS"/>
                <a:cs typeface="Trebuchet MS"/>
              </a:rPr>
              <a:t>vs. Rolling</a:t>
            </a:r>
            <a:r>
              <a:rPr dirty="0" sz="1800" spc="-254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spc="-80" b="1">
                <a:solidFill>
                  <a:srgbClr val="C2132D"/>
                </a:solidFill>
                <a:latin typeface="Trebuchet MS"/>
                <a:cs typeface="Trebuchet MS"/>
              </a:rPr>
              <a:t>Window</a:t>
            </a:r>
            <a:r>
              <a:rPr dirty="0" sz="1800" spc="-80">
                <a:solidFill>
                  <a:srgbClr val="585D60"/>
                </a:solidFill>
                <a:latin typeface="Trebuchet MS"/>
                <a:cs typeface="Trebuchet MS"/>
              </a:rPr>
              <a:t>,</a:t>
            </a:r>
            <a:endParaRPr sz="1800">
              <a:latin typeface="Trebuchet MS"/>
              <a:cs typeface="Trebuchet MS"/>
            </a:endParaRPr>
          </a:p>
          <a:p>
            <a:pPr lvl="1" marL="527050" indent="-134620">
              <a:lnSpc>
                <a:spcPct val="100000"/>
              </a:lnSpc>
              <a:spcBef>
                <a:spcPts val="1215"/>
              </a:spcBef>
              <a:buFont typeface="Trebuchet MS"/>
              <a:buChar char="•"/>
              <a:tabLst>
                <a:tab pos="527685" algn="l"/>
              </a:tabLst>
            </a:pPr>
            <a:r>
              <a:rPr dirty="0" sz="1800" spc="-45" b="1">
                <a:solidFill>
                  <a:srgbClr val="C2132D"/>
                </a:solidFill>
                <a:latin typeface="Trebuchet MS"/>
                <a:cs typeface="Trebuchet MS"/>
              </a:rPr>
              <a:t>Window </a:t>
            </a:r>
            <a:r>
              <a:rPr dirty="0" sz="1800" spc="-60" b="1">
                <a:solidFill>
                  <a:srgbClr val="C2132D"/>
                </a:solidFill>
                <a:latin typeface="Trebuchet MS"/>
                <a:cs typeface="Trebuchet MS"/>
              </a:rPr>
              <a:t>Size</a:t>
            </a:r>
            <a:r>
              <a:rPr dirty="0" sz="1800" spc="-60">
                <a:solidFill>
                  <a:srgbClr val="585D60"/>
                </a:solidFill>
                <a:latin typeface="Trebuchet MS"/>
                <a:cs typeface="Trebuchet MS"/>
              </a:rPr>
              <a:t>,</a:t>
            </a:r>
            <a:r>
              <a:rPr dirty="0" sz="1800" spc="-15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15">
                <a:solidFill>
                  <a:srgbClr val="585D60"/>
                </a:solidFill>
                <a:latin typeface="Trebuchet MS"/>
                <a:cs typeface="Trebuchet MS"/>
              </a:rPr>
              <a:t>and</a:t>
            </a:r>
            <a:endParaRPr sz="1800">
              <a:latin typeface="Trebuchet MS"/>
              <a:cs typeface="Trebuchet MS"/>
            </a:endParaRPr>
          </a:p>
          <a:p>
            <a:pPr lvl="1" marL="527050" indent="-134620">
              <a:lnSpc>
                <a:spcPct val="100000"/>
              </a:lnSpc>
              <a:spcBef>
                <a:spcPts val="1290"/>
              </a:spcBef>
              <a:buFont typeface="Trebuchet MS"/>
              <a:buChar char="•"/>
              <a:tabLst>
                <a:tab pos="527685" algn="l"/>
              </a:tabLst>
            </a:pPr>
            <a:r>
              <a:rPr dirty="0" sz="1800" spc="-5" b="1">
                <a:solidFill>
                  <a:srgbClr val="C2132D"/>
                </a:solidFill>
                <a:latin typeface="Trebuchet MS"/>
                <a:cs typeface="Trebuchet MS"/>
              </a:rPr>
              <a:t>Step</a:t>
            </a:r>
            <a:r>
              <a:rPr dirty="0" sz="1800" spc="-95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b="1">
                <a:solidFill>
                  <a:srgbClr val="C2132D"/>
                </a:solidFill>
                <a:latin typeface="Trebuchet MS"/>
                <a:cs typeface="Trebuchet MS"/>
              </a:rPr>
              <a:t>Size</a:t>
            </a:r>
            <a:r>
              <a:rPr dirty="0" sz="1800" spc="-100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spc="25">
                <a:solidFill>
                  <a:srgbClr val="585D60"/>
                </a:solidFill>
                <a:latin typeface="Trebuchet MS"/>
                <a:cs typeface="Trebuchet MS"/>
              </a:rPr>
              <a:t>depends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35">
                <a:solidFill>
                  <a:srgbClr val="585D60"/>
                </a:solidFill>
                <a:latin typeface="Trebuchet MS"/>
                <a:cs typeface="Trebuchet MS"/>
              </a:rPr>
              <a:t>on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50">
                <a:solidFill>
                  <a:srgbClr val="585D60"/>
                </a:solidFill>
                <a:latin typeface="Trebuchet MS"/>
                <a:cs typeface="Trebuchet MS"/>
              </a:rPr>
              <a:t>the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585D60"/>
                </a:solidFill>
                <a:latin typeface="Trebuchet MS"/>
                <a:cs typeface="Trebuchet MS"/>
              </a:rPr>
              <a:t>specific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5">
                <a:solidFill>
                  <a:srgbClr val="585D60"/>
                </a:solidFill>
                <a:latin typeface="Trebuchet MS"/>
                <a:cs typeface="Trebuchet MS"/>
              </a:rPr>
              <a:t>forecasting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25">
                <a:solidFill>
                  <a:srgbClr val="585D60"/>
                </a:solidFill>
                <a:latin typeface="Trebuchet MS"/>
                <a:cs typeface="Trebuchet MS"/>
              </a:rPr>
              <a:t>task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15">
                <a:solidFill>
                  <a:srgbClr val="585D60"/>
                </a:solidFill>
                <a:latin typeface="Trebuchet MS"/>
                <a:cs typeface="Trebuchet MS"/>
              </a:rPr>
              <a:t>and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50">
                <a:solidFill>
                  <a:srgbClr val="585D60"/>
                </a:solidFill>
                <a:latin typeface="Trebuchet MS"/>
                <a:cs typeface="Trebuchet MS"/>
              </a:rPr>
              <a:t>the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15">
                <a:solidFill>
                  <a:srgbClr val="585D60"/>
                </a:solidFill>
                <a:latin typeface="Trebuchet MS"/>
                <a:cs typeface="Trebuchet MS"/>
              </a:rPr>
              <a:t>data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50">
                <a:solidFill>
                  <a:srgbClr val="585D60"/>
                </a:solidFill>
                <a:latin typeface="Trebuchet MS"/>
                <a:cs typeface="Trebuchet MS"/>
              </a:rPr>
              <a:t>at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25">
                <a:solidFill>
                  <a:srgbClr val="585D60"/>
                </a:solidFill>
                <a:latin typeface="Trebuchet MS"/>
                <a:cs typeface="Trebuchet MS"/>
              </a:rPr>
              <a:t>hand.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88920" y="2782824"/>
            <a:ext cx="5965190" cy="1027430"/>
          </a:xfrm>
          <a:prstGeom prst="rect"/>
          <a:solidFill>
            <a:srgbClr val="333333"/>
          </a:solidFill>
        </p:spPr>
        <p:txBody>
          <a:bodyPr wrap="square" lIns="0" tIns="125095" rIns="0" bIns="0" rtlCol="0" vert="horz">
            <a:spAutoFit/>
          </a:bodyPr>
          <a:lstStyle/>
          <a:p>
            <a:pPr marL="226060">
              <a:lnSpc>
                <a:spcPct val="100000"/>
              </a:lnSpc>
              <a:spcBef>
                <a:spcPts val="985"/>
              </a:spcBef>
            </a:pPr>
            <a:r>
              <a:rPr dirty="0" spc="-1075">
                <a:solidFill>
                  <a:srgbClr val="000000"/>
                </a:solidFill>
              </a:rPr>
              <a:t>F</a:t>
            </a:r>
            <a:r>
              <a:rPr dirty="0" spc="-1075"/>
              <a:t>F</a:t>
            </a:r>
            <a:r>
              <a:rPr dirty="0" spc="-1075">
                <a:solidFill>
                  <a:srgbClr val="000000"/>
                </a:solidFill>
              </a:rPr>
              <a:t>o</a:t>
            </a:r>
            <a:r>
              <a:rPr dirty="0" spc="-1075"/>
              <a:t>o</a:t>
            </a:r>
            <a:r>
              <a:rPr dirty="0" spc="-1075">
                <a:solidFill>
                  <a:srgbClr val="000000"/>
                </a:solidFill>
              </a:rPr>
              <a:t>r</a:t>
            </a:r>
            <a:r>
              <a:rPr dirty="0" spc="-1075"/>
              <a:t>r</a:t>
            </a:r>
            <a:r>
              <a:rPr dirty="0" spc="-1075">
                <a:solidFill>
                  <a:srgbClr val="000000"/>
                </a:solidFill>
              </a:rPr>
              <a:t>e</a:t>
            </a:r>
            <a:r>
              <a:rPr dirty="0" spc="-1075"/>
              <a:t>e</a:t>
            </a:r>
            <a:r>
              <a:rPr dirty="0" spc="-1075">
                <a:solidFill>
                  <a:srgbClr val="000000"/>
                </a:solidFill>
              </a:rPr>
              <a:t>c</a:t>
            </a:r>
            <a:r>
              <a:rPr dirty="0" spc="-1075"/>
              <a:t>c</a:t>
            </a:r>
            <a:r>
              <a:rPr dirty="0" spc="-1075">
                <a:solidFill>
                  <a:srgbClr val="000000"/>
                </a:solidFill>
              </a:rPr>
              <a:t>a</a:t>
            </a:r>
            <a:r>
              <a:rPr dirty="0" spc="-1075"/>
              <a:t>a</a:t>
            </a:r>
            <a:r>
              <a:rPr dirty="0" spc="-1075">
                <a:solidFill>
                  <a:srgbClr val="000000"/>
                </a:solidFill>
              </a:rPr>
              <a:t>s</a:t>
            </a:r>
            <a:r>
              <a:rPr dirty="0" spc="-1075"/>
              <a:t>s</a:t>
            </a:r>
            <a:r>
              <a:rPr dirty="0" spc="-1075">
                <a:solidFill>
                  <a:srgbClr val="000000"/>
                </a:solidFill>
              </a:rPr>
              <a:t>t</a:t>
            </a:r>
            <a:r>
              <a:rPr dirty="0" spc="-1075"/>
              <a:t>t </a:t>
            </a:r>
            <a:r>
              <a:rPr dirty="0" spc="-1135">
                <a:solidFill>
                  <a:srgbClr val="000000"/>
                </a:solidFill>
              </a:rPr>
              <a:t>A</a:t>
            </a:r>
            <a:r>
              <a:rPr dirty="0" spc="-1135"/>
              <a:t>A</a:t>
            </a:r>
            <a:r>
              <a:rPr dirty="0" spc="-1135">
                <a:solidFill>
                  <a:srgbClr val="000000"/>
                </a:solidFill>
              </a:rPr>
              <a:t>c</a:t>
            </a:r>
            <a:r>
              <a:rPr dirty="0" spc="-1135"/>
              <a:t>c</a:t>
            </a:r>
            <a:r>
              <a:rPr dirty="0" spc="-1135">
                <a:solidFill>
                  <a:srgbClr val="000000"/>
                </a:solidFill>
              </a:rPr>
              <a:t>c</a:t>
            </a:r>
            <a:r>
              <a:rPr dirty="0" spc="-1135"/>
              <a:t>c</a:t>
            </a:r>
            <a:r>
              <a:rPr dirty="0" spc="-1135">
                <a:solidFill>
                  <a:srgbClr val="000000"/>
                </a:solidFill>
              </a:rPr>
              <a:t>u</a:t>
            </a:r>
            <a:r>
              <a:rPr dirty="0" spc="-1135"/>
              <a:t>u</a:t>
            </a:r>
            <a:r>
              <a:rPr dirty="0" spc="-1135">
                <a:solidFill>
                  <a:srgbClr val="000000"/>
                </a:solidFill>
              </a:rPr>
              <a:t>r</a:t>
            </a:r>
            <a:r>
              <a:rPr dirty="0" spc="-1135"/>
              <a:t>r</a:t>
            </a:r>
            <a:r>
              <a:rPr dirty="0" spc="-1135">
                <a:solidFill>
                  <a:srgbClr val="000000"/>
                </a:solidFill>
              </a:rPr>
              <a:t>a</a:t>
            </a:r>
            <a:r>
              <a:rPr dirty="0" spc="-1135"/>
              <a:t>a</a:t>
            </a:r>
            <a:r>
              <a:rPr dirty="0" spc="-1135">
                <a:solidFill>
                  <a:srgbClr val="000000"/>
                </a:solidFill>
              </a:rPr>
              <a:t>c</a:t>
            </a:r>
            <a:r>
              <a:rPr dirty="0" spc="-1135"/>
              <a:t>c</a:t>
            </a:r>
            <a:r>
              <a:rPr dirty="0" spc="-1135">
                <a:solidFill>
                  <a:srgbClr val="000000"/>
                </a:solidFill>
              </a:rPr>
              <a:t>y</a:t>
            </a:r>
            <a:r>
              <a:rPr dirty="0" spc="-1135"/>
              <a:t>y</a:t>
            </a:r>
            <a:r>
              <a:rPr dirty="0" spc="-1090"/>
              <a:t> </a:t>
            </a:r>
            <a:r>
              <a:rPr dirty="0" spc="-1015">
                <a:solidFill>
                  <a:srgbClr val="000000"/>
                </a:solidFill>
              </a:rPr>
              <a:t>M</a:t>
            </a:r>
            <a:r>
              <a:rPr dirty="0" spc="-1015"/>
              <a:t>M</a:t>
            </a:r>
            <a:r>
              <a:rPr dirty="0" spc="-1015">
                <a:solidFill>
                  <a:srgbClr val="000000"/>
                </a:solidFill>
              </a:rPr>
              <a:t>e</a:t>
            </a:r>
            <a:r>
              <a:rPr dirty="0" spc="-1015"/>
              <a:t>e</a:t>
            </a:r>
            <a:r>
              <a:rPr dirty="0" spc="-1015">
                <a:solidFill>
                  <a:srgbClr val="000000"/>
                </a:solidFill>
              </a:rPr>
              <a:t>t</a:t>
            </a:r>
            <a:r>
              <a:rPr dirty="0" spc="-1015"/>
              <a:t>t</a:t>
            </a:r>
            <a:r>
              <a:rPr dirty="0" spc="-1015">
                <a:solidFill>
                  <a:srgbClr val="000000"/>
                </a:solidFill>
              </a:rPr>
              <a:t>r</a:t>
            </a:r>
            <a:r>
              <a:rPr dirty="0" spc="-1015"/>
              <a:t>r</a:t>
            </a:r>
            <a:r>
              <a:rPr dirty="0" spc="-1015">
                <a:solidFill>
                  <a:srgbClr val="000000"/>
                </a:solidFill>
              </a:rPr>
              <a:t>i</a:t>
            </a:r>
            <a:r>
              <a:rPr dirty="0" spc="-1015"/>
              <a:t>i</a:t>
            </a:r>
            <a:r>
              <a:rPr dirty="0" spc="-1015">
                <a:solidFill>
                  <a:srgbClr val="000000"/>
                </a:solidFill>
              </a:rPr>
              <a:t>c</a:t>
            </a:r>
            <a:r>
              <a:rPr dirty="0" spc="-1015"/>
              <a:t>c</a:t>
            </a:r>
            <a:r>
              <a:rPr dirty="0" spc="-1015">
                <a:solidFill>
                  <a:srgbClr val="000000"/>
                </a:solidFill>
              </a:rPr>
              <a:t>s</a:t>
            </a:r>
            <a:r>
              <a:rPr dirty="0" spc="-1015"/>
              <a:t>s</a:t>
            </a:r>
          </a:p>
        </p:txBody>
      </p:sp>
      <p:sp>
        <p:nvSpPr>
          <p:cNvPr id="3" name="object 3"/>
          <p:cNvSpPr/>
          <p:nvPr/>
        </p:nvSpPr>
        <p:spPr>
          <a:xfrm>
            <a:off x="10637519" y="5821679"/>
            <a:ext cx="887730" cy="486409"/>
          </a:xfrm>
          <a:custGeom>
            <a:avLst/>
            <a:gdLst/>
            <a:ahLst/>
            <a:cxnLst/>
            <a:rect l="l" t="t" r="r" b="b"/>
            <a:pathLst>
              <a:path w="887729" h="486410">
                <a:moveTo>
                  <a:pt x="0" y="0"/>
                </a:moveTo>
                <a:lnTo>
                  <a:pt x="887729" y="0"/>
                </a:lnTo>
                <a:lnTo>
                  <a:pt x="887729" y="486251"/>
                </a:lnTo>
                <a:lnTo>
                  <a:pt x="0" y="486251"/>
                </a:lnTo>
                <a:lnTo>
                  <a:pt x="0" y="0"/>
                </a:lnTo>
                <a:close/>
              </a:path>
            </a:pathLst>
          </a:custGeom>
          <a:solidFill>
            <a:srgbClr val="333333">
              <a:alpha val="50000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0878987" y="6046687"/>
            <a:ext cx="506730" cy="204470"/>
          </a:xfrm>
          <a:prstGeom prst="rect">
            <a:avLst/>
          </a:prstGeom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1200" spc="-295">
                <a:latin typeface="Trebuchet MS"/>
                <a:cs typeface="Trebuchet MS"/>
              </a:rPr>
              <a:t>1</a:t>
            </a:r>
            <a:r>
              <a:rPr dirty="0" sz="1200" spc="-295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r>
              <a:rPr dirty="0" sz="1200" spc="-295">
                <a:latin typeface="Trebuchet MS"/>
                <a:cs typeface="Trebuchet MS"/>
              </a:rPr>
              <a:t>8</a:t>
            </a:r>
            <a:r>
              <a:rPr dirty="0" sz="1200" spc="-295">
                <a:solidFill>
                  <a:srgbClr val="FFFFFF"/>
                </a:solidFill>
                <a:latin typeface="Trebuchet MS"/>
                <a:cs typeface="Trebuchet MS"/>
              </a:rPr>
              <a:t>8 </a:t>
            </a:r>
            <a:r>
              <a:rPr dirty="0" sz="1200" spc="-385">
                <a:latin typeface="Trebuchet MS"/>
                <a:cs typeface="Trebuchet MS"/>
              </a:rPr>
              <a:t>/</a:t>
            </a:r>
            <a:r>
              <a:rPr dirty="0" sz="1200" spc="-385">
                <a:solidFill>
                  <a:srgbClr val="FFFFFF"/>
                </a:solidFill>
                <a:latin typeface="Trebuchet MS"/>
                <a:cs typeface="Trebuchet MS"/>
              </a:rPr>
              <a:t>/</a:t>
            </a:r>
            <a:r>
              <a:rPr dirty="0" sz="1200" spc="-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295">
                <a:latin typeface="Trebuchet MS"/>
                <a:cs typeface="Trebuchet MS"/>
              </a:rPr>
              <a:t>2</a:t>
            </a:r>
            <a:r>
              <a:rPr dirty="0" sz="1200" spc="-295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r>
              <a:rPr dirty="0" sz="1200" spc="-295">
                <a:latin typeface="Trebuchet MS"/>
                <a:cs typeface="Trebuchet MS"/>
              </a:rPr>
              <a:t>7</a:t>
            </a:r>
            <a:r>
              <a:rPr dirty="0" sz="1200" spc="-295">
                <a:solidFill>
                  <a:srgbClr val="FFFFFF"/>
                </a:solidFill>
                <a:latin typeface="Trebuchet MS"/>
                <a:cs typeface="Trebuchet MS"/>
              </a:rPr>
              <a:t>7</a:t>
            </a:r>
            <a:endParaRPr sz="1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711200"/>
            <a:ext cx="8234680" cy="5397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350" spc="-120">
                <a:solidFill>
                  <a:srgbClr val="C2132D"/>
                </a:solidFill>
              </a:rPr>
              <a:t>Model </a:t>
            </a:r>
            <a:r>
              <a:rPr dirty="0" sz="3350" spc="-185">
                <a:solidFill>
                  <a:srgbClr val="C2132D"/>
                </a:solidFill>
              </a:rPr>
              <a:t>Performance </a:t>
            </a:r>
            <a:r>
              <a:rPr dirty="0" sz="3350" spc="-190">
                <a:solidFill>
                  <a:srgbClr val="C2132D"/>
                </a:solidFill>
              </a:rPr>
              <a:t>Evaluation in </a:t>
            </a:r>
            <a:r>
              <a:rPr dirty="0" sz="3350" spc="-260">
                <a:solidFill>
                  <a:srgbClr val="C2132D"/>
                </a:solidFill>
              </a:rPr>
              <a:t>the</a:t>
            </a:r>
            <a:r>
              <a:rPr dirty="0" sz="3350" spc="-475">
                <a:solidFill>
                  <a:srgbClr val="C2132D"/>
                </a:solidFill>
              </a:rPr>
              <a:t> </a:t>
            </a:r>
            <a:r>
              <a:rPr dirty="0" sz="3350" spc="-180">
                <a:solidFill>
                  <a:srgbClr val="C2132D"/>
                </a:solidFill>
              </a:rPr>
              <a:t>Nixtlaverse</a:t>
            </a:r>
            <a:endParaRPr sz="3350"/>
          </a:p>
        </p:txBody>
      </p:sp>
      <p:sp>
        <p:nvSpPr>
          <p:cNvPr id="3" name="object 3"/>
          <p:cNvSpPr txBox="1"/>
          <p:nvPr/>
        </p:nvSpPr>
        <p:spPr>
          <a:xfrm>
            <a:off x="901700" y="2337593"/>
            <a:ext cx="1545590" cy="4057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500" spc="-5">
                <a:solidFill>
                  <a:srgbClr val="C2132D"/>
                </a:solidFill>
                <a:latin typeface="Courier New"/>
                <a:cs typeface="Courier New"/>
              </a:rPr>
              <a:t>evaluate</a:t>
            </a:r>
            <a:endParaRPr sz="25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4400" y="1609725"/>
            <a:ext cx="9696450" cy="419100"/>
          </a:xfrm>
          <a:prstGeom prst="rect">
            <a:avLst/>
          </a:prstGeom>
          <a:solidFill>
            <a:srgbClr val="F7F7F7"/>
          </a:solidFill>
        </p:spPr>
        <p:txBody>
          <a:bodyPr wrap="square" lIns="0" tIns="95250" rIns="0" bIns="0" rtlCol="0" vert="horz">
            <a:spAutoFit/>
          </a:bodyPr>
          <a:lstStyle/>
          <a:p>
            <a:pPr marL="107950">
              <a:lnSpc>
                <a:spcPct val="100000"/>
              </a:lnSpc>
              <a:spcBef>
                <a:spcPts val="750"/>
              </a:spcBef>
            </a:pPr>
            <a:r>
              <a:rPr dirty="0" sz="1350" spc="10" b="1">
                <a:solidFill>
                  <a:srgbClr val="333333"/>
                </a:solidFill>
                <a:latin typeface="Courier New"/>
                <a:cs typeface="Courier New"/>
              </a:rPr>
              <a:t>from </a:t>
            </a:r>
            <a:r>
              <a:rPr dirty="0" sz="1350" spc="10">
                <a:solidFill>
                  <a:srgbClr val="333333"/>
                </a:solidFill>
                <a:latin typeface="Courier New"/>
                <a:cs typeface="Courier New"/>
              </a:rPr>
              <a:t>utilsforecast.losses </a:t>
            </a:r>
            <a:r>
              <a:rPr dirty="0" sz="1350" spc="10" b="1">
                <a:solidFill>
                  <a:srgbClr val="333333"/>
                </a:solidFill>
                <a:latin typeface="Courier New"/>
                <a:cs typeface="Courier New"/>
              </a:rPr>
              <a:t>import</a:t>
            </a:r>
            <a:r>
              <a:rPr dirty="0" sz="1350" spc="5" b="1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dirty="0" sz="1350" spc="10">
                <a:solidFill>
                  <a:srgbClr val="333333"/>
                </a:solidFill>
                <a:latin typeface="Courier New"/>
                <a:cs typeface="Courier New"/>
              </a:rPr>
              <a:t>*</a:t>
            </a:r>
            <a:endParaRPr sz="135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4400" y="3076574"/>
            <a:ext cx="9696450" cy="1419225"/>
          </a:xfrm>
          <a:prstGeom prst="rect">
            <a:avLst/>
          </a:prstGeom>
          <a:solidFill>
            <a:srgbClr val="F7F7F7"/>
          </a:solidFill>
        </p:spPr>
        <p:txBody>
          <a:bodyPr wrap="square" lIns="0" tIns="106045" rIns="0" bIns="0" rtlCol="0" vert="horz">
            <a:spAutoFit/>
          </a:bodyPr>
          <a:lstStyle/>
          <a:p>
            <a:pPr marL="1254760" marR="2700020" indent="-1146810">
              <a:lnSpc>
                <a:spcPts val="1580"/>
              </a:lnSpc>
              <a:spcBef>
                <a:spcPts val="835"/>
              </a:spcBef>
            </a:pPr>
            <a:r>
              <a:rPr dirty="0" sz="1350" spc="10">
                <a:solidFill>
                  <a:srgbClr val="333333"/>
                </a:solidFill>
                <a:latin typeface="Courier New"/>
                <a:cs typeface="Courier New"/>
              </a:rPr>
              <a:t>evaluate (df:~AnyDFType, metrics:List[Callable],  models:Optional[List[str]]=</a:t>
            </a:r>
            <a:r>
              <a:rPr dirty="0" sz="1350" spc="10" b="1">
                <a:solidFill>
                  <a:srgbClr val="333333"/>
                </a:solidFill>
                <a:latin typeface="Courier New"/>
                <a:cs typeface="Courier New"/>
              </a:rPr>
              <a:t>None</a:t>
            </a:r>
            <a:r>
              <a:rPr dirty="0" sz="1350" spc="10">
                <a:solidFill>
                  <a:srgbClr val="333333"/>
                </a:solidFill>
                <a:latin typeface="Courier New"/>
                <a:cs typeface="Courier New"/>
              </a:rPr>
              <a:t>,  train_df:Optional[~AnyDFType]=</a:t>
            </a:r>
            <a:r>
              <a:rPr dirty="0" sz="1350" spc="10" b="1">
                <a:solidFill>
                  <a:srgbClr val="333333"/>
                </a:solidFill>
                <a:latin typeface="Courier New"/>
                <a:cs typeface="Courier New"/>
              </a:rPr>
              <a:t>None</a:t>
            </a:r>
            <a:r>
              <a:rPr dirty="0" sz="1350" spc="10">
                <a:solidFill>
                  <a:srgbClr val="333333"/>
                </a:solidFill>
                <a:latin typeface="Courier New"/>
                <a:cs typeface="Courier New"/>
              </a:rPr>
              <a:t>,  level:Optional[List[int]]=</a:t>
            </a:r>
            <a:r>
              <a:rPr dirty="0" sz="1350" spc="10" b="1">
                <a:solidFill>
                  <a:srgbClr val="333333"/>
                </a:solidFill>
                <a:latin typeface="Courier New"/>
                <a:cs typeface="Courier New"/>
              </a:rPr>
              <a:t>None</a:t>
            </a:r>
            <a:r>
              <a:rPr dirty="0" sz="1350" spc="10">
                <a:solidFill>
                  <a:srgbClr val="333333"/>
                </a:solidFill>
                <a:latin typeface="Courier New"/>
                <a:cs typeface="Courier New"/>
              </a:rPr>
              <a:t>,</a:t>
            </a:r>
            <a:r>
              <a:rPr dirty="0" sz="1350" spc="-55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dirty="0" sz="1350" spc="10">
                <a:solidFill>
                  <a:srgbClr val="333333"/>
                </a:solidFill>
                <a:latin typeface="Courier New"/>
                <a:cs typeface="Courier New"/>
              </a:rPr>
              <a:t>id_col:str=</a:t>
            </a:r>
            <a:r>
              <a:rPr dirty="0" sz="1350" spc="10">
                <a:solidFill>
                  <a:srgbClr val="DD1144"/>
                </a:solidFill>
                <a:latin typeface="Courier New"/>
                <a:cs typeface="Courier New"/>
              </a:rPr>
              <a:t>'unique_id'</a:t>
            </a:r>
            <a:r>
              <a:rPr dirty="0" sz="1350" spc="10">
                <a:solidFill>
                  <a:srgbClr val="333333"/>
                </a:solidFill>
                <a:latin typeface="Courier New"/>
                <a:cs typeface="Courier New"/>
              </a:rPr>
              <a:t>,  time_col:str=</a:t>
            </a:r>
            <a:r>
              <a:rPr dirty="0" sz="1350" spc="10">
                <a:solidFill>
                  <a:srgbClr val="DD1144"/>
                </a:solidFill>
                <a:latin typeface="Courier New"/>
                <a:cs typeface="Courier New"/>
              </a:rPr>
              <a:t>'ds'</a:t>
            </a:r>
            <a:r>
              <a:rPr dirty="0" sz="1350" spc="10">
                <a:solidFill>
                  <a:srgbClr val="333333"/>
                </a:solidFill>
                <a:latin typeface="Courier New"/>
                <a:cs typeface="Courier New"/>
              </a:rPr>
              <a:t>, target_col:str=</a:t>
            </a:r>
            <a:r>
              <a:rPr dirty="0" sz="1350" spc="10">
                <a:solidFill>
                  <a:srgbClr val="DD1144"/>
                </a:solidFill>
                <a:latin typeface="Courier New"/>
                <a:cs typeface="Courier New"/>
              </a:rPr>
              <a:t>'y'</a:t>
            </a:r>
            <a:r>
              <a:rPr dirty="0" sz="1350" spc="10">
                <a:solidFill>
                  <a:srgbClr val="333333"/>
                </a:solidFill>
                <a:latin typeface="Courier New"/>
                <a:cs typeface="Courier New"/>
              </a:rPr>
              <a:t>,  agg_fn:Optional[str]=</a:t>
            </a:r>
            <a:r>
              <a:rPr dirty="0" sz="1350" spc="10" b="1">
                <a:solidFill>
                  <a:srgbClr val="333333"/>
                </a:solidFill>
                <a:latin typeface="Courier New"/>
                <a:cs typeface="Courier New"/>
              </a:rPr>
              <a:t>None</a:t>
            </a:r>
            <a:r>
              <a:rPr dirty="0" sz="1350" spc="10">
                <a:solidFill>
                  <a:srgbClr val="333333"/>
                </a:solidFill>
                <a:latin typeface="Courier New"/>
                <a:cs typeface="Courier New"/>
              </a:rPr>
              <a:t>)</a:t>
            </a:r>
            <a:endParaRPr sz="135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14400" y="6005512"/>
            <a:ext cx="2790825" cy="0"/>
          </a:xfrm>
          <a:custGeom>
            <a:avLst/>
            <a:gdLst/>
            <a:ahLst/>
            <a:cxnLst/>
            <a:rect l="l" t="t" r="r" b="b"/>
            <a:pathLst>
              <a:path w="2790825" h="0">
                <a:moveTo>
                  <a:pt x="0" y="0"/>
                </a:moveTo>
                <a:lnTo>
                  <a:pt x="2790824" y="0"/>
                </a:lnTo>
              </a:path>
            </a:pathLst>
          </a:custGeom>
          <a:ln w="9524">
            <a:solidFill>
              <a:srgbClr val="9999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14400" y="6015037"/>
            <a:ext cx="2790825" cy="0"/>
          </a:xfrm>
          <a:custGeom>
            <a:avLst/>
            <a:gdLst/>
            <a:ahLst/>
            <a:cxnLst/>
            <a:rect l="l" t="t" r="r" b="b"/>
            <a:pathLst>
              <a:path w="2790825" h="0">
                <a:moveTo>
                  <a:pt x="0" y="0"/>
                </a:moveTo>
                <a:lnTo>
                  <a:pt x="2790824" y="0"/>
                </a:lnTo>
              </a:path>
            </a:pathLst>
          </a:custGeom>
          <a:ln w="9524">
            <a:solidFill>
              <a:srgbClr val="EDEDE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695700" y="6000749"/>
            <a:ext cx="9525" cy="19050"/>
          </a:xfrm>
          <a:custGeom>
            <a:avLst/>
            <a:gdLst/>
            <a:ahLst/>
            <a:cxnLst/>
            <a:rect l="l" t="t" r="r" b="b"/>
            <a:pathLst>
              <a:path w="9525" h="19050">
                <a:moveTo>
                  <a:pt x="9524" y="19049"/>
                </a:moveTo>
                <a:lnTo>
                  <a:pt x="0" y="19049"/>
                </a:lnTo>
                <a:lnTo>
                  <a:pt x="0" y="9524"/>
                </a:lnTo>
                <a:lnTo>
                  <a:pt x="9524" y="0"/>
                </a:lnTo>
                <a:lnTo>
                  <a:pt x="9524" y="19049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914400" y="6000749"/>
            <a:ext cx="9525" cy="19050"/>
          </a:xfrm>
          <a:custGeom>
            <a:avLst/>
            <a:gdLst/>
            <a:ahLst/>
            <a:cxnLst/>
            <a:rect l="l" t="t" r="r" b="b"/>
            <a:pathLst>
              <a:path w="9525" h="19050">
                <a:moveTo>
                  <a:pt x="0" y="19049"/>
                </a:moveTo>
                <a:lnTo>
                  <a:pt x="0" y="0"/>
                </a:lnTo>
                <a:lnTo>
                  <a:pt x="9524" y="0"/>
                </a:lnTo>
                <a:lnTo>
                  <a:pt x="9524" y="9524"/>
                </a:lnTo>
                <a:lnTo>
                  <a:pt x="0" y="19049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45"/>
              <a:t>19</a:t>
            </a:fld>
            <a:r>
              <a:rPr dirty="0" spc="45"/>
              <a:t> </a:t>
            </a:r>
            <a:r>
              <a:rPr dirty="0" spc="-135"/>
              <a:t>/</a:t>
            </a:r>
            <a:r>
              <a:rPr dirty="0" spc="-260"/>
              <a:t> </a:t>
            </a:r>
            <a:r>
              <a:rPr dirty="0" spc="45"/>
              <a:t>27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901700" y="6103293"/>
            <a:ext cx="2813685" cy="156845"/>
          </a:xfrm>
          <a:prstGeom prst="rect">
            <a:avLst/>
          </a:prstGeom>
        </p:spPr>
        <p:txBody>
          <a:bodyPr wrap="square" lIns="0" tIns="82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dirty="0" sz="850" b="1">
                <a:solidFill>
                  <a:srgbClr val="C2132D"/>
                </a:solidFill>
                <a:latin typeface="Trebuchet MS"/>
                <a:cs typeface="Trebuchet MS"/>
              </a:rPr>
              <a:t>Source: </a:t>
            </a:r>
            <a:r>
              <a:rPr dirty="0" sz="850" spc="10">
                <a:solidFill>
                  <a:srgbClr val="83D5D3"/>
                </a:solidFill>
                <a:latin typeface="Trebuchet MS"/>
                <a:cs typeface="Trebuchet MS"/>
                <a:hlinkClick r:id="rId2"/>
              </a:rPr>
              <a:t>Nixtla's UtilsForecast </a:t>
            </a:r>
            <a:r>
              <a:rPr dirty="0" sz="850" spc="5">
                <a:solidFill>
                  <a:srgbClr val="83D5D3"/>
                </a:solidFill>
                <a:latin typeface="Trebuchet MS"/>
                <a:cs typeface="Trebuchet MS"/>
                <a:hlinkClick r:id="rId2"/>
              </a:rPr>
              <a:t>Evaluation</a:t>
            </a:r>
            <a:r>
              <a:rPr dirty="0" sz="850" spc="-150">
                <a:solidFill>
                  <a:srgbClr val="83D5D3"/>
                </a:solidFill>
                <a:latin typeface="Trebuchet MS"/>
                <a:cs typeface="Trebuchet MS"/>
                <a:hlinkClick r:id="rId2"/>
              </a:rPr>
              <a:t> </a:t>
            </a:r>
            <a:r>
              <a:rPr dirty="0" sz="850" spc="15">
                <a:solidFill>
                  <a:srgbClr val="83D5D3"/>
                </a:solidFill>
                <a:latin typeface="Trebuchet MS"/>
                <a:cs typeface="Trebuchet MS"/>
                <a:hlinkClick r:id="rId2"/>
              </a:rPr>
              <a:t>Documentation</a:t>
            </a:r>
            <a:endParaRPr sz="8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23825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45"/>
              <a:t>2</a:t>
            </a:fld>
            <a:r>
              <a:rPr dirty="0" spc="45"/>
              <a:t> </a:t>
            </a:r>
            <a:r>
              <a:rPr dirty="0" spc="-135"/>
              <a:t>/</a:t>
            </a:r>
            <a:r>
              <a:rPr dirty="0" spc="-260"/>
              <a:t> </a:t>
            </a:r>
            <a:r>
              <a:rPr dirty="0" spc="45"/>
              <a:t>27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711200"/>
            <a:ext cx="5019040" cy="5397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350" spc="-180">
                <a:solidFill>
                  <a:srgbClr val="C2132D"/>
                </a:solidFill>
              </a:rPr>
              <a:t>Quick </a:t>
            </a:r>
            <a:r>
              <a:rPr dirty="0" sz="3350" spc="-185">
                <a:solidFill>
                  <a:srgbClr val="C2132D"/>
                </a:solidFill>
              </a:rPr>
              <a:t>Refresher </a:t>
            </a:r>
            <a:r>
              <a:rPr dirty="0" sz="3350" spc="-140">
                <a:solidFill>
                  <a:srgbClr val="C2132D"/>
                </a:solidFill>
              </a:rPr>
              <a:t>of </a:t>
            </a:r>
            <a:r>
              <a:rPr dirty="0" sz="3350" spc="-100">
                <a:solidFill>
                  <a:srgbClr val="C2132D"/>
                </a:solidFill>
              </a:rPr>
              <a:t>Last</a:t>
            </a:r>
            <a:r>
              <a:rPr dirty="0" sz="3350" spc="-475">
                <a:solidFill>
                  <a:srgbClr val="C2132D"/>
                </a:solidFill>
              </a:rPr>
              <a:t> </a:t>
            </a:r>
            <a:r>
              <a:rPr dirty="0" sz="3350" spc="-20">
                <a:solidFill>
                  <a:srgbClr val="C2132D"/>
                </a:solidFill>
              </a:rPr>
              <a:t>Class</a:t>
            </a:r>
            <a:endParaRPr sz="3350"/>
          </a:p>
        </p:txBody>
      </p:sp>
      <p:sp>
        <p:nvSpPr>
          <p:cNvPr id="3" name="object 3"/>
          <p:cNvSpPr txBox="1"/>
          <p:nvPr/>
        </p:nvSpPr>
        <p:spPr>
          <a:xfrm>
            <a:off x="901700" y="1606550"/>
            <a:ext cx="6518275" cy="16141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750" spc="65">
                <a:solidFill>
                  <a:srgbClr val="585D60"/>
                </a:solidFill>
                <a:latin typeface="Segoe UI Emoji"/>
                <a:cs typeface="Segoe UI Emoji"/>
              </a:rPr>
              <a:t>✅</a:t>
            </a:r>
            <a:r>
              <a:rPr dirty="0" sz="1750" spc="-40">
                <a:solidFill>
                  <a:srgbClr val="585D60"/>
                </a:solidFill>
                <a:latin typeface="Segoe UI Emoji"/>
                <a:cs typeface="Segoe UI Emoji"/>
              </a:rPr>
              <a:t> </a:t>
            </a:r>
            <a:r>
              <a:rPr dirty="0" sz="1800" spc="-10">
                <a:solidFill>
                  <a:srgbClr val="585D60"/>
                </a:solidFill>
                <a:latin typeface="Trebuchet MS"/>
                <a:cs typeface="Trebuchet MS"/>
              </a:rPr>
              <a:t>Explain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50">
                <a:solidFill>
                  <a:srgbClr val="585D60"/>
                </a:solidFill>
                <a:latin typeface="Trebuchet MS"/>
                <a:cs typeface="Trebuchet MS"/>
              </a:rPr>
              <a:t>the</a:t>
            </a:r>
            <a:r>
              <a:rPr dirty="0" sz="1800" spc="-10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585D60"/>
                </a:solidFill>
                <a:latin typeface="Trebuchet MS"/>
                <a:cs typeface="Trebuchet MS"/>
              </a:rPr>
              <a:t>differences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25">
                <a:solidFill>
                  <a:srgbClr val="585D60"/>
                </a:solidFill>
                <a:latin typeface="Trebuchet MS"/>
                <a:cs typeface="Trebuchet MS"/>
              </a:rPr>
              <a:t>between</a:t>
            </a:r>
            <a:r>
              <a:rPr dirty="0" sz="1800" spc="-10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20">
                <a:solidFill>
                  <a:srgbClr val="585D60"/>
                </a:solidFill>
                <a:latin typeface="Trebuchet MS"/>
                <a:cs typeface="Trebuchet MS"/>
              </a:rPr>
              <a:t>wide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585D60"/>
                </a:solidFill>
                <a:latin typeface="Trebuchet MS"/>
                <a:cs typeface="Trebuchet MS"/>
              </a:rPr>
              <a:t>vs.</a:t>
            </a:r>
            <a:r>
              <a:rPr dirty="0" sz="1800" spc="-10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20">
                <a:solidFill>
                  <a:srgbClr val="585D60"/>
                </a:solidFill>
                <a:latin typeface="Trebuchet MS"/>
                <a:cs typeface="Trebuchet MS"/>
              </a:rPr>
              <a:t>long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15">
                <a:solidFill>
                  <a:srgbClr val="585D60"/>
                </a:solidFill>
                <a:latin typeface="Trebuchet MS"/>
                <a:cs typeface="Trebuchet MS"/>
              </a:rPr>
              <a:t>format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290"/>
              </a:spcBef>
            </a:pPr>
            <a:r>
              <a:rPr dirty="0" sz="1750" spc="65">
                <a:solidFill>
                  <a:srgbClr val="585D60"/>
                </a:solidFill>
                <a:latin typeface="Segoe UI Emoji"/>
                <a:cs typeface="Segoe UI Emoji"/>
              </a:rPr>
              <a:t>✅</a:t>
            </a:r>
            <a:r>
              <a:rPr dirty="0" sz="1750" spc="-40">
                <a:solidFill>
                  <a:srgbClr val="585D60"/>
                </a:solidFill>
                <a:latin typeface="Segoe UI Emoji"/>
                <a:cs typeface="Segoe UI Emoji"/>
              </a:rPr>
              <a:t> </a:t>
            </a:r>
            <a:r>
              <a:rPr dirty="0" sz="1800" spc="55">
                <a:solidFill>
                  <a:srgbClr val="585D60"/>
                </a:solidFill>
                <a:latin typeface="Trebuchet MS"/>
                <a:cs typeface="Trebuchet MS"/>
              </a:rPr>
              <a:t>Use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25">
                <a:solidFill>
                  <a:srgbClr val="83D5D3"/>
                </a:solidFill>
                <a:latin typeface="Trebuchet MS"/>
                <a:cs typeface="Trebuchet MS"/>
                <a:hlinkClick r:id="rId2"/>
              </a:rPr>
              <a:t>seaborn</a:t>
            </a:r>
            <a:r>
              <a:rPr dirty="0" sz="1800" spc="-100">
                <a:solidFill>
                  <a:srgbClr val="83D5D3"/>
                </a:solidFill>
                <a:latin typeface="Trebuchet MS"/>
                <a:cs typeface="Trebuchet MS"/>
                <a:hlinkClick r:id="rId2"/>
              </a:rPr>
              <a:t> </a:t>
            </a:r>
            <a:r>
              <a:rPr dirty="0" sz="1800" spc="-45">
                <a:solidFill>
                  <a:srgbClr val="585D60"/>
                </a:solidFill>
                <a:latin typeface="Trebuchet MS"/>
                <a:cs typeface="Trebuchet MS"/>
              </a:rPr>
              <a:t>to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40">
                <a:solidFill>
                  <a:srgbClr val="585D60"/>
                </a:solidFill>
                <a:latin typeface="Trebuchet MS"/>
                <a:cs typeface="Trebuchet MS"/>
              </a:rPr>
              <a:t>plot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40">
                <a:solidFill>
                  <a:srgbClr val="585D60"/>
                </a:solidFill>
                <a:latin typeface="Trebuchet MS"/>
                <a:cs typeface="Trebuchet MS"/>
              </a:rPr>
              <a:t>multiple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15">
                <a:solidFill>
                  <a:srgbClr val="585D60"/>
                </a:solidFill>
                <a:latin typeface="Trebuchet MS"/>
                <a:cs typeface="Trebuchet MS"/>
              </a:rPr>
              <a:t>time-series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290"/>
              </a:spcBef>
            </a:pPr>
            <a:r>
              <a:rPr dirty="0" sz="1750" spc="65">
                <a:solidFill>
                  <a:srgbClr val="585D60"/>
                </a:solidFill>
                <a:latin typeface="Segoe UI Emoji"/>
                <a:cs typeface="Segoe UI Emoji"/>
              </a:rPr>
              <a:t>✅</a:t>
            </a:r>
            <a:r>
              <a:rPr dirty="0" sz="1750" spc="-35">
                <a:solidFill>
                  <a:srgbClr val="585D60"/>
                </a:solidFill>
                <a:latin typeface="Segoe UI Emoji"/>
                <a:cs typeface="Segoe UI Emoji"/>
              </a:rPr>
              <a:t> </a:t>
            </a:r>
            <a:r>
              <a:rPr dirty="0" sz="1800" spc="-10">
                <a:solidFill>
                  <a:srgbClr val="585D60"/>
                </a:solidFill>
                <a:latin typeface="Trebuchet MS"/>
                <a:cs typeface="Trebuchet MS"/>
              </a:rPr>
              <a:t>Convert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30">
                <a:solidFill>
                  <a:srgbClr val="585D60"/>
                </a:solidFill>
                <a:latin typeface="Trebuchet MS"/>
                <a:cs typeface="Trebuchet MS"/>
              </a:rPr>
              <a:t>a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15">
                <a:solidFill>
                  <a:srgbClr val="585D60"/>
                </a:solidFill>
                <a:latin typeface="Trebuchet MS"/>
                <a:cs typeface="Trebuchet MS"/>
              </a:rPr>
              <a:t>data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15">
                <a:solidFill>
                  <a:srgbClr val="585D60"/>
                </a:solidFill>
                <a:latin typeface="Trebuchet MS"/>
                <a:cs typeface="Trebuchet MS"/>
              </a:rPr>
              <a:t>set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45">
                <a:solidFill>
                  <a:srgbClr val="585D60"/>
                </a:solidFill>
                <a:latin typeface="Trebuchet MS"/>
                <a:cs typeface="Trebuchet MS"/>
              </a:rPr>
              <a:t>to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585D60"/>
                </a:solidFill>
                <a:latin typeface="Trebuchet MS"/>
                <a:cs typeface="Trebuchet MS"/>
              </a:rPr>
              <a:t>Nixtla's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20">
                <a:solidFill>
                  <a:srgbClr val="585D60"/>
                </a:solidFill>
                <a:latin typeface="Trebuchet MS"/>
                <a:cs typeface="Trebuchet MS"/>
              </a:rPr>
              <a:t>long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15">
                <a:solidFill>
                  <a:srgbClr val="585D60"/>
                </a:solidFill>
                <a:latin typeface="Trebuchet MS"/>
                <a:cs typeface="Trebuchet MS"/>
              </a:rPr>
              <a:t>format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30">
                <a:solidFill>
                  <a:srgbClr val="585D60"/>
                </a:solidFill>
                <a:latin typeface="Trebuchet MS"/>
                <a:cs typeface="Trebuchet MS"/>
              </a:rPr>
              <a:t>(</a:t>
            </a:r>
            <a:r>
              <a:rPr dirty="0" sz="1700" spc="-30">
                <a:solidFill>
                  <a:srgbClr val="C2132D"/>
                </a:solidFill>
                <a:latin typeface="Courier New"/>
                <a:cs typeface="Courier New"/>
              </a:rPr>
              <a:t>unique_id</a:t>
            </a:r>
            <a:r>
              <a:rPr dirty="0" sz="1800" spc="-30">
                <a:solidFill>
                  <a:srgbClr val="585D60"/>
                </a:solidFill>
                <a:latin typeface="Trebuchet MS"/>
                <a:cs typeface="Trebuchet MS"/>
              </a:rPr>
              <a:t>,</a:t>
            </a:r>
            <a:r>
              <a:rPr dirty="0" sz="1800" spc="-9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700" spc="-100">
                <a:solidFill>
                  <a:srgbClr val="C2132D"/>
                </a:solidFill>
                <a:latin typeface="Courier New"/>
                <a:cs typeface="Courier New"/>
              </a:rPr>
              <a:t>ds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,</a:t>
            </a:r>
            <a:r>
              <a:rPr dirty="0" sz="1800" spc="-9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700" spc="-15">
                <a:solidFill>
                  <a:srgbClr val="C2132D"/>
                </a:solidFill>
                <a:latin typeface="Courier New"/>
                <a:cs typeface="Courier New"/>
              </a:rPr>
              <a:t>y</a:t>
            </a:r>
            <a:r>
              <a:rPr dirty="0" sz="1800" spc="-15">
                <a:solidFill>
                  <a:srgbClr val="585D60"/>
                </a:solidFill>
                <a:latin typeface="Trebuchet MS"/>
                <a:cs typeface="Trebuchet MS"/>
              </a:rPr>
              <a:t>)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290"/>
              </a:spcBef>
            </a:pPr>
            <a:r>
              <a:rPr dirty="0" sz="1750" spc="65">
                <a:solidFill>
                  <a:srgbClr val="585D60"/>
                </a:solidFill>
                <a:latin typeface="Segoe UI Emoji"/>
                <a:cs typeface="Segoe UI Emoji"/>
              </a:rPr>
              <a:t>✅</a:t>
            </a:r>
            <a:r>
              <a:rPr dirty="0" sz="1750" spc="-40">
                <a:solidFill>
                  <a:srgbClr val="585D60"/>
                </a:solidFill>
                <a:latin typeface="Segoe UI Emoji"/>
                <a:cs typeface="Segoe UI Emoji"/>
              </a:rPr>
              <a:t> </a:t>
            </a:r>
            <a:r>
              <a:rPr dirty="0" sz="1800" spc="55">
                <a:solidFill>
                  <a:srgbClr val="585D60"/>
                </a:solidFill>
                <a:latin typeface="Trebuchet MS"/>
                <a:cs typeface="Trebuchet MS"/>
              </a:rPr>
              <a:t>Use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UtilsForecast</a:t>
            </a:r>
            <a:r>
              <a:rPr dirty="0" sz="1800" spc="-100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 </a:t>
            </a:r>
            <a:r>
              <a:rPr dirty="0" sz="1800" spc="-45">
                <a:solidFill>
                  <a:srgbClr val="585D60"/>
                </a:solidFill>
                <a:latin typeface="Trebuchet MS"/>
                <a:cs typeface="Trebuchet MS"/>
              </a:rPr>
              <a:t>to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585D60"/>
                </a:solidFill>
                <a:latin typeface="Trebuchet MS"/>
                <a:cs typeface="Trebuchet MS"/>
              </a:rPr>
              <a:t>visualize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40">
                <a:solidFill>
                  <a:srgbClr val="585D60"/>
                </a:solidFill>
                <a:latin typeface="Trebuchet MS"/>
                <a:cs typeface="Trebuchet MS"/>
              </a:rPr>
              <a:t>multiple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30">
                <a:solidFill>
                  <a:srgbClr val="585D60"/>
                </a:solidFill>
                <a:latin typeface="Trebuchet MS"/>
                <a:cs typeface="Trebuchet MS"/>
              </a:rPr>
              <a:t>series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400" y="1614487"/>
            <a:ext cx="9696450" cy="0"/>
          </a:xfrm>
          <a:custGeom>
            <a:avLst/>
            <a:gdLst/>
            <a:ahLst/>
            <a:cxnLst/>
            <a:rect l="l" t="t" r="r" b="b"/>
            <a:pathLst>
              <a:path w="9696450" h="0">
                <a:moveTo>
                  <a:pt x="0" y="0"/>
                </a:moveTo>
                <a:lnTo>
                  <a:pt x="96964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914400" y="6072187"/>
            <a:ext cx="9696450" cy="0"/>
          </a:xfrm>
          <a:custGeom>
            <a:avLst/>
            <a:gdLst/>
            <a:ahLst/>
            <a:cxnLst/>
            <a:rect l="l" t="t" r="r" b="b"/>
            <a:pathLst>
              <a:path w="9696450" h="0">
                <a:moveTo>
                  <a:pt x="0" y="0"/>
                </a:moveTo>
                <a:lnTo>
                  <a:pt x="9696449" y="0"/>
                </a:lnTo>
              </a:path>
            </a:pathLst>
          </a:custGeom>
          <a:ln w="9524">
            <a:solidFill>
              <a:srgbClr val="666666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914400" y="1638300"/>
          <a:ext cx="9696450" cy="43719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3450"/>
                <a:gridCol w="1047750"/>
                <a:gridCol w="895350"/>
                <a:gridCol w="6819900"/>
              </a:tblGrid>
              <a:tr h="31908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9050">
                      <a:solidFill>
                        <a:srgbClr val="FFFFFF"/>
                      </a:solidFill>
                      <a:prstDash val="solid"/>
                    </a:lnR>
                    <a:lnB w="9525">
                      <a:solidFill>
                        <a:srgbClr val="DDDDDD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32131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1450" spc="-50" b="1">
                          <a:solidFill>
                            <a:srgbClr val="C2132D"/>
                          </a:solidFill>
                          <a:latin typeface="Trebuchet MS"/>
                          <a:cs typeface="Trebuchet MS"/>
                        </a:rPr>
                        <a:t>Type</a:t>
                      </a:r>
                      <a:endParaRPr sz="1450">
                        <a:latin typeface="Trebuchet MS"/>
                        <a:cs typeface="Trebuchet MS"/>
                      </a:endParaRPr>
                    </a:p>
                  </a:txBody>
                  <a:tcPr marL="0" marR="0" marB="0" marT="2540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B w="9525">
                      <a:solidFill>
                        <a:srgbClr val="DDDDDD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14795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1450" spc="-40" b="1">
                          <a:solidFill>
                            <a:srgbClr val="C2132D"/>
                          </a:solidFill>
                          <a:latin typeface="Trebuchet MS"/>
                          <a:cs typeface="Trebuchet MS"/>
                        </a:rPr>
                        <a:t>Default</a:t>
                      </a:r>
                      <a:endParaRPr sz="1450">
                        <a:latin typeface="Trebuchet MS"/>
                        <a:cs typeface="Trebuchet MS"/>
                      </a:endParaRPr>
                    </a:p>
                  </a:txBody>
                  <a:tcPr marL="0" marR="0" marB="0" marT="2540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B w="9525">
                      <a:solidFill>
                        <a:srgbClr val="DDDDDD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571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1450" spc="-20" b="1">
                          <a:solidFill>
                            <a:srgbClr val="C2132D"/>
                          </a:solidFill>
                          <a:latin typeface="Trebuchet MS"/>
                          <a:cs typeface="Trebuchet MS"/>
                        </a:rPr>
                        <a:t>Details</a:t>
                      </a:r>
                      <a:endParaRPr sz="1450">
                        <a:latin typeface="Trebuchet MS"/>
                        <a:cs typeface="Trebuchet MS"/>
                      </a:endParaRPr>
                    </a:p>
                  </a:txBody>
                  <a:tcPr marL="0" marR="0" marB="0" marT="25400">
                    <a:lnL w="19050">
                      <a:solidFill>
                        <a:srgbClr val="FFFFFF"/>
                      </a:solidFill>
                      <a:prstDash val="solid"/>
                    </a:lnL>
                    <a:lnB w="9525">
                      <a:solidFill>
                        <a:srgbClr val="DDDDDD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</a:tr>
              <a:tr h="557212">
                <a:tc>
                  <a:txBody>
                    <a:bodyPr/>
                    <a:lstStyle/>
                    <a:p>
                      <a:pPr marL="66040">
                        <a:lnSpc>
                          <a:spcPct val="100000"/>
                        </a:lnSpc>
                        <a:spcBef>
                          <a:spcPts val="1210"/>
                        </a:spcBef>
                      </a:pPr>
                      <a:r>
                        <a:rPr dirty="0" sz="1450" spc="-20">
                          <a:solidFill>
                            <a:srgbClr val="585D60"/>
                          </a:solidFill>
                          <a:latin typeface="Trebuchet MS"/>
                          <a:cs typeface="Trebuchet MS"/>
                        </a:rPr>
                        <a:t>df</a:t>
                      </a:r>
                      <a:endParaRPr sz="1450">
                        <a:latin typeface="Trebuchet MS"/>
                        <a:cs typeface="Trebuchet MS"/>
                      </a:endParaRPr>
                    </a:p>
                  </a:txBody>
                  <a:tcPr marL="0" marR="0" marB="0" marT="153670">
                    <a:lnR w="1905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1210"/>
                        </a:spcBef>
                      </a:pPr>
                      <a:r>
                        <a:rPr dirty="0" sz="1450" spc="5">
                          <a:solidFill>
                            <a:srgbClr val="585D60"/>
                          </a:solidFill>
                          <a:latin typeface="Trebuchet MS"/>
                          <a:cs typeface="Trebuchet MS"/>
                        </a:rPr>
                        <a:t>AnyDFType</a:t>
                      </a:r>
                      <a:endParaRPr sz="1450">
                        <a:latin typeface="Trebuchet MS"/>
                        <a:cs typeface="Trebuchet MS"/>
                      </a:endParaRPr>
                    </a:p>
                  </a:txBody>
                  <a:tcPr marL="0" marR="0" marB="0" marT="15367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ts val="1695"/>
                        </a:lnSpc>
                        <a:spcBef>
                          <a:spcPts val="385"/>
                        </a:spcBef>
                      </a:pPr>
                      <a:r>
                        <a:rPr dirty="0" sz="1450" spc="20">
                          <a:solidFill>
                            <a:srgbClr val="585D60"/>
                          </a:solidFill>
                          <a:latin typeface="Trebuchet MS"/>
                          <a:cs typeface="Trebuchet MS"/>
                        </a:rPr>
                        <a:t>Forecasts </a:t>
                      </a:r>
                      <a:r>
                        <a:rPr dirty="0" sz="1450" spc="-40">
                          <a:solidFill>
                            <a:srgbClr val="585D60"/>
                          </a:solidFill>
                          <a:latin typeface="Trebuchet MS"/>
                          <a:cs typeface="Trebuchet MS"/>
                        </a:rPr>
                        <a:t>to</a:t>
                      </a:r>
                      <a:r>
                        <a:rPr dirty="0" sz="1450" spc="-185">
                          <a:solidFill>
                            <a:srgbClr val="585D6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50" spc="-45">
                          <a:solidFill>
                            <a:srgbClr val="585D60"/>
                          </a:solidFill>
                          <a:latin typeface="Trebuchet MS"/>
                          <a:cs typeface="Trebuchet MS"/>
                        </a:rPr>
                        <a:t>evaluate.</a:t>
                      </a:r>
                      <a:endParaRPr sz="1450">
                        <a:latin typeface="Trebuchet MS"/>
                        <a:cs typeface="Trebuchet MS"/>
                      </a:endParaRPr>
                    </a:p>
                    <a:p>
                      <a:pPr marL="52705">
                        <a:lnSpc>
                          <a:spcPts val="1695"/>
                        </a:lnSpc>
                      </a:pPr>
                      <a:r>
                        <a:rPr dirty="0" sz="1450" spc="70">
                          <a:solidFill>
                            <a:srgbClr val="585D60"/>
                          </a:solidFill>
                          <a:latin typeface="Trebuchet MS"/>
                          <a:cs typeface="Trebuchet MS"/>
                        </a:rPr>
                        <a:t>Must</a:t>
                      </a:r>
                      <a:r>
                        <a:rPr dirty="0" sz="1450" spc="-80">
                          <a:solidFill>
                            <a:srgbClr val="585D6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50" spc="-15">
                          <a:solidFill>
                            <a:srgbClr val="585D60"/>
                          </a:solidFill>
                          <a:latin typeface="Trebuchet MS"/>
                          <a:cs typeface="Trebuchet MS"/>
                        </a:rPr>
                        <a:t>have</a:t>
                      </a:r>
                      <a:r>
                        <a:rPr dirty="0" sz="1450" spc="-80">
                          <a:solidFill>
                            <a:srgbClr val="585D6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350" spc="-30">
                          <a:solidFill>
                            <a:srgbClr val="C2132D"/>
                          </a:solidFill>
                          <a:latin typeface="Courier New"/>
                          <a:cs typeface="Courier New"/>
                        </a:rPr>
                        <a:t>id_col</a:t>
                      </a:r>
                      <a:r>
                        <a:rPr dirty="0" sz="1450" spc="-30">
                          <a:solidFill>
                            <a:srgbClr val="585D60"/>
                          </a:solidFill>
                          <a:latin typeface="Trebuchet MS"/>
                          <a:cs typeface="Trebuchet MS"/>
                        </a:rPr>
                        <a:t>,</a:t>
                      </a:r>
                      <a:r>
                        <a:rPr dirty="0" sz="1450" spc="-80">
                          <a:solidFill>
                            <a:srgbClr val="585D6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350" spc="-20">
                          <a:solidFill>
                            <a:srgbClr val="C2132D"/>
                          </a:solidFill>
                          <a:latin typeface="Courier New"/>
                          <a:cs typeface="Courier New"/>
                        </a:rPr>
                        <a:t>time_col</a:t>
                      </a:r>
                      <a:r>
                        <a:rPr dirty="0" sz="1450" spc="-20">
                          <a:solidFill>
                            <a:srgbClr val="585D60"/>
                          </a:solidFill>
                          <a:latin typeface="Trebuchet MS"/>
                          <a:cs typeface="Trebuchet MS"/>
                        </a:rPr>
                        <a:t>,</a:t>
                      </a:r>
                      <a:r>
                        <a:rPr dirty="0" sz="1450" spc="-75">
                          <a:solidFill>
                            <a:srgbClr val="585D6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350" spc="10">
                          <a:solidFill>
                            <a:srgbClr val="C2132D"/>
                          </a:solidFill>
                          <a:latin typeface="Courier New"/>
                          <a:cs typeface="Courier New"/>
                        </a:rPr>
                        <a:t>target_col</a:t>
                      </a:r>
                      <a:r>
                        <a:rPr dirty="0" sz="1350" spc="-455">
                          <a:solidFill>
                            <a:srgbClr val="C2132D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450" spc="5">
                          <a:solidFill>
                            <a:srgbClr val="585D60"/>
                          </a:solidFill>
                          <a:latin typeface="Trebuchet MS"/>
                          <a:cs typeface="Trebuchet MS"/>
                        </a:rPr>
                        <a:t>and</a:t>
                      </a:r>
                      <a:r>
                        <a:rPr dirty="0" sz="1450" spc="-80">
                          <a:solidFill>
                            <a:srgbClr val="585D6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50" spc="-15">
                          <a:solidFill>
                            <a:srgbClr val="585D60"/>
                          </a:solidFill>
                          <a:latin typeface="Trebuchet MS"/>
                          <a:cs typeface="Trebuchet MS"/>
                        </a:rPr>
                        <a:t>models’</a:t>
                      </a:r>
                      <a:r>
                        <a:rPr dirty="0" sz="1450" spc="-80">
                          <a:solidFill>
                            <a:srgbClr val="585D6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50" spc="-25">
                          <a:solidFill>
                            <a:srgbClr val="585D60"/>
                          </a:solidFill>
                          <a:latin typeface="Trebuchet MS"/>
                          <a:cs typeface="Trebuchet MS"/>
                        </a:rPr>
                        <a:t>predictions.</a:t>
                      </a:r>
                      <a:endParaRPr sz="1450">
                        <a:latin typeface="Trebuchet MS"/>
                        <a:cs typeface="Trebuchet MS"/>
                      </a:endParaRPr>
                    </a:p>
                  </a:txBody>
                  <a:tcPr marL="0" marR="0" marB="0" marT="48895">
                    <a:lnL w="19050">
                      <a:solidFill>
                        <a:srgbClr val="FFFFFF"/>
                      </a:solidFill>
                      <a:prstDash val="solid"/>
                    </a:lnL>
                    <a:lnT w="9525">
                      <a:solidFill>
                        <a:srgbClr val="DDDDDD"/>
                      </a:solidFill>
                      <a:prstDash val="solid"/>
                    </a:lnT>
                  </a:tcPr>
                </a:tc>
              </a:tr>
              <a:tr h="514349">
                <a:tc>
                  <a:txBody>
                    <a:bodyPr/>
                    <a:lstStyle/>
                    <a:p>
                      <a:pPr marL="66040">
                        <a:lnSpc>
                          <a:spcPct val="100000"/>
                        </a:lnSpc>
                        <a:spcBef>
                          <a:spcPts val="1025"/>
                        </a:spcBef>
                      </a:pPr>
                      <a:r>
                        <a:rPr dirty="0" sz="1450" spc="-5">
                          <a:solidFill>
                            <a:srgbClr val="585D60"/>
                          </a:solidFill>
                          <a:latin typeface="Trebuchet MS"/>
                          <a:cs typeface="Trebuchet MS"/>
                        </a:rPr>
                        <a:t>metrics</a:t>
                      </a:r>
                      <a:endParaRPr sz="1450">
                        <a:latin typeface="Trebuchet MS"/>
                        <a:cs typeface="Trebuchet MS"/>
                      </a:endParaRPr>
                    </a:p>
                  </a:txBody>
                  <a:tcPr marL="0" marR="0" marB="0" marT="130175">
                    <a:lnR w="19050">
                      <a:solidFill>
                        <a:srgbClr val="FFFFFF"/>
                      </a:solidFill>
                      <a:prstDash val="solid"/>
                    </a:lnR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1025"/>
                        </a:spcBef>
                      </a:pPr>
                      <a:r>
                        <a:rPr dirty="0" sz="1450" spc="5">
                          <a:solidFill>
                            <a:srgbClr val="585D60"/>
                          </a:solidFill>
                          <a:latin typeface="Trebuchet MS"/>
                          <a:cs typeface="Trebuchet MS"/>
                        </a:rPr>
                        <a:t>List</a:t>
                      </a:r>
                      <a:endParaRPr sz="1450">
                        <a:latin typeface="Trebuchet MS"/>
                        <a:cs typeface="Trebuchet MS"/>
                      </a:endParaRPr>
                    </a:p>
                  </a:txBody>
                  <a:tcPr marL="0" marR="0" marB="0" marT="13017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ts val="1695"/>
                        </a:lnSpc>
                        <a:spcBef>
                          <a:spcPts val="200"/>
                        </a:spcBef>
                      </a:pPr>
                      <a:r>
                        <a:rPr dirty="0" sz="1450" spc="10">
                          <a:solidFill>
                            <a:srgbClr val="585D60"/>
                          </a:solidFill>
                          <a:latin typeface="Trebuchet MS"/>
                          <a:cs typeface="Trebuchet MS"/>
                        </a:rPr>
                        <a:t>Functions</a:t>
                      </a:r>
                      <a:r>
                        <a:rPr dirty="0" sz="1450" spc="-80">
                          <a:solidFill>
                            <a:srgbClr val="585D6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50" spc="-45">
                          <a:solidFill>
                            <a:srgbClr val="585D60"/>
                          </a:solidFill>
                          <a:latin typeface="Trebuchet MS"/>
                          <a:cs typeface="Trebuchet MS"/>
                        </a:rPr>
                        <a:t>with</a:t>
                      </a:r>
                      <a:r>
                        <a:rPr dirty="0" sz="1450" spc="-80">
                          <a:solidFill>
                            <a:srgbClr val="585D6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50" spc="10">
                          <a:solidFill>
                            <a:srgbClr val="585D60"/>
                          </a:solidFill>
                          <a:latin typeface="Trebuchet MS"/>
                          <a:cs typeface="Trebuchet MS"/>
                        </a:rPr>
                        <a:t>arguments</a:t>
                      </a:r>
                      <a:r>
                        <a:rPr dirty="0" sz="1450" spc="-80">
                          <a:solidFill>
                            <a:srgbClr val="585D6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350" spc="-80">
                          <a:solidFill>
                            <a:srgbClr val="C2132D"/>
                          </a:solidFill>
                          <a:latin typeface="Courier New"/>
                          <a:cs typeface="Courier New"/>
                        </a:rPr>
                        <a:t>df</a:t>
                      </a:r>
                      <a:r>
                        <a:rPr dirty="0" sz="1450" spc="-80">
                          <a:solidFill>
                            <a:srgbClr val="585D60"/>
                          </a:solidFill>
                          <a:latin typeface="Trebuchet MS"/>
                          <a:cs typeface="Trebuchet MS"/>
                        </a:rPr>
                        <a:t>, </a:t>
                      </a:r>
                      <a:r>
                        <a:rPr dirty="0" sz="1350" spc="-30">
                          <a:solidFill>
                            <a:srgbClr val="C2132D"/>
                          </a:solidFill>
                          <a:latin typeface="Courier New"/>
                          <a:cs typeface="Courier New"/>
                        </a:rPr>
                        <a:t>models</a:t>
                      </a:r>
                      <a:r>
                        <a:rPr dirty="0" sz="1450" spc="-30">
                          <a:solidFill>
                            <a:srgbClr val="585D60"/>
                          </a:solidFill>
                          <a:latin typeface="Trebuchet MS"/>
                          <a:cs typeface="Trebuchet MS"/>
                        </a:rPr>
                        <a:t>,</a:t>
                      </a:r>
                      <a:r>
                        <a:rPr dirty="0" sz="1450" spc="-80">
                          <a:solidFill>
                            <a:srgbClr val="585D6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350" spc="-30">
                          <a:solidFill>
                            <a:srgbClr val="C2132D"/>
                          </a:solidFill>
                          <a:latin typeface="Courier New"/>
                          <a:cs typeface="Courier New"/>
                        </a:rPr>
                        <a:t>id_col</a:t>
                      </a:r>
                      <a:r>
                        <a:rPr dirty="0" sz="1450" spc="-30">
                          <a:solidFill>
                            <a:srgbClr val="585D60"/>
                          </a:solidFill>
                          <a:latin typeface="Trebuchet MS"/>
                          <a:cs typeface="Trebuchet MS"/>
                        </a:rPr>
                        <a:t>,</a:t>
                      </a:r>
                      <a:r>
                        <a:rPr dirty="0" sz="1450" spc="-80">
                          <a:solidFill>
                            <a:srgbClr val="585D6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350" spc="10">
                          <a:solidFill>
                            <a:srgbClr val="C2132D"/>
                          </a:solidFill>
                          <a:latin typeface="Courier New"/>
                          <a:cs typeface="Courier New"/>
                        </a:rPr>
                        <a:t>target_col</a:t>
                      </a:r>
                      <a:r>
                        <a:rPr dirty="0" sz="1350" spc="-455">
                          <a:solidFill>
                            <a:srgbClr val="C2132D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450" spc="5">
                          <a:solidFill>
                            <a:srgbClr val="585D60"/>
                          </a:solidFill>
                          <a:latin typeface="Trebuchet MS"/>
                          <a:cs typeface="Trebuchet MS"/>
                        </a:rPr>
                        <a:t>and</a:t>
                      </a:r>
                      <a:r>
                        <a:rPr dirty="0" sz="1450" spc="-75">
                          <a:solidFill>
                            <a:srgbClr val="585D6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50" spc="-25">
                          <a:solidFill>
                            <a:srgbClr val="585D60"/>
                          </a:solidFill>
                          <a:latin typeface="Trebuchet MS"/>
                          <a:cs typeface="Trebuchet MS"/>
                        </a:rPr>
                        <a:t>optionally</a:t>
                      </a:r>
                      <a:endParaRPr sz="1450">
                        <a:latin typeface="Trebuchet MS"/>
                        <a:cs typeface="Trebuchet MS"/>
                      </a:endParaRPr>
                    </a:p>
                    <a:p>
                      <a:pPr marL="52705">
                        <a:lnSpc>
                          <a:spcPts val="1695"/>
                        </a:lnSpc>
                      </a:pPr>
                      <a:r>
                        <a:rPr dirty="0" sz="1350" spc="-10">
                          <a:solidFill>
                            <a:srgbClr val="C2132D"/>
                          </a:solidFill>
                          <a:latin typeface="Courier New"/>
                          <a:cs typeface="Courier New"/>
                        </a:rPr>
                        <a:t>train_df</a:t>
                      </a:r>
                      <a:r>
                        <a:rPr dirty="0" sz="1450" spc="-10">
                          <a:solidFill>
                            <a:srgbClr val="585D60"/>
                          </a:solidFill>
                          <a:latin typeface="Trebuchet MS"/>
                          <a:cs typeface="Trebuchet MS"/>
                        </a:rPr>
                        <a:t>.</a:t>
                      </a:r>
                      <a:endParaRPr sz="1450">
                        <a:latin typeface="Trebuchet MS"/>
                        <a:cs typeface="Trebuchet MS"/>
                      </a:endParaRPr>
                    </a:p>
                  </a:txBody>
                  <a:tcPr marL="0" marR="0" marB="0" marT="25400">
                    <a:lnL w="19050">
                      <a:solidFill>
                        <a:srgbClr val="FFFFFF"/>
                      </a:solidFill>
                      <a:prstDash val="solid"/>
                    </a:lnL>
                    <a:solidFill>
                      <a:srgbClr val="EDEDED"/>
                    </a:solidFill>
                  </a:tcPr>
                </a:tc>
              </a:tr>
              <a:tr h="552449">
                <a:tc>
                  <a:txBody>
                    <a:bodyPr/>
                    <a:lstStyle/>
                    <a:p>
                      <a:pPr marL="66040">
                        <a:lnSpc>
                          <a:spcPct val="100000"/>
                        </a:lnSpc>
                        <a:spcBef>
                          <a:spcPts val="1175"/>
                        </a:spcBef>
                      </a:pPr>
                      <a:r>
                        <a:rPr dirty="0" sz="1450" spc="25">
                          <a:solidFill>
                            <a:srgbClr val="585D60"/>
                          </a:solidFill>
                          <a:latin typeface="Trebuchet MS"/>
                          <a:cs typeface="Trebuchet MS"/>
                        </a:rPr>
                        <a:t>models</a:t>
                      </a:r>
                      <a:endParaRPr sz="1450">
                        <a:latin typeface="Trebuchet MS"/>
                        <a:cs typeface="Trebuchet MS"/>
                      </a:endParaRPr>
                    </a:p>
                  </a:txBody>
                  <a:tcPr marL="0" marR="0" marB="0" marT="149225">
                    <a:lnR w="1905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1175"/>
                        </a:spcBef>
                      </a:pPr>
                      <a:r>
                        <a:rPr dirty="0" sz="1450" spc="-25">
                          <a:solidFill>
                            <a:srgbClr val="585D60"/>
                          </a:solidFill>
                          <a:latin typeface="Trebuchet MS"/>
                          <a:cs typeface="Trebuchet MS"/>
                        </a:rPr>
                        <a:t>Optional</a:t>
                      </a:r>
                      <a:endParaRPr sz="1450">
                        <a:latin typeface="Trebuchet MS"/>
                        <a:cs typeface="Trebuchet MS"/>
                      </a:endParaRPr>
                    </a:p>
                  </a:txBody>
                  <a:tcPr marL="0" marR="0" marB="0" marT="14922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  <a:spcBef>
                          <a:spcPts val="1175"/>
                        </a:spcBef>
                      </a:pPr>
                      <a:r>
                        <a:rPr dirty="0" sz="1450" spc="30">
                          <a:solidFill>
                            <a:srgbClr val="585D60"/>
                          </a:solidFill>
                          <a:latin typeface="Trebuchet MS"/>
                          <a:cs typeface="Trebuchet MS"/>
                        </a:rPr>
                        <a:t>None</a:t>
                      </a:r>
                      <a:endParaRPr sz="1450">
                        <a:latin typeface="Trebuchet MS"/>
                        <a:cs typeface="Trebuchet MS"/>
                      </a:endParaRPr>
                    </a:p>
                  </a:txBody>
                  <a:tcPr marL="0" marR="0" marB="0" marT="14922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ts val="1695"/>
                        </a:lnSpc>
                        <a:spcBef>
                          <a:spcPts val="350"/>
                        </a:spcBef>
                      </a:pPr>
                      <a:r>
                        <a:rPr dirty="0" sz="1450" spc="60">
                          <a:solidFill>
                            <a:srgbClr val="585D60"/>
                          </a:solidFill>
                          <a:latin typeface="Trebuchet MS"/>
                          <a:cs typeface="Trebuchet MS"/>
                        </a:rPr>
                        <a:t>Names</a:t>
                      </a:r>
                      <a:r>
                        <a:rPr dirty="0" sz="1450" spc="-85">
                          <a:solidFill>
                            <a:srgbClr val="585D6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50">
                          <a:solidFill>
                            <a:srgbClr val="585D60"/>
                          </a:solidFill>
                          <a:latin typeface="Trebuchet MS"/>
                          <a:cs typeface="Trebuchet MS"/>
                        </a:rPr>
                        <a:t>of</a:t>
                      </a:r>
                      <a:r>
                        <a:rPr dirty="0" sz="1450" spc="-80">
                          <a:solidFill>
                            <a:srgbClr val="585D6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50" spc="-45">
                          <a:solidFill>
                            <a:srgbClr val="585D60"/>
                          </a:solidFill>
                          <a:latin typeface="Trebuchet MS"/>
                          <a:cs typeface="Trebuchet MS"/>
                        </a:rPr>
                        <a:t>the</a:t>
                      </a:r>
                      <a:r>
                        <a:rPr dirty="0" sz="1450" spc="-80">
                          <a:solidFill>
                            <a:srgbClr val="585D6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50" spc="25">
                          <a:solidFill>
                            <a:srgbClr val="585D60"/>
                          </a:solidFill>
                          <a:latin typeface="Trebuchet MS"/>
                          <a:cs typeface="Trebuchet MS"/>
                        </a:rPr>
                        <a:t>models</a:t>
                      </a:r>
                      <a:r>
                        <a:rPr dirty="0" sz="1450" spc="-80">
                          <a:solidFill>
                            <a:srgbClr val="585D6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50" spc="-40">
                          <a:solidFill>
                            <a:srgbClr val="585D60"/>
                          </a:solidFill>
                          <a:latin typeface="Trebuchet MS"/>
                          <a:cs typeface="Trebuchet MS"/>
                        </a:rPr>
                        <a:t>to</a:t>
                      </a:r>
                      <a:r>
                        <a:rPr dirty="0" sz="1450" spc="-80">
                          <a:solidFill>
                            <a:srgbClr val="585D6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50" spc="-45">
                          <a:solidFill>
                            <a:srgbClr val="585D60"/>
                          </a:solidFill>
                          <a:latin typeface="Trebuchet MS"/>
                          <a:cs typeface="Trebuchet MS"/>
                        </a:rPr>
                        <a:t>evaluate.</a:t>
                      </a:r>
                      <a:endParaRPr sz="1450">
                        <a:latin typeface="Trebuchet MS"/>
                        <a:cs typeface="Trebuchet MS"/>
                      </a:endParaRPr>
                    </a:p>
                    <a:p>
                      <a:pPr marL="52705">
                        <a:lnSpc>
                          <a:spcPts val="1695"/>
                        </a:lnSpc>
                      </a:pPr>
                      <a:r>
                        <a:rPr dirty="0" sz="1450" spc="-25">
                          <a:solidFill>
                            <a:srgbClr val="585D60"/>
                          </a:solidFill>
                          <a:latin typeface="Trebuchet MS"/>
                          <a:cs typeface="Trebuchet MS"/>
                        </a:rPr>
                        <a:t>If</a:t>
                      </a:r>
                      <a:r>
                        <a:rPr dirty="0" sz="1450" spc="-80">
                          <a:solidFill>
                            <a:srgbClr val="585D6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350" spc="10">
                          <a:solidFill>
                            <a:srgbClr val="C2132D"/>
                          </a:solidFill>
                          <a:latin typeface="Courier New"/>
                          <a:cs typeface="Courier New"/>
                        </a:rPr>
                        <a:t>None</a:t>
                      </a:r>
                      <a:r>
                        <a:rPr dirty="0" sz="1350" spc="-455">
                          <a:solidFill>
                            <a:srgbClr val="C2132D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450" spc="-55">
                          <a:solidFill>
                            <a:srgbClr val="585D60"/>
                          </a:solidFill>
                          <a:latin typeface="Trebuchet MS"/>
                          <a:cs typeface="Trebuchet MS"/>
                        </a:rPr>
                        <a:t>will</a:t>
                      </a:r>
                      <a:r>
                        <a:rPr dirty="0" sz="1450" spc="-75">
                          <a:solidFill>
                            <a:srgbClr val="585D6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50" spc="40">
                          <a:solidFill>
                            <a:srgbClr val="585D60"/>
                          </a:solidFill>
                          <a:latin typeface="Trebuchet MS"/>
                          <a:cs typeface="Trebuchet MS"/>
                        </a:rPr>
                        <a:t>use</a:t>
                      </a:r>
                      <a:r>
                        <a:rPr dirty="0" sz="1450" spc="-80">
                          <a:solidFill>
                            <a:srgbClr val="585D6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50" spc="-40">
                          <a:solidFill>
                            <a:srgbClr val="585D60"/>
                          </a:solidFill>
                          <a:latin typeface="Trebuchet MS"/>
                          <a:cs typeface="Trebuchet MS"/>
                        </a:rPr>
                        <a:t>every</a:t>
                      </a:r>
                      <a:r>
                        <a:rPr dirty="0" sz="1450" spc="-75">
                          <a:solidFill>
                            <a:srgbClr val="585D6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50" spc="10">
                          <a:solidFill>
                            <a:srgbClr val="585D60"/>
                          </a:solidFill>
                          <a:latin typeface="Trebuchet MS"/>
                          <a:cs typeface="Trebuchet MS"/>
                        </a:rPr>
                        <a:t>column</a:t>
                      </a:r>
                      <a:r>
                        <a:rPr dirty="0" sz="1450" spc="-80">
                          <a:solidFill>
                            <a:srgbClr val="585D6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50" spc="-35">
                          <a:solidFill>
                            <a:srgbClr val="585D60"/>
                          </a:solidFill>
                          <a:latin typeface="Trebuchet MS"/>
                          <a:cs typeface="Trebuchet MS"/>
                        </a:rPr>
                        <a:t>in</a:t>
                      </a:r>
                      <a:r>
                        <a:rPr dirty="0" sz="1450" spc="-75">
                          <a:solidFill>
                            <a:srgbClr val="585D6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50" spc="-45">
                          <a:solidFill>
                            <a:srgbClr val="585D60"/>
                          </a:solidFill>
                          <a:latin typeface="Trebuchet MS"/>
                          <a:cs typeface="Trebuchet MS"/>
                        </a:rPr>
                        <a:t>the</a:t>
                      </a:r>
                      <a:r>
                        <a:rPr dirty="0" sz="1450" spc="-80">
                          <a:solidFill>
                            <a:srgbClr val="585D6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50" spc="-20">
                          <a:solidFill>
                            <a:srgbClr val="585D60"/>
                          </a:solidFill>
                          <a:latin typeface="Trebuchet MS"/>
                          <a:cs typeface="Trebuchet MS"/>
                        </a:rPr>
                        <a:t>dataframe</a:t>
                      </a:r>
                      <a:r>
                        <a:rPr dirty="0" sz="1450" spc="-75">
                          <a:solidFill>
                            <a:srgbClr val="585D6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50" spc="-45">
                          <a:solidFill>
                            <a:srgbClr val="585D60"/>
                          </a:solidFill>
                          <a:latin typeface="Trebuchet MS"/>
                          <a:cs typeface="Trebuchet MS"/>
                        </a:rPr>
                        <a:t>after</a:t>
                      </a:r>
                      <a:r>
                        <a:rPr dirty="0" sz="1450" spc="-80">
                          <a:solidFill>
                            <a:srgbClr val="585D6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50" spc="-5">
                          <a:solidFill>
                            <a:srgbClr val="585D60"/>
                          </a:solidFill>
                          <a:latin typeface="Trebuchet MS"/>
                          <a:cs typeface="Trebuchet MS"/>
                        </a:rPr>
                        <a:t>removing</a:t>
                      </a:r>
                      <a:r>
                        <a:rPr dirty="0" sz="1450" spc="-75">
                          <a:solidFill>
                            <a:srgbClr val="585D6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50" spc="-105">
                          <a:solidFill>
                            <a:srgbClr val="585D60"/>
                          </a:solidFill>
                          <a:latin typeface="Trebuchet MS"/>
                          <a:cs typeface="Trebuchet MS"/>
                        </a:rPr>
                        <a:t>id,</a:t>
                      </a:r>
                      <a:r>
                        <a:rPr dirty="0" sz="1450" spc="-80">
                          <a:solidFill>
                            <a:srgbClr val="585D6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50" spc="-35">
                          <a:solidFill>
                            <a:srgbClr val="585D60"/>
                          </a:solidFill>
                          <a:latin typeface="Trebuchet MS"/>
                          <a:cs typeface="Trebuchet MS"/>
                        </a:rPr>
                        <a:t>time</a:t>
                      </a:r>
                      <a:r>
                        <a:rPr dirty="0" sz="1450" spc="-75">
                          <a:solidFill>
                            <a:srgbClr val="585D6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50" spc="5">
                          <a:solidFill>
                            <a:srgbClr val="585D60"/>
                          </a:solidFill>
                          <a:latin typeface="Trebuchet MS"/>
                          <a:cs typeface="Trebuchet MS"/>
                        </a:rPr>
                        <a:t>and</a:t>
                      </a:r>
                      <a:r>
                        <a:rPr dirty="0" sz="1450" spc="-80">
                          <a:solidFill>
                            <a:srgbClr val="585D6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50" spc="-55">
                          <a:solidFill>
                            <a:srgbClr val="585D60"/>
                          </a:solidFill>
                          <a:latin typeface="Trebuchet MS"/>
                          <a:cs typeface="Trebuchet MS"/>
                        </a:rPr>
                        <a:t>target.</a:t>
                      </a:r>
                      <a:endParaRPr sz="1450">
                        <a:latin typeface="Trebuchet MS"/>
                        <a:cs typeface="Trebuchet MS"/>
                      </a:endParaRPr>
                    </a:p>
                  </a:txBody>
                  <a:tcPr marL="0" marR="0" marB="0" marT="44450">
                    <a:lnL w="19050">
                      <a:solidFill>
                        <a:srgbClr val="FFFFFF"/>
                      </a:solidFill>
                      <a:prstDash val="solid"/>
                    </a:lnL>
                  </a:tcPr>
                </a:tc>
              </a:tr>
              <a:tr h="304799">
                <a:tc>
                  <a:txBody>
                    <a:bodyPr/>
                    <a:lstStyle/>
                    <a:p>
                      <a:pPr marL="6604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1450" spc="-50">
                          <a:solidFill>
                            <a:srgbClr val="585D60"/>
                          </a:solidFill>
                          <a:latin typeface="Trebuchet MS"/>
                          <a:cs typeface="Trebuchet MS"/>
                        </a:rPr>
                        <a:t>train_df</a:t>
                      </a:r>
                      <a:endParaRPr sz="1450">
                        <a:latin typeface="Trebuchet MS"/>
                        <a:cs typeface="Trebuchet MS"/>
                      </a:endParaRPr>
                    </a:p>
                  </a:txBody>
                  <a:tcPr marL="0" marR="0" marB="0" marT="25400">
                    <a:lnR w="19050">
                      <a:solidFill>
                        <a:srgbClr val="FFFFFF"/>
                      </a:solidFill>
                      <a:prstDash val="solid"/>
                    </a:lnR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1450" spc="-25">
                          <a:solidFill>
                            <a:srgbClr val="585D60"/>
                          </a:solidFill>
                          <a:latin typeface="Trebuchet MS"/>
                          <a:cs typeface="Trebuchet MS"/>
                        </a:rPr>
                        <a:t>Optional</a:t>
                      </a:r>
                      <a:endParaRPr sz="1450">
                        <a:latin typeface="Trebuchet MS"/>
                        <a:cs typeface="Trebuchet MS"/>
                      </a:endParaRPr>
                    </a:p>
                  </a:txBody>
                  <a:tcPr marL="0" marR="0" marB="0" marT="2540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1450" spc="30">
                          <a:solidFill>
                            <a:srgbClr val="585D60"/>
                          </a:solidFill>
                          <a:latin typeface="Trebuchet MS"/>
                          <a:cs typeface="Trebuchet MS"/>
                        </a:rPr>
                        <a:t>None</a:t>
                      </a:r>
                      <a:endParaRPr sz="1450">
                        <a:latin typeface="Trebuchet MS"/>
                        <a:cs typeface="Trebuchet MS"/>
                      </a:endParaRPr>
                    </a:p>
                  </a:txBody>
                  <a:tcPr marL="0" marR="0" marB="0" marT="2540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1450" spc="-25">
                          <a:solidFill>
                            <a:srgbClr val="585D60"/>
                          </a:solidFill>
                          <a:latin typeface="Trebuchet MS"/>
                          <a:cs typeface="Trebuchet MS"/>
                        </a:rPr>
                        <a:t>Training</a:t>
                      </a:r>
                      <a:r>
                        <a:rPr dirty="0" sz="1450" spc="-80">
                          <a:solidFill>
                            <a:srgbClr val="585D6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50" spc="-35">
                          <a:solidFill>
                            <a:srgbClr val="585D60"/>
                          </a:solidFill>
                          <a:latin typeface="Trebuchet MS"/>
                          <a:cs typeface="Trebuchet MS"/>
                        </a:rPr>
                        <a:t>set.</a:t>
                      </a:r>
                      <a:r>
                        <a:rPr dirty="0" sz="1450" spc="-80">
                          <a:solidFill>
                            <a:srgbClr val="585D6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50" spc="30">
                          <a:solidFill>
                            <a:srgbClr val="585D60"/>
                          </a:solidFill>
                          <a:latin typeface="Trebuchet MS"/>
                          <a:cs typeface="Trebuchet MS"/>
                        </a:rPr>
                        <a:t>Used</a:t>
                      </a:r>
                      <a:r>
                        <a:rPr dirty="0" sz="1450" spc="-80">
                          <a:solidFill>
                            <a:srgbClr val="585D6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50" spc="-40">
                          <a:solidFill>
                            <a:srgbClr val="585D60"/>
                          </a:solidFill>
                          <a:latin typeface="Trebuchet MS"/>
                          <a:cs typeface="Trebuchet MS"/>
                        </a:rPr>
                        <a:t>to</a:t>
                      </a:r>
                      <a:r>
                        <a:rPr dirty="0" sz="1450" spc="-80">
                          <a:solidFill>
                            <a:srgbClr val="585D6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50" spc="-30">
                          <a:solidFill>
                            <a:srgbClr val="585D60"/>
                          </a:solidFill>
                          <a:latin typeface="Trebuchet MS"/>
                          <a:cs typeface="Trebuchet MS"/>
                        </a:rPr>
                        <a:t>evaluate</a:t>
                      </a:r>
                      <a:r>
                        <a:rPr dirty="0" sz="1450" spc="-80">
                          <a:solidFill>
                            <a:srgbClr val="585D6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50" spc="-5">
                          <a:solidFill>
                            <a:srgbClr val="585D60"/>
                          </a:solidFill>
                          <a:latin typeface="Trebuchet MS"/>
                          <a:cs typeface="Trebuchet MS"/>
                        </a:rPr>
                        <a:t>metrics</a:t>
                      </a:r>
                      <a:r>
                        <a:rPr dirty="0" sz="1450" spc="-80">
                          <a:solidFill>
                            <a:srgbClr val="585D6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50" spc="45">
                          <a:solidFill>
                            <a:srgbClr val="585D60"/>
                          </a:solidFill>
                          <a:latin typeface="Trebuchet MS"/>
                          <a:cs typeface="Trebuchet MS"/>
                        </a:rPr>
                        <a:t>such</a:t>
                      </a:r>
                      <a:r>
                        <a:rPr dirty="0" sz="1450" spc="-80">
                          <a:solidFill>
                            <a:srgbClr val="585D6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50" spc="85">
                          <a:solidFill>
                            <a:srgbClr val="585D60"/>
                          </a:solidFill>
                          <a:latin typeface="Trebuchet MS"/>
                          <a:cs typeface="Trebuchet MS"/>
                        </a:rPr>
                        <a:t>as</a:t>
                      </a:r>
                      <a:r>
                        <a:rPr dirty="0" sz="1450" spc="-80">
                          <a:solidFill>
                            <a:srgbClr val="585D6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350" spc="-25">
                          <a:solidFill>
                            <a:srgbClr val="C2132D"/>
                          </a:solidFill>
                          <a:latin typeface="Courier New"/>
                          <a:cs typeface="Courier New"/>
                          <a:hlinkClick r:id="rId2"/>
                        </a:rPr>
                        <a:t>mase</a:t>
                      </a:r>
                      <a:r>
                        <a:rPr dirty="0" sz="1450" spc="-25">
                          <a:solidFill>
                            <a:srgbClr val="585D60"/>
                          </a:solidFill>
                          <a:latin typeface="Trebuchet MS"/>
                          <a:cs typeface="Trebuchet MS"/>
                        </a:rPr>
                        <a:t>.</a:t>
                      </a:r>
                      <a:endParaRPr sz="1450">
                        <a:latin typeface="Trebuchet MS"/>
                        <a:cs typeface="Trebuchet MS"/>
                      </a:endParaRPr>
                    </a:p>
                  </a:txBody>
                  <a:tcPr marL="0" marR="0" marB="0" marT="25400">
                    <a:lnL w="19050">
                      <a:solidFill>
                        <a:srgbClr val="FFFFFF"/>
                      </a:solidFill>
                      <a:prstDash val="solid"/>
                    </a:lnL>
                    <a:solidFill>
                      <a:srgbClr val="EDEDED"/>
                    </a:solidFill>
                  </a:tcPr>
                </a:tc>
              </a:tr>
              <a:tr h="342899">
                <a:tc>
                  <a:txBody>
                    <a:bodyPr/>
                    <a:lstStyle/>
                    <a:p>
                      <a:pPr marL="660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450" spc="-50">
                          <a:solidFill>
                            <a:srgbClr val="585D60"/>
                          </a:solidFill>
                          <a:latin typeface="Trebuchet MS"/>
                          <a:cs typeface="Trebuchet MS"/>
                        </a:rPr>
                        <a:t>level</a:t>
                      </a:r>
                      <a:endParaRPr sz="1450">
                        <a:latin typeface="Trebuchet MS"/>
                        <a:cs typeface="Trebuchet MS"/>
                      </a:endParaRPr>
                    </a:p>
                  </a:txBody>
                  <a:tcPr marL="0" marR="0" marB="0" marT="44450">
                    <a:lnR w="1905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450" spc="-25">
                          <a:solidFill>
                            <a:srgbClr val="585D60"/>
                          </a:solidFill>
                          <a:latin typeface="Trebuchet MS"/>
                          <a:cs typeface="Trebuchet MS"/>
                        </a:rPr>
                        <a:t>Optional</a:t>
                      </a:r>
                      <a:endParaRPr sz="1450">
                        <a:latin typeface="Trebuchet MS"/>
                        <a:cs typeface="Trebuchet MS"/>
                      </a:endParaRPr>
                    </a:p>
                  </a:txBody>
                  <a:tcPr marL="0" marR="0" marB="0" marT="4445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450" spc="30">
                          <a:solidFill>
                            <a:srgbClr val="585D60"/>
                          </a:solidFill>
                          <a:latin typeface="Trebuchet MS"/>
                          <a:cs typeface="Trebuchet MS"/>
                        </a:rPr>
                        <a:t>None</a:t>
                      </a:r>
                      <a:endParaRPr sz="1450">
                        <a:latin typeface="Trebuchet MS"/>
                        <a:cs typeface="Trebuchet MS"/>
                      </a:endParaRPr>
                    </a:p>
                  </a:txBody>
                  <a:tcPr marL="0" marR="0" marB="0" marT="4445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450" spc="-20">
                          <a:solidFill>
                            <a:srgbClr val="585D60"/>
                          </a:solidFill>
                          <a:latin typeface="Trebuchet MS"/>
                          <a:cs typeface="Trebuchet MS"/>
                        </a:rPr>
                        <a:t>Prediction</a:t>
                      </a:r>
                      <a:r>
                        <a:rPr dirty="0" sz="1450" spc="-80">
                          <a:solidFill>
                            <a:srgbClr val="585D6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50" spc="-45">
                          <a:solidFill>
                            <a:srgbClr val="585D60"/>
                          </a:solidFill>
                          <a:latin typeface="Trebuchet MS"/>
                          <a:cs typeface="Trebuchet MS"/>
                        </a:rPr>
                        <a:t>interval</a:t>
                      </a:r>
                      <a:r>
                        <a:rPr dirty="0" sz="1450" spc="-80">
                          <a:solidFill>
                            <a:srgbClr val="585D6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50" spc="-35">
                          <a:solidFill>
                            <a:srgbClr val="585D60"/>
                          </a:solidFill>
                          <a:latin typeface="Trebuchet MS"/>
                          <a:cs typeface="Trebuchet MS"/>
                        </a:rPr>
                        <a:t>levels.</a:t>
                      </a:r>
                      <a:r>
                        <a:rPr dirty="0" sz="1450" spc="-75">
                          <a:solidFill>
                            <a:srgbClr val="585D6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50" spc="30">
                          <a:solidFill>
                            <a:srgbClr val="585D60"/>
                          </a:solidFill>
                          <a:latin typeface="Trebuchet MS"/>
                          <a:cs typeface="Trebuchet MS"/>
                        </a:rPr>
                        <a:t>Used</a:t>
                      </a:r>
                      <a:r>
                        <a:rPr dirty="0" sz="1450" spc="-80">
                          <a:solidFill>
                            <a:srgbClr val="585D6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50" spc="-40">
                          <a:solidFill>
                            <a:srgbClr val="585D60"/>
                          </a:solidFill>
                          <a:latin typeface="Trebuchet MS"/>
                          <a:cs typeface="Trebuchet MS"/>
                        </a:rPr>
                        <a:t>to</a:t>
                      </a:r>
                      <a:r>
                        <a:rPr dirty="0" sz="1450" spc="-80">
                          <a:solidFill>
                            <a:srgbClr val="585D6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50">
                          <a:solidFill>
                            <a:srgbClr val="585D60"/>
                          </a:solidFill>
                          <a:latin typeface="Trebuchet MS"/>
                          <a:cs typeface="Trebuchet MS"/>
                        </a:rPr>
                        <a:t>compute</a:t>
                      </a:r>
                      <a:r>
                        <a:rPr dirty="0" sz="1450" spc="-75">
                          <a:solidFill>
                            <a:srgbClr val="585D6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50" spc="65">
                          <a:solidFill>
                            <a:srgbClr val="585D60"/>
                          </a:solidFill>
                          <a:latin typeface="Trebuchet MS"/>
                          <a:cs typeface="Trebuchet MS"/>
                        </a:rPr>
                        <a:t>losses</a:t>
                      </a:r>
                      <a:r>
                        <a:rPr dirty="0" sz="1450" spc="-80">
                          <a:solidFill>
                            <a:srgbClr val="585D6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50" spc="-50">
                          <a:solidFill>
                            <a:srgbClr val="585D60"/>
                          </a:solidFill>
                          <a:latin typeface="Trebuchet MS"/>
                          <a:cs typeface="Trebuchet MS"/>
                        </a:rPr>
                        <a:t>that</a:t>
                      </a:r>
                      <a:r>
                        <a:rPr dirty="0" sz="1450" spc="-80">
                          <a:solidFill>
                            <a:srgbClr val="585D6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50" spc="-60">
                          <a:solidFill>
                            <a:srgbClr val="585D60"/>
                          </a:solidFill>
                          <a:latin typeface="Trebuchet MS"/>
                          <a:cs typeface="Trebuchet MS"/>
                        </a:rPr>
                        <a:t>rely</a:t>
                      </a:r>
                      <a:r>
                        <a:rPr dirty="0" sz="1450" spc="-80">
                          <a:solidFill>
                            <a:srgbClr val="585D6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50" spc="20">
                          <a:solidFill>
                            <a:srgbClr val="585D60"/>
                          </a:solidFill>
                          <a:latin typeface="Trebuchet MS"/>
                          <a:cs typeface="Trebuchet MS"/>
                        </a:rPr>
                        <a:t>on</a:t>
                      </a:r>
                      <a:r>
                        <a:rPr dirty="0" sz="1450" spc="-75">
                          <a:solidFill>
                            <a:srgbClr val="585D6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50" spc="-25">
                          <a:solidFill>
                            <a:srgbClr val="585D60"/>
                          </a:solidFill>
                          <a:latin typeface="Trebuchet MS"/>
                          <a:cs typeface="Trebuchet MS"/>
                        </a:rPr>
                        <a:t>quantiles.</a:t>
                      </a:r>
                      <a:endParaRPr sz="1450">
                        <a:latin typeface="Trebuchet MS"/>
                        <a:cs typeface="Trebuchet MS"/>
                      </a:endParaRPr>
                    </a:p>
                  </a:txBody>
                  <a:tcPr marL="0" marR="0" marB="0" marT="44450">
                    <a:lnL w="19050">
                      <a:solidFill>
                        <a:srgbClr val="FFFFFF"/>
                      </a:solidFill>
                      <a:prstDash val="solid"/>
                    </a:lnL>
                  </a:tcPr>
                </a:tc>
              </a:tr>
              <a:tr h="304799">
                <a:tc>
                  <a:txBody>
                    <a:bodyPr/>
                    <a:lstStyle/>
                    <a:p>
                      <a:pPr marL="6604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1450" spc="-30">
                          <a:solidFill>
                            <a:srgbClr val="585D60"/>
                          </a:solidFill>
                          <a:latin typeface="Trebuchet MS"/>
                          <a:cs typeface="Trebuchet MS"/>
                        </a:rPr>
                        <a:t>id_col</a:t>
                      </a:r>
                      <a:endParaRPr sz="1450">
                        <a:latin typeface="Trebuchet MS"/>
                        <a:cs typeface="Trebuchet MS"/>
                      </a:endParaRPr>
                    </a:p>
                  </a:txBody>
                  <a:tcPr marL="0" marR="0" marB="0" marT="25400">
                    <a:lnR w="19050">
                      <a:solidFill>
                        <a:srgbClr val="FFFFFF"/>
                      </a:solidFill>
                      <a:prstDash val="solid"/>
                    </a:lnR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1450" spc="-10">
                          <a:solidFill>
                            <a:srgbClr val="585D60"/>
                          </a:solidFill>
                          <a:latin typeface="Trebuchet MS"/>
                          <a:cs typeface="Trebuchet MS"/>
                        </a:rPr>
                        <a:t>str</a:t>
                      </a:r>
                      <a:endParaRPr sz="1450">
                        <a:latin typeface="Trebuchet MS"/>
                        <a:cs typeface="Trebuchet MS"/>
                      </a:endParaRPr>
                    </a:p>
                  </a:txBody>
                  <a:tcPr marL="0" marR="0" marB="0" marT="2540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1450" spc="-30">
                          <a:solidFill>
                            <a:srgbClr val="585D60"/>
                          </a:solidFill>
                          <a:latin typeface="Trebuchet MS"/>
                          <a:cs typeface="Trebuchet MS"/>
                        </a:rPr>
                        <a:t>unique_id</a:t>
                      </a:r>
                      <a:endParaRPr sz="1450">
                        <a:latin typeface="Trebuchet MS"/>
                        <a:cs typeface="Trebuchet MS"/>
                      </a:endParaRPr>
                    </a:p>
                  </a:txBody>
                  <a:tcPr marL="0" marR="0" marB="0" marT="2540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1450" spc="15">
                          <a:solidFill>
                            <a:srgbClr val="585D60"/>
                          </a:solidFill>
                          <a:latin typeface="Trebuchet MS"/>
                          <a:cs typeface="Trebuchet MS"/>
                        </a:rPr>
                        <a:t>Column </a:t>
                      </a:r>
                      <a:r>
                        <a:rPr dirty="0" sz="1450" spc="-50">
                          <a:solidFill>
                            <a:srgbClr val="585D60"/>
                          </a:solidFill>
                          <a:latin typeface="Trebuchet MS"/>
                          <a:cs typeface="Trebuchet MS"/>
                        </a:rPr>
                        <a:t>that </a:t>
                      </a:r>
                      <a:r>
                        <a:rPr dirty="0" sz="1450" spc="-30">
                          <a:solidFill>
                            <a:srgbClr val="585D60"/>
                          </a:solidFill>
                          <a:latin typeface="Trebuchet MS"/>
                          <a:cs typeface="Trebuchet MS"/>
                        </a:rPr>
                        <a:t>identifies </a:t>
                      </a:r>
                      <a:r>
                        <a:rPr dirty="0" sz="1450" spc="5">
                          <a:solidFill>
                            <a:srgbClr val="585D60"/>
                          </a:solidFill>
                          <a:latin typeface="Trebuchet MS"/>
                          <a:cs typeface="Trebuchet MS"/>
                        </a:rPr>
                        <a:t>each</a:t>
                      </a:r>
                      <a:r>
                        <a:rPr dirty="0" sz="1450" spc="-260">
                          <a:solidFill>
                            <a:srgbClr val="585D6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50" spc="-35">
                          <a:solidFill>
                            <a:srgbClr val="585D60"/>
                          </a:solidFill>
                          <a:latin typeface="Trebuchet MS"/>
                          <a:cs typeface="Trebuchet MS"/>
                        </a:rPr>
                        <a:t>serie.</a:t>
                      </a:r>
                      <a:endParaRPr sz="1450">
                        <a:latin typeface="Trebuchet MS"/>
                        <a:cs typeface="Trebuchet MS"/>
                      </a:endParaRPr>
                    </a:p>
                  </a:txBody>
                  <a:tcPr marL="0" marR="0" marB="0" marT="25400">
                    <a:lnL w="19050">
                      <a:solidFill>
                        <a:srgbClr val="FFFFFF"/>
                      </a:solidFill>
                      <a:prstDash val="solid"/>
                    </a:lnL>
                    <a:solidFill>
                      <a:srgbClr val="EDEDED"/>
                    </a:solidFill>
                  </a:tcPr>
                </a:tc>
              </a:tr>
              <a:tr h="342899">
                <a:tc>
                  <a:txBody>
                    <a:bodyPr/>
                    <a:lstStyle/>
                    <a:p>
                      <a:pPr marL="660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450" spc="-35">
                          <a:solidFill>
                            <a:srgbClr val="585D60"/>
                          </a:solidFill>
                          <a:latin typeface="Trebuchet MS"/>
                          <a:cs typeface="Trebuchet MS"/>
                        </a:rPr>
                        <a:t>time_col</a:t>
                      </a:r>
                      <a:endParaRPr sz="1450">
                        <a:latin typeface="Trebuchet MS"/>
                        <a:cs typeface="Trebuchet MS"/>
                      </a:endParaRPr>
                    </a:p>
                  </a:txBody>
                  <a:tcPr marL="0" marR="0" marB="0" marT="44450">
                    <a:lnR w="1905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450" spc="-10">
                          <a:solidFill>
                            <a:srgbClr val="585D60"/>
                          </a:solidFill>
                          <a:latin typeface="Trebuchet MS"/>
                          <a:cs typeface="Trebuchet MS"/>
                        </a:rPr>
                        <a:t>str</a:t>
                      </a:r>
                      <a:endParaRPr sz="1450">
                        <a:latin typeface="Trebuchet MS"/>
                        <a:cs typeface="Trebuchet MS"/>
                      </a:endParaRPr>
                    </a:p>
                  </a:txBody>
                  <a:tcPr marL="0" marR="0" marB="0" marT="4445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450" spc="80">
                          <a:solidFill>
                            <a:srgbClr val="585D60"/>
                          </a:solidFill>
                          <a:latin typeface="Trebuchet MS"/>
                          <a:cs typeface="Trebuchet MS"/>
                        </a:rPr>
                        <a:t>ds</a:t>
                      </a:r>
                      <a:endParaRPr sz="1450">
                        <a:latin typeface="Trebuchet MS"/>
                        <a:cs typeface="Trebuchet MS"/>
                      </a:endParaRPr>
                    </a:p>
                  </a:txBody>
                  <a:tcPr marL="0" marR="0" marB="0" marT="4445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450" spc="15">
                          <a:solidFill>
                            <a:srgbClr val="585D60"/>
                          </a:solidFill>
                          <a:latin typeface="Trebuchet MS"/>
                          <a:cs typeface="Trebuchet MS"/>
                        </a:rPr>
                        <a:t>Column</a:t>
                      </a:r>
                      <a:r>
                        <a:rPr dirty="0" sz="1450" spc="-80">
                          <a:solidFill>
                            <a:srgbClr val="585D6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50" spc="-50">
                          <a:solidFill>
                            <a:srgbClr val="585D60"/>
                          </a:solidFill>
                          <a:latin typeface="Trebuchet MS"/>
                          <a:cs typeface="Trebuchet MS"/>
                        </a:rPr>
                        <a:t>that</a:t>
                      </a:r>
                      <a:r>
                        <a:rPr dirty="0" sz="1450" spc="-80">
                          <a:solidFill>
                            <a:srgbClr val="585D6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50" spc="-30">
                          <a:solidFill>
                            <a:srgbClr val="585D60"/>
                          </a:solidFill>
                          <a:latin typeface="Trebuchet MS"/>
                          <a:cs typeface="Trebuchet MS"/>
                        </a:rPr>
                        <a:t>identifies</a:t>
                      </a:r>
                      <a:r>
                        <a:rPr dirty="0" sz="1450" spc="-80">
                          <a:solidFill>
                            <a:srgbClr val="585D6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50" spc="5">
                          <a:solidFill>
                            <a:srgbClr val="585D60"/>
                          </a:solidFill>
                          <a:latin typeface="Trebuchet MS"/>
                          <a:cs typeface="Trebuchet MS"/>
                        </a:rPr>
                        <a:t>each</a:t>
                      </a:r>
                      <a:r>
                        <a:rPr dirty="0" sz="1450" spc="-80">
                          <a:solidFill>
                            <a:srgbClr val="585D6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50" spc="-40">
                          <a:solidFill>
                            <a:srgbClr val="585D60"/>
                          </a:solidFill>
                          <a:latin typeface="Trebuchet MS"/>
                          <a:cs typeface="Trebuchet MS"/>
                        </a:rPr>
                        <a:t>timestep,</a:t>
                      </a:r>
                      <a:r>
                        <a:rPr dirty="0" sz="1450" spc="-80">
                          <a:solidFill>
                            <a:srgbClr val="585D6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50" spc="-5">
                          <a:solidFill>
                            <a:srgbClr val="585D60"/>
                          </a:solidFill>
                          <a:latin typeface="Trebuchet MS"/>
                          <a:cs typeface="Trebuchet MS"/>
                        </a:rPr>
                        <a:t>its</a:t>
                      </a:r>
                      <a:r>
                        <a:rPr dirty="0" sz="1450" spc="-75">
                          <a:solidFill>
                            <a:srgbClr val="585D6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50" spc="5">
                          <a:solidFill>
                            <a:srgbClr val="585D60"/>
                          </a:solidFill>
                          <a:latin typeface="Trebuchet MS"/>
                          <a:cs typeface="Trebuchet MS"/>
                        </a:rPr>
                        <a:t>values</a:t>
                      </a:r>
                      <a:r>
                        <a:rPr dirty="0" sz="1450" spc="-80">
                          <a:solidFill>
                            <a:srgbClr val="585D6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50" spc="20">
                          <a:solidFill>
                            <a:srgbClr val="585D60"/>
                          </a:solidFill>
                          <a:latin typeface="Trebuchet MS"/>
                          <a:cs typeface="Trebuchet MS"/>
                        </a:rPr>
                        <a:t>can</a:t>
                      </a:r>
                      <a:r>
                        <a:rPr dirty="0" sz="1450" spc="-80">
                          <a:solidFill>
                            <a:srgbClr val="585D6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50" spc="-15">
                          <a:solidFill>
                            <a:srgbClr val="585D60"/>
                          </a:solidFill>
                          <a:latin typeface="Trebuchet MS"/>
                          <a:cs typeface="Trebuchet MS"/>
                        </a:rPr>
                        <a:t>be</a:t>
                      </a:r>
                      <a:r>
                        <a:rPr dirty="0" sz="1450" spc="-80">
                          <a:solidFill>
                            <a:srgbClr val="585D6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50" spc="15">
                          <a:solidFill>
                            <a:srgbClr val="585D60"/>
                          </a:solidFill>
                          <a:latin typeface="Trebuchet MS"/>
                          <a:cs typeface="Trebuchet MS"/>
                        </a:rPr>
                        <a:t>timestamps</a:t>
                      </a:r>
                      <a:r>
                        <a:rPr dirty="0" sz="1450" spc="-80">
                          <a:solidFill>
                            <a:srgbClr val="585D6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50" spc="-20">
                          <a:solidFill>
                            <a:srgbClr val="585D60"/>
                          </a:solidFill>
                          <a:latin typeface="Trebuchet MS"/>
                          <a:cs typeface="Trebuchet MS"/>
                        </a:rPr>
                        <a:t>or</a:t>
                      </a:r>
                      <a:r>
                        <a:rPr dirty="0" sz="1450" spc="-80">
                          <a:solidFill>
                            <a:srgbClr val="585D6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50" spc="-25">
                          <a:solidFill>
                            <a:srgbClr val="585D60"/>
                          </a:solidFill>
                          <a:latin typeface="Trebuchet MS"/>
                          <a:cs typeface="Trebuchet MS"/>
                        </a:rPr>
                        <a:t>integers.</a:t>
                      </a:r>
                      <a:endParaRPr sz="1450">
                        <a:latin typeface="Trebuchet MS"/>
                        <a:cs typeface="Trebuchet MS"/>
                      </a:endParaRPr>
                    </a:p>
                  </a:txBody>
                  <a:tcPr marL="0" marR="0" marB="0" marT="44450">
                    <a:lnL w="19050">
                      <a:solidFill>
                        <a:srgbClr val="FFFFFF"/>
                      </a:solidFill>
                      <a:prstDash val="solid"/>
                    </a:lnL>
                  </a:tcPr>
                </a:tc>
              </a:tr>
              <a:tr h="304799">
                <a:tc>
                  <a:txBody>
                    <a:bodyPr/>
                    <a:lstStyle/>
                    <a:p>
                      <a:pPr marL="6604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1450" spc="-35">
                          <a:solidFill>
                            <a:srgbClr val="585D60"/>
                          </a:solidFill>
                          <a:latin typeface="Trebuchet MS"/>
                          <a:cs typeface="Trebuchet MS"/>
                        </a:rPr>
                        <a:t>target_col</a:t>
                      </a:r>
                      <a:endParaRPr sz="1450">
                        <a:latin typeface="Trebuchet MS"/>
                        <a:cs typeface="Trebuchet MS"/>
                      </a:endParaRPr>
                    </a:p>
                  </a:txBody>
                  <a:tcPr marL="0" marR="0" marB="0" marT="25400">
                    <a:lnR w="19050">
                      <a:solidFill>
                        <a:srgbClr val="FFFFFF"/>
                      </a:solidFill>
                      <a:prstDash val="solid"/>
                    </a:lnR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1450" spc="-10">
                          <a:solidFill>
                            <a:srgbClr val="585D60"/>
                          </a:solidFill>
                          <a:latin typeface="Trebuchet MS"/>
                          <a:cs typeface="Trebuchet MS"/>
                        </a:rPr>
                        <a:t>str</a:t>
                      </a:r>
                      <a:endParaRPr sz="1450">
                        <a:latin typeface="Trebuchet MS"/>
                        <a:cs typeface="Trebuchet MS"/>
                      </a:endParaRPr>
                    </a:p>
                  </a:txBody>
                  <a:tcPr marL="0" marR="0" marB="0" marT="2540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1450">
                          <a:solidFill>
                            <a:srgbClr val="585D60"/>
                          </a:solidFill>
                          <a:latin typeface="Trebuchet MS"/>
                          <a:cs typeface="Trebuchet MS"/>
                        </a:rPr>
                        <a:t>y</a:t>
                      </a:r>
                      <a:endParaRPr sz="1450">
                        <a:latin typeface="Trebuchet MS"/>
                        <a:cs typeface="Trebuchet MS"/>
                      </a:endParaRPr>
                    </a:p>
                  </a:txBody>
                  <a:tcPr marL="0" marR="0" marB="0" marT="2540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1450" spc="15">
                          <a:solidFill>
                            <a:srgbClr val="585D60"/>
                          </a:solidFill>
                          <a:latin typeface="Trebuchet MS"/>
                          <a:cs typeface="Trebuchet MS"/>
                        </a:rPr>
                        <a:t>Column </a:t>
                      </a:r>
                      <a:r>
                        <a:rPr dirty="0" sz="1450" spc="-50">
                          <a:solidFill>
                            <a:srgbClr val="585D60"/>
                          </a:solidFill>
                          <a:latin typeface="Trebuchet MS"/>
                          <a:cs typeface="Trebuchet MS"/>
                        </a:rPr>
                        <a:t>that </a:t>
                      </a:r>
                      <a:r>
                        <a:rPr dirty="0" sz="1450" spc="10">
                          <a:solidFill>
                            <a:srgbClr val="585D60"/>
                          </a:solidFill>
                          <a:latin typeface="Trebuchet MS"/>
                          <a:cs typeface="Trebuchet MS"/>
                        </a:rPr>
                        <a:t>contains </a:t>
                      </a:r>
                      <a:r>
                        <a:rPr dirty="0" sz="1450" spc="-45">
                          <a:solidFill>
                            <a:srgbClr val="585D60"/>
                          </a:solidFill>
                          <a:latin typeface="Trebuchet MS"/>
                          <a:cs typeface="Trebuchet MS"/>
                        </a:rPr>
                        <a:t>the</a:t>
                      </a:r>
                      <a:r>
                        <a:rPr dirty="0" sz="1450" spc="-300">
                          <a:solidFill>
                            <a:srgbClr val="585D6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50" spc="-55">
                          <a:solidFill>
                            <a:srgbClr val="585D60"/>
                          </a:solidFill>
                          <a:latin typeface="Trebuchet MS"/>
                          <a:cs typeface="Trebuchet MS"/>
                        </a:rPr>
                        <a:t>target.</a:t>
                      </a:r>
                      <a:endParaRPr sz="1450">
                        <a:latin typeface="Trebuchet MS"/>
                        <a:cs typeface="Trebuchet MS"/>
                      </a:endParaRPr>
                    </a:p>
                  </a:txBody>
                  <a:tcPr marL="0" marR="0" marB="0" marT="25400">
                    <a:lnL w="19050">
                      <a:solidFill>
                        <a:srgbClr val="FFFFFF"/>
                      </a:solidFill>
                      <a:prstDash val="solid"/>
                    </a:lnL>
                    <a:solidFill>
                      <a:srgbClr val="EDEDED"/>
                    </a:solidFill>
                  </a:tcPr>
                </a:tc>
              </a:tr>
              <a:tr h="342899">
                <a:tc>
                  <a:txBody>
                    <a:bodyPr/>
                    <a:lstStyle/>
                    <a:p>
                      <a:pPr marL="660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450" spc="5">
                          <a:solidFill>
                            <a:srgbClr val="585D60"/>
                          </a:solidFill>
                          <a:latin typeface="Trebuchet MS"/>
                          <a:cs typeface="Trebuchet MS"/>
                        </a:rPr>
                        <a:t>agg_fn</a:t>
                      </a:r>
                      <a:endParaRPr sz="1450">
                        <a:latin typeface="Trebuchet MS"/>
                        <a:cs typeface="Trebuchet MS"/>
                      </a:endParaRPr>
                    </a:p>
                  </a:txBody>
                  <a:tcPr marL="0" marR="0" marB="0" marT="44450">
                    <a:lnR w="1905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450" spc="-25">
                          <a:solidFill>
                            <a:srgbClr val="585D60"/>
                          </a:solidFill>
                          <a:latin typeface="Trebuchet MS"/>
                          <a:cs typeface="Trebuchet MS"/>
                        </a:rPr>
                        <a:t>Optional</a:t>
                      </a:r>
                      <a:endParaRPr sz="1450">
                        <a:latin typeface="Trebuchet MS"/>
                        <a:cs typeface="Trebuchet MS"/>
                      </a:endParaRPr>
                    </a:p>
                  </a:txBody>
                  <a:tcPr marL="0" marR="0" marB="0" marT="4445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450" spc="30">
                          <a:solidFill>
                            <a:srgbClr val="585D60"/>
                          </a:solidFill>
                          <a:latin typeface="Trebuchet MS"/>
                          <a:cs typeface="Trebuchet MS"/>
                        </a:rPr>
                        <a:t>None</a:t>
                      </a:r>
                      <a:endParaRPr sz="1450">
                        <a:latin typeface="Trebuchet MS"/>
                        <a:cs typeface="Trebuchet MS"/>
                      </a:endParaRPr>
                    </a:p>
                  </a:txBody>
                  <a:tcPr marL="0" marR="0" marB="0" marT="4445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dirty="0" sz="1450" spc="-10">
                          <a:solidFill>
                            <a:srgbClr val="585D60"/>
                          </a:solidFill>
                          <a:latin typeface="Trebuchet MS"/>
                          <a:cs typeface="Trebuchet MS"/>
                        </a:rPr>
                        <a:t>Statistic</a:t>
                      </a:r>
                      <a:r>
                        <a:rPr dirty="0" sz="1450" spc="-80">
                          <a:solidFill>
                            <a:srgbClr val="585D6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50" spc="-40">
                          <a:solidFill>
                            <a:srgbClr val="585D60"/>
                          </a:solidFill>
                          <a:latin typeface="Trebuchet MS"/>
                          <a:cs typeface="Trebuchet MS"/>
                        </a:rPr>
                        <a:t>to</a:t>
                      </a:r>
                      <a:r>
                        <a:rPr dirty="0" sz="1450" spc="-80">
                          <a:solidFill>
                            <a:srgbClr val="585D6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50">
                          <a:solidFill>
                            <a:srgbClr val="585D60"/>
                          </a:solidFill>
                          <a:latin typeface="Trebuchet MS"/>
                          <a:cs typeface="Trebuchet MS"/>
                        </a:rPr>
                        <a:t>compute</a:t>
                      </a:r>
                      <a:r>
                        <a:rPr dirty="0" sz="1450" spc="-80">
                          <a:solidFill>
                            <a:srgbClr val="585D6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50" spc="20">
                          <a:solidFill>
                            <a:srgbClr val="585D60"/>
                          </a:solidFill>
                          <a:latin typeface="Trebuchet MS"/>
                          <a:cs typeface="Trebuchet MS"/>
                        </a:rPr>
                        <a:t>on</a:t>
                      </a:r>
                      <a:r>
                        <a:rPr dirty="0" sz="1450" spc="-75">
                          <a:solidFill>
                            <a:srgbClr val="585D6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50" spc="-45">
                          <a:solidFill>
                            <a:srgbClr val="585D60"/>
                          </a:solidFill>
                          <a:latin typeface="Trebuchet MS"/>
                          <a:cs typeface="Trebuchet MS"/>
                        </a:rPr>
                        <a:t>the</a:t>
                      </a:r>
                      <a:r>
                        <a:rPr dirty="0" sz="1450" spc="-80">
                          <a:solidFill>
                            <a:srgbClr val="585D6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50" spc="45">
                          <a:solidFill>
                            <a:srgbClr val="585D60"/>
                          </a:solidFill>
                          <a:latin typeface="Trebuchet MS"/>
                          <a:cs typeface="Trebuchet MS"/>
                        </a:rPr>
                        <a:t>scores</a:t>
                      </a:r>
                      <a:r>
                        <a:rPr dirty="0" sz="1450" spc="-80">
                          <a:solidFill>
                            <a:srgbClr val="585D6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50" spc="-25">
                          <a:solidFill>
                            <a:srgbClr val="585D60"/>
                          </a:solidFill>
                          <a:latin typeface="Trebuchet MS"/>
                          <a:cs typeface="Trebuchet MS"/>
                        </a:rPr>
                        <a:t>by</a:t>
                      </a:r>
                      <a:r>
                        <a:rPr dirty="0" sz="1450" spc="-80">
                          <a:solidFill>
                            <a:srgbClr val="585D6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50" spc="-30">
                          <a:solidFill>
                            <a:srgbClr val="585D60"/>
                          </a:solidFill>
                          <a:latin typeface="Trebuchet MS"/>
                          <a:cs typeface="Trebuchet MS"/>
                        </a:rPr>
                        <a:t>id</a:t>
                      </a:r>
                      <a:r>
                        <a:rPr dirty="0" sz="1450" spc="-75">
                          <a:solidFill>
                            <a:srgbClr val="585D6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50" spc="-40">
                          <a:solidFill>
                            <a:srgbClr val="585D60"/>
                          </a:solidFill>
                          <a:latin typeface="Trebuchet MS"/>
                          <a:cs typeface="Trebuchet MS"/>
                        </a:rPr>
                        <a:t>to</a:t>
                      </a:r>
                      <a:r>
                        <a:rPr dirty="0" sz="1450" spc="-80">
                          <a:solidFill>
                            <a:srgbClr val="585D6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50" spc="-20">
                          <a:solidFill>
                            <a:srgbClr val="585D60"/>
                          </a:solidFill>
                          <a:latin typeface="Trebuchet MS"/>
                          <a:cs typeface="Trebuchet MS"/>
                        </a:rPr>
                        <a:t>reduce</a:t>
                      </a:r>
                      <a:r>
                        <a:rPr dirty="0" sz="1450" spc="-80">
                          <a:solidFill>
                            <a:srgbClr val="585D6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50" spc="-20">
                          <a:solidFill>
                            <a:srgbClr val="585D60"/>
                          </a:solidFill>
                          <a:latin typeface="Trebuchet MS"/>
                          <a:cs typeface="Trebuchet MS"/>
                        </a:rPr>
                        <a:t>them</a:t>
                      </a:r>
                      <a:r>
                        <a:rPr dirty="0" sz="1450" spc="-75">
                          <a:solidFill>
                            <a:srgbClr val="585D6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50" spc="-40">
                          <a:solidFill>
                            <a:srgbClr val="585D60"/>
                          </a:solidFill>
                          <a:latin typeface="Trebuchet MS"/>
                          <a:cs typeface="Trebuchet MS"/>
                        </a:rPr>
                        <a:t>to</a:t>
                      </a:r>
                      <a:r>
                        <a:rPr dirty="0" sz="1450" spc="-80">
                          <a:solidFill>
                            <a:srgbClr val="585D6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50" spc="20">
                          <a:solidFill>
                            <a:srgbClr val="585D60"/>
                          </a:solidFill>
                          <a:latin typeface="Trebuchet MS"/>
                          <a:cs typeface="Trebuchet MS"/>
                        </a:rPr>
                        <a:t>a</a:t>
                      </a:r>
                      <a:r>
                        <a:rPr dirty="0" sz="1450" spc="-80">
                          <a:solidFill>
                            <a:srgbClr val="585D6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50" spc="10">
                          <a:solidFill>
                            <a:srgbClr val="585D60"/>
                          </a:solidFill>
                          <a:latin typeface="Trebuchet MS"/>
                          <a:cs typeface="Trebuchet MS"/>
                        </a:rPr>
                        <a:t>single</a:t>
                      </a:r>
                      <a:r>
                        <a:rPr dirty="0" sz="1450" spc="-80">
                          <a:solidFill>
                            <a:srgbClr val="585D6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50" spc="-45">
                          <a:solidFill>
                            <a:srgbClr val="585D60"/>
                          </a:solidFill>
                          <a:latin typeface="Trebuchet MS"/>
                          <a:cs typeface="Trebuchet MS"/>
                        </a:rPr>
                        <a:t>number.</a:t>
                      </a:r>
                      <a:endParaRPr sz="1450">
                        <a:latin typeface="Trebuchet MS"/>
                        <a:cs typeface="Trebuchet MS"/>
                      </a:endParaRPr>
                    </a:p>
                  </a:txBody>
                  <a:tcPr marL="0" marR="0" marB="0" marT="44450">
                    <a:lnL w="19050">
                      <a:solidFill>
                        <a:srgbClr val="FFFFFF"/>
                      </a:solidFill>
                      <a:prstDash val="solid"/>
                    </a:lnL>
                  </a:tcPr>
                </a:tc>
              </a:tr>
              <a:tr h="481012">
                <a:tc>
                  <a:txBody>
                    <a:bodyPr/>
                    <a:lstStyle/>
                    <a:p>
                      <a:pPr marL="66040">
                        <a:lnSpc>
                          <a:spcPct val="100000"/>
                        </a:lnSpc>
                        <a:spcBef>
                          <a:spcPts val="1025"/>
                        </a:spcBef>
                      </a:pPr>
                      <a:r>
                        <a:rPr dirty="0" sz="1450" spc="-30" b="1">
                          <a:solidFill>
                            <a:srgbClr val="C2132D"/>
                          </a:solidFill>
                          <a:latin typeface="Trebuchet MS"/>
                          <a:cs typeface="Trebuchet MS"/>
                        </a:rPr>
                        <a:t>Returns</a:t>
                      </a:r>
                      <a:endParaRPr sz="1450">
                        <a:latin typeface="Trebuchet MS"/>
                        <a:cs typeface="Trebuchet MS"/>
                      </a:endParaRPr>
                    </a:p>
                  </a:txBody>
                  <a:tcPr marL="0" marR="0" marB="0" marT="130175">
                    <a:lnR w="19050">
                      <a:solidFill>
                        <a:srgbClr val="FFFFFF"/>
                      </a:solidFill>
                      <a:prstDash val="solid"/>
                    </a:lnR>
                    <a:lnB w="9525">
                      <a:solidFill>
                        <a:srgbClr val="999999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1025"/>
                        </a:spcBef>
                      </a:pPr>
                      <a:r>
                        <a:rPr dirty="0" sz="1450" spc="-35" b="1">
                          <a:solidFill>
                            <a:srgbClr val="C2132D"/>
                          </a:solidFill>
                          <a:latin typeface="Trebuchet MS"/>
                          <a:cs typeface="Trebuchet MS"/>
                        </a:rPr>
                        <a:t>AnyDFType</a:t>
                      </a:r>
                      <a:endParaRPr sz="1450">
                        <a:latin typeface="Trebuchet MS"/>
                        <a:cs typeface="Trebuchet MS"/>
                      </a:endParaRPr>
                    </a:p>
                  </a:txBody>
                  <a:tcPr marL="0" marR="0" marB="0" marT="13017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B w="9525">
                      <a:solidFill>
                        <a:srgbClr val="999999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B w="9525">
                      <a:solidFill>
                        <a:srgbClr val="999999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52705" marR="436245">
                        <a:lnSpc>
                          <a:spcPts val="1730"/>
                        </a:lnSpc>
                        <a:spcBef>
                          <a:spcPts val="265"/>
                        </a:spcBef>
                      </a:pPr>
                      <a:r>
                        <a:rPr dirty="0" sz="1450" b="1">
                          <a:solidFill>
                            <a:srgbClr val="C2132D"/>
                          </a:solidFill>
                          <a:latin typeface="Trebuchet MS"/>
                          <a:cs typeface="Trebuchet MS"/>
                        </a:rPr>
                        <a:t>Metrics</a:t>
                      </a:r>
                      <a:r>
                        <a:rPr dirty="0" sz="1450" spc="-80" b="1">
                          <a:solidFill>
                            <a:srgbClr val="C2132D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50" spc="-70" b="1">
                          <a:solidFill>
                            <a:srgbClr val="C2132D"/>
                          </a:solidFill>
                          <a:latin typeface="Trebuchet MS"/>
                          <a:cs typeface="Trebuchet MS"/>
                        </a:rPr>
                        <a:t>with</a:t>
                      </a:r>
                      <a:r>
                        <a:rPr dirty="0" sz="1450" spc="-80" b="1">
                          <a:solidFill>
                            <a:srgbClr val="C2132D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50" spc="-40" b="1">
                          <a:solidFill>
                            <a:srgbClr val="C2132D"/>
                          </a:solidFill>
                          <a:latin typeface="Trebuchet MS"/>
                          <a:cs typeface="Trebuchet MS"/>
                        </a:rPr>
                        <a:t>one</a:t>
                      </a:r>
                      <a:r>
                        <a:rPr dirty="0" sz="1450" spc="-75" b="1">
                          <a:solidFill>
                            <a:srgbClr val="C2132D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50" spc="-70" b="1">
                          <a:solidFill>
                            <a:srgbClr val="C2132D"/>
                          </a:solidFill>
                          <a:latin typeface="Trebuchet MS"/>
                          <a:cs typeface="Trebuchet MS"/>
                        </a:rPr>
                        <a:t>row</a:t>
                      </a:r>
                      <a:r>
                        <a:rPr dirty="0" sz="1450" spc="-80" b="1">
                          <a:solidFill>
                            <a:srgbClr val="C2132D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50" spc="-65" b="1">
                          <a:solidFill>
                            <a:srgbClr val="C2132D"/>
                          </a:solidFill>
                          <a:latin typeface="Trebuchet MS"/>
                          <a:cs typeface="Trebuchet MS"/>
                        </a:rPr>
                        <a:t>per</a:t>
                      </a:r>
                      <a:r>
                        <a:rPr dirty="0" sz="1450" spc="-80" b="1">
                          <a:solidFill>
                            <a:srgbClr val="C2132D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50" spc="-75" b="1">
                          <a:solidFill>
                            <a:srgbClr val="C2132D"/>
                          </a:solidFill>
                          <a:latin typeface="Trebuchet MS"/>
                          <a:cs typeface="Trebuchet MS"/>
                        </a:rPr>
                        <a:t>(id, </a:t>
                      </a:r>
                      <a:r>
                        <a:rPr dirty="0" sz="1450" spc="-45" b="1">
                          <a:solidFill>
                            <a:srgbClr val="C2132D"/>
                          </a:solidFill>
                          <a:latin typeface="Trebuchet MS"/>
                          <a:cs typeface="Trebuchet MS"/>
                        </a:rPr>
                        <a:t>metric)</a:t>
                      </a:r>
                      <a:r>
                        <a:rPr dirty="0" sz="1450" spc="-80" b="1">
                          <a:solidFill>
                            <a:srgbClr val="C2132D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50" spc="-30" b="1">
                          <a:solidFill>
                            <a:srgbClr val="C2132D"/>
                          </a:solidFill>
                          <a:latin typeface="Trebuchet MS"/>
                          <a:cs typeface="Trebuchet MS"/>
                        </a:rPr>
                        <a:t>combination</a:t>
                      </a:r>
                      <a:r>
                        <a:rPr dirty="0" sz="1450" spc="-75" b="1">
                          <a:solidFill>
                            <a:srgbClr val="C2132D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50" spc="-30" b="1">
                          <a:solidFill>
                            <a:srgbClr val="C2132D"/>
                          </a:solidFill>
                          <a:latin typeface="Trebuchet MS"/>
                          <a:cs typeface="Trebuchet MS"/>
                        </a:rPr>
                        <a:t>and</a:t>
                      </a:r>
                      <a:r>
                        <a:rPr dirty="0" sz="1450" spc="-80" b="1">
                          <a:solidFill>
                            <a:srgbClr val="C2132D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50" spc="-40" b="1">
                          <a:solidFill>
                            <a:srgbClr val="C2132D"/>
                          </a:solidFill>
                          <a:latin typeface="Trebuchet MS"/>
                          <a:cs typeface="Trebuchet MS"/>
                        </a:rPr>
                        <a:t>one</a:t>
                      </a:r>
                      <a:r>
                        <a:rPr dirty="0" sz="1450" spc="-80" b="1">
                          <a:solidFill>
                            <a:srgbClr val="C2132D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50" spc="-25" b="1">
                          <a:solidFill>
                            <a:srgbClr val="C2132D"/>
                          </a:solidFill>
                          <a:latin typeface="Trebuchet MS"/>
                          <a:cs typeface="Trebuchet MS"/>
                        </a:rPr>
                        <a:t>column</a:t>
                      </a:r>
                      <a:r>
                        <a:rPr dirty="0" sz="1450" spc="-75" b="1">
                          <a:solidFill>
                            <a:srgbClr val="C2132D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50" spc="-65" b="1">
                          <a:solidFill>
                            <a:srgbClr val="C2132D"/>
                          </a:solidFill>
                          <a:latin typeface="Trebuchet MS"/>
                          <a:cs typeface="Trebuchet MS"/>
                        </a:rPr>
                        <a:t>per</a:t>
                      </a:r>
                      <a:r>
                        <a:rPr dirty="0" sz="1450" spc="-80" b="1">
                          <a:solidFill>
                            <a:srgbClr val="C2132D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50" spc="-45" b="1">
                          <a:solidFill>
                            <a:srgbClr val="C2132D"/>
                          </a:solidFill>
                          <a:latin typeface="Trebuchet MS"/>
                          <a:cs typeface="Trebuchet MS"/>
                        </a:rPr>
                        <a:t>model.  </a:t>
                      </a:r>
                      <a:r>
                        <a:rPr dirty="0" sz="1450" spc="-5" b="1">
                          <a:solidFill>
                            <a:srgbClr val="C2132D"/>
                          </a:solidFill>
                          <a:latin typeface="Trebuchet MS"/>
                          <a:cs typeface="Trebuchet MS"/>
                        </a:rPr>
                        <a:t>If</a:t>
                      </a:r>
                      <a:r>
                        <a:rPr dirty="0" sz="1450" spc="-80" b="1">
                          <a:solidFill>
                            <a:srgbClr val="C2132D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350" spc="10" b="1">
                          <a:solidFill>
                            <a:srgbClr val="C2132D"/>
                          </a:solidFill>
                          <a:latin typeface="Courier New"/>
                          <a:cs typeface="Courier New"/>
                        </a:rPr>
                        <a:t>agg_fn</a:t>
                      </a:r>
                      <a:r>
                        <a:rPr dirty="0" sz="1350" spc="-455" b="1">
                          <a:solidFill>
                            <a:srgbClr val="C2132D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1450" spc="30" b="1">
                          <a:solidFill>
                            <a:srgbClr val="C2132D"/>
                          </a:solidFill>
                          <a:latin typeface="Trebuchet MS"/>
                          <a:cs typeface="Trebuchet MS"/>
                        </a:rPr>
                        <a:t>is</a:t>
                      </a:r>
                      <a:r>
                        <a:rPr dirty="0" sz="1450" spc="-80" b="1">
                          <a:solidFill>
                            <a:srgbClr val="C2132D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50" spc="-50" b="1">
                          <a:solidFill>
                            <a:srgbClr val="C2132D"/>
                          </a:solidFill>
                          <a:latin typeface="Trebuchet MS"/>
                          <a:cs typeface="Trebuchet MS"/>
                        </a:rPr>
                        <a:t>not</a:t>
                      </a:r>
                      <a:r>
                        <a:rPr dirty="0" sz="1450" spc="-80" b="1">
                          <a:solidFill>
                            <a:srgbClr val="C2132D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350" spc="-30" b="1">
                          <a:solidFill>
                            <a:srgbClr val="C2132D"/>
                          </a:solidFill>
                          <a:latin typeface="Courier New"/>
                          <a:cs typeface="Courier New"/>
                        </a:rPr>
                        <a:t>None</a:t>
                      </a:r>
                      <a:r>
                        <a:rPr dirty="0" sz="1450" spc="-30" b="1">
                          <a:solidFill>
                            <a:srgbClr val="C2132D"/>
                          </a:solidFill>
                          <a:latin typeface="Trebuchet MS"/>
                          <a:cs typeface="Trebuchet MS"/>
                        </a:rPr>
                        <a:t>,</a:t>
                      </a:r>
                      <a:r>
                        <a:rPr dirty="0" sz="1450" spc="-80" b="1">
                          <a:solidFill>
                            <a:srgbClr val="C2132D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50" spc="-75" b="1">
                          <a:solidFill>
                            <a:srgbClr val="C2132D"/>
                          </a:solidFill>
                          <a:latin typeface="Trebuchet MS"/>
                          <a:cs typeface="Trebuchet MS"/>
                        </a:rPr>
                        <a:t>there</a:t>
                      </a:r>
                      <a:r>
                        <a:rPr dirty="0" sz="1450" spc="-80" b="1">
                          <a:solidFill>
                            <a:srgbClr val="C2132D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50" spc="30" b="1">
                          <a:solidFill>
                            <a:srgbClr val="C2132D"/>
                          </a:solidFill>
                          <a:latin typeface="Trebuchet MS"/>
                          <a:cs typeface="Trebuchet MS"/>
                        </a:rPr>
                        <a:t>is</a:t>
                      </a:r>
                      <a:r>
                        <a:rPr dirty="0" sz="1450" spc="-80" b="1">
                          <a:solidFill>
                            <a:srgbClr val="C2132D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50" spc="-40" b="1">
                          <a:solidFill>
                            <a:srgbClr val="C2132D"/>
                          </a:solidFill>
                          <a:latin typeface="Trebuchet MS"/>
                          <a:cs typeface="Trebuchet MS"/>
                        </a:rPr>
                        <a:t>only</a:t>
                      </a:r>
                      <a:r>
                        <a:rPr dirty="0" sz="1450" spc="-80" b="1">
                          <a:solidFill>
                            <a:srgbClr val="C2132D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50" spc="-40" b="1">
                          <a:solidFill>
                            <a:srgbClr val="C2132D"/>
                          </a:solidFill>
                          <a:latin typeface="Trebuchet MS"/>
                          <a:cs typeface="Trebuchet MS"/>
                        </a:rPr>
                        <a:t>one</a:t>
                      </a:r>
                      <a:r>
                        <a:rPr dirty="0" sz="1450" spc="-80" b="1">
                          <a:solidFill>
                            <a:srgbClr val="C2132D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50" spc="-70" b="1">
                          <a:solidFill>
                            <a:srgbClr val="C2132D"/>
                          </a:solidFill>
                          <a:latin typeface="Trebuchet MS"/>
                          <a:cs typeface="Trebuchet MS"/>
                        </a:rPr>
                        <a:t>row</a:t>
                      </a:r>
                      <a:r>
                        <a:rPr dirty="0" sz="1450" spc="-80" b="1">
                          <a:solidFill>
                            <a:srgbClr val="C2132D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50" spc="-65" b="1">
                          <a:solidFill>
                            <a:srgbClr val="C2132D"/>
                          </a:solidFill>
                          <a:latin typeface="Trebuchet MS"/>
                          <a:cs typeface="Trebuchet MS"/>
                        </a:rPr>
                        <a:t>per</a:t>
                      </a:r>
                      <a:r>
                        <a:rPr dirty="0" sz="1450" spc="-80" b="1">
                          <a:solidFill>
                            <a:srgbClr val="C2132D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450" spc="-60" b="1">
                          <a:solidFill>
                            <a:srgbClr val="C2132D"/>
                          </a:solidFill>
                          <a:latin typeface="Trebuchet MS"/>
                          <a:cs typeface="Trebuchet MS"/>
                        </a:rPr>
                        <a:t>metric.</a:t>
                      </a:r>
                      <a:endParaRPr sz="1450">
                        <a:latin typeface="Trebuchet MS"/>
                        <a:cs typeface="Trebuchet MS"/>
                      </a:endParaRPr>
                    </a:p>
                  </a:txBody>
                  <a:tcPr marL="0" marR="0" marB="0" marT="33655">
                    <a:lnL w="19050">
                      <a:solidFill>
                        <a:srgbClr val="FFFFFF"/>
                      </a:solidFill>
                      <a:prstDash val="solid"/>
                    </a:lnL>
                    <a:solidFill>
                      <a:srgbClr val="EDEDED"/>
                    </a:solidFill>
                  </a:tcPr>
                </a:tc>
              </a:tr>
            </a:tbl>
          </a:graphicData>
        </a:graphic>
      </p:graphicFrame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45"/>
              <a:t>19</a:t>
            </a:fld>
            <a:r>
              <a:rPr dirty="0" spc="45"/>
              <a:t> </a:t>
            </a:r>
            <a:r>
              <a:rPr dirty="0" spc="-135"/>
              <a:t>/</a:t>
            </a:r>
            <a:r>
              <a:rPr dirty="0" spc="-260"/>
              <a:t> </a:t>
            </a:r>
            <a:r>
              <a:rPr dirty="0" spc="45"/>
              <a:t>27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01700" y="6103293"/>
            <a:ext cx="2813685" cy="156845"/>
          </a:xfrm>
          <a:prstGeom prst="rect">
            <a:avLst/>
          </a:prstGeom>
        </p:spPr>
        <p:txBody>
          <a:bodyPr wrap="square" lIns="0" tIns="82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dirty="0" sz="850" b="1">
                <a:solidFill>
                  <a:srgbClr val="C2132D"/>
                </a:solidFill>
                <a:latin typeface="Trebuchet MS"/>
                <a:cs typeface="Trebuchet MS"/>
              </a:rPr>
              <a:t>Source: </a:t>
            </a:r>
            <a:r>
              <a:rPr dirty="0" sz="850" spc="10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Nixtla's UtilsForecast </a:t>
            </a:r>
            <a:r>
              <a:rPr dirty="0" sz="850" spc="5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Evaluation</a:t>
            </a:r>
            <a:r>
              <a:rPr dirty="0" sz="850" spc="-150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 </a:t>
            </a:r>
            <a:r>
              <a:rPr dirty="0" sz="850" spc="15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Documentation</a:t>
            </a:r>
            <a:endParaRPr sz="85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1700" y="711200"/>
            <a:ext cx="9509760" cy="5397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350" spc="-120">
                <a:solidFill>
                  <a:srgbClr val="C2132D"/>
                </a:solidFill>
              </a:rPr>
              <a:t>Model </a:t>
            </a:r>
            <a:r>
              <a:rPr dirty="0" sz="3350" spc="-185">
                <a:solidFill>
                  <a:srgbClr val="C2132D"/>
                </a:solidFill>
              </a:rPr>
              <a:t>Performance </a:t>
            </a:r>
            <a:r>
              <a:rPr dirty="0" sz="3350" spc="-190">
                <a:solidFill>
                  <a:srgbClr val="C2132D"/>
                </a:solidFill>
              </a:rPr>
              <a:t>Evaluation in </a:t>
            </a:r>
            <a:r>
              <a:rPr dirty="0" sz="3350" spc="-260">
                <a:solidFill>
                  <a:srgbClr val="C2132D"/>
                </a:solidFill>
              </a:rPr>
              <a:t>the </a:t>
            </a:r>
            <a:r>
              <a:rPr dirty="0" sz="3350" spc="-180">
                <a:solidFill>
                  <a:srgbClr val="C2132D"/>
                </a:solidFill>
              </a:rPr>
              <a:t>Nixtlaverse</a:t>
            </a:r>
            <a:r>
              <a:rPr dirty="0" sz="3350" spc="-434">
                <a:solidFill>
                  <a:srgbClr val="C2132D"/>
                </a:solidFill>
              </a:rPr>
              <a:t> </a:t>
            </a:r>
            <a:r>
              <a:rPr dirty="0" sz="3350" spc="-200">
                <a:solidFill>
                  <a:srgbClr val="C2132D"/>
                </a:solidFill>
              </a:rPr>
              <a:t>(Cont.)</a:t>
            </a:r>
            <a:endParaRPr sz="335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711200"/>
            <a:ext cx="1231900" cy="5397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350" spc="15">
                <a:solidFill>
                  <a:srgbClr val="C2132D"/>
                </a:solidFill>
              </a:rPr>
              <a:t>Losses</a:t>
            </a:r>
            <a:endParaRPr sz="3350"/>
          </a:p>
        </p:txBody>
      </p:sp>
      <p:sp>
        <p:nvSpPr>
          <p:cNvPr id="3" name="object 3"/>
          <p:cNvSpPr txBox="1"/>
          <p:nvPr/>
        </p:nvSpPr>
        <p:spPr>
          <a:xfrm>
            <a:off x="889000" y="1557019"/>
            <a:ext cx="8970645" cy="17113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 marR="17780">
              <a:lnSpc>
                <a:spcPct val="118100"/>
              </a:lnSpc>
              <a:spcBef>
                <a:spcPts val="100"/>
              </a:spcBef>
            </a:pPr>
            <a:r>
              <a:rPr dirty="0" sz="1800">
                <a:solidFill>
                  <a:srgbClr val="585D60"/>
                </a:solidFill>
                <a:latin typeface="Trebuchet MS"/>
                <a:cs typeface="Trebuchet MS"/>
              </a:rPr>
              <a:t>The</a:t>
            </a:r>
            <a:r>
              <a:rPr dirty="0" sz="1800" spc="-10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55">
                <a:solidFill>
                  <a:srgbClr val="585D60"/>
                </a:solidFill>
                <a:latin typeface="Trebuchet MS"/>
                <a:cs typeface="Trebuchet MS"/>
              </a:rPr>
              <a:t>most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20">
                <a:solidFill>
                  <a:srgbClr val="585D60"/>
                </a:solidFill>
                <a:latin typeface="Trebuchet MS"/>
                <a:cs typeface="Trebuchet MS"/>
              </a:rPr>
              <a:t>important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60">
                <a:solidFill>
                  <a:srgbClr val="585D60"/>
                </a:solidFill>
                <a:latin typeface="Trebuchet MS"/>
                <a:cs typeface="Trebuchet MS"/>
              </a:rPr>
              <a:t>train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30">
                <a:solidFill>
                  <a:srgbClr val="585D60"/>
                </a:solidFill>
                <a:latin typeface="Trebuchet MS"/>
                <a:cs typeface="Trebuchet MS"/>
              </a:rPr>
              <a:t>signal</a:t>
            </a:r>
            <a:r>
              <a:rPr dirty="0" sz="1800" spc="-10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60">
                <a:solidFill>
                  <a:srgbClr val="585D60"/>
                </a:solidFill>
                <a:latin typeface="Trebuchet MS"/>
                <a:cs typeface="Trebuchet MS"/>
              </a:rPr>
              <a:t>is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50">
                <a:solidFill>
                  <a:srgbClr val="585D60"/>
                </a:solidFill>
                <a:latin typeface="Trebuchet MS"/>
                <a:cs typeface="Trebuchet MS"/>
              </a:rPr>
              <a:t>the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5">
                <a:solidFill>
                  <a:srgbClr val="585D60"/>
                </a:solidFill>
                <a:latin typeface="Trebuchet MS"/>
                <a:cs typeface="Trebuchet MS"/>
              </a:rPr>
              <a:t>forecast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114">
                <a:solidFill>
                  <a:srgbClr val="585D60"/>
                </a:solidFill>
                <a:latin typeface="Trebuchet MS"/>
                <a:cs typeface="Trebuchet MS"/>
              </a:rPr>
              <a:t>error,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585D60"/>
                </a:solidFill>
                <a:latin typeface="Trebuchet MS"/>
                <a:cs typeface="Trebuchet MS"/>
              </a:rPr>
              <a:t>which</a:t>
            </a:r>
            <a:r>
              <a:rPr dirty="0" sz="1800" spc="-10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60">
                <a:solidFill>
                  <a:srgbClr val="585D60"/>
                </a:solidFill>
                <a:latin typeface="Trebuchet MS"/>
                <a:cs typeface="Trebuchet MS"/>
              </a:rPr>
              <a:t>is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50">
                <a:solidFill>
                  <a:srgbClr val="585D60"/>
                </a:solidFill>
                <a:latin typeface="Trebuchet MS"/>
                <a:cs typeface="Trebuchet MS"/>
              </a:rPr>
              <a:t>the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30">
                <a:solidFill>
                  <a:srgbClr val="585D60"/>
                </a:solidFill>
                <a:latin typeface="Trebuchet MS"/>
                <a:cs typeface="Trebuchet MS"/>
              </a:rPr>
              <a:t>difference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25">
                <a:solidFill>
                  <a:srgbClr val="585D60"/>
                </a:solidFill>
                <a:latin typeface="Trebuchet MS"/>
                <a:cs typeface="Trebuchet MS"/>
              </a:rPr>
              <a:t>between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50">
                <a:solidFill>
                  <a:srgbClr val="585D60"/>
                </a:solidFill>
                <a:latin typeface="Trebuchet MS"/>
                <a:cs typeface="Trebuchet MS"/>
              </a:rPr>
              <a:t>the  </a:t>
            </a:r>
            <a:r>
              <a:rPr dirty="0" sz="1800" spc="15">
                <a:solidFill>
                  <a:srgbClr val="585D60"/>
                </a:solidFill>
                <a:latin typeface="Trebuchet MS"/>
                <a:cs typeface="Trebuchet MS"/>
              </a:rPr>
              <a:t>observed </a:t>
            </a:r>
            <a:r>
              <a:rPr dirty="0" sz="1800" spc="-25">
                <a:solidFill>
                  <a:srgbClr val="585D60"/>
                </a:solidFill>
                <a:latin typeface="Trebuchet MS"/>
                <a:cs typeface="Trebuchet MS"/>
              </a:rPr>
              <a:t>value </a:t>
            </a:r>
            <a:r>
              <a:rPr dirty="0" sz="1600" spc="110" i="1">
                <a:solidFill>
                  <a:srgbClr val="585D60"/>
                </a:solidFill>
                <a:latin typeface="Arial"/>
                <a:cs typeface="Arial"/>
              </a:rPr>
              <a:t>y</a:t>
            </a:r>
            <a:r>
              <a:rPr dirty="0" baseline="-15151" sz="1650" spc="165" i="1">
                <a:solidFill>
                  <a:srgbClr val="585D60"/>
                </a:solidFill>
                <a:latin typeface="Arial"/>
                <a:cs typeface="Arial"/>
              </a:rPr>
              <a:t>τ </a:t>
            </a:r>
            <a:r>
              <a:rPr dirty="0" sz="1800" spc="15">
                <a:solidFill>
                  <a:srgbClr val="585D60"/>
                </a:solidFill>
                <a:latin typeface="Trebuchet MS"/>
                <a:cs typeface="Trebuchet MS"/>
              </a:rPr>
              <a:t>and </a:t>
            </a:r>
            <a:r>
              <a:rPr dirty="0" sz="1800" spc="-50">
                <a:solidFill>
                  <a:srgbClr val="585D60"/>
                </a:solidFill>
                <a:latin typeface="Trebuchet MS"/>
                <a:cs typeface="Trebuchet MS"/>
              </a:rPr>
              <a:t>the </a:t>
            </a:r>
            <a:r>
              <a:rPr dirty="0" sz="1800" spc="-30">
                <a:solidFill>
                  <a:srgbClr val="585D60"/>
                </a:solidFill>
                <a:latin typeface="Trebuchet MS"/>
                <a:cs typeface="Trebuchet MS"/>
              </a:rPr>
              <a:t>prediction </a:t>
            </a:r>
            <a:r>
              <a:rPr dirty="0" sz="1600" spc="-250" i="1">
                <a:solidFill>
                  <a:srgbClr val="585D60"/>
                </a:solidFill>
                <a:latin typeface="Arial"/>
                <a:cs typeface="Arial"/>
              </a:rPr>
              <a:t>y</a:t>
            </a:r>
            <a:r>
              <a:rPr dirty="0" sz="1800" spc="-250">
                <a:solidFill>
                  <a:srgbClr val="585D60"/>
                </a:solidFill>
                <a:latin typeface="Lucida Sans Unicode"/>
                <a:cs typeface="Lucida Sans Unicode"/>
              </a:rPr>
              <a:t>^</a:t>
            </a:r>
            <a:r>
              <a:rPr dirty="0" baseline="-22727" sz="1650" spc="-375" i="1">
                <a:solidFill>
                  <a:srgbClr val="585D60"/>
                </a:solidFill>
                <a:latin typeface="Arial"/>
                <a:cs typeface="Arial"/>
              </a:rPr>
              <a:t>τ </a:t>
            </a:r>
            <a:r>
              <a:rPr dirty="0" sz="1800" spc="-310">
                <a:solidFill>
                  <a:srgbClr val="585D60"/>
                </a:solidFill>
                <a:latin typeface="Trebuchet MS"/>
                <a:cs typeface="Trebuchet MS"/>
              </a:rPr>
              <a:t>, </a:t>
            </a:r>
            <a:r>
              <a:rPr dirty="0" sz="1800" spc="-50">
                <a:solidFill>
                  <a:srgbClr val="585D60"/>
                </a:solidFill>
                <a:latin typeface="Trebuchet MS"/>
                <a:cs typeface="Trebuchet MS"/>
              </a:rPr>
              <a:t>at </a:t>
            </a:r>
            <a:r>
              <a:rPr dirty="0" sz="1800" spc="-40">
                <a:solidFill>
                  <a:srgbClr val="585D60"/>
                </a:solidFill>
                <a:latin typeface="Trebuchet MS"/>
                <a:cs typeface="Trebuchet MS"/>
              </a:rPr>
              <a:t>time </a:t>
            </a:r>
            <a:r>
              <a:rPr dirty="0" sz="1600" spc="110" i="1">
                <a:solidFill>
                  <a:srgbClr val="585D60"/>
                </a:solidFill>
                <a:latin typeface="Arial"/>
                <a:cs typeface="Arial"/>
              </a:rPr>
              <a:t>y</a:t>
            </a:r>
            <a:r>
              <a:rPr dirty="0" baseline="-15151" sz="1650" spc="165" i="1">
                <a:solidFill>
                  <a:srgbClr val="585D60"/>
                </a:solidFill>
                <a:latin typeface="Arial"/>
                <a:cs typeface="Arial"/>
              </a:rPr>
              <a:t>τ</a:t>
            </a:r>
            <a:r>
              <a:rPr dirty="0" baseline="-15151" sz="1650" spc="-284" i="1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225">
                <a:solidFill>
                  <a:srgbClr val="585D60"/>
                </a:solidFill>
                <a:latin typeface="Trebuchet MS"/>
                <a:cs typeface="Trebuchet MS"/>
              </a:rPr>
              <a:t>:</a:t>
            </a:r>
            <a:endParaRPr sz="1800">
              <a:latin typeface="Trebuchet MS"/>
              <a:cs typeface="Trebuchet MS"/>
            </a:endParaRPr>
          </a:p>
          <a:p>
            <a:pPr marL="2945765">
              <a:lnSpc>
                <a:spcPct val="100000"/>
              </a:lnSpc>
              <a:spcBef>
                <a:spcPts val="1740"/>
              </a:spcBef>
              <a:tabLst>
                <a:tab pos="4624070" algn="l"/>
              </a:tabLst>
            </a:pPr>
            <a:r>
              <a:rPr dirty="0" sz="1600" spc="45" i="1">
                <a:solidFill>
                  <a:srgbClr val="585D60"/>
                </a:solidFill>
                <a:latin typeface="Arial"/>
                <a:cs typeface="Arial"/>
              </a:rPr>
              <a:t>e</a:t>
            </a:r>
            <a:r>
              <a:rPr dirty="0" baseline="-12626" sz="1650" spc="67" i="1">
                <a:solidFill>
                  <a:srgbClr val="585D60"/>
                </a:solidFill>
                <a:latin typeface="Arial"/>
                <a:cs typeface="Arial"/>
              </a:rPr>
              <a:t>τ  </a:t>
            </a:r>
            <a:r>
              <a:rPr dirty="0" sz="1800" spc="-35">
                <a:solidFill>
                  <a:srgbClr val="585D60"/>
                </a:solidFill>
                <a:latin typeface="Lucida Sans Unicode"/>
                <a:cs typeface="Lucida Sans Unicode"/>
              </a:rPr>
              <a:t>= </a:t>
            </a:r>
            <a:r>
              <a:rPr dirty="0" sz="1600" spc="110" i="1">
                <a:solidFill>
                  <a:srgbClr val="585D60"/>
                </a:solidFill>
                <a:latin typeface="Arial"/>
                <a:cs typeface="Arial"/>
              </a:rPr>
              <a:t>y</a:t>
            </a:r>
            <a:r>
              <a:rPr dirty="0" baseline="-12626" sz="1650" spc="165" i="1">
                <a:solidFill>
                  <a:srgbClr val="585D60"/>
                </a:solidFill>
                <a:latin typeface="Arial"/>
                <a:cs typeface="Arial"/>
              </a:rPr>
              <a:t>τ</a:t>
            </a:r>
            <a:r>
              <a:rPr dirty="0" baseline="-12626" sz="1650" spc="367" i="1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35">
                <a:solidFill>
                  <a:srgbClr val="585D60"/>
                </a:solidFill>
                <a:latin typeface="Lucida Sans Unicode"/>
                <a:cs typeface="Lucida Sans Unicode"/>
              </a:rPr>
              <a:t>−</a:t>
            </a:r>
            <a:r>
              <a:rPr dirty="0" sz="1800" spc="-170">
                <a:solidFill>
                  <a:srgbClr val="585D60"/>
                </a:solidFill>
                <a:latin typeface="Lucida Sans Unicode"/>
                <a:cs typeface="Lucida Sans Unicode"/>
              </a:rPr>
              <a:t> </a:t>
            </a:r>
            <a:r>
              <a:rPr dirty="0" sz="1600" spc="-250" i="1">
                <a:solidFill>
                  <a:srgbClr val="585D60"/>
                </a:solidFill>
                <a:latin typeface="Arial"/>
                <a:cs typeface="Arial"/>
              </a:rPr>
              <a:t>y</a:t>
            </a:r>
            <a:r>
              <a:rPr dirty="0" baseline="1543" sz="2700" spc="-375">
                <a:solidFill>
                  <a:srgbClr val="585D60"/>
                </a:solidFill>
                <a:latin typeface="Lucida Sans Unicode"/>
                <a:cs typeface="Lucida Sans Unicode"/>
              </a:rPr>
              <a:t>^</a:t>
            </a:r>
            <a:r>
              <a:rPr dirty="0" baseline="-22727" sz="1650" spc="-375" i="1">
                <a:solidFill>
                  <a:srgbClr val="585D60"/>
                </a:solidFill>
                <a:latin typeface="Arial"/>
                <a:cs typeface="Arial"/>
              </a:rPr>
              <a:t>τ	</a:t>
            </a:r>
            <a:r>
              <a:rPr dirty="0" sz="1600" spc="185" i="1">
                <a:solidFill>
                  <a:srgbClr val="585D60"/>
                </a:solidFill>
                <a:latin typeface="Arial"/>
                <a:cs typeface="Arial"/>
              </a:rPr>
              <a:t>τ</a:t>
            </a:r>
            <a:r>
              <a:rPr dirty="0" sz="1600" spc="195" i="1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235">
                <a:solidFill>
                  <a:srgbClr val="585D60"/>
                </a:solidFill>
                <a:latin typeface="Lucida Sans Unicode"/>
                <a:cs typeface="Lucida Sans Unicode"/>
              </a:rPr>
              <a:t>∈</a:t>
            </a:r>
            <a:r>
              <a:rPr dirty="0" sz="1800" spc="-70">
                <a:solidFill>
                  <a:srgbClr val="585D60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260">
                <a:solidFill>
                  <a:srgbClr val="585D60"/>
                </a:solidFill>
                <a:latin typeface="Lucida Sans Unicode"/>
                <a:cs typeface="Lucida Sans Unicode"/>
              </a:rPr>
              <a:t>{</a:t>
            </a:r>
            <a:r>
              <a:rPr dirty="0" sz="1600" spc="260" i="1">
                <a:solidFill>
                  <a:srgbClr val="585D60"/>
                </a:solidFill>
                <a:latin typeface="Arial"/>
                <a:cs typeface="Arial"/>
              </a:rPr>
              <a:t>t</a:t>
            </a:r>
            <a:r>
              <a:rPr dirty="0" sz="1600" spc="-55" i="1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35">
                <a:solidFill>
                  <a:srgbClr val="585D60"/>
                </a:solidFill>
                <a:latin typeface="Lucida Sans Unicode"/>
                <a:cs typeface="Lucida Sans Unicode"/>
              </a:rPr>
              <a:t>+</a:t>
            </a:r>
            <a:r>
              <a:rPr dirty="0" sz="1800" spc="-170">
                <a:solidFill>
                  <a:srgbClr val="585D60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-155">
                <a:solidFill>
                  <a:srgbClr val="585D60"/>
                </a:solidFill>
                <a:latin typeface="Lucida Sans Unicode"/>
                <a:cs typeface="Lucida Sans Unicode"/>
              </a:rPr>
              <a:t>1,</a:t>
            </a:r>
            <a:r>
              <a:rPr dirty="0" sz="1800" spc="-270">
                <a:solidFill>
                  <a:srgbClr val="585D60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305">
                <a:solidFill>
                  <a:srgbClr val="585D60"/>
                </a:solidFill>
                <a:latin typeface="Lucida Sans Unicode"/>
                <a:cs typeface="Lucida Sans Unicode"/>
              </a:rPr>
              <a:t>…</a:t>
            </a:r>
            <a:r>
              <a:rPr dirty="0" sz="1800" spc="-270">
                <a:solidFill>
                  <a:srgbClr val="585D60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-70">
                <a:solidFill>
                  <a:srgbClr val="585D60"/>
                </a:solidFill>
                <a:latin typeface="Lucida Sans Unicode"/>
                <a:cs typeface="Lucida Sans Unicode"/>
              </a:rPr>
              <a:t>,</a:t>
            </a:r>
            <a:r>
              <a:rPr dirty="0" sz="1800" spc="-275">
                <a:solidFill>
                  <a:srgbClr val="585D60"/>
                </a:solidFill>
                <a:latin typeface="Lucida Sans Unicode"/>
                <a:cs typeface="Lucida Sans Unicode"/>
              </a:rPr>
              <a:t> </a:t>
            </a:r>
            <a:r>
              <a:rPr dirty="0" sz="1600" spc="204" i="1">
                <a:solidFill>
                  <a:srgbClr val="585D60"/>
                </a:solidFill>
                <a:latin typeface="Arial"/>
                <a:cs typeface="Arial"/>
              </a:rPr>
              <a:t>t</a:t>
            </a:r>
            <a:r>
              <a:rPr dirty="0" sz="1600" spc="-50" i="1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35">
                <a:solidFill>
                  <a:srgbClr val="585D60"/>
                </a:solidFill>
                <a:latin typeface="Lucida Sans Unicode"/>
                <a:cs typeface="Lucida Sans Unicode"/>
              </a:rPr>
              <a:t>+</a:t>
            </a:r>
            <a:r>
              <a:rPr dirty="0" sz="1800" spc="-170">
                <a:solidFill>
                  <a:srgbClr val="585D60"/>
                </a:solidFill>
                <a:latin typeface="Lucida Sans Unicode"/>
                <a:cs typeface="Lucida Sans Unicode"/>
              </a:rPr>
              <a:t> </a:t>
            </a:r>
            <a:r>
              <a:rPr dirty="0" sz="1600" spc="375" i="1">
                <a:solidFill>
                  <a:srgbClr val="585D60"/>
                </a:solidFill>
                <a:latin typeface="Arial"/>
                <a:cs typeface="Arial"/>
              </a:rPr>
              <a:t>H</a:t>
            </a:r>
            <a:r>
              <a:rPr dirty="0" sz="1800" spc="375">
                <a:solidFill>
                  <a:srgbClr val="585D60"/>
                </a:solidFill>
                <a:latin typeface="Lucida Sans Unicode"/>
                <a:cs typeface="Lucida Sans Unicode"/>
              </a:rPr>
              <a:t>}</a:t>
            </a:r>
            <a:endParaRPr sz="18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350">
              <a:latin typeface="Lucida Sans Unicode"/>
              <a:cs typeface="Lucida Sans Unicode"/>
            </a:endParaRPr>
          </a:p>
          <a:p>
            <a:pPr marL="25400">
              <a:lnSpc>
                <a:spcPct val="100000"/>
              </a:lnSpc>
              <a:spcBef>
                <a:spcPts val="5"/>
              </a:spcBef>
            </a:pPr>
            <a:r>
              <a:rPr dirty="0" sz="1800">
                <a:solidFill>
                  <a:srgbClr val="585D60"/>
                </a:solidFill>
                <a:latin typeface="Trebuchet MS"/>
                <a:cs typeface="Trebuchet MS"/>
              </a:rPr>
              <a:t>The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60">
                <a:solidFill>
                  <a:srgbClr val="585D60"/>
                </a:solidFill>
                <a:latin typeface="Trebuchet MS"/>
                <a:cs typeface="Trebuchet MS"/>
              </a:rPr>
              <a:t>train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90">
                <a:solidFill>
                  <a:srgbClr val="585D60"/>
                </a:solidFill>
                <a:latin typeface="Trebuchet MS"/>
                <a:cs typeface="Trebuchet MS"/>
              </a:rPr>
              <a:t>loss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40">
                <a:solidFill>
                  <a:srgbClr val="585D60"/>
                </a:solidFill>
                <a:latin typeface="Trebuchet MS"/>
                <a:cs typeface="Trebuchet MS"/>
              </a:rPr>
              <a:t>summarizes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50">
                <a:solidFill>
                  <a:srgbClr val="585D60"/>
                </a:solidFill>
                <a:latin typeface="Trebuchet MS"/>
                <a:cs typeface="Trebuchet MS"/>
              </a:rPr>
              <a:t>the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5">
                <a:solidFill>
                  <a:srgbClr val="585D60"/>
                </a:solidFill>
                <a:latin typeface="Trebuchet MS"/>
                <a:cs typeface="Trebuchet MS"/>
              </a:rPr>
              <a:t>forecast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585D60"/>
                </a:solidFill>
                <a:latin typeface="Trebuchet MS"/>
                <a:cs typeface="Trebuchet MS"/>
              </a:rPr>
              <a:t>errors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35">
                <a:solidFill>
                  <a:srgbClr val="585D60"/>
                </a:solidFill>
                <a:latin typeface="Trebuchet MS"/>
                <a:cs typeface="Trebuchet MS"/>
              </a:rPr>
              <a:t>in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50">
                <a:solidFill>
                  <a:srgbClr val="585D60"/>
                </a:solidFill>
                <a:latin typeface="Trebuchet MS"/>
                <a:cs typeface="Trebuchet MS"/>
              </a:rPr>
              <a:t>different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25">
                <a:solidFill>
                  <a:srgbClr val="585D60"/>
                </a:solidFill>
                <a:latin typeface="Trebuchet MS"/>
                <a:cs typeface="Trebuchet MS"/>
              </a:rPr>
              <a:t>evaluation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25">
                <a:solidFill>
                  <a:srgbClr val="585D60"/>
                </a:solidFill>
                <a:latin typeface="Trebuchet MS"/>
                <a:cs typeface="Trebuchet MS"/>
              </a:rPr>
              <a:t>metrics.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14400" y="6005512"/>
            <a:ext cx="2628900" cy="0"/>
          </a:xfrm>
          <a:custGeom>
            <a:avLst/>
            <a:gdLst/>
            <a:ahLst/>
            <a:cxnLst/>
            <a:rect l="l" t="t" r="r" b="b"/>
            <a:pathLst>
              <a:path w="2628900" h="0">
                <a:moveTo>
                  <a:pt x="0" y="0"/>
                </a:moveTo>
                <a:lnTo>
                  <a:pt x="2628899" y="0"/>
                </a:lnTo>
              </a:path>
            </a:pathLst>
          </a:custGeom>
          <a:ln w="9524">
            <a:solidFill>
              <a:srgbClr val="9999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14400" y="6015037"/>
            <a:ext cx="2628900" cy="0"/>
          </a:xfrm>
          <a:custGeom>
            <a:avLst/>
            <a:gdLst/>
            <a:ahLst/>
            <a:cxnLst/>
            <a:rect l="l" t="t" r="r" b="b"/>
            <a:pathLst>
              <a:path w="2628900" h="0">
                <a:moveTo>
                  <a:pt x="0" y="0"/>
                </a:moveTo>
                <a:lnTo>
                  <a:pt x="2628899" y="0"/>
                </a:lnTo>
              </a:path>
            </a:pathLst>
          </a:custGeom>
          <a:ln w="9524">
            <a:solidFill>
              <a:srgbClr val="EDEDE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533775" y="6000749"/>
            <a:ext cx="9525" cy="19050"/>
          </a:xfrm>
          <a:custGeom>
            <a:avLst/>
            <a:gdLst/>
            <a:ahLst/>
            <a:cxnLst/>
            <a:rect l="l" t="t" r="r" b="b"/>
            <a:pathLst>
              <a:path w="9525" h="19050">
                <a:moveTo>
                  <a:pt x="9524" y="19049"/>
                </a:moveTo>
                <a:lnTo>
                  <a:pt x="0" y="19049"/>
                </a:lnTo>
                <a:lnTo>
                  <a:pt x="0" y="9524"/>
                </a:lnTo>
                <a:lnTo>
                  <a:pt x="9524" y="0"/>
                </a:lnTo>
                <a:lnTo>
                  <a:pt x="9524" y="19049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14400" y="6000749"/>
            <a:ext cx="9525" cy="19050"/>
          </a:xfrm>
          <a:custGeom>
            <a:avLst/>
            <a:gdLst/>
            <a:ahLst/>
            <a:cxnLst/>
            <a:rect l="l" t="t" r="r" b="b"/>
            <a:pathLst>
              <a:path w="9525" h="19050">
                <a:moveTo>
                  <a:pt x="0" y="19049"/>
                </a:moveTo>
                <a:lnTo>
                  <a:pt x="0" y="0"/>
                </a:lnTo>
                <a:lnTo>
                  <a:pt x="9524" y="0"/>
                </a:lnTo>
                <a:lnTo>
                  <a:pt x="9524" y="9524"/>
                </a:lnTo>
                <a:lnTo>
                  <a:pt x="0" y="19049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45"/>
              <a:t>21</a:t>
            </a:fld>
            <a:r>
              <a:rPr dirty="0" spc="45"/>
              <a:t> </a:t>
            </a:r>
            <a:r>
              <a:rPr dirty="0" spc="-135"/>
              <a:t>/</a:t>
            </a:r>
            <a:r>
              <a:rPr dirty="0" spc="-260"/>
              <a:t> </a:t>
            </a:r>
            <a:r>
              <a:rPr dirty="0" spc="45"/>
              <a:t>27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901700" y="6103293"/>
            <a:ext cx="2654935" cy="156845"/>
          </a:xfrm>
          <a:prstGeom prst="rect">
            <a:avLst/>
          </a:prstGeom>
        </p:spPr>
        <p:txBody>
          <a:bodyPr wrap="square" lIns="0" tIns="82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dirty="0" sz="850" b="1">
                <a:solidFill>
                  <a:srgbClr val="C2132D"/>
                </a:solidFill>
                <a:latin typeface="Trebuchet MS"/>
                <a:cs typeface="Trebuchet MS"/>
              </a:rPr>
              <a:t>Source: </a:t>
            </a:r>
            <a:r>
              <a:rPr dirty="0" sz="850" spc="10">
                <a:solidFill>
                  <a:srgbClr val="83D5D3"/>
                </a:solidFill>
                <a:latin typeface="Trebuchet MS"/>
                <a:cs typeface="Trebuchet MS"/>
                <a:hlinkClick r:id="rId2"/>
              </a:rPr>
              <a:t>Nixtla's UtilsForecast </a:t>
            </a:r>
            <a:r>
              <a:rPr dirty="0" sz="850" spc="70">
                <a:solidFill>
                  <a:srgbClr val="83D5D3"/>
                </a:solidFill>
                <a:latin typeface="Trebuchet MS"/>
                <a:cs typeface="Trebuchet MS"/>
                <a:hlinkClick r:id="rId2"/>
              </a:rPr>
              <a:t>Losses</a:t>
            </a:r>
            <a:r>
              <a:rPr dirty="0" sz="850" spc="-160">
                <a:solidFill>
                  <a:srgbClr val="83D5D3"/>
                </a:solidFill>
                <a:latin typeface="Trebuchet MS"/>
                <a:cs typeface="Trebuchet MS"/>
                <a:hlinkClick r:id="rId2"/>
              </a:rPr>
              <a:t> </a:t>
            </a:r>
            <a:r>
              <a:rPr dirty="0" sz="850" spc="15">
                <a:solidFill>
                  <a:srgbClr val="83D5D3"/>
                </a:solidFill>
                <a:latin typeface="Trebuchet MS"/>
                <a:cs typeface="Trebuchet MS"/>
                <a:hlinkClick r:id="rId2"/>
              </a:rPr>
              <a:t>Documentation</a:t>
            </a:r>
            <a:endParaRPr sz="8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711200"/>
            <a:ext cx="4911725" cy="5397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350" spc="-200">
                <a:solidFill>
                  <a:srgbClr val="C2132D"/>
                </a:solidFill>
              </a:rPr>
              <a:t>Scale-Dependent </a:t>
            </a:r>
            <a:r>
              <a:rPr dirty="0" sz="3350" spc="-195">
                <a:solidFill>
                  <a:srgbClr val="C2132D"/>
                </a:solidFill>
              </a:rPr>
              <a:t>Errors:</a:t>
            </a:r>
            <a:r>
              <a:rPr dirty="0" sz="3350" spc="-265">
                <a:solidFill>
                  <a:srgbClr val="C2132D"/>
                </a:solidFill>
              </a:rPr>
              <a:t> </a:t>
            </a:r>
            <a:r>
              <a:rPr dirty="0" sz="3200">
                <a:solidFill>
                  <a:srgbClr val="C2132D"/>
                </a:solidFill>
                <a:latin typeface="Courier New"/>
                <a:cs typeface="Courier New"/>
              </a:rPr>
              <a:t>mae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1700" y="1557019"/>
            <a:ext cx="9462770" cy="6731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8100"/>
              </a:lnSpc>
              <a:spcBef>
                <a:spcPts val="100"/>
              </a:spcBef>
            </a:pPr>
            <a:r>
              <a:rPr dirty="0" sz="1800" spc="100" b="1">
                <a:solidFill>
                  <a:srgbClr val="C2132D"/>
                </a:solidFill>
                <a:latin typeface="Trebuchet MS"/>
                <a:cs typeface="Trebuchet MS"/>
              </a:rPr>
              <a:t>MAE</a:t>
            </a:r>
            <a:r>
              <a:rPr dirty="0" sz="1800" spc="-90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spc="45">
                <a:solidFill>
                  <a:srgbClr val="585D60"/>
                </a:solidFill>
                <a:latin typeface="Trebuchet MS"/>
                <a:cs typeface="Trebuchet MS"/>
              </a:rPr>
              <a:t>measures</a:t>
            </a:r>
            <a:r>
              <a:rPr dirty="0" sz="1800" spc="-9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50">
                <a:solidFill>
                  <a:srgbClr val="585D60"/>
                </a:solidFill>
                <a:latin typeface="Trebuchet MS"/>
                <a:cs typeface="Trebuchet MS"/>
              </a:rPr>
              <a:t>the</a:t>
            </a:r>
            <a:r>
              <a:rPr dirty="0" sz="1800" spc="-9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60">
                <a:solidFill>
                  <a:srgbClr val="585D60"/>
                </a:solidFill>
                <a:latin typeface="Trebuchet MS"/>
                <a:cs typeface="Trebuchet MS"/>
              </a:rPr>
              <a:t>relative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30">
                <a:solidFill>
                  <a:srgbClr val="585D60"/>
                </a:solidFill>
                <a:latin typeface="Trebuchet MS"/>
                <a:cs typeface="Trebuchet MS"/>
              </a:rPr>
              <a:t>prediction</a:t>
            </a:r>
            <a:r>
              <a:rPr dirty="0" sz="1800" spc="-9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5">
                <a:solidFill>
                  <a:srgbClr val="585D60"/>
                </a:solidFill>
                <a:latin typeface="Trebuchet MS"/>
                <a:cs typeface="Trebuchet MS"/>
              </a:rPr>
              <a:t>accuracy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20">
                <a:solidFill>
                  <a:srgbClr val="585D60"/>
                </a:solidFill>
                <a:latin typeface="Trebuchet MS"/>
                <a:cs typeface="Trebuchet MS"/>
              </a:rPr>
              <a:t>by</a:t>
            </a:r>
            <a:r>
              <a:rPr dirty="0" sz="1800" spc="-9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585D60"/>
                </a:solidFill>
                <a:latin typeface="Trebuchet MS"/>
                <a:cs typeface="Trebuchet MS"/>
              </a:rPr>
              <a:t>averaging</a:t>
            </a:r>
            <a:r>
              <a:rPr dirty="0" sz="1800" spc="-9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50">
                <a:solidFill>
                  <a:srgbClr val="585D60"/>
                </a:solidFill>
                <a:latin typeface="Trebuchet MS"/>
                <a:cs typeface="Trebuchet MS"/>
              </a:rPr>
              <a:t>the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5">
                <a:solidFill>
                  <a:srgbClr val="585D60"/>
                </a:solidFill>
                <a:latin typeface="Trebuchet MS"/>
                <a:cs typeface="Trebuchet MS"/>
              </a:rPr>
              <a:t>absolute</a:t>
            </a:r>
            <a:r>
              <a:rPr dirty="0" sz="1800" spc="-9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585D60"/>
                </a:solidFill>
                <a:latin typeface="Trebuchet MS"/>
                <a:cs typeface="Trebuchet MS"/>
              </a:rPr>
              <a:t>deviations</a:t>
            </a:r>
            <a:r>
              <a:rPr dirty="0" sz="1800" spc="-9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25">
                <a:solidFill>
                  <a:srgbClr val="585D60"/>
                </a:solidFill>
                <a:latin typeface="Trebuchet MS"/>
                <a:cs typeface="Trebuchet MS"/>
              </a:rPr>
              <a:t>between  </a:t>
            </a:r>
            <a:r>
              <a:rPr dirty="0" sz="1800" spc="25">
                <a:solidFill>
                  <a:srgbClr val="585D60"/>
                </a:solidFill>
                <a:latin typeface="Trebuchet MS"/>
                <a:cs typeface="Trebuchet MS"/>
              </a:rPr>
              <a:t>forecasts </a:t>
            </a:r>
            <a:r>
              <a:rPr dirty="0" sz="1800" spc="15">
                <a:solidFill>
                  <a:srgbClr val="585D60"/>
                </a:solidFill>
                <a:latin typeface="Trebuchet MS"/>
                <a:cs typeface="Trebuchet MS"/>
              </a:rPr>
              <a:t>and </a:t>
            </a:r>
            <a:r>
              <a:rPr dirty="0" sz="1800" spc="-20">
                <a:solidFill>
                  <a:srgbClr val="585D60"/>
                </a:solidFill>
                <a:latin typeface="Trebuchet MS"/>
                <a:cs typeface="Trebuchet MS"/>
              </a:rPr>
              <a:t>actual</a:t>
            </a:r>
            <a:r>
              <a:rPr dirty="0" sz="1800" spc="-34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15">
                <a:solidFill>
                  <a:srgbClr val="585D60"/>
                </a:solidFill>
                <a:latin typeface="Trebuchet MS"/>
                <a:cs typeface="Trebuchet MS"/>
              </a:rPr>
              <a:t>values.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48754" y="3385819"/>
            <a:ext cx="8921750" cy="14255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46050" marR="281940" indent="-133985">
              <a:lnSpc>
                <a:spcPct val="118100"/>
              </a:lnSpc>
              <a:spcBef>
                <a:spcPts val="100"/>
              </a:spcBef>
              <a:buFont typeface="Trebuchet MS"/>
              <a:buChar char="•"/>
              <a:tabLst>
                <a:tab pos="146685" algn="l"/>
              </a:tabLst>
            </a:pPr>
            <a:r>
              <a:rPr dirty="0" sz="1800" spc="-75" b="1">
                <a:solidFill>
                  <a:srgbClr val="C2132D"/>
                </a:solidFill>
                <a:latin typeface="Trebuchet MS"/>
                <a:cs typeface="Trebuchet MS"/>
              </a:rPr>
              <a:t>Interpretation</a:t>
            </a:r>
            <a:r>
              <a:rPr dirty="0" sz="1800" spc="-75">
                <a:solidFill>
                  <a:srgbClr val="585D60"/>
                </a:solidFill>
                <a:latin typeface="Trebuchet MS"/>
                <a:cs typeface="Trebuchet MS"/>
              </a:rPr>
              <a:t>: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20">
                <a:solidFill>
                  <a:srgbClr val="585D60"/>
                </a:solidFill>
                <a:latin typeface="Trebuchet MS"/>
                <a:cs typeface="Trebuchet MS"/>
              </a:rPr>
              <a:t>Provides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30">
                <a:solidFill>
                  <a:srgbClr val="585D60"/>
                </a:solidFill>
                <a:latin typeface="Trebuchet MS"/>
                <a:cs typeface="Trebuchet MS"/>
              </a:rPr>
              <a:t>a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15">
                <a:solidFill>
                  <a:srgbClr val="585D60"/>
                </a:solidFill>
                <a:latin typeface="Trebuchet MS"/>
                <a:cs typeface="Trebuchet MS"/>
              </a:rPr>
              <a:t>straightforward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20">
                <a:solidFill>
                  <a:srgbClr val="585D60"/>
                </a:solidFill>
                <a:latin typeface="Trebuchet MS"/>
                <a:cs typeface="Trebuchet MS"/>
              </a:rPr>
              <a:t>measure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10">
                <a:solidFill>
                  <a:srgbClr val="585D60"/>
                </a:solidFill>
                <a:latin typeface="Trebuchet MS"/>
                <a:cs typeface="Trebuchet MS"/>
              </a:rPr>
              <a:t>of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5">
                <a:solidFill>
                  <a:srgbClr val="585D60"/>
                </a:solidFill>
                <a:latin typeface="Trebuchet MS"/>
                <a:cs typeface="Trebuchet MS"/>
              </a:rPr>
              <a:t>forecast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25">
                <a:solidFill>
                  <a:srgbClr val="585D60"/>
                </a:solidFill>
                <a:latin typeface="Trebuchet MS"/>
                <a:cs typeface="Trebuchet MS"/>
              </a:rPr>
              <a:t>accuracy;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30">
                <a:solidFill>
                  <a:srgbClr val="585D60"/>
                </a:solidFill>
                <a:latin typeface="Trebuchet MS"/>
                <a:cs typeface="Trebuchet MS"/>
              </a:rPr>
              <a:t>lower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160">
                <a:solidFill>
                  <a:srgbClr val="585D60"/>
                </a:solidFill>
                <a:latin typeface="Trebuchet MS"/>
                <a:cs typeface="Trebuchet MS"/>
              </a:rPr>
              <a:t>MAE  </a:t>
            </a:r>
            <a:r>
              <a:rPr dirty="0" sz="1800">
                <a:solidFill>
                  <a:srgbClr val="585D60"/>
                </a:solidFill>
                <a:latin typeface="Trebuchet MS"/>
                <a:cs typeface="Trebuchet MS"/>
              </a:rPr>
              <a:t>indicates </a:t>
            </a:r>
            <a:r>
              <a:rPr dirty="0" sz="1800" spc="-65">
                <a:solidFill>
                  <a:srgbClr val="585D60"/>
                </a:solidFill>
                <a:latin typeface="Trebuchet MS"/>
                <a:cs typeface="Trebuchet MS"/>
              </a:rPr>
              <a:t>better</a:t>
            </a:r>
            <a:r>
              <a:rPr dirty="0" sz="1800" spc="-204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20">
                <a:solidFill>
                  <a:srgbClr val="585D60"/>
                </a:solidFill>
                <a:latin typeface="Trebuchet MS"/>
                <a:cs typeface="Trebuchet MS"/>
              </a:rPr>
              <a:t>performance.</a:t>
            </a:r>
            <a:endParaRPr sz="1800">
              <a:latin typeface="Trebuchet MS"/>
              <a:cs typeface="Trebuchet MS"/>
            </a:endParaRPr>
          </a:p>
          <a:p>
            <a:pPr marL="146050" marR="5080" indent="-133985">
              <a:lnSpc>
                <a:spcPct val="114599"/>
              </a:lnSpc>
              <a:spcBef>
                <a:spcPts val="969"/>
              </a:spcBef>
              <a:buFont typeface="Trebuchet MS"/>
              <a:buChar char="•"/>
              <a:tabLst>
                <a:tab pos="146685" algn="l"/>
              </a:tabLst>
            </a:pPr>
            <a:r>
              <a:rPr dirty="0" sz="1800" spc="-40" b="1">
                <a:solidFill>
                  <a:srgbClr val="C2132D"/>
                </a:solidFill>
                <a:latin typeface="Trebuchet MS"/>
                <a:cs typeface="Trebuchet MS"/>
              </a:rPr>
              <a:t>Characteristic:</a:t>
            </a:r>
            <a:r>
              <a:rPr dirty="0" sz="1800" spc="-100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spc="75">
                <a:solidFill>
                  <a:srgbClr val="585D60"/>
                </a:solidFill>
                <a:latin typeface="Trebuchet MS"/>
                <a:cs typeface="Trebuchet MS"/>
              </a:rPr>
              <a:t>Does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20">
                <a:solidFill>
                  <a:srgbClr val="585D60"/>
                </a:solidFill>
                <a:latin typeface="Trebuchet MS"/>
                <a:cs typeface="Trebuchet MS"/>
              </a:rPr>
              <a:t>not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20">
                <a:solidFill>
                  <a:srgbClr val="585D60"/>
                </a:solidFill>
                <a:latin typeface="Trebuchet MS"/>
                <a:cs typeface="Trebuchet MS"/>
              </a:rPr>
              <a:t>penalize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30">
                <a:solidFill>
                  <a:srgbClr val="585D60"/>
                </a:solidFill>
                <a:latin typeface="Trebuchet MS"/>
                <a:cs typeface="Trebuchet MS"/>
              </a:rPr>
              <a:t>larger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585D60"/>
                </a:solidFill>
                <a:latin typeface="Trebuchet MS"/>
                <a:cs typeface="Trebuchet MS"/>
              </a:rPr>
              <a:t>errors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585D60"/>
                </a:solidFill>
                <a:latin typeface="Trebuchet MS"/>
                <a:cs typeface="Trebuchet MS"/>
              </a:rPr>
              <a:t>more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20">
                <a:solidFill>
                  <a:srgbClr val="585D60"/>
                </a:solidFill>
                <a:latin typeface="Trebuchet MS"/>
                <a:cs typeface="Trebuchet MS"/>
              </a:rPr>
              <a:t>than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585D60"/>
                </a:solidFill>
                <a:latin typeface="Trebuchet MS"/>
                <a:cs typeface="Trebuchet MS"/>
              </a:rPr>
              <a:t>smaller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585D60"/>
                </a:solidFill>
                <a:latin typeface="Trebuchet MS"/>
                <a:cs typeface="Trebuchet MS"/>
              </a:rPr>
              <a:t>ones;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30">
                <a:solidFill>
                  <a:srgbClr val="585D60"/>
                </a:solidFill>
                <a:latin typeface="Trebuchet MS"/>
                <a:cs typeface="Trebuchet MS"/>
              </a:rPr>
              <a:t>treats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55">
                <a:solidFill>
                  <a:srgbClr val="585D60"/>
                </a:solidFill>
                <a:latin typeface="Trebuchet MS"/>
                <a:cs typeface="Trebuchet MS"/>
              </a:rPr>
              <a:t>all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585D60"/>
                </a:solidFill>
                <a:latin typeface="Trebuchet MS"/>
                <a:cs typeface="Trebuchet MS"/>
              </a:rPr>
              <a:t>errors  </a:t>
            </a:r>
            <a:r>
              <a:rPr dirty="0" sz="1800" spc="-60">
                <a:solidFill>
                  <a:srgbClr val="585D60"/>
                </a:solidFill>
                <a:latin typeface="Trebuchet MS"/>
                <a:cs typeface="Trebuchet MS"/>
              </a:rPr>
              <a:t>equally.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98280" y="2663825"/>
            <a:ext cx="156972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800" spc="130">
                <a:solidFill>
                  <a:srgbClr val="585D60"/>
                </a:solidFill>
                <a:latin typeface="Lucida Sans Unicode"/>
                <a:cs typeface="Lucida Sans Unicode"/>
              </a:rPr>
              <a:t>MAE(</a:t>
            </a:r>
            <a:r>
              <a:rPr dirty="0" sz="1600" spc="130" i="1">
                <a:solidFill>
                  <a:srgbClr val="585D60"/>
                </a:solidFill>
                <a:latin typeface="Arial"/>
                <a:cs typeface="Arial"/>
              </a:rPr>
              <a:t>y</a:t>
            </a:r>
            <a:r>
              <a:rPr dirty="0" baseline="-12626" sz="1650" spc="195" i="1">
                <a:solidFill>
                  <a:srgbClr val="585D60"/>
                </a:solidFill>
                <a:latin typeface="Arial"/>
                <a:cs typeface="Arial"/>
              </a:rPr>
              <a:t>τ</a:t>
            </a:r>
            <a:r>
              <a:rPr dirty="0" baseline="-12626" sz="1650" spc="-187" i="1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70">
                <a:solidFill>
                  <a:srgbClr val="585D60"/>
                </a:solidFill>
                <a:latin typeface="Lucida Sans Unicode"/>
                <a:cs typeface="Lucida Sans Unicode"/>
              </a:rPr>
              <a:t>,</a:t>
            </a:r>
            <a:r>
              <a:rPr dirty="0" sz="1800" spc="-285">
                <a:solidFill>
                  <a:srgbClr val="585D60"/>
                </a:solidFill>
                <a:latin typeface="Lucida Sans Unicode"/>
                <a:cs typeface="Lucida Sans Unicode"/>
              </a:rPr>
              <a:t> </a:t>
            </a:r>
            <a:r>
              <a:rPr dirty="0" sz="1600" spc="-250" i="1">
                <a:solidFill>
                  <a:srgbClr val="585D60"/>
                </a:solidFill>
                <a:latin typeface="Arial"/>
                <a:cs typeface="Arial"/>
              </a:rPr>
              <a:t>y</a:t>
            </a:r>
            <a:r>
              <a:rPr dirty="0" baseline="1543" sz="2700" spc="-375">
                <a:solidFill>
                  <a:srgbClr val="585D60"/>
                </a:solidFill>
                <a:latin typeface="Lucida Sans Unicode"/>
                <a:cs typeface="Lucida Sans Unicode"/>
              </a:rPr>
              <a:t>^</a:t>
            </a:r>
            <a:r>
              <a:rPr dirty="0" baseline="-22727" sz="1650" spc="-375" i="1">
                <a:solidFill>
                  <a:srgbClr val="585D60"/>
                </a:solidFill>
                <a:latin typeface="Arial"/>
                <a:cs typeface="Arial"/>
              </a:rPr>
              <a:t>τ</a:t>
            </a:r>
            <a:r>
              <a:rPr dirty="0" baseline="-22727" sz="1650" spc="-352" i="1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110">
                <a:solidFill>
                  <a:srgbClr val="585D60"/>
                </a:solidFill>
                <a:latin typeface="Lucida Sans Unicode"/>
                <a:cs typeface="Lucida Sans Unicode"/>
              </a:rPr>
              <a:t>)</a:t>
            </a:r>
            <a:r>
              <a:rPr dirty="0" sz="1800" spc="-90">
                <a:solidFill>
                  <a:srgbClr val="585D60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-35">
                <a:solidFill>
                  <a:srgbClr val="585D60"/>
                </a:solidFill>
                <a:latin typeface="Lucida Sans Unicode"/>
                <a:cs typeface="Lucida Sans Unicode"/>
              </a:rPr>
              <a:t>=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96731" y="2454655"/>
            <a:ext cx="1430655" cy="75311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11125">
              <a:lnSpc>
                <a:spcPts val="1215"/>
              </a:lnSpc>
              <a:spcBef>
                <a:spcPts val="120"/>
              </a:spcBef>
            </a:pPr>
            <a:r>
              <a:rPr dirty="0" sz="1100" spc="135" i="1">
                <a:solidFill>
                  <a:srgbClr val="585D60"/>
                </a:solidFill>
                <a:latin typeface="Arial"/>
                <a:cs typeface="Arial"/>
              </a:rPr>
              <a:t>t</a:t>
            </a:r>
            <a:r>
              <a:rPr dirty="0" sz="1250" spc="135">
                <a:solidFill>
                  <a:srgbClr val="585D60"/>
                </a:solidFill>
                <a:latin typeface="Lucida Sans Unicode"/>
                <a:cs typeface="Lucida Sans Unicode"/>
              </a:rPr>
              <a:t>+</a:t>
            </a:r>
            <a:r>
              <a:rPr dirty="0" sz="1100" spc="135" i="1">
                <a:solidFill>
                  <a:srgbClr val="585D60"/>
                </a:solidFill>
                <a:latin typeface="Arial"/>
                <a:cs typeface="Arial"/>
              </a:rPr>
              <a:t>H</a:t>
            </a:r>
            <a:endParaRPr sz="1100">
              <a:latin typeface="Arial"/>
              <a:cs typeface="Arial"/>
            </a:endParaRPr>
          </a:p>
          <a:p>
            <a:pPr marL="109855">
              <a:lnSpc>
                <a:spcPts val="2715"/>
              </a:lnSpc>
            </a:pPr>
            <a:r>
              <a:rPr dirty="0" sz="2500" spc="815">
                <a:solidFill>
                  <a:srgbClr val="585D60"/>
                </a:solidFill>
                <a:latin typeface="Arial"/>
                <a:cs typeface="Arial"/>
              </a:rPr>
              <a:t>∑</a:t>
            </a:r>
            <a:r>
              <a:rPr dirty="0" sz="2500" spc="-12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15">
                <a:solidFill>
                  <a:srgbClr val="585D60"/>
                </a:solidFill>
                <a:latin typeface="Lucida Sans Unicode"/>
                <a:cs typeface="Lucida Sans Unicode"/>
              </a:rPr>
              <a:t>|</a:t>
            </a:r>
            <a:r>
              <a:rPr dirty="0" sz="1600" spc="15" i="1">
                <a:solidFill>
                  <a:srgbClr val="585D60"/>
                </a:solidFill>
                <a:latin typeface="Arial"/>
                <a:cs typeface="Arial"/>
              </a:rPr>
              <a:t>y</a:t>
            </a:r>
            <a:r>
              <a:rPr dirty="0" baseline="-12626" sz="1650" spc="22" i="1">
                <a:solidFill>
                  <a:srgbClr val="585D60"/>
                </a:solidFill>
                <a:latin typeface="Arial"/>
                <a:cs typeface="Arial"/>
              </a:rPr>
              <a:t>τ </a:t>
            </a:r>
            <a:r>
              <a:rPr dirty="0" sz="1800" spc="-35">
                <a:solidFill>
                  <a:srgbClr val="585D60"/>
                </a:solidFill>
                <a:latin typeface="Lucida Sans Unicode"/>
                <a:cs typeface="Lucida Sans Unicode"/>
              </a:rPr>
              <a:t>− </a:t>
            </a:r>
            <a:r>
              <a:rPr dirty="0" sz="1600" spc="-250" i="1">
                <a:solidFill>
                  <a:srgbClr val="585D60"/>
                </a:solidFill>
                <a:latin typeface="Arial"/>
                <a:cs typeface="Arial"/>
              </a:rPr>
              <a:t>y</a:t>
            </a:r>
            <a:r>
              <a:rPr dirty="0" baseline="1543" sz="2700" spc="-375">
                <a:solidFill>
                  <a:srgbClr val="585D60"/>
                </a:solidFill>
                <a:latin typeface="Lucida Sans Unicode"/>
                <a:cs typeface="Lucida Sans Unicode"/>
              </a:rPr>
              <a:t>^</a:t>
            </a:r>
            <a:r>
              <a:rPr dirty="0" baseline="-22727" sz="1650" spc="-375" i="1">
                <a:solidFill>
                  <a:srgbClr val="585D60"/>
                </a:solidFill>
                <a:latin typeface="Arial"/>
                <a:cs typeface="Arial"/>
              </a:rPr>
              <a:t>τ </a:t>
            </a:r>
            <a:r>
              <a:rPr dirty="0" sz="1800" spc="-175">
                <a:solidFill>
                  <a:srgbClr val="585D60"/>
                </a:solidFill>
                <a:latin typeface="Lucida Sans Unicode"/>
                <a:cs typeface="Lucida Sans Unicode"/>
              </a:rPr>
              <a:t>|</a:t>
            </a:r>
            <a:endParaRPr sz="1800">
              <a:latin typeface="Lucida Sans Unicode"/>
              <a:cs typeface="Lucida Sans Unicode"/>
            </a:endParaRPr>
          </a:p>
          <a:p>
            <a:pPr marL="38100">
              <a:lnSpc>
                <a:spcPct val="100000"/>
              </a:lnSpc>
              <a:spcBef>
                <a:spcPts val="275"/>
              </a:spcBef>
            </a:pPr>
            <a:r>
              <a:rPr dirty="0" sz="1100" spc="45" i="1">
                <a:solidFill>
                  <a:srgbClr val="585D60"/>
                </a:solidFill>
                <a:latin typeface="Arial"/>
                <a:cs typeface="Arial"/>
              </a:rPr>
              <a:t>τ</a:t>
            </a:r>
            <a:r>
              <a:rPr dirty="0" sz="1250" spc="45">
                <a:solidFill>
                  <a:srgbClr val="585D60"/>
                </a:solidFill>
                <a:latin typeface="Lucida Sans Unicode"/>
                <a:cs typeface="Lucida Sans Unicode"/>
              </a:rPr>
              <a:t>=</a:t>
            </a:r>
            <a:r>
              <a:rPr dirty="0" sz="1100" spc="45" i="1">
                <a:solidFill>
                  <a:srgbClr val="585D60"/>
                </a:solidFill>
                <a:latin typeface="Arial"/>
                <a:cs typeface="Arial"/>
              </a:rPr>
              <a:t>t</a:t>
            </a:r>
            <a:r>
              <a:rPr dirty="0" sz="1250" spc="45">
                <a:solidFill>
                  <a:srgbClr val="585D60"/>
                </a:solidFill>
                <a:latin typeface="Lucida Sans Unicode"/>
                <a:cs typeface="Lucida Sans Unicode"/>
              </a:rPr>
              <a:t>+1</a:t>
            </a:r>
            <a:endParaRPr sz="1250">
              <a:latin typeface="Lucida Sans Unicode"/>
              <a:cs typeface="Lucida Sans Unicod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730726" y="2428016"/>
            <a:ext cx="215900" cy="683260"/>
          </a:xfrm>
          <a:prstGeom prst="rect">
            <a:avLst/>
          </a:prstGeom>
        </p:spPr>
        <p:txBody>
          <a:bodyPr wrap="square" lIns="0" tIns="86360" rIns="0" bIns="0" rtlCol="0" vert="horz">
            <a:spAutoFit/>
          </a:bodyPr>
          <a:lstStyle/>
          <a:p>
            <a:pPr marL="56515">
              <a:lnSpc>
                <a:spcPct val="100000"/>
              </a:lnSpc>
              <a:spcBef>
                <a:spcPts val="680"/>
              </a:spcBef>
            </a:pPr>
            <a:r>
              <a:rPr dirty="0" sz="1800" spc="-240">
                <a:solidFill>
                  <a:srgbClr val="585D60"/>
                </a:solidFill>
                <a:latin typeface="Lucida Sans Unicode"/>
                <a:cs typeface="Lucida Sans Unicode"/>
              </a:rPr>
              <a:t>1</a:t>
            </a:r>
            <a:endParaRPr sz="18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1600" spc="340" i="1">
                <a:solidFill>
                  <a:srgbClr val="585D60"/>
                </a:solidFill>
                <a:latin typeface="Arial"/>
                <a:cs typeface="Arial"/>
              </a:rPr>
              <a:t>H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724524" y="2843212"/>
            <a:ext cx="247650" cy="0"/>
          </a:xfrm>
          <a:custGeom>
            <a:avLst/>
            <a:gdLst/>
            <a:ahLst/>
            <a:cxnLst/>
            <a:rect l="l" t="t" r="r" b="b"/>
            <a:pathLst>
              <a:path w="247650" h="0">
                <a:moveTo>
                  <a:pt x="0" y="0"/>
                </a:moveTo>
                <a:lnTo>
                  <a:pt x="247649" y="0"/>
                </a:lnTo>
              </a:path>
            </a:pathLst>
          </a:custGeom>
          <a:ln w="9524">
            <a:solidFill>
              <a:srgbClr val="585D6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914400" y="6005512"/>
            <a:ext cx="2628900" cy="0"/>
          </a:xfrm>
          <a:custGeom>
            <a:avLst/>
            <a:gdLst/>
            <a:ahLst/>
            <a:cxnLst/>
            <a:rect l="l" t="t" r="r" b="b"/>
            <a:pathLst>
              <a:path w="2628900" h="0">
                <a:moveTo>
                  <a:pt x="0" y="0"/>
                </a:moveTo>
                <a:lnTo>
                  <a:pt x="2628899" y="0"/>
                </a:lnTo>
              </a:path>
            </a:pathLst>
          </a:custGeom>
          <a:ln w="9524">
            <a:solidFill>
              <a:srgbClr val="9999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914400" y="6015037"/>
            <a:ext cx="2628900" cy="0"/>
          </a:xfrm>
          <a:custGeom>
            <a:avLst/>
            <a:gdLst/>
            <a:ahLst/>
            <a:cxnLst/>
            <a:rect l="l" t="t" r="r" b="b"/>
            <a:pathLst>
              <a:path w="2628900" h="0">
                <a:moveTo>
                  <a:pt x="0" y="0"/>
                </a:moveTo>
                <a:lnTo>
                  <a:pt x="2628899" y="0"/>
                </a:lnTo>
              </a:path>
            </a:pathLst>
          </a:custGeom>
          <a:ln w="9524">
            <a:solidFill>
              <a:srgbClr val="EDEDE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533775" y="6000749"/>
            <a:ext cx="9525" cy="19050"/>
          </a:xfrm>
          <a:custGeom>
            <a:avLst/>
            <a:gdLst/>
            <a:ahLst/>
            <a:cxnLst/>
            <a:rect l="l" t="t" r="r" b="b"/>
            <a:pathLst>
              <a:path w="9525" h="19050">
                <a:moveTo>
                  <a:pt x="9524" y="19049"/>
                </a:moveTo>
                <a:lnTo>
                  <a:pt x="0" y="19049"/>
                </a:lnTo>
                <a:lnTo>
                  <a:pt x="0" y="9524"/>
                </a:lnTo>
                <a:lnTo>
                  <a:pt x="9524" y="0"/>
                </a:lnTo>
                <a:lnTo>
                  <a:pt x="9524" y="19049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914400" y="6000749"/>
            <a:ext cx="9525" cy="19050"/>
          </a:xfrm>
          <a:custGeom>
            <a:avLst/>
            <a:gdLst/>
            <a:ahLst/>
            <a:cxnLst/>
            <a:rect l="l" t="t" r="r" b="b"/>
            <a:pathLst>
              <a:path w="9525" h="19050">
                <a:moveTo>
                  <a:pt x="0" y="19049"/>
                </a:moveTo>
                <a:lnTo>
                  <a:pt x="0" y="0"/>
                </a:lnTo>
                <a:lnTo>
                  <a:pt x="9524" y="0"/>
                </a:lnTo>
                <a:lnTo>
                  <a:pt x="9524" y="9524"/>
                </a:lnTo>
                <a:lnTo>
                  <a:pt x="0" y="19049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45"/>
              <a:t>21</a:t>
            </a:fld>
            <a:r>
              <a:rPr dirty="0" spc="45"/>
              <a:t> </a:t>
            </a:r>
            <a:r>
              <a:rPr dirty="0" spc="-135"/>
              <a:t>/</a:t>
            </a:r>
            <a:r>
              <a:rPr dirty="0" spc="-260"/>
              <a:t> </a:t>
            </a:r>
            <a:r>
              <a:rPr dirty="0" spc="45"/>
              <a:t>27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901700" y="6103293"/>
            <a:ext cx="2654935" cy="156845"/>
          </a:xfrm>
          <a:prstGeom prst="rect">
            <a:avLst/>
          </a:prstGeom>
        </p:spPr>
        <p:txBody>
          <a:bodyPr wrap="square" lIns="0" tIns="82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dirty="0" sz="850" b="1">
                <a:solidFill>
                  <a:srgbClr val="C2132D"/>
                </a:solidFill>
                <a:latin typeface="Trebuchet MS"/>
                <a:cs typeface="Trebuchet MS"/>
              </a:rPr>
              <a:t>Source: </a:t>
            </a:r>
            <a:r>
              <a:rPr dirty="0" sz="850" spc="10">
                <a:solidFill>
                  <a:srgbClr val="83D5D3"/>
                </a:solidFill>
                <a:latin typeface="Trebuchet MS"/>
                <a:cs typeface="Trebuchet MS"/>
                <a:hlinkClick r:id="rId2"/>
              </a:rPr>
              <a:t>Nixtla's UtilsForecast </a:t>
            </a:r>
            <a:r>
              <a:rPr dirty="0" sz="850" spc="70">
                <a:solidFill>
                  <a:srgbClr val="83D5D3"/>
                </a:solidFill>
                <a:latin typeface="Trebuchet MS"/>
                <a:cs typeface="Trebuchet MS"/>
                <a:hlinkClick r:id="rId2"/>
              </a:rPr>
              <a:t>Losses</a:t>
            </a:r>
            <a:r>
              <a:rPr dirty="0" sz="850" spc="-160">
                <a:solidFill>
                  <a:srgbClr val="83D5D3"/>
                </a:solidFill>
                <a:latin typeface="Trebuchet MS"/>
                <a:cs typeface="Trebuchet MS"/>
                <a:hlinkClick r:id="rId2"/>
              </a:rPr>
              <a:t> </a:t>
            </a:r>
            <a:r>
              <a:rPr dirty="0" sz="850" spc="15">
                <a:solidFill>
                  <a:srgbClr val="83D5D3"/>
                </a:solidFill>
                <a:latin typeface="Trebuchet MS"/>
                <a:cs typeface="Trebuchet MS"/>
                <a:hlinkClick r:id="rId2"/>
              </a:rPr>
              <a:t>Documentation</a:t>
            </a:r>
            <a:endParaRPr sz="8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711200"/>
            <a:ext cx="5155565" cy="5397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350" spc="-200">
                <a:solidFill>
                  <a:srgbClr val="C2132D"/>
                </a:solidFill>
              </a:rPr>
              <a:t>Scale-Dependent </a:t>
            </a:r>
            <a:r>
              <a:rPr dirty="0" sz="3350" spc="-195">
                <a:solidFill>
                  <a:srgbClr val="C2132D"/>
                </a:solidFill>
              </a:rPr>
              <a:t>Errors:</a:t>
            </a:r>
            <a:r>
              <a:rPr dirty="0" sz="3350" spc="-265">
                <a:solidFill>
                  <a:srgbClr val="C2132D"/>
                </a:solidFill>
              </a:rPr>
              <a:t> </a:t>
            </a:r>
            <a:r>
              <a:rPr dirty="0" sz="3200">
                <a:solidFill>
                  <a:srgbClr val="C2132D"/>
                </a:solidFill>
                <a:latin typeface="Courier New"/>
                <a:cs typeface="Courier New"/>
              </a:rPr>
              <a:t>rmse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1700" y="1557019"/>
            <a:ext cx="9073515" cy="6731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8100"/>
              </a:lnSpc>
              <a:spcBef>
                <a:spcPts val="100"/>
              </a:spcBef>
            </a:pPr>
            <a:r>
              <a:rPr dirty="0" sz="1800" spc="114" b="1">
                <a:solidFill>
                  <a:srgbClr val="C2132D"/>
                </a:solidFill>
                <a:latin typeface="Trebuchet MS"/>
                <a:cs typeface="Trebuchet MS"/>
              </a:rPr>
              <a:t>RMSE</a:t>
            </a:r>
            <a:r>
              <a:rPr dirty="0" sz="1800" spc="-100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spc="60">
                <a:solidFill>
                  <a:srgbClr val="585D60"/>
                </a:solidFill>
                <a:latin typeface="Trebuchet MS"/>
                <a:cs typeface="Trebuchet MS"/>
              </a:rPr>
              <a:t>is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50">
                <a:solidFill>
                  <a:srgbClr val="585D60"/>
                </a:solidFill>
                <a:latin typeface="Trebuchet MS"/>
                <a:cs typeface="Trebuchet MS"/>
              </a:rPr>
              <a:t>the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20">
                <a:solidFill>
                  <a:srgbClr val="585D60"/>
                </a:solidFill>
                <a:latin typeface="Trebuchet MS"/>
                <a:cs typeface="Trebuchet MS"/>
              </a:rPr>
              <a:t>square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30">
                <a:solidFill>
                  <a:srgbClr val="585D60"/>
                </a:solidFill>
                <a:latin typeface="Trebuchet MS"/>
                <a:cs typeface="Trebuchet MS"/>
              </a:rPr>
              <a:t>root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10">
                <a:solidFill>
                  <a:srgbClr val="585D60"/>
                </a:solidFill>
                <a:latin typeface="Trebuchet MS"/>
                <a:cs typeface="Trebuchet MS"/>
              </a:rPr>
              <a:t>of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50">
                <a:solidFill>
                  <a:srgbClr val="585D60"/>
                </a:solidFill>
                <a:latin typeface="Trebuchet MS"/>
                <a:cs typeface="Trebuchet MS"/>
              </a:rPr>
              <a:t>the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585D60"/>
                </a:solidFill>
                <a:latin typeface="Trebuchet MS"/>
                <a:cs typeface="Trebuchet MS"/>
              </a:rPr>
              <a:t>average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10">
                <a:solidFill>
                  <a:srgbClr val="585D60"/>
                </a:solidFill>
                <a:latin typeface="Trebuchet MS"/>
                <a:cs typeface="Trebuchet MS"/>
              </a:rPr>
              <a:t>of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50">
                <a:solidFill>
                  <a:srgbClr val="585D60"/>
                </a:solidFill>
                <a:latin typeface="Trebuchet MS"/>
                <a:cs typeface="Trebuchet MS"/>
              </a:rPr>
              <a:t>the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15">
                <a:solidFill>
                  <a:srgbClr val="585D60"/>
                </a:solidFill>
                <a:latin typeface="Trebuchet MS"/>
                <a:cs typeface="Trebuchet MS"/>
              </a:rPr>
              <a:t>squared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585D60"/>
                </a:solidFill>
                <a:latin typeface="Trebuchet MS"/>
                <a:cs typeface="Trebuchet MS"/>
              </a:rPr>
              <a:t>differences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25">
                <a:solidFill>
                  <a:srgbClr val="585D60"/>
                </a:solidFill>
                <a:latin typeface="Trebuchet MS"/>
                <a:cs typeface="Trebuchet MS"/>
              </a:rPr>
              <a:t>between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25">
                <a:solidFill>
                  <a:srgbClr val="585D60"/>
                </a:solidFill>
                <a:latin typeface="Trebuchet MS"/>
                <a:cs typeface="Trebuchet MS"/>
              </a:rPr>
              <a:t>forecasts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15">
                <a:solidFill>
                  <a:srgbClr val="585D60"/>
                </a:solidFill>
                <a:latin typeface="Trebuchet MS"/>
                <a:cs typeface="Trebuchet MS"/>
              </a:rPr>
              <a:t>and  </a:t>
            </a:r>
            <a:r>
              <a:rPr dirty="0" sz="1800" spc="-20">
                <a:solidFill>
                  <a:srgbClr val="585D60"/>
                </a:solidFill>
                <a:latin typeface="Trebuchet MS"/>
                <a:cs typeface="Trebuchet MS"/>
              </a:rPr>
              <a:t>actual</a:t>
            </a:r>
            <a:r>
              <a:rPr dirty="0" sz="1800" spc="-10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15">
                <a:solidFill>
                  <a:srgbClr val="585D60"/>
                </a:solidFill>
                <a:latin typeface="Trebuchet MS"/>
                <a:cs typeface="Trebuchet MS"/>
              </a:rPr>
              <a:t>values.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48754" y="3509644"/>
            <a:ext cx="8772525" cy="14255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46050" marR="5080" indent="-133985">
              <a:lnSpc>
                <a:spcPct val="118100"/>
              </a:lnSpc>
              <a:spcBef>
                <a:spcPts val="100"/>
              </a:spcBef>
              <a:buFont typeface="Trebuchet MS"/>
              <a:buChar char="•"/>
              <a:tabLst>
                <a:tab pos="146685" algn="l"/>
              </a:tabLst>
            </a:pPr>
            <a:r>
              <a:rPr dirty="0" sz="1800" spc="-75" b="1">
                <a:solidFill>
                  <a:srgbClr val="C2132D"/>
                </a:solidFill>
                <a:latin typeface="Trebuchet MS"/>
                <a:cs typeface="Trebuchet MS"/>
              </a:rPr>
              <a:t>Interpretation</a:t>
            </a:r>
            <a:r>
              <a:rPr dirty="0" sz="1800" spc="-75">
                <a:solidFill>
                  <a:srgbClr val="585D60"/>
                </a:solidFill>
                <a:latin typeface="Trebuchet MS"/>
                <a:cs typeface="Trebuchet MS"/>
              </a:rPr>
              <a:t>: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50">
                <a:solidFill>
                  <a:srgbClr val="585D60"/>
                </a:solidFill>
                <a:latin typeface="Trebuchet MS"/>
                <a:cs typeface="Trebuchet MS"/>
              </a:rPr>
              <a:t>Emphasizes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30">
                <a:solidFill>
                  <a:srgbClr val="585D60"/>
                </a:solidFill>
                <a:latin typeface="Trebuchet MS"/>
                <a:cs typeface="Trebuchet MS"/>
              </a:rPr>
              <a:t>larger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585D60"/>
                </a:solidFill>
                <a:latin typeface="Trebuchet MS"/>
                <a:cs typeface="Trebuchet MS"/>
              </a:rPr>
              <a:t>errors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585D60"/>
                </a:solidFill>
                <a:latin typeface="Trebuchet MS"/>
                <a:cs typeface="Trebuchet MS"/>
              </a:rPr>
              <a:t>due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45">
                <a:solidFill>
                  <a:srgbClr val="585D60"/>
                </a:solidFill>
                <a:latin typeface="Trebuchet MS"/>
                <a:cs typeface="Trebuchet MS"/>
              </a:rPr>
              <a:t>to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585D60"/>
                </a:solidFill>
                <a:latin typeface="Trebuchet MS"/>
                <a:cs typeface="Trebuchet MS"/>
              </a:rPr>
              <a:t>squaring;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5">
                <a:solidFill>
                  <a:srgbClr val="585D60"/>
                </a:solidFill>
                <a:latin typeface="Trebuchet MS"/>
                <a:cs typeface="Trebuchet MS"/>
              </a:rPr>
              <a:t>useful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585D60"/>
                </a:solidFill>
                <a:latin typeface="Trebuchet MS"/>
                <a:cs typeface="Trebuchet MS"/>
              </a:rPr>
              <a:t>when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20">
                <a:solidFill>
                  <a:srgbClr val="585D60"/>
                </a:solidFill>
                <a:latin typeface="Trebuchet MS"/>
                <a:cs typeface="Trebuchet MS"/>
              </a:rPr>
              <a:t>large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585D60"/>
                </a:solidFill>
                <a:latin typeface="Trebuchet MS"/>
                <a:cs typeface="Trebuchet MS"/>
              </a:rPr>
              <a:t>errors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35">
                <a:solidFill>
                  <a:srgbClr val="585D60"/>
                </a:solidFill>
                <a:latin typeface="Trebuchet MS"/>
                <a:cs typeface="Trebuchet MS"/>
              </a:rPr>
              <a:t>are  </a:t>
            </a:r>
            <a:r>
              <a:rPr dirty="0" sz="1800" spc="-40">
                <a:solidFill>
                  <a:srgbClr val="585D60"/>
                </a:solidFill>
                <a:latin typeface="Trebuchet MS"/>
                <a:cs typeface="Trebuchet MS"/>
              </a:rPr>
              <a:t>particularly</a:t>
            </a:r>
            <a:r>
              <a:rPr dirty="0" sz="1800" spc="-10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25">
                <a:solidFill>
                  <a:srgbClr val="585D60"/>
                </a:solidFill>
                <a:latin typeface="Trebuchet MS"/>
                <a:cs typeface="Trebuchet MS"/>
              </a:rPr>
              <a:t>undesirable.</a:t>
            </a:r>
            <a:endParaRPr sz="1800">
              <a:latin typeface="Trebuchet MS"/>
              <a:cs typeface="Trebuchet MS"/>
            </a:endParaRPr>
          </a:p>
          <a:p>
            <a:pPr marL="146050" marR="135890" indent="-133985">
              <a:lnSpc>
                <a:spcPct val="118100"/>
              </a:lnSpc>
              <a:spcBef>
                <a:spcPts val="819"/>
              </a:spcBef>
              <a:buFont typeface="Trebuchet MS"/>
              <a:buChar char="•"/>
              <a:tabLst>
                <a:tab pos="146685" algn="l"/>
              </a:tabLst>
            </a:pPr>
            <a:r>
              <a:rPr dirty="0" sz="1800" spc="-40" b="1">
                <a:solidFill>
                  <a:srgbClr val="C2132D"/>
                </a:solidFill>
                <a:latin typeface="Trebuchet MS"/>
                <a:cs typeface="Trebuchet MS"/>
              </a:rPr>
              <a:t>Characteristic:</a:t>
            </a:r>
            <a:r>
              <a:rPr dirty="0" sz="1800" spc="-100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spc="15">
                <a:solidFill>
                  <a:srgbClr val="585D60"/>
                </a:solidFill>
                <a:latin typeface="Trebuchet MS"/>
                <a:cs typeface="Trebuchet MS"/>
              </a:rPr>
              <a:t>Penalizes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20">
                <a:solidFill>
                  <a:srgbClr val="585D60"/>
                </a:solidFill>
                <a:latin typeface="Trebuchet MS"/>
                <a:cs typeface="Trebuchet MS"/>
              </a:rPr>
              <a:t>large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585D60"/>
                </a:solidFill>
                <a:latin typeface="Trebuchet MS"/>
                <a:cs typeface="Trebuchet MS"/>
              </a:rPr>
              <a:t>errors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585D60"/>
                </a:solidFill>
                <a:latin typeface="Trebuchet MS"/>
                <a:cs typeface="Trebuchet MS"/>
              </a:rPr>
              <a:t>more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20">
                <a:solidFill>
                  <a:srgbClr val="585D60"/>
                </a:solidFill>
                <a:latin typeface="Trebuchet MS"/>
                <a:cs typeface="Trebuchet MS"/>
              </a:rPr>
              <a:t>than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160">
                <a:solidFill>
                  <a:srgbClr val="585D60"/>
                </a:solidFill>
                <a:latin typeface="Trebuchet MS"/>
                <a:cs typeface="Trebuchet MS"/>
              </a:rPr>
              <a:t>MAE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140">
                <a:solidFill>
                  <a:srgbClr val="585D60"/>
                </a:solidFill>
                <a:latin typeface="Trebuchet MS"/>
                <a:cs typeface="Trebuchet MS"/>
              </a:rPr>
              <a:t>(i.e.,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585D60"/>
                </a:solidFill>
                <a:latin typeface="Trebuchet MS"/>
                <a:cs typeface="Trebuchet MS"/>
              </a:rPr>
              <a:t>more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5">
                <a:solidFill>
                  <a:srgbClr val="585D60"/>
                </a:solidFill>
                <a:latin typeface="Trebuchet MS"/>
                <a:cs typeface="Trebuchet MS"/>
              </a:rPr>
              <a:t>sensitive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45">
                <a:solidFill>
                  <a:srgbClr val="585D60"/>
                </a:solidFill>
                <a:latin typeface="Trebuchet MS"/>
                <a:cs typeface="Trebuchet MS"/>
              </a:rPr>
              <a:t>to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15">
                <a:solidFill>
                  <a:srgbClr val="585D60"/>
                </a:solidFill>
                <a:latin typeface="Trebuchet MS"/>
                <a:cs typeface="Trebuchet MS"/>
              </a:rPr>
              <a:t>ourliers  </a:t>
            </a:r>
            <a:r>
              <a:rPr dirty="0" sz="1800" spc="10">
                <a:solidFill>
                  <a:srgbClr val="585D60"/>
                </a:solidFill>
                <a:latin typeface="Trebuchet MS"/>
                <a:cs typeface="Trebuchet MS"/>
              </a:rPr>
              <a:t>compared </a:t>
            </a:r>
            <a:r>
              <a:rPr dirty="0" sz="1800" spc="-45">
                <a:solidFill>
                  <a:srgbClr val="585D60"/>
                </a:solidFill>
                <a:latin typeface="Trebuchet MS"/>
                <a:cs typeface="Trebuchet MS"/>
              </a:rPr>
              <a:t>to</a:t>
            </a:r>
            <a:r>
              <a:rPr dirty="0" sz="1800" spc="-21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50">
                <a:solidFill>
                  <a:srgbClr val="585D60"/>
                </a:solidFill>
                <a:latin typeface="Trebuchet MS"/>
                <a:cs typeface="Trebuchet MS"/>
              </a:rPr>
              <a:t>MAE).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63131" y="2543048"/>
            <a:ext cx="1998980" cy="5251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dirty="0" sz="1800" spc="130">
                <a:solidFill>
                  <a:srgbClr val="585D60"/>
                </a:solidFill>
                <a:latin typeface="Lucida Sans Unicode"/>
                <a:cs typeface="Lucida Sans Unicode"/>
              </a:rPr>
              <a:t>RMSE(</a:t>
            </a:r>
            <a:r>
              <a:rPr dirty="0" sz="1600" spc="130" i="1">
                <a:solidFill>
                  <a:srgbClr val="585D60"/>
                </a:solidFill>
                <a:latin typeface="Arial"/>
                <a:cs typeface="Arial"/>
              </a:rPr>
              <a:t>y</a:t>
            </a:r>
            <a:r>
              <a:rPr dirty="0" baseline="-15151" sz="1650" spc="195" i="1">
                <a:solidFill>
                  <a:srgbClr val="585D60"/>
                </a:solidFill>
                <a:latin typeface="Arial"/>
                <a:cs typeface="Arial"/>
              </a:rPr>
              <a:t>τ</a:t>
            </a:r>
            <a:r>
              <a:rPr dirty="0" baseline="-15151" sz="1650" spc="-187" i="1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70">
                <a:solidFill>
                  <a:srgbClr val="585D60"/>
                </a:solidFill>
                <a:latin typeface="Lucida Sans Unicode"/>
                <a:cs typeface="Lucida Sans Unicode"/>
              </a:rPr>
              <a:t>,</a:t>
            </a:r>
            <a:r>
              <a:rPr dirty="0" sz="1800" spc="-285">
                <a:solidFill>
                  <a:srgbClr val="585D60"/>
                </a:solidFill>
                <a:latin typeface="Lucida Sans Unicode"/>
                <a:cs typeface="Lucida Sans Unicode"/>
              </a:rPr>
              <a:t> </a:t>
            </a:r>
            <a:r>
              <a:rPr dirty="0" sz="1600" spc="-250" i="1">
                <a:solidFill>
                  <a:srgbClr val="585D60"/>
                </a:solidFill>
                <a:latin typeface="Arial"/>
                <a:cs typeface="Arial"/>
              </a:rPr>
              <a:t>y</a:t>
            </a:r>
            <a:r>
              <a:rPr dirty="0" sz="1800" spc="-250">
                <a:solidFill>
                  <a:srgbClr val="585D60"/>
                </a:solidFill>
                <a:latin typeface="Lucida Sans Unicode"/>
                <a:cs typeface="Lucida Sans Unicode"/>
              </a:rPr>
              <a:t>^</a:t>
            </a:r>
            <a:r>
              <a:rPr dirty="0" baseline="-22727" sz="1650" spc="-375" i="1">
                <a:solidFill>
                  <a:srgbClr val="585D60"/>
                </a:solidFill>
                <a:latin typeface="Arial"/>
                <a:cs typeface="Arial"/>
              </a:rPr>
              <a:t>τ</a:t>
            </a:r>
            <a:r>
              <a:rPr dirty="0" baseline="-22727" sz="1650" spc="-352" i="1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110">
                <a:solidFill>
                  <a:srgbClr val="585D60"/>
                </a:solidFill>
                <a:latin typeface="Lucida Sans Unicode"/>
                <a:cs typeface="Lucida Sans Unicode"/>
              </a:rPr>
              <a:t>)</a:t>
            </a:r>
            <a:r>
              <a:rPr dirty="0" sz="1800" spc="-90">
                <a:solidFill>
                  <a:srgbClr val="585D60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-35">
                <a:solidFill>
                  <a:srgbClr val="585D60"/>
                </a:solidFill>
                <a:latin typeface="Lucida Sans Unicode"/>
                <a:cs typeface="Lucida Sans Unicode"/>
              </a:rPr>
              <a:t>=</a:t>
            </a:r>
            <a:r>
              <a:rPr dirty="0" sz="1800" spc="-90">
                <a:solidFill>
                  <a:srgbClr val="585D60"/>
                </a:solidFill>
                <a:latin typeface="Lucida Sans Unicode"/>
                <a:cs typeface="Lucida Sans Unicode"/>
              </a:rPr>
              <a:t> </a:t>
            </a:r>
            <a:r>
              <a:rPr dirty="0" baseline="7692" sz="4875" spc="-2392">
                <a:solidFill>
                  <a:srgbClr val="585D60"/>
                </a:solidFill>
                <a:latin typeface="Cambria"/>
                <a:cs typeface="Cambria"/>
              </a:rPr>
              <a:t></a:t>
            </a:r>
            <a:r>
              <a:rPr dirty="0" baseline="-19658" sz="4875" spc="-2392">
                <a:solidFill>
                  <a:srgbClr val="585D60"/>
                </a:solidFill>
                <a:latin typeface="Cambria"/>
                <a:cs typeface="Cambria"/>
              </a:rPr>
              <a:t>⎷</a:t>
            </a:r>
            <a:endParaRPr baseline="-19658" sz="4875">
              <a:latin typeface="Cambria"/>
              <a:cs typeface="Cambri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819774" y="2514600"/>
            <a:ext cx="1800225" cy="0"/>
          </a:xfrm>
          <a:custGeom>
            <a:avLst/>
            <a:gdLst/>
            <a:ahLst/>
            <a:cxnLst/>
            <a:rect l="l" t="t" r="r" b="b"/>
            <a:pathLst>
              <a:path w="1800225" h="0">
                <a:moveTo>
                  <a:pt x="0" y="0"/>
                </a:moveTo>
                <a:lnTo>
                  <a:pt x="1800224" y="0"/>
                </a:lnTo>
              </a:path>
            </a:pathLst>
          </a:custGeom>
          <a:ln w="19049">
            <a:solidFill>
              <a:srgbClr val="585D6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6127104" y="2521330"/>
            <a:ext cx="1524000" cy="75311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11125">
              <a:lnSpc>
                <a:spcPts val="1215"/>
              </a:lnSpc>
              <a:spcBef>
                <a:spcPts val="120"/>
              </a:spcBef>
            </a:pPr>
            <a:r>
              <a:rPr dirty="0" sz="1100" spc="135" i="1">
                <a:solidFill>
                  <a:srgbClr val="585D60"/>
                </a:solidFill>
                <a:latin typeface="Arial"/>
                <a:cs typeface="Arial"/>
              </a:rPr>
              <a:t>t</a:t>
            </a:r>
            <a:r>
              <a:rPr dirty="0" sz="1250" spc="135">
                <a:solidFill>
                  <a:srgbClr val="585D60"/>
                </a:solidFill>
                <a:latin typeface="Lucida Sans Unicode"/>
                <a:cs typeface="Lucida Sans Unicode"/>
              </a:rPr>
              <a:t>+</a:t>
            </a:r>
            <a:r>
              <a:rPr dirty="0" sz="1100" spc="135" i="1">
                <a:solidFill>
                  <a:srgbClr val="585D60"/>
                </a:solidFill>
                <a:latin typeface="Arial"/>
                <a:cs typeface="Arial"/>
              </a:rPr>
              <a:t>H</a:t>
            </a:r>
            <a:endParaRPr sz="1100">
              <a:latin typeface="Arial"/>
              <a:cs typeface="Arial"/>
            </a:endParaRPr>
          </a:p>
          <a:p>
            <a:pPr marL="109855">
              <a:lnSpc>
                <a:spcPts val="994"/>
              </a:lnSpc>
            </a:pPr>
            <a:r>
              <a:rPr dirty="0" sz="2500" spc="815">
                <a:solidFill>
                  <a:srgbClr val="585D60"/>
                </a:solidFill>
                <a:latin typeface="Arial"/>
                <a:cs typeface="Arial"/>
              </a:rPr>
              <a:t>∑</a:t>
            </a:r>
            <a:r>
              <a:rPr dirty="0" sz="2500" spc="-12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110">
                <a:solidFill>
                  <a:srgbClr val="585D60"/>
                </a:solidFill>
                <a:latin typeface="Lucida Sans Unicode"/>
                <a:cs typeface="Lucida Sans Unicode"/>
              </a:rPr>
              <a:t>(</a:t>
            </a:r>
            <a:r>
              <a:rPr dirty="0" sz="1600" spc="110" i="1">
                <a:solidFill>
                  <a:srgbClr val="585D60"/>
                </a:solidFill>
                <a:latin typeface="Arial"/>
                <a:cs typeface="Arial"/>
              </a:rPr>
              <a:t>y</a:t>
            </a:r>
            <a:r>
              <a:rPr dirty="0" baseline="-15151" sz="1650" spc="165" i="1">
                <a:solidFill>
                  <a:srgbClr val="585D60"/>
                </a:solidFill>
                <a:latin typeface="Arial"/>
                <a:cs typeface="Arial"/>
              </a:rPr>
              <a:t>τ </a:t>
            </a:r>
            <a:r>
              <a:rPr dirty="0" sz="1800" spc="-35">
                <a:solidFill>
                  <a:srgbClr val="585D60"/>
                </a:solidFill>
                <a:latin typeface="Lucida Sans Unicode"/>
                <a:cs typeface="Lucida Sans Unicode"/>
              </a:rPr>
              <a:t>− </a:t>
            </a:r>
            <a:r>
              <a:rPr dirty="0" sz="1600" spc="-250" i="1">
                <a:solidFill>
                  <a:srgbClr val="585D60"/>
                </a:solidFill>
                <a:latin typeface="Arial"/>
                <a:cs typeface="Arial"/>
              </a:rPr>
              <a:t>y</a:t>
            </a:r>
            <a:r>
              <a:rPr dirty="0" sz="1800" spc="-250">
                <a:solidFill>
                  <a:srgbClr val="585D60"/>
                </a:solidFill>
                <a:latin typeface="Lucida Sans Unicode"/>
                <a:cs typeface="Lucida Sans Unicode"/>
              </a:rPr>
              <a:t>^</a:t>
            </a:r>
            <a:r>
              <a:rPr dirty="0" baseline="-22727" sz="1650" spc="-375" i="1">
                <a:solidFill>
                  <a:srgbClr val="585D60"/>
                </a:solidFill>
                <a:latin typeface="Arial"/>
                <a:cs typeface="Arial"/>
              </a:rPr>
              <a:t>τ </a:t>
            </a:r>
            <a:r>
              <a:rPr dirty="0" sz="1800" spc="110">
                <a:solidFill>
                  <a:srgbClr val="585D60"/>
                </a:solidFill>
                <a:latin typeface="Lucida Sans Unicode"/>
                <a:cs typeface="Lucida Sans Unicode"/>
              </a:rPr>
              <a:t>)</a:t>
            </a:r>
            <a:endParaRPr sz="1800">
              <a:latin typeface="Lucida Sans Unicode"/>
              <a:cs typeface="Lucida Sans Unicode"/>
            </a:endParaRPr>
          </a:p>
          <a:p>
            <a:pPr algn="r" marR="30480">
              <a:lnSpc>
                <a:spcPts val="715"/>
              </a:lnSpc>
            </a:pPr>
            <a:r>
              <a:rPr dirty="0" sz="1250" spc="-155">
                <a:solidFill>
                  <a:srgbClr val="585D60"/>
                </a:solidFill>
                <a:latin typeface="Lucida Sans Unicode"/>
                <a:cs typeface="Lucida Sans Unicode"/>
              </a:rPr>
              <a:t>2</a:t>
            </a:r>
            <a:endParaRPr sz="125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800">
              <a:latin typeface="Lucida Sans Unicode"/>
              <a:cs typeface="Lucida Sans Unicode"/>
            </a:endParaRPr>
          </a:p>
          <a:p>
            <a:pPr marL="38100">
              <a:lnSpc>
                <a:spcPct val="100000"/>
              </a:lnSpc>
            </a:pPr>
            <a:r>
              <a:rPr dirty="0" sz="1100" spc="45" i="1">
                <a:solidFill>
                  <a:srgbClr val="585D60"/>
                </a:solidFill>
                <a:latin typeface="Arial"/>
                <a:cs typeface="Arial"/>
              </a:rPr>
              <a:t>τ</a:t>
            </a:r>
            <a:r>
              <a:rPr dirty="0" sz="1250" spc="45">
                <a:solidFill>
                  <a:srgbClr val="585D60"/>
                </a:solidFill>
                <a:latin typeface="Lucida Sans Unicode"/>
                <a:cs typeface="Lucida Sans Unicode"/>
              </a:rPr>
              <a:t>=</a:t>
            </a:r>
            <a:r>
              <a:rPr dirty="0" sz="1100" spc="45" i="1">
                <a:solidFill>
                  <a:srgbClr val="585D60"/>
                </a:solidFill>
                <a:latin typeface="Arial"/>
                <a:cs typeface="Arial"/>
              </a:rPr>
              <a:t>t</a:t>
            </a:r>
            <a:r>
              <a:rPr dirty="0" sz="1250" spc="45">
                <a:solidFill>
                  <a:srgbClr val="585D60"/>
                </a:solidFill>
                <a:latin typeface="Lucida Sans Unicode"/>
                <a:cs typeface="Lucida Sans Unicode"/>
              </a:rPr>
              <a:t>+1</a:t>
            </a:r>
            <a:endParaRPr sz="125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543996" y="2381123"/>
            <a:ext cx="590550" cy="5251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dirty="0" baseline="21367" sz="4875" spc="-1829">
                <a:solidFill>
                  <a:srgbClr val="585D60"/>
                </a:solidFill>
                <a:latin typeface="Cambria"/>
                <a:cs typeface="Cambria"/>
              </a:rPr>
              <a:t></a:t>
            </a:r>
            <a:r>
              <a:rPr dirty="0" baseline="3418" sz="4875" spc="-1829">
                <a:solidFill>
                  <a:srgbClr val="585D60"/>
                </a:solidFill>
                <a:latin typeface="Cambria"/>
                <a:cs typeface="Cambria"/>
              </a:rPr>
              <a:t> </a:t>
            </a:r>
            <a:r>
              <a:rPr dirty="0" u="sng" sz="3250" spc="-710">
                <a:solidFill>
                  <a:srgbClr val="585D60"/>
                </a:solidFill>
                <a:uFill>
                  <a:solidFill>
                    <a:srgbClr val="585D60"/>
                  </a:solidFill>
                </a:uFill>
                <a:latin typeface="Cambria"/>
                <a:cs typeface="Cambria"/>
              </a:rPr>
              <a:t> </a:t>
            </a:r>
            <a:r>
              <a:rPr dirty="0" u="sng" sz="3250" spc="-210">
                <a:solidFill>
                  <a:srgbClr val="585D60"/>
                </a:solidFill>
                <a:uFill>
                  <a:solidFill>
                    <a:srgbClr val="585D60"/>
                  </a:solidFill>
                </a:uFill>
                <a:latin typeface="Cambria"/>
                <a:cs typeface="Cambria"/>
              </a:rPr>
              <a:t> </a:t>
            </a:r>
            <a:r>
              <a:rPr dirty="0" u="sng" sz="1800" spc="-1140">
                <a:solidFill>
                  <a:srgbClr val="585D60"/>
                </a:solidFill>
                <a:uFill>
                  <a:solidFill>
                    <a:srgbClr val="585D60"/>
                  </a:solidFill>
                </a:uFill>
                <a:latin typeface="Lucida Sans Unicode"/>
                <a:cs typeface="Lucida Sans Unicode"/>
              </a:rPr>
              <a:t>1</a:t>
            </a:r>
            <a:r>
              <a:rPr dirty="0" u="sng" sz="1800" spc="-70">
                <a:solidFill>
                  <a:srgbClr val="585D60"/>
                </a:solidFill>
                <a:uFill>
                  <a:solidFill>
                    <a:srgbClr val="585D60"/>
                  </a:solidFill>
                </a:uFill>
                <a:latin typeface="Lucida Sans Unicode"/>
                <a:cs typeface="Lucida Sans Unicode"/>
              </a:rPr>
              <a:t> 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861099" y="2908503"/>
            <a:ext cx="21590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340" i="1">
                <a:solidFill>
                  <a:srgbClr val="585D60"/>
                </a:solidFill>
                <a:latin typeface="Arial"/>
                <a:cs typeface="Arial"/>
              </a:rPr>
              <a:t>H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914400" y="6005512"/>
            <a:ext cx="2628900" cy="0"/>
          </a:xfrm>
          <a:custGeom>
            <a:avLst/>
            <a:gdLst/>
            <a:ahLst/>
            <a:cxnLst/>
            <a:rect l="l" t="t" r="r" b="b"/>
            <a:pathLst>
              <a:path w="2628900" h="0">
                <a:moveTo>
                  <a:pt x="0" y="0"/>
                </a:moveTo>
                <a:lnTo>
                  <a:pt x="2628899" y="0"/>
                </a:lnTo>
              </a:path>
            </a:pathLst>
          </a:custGeom>
          <a:ln w="9524">
            <a:solidFill>
              <a:srgbClr val="9999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914400" y="6015037"/>
            <a:ext cx="2628900" cy="0"/>
          </a:xfrm>
          <a:custGeom>
            <a:avLst/>
            <a:gdLst/>
            <a:ahLst/>
            <a:cxnLst/>
            <a:rect l="l" t="t" r="r" b="b"/>
            <a:pathLst>
              <a:path w="2628900" h="0">
                <a:moveTo>
                  <a:pt x="0" y="0"/>
                </a:moveTo>
                <a:lnTo>
                  <a:pt x="2628899" y="0"/>
                </a:lnTo>
              </a:path>
            </a:pathLst>
          </a:custGeom>
          <a:ln w="9524">
            <a:solidFill>
              <a:srgbClr val="EDEDE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533775" y="6000749"/>
            <a:ext cx="9525" cy="19050"/>
          </a:xfrm>
          <a:custGeom>
            <a:avLst/>
            <a:gdLst/>
            <a:ahLst/>
            <a:cxnLst/>
            <a:rect l="l" t="t" r="r" b="b"/>
            <a:pathLst>
              <a:path w="9525" h="19050">
                <a:moveTo>
                  <a:pt x="9524" y="19049"/>
                </a:moveTo>
                <a:lnTo>
                  <a:pt x="0" y="19049"/>
                </a:lnTo>
                <a:lnTo>
                  <a:pt x="0" y="9524"/>
                </a:lnTo>
                <a:lnTo>
                  <a:pt x="9524" y="0"/>
                </a:lnTo>
                <a:lnTo>
                  <a:pt x="9524" y="19049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914400" y="6000749"/>
            <a:ext cx="9525" cy="19050"/>
          </a:xfrm>
          <a:custGeom>
            <a:avLst/>
            <a:gdLst/>
            <a:ahLst/>
            <a:cxnLst/>
            <a:rect l="l" t="t" r="r" b="b"/>
            <a:pathLst>
              <a:path w="9525" h="19050">
                <a:moveTo>
                  <a:pt x="0" y="19049"/>
                </a:moveTo>
                <a:lnTo>
                  <a:pt x="0" y="0"/>
                </a:lnTo>
                <a:lnTo>
                  <a:pt x="9524" y="0"/>
                </a:lnTo>
                <a:lnTo>
                  <a:pt x="9524" y="9524"/>
                </a:lnTo>
                <a:lnTo>
                  <a:pt x="0" y="19049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45"/>
              <a:t>21</a:t>
            </a:fld>
            <a:r>
              <a:rPr dirty="0" spc="45"/>
              <a:t> </a:t>
            </a:r>
            <a:r>
              <a:rPr dirty="0" spc="-135"/>
              <a:t>/</a:t>
            </a:r>
            <a:r>
              <a:rPr dirty="0" spc="-260"/>
              <a:t> </a:t>
            </a:r>
            <a:r>
              <a:rPr dirty="0" spc="45"/>
              <a:t>27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901700" y="6103293"/>
            <a:ext cx="2654935" cy="156845"/>
          </a:xfrm>
          <a:prstGeom prst="rect">
            <a:avLst/>
          </a:prstGeom>
        </p:spPr>
        <p:txBody>
          <a:bodyPr wrap="square" lIns="0" tIns="82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dirty="0" sz="850" b="1">
                <a:solidFill>
                  <a:srgbClr val="C2132D"/>
                </a:solidFill>
                <a:latin typeface="Trebuchet MS"/>
                <a:cs typeface="Trebuchet MS"/>
              </a:rPr>
              <a:t>Source: </a:t>
            </a:r>
            <a:r>
              <a:rPr dirty="0" sz="850" spc="10">
                <a:solidFill>
                  <a:srgbClr val="83D5D3"/>
                </a:solidFill>
                <a:latin typeface="Trebuchet MS"/>
                <a:cs typeface="Trebuchet MS"/>
                <a:hlinkClick r:id="rId2"/>
              </a:rPr>
              <a:t>Nixtla's UtilsForecast </a:t>
            </a:r>
            <a:r>
              <a:rPr dirty="0" sz="850" spc="70">
                <a:solidFill>
                  <a:srgbClr val="83D5D3"/>
                </a:solidFill>
                <a:latin typeface="Trebuchet MS"/>
                <a:cs typeface="Trebuchet MS"/>
                <a:hlinkClick r:id="rId2"/>
              </a:rPr>
              <a:t>Losses</a:t>
            </a:r>
            <a:r>
              <a:rPr dirty="0" sz="850" spc="-160">
                <a:solidFill>
                  <a:srgbClr val="83D5D3"/>
                </a:solidFill>
                <a:latin typeface="Trebuchet MS"/>
                <a:cs typeface="Trebuchet MS"/>
                <a:hlinkClick r:id="rId2"/>
              </a:rPr>
              <a:t> </a:t>
            </a:r>
            <a:r>
              <a:rPr dirty="0" sz="850" spc="15">
                <a:solidFill>
                  <a:srgbClr val="83D5D3"/>
                </a:solidFill>
                <a:latin typeface="Trebuchet MS"/>
                <a:cs typeface="Trebuchet MS"/>
                <a:hlinkClick r:id="rId2"/>
              </a:rPr>
              <a:t>Documentation</a:t>
            </a:r>
            <a:endParaRPr sz="8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711200"/>
            <a:ext cx="4224655" cy="5397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350" spc="-190">
                <a:solidFill>
                  <a:srgbClr val="C2132D"/>
                </a:solidFill>
              </a:rPr>
              <a:t>Percentage </a:t>
            </a:r>
            <a:r>
              <a:rPr dirty="0" sz="3350" spc="-195">
                <a:solidFill>
                  <a:srgbClr val="C2132D"/>
                </a:solidFill>
              </a:rPr>
              <a:t>Errors:</a:t>
            </a:r>
            <a:r>
              <a:rPr dirty="0" sz="3350" spc="-290">
                <a:solidFill>
                  <a:srgbClr val="C2132D"/>
                </a:solidFill>
              </a:rPr>
              <a:t> </a:t>
            </a:r>
            <a:r>
              <a:rPr dirty="0" sz="3200">
                <a:solidFill>
                  <a:srgbClr val="C2132D"/>
                </a:solidFill>
                <a:latin typeface="Courier New"/>
                <a:cs typeface="Courier New"/>
              </a:rPr>
              <a:t>mape</a:t>
            </a:r>
            <a:endParaRPr sz="32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1700" y="1606550"/>
            <a:ext cx="785939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00" b="1">
                <a:solidFill>
                  <a:srgbClr val="C2132D"/>
                </a:solidFill>
                <a:latin typeface="Trebuchet MS"/>
                <a:cs typeface="Trebuchet MS"/>
              </a:rPr>
              <a:t>MAPE</a:t>
            </a:r>
            <a:r>
              <a:rPr dirty="0" sz="1800" spc="-85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585D60"/>
                </a:solidFill>
                <a:latin typeface="Trebuchet MS"/>
                <a:cs typeface="Trebuchet MS"/>
              </a:rPr>
              <a:t>calculates</a:t>
            </a:r>
            <a:r>
              <a:rPr dirty="0" sz="1800" spc="-9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50">
                <a:solidFill>
                  <a:srgbClr val="585D60"/>
                </a:solidFill>
                <a:latin typeface="Trebuchet MS"/>
                <a:cs typeface="Trebuchet MS"/>
              </a:rPr>
              <a:t>the</a:t>
            </a:r>
            <a:r>
              <a:rPr dirty="0" sz="1800" spc="-9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585D60"/>
                </a:solidFill>
                <a:latin typeface="Trebuchet MS"/>
                <a:cs typeface="Trebuchet MS"/>
              </a:rPr>
              <a:t>average</a:t>
            </a:r>
            <a:r>
              <a:rPr dirty="0" sz="1800" spc="-9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5">
                <a:solidFill>
                  <a:srgbClr val="585D60"/>
                </a:solidFill>
                <a:latin typeface="Trebuchet MS"/>
                <a:cs typeface="Trebuchet MS"/>
              </a:rPr>
              <a:t>absolute</a:t>
            </a:r>
            <a:r>
              <a:rPr dirty="0" sz="1800" spc="-9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55">
                <a:solidFill>
                  <a:srgbClr val="585D60"/>
                </a:solidFill>
                <a:latin typeface="Trebuchet MS"/>
                <a:cs typeface="Trebuchet MS"/>
              </a:rPr>
              <a:t>error</a:t>
            </a:r>
            <a:r>
              <a:rPr dirty="0" sz="1800" spc="-9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114">
                <a:solidFill>
                  <a:srgbClr val="585D60"/>
                </a:solidFill>
                <a:latin typeface="Trebuchet MS"/>
                <a:cs typeface="Trebuchet MS"/>
              </a:rPr>
              <a:t>as</a:t>
            </a:r>
            <a:r>
              <a:rPr dirty="0" sz="1800" spc="-9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30">
                <a:solidFill>
                  <a:srgbClr val="585D60"/>
                </a:solidFill>
                <a:latin typeface="Trebuchet MS"/>
                <a:cs typeface="Trebuchet MS"/>
              </a:rPr>
              <a:t>a</a:t>
            </a:r>
            <a:r>
              <a:rPr dirty="0" sz="1800" spc="-9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15">
                <a:solidFill>
                  <a:srgbClr val="585D60"/>
                </a:solidFill>
                <a:latin typeface="Trebuchet MS"/>
                <a:cs typeface="Trebuchet MS"/>
              </a:rPr>
              <a:t>percentage</a:t>
            </a:r>
            <a:r>
              <a:rPr dirty="0" sz="1800" spc="-9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10">
                <a:solidFill>
                  <a:srgbClr val="585D60"/>
                </a:solidFill>
                <a:latin typeface="Trebuchet MS"/>
                <a:cs typeface="Trebuchet MS"/>
              </a:rPr>
              <a:t>of</a:t>
            </a:r>
            <a:r>
              <a:rPr dirty="0" sz="1800" spc="-8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20">
                <a:solidFill>
                  <a:srgbClr val="585D60"/>
                </a:solidFill>
                <a:latin typeface="Trebuchet MS"/>
                <a:cs typeface="Trebuchet MS"/>
              </a:rPr>
              <a:t>actual</a:t>
            </a:r>
            <a:r>
              <a:rPr dirty="0" sz="1800" spc="-9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15">
                <a:solidFill>
                  <a:srgbClr val="585D60"/>
                </a:solidFill>
                <a:latin typeface="Trebuchet MS"/>
                <a:cs typeface="Trebuchet MS"/>
              </a:rPr>
              <a:t>values.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1700" y="3081019"/>
            <a:ext cx="9424670" cy="14160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312420">
              <a:lnSpc>
                <a:spcPct val="114599"/>
              </a:lnSpc>
              <a:spcBef>
                <a:spcPts val="100"/>
              </a:spcBef>
            </a:pPr>
            <a:r>
              <a:rPr dirty="0" sz="1800" spc="-75" b="1">
                <a:solidFill>
                  <a:srgbClr val="C2132D"/>
                </a:solidFill>
                <a:latin typeface="Trebuchet MS"/>
                <a:cs typeface="Trebuchet MS"/>
              </a:rPr>
              <a:t>Interpretation</a:t>
            </a:r>
            <a:r>
              <a:rPr dirty="0" sz="1800" spc="-75">
                <a:solidFill>
                  <a:srgbClr val="585D60"/>
                </a:solidFill>
                <a:latin typeface="Trebuchet MS"/>
                <a:cs typeface="Trebuchet MS"/>
              </a:rPr>
              <a:t>: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55">
                <a:solidFill>
                  <a:srgbClr val="585D60"/>
                </a:solidFill>
                <a:latin typeface="Trebuchet MS"/>
                <a:cs typeface="Trebuchet MS"/>
              </a:rPr>
              <a:t>Expresses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5">
                <a:solidFill>
                  <a:srgbClr val="585D60"/>
                </a:solidFill>
                <a:latin typeface="Trebuchet MS"/>
                <a:cs typeface="Trebuchet MS"/>
              </a:rPr>
              <a:t>forecast</a:t>
            </a:r>
            <a:r>
              <a:rPr dirty="0" sz="1800" spc="-9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5">
                <a:solidFill>
                  <a:srgbClr val="585D60"/>
                </a:solidFill>
                <a:latin typeface="Trebuchet MS"/>
                <a:cs typeface="Trebuchet MS"/>
              </a:rPr>
              <a:t>accuracy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114">
                <a:solidFill>
                  <a:srgbClr val="585D60"/>
                </a:solidFill>
                <a:latin typeface="Trebuchet MS"/>
                <a:cs typeface="Trebuchet MS"/>
              </a:rPr>
              <a:t>as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30">
                <a:solidFill>
                  <a:srgbClr val="585D60"/>
                </a:solidFill>
                <a:latin typeface="Trebuchet MS"/>
                <a:cs typeface="Trebuchet MS"/>
              </a:rPr>
              <a:t>a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40">
                <a:solidFill>
                  <a:srgbClr val="585D60"/>
                </a:solidFill>
                <a:latin typeface="Trebuchet MS"/>
                <a:cs typeface="Trebuchet MS"/>
              </a:rPr>
              <a:t>percentage;</a:t>
            </a:r>
            <a:r>
              <a:rPr dirty="0" sz="1800" spc="-9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30">
                <a:solidFill>
                  <a:srgbClr val="585D60"/>
                </a:solidFill>
                <a:latin typeface="Trebuchet MS"/>
                <a:cs typeface="Trebuchet MS"/>
              </a:rPr>
              <a:t>lower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150">
                <a:solidFill>
                  <a:srgbClr val="585D60"/>
                </a:solidFill>
                <a:latin typeface="Trebuchet MS"/>
                <a:cs typeface="Trebuchet MS"/>
              </a:rPr>
              <a:t>MAPE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585D60"/>
                </a:solidFill>
                <a:latin typeface="Trebuchet MS"/>
                <a:cs typeface="Trebuchet MS"/>
              </a:rPr>
              <a:t>indicates</a:t>
            </a:r>
            <a:r>
              <a:rPr dirty="0" sz="1800" spc="-9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65">
                <a:solidFill>
                  <a:srgbClr val="585D60"/>
                </a:solidFill>
                <a:latin typeface="Trebuchet MS"/>
                <a:cs typeface="Trebuchet MS"/>
              </a:rPr>
              <a:t>better  </a:t>
            </a:r>
            <a:r>
              <a:rPr dirty="0" sz="1800" spc="-20">
                <a:solidFill>
                  <a:srgbClr val="585D60"/>
                </a:solidFill>
                <a:latin typeface="Trebuchet MS"/>
                <a:cs typeface="Trebuchet MS"/>
              </a:rPr>
              <a:t>performance.</a:t>
            </a:r>
            <a:endParaRPr sz="1800">
              <a:latin typeface="Trebuchet MS"/>
              <a:cs typeface="Trebuchet MS"/>
            </a:endParaRPr>
          </a:p>
          <a:p>
            <a:pPr marL="12700" marR="5080">
              <a:lnSpc>
                <a:spcPct val="118100"/>
              </a:lnSpc>
              <a:spcBef>
                <a:spcPts val="894"/>
              </a:spcBef>
            </a:pPr>
            <a:r>
              <a:rPr dirty="0" sz="1800" spc="-40" b="1">
                <a:solidFill>
                  <a:srgbClr val="C2132D"/>
                </a:solidFill>
                <a:latin typeface="Trebuchet MS"/>
                <a:cs typeface="Trebuchet MS"/>
              </a:rPr>
              <a:t>Characteristic:</a:t>
            </a:r>
            <a:r>
              <a:rPr dirty="0" sz="1800" spc="-95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spc="45">
                <a:solidFill>
                  <a:srgbClr val="585D60"/>
                </a:solidFill>
                <a:latin typeface="Trebuchet MS"/>
                <a:cs typeface="Trebuchet MS"/>
              </a:rPr>
              <a:t>Can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585D60"/>
                </a:solidFill>
                <a:latin typeface="Trebuchet MS"/>
                <a:cs typeface="Trebuchet MS"/>
              </a:rPr>
              <a:t>be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15">
                <a:solidFill>
                  <a:srgbClr val="585D60"/>
                </a:solidFill>
                <a:latin typeface="Trebuchet MS"/>
                <a:cs typeface="Trebuchet MS"/>
              </a:rPr>
              <a:t>misleading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60">
                <a:solidFill>
                  <a:srgbClr val="585D60"/>
                </a:solidFill>
                <a:latin typeface="Trebuchet MS"/>
                <a:cs typeface="Trebuchet MS"/>
              </a:rPr>
              <a:t>if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20">
                <a:solidFill>
                  <a:srgbClr val="585D60"/>
                </a:solidFill>
                <a:latin typeface="Trebuchet MS"/>
                <a:cs typeface="Trebuchet MS"/>
              </a:rPr>
              <a:t>actual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15">
                <a:solidFill>
                  <a:srgbClr val="585D60"/>
                </a:solidFill>
                <a:latin typeface="Trebuchet MS"/>
                <a:cs typeface="Trebuchet MS"/>
              </a:rPr>
              <a:t>values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35">
                <a:solidFill>
                  <a:srgbClr val="585D60"/>
                </a:solidFill>
                <a:latin typeface="Trebuchet MS"/>
                <a:cs typeface="Trebuchet MS"/>
              </a:rPr>
              <a:t>are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35">
                <a:solidFill>
                  <a:srgbClr val="585D60"/>
                </a:solidFill>
                <a:latin typeface="Trebuchet MS"/>
                <a:cs typeface="Trebuchet MS"/>
              </a:rPr>
              <a:t>close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45">
                <a:solidFill>
                  <a:srgbClr val="585D60"/>
                </a:solidFill>
                <a:latin typeface="Trebuchet MS"/>
                <a:cs typeface="Trebuchet MS"/>
              </a:rPr>
              <a:t>to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75">
                <a:solidFill>
                  <a:srgbClr val="585D60"/>
                </a:solidFill>
                <a:latin typeface="Trebuchet MS"/>
                <a:cs typeface="Trebuchet MS"/>
              </a:rPr>
              <a:t>zero,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585D60"/>
                </a:solidFill>
                <a:latin typeface="Trebuchet MS"/>
                <a:cs typeface="Trebuchet MS"/>
              </a:rPr>
              <a:t>leading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45">
                <a:solidFill>
                  <a:srgbClr val="585D60"/>
                </a:solidFill>
                <a:latin typeface="Trebuchet MS"/>
                <a:cs typeface="Trebuchet MS"/>
              </a:rPr>
              <a:t>to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45">
                <a:solidFill>
                  <a:srgbClr val="585D60"/>
                </a:solidFill>
                <a:latin typeface="Trebuchet MS"/>
                <a:cs typeface="Trebuchet MS"/>
              </a:rPr>
              <a:t>extremely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10">
                <a:solidFill>
                  <a:srgbClr val="585D60"/>
                </a:solidFill>
                <a:latin typeface="Trebuchet MS"/>
                <a:cs typeface="Trebuchet MS"/>
              </a:rPr>
              <a:t>high  </a:t>
            </a:r>
            <a:r>
              <a:rPr dirty="0" sz="1800" spc="150">
                <a:solidFill>
                  <a:srgbClr val="585D60"/>
                </a:solidFill>
                <a:latin typeface="Trebuchet MS"/>
                <a:cs typeface="Trebuchet MS"/>
              </a:rPr>
              <a:t>MAPE</a:t>
            </a:r>
            <a:r>
              <a:rPr dirty="0" sz="1800" spc="-10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15">
                <a:solidFill>
                  <a:srgbClr val="585D60"/>
                </a:solidFill>
                <a:latin typeface="Trebuchet MS"/>
                <a:cs typeface="Trebuchet MS"/>
              </a:rPr>
              <a:t>values.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22329" y="2482273"/>
            <a:ext cx="96520" cy="1981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100" spc="140" i="1">
                <a:solidFill>
                  <a:srgbClr val="585D60"/>
                </a:solidFill>
                <a:latin typeface="Arial"/>
                <a:cs typeface="Arial"/>
              </a:rPr>
              <a:t>τ</a:t>
            </a:r>
            <a:endParaRPr sz="11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73413" y="2339975"/>
            <a:ext cx="172529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800" spc="145">
                <a:solidFill>
                  <a:srgbClr val="585D60"/>
                </a:solidFill>
                <a:latin typeface="Lucida Sans Unicode"/>
                <a:cs typeface="Lucida Sans Unicode"/>
              </a:rPr>
              <a:t>MAPE(</a:t>
            </a:r>
            <a:r>
              <a:rPr dirty="0" sz="1600" spc="145" i="1">
                <a:solidFill>
                  <a:srgbClr val="585D60"/>
                </a:solidFill>
                <a:latin typeface="Arial"/>
                <a:cs typeface="Arial"/>
              </a:rPr>
              <a:t>y</a:t>
            </a:r>
            <a:r>
              <a:rPr dirty="0" baseline="-15151" sz="1650" spc="217" i="1">
                <a:solidFill>
                  <a:srgbClr val="585D60"/>
                </a:solidFill>
                <a:latin typeface="Arial"/>
                <a:cs typeface="Arial"/>
              </a:rPr>
              <a:t>τ</a:t>
            </a:r>
            <a:r>
              <a:rPr dirty="0" baseline="-15151" sz="1650" spc="-187" i="1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70">
                <a:solidFill>
                  <a:srgbClr val="585D60"/>
                </a:solidFill>
                <a:latin typeface="Lucida Sans Unicode"/>
                <a:cs typeface="Lucida Sans Unicode"/>
              </a:rPr>
              <a:t>,</a:t>
            </a:r>
            <a:r>
              <a:rPr dirty="0" sz="1800" spc="-280">
                <a:solidFill>
                  <a:srgbClr val="585D60"/>
                </a:solidFill>
                <a:latin typeface="Lucida Sans Unicode"/>
                <a:cs typeface="Lucida Sans Unicode"/>
              </a:rPr>
              <a:t> </a:t>
            </a:r>
            <a:r>
              <a:rPr dirty="0" sz="1600" spc="-450" i="1">
                <a:solidFill>
                  <a:srgbClr val="585D60"/>
                </a:solidFill>
                <a:latin typeface="Arial"/>
                <a:cs typeface="Arial"/>
              </a:rPr>
              <a:t>y</a:t>
            </a:r>
            <a:r>
              <a:rPr dirty="0" sz="1800" spc="-450">
                <a:solidFill>
                  <a:srgbClr val="585D60"/>
                </a:solidFill>
                <a:latin typeface="Lucida Sans Unicode"/>
                <a:cs typeface="Lucida Sans Unicode"/>
              </a:rPr>
              <a:t>^</a:t>
            </a:r>
            <a:r>
              <a:rPr dirty="0" sz="1800" spc="-445">
                <a:solidFill>
                  <a:srgbClr val="585D60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110">
                <a:solidFill>
                  <a:srgbClr val="585D60"/>
                </a:solidFill>
                <a:latin typeface="Lucida Sans Unicode"/>
                <a:cs typeface="Lucida Sans Unicode"/>
              </a:rPr>
              <a:t>)</a:t>
            </a:r>
            <a:r>
              <a:rPr dirty="0" sz="1800" spc="-85">
                <a:solidFill>
                  <a:srgbClr val="585D60"/>
                </a:solidFill>
                <a:latin typeface="Lucida Sans Unicode"/>
                <a:cs typeface="Lucida Sans Unicode"/>
              </a:rPr>
              <a:t> </a:t>
            </a:r>
            <a:r>
              <a:rPr dirty="0" sz="1800" spc="-35">
                <a:solidFill>
                  <a:srgbClr val="585D60"/>
                </a:solidFill>
                <a:latin typeface="Lucida Sans Unicode"/>
                <a:cs typeface="Lucida Sans Unicode"/>
              </a:rPr>
              <a:t>=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126310" y="2130805"/>
            <a:ext cx="344170" cy="21971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100" spc="150" i="1">
                <a:solidFill>
                  <a:srgbClr val="585D60"/>
                </a:solidFill>
                <a:latin typeface="Arial"/>
                <a:cs typeface="Arial"/>
              </a:rPr>
              <a:t>t</a:t>
            </a:r>
            <a:r>
              <a:rPr dirty="0" sz="1250" spc="-5">
                <a:solidFill>
                  <a:srgbClr val="585D60"/>
                </a:solidFill>
                <a:latin typeface="Lucida Sans Unicode"/>
                <a:cs typeface="Lucida Sans Unicode"/>
              </a:rPr>
              <a:t>+</a:t>
            </a:r>
            <a:r>
              <a:rPr dirty="0" sz="1100" spc="260" i="1">
                <a:solidFill>
                  <a:srgbClr val="585D60"/>
                </a:solidFill>
                <a:latin typeface="Arial"/>
                <a:cs typeface="Arial"/>
              </a:rPr>
              <a:t>H</a:t>
            </a:r>
            <a:endParaRPr sz="11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052938" y="2664205"/>
            <a:ext cx="499745" cy="21971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100" spc="240" i="1">
                <a:solidFill>
                  <a:srgbClr val="585D60"/>
                </a:solidFill>
                <a:latin typeface="Arial"/>
                <a:cs typeface="Arial"/>
              </a:rPr>
              <a:t>τ</a:t>
            </a:r>
            <a:r>
              <a:rPr dirty="0" sz="1250" spc="-5">
                <a:solidFill>
                  <a:srgbClr val="585D60"/>
                </a:solidFill>
                <a:latin typeface="Lucida Sans Unicode"/>
                <a:cs typeface="Lucida Sans Unicode"/>
              </a:rPr>
              <a:t>=</a:t>
            </a:r>
            <a:r>
              <a:rPr dirty="0" sz="1100" spc="150" i="1">
                <a:solidFill>
                  <a:srgbClr val="585D60"/>
                </a:solidFill>
                <a:latin typeface="Arial"/>
                <a:cs typeface="Arial"/>
              </a:rPr>
              <a:t>t</a:t>
            </a:r>
            <a:r>
              <a:rPr dirty="0" sz="1250" spc="-5">
                <a:solidFill>
                  <a:srgbClr val="585D60"/>
                </a:solidFill>
                <a:latin typeface="Lucida Sans Unicode"/>
                <a:cs typeface="Lucida Sans Unicode"/>
              </a:rPr>
              <a:t>+</a:t>
            </a:r>
            <a:r>
              <a:rPr dirty="0" sz="1250" spc="-155">
                <a:solidFill>
                  <a:srgbClr val="585D60"/>
                </a:solidFill>
                <a:latin typeface="Lucida Sans Unicode"/>
                <a:cs typeface="Lucida Sans Unicode"/>
              </a:rPr>
              <a:t>1</a:t>
            </a:r>
            <a:endParaRPr sz="1250">
              <a:latin typeface="Lucida Sans Unicode"/>
              <a:cs typeface="Lucida Sans Unicod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761533" y="2104166"/>
            <a:ext cx="215900" cy="683260"/>
          </a:xfrm>
          <a:prstGeom prst="rect">
            <a:avLst/>
          </a:prstGeom>
        </p:spPr>
        <p:txBody>
          <a:bodyPr wrap="square" lIns="0" tIns="86360" rIns="0" bIns="0" rtlCol="0" vert="horz">
            <a:spAutoFit/>
          </a:bodyPr>
          <a:lstStyle/>
          <a:p>
            <a:pPr marL="56515">
              <a:lnSpc>
                <a:spcPct val="100000"/>
              </a:lnSpc>
              <a:spcBef>
                <a:spcPts val="680"/>
              </a:spcBef>
            </a:pPr>
            <a:r>
              <a:rPr dirty="0" sz="1800" spc="-240">
                <a:solidFill>
                  <a:srgbClr val="585D60"/>
                </a:solidFill>
                <a:latin typeface="Lucida Sans Unicode"/>
                <a:cs typeface="Lucida Sans Unicode"/>
              </a:rPr>
              <a:t>1</a:t>
            </a:r>
            <a:endParaRPr sz="18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dirty="0" sz="1600" spc="340" i="1">
                <a:solidFill>
                  <a:srgbClr val="585D60"/>
                </a:solidFill>
                <a:latin typeface="Arial"/>
                <a:cs typeface="Arial"/>
              </a:rPr>
              <a:t>H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753099" y="2519362"/>
            <a:ext cx="247650" cy="0"/>
          </a:xfrm>
          <a:custGeom>
            <a:avLst/>
            <a:gdLst/>
            <a:ahLst/>
            <a:cxnLst/>
            <a:rect l="l" t="t" r="r" b="b"/>
            <a:pathLst>
              <a:path w="247650" h="0">
                <a:moveTo>
                  <a:pt x="0" y="0"/>
                </a:moveTo>
                <a:lnTo>
                  <a:pt x="247649" y="0"/>
                </a:lnTo>
              </a:path>
            </a:pathLst>
          </a:custGeom>
          <a:ln w="9524">
            <a:solidFill>
              <a:srgbClr val="585D6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6539805" y="2178050"/>
            <a:ext cx="101219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909955" algn="l"/>
              </a:tabLst>
            </a:pPr>
            <a:r>
              <a:rPr dirty="0" sz="1800" spc="-175">
                <a:solidFill>
                  <a:srgbClr val="585D60"/>
                </a:solidFill>
                <a:latin typeface="Lucida Sans Unicode"/>
                <a:cs typeface="Lucida Sans Unicode"/>
              </a:rPr>
              <a:t>∣ </a:t>
            </a:r>
            <a:r>
              <a:rPr dirty="0" sz="1600" spc="110" i="1">
                <a:solidFill>
                  <a:srgbClr val="585D60"/>
                </a:solidFill>
                <a:latin typeface="Arial"/>
                <a:cs typeface="Arial"/>
              </a:rPr>
              <a:t>y</a:t>
            </a:r>
            <a:r>
              <a:rPr dirty="0" baseline="-12626" sz="1650" spc="165" i="1">
                <a:solidFill>
                  <a:srgbClr val="585D60"/>
                </a:solidFill>
                <a:latin typeface="Arial"/>
                <a:cs typeface="Arial"/>
              </a:rPr>
              <a:t>τ</a:t>
            </a:r>
            <a:r>
              <a:rPr dirty="0" baseline="-12626" sz="1650" spc="390" i="1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35">
                <a:solidFill>
                  <a:srgbClr val="585D60"/>
                </a:solidFill>
                <a:latin typeface="Lucida Sans Unicode"/>
                <a:cs typeface="Lucida Sans Unicode"/>
              </a:rPr>
              <a:t>−</a:t>
            </a:r>
            <a:r>
              <a:rPr dirty="0" sz="1800" spc="-165">
                <a:solidFill>
                  <a:srgbClr val="585D60"/>
                </a:solidFill>
                <a:latin typeface="Lucida Sans Unicode"/>
                <a:cs typeface="Lucida Sans Unicode"/>
              </a:rPr>
              <a:t> </a:t>
            </a:r>
            <a:r>
              <a:rPr dirty="0" sz="1600" spc="-450" i="1">
                <a:solidFill>
                  <a:srgbClr val="585D60"/>
                </a:solidFill>
                <a:latin typeface="Arial"/>
                <a:cs typeface="Arial"/>
              </a:rPr>
              <a:t>y</a:t>
            </a:r>
            <a:r>
              <a:rPr dirty="0" baseline="1543" sz="2700" spc="-675">
                <a:solidFill>
                  <a:srgbClr val="585D60"/>
                </a:solidFill>
                <a:latin typeface="Lucida Sans Unicode"/>
                <a:cs typeface="Lucida Sans Unicode"/>
              </a:rPr>
              <a:t>^	</a:t>
            </a:r>
            <a:r>
              <a:rPr dirty="0" sz="1800" spc="-175">
                <a:solidFill>
                  <a:srgbClr val="585D60"/>
                </a:solidFill>
                <a:latin typeface="Lucida Sans Unicode"/>
                <a:cs typeface="Lucida Sans Unicode"/>
              </a:rPr>
              <a:t>∣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099422" y="2248535"/>
            <a:ext cx="1452880" cy="40957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  <a:tabLst>
                <a:tab pos="1208405" algn="l"/>
              </a:tabLst>
            </a:pPr>
            <a:r>
              <a:rPr dirty="0" sz="2500" spc="815">
                <a:solidFill>
                  <a:srgbClr val="585D60"/>
                </a:solidFill>
                <a:latin typeface="Arial"/>
                <a:cs typeface="Arial"/>
              </a:rPr>
              <a:t>∑</a:t>
            </a:r>
            <a:r>
              <a:rPr dirty="0" sz="2500" spc="170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175">
                <a:solidFill>
                  <a:srgbClr val="585D60"/>
                </a:solidFill>
                <a:latin typeface="Lucida Sans Unicode"/>
                <a:cs typeface="Lucida Sans Unicode"/>
              </a:rPr>
              <a:t>∣</a:t>
            </a:r>
            <a:r>
              <a:rPr dirty="0" u="sng" baseline="24691" sz="2700" spc="-262">
                <a:solidFill>
                  <a:srgbClr val="585D60"/>
                </a:solidFill>
                <a:uFill>
                  <a:solidFill>
                    <a:srgbClr val="585D60"/>
                  </a:solidFill>
                </a:uFill>
                <a:latin typeface="Lucida Sans Unicode"/>
                <a:cs typeface="Lucida Sans Unicode"/>
              </a:rPr>
              <a:t> 	</a:t>
            </a:r>
            <a:r>
              <a:rPr dirty="0" u="sng" baseline="40404" sz="1650" spc="209" i="1">
                <a:solidFill>
                  <a:srgbClr val="585D60"/>
                </a:solidFill>
                <a:uFill>
                  <a:solidFill>
                    <a:srgbClr val="585D60"/>
                  </a:solidFill>
                </a:uFill>
                <a:latin typeface="Arial"/>
                <a:cs typeface="Arial"/>
              </a:rPr>
              <a:t>τ</a:t>
            </a:r>
            <a:r>
              <a:rPr dirty="0" baseline="40404" sz="1650" spc="284" i="1">
                <a:solidFill>
                  <a:srgbClr val="585D60"/>
                </a:solidFill>
                <a:latin typeface="Arial"/>
                <a:cs typeface="Arial"/>
              </a:rPr>
              <a:t> </a:t>
            </a:r>
            <a:r>
              <a:rPr dirty="0" sz="1800" spc="-175">
                <a:solidFill>
                  <a:srgbClr val="585D60"/>
                </a:solidFill>
                <a:latin typeface="Lucida Sans Unicode"/>
                <a:cs typeface="Lucida Sans Unicode"/>
              </a:rPr>
              <a:t>∣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527105" y="2492375"/>
            <a:ext cx="102489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414655" algn="l"/>
                <a:tab pos="922655" algn="l"/>
              </a:tabLst>
            </a:pPr>
            <a:r>
              <a:rPr dirty="0" sz="1800" spc="-175">
                <a:solidFill>
                  <a:srgbClr val="585D60"/>
                </a:solidFill>
                <a:latin typeface="Lucida Sans Unicode"/>
                <a:cs typeface="Lucida Sans Unicode"/>
              </a:rPr>
              <a:t>∣	</a:t>
            </a:r>
            <a:r>
              <a:rPr dirty="0" sz="1600" spc="110" i="1">
                <a:solidFill>
                  <a:srgbClr val="585D60"/>
                </a:solidFill>
                <a:latin typeface="Arial"/>
                <a:cs typeface="Arial"/>
              </a:rPr>
              <a:t>y</a:t>
            </a:r>
            <a:r>
              <a:rPr dirty="0" baseline="-15151" sz="1650" spc="165" i="1">
                <a:solidFill>
                  <a:srgbClr val="585D60"/>
                </a:solidFill>
                <a:latin typeface="Arial"/>
                <a:cs typeface="Arial"/>
              </a:rPr>
              <a:t>τ	</a:t>
            </a:r>
            <a:r>
              <a:rPr dirty="0" sz="1800" spc="-175">
                <a:solidFill>
                  <a:srgbClr val="585D60"/>
                </a:solidFill>
                <a:latin typeface="Lucida Sans Unicode"/>
                <a:cs typeface="Lucida Sans Unicode"/>
              </a:rPr>
              <a:t>∣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914400" y="6005512"/>
            <a:ext cx="2628900" cy="0"/>
          </a:xfrm>
          <a:custGeom>
            <a:avLst/>
            <a:gdLst/>
            <a:ahLst/>
            <a:cxnLst/>
            <a:rect l="l" t="t" r="r" b="b"/>
            <a:pathLst>
              <a:path w="2628900" h="0">
                <a:moveTo>
                  <a:pt x="0" y="0"/>
                </a:moveTo>
                <a:lnTo>
                  <a:pt x="2628899" y="0"/>
                </a:lnTo>
              </a:path>
            </a:pathLst>
          </a:custGeom>
          <a:ln w="9524">
            <a:solidFill>
              <a:srgbClr val="9999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914400" y="6015037"/>
            <a:ext cx="2628900" cy="0"/>
          </a:xfrm>
          <a:custGeom>
            <a:avLst/>
            <a:gdLst/>
            <a:ahLst/>
            <a:cxnLst/>
            <a:rect l="l" t="t" r="r" b="b"/>
            <a:pathLst>
              <a:path w="2628900" h="0">
                <a:moveTo>
                  <a:pt x="0" y="0"/>
                </a:moveTo>
                <a:lnTo>
                  <a:pt x="2628899" y="0"/>
                </a:lnTo>
              </a:path>
            </a:pathLst>
          </a:custGeom>
          <a:ln w="9524">
            <a:solidFill>
              <a:srgbClr val="EDEDE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533775" y="6000749"/>
            <a:ext cx="9525" cy="19050"/>
          </a:xfrm>
          <a:custGeom>
            <a:avLst/>
            <a:gdLst/>
            <a:ahLst/>
            <a:cxnLst/>
            <a:rect l="l" t="t" r="r" b="b"/>
            <a:pathLst>
              <a:path w="9525" h="19050">
                <a:moveTo>
                  <a:pt x="9524" y="19049"/>
                </a:moveTo>
                <a:lnTo>
                  <a:pt x="0" y="19049"/>
                </a:lnTo>
                <a:lnTo>
                  <a:pt x="0" y="9524"/>
                </a:lnTo>
                <a:lnTo>
                  <a:pt x="9524" y="0"/>
                </a:lnTo>
                <a:lnTo>
                  <a:pt x="9524" y="19049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914400" y="6000749"/>
            <a:ext cx="9525" cy="19050"/>
          </a:xfrm>
          <a:custGeom>
            <a:avLst/>
            <a:gdLst/>
            <a:ahLst/>
            <a:cxnLst/>
            <a:rect l="l" t="t" r="r" b="b"/>
            <a:pathLst>
              <a:path w="9525" h="19050">
                <a:moveTo>
                  <a:pt x="0" y="19049"/>
                </a:moveTo>
                <a:lnTo>
                  <a:pt x="0" y="0"/>
                </a:lnTo>
                <a:lnTo>
                  <a:pt x="9524" y="0"/>
                </a:lnTo>
                <a:lnTo>
                  <a:pt x="9524" y="9524"/>
                </a:lnTo>
                <a:lnTo>
                  <a:pt x="0" y="19049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45"/>
              <a:t>21</a:t>
            </a:fld>
            <a:r>
              <a:rPr dirty="0" spc="45"/>
              <a:t> </a:t>
            </a:r>
            <a:r>
              <a:rPr dirty="0" spc="-135"/>
              <a:t>/</a:t>
            </a:r>
            <a:r>
              <a:rPr dirty="0" spc="-260"/>
              <a:t> </a:t>
            </a:r>
            <a:r>
              <a:rPr dirty="0" spc="45"/>
              <a:t>27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901700" y="6103293"/>
            <a:ext cx="2654935" cy="156845"/>
          </a:xfrm>
          <a:prstGeom prst="rect">
            <a:avLst/>
          </a:prstGeom>
        </p:spPr>
        <p:txBody>
          <a:bodyPr wrap="square" lIns="0" tIns="82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dirty="0" sz="850" b="1">
                <a:solidFill>
                  <a:srgbClr val="C2132D"/>
                </a:solidFill>
                <a:latin typeface="Trebuchet MS"/>
                <a:cs typeface="Trebuchet MS"/>
              </a:rPr>
              <a:t>Source: </a:t>
            </a:r>
            <a:r>
              <a:rPr dirty="0" sz="850" spc="10">
                <a:solidFill>
                  <a:srgbClr val="83D5D3"/>
                </a:solidFill>
                <a:latin typeface="Trebuchet MS"/>
                <a:cs typeface="Trebuchet MS"/>
                <a:hlinkClick r:id="rId2"/>
              </a:rPr>
              <a:t>Nixtla's UtilsForecast </a:t>
            </a:r>
            <a:r>
              <a:rPr dirty="0" sz="850" spc="70">
                <a:solidFill>
                  <a:srgbClr val="83D5D3"/>
                </a:solidFill>
                <a:latin typeface="Trebuchet MS"/>
                <a:cs typeface="Trebuchet MS"/>
                <a:hlinkClick r:id="rId2"/>
              </a:rPr>
              <a:t>Losses</a:t>
            </a:r>
            <a:r>
              <a:rPr dirty="0" sz="850" spc="-160">
                <a:solidFill>
                  <a:srgbClr val="83D5D3"/>
                </a:solidFill>
                <a:latin typeface="Trebuchet MS"/>
                <a:cs typeface="Trebuchet MS"/>
                <a:hlinkClick r:id="rId2"/>
              </a:rPr>
              <a:t> </a:t>
            </a:r>
            <a:r>
              <a:rPr dirty="0" sz="850" spc="15">
                <a:solidFill>
                  <a:srgbClr val="83D5D3"/>
                </a:solidFill>
                <a:latin typeface="Trebuchet MS"/>
                <a:cs typeface="Trebuchet MS"/>
                <a:hlinkClick r:id="rId2"/>
              </a:rPr>
              <a:t>Documentation</a:t>
            </a:r>
            <a:endParaRPr sz="8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98136" y="2788920"/>
            <a:ext cx="1746885" cy="1015365"/>
          </a:xfrm>
          <a:prstGeom prst="rect"/>
          <a:solidFill>
            <a:srgbClr val="333333"/>
          </a:solidFill>
        </p:spPr>
        <p:txBody>
          <a:bodyPr wrap="square" lIns="0" tIns="119380" rIns="0" bIns="0" rtlCol="0" vert="horz">
            <a:spAutoFit/>
          </a:bodyPr>
          <a:lstStyle/>
          <a:p>
            <a:pPr marL="226695">
              <a:lnSpc>
                <a:spcPct val="100000"/>
              </a:lnSpc>
              <a:spcBef>
                <a:spcPts val="940"/>
              </a:spcBef>
            </a:pPr>
            <a:r>
              <a:rPr dirty="0" spc="-1220">
                <a:solidFill>
                  <a:srgbClr val="000000"/>
                </a:solidFill>
              </a:rPr>
              <a:t>R</a:t>
            </a:r>
            <a:r>
              <a:rPr dirty="0" spc="-1220"/>
              <a:t>R</a:t>
            </a:r>
            <a:r>
              <a:rPr dirty="0" spc="-1220">
                <a:solidFill>
                  <a:srgbClr val="000000"/>
                </a:solidFill>
              </a:rPr>
              <a:t>e</a:t>
            </a:r>
            <a:r>
              <a:rPr dirty="0" spc="-1220"/>
              <a:t>e</a:t>
            </a:r>
            <a:r>
              <a:rPr dirty="0" spc="-1220">
                <a:solidFill>
                  <a:srgbClr val="000000"/>
                </a:solidFill>
              </a:rPr>
              <a:t>c</a:t>
            </a:r>
            <a:r>
              <a:rPr dirty="0" spc="-1220"/>
              <a:t>c</a:t>
            </a:r>
            <a:r>
              <a:rPr dirty="0" spc="-1220">
                <a:solidFill>
                  <a:srgbClr val="000000"/>
                </a:solidFill>
              </a:rPr>
              <a:t>a</a:t>
            </a:r>
            <a:r>
              <a:rPr dirty="0" spc="-1220"/>
              <a:t>a</a:t>
            </a:r>
            <a:r>
              <a:rPr dirty="0" spc="-1220">
                <a:solidFill>
                  <a:srgbClr val="000000"/>
                </a:solidFill>
              </a:rPr>
              <a:t>p</a:t>
            </a:r>
            <a:r>
              <a:rPr dirty="0" spc="-1220"/>
              <a:t>p</a:t>
            </a:r>
          </a:p>
        </p:txBody>
      </p:sp>
      <p:sp>
        <p:nvSpPr>
          <p:cNvPr id="3" name="object 3"/>
          <p:cNvSpPr/>
          <p:nvPr/>
        </p:nvSpPr>
        <p:spPr>
          <a:xfrm>
            <a:off x="10631423" y="5821679"/>
            <a:ext cx="894080" cy="486409"/>
          </a:xfrm>
          <a:custGeom>
            <a:avLst/>
            <a:gdLst/>
            <a:ahLst/>
            <a:cxnLst/>
            <a:rect l="l" t="t" r="r" b="b"/>
            <a:pathLst>
              <a:path w="894079" h="486410">
                <a:moveTo>
                  <a:pt x="0" y="0"/>
                </a:moveTo>
                <a:lnTo>
                  <a:pt x="893825" y="0"/>
                </a:lnTo>
                <a:lnTo>
                  <a:pt x="893825" y="486251"/>
                </a:lnTo>
                <a:lnTo>
                  <a:pt x="0" y="486251"/>
                </a:lnTo>
                <a:lnTo>
                  <a:pt x="0" y="0"/>
                </a:lnTo>
                <a:close/>
              </a:path>
            </a:pathLst>
          </a:custGeom>
          <a:solidFill>
            <a:srgbClr val="333333">
              <a:alpha val="50000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0878987" y="6046687"/>
            <a:ext cx="506730" cy="204470"/>
          </a:xfrm>
          <a:prstGeom prst="rect">
            <a:avLst/>
          </a:prstGeom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1200" spc="-295">
                <a:latin typeface="Trebuchet MS"/>
                <a:cs typeface="Trebuchet MS"/>
              </a:rPr>
              <a:t>2</a:t>
            </a:r>
            <a:r>
              <a:rPr dirty="0" sz="1200" spc="-295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r>
              <a:rPr dirty="0" sz="1200" spc="-295">
                <a:latin typeface="Trebuchet MS"/>
                <a:cs typeface="Trebuchet MS"/>
              </a:rPr>
              <a:t>5</a:t>
            </a:r>
            <a:r>
              <a:rPr dirty="0" sz="1200" spc="-295">
                <a:solidFill>
                  <a:srgbClr val="FFFFFF"/>
                </a:solidFill>
                <a:latin typeface="Trebuchet MS"/>
                <a:cs typeface="Trebuchet MS"/>
              </a:rPr>
              <a:t>5 </a:t>
            </a:r>
            <a:r>
              <a:rPr dirty="0" sz="1200" spc="-385">
                <a:latin typeface="Trebuchet MS"/>
                <a:cs typeface="Trebuchet MS"/>
              </a:rPr>
              <a:t>/</a:t>
            </a:r>
            <a:r>
              <a:rPr dirty="0" sz="1200" spc="-385">
                <a:solidFill>
                  <a:srgbClr val="FFFFFF"/>
                </a:solidFill>
                <a:latin typeface="Trebuchet MS"/>
                <a:cs typeface="Trebuchet MS"/>
              </a:rPr>
              <a:t>/</a:t>
            </a:r>
            <a:r>
              <a:rPr dirty="0" sz="1200" spc="-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295">
                <a:latin typeface="Trebuchet MS"/>
                <a:cs typeface="Trebuchet MS"/>
              </a:rPr>
              <a:t>2</a:t>
            </a:r>
            <a:r>
              <a:rPr dirty="0" sz="1200" spc="-295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r>
              <a:rPr dirty="0" sz="1200" spc="-295">
                <a:latin typeface="Trebuchet MS"/>
                <a:cs typeface="Trebuchet MS"/>
              </a:rPr>
              <a:t>7</a:t>
            </a:r>
            <a:r>
              <a:rPr dirty="0" sz="1200" spc="-295">
                <a:solidFill>
                  <a:srgbClr val="FFFFFF"/>
                </a:solidFill>
                <a:latin typeface="Trebuchet MS"/>
                <a:cs typeface="Trebuchet MS"/>
              </a:rPr>
              <a:t>7</a:t>
            </a:r>
            <a:endParaRPr sz="1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45"/>
              <a:t>26</a:t>
            </a:fld>
            <a:r>
              <a:rPr dirty="0" spc="45"/>
              <a:t> </a:t>
            </a:r>
            <a:r>
              <a:rPr dirty="0" spc="-135"/>
              <a:t>/</a:t>
            </a:r>
            <a:r>
              <a:rPr dirty="0" spc="-260"/>
              <a:t> </a:t>
            </a:r>
            <a:r>
              <a:rPr dirty="0" spc="45"/>
              <a:t>27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711200"/>
            <a:ext cx="4178300" cy="5397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350" spc="-170">
                <a:solidFill>
                  <a:srgbClr val="C2132D"/>
                </a:solidFill>
              </a:rPr>
              <a:t>Summary </a:t>
            </a:r>
            <a:r>
              <a:rPr dirty="0" sz="3350" spc="-140">
                <a:solidFill>
                  <a:srgbClr val="C2132D"/>
                </a:solidFill>
              </a:rPr>
              <a:t>of </a:t>
            </a:r>
            <a:r>
              <a:rPr dirty="0" sz="3350" spc="-90">
                <a:solidFill>
                  <a:srgbClr val="C2132D"/>
                </a:solidFill>
              </a:rPr>
              <a:t>Main</a:t>
            </a:r>
            <a:r>
              <a:rPr dirty="0" sz="3350" spc="-455">
                <a:solidFill>
                  <a:srgbClr val="C2132D"/>
                </a:solidFill>
              </a:rPr>
              <a:t> </a:t>
            </a:r>
            <a:r>
              <a:rPr dirty="0" sz="3350" spc="-110">
                <a:solidFill>
                  <a:srgbClr val="C2132D"/>
                </a:solidFill>
              </a:rPr>
              <a:t>Points</a:t>
            </a:r>
            <a:endParaRPr sz="3350"/>
          </a:p>
        </p:txBody>
      </p:sp>
      <p:sp>
        <p:nvSpPr>
          <p:cNvPr id="3" name="object 3"/>
          <p:cNvSpPr txBox="1"/>
          <p:nvPr/>
        </p:nvSpPr>
        <p:spPr>
          <a:xfrm>
            <a:off x="901700" y="1606550"/>
            <a:ext cx="8400415" cy="2042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30">
                <a:solidFill>
                  <a:srgbClr val="585D60"/>
                </a:solidFill>
                <a:latin typeface="Trebuchet MS"/>
                <a:cs typeface="Trebuchet MS"/>
              </a:rPr>
              <a:t>By</a:t>
            </a:r>
            <a:r>
              <a:rPr dirty="0" sz="1800" spc="-10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85">
                <a:solidFill>
                  <a:srgbClr val="585D60"/>
                </a:solidFill>
                <a:latin typeface="Trebuchet MS"/>
                <a:cs typeface="Trebuchet MS"/>
              </a:rPr>
              <a:t>now,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5">
                <a:solidFill>
                  <a:srgbClr val="585D60"/>
                </a:solidFill>
                <a:latin typeface="Trebuchet MS"/>
                <a:cs typeface="Trebuchet MS"/>
              </a:rPr>
              <a:t>you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30">
                <a:solidFill>
                  <a:srgbClr val="585D60"/>
                </a:solidFill>
                <a:latin typeface="Trebuchet MS"/>
                <a:cs typeface="Trebuchet MS"/>
              </a:rPr>
              <a:t>should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585D60"/>
                </a:solidFill>
                <a:latin typeface="Trebuchet MS"/>
                <a:cs typeface="Trebuchet MS"/>
              </a:rPr>
              <a:t>be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20">
                <a:solidFill>
                  <a:srgbClr val="585D60"/>
                </a:solidFill>
                <a:latin typeface="Trebuchet MS"/>
                <a:cs typeface="Trebuchet MS"/>
              </a:rPr>
              <a:t>able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45">
                <a:solidFill>
                  <a:srgbClr val="585D60"/>
                </a:solidFill>
                <a:latin typeface="Trebuchet MS"/>
                <a:cs typeface="Trebuchet MS"/>
              </a:rPr>
              <a:t>to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35">
                <a:solidFill>
                  <a:srgbClr val="585D60"/>
                </a:solidFill>
                <a:latin typeface="Trebuchet MS"/>
                <a:cs typeface="Trebuchet MS"/>
              </a:rPr>
              <a:t>do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50">
                <a:solidFill>
                  <a:srgbClr val="585D60"/>
                </a:solidFill>
                <a:latin typeface="Trebuchet MS"/>
                <a:cs typeface="Trebuchet MS"/>
              </a:rPr>
              <a:t>the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30">
                <a:solidFill>
                  <a:srgbClr val="585D60"/>
                </a:solidFill>
                <a:latin typeface="Trebuchet MS"/>
                <a:cs typeface="Trebuchet MS"/>
              </a:rPr>
              <a:t>following:</a:t>
            </a:r>
            <a:endParaRPr sz="1800">
              <a:latin typeface="Trebuchet MS"/>
              <a:cs typeface="Trebuchet MS"/>
            </a:endParaRPr>
          </a:p>
          <a:p>
            <a:pPr marL="393065" marR="5080" indent="-133985">
              <a:lnSpc>
                <a:spcPct val="118100"/>
              </a:lnSpc>
              <a:spcBef>
                <a:spcPts val="1800"/>
              </a:spcBef>
              <a:buClr>
                <a:srgbClr val="C2132D"/>
              </a:buClr>
              <a:buChar char="•"/>
              <a:tabLst>
                <a:tab pos="393700" algn="l"/>
              </a:tabLst>
            </a:pPr>
            <a:r>
              <a:rPr dirty="0" sz="1800" spc="-15">
                <a:solidFill>
                  <a:srgbClr val="585D60"/>
                </a:solidFill>
                <a:latin typeface="Trebuchet MS"/>
                <a:cs typeface="Trebuchet MS"/>
              </a:rPr>
              <a:t>Install</a:t>
            </a:r>
            <a:r>
              <a:rPr dirty="0" sz="1800" spc="-8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15">
                <a:solidFill>
                  <a:srgbClr val="585D60"/>
                </a:solidFill>
                <a:latin typeface="Trebuchet MS"/>
                <a:cs typeface="Trebuchet MS"/>
              </a:rPr>
              <a:t>and</a:t>
            </a:r>
            <a:r>
              <a:rPr dirty="0" sz="1800" spc="-8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20">
                <a:solidFill>
                  <a:srgbClr val="585D60"/>
                </a:solidFill>
                <a:latin typeface="Trebuchet MS"/>
                <a:cs typeface="Trebuchet MS"/>
              </a:rPr>
              <a:t>import</a:t>
            </a:r>
            <a:r>
              <a:rPr dirty="0" sz="1800" spc="-8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585D60"/>
                </a:solidFill>
                <a:latin typeface="Trebuchet MS"/>
                <a:cs typeface="Trebuchet MS"/>
              </a:rPr>
              <a:t>Nixtla's</a:t>
            </a:r>
            <a:r>
              <a:rPr dirty="0" sz="1800" spc="-8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30">
                <a:solidFill>
                  <a:srgbClr val="585D60"/>
                </a:solidFill>
                <a:latin typeface="Trebuchet MS"/>
                <a:cs typeface="Trebuchet MS"/>
              </a:rPr>
              <a:t>libraries</a:t>
            </a:r>
            <a:r>
              <a:rPr dirty="0" sz="1800" spc="-8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585D60"/>
                </a:solidFill>
                <a:latin typeface="Trebuchet MS"/>
                <a:cs typeface="Trebuchet MS"/>
              </a:rPr>
              <a:t>(</a:t>
            </a:r>
            <a:r>
              <a:rPr dirty="0" sz="1800" spc="-5">
                <a:solidFill>
                  <a:srgbClr val="83D5D3"/>
                </a:solidFill>
                <a:latin typeface="Trebuchet MS"/>
                <a:cs typeface="Trebuchet MS"/>
                <a:hlinkClick r:id="rId2"/>
              </a:rPr>
              <a:t>StatsForecast</a:t>
            </a:r>
            <a:r>
              <a:rPr dirty="0" sz="1800" spc="-5">
                <a:solidFill>
                  <a:srgbClr val="585D60"/>
                </a:solidFill>
                <a:latin typeface="Trebuchet MS"/>
                <a:cs typeface="Trebuchet MS"/>
              </a:rPr>
              <a:t>,</a:t>
            </a:r>
            <a:r>
              <a:rPr dirty="0" sz="1800" spc="-8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10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MLForecast</a:t>
            </a:r>
            <a:r>
              <a:rPr dirty="0" sz="1800" spc="10">
                <a:solidFill>
                  <a:srgbClr val="585D60"/>
                </a:solidFill>
                <a:latin typeface="Trebuchet MS"/>
                <a:cs typeface="Trebuchet MS"/>
              </a:rPr>
              <a:t>,</a:t>
            </a:r>
            <a:r>
              <a:rPr dirty="0" sz="1800" spc="-7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20">
                <a:solidFill>
                  <a:srgbClr val="83D5D3"/>
                </a:solidFill>
                <a:latin typeface="Trebuchet MS"/>
                <a:cs typeface="Trebuchet MS"/>
                <a:hlinkClick r:id="rId4"/>
              </a:rPr>
              <a:t>NeuralForecast</a:t>
            </a:r>
            <a:r>
              <a:rPr dirty="0" sz="1800" spc="-20">
                <a:solidFill>
                  <a:srgbClr val="585D60"/>
                </a:solidFill>
                <a:latin typeface="Trebuchet MS"/>
                <a:cs typeface="Trebuchet MS"/>
              </a:rPr>
              <a:t>, </a:t>
            </a:r>
            <a:r>
              <a:rPr dirty="0" sz="1800" spc="-20">
                <a:solidFill>
                  <a:srgbClr val="83D5D3"/>
                </a:solidFill>
                <a:latin typeface="Trebuchet MS"/>
                <a:cs typeface="Trebuchet MS"/>
                <a:hlinkClick r:id="rId5"/>
              </a:rPr>
              <a:t> </a:t>
            </a:r>
            <a:r>
              <a:rPr dirty="0" sz="1800" spc="-25">
                <a:solidFill>
                  <a:srgbClr val="83D5D3"/>
                </a:solidFill>
                <a:latin typeface="Trebuchet MS"/>
                <a:cs typeface="Trebuchet MS"/>
                <a:hlinkClick r:id="rId5"/>
              </a:rPr>
              <a:t>UtilsForecast</a:t>
            </a:r>
            <a:r>
              <a:rPr dirty="0" sz="1800" spc="-25">
                <a:solidFill>
                  <a:srgbClr val="585D60"/>
                </a:solidFill>
                <a:latin typeface="Trebuchet MS"/>
                <a:cs typeface="Trebuchet MS"/>
              </a:rPr>
              <a:t>, </a:t>
            </a:r>
            <a:r>
              <a:rPr dirty="0" sz="1800" spc="15">
                <a:solidFill>
                  <a:srgbClr val="585D60"/>
                </a:solidFill>
                <a:latin typeface="Trebuchet MS"/>
                <a:cs typeface="Trebuchet MS"/>
              </a:rPr>
              <a:t>and </a:t>
            </a:r>
            <a:r>
              <a:rPr dirty="0" sz="1800" spc="15">
                <a:solidFill>
                  <a:srgbClr val="83D5D3"/>
                </a:solidFill>
                <a:latin typeface="Trebuchet MS"/>
                <a:cs typeface="Trebuchet MS"/>
                <a:hlinkClick r:id="rId6"/>
              </a:rPr>
              <a:t>TimeGPT</a:t>
            </a:r>
            <a:r>
              <a:rPr dirty="0" sz="1800" spc="15">
                <a:solidFill>
                  <a:srgbClr val="585D60"/>
                </a:solidFill>
                <a:latin typeface="Trebuchet MS"/>
                <a:cs typeface="Trebuchet MS"/>
              </a:rPr>
              <a:t>)</a:t>
            </a:r>
            <a:r>
              <a:rPr dirty="0" sz="1800" spc="-4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25">
                <a:solidFill>
                  <a:srgbClr val="585D60"/>
                </a:solidFill>
                <a:latin typeface="Trebuchet MS"/>
                <a:cs typeface="Trebuchet MS"/>
              </a:rPr>
              <a:t>for </a:t>
            </a:r>
            <a:r>
              <a:rPr dirty="0" sz="1800" spc="5">
                <a:solidFill>
                  <a:srgbClr val="585D60"/>
                </a:solidFill>
                <a:latin typeface="Trebuchet MS"/>
                <a:cs typeface="Trebuchet MS"/>
              </a:rPr>
              <a:t>forecasting</a:t>
            </a:r>
            <a:endParaRPr sz="1800">
              <a:latin typeface="Trebuchet MS"/>
              <a:cs typeface="Trebuchet MS"/>
            </a:endParaRPr>
          </a:p>
          <a:p>
            <a:pPr marL="393700" indent="-133985">
              <a:lnSpc>
                <a:spcPct val="100000"/>
              </a:lnSpc>
              <a:spcBef>
                <a:spcPts val="1215"/>
              </a:spcBef>
              <a:buClr>
                <a:srgbClr val="C2132D"/>
              </a:buClr>
              <a:buChar char="•"/>
              <a:tabLst>
                <a:tab pos="393700" algn="l"/>
              </a:tabLst>
            </a:pPr>
            <a:r>
              <a:rPr dirty="0" sz="1800" spc="20">
                <a:solidFill>
                  <a:srgbClr val="585D60"/>
                </a:solidFill>
                <a:latin typeface="Trebuchet MS"/>
                <a:cs typeface="Trebuchet MS"/>
              </a:rPr>
              <a:t>Distinguish </a:t>
            </a:r>
            <a:r>
              <a:rPr dirty="0" sz="1800" spc="-45">
                <a:solidFill>
                  <a:srgbClr val="585D60"/>
                </a:solidFill>
                <a:latin typeface="Trebuchet MS"/>
                <a:cs typeface="Trebuchet MS"/>
              </a:rPr>
              <a:t>fixed </a:t>
            </a:r>
            <a:r>
              <a:rPr dirty="0" sz="1800" spc="5">
                <a:solidFill>
                  <a:srgbClr val="585D60"/>
                </a:solidFill>
                <a:latin typeface="Trebuchet MS"/>
                <a:cs typeface="Trebuchet MS"/>
              </a:rPr>
              <a:t>window </a:t>
            </a:r>
            <a:r>
              <a:rPr dirty="0" sz="1800" spc="-5">
                <a:solidFill>
                  <a:srgbClr val="585D60"/>
                </a:solidFill>
                <a:latin typeface="Trebuchet MS"/>
                <a:cs typeface="Trebuchet MS"/>
              </a:rPr>
              <a:t>from</a:t>
            </a:r>
            <a:r>
              <a:rPr dirty="0" sz="1800" spc="-38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30">
                <a:solidFill>
                  <a:srgbClr val="585D60"/>
                </a:solidFill>
                <a:latin typeface="Trebuchet MS"/>
                <a:cs typeface="Trebuchet MS"/>
              </a:rPr>
              <a:t>rolling-origin</a:t>
            </a:r>
            <a:endParaRPr sz="1800">
              <a:latin typeface="Trebuchet MS"/>
              <a:cs typeface="Trebuchet MS"/>
            </a:endParaRPr>
          </a:p>
          <a:p>
            <a:pPr marL="393700" indent="-133985">
              <a:lnSpc>
                <a:spcPct val="100000"/>
              </a:lnSpc>
              <a:spcBef>
                <a:spcPts val="1290"/>
              </a:spcBef>
              <a:buClr>
                <a:srgbClr val="C2132D"/>
              </a:buClr>
              <a:buChar char="•"/>
              <a:tabLst>
                <a:tab pos="393700" algn="l"/>
              </a:tabLst>
            </a:pPr>
            <a:r>
              <a:rPr dirty="0" sz="1800" spc="-15">
                <a:solidFill>
                  <a:srgbClr val="585D60"/>
                </a:solidFill>
                <a:latin typeface="Trebuchet MS"/>
                <a:cs typeface="Trebuchet MS"/>
              </a:rPr>
              <a:t>Introduce</a:t>
            </a:r>
            <a:r>
              <a:rPr dirty="0" sz="1800" spc="-10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5">
                <a:solidFill>
                  <a:srgbClr val="585D60"/>
                </a:solidFill>
                <a:latin typeface="Trebuchet MS"/>
                <a:cs typeface="Trebuchet MS"/>
              </a:rPr>
              <a:t>forecast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5">
                <a:solidFill>
                  <a:srgbClr val="585D60"/>
                </a:solidFill>
                <a:latin typeface="Trebuchet MS"/>
                <a:cs typeface="Trebuchet MS"/>
              </a:rPr>
              <a:t>accuracy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585D60"/>
                </a:solidFill>
                <a:latin typeface="Trebuchet MS"/>
                <a:cs typeface="Trebuchet MS"/>
              </a:rPr>
              <a:t>metrics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25">
                <a:solidFill>
                  <a:srgbClr val="585D60"/>
                </a:solidFill>
                <a:latin typeface="Trebuchet MS"/>
                <a:cs typeface="Trebuchet MS"/>
              </a:rPr>
              <a:t>(MAE,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60">
                <a:solidFill>
                  <a:srgbClr val="585D60"/>
                </a:solidFill>
                <a:latin typeface="Trebuchet MS"/>
                <a:cs typeface="Trebuchet MS"/>
              </a:rPr>
              <a:t>MAPE,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114">
                <a:solidFill>
                  <a:srgbClr val="585D60"/>
                </a:solidFill>
                <a:latin typeface="Trebuchet MS"/>
                <a:cs typeface="Trebuchet MS"/>
              </a:rPr>
              <a:t>RMSE)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45"/>
              <a:t>26</a:t>
            </a:fld>
            <a:r>
              <a:rPr dirty="0" spc="45"/>
              <a:t> </a:t>
            </a:r>
            <a:r>
              <a:rPr dirty="0" spc="-135"/>
              <a:t>/</a:t>
            </a:r>
            <a:r>
              <a:rPr dirty="0" spc="-260"/>
              <a:t> </a:t>
            </a:r>
            <a:r>
              <a:rPr dirty="0" spc="45"/>
              <a:t>27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711200"/>
            <a:ext cx="5445760" cy="5397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300" spc="2155">
                <a:solidFill>
                  <a:srgbClr val="C2132D"/>
                </a:solidFill>
                <a:latin typeface="Arial"/>
                <a:cs typeface="Arial"/>
              </a:rPr>
              <a:t>📝</a:t>
            </a:r>
            <a:r>
              <a:rPr dirty="0" sz="3300" spc="-260">
                <a:solidFill>
                  <a:srgbClr val="C2132D"/>
                </a:solidFill>
                <a:latin typeface="Arial"/>
                <a:cs typeface="Arial"/>
              </a:rPr>
              <a:t> </a:t>
            </a:r>
            <a:r>
              <a:rPr dirty="0" sz="3350" spc="-229">
                <a:solidFill>
                  <a:srgbClr val="C2132D"/>
                </a:solidFill>
              </a:rPr>
              <a:t>Review </a:t>
            </a:r>
            <a:r>
              <a:rPr dirty="0" sz="3350" spc="-180">
                <a:solidFill>
                  <a:srgbClr val="C2132D"/>
                </a:solidFill>
              </a:rPr>
              <a:t>and </a:t>
            </a:r>
            <a:r>
              <a:rPr dirty="0" sz="3350" spc="-195">
                <a:solidFill>
                  <a:srgbClr val="C2132D"/>
                </a:solidFill>
              </a:rPr>
              <a:t>Clarification </a:t>
            </a:r>
            <a:r>
              <a:rPr dirty="0" sz="3300" spc="2155">
                <a:solidFill>
                  <a:srgbClr val="C2132D"/>
                </a:solidFill>
                <a:latin typeface="Arial"/>
                <a:cs typeface="Arial"/>
              </a:rPr>
              <a:t>📝</a:t>
            </a:r>
            <a:endParaRPr sz="33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25120" indent="-133985">
              <a:lnSpc>
                <a:spcPct val="100000"/>
              </a:lnSpc>
              <a:spcBef>
                <a:spcPts val="100"/>
              </a:spcBef>
              <a:buFont typeface="Trebuchet MS"/>
              <a:buChar char="•"/>
              <a:tabLst>
                <a:tab pos="325755" algn="l"/>
              </a:tabLst>
            </a:pPr>
            <a:r>
              <a:rPr dirty="0" spc="65" b="1">
                <a:solidFill>
                  <a:srgbClr val="C2132D"/>
                </a:solidFill>
                <a:latin typeface="Trebuchet MS"/>
                <a:cs typeface="Trebuchet MS"/>
              </a:rPr>
              <a:t>Class</a:t>
            </a:r>
            <a:r>
              <a:rPr dirty="0" spc="-95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pc="-30" b="1">
                <a:solidFill>
                  <a:srgbClr val="C2132D"/>
                </a:solidFill>
                <a:latin typeface="Trebuchet MS"/>
                <a:cs typeface="Trebuchet MS"/>
              </a:rPr>
              <a:t>Notes</a:t>
            </a:r>
            <a:r>
              <a:rPr dirty="0" spc="-30"/>
              <a:t>:</a:t>
            </a:r>
            <a:r>
              <a:rPr dirty="0" spc="-130"/>
              <a:t> </a:t>
            </a:r>
            <a:r>
              <a:rPr dirty="0" spc="-25"/>
              <a:t>Take</a:t>
            </a:r>
            <a:r>
              <a:rPr dirty="0" spc="-95"/>
              <a:t> </a:t>
            </a:r>
            <a:r>
              <a:rPr dirty="0" spc="75"/>
              <a:t>some</a:t>
            </a:r>
            <a:r>
              <a:rPr dirty="0" spc="-95"/>
              <a:t> </a:t>
            </a:r>
            <a:r>
              <a:rPr dirty="0" spc="-40"/>
              <a:t>time</a:t>
            </a:r>
            <a:r>
              <a:rPr dirty="0" spc="-95"/>
              <a:t> </a:t>
            </a:r>
            <a:r>
              <a:rPr dirty="0" spc="-45"/>
              <a:t>to</a:t>
            </a:r>
            <a:r>
              <a:rPr dirty="0" spc="-100"/>
              <a:t> </a:t>
            </a:r>
            <a:r>
              <a:rPr dirty="0" spc="-35"/>
              <a:t>revisit</a:t>
            </a:r>
            <a:r>
              <a:rPr dirty="0" spc="-95"/>
              <a:t> </a:t>
            </a:r>
            <a:r>
              <a:rPr dirty="0" spc="-20"/>
              <a:t>your</a:t>
            </a:r>
            <a:r>
              <a:rPr dirty="0" spc="-95"/>
              <a:t> </a:t>
            </a:r>
            <a:r>
              <a:rPr dirty="0" spc="75"/>
              <a:t>class</a:t>
            </a:r>
            <a:r>
              <a:rPr dirty="0" spc="-95"/>
              <a:t> </a:t>
            </a:r>
            <a:r>
              <a:rPr dirty="0" spc="20"/>
              <a:t>notes</a:t>
            </a:r>
            <a:r>
              <a:rPr dirty="0" spc="-95"/>
              <a:t> </a:t>
            </a:r>
            <a:r>
              <a:rPr dirty="0" spc="-25"/>
              <a:t>for</a:t>
            </a:r>
            <a:r>
              <a:rPr dirty="0" spc="-100"/>
              <a:t> </a:t>
            </a:r>
            <a:r>
              <a:rPr dirty="0" spc="-35"/>
              <a:t>key</a:t>
            </a:r>
            <a:r>
              <a:rPr dirty="0" spc="-95"/>
              <a:t> </a:t>
            </a:r>
            <a:r>
              <a:rPr dirty="0" spc="30"/>
              <a:t>insights</a:t>
            </a:r>
            <a:r>
              <a:rPr dirty="0" spc="-95"/>
              <a:t> </a:t>
            </a:r>
            <a:r>
              <a:rPr dirty="0" spc="15"/>
              <a:t>and</a:t>
            </a:r>
            <a:r>
              <a:rPr dirty="0" spc="-95"/>
              <a:t> </a:t>
            </a:r>
            <a:r>
              <a:rPr dirty="0"/>
              <a:t>concepts.</a:t>
            </a:r>
          </a:p>
          <a:p>
            <a:pPr marL="325120" marR="1016635" indent="-133985">
              <a:lnSpc>
                <a:spcPct val="118100"/>
              </a:lnSpc>
              <a:spcBef>
                <a:spcPts val="900"/>
              </a:spcBef>
              <a:buFont typeface="Trebuchet MS"/>
              <a:buChar char="•"/>
              <a:tabLst>
                <a:tab pos="325755" algn="l"/>
              </a:tabLst>
            </a:pPr>
            <a:r>
              <a:rPr dirty="0" spc="15" b="1">
                <a:solidFill>
                  <a:srgbClr val="C2132D"/>
                </a:solidFill>
                <a:latin typeface="Trebuchet MS"/>
                <a:cs typeface="Trebuchet MS"/>
              </a:rPr>
              <a:t>Zoom</a:t>
            </a:r>
            <a:r>
              <a:rPr dirty="0" spc="-95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pc="-40" b="1">
                <a:solidFill>
                  <a:srgbClr val="C2132D"/>
                </a:solidFill>
                <a:latin typeface="Trebuchet MS"/>
                <a:cs typeface="Trebuchet MS"/>
              </a:rPr>
              <a:t>Recording</a:t>
            </a:r>
            <a:r>
              <a:rPr dirty="0" spc="-40"/>
              <a:t>:</a:t>
            </a:r>
            <a:r>
              <a:rPr dirty="0" spc="-135"/>
              <a:t> </a:t>
            </a:r>
            <a:r>
              <a:rPr dirty="0"/>
              <a:t>The</a:t>
            </a:r>
            <a:r>
              <a:rPr dirty="0" spc="-100"/>
              <a:t> </a:t>
            </a:r>
            <a:r>
              <a:rPr dirty="0" spc="-10"/>
              <a:t>recording</a:t>
            </a:r>
            <a:r>
              <a:rPr dirty="0" spc="-95"/>
              <a:t> </a:t>
            </a:r>
            <a:r>
              <a:rPr dirty="0" spc="10"/>
              <a:t>of</a:t>
            </a:r>
            <a:r>
              <a:rPr dirty="0" spc="-100"/>
              <a:t> </a:t>
            </a:r>
            <a:r>
              <a:rPr dirty="0" spc="10"/>
              <a:t>today's</a:t>
            </a:r>
            <a:r>
              <a:rPr dirty="0" spc="-100"/>
              <a:t> </a:t>
            </a:r>
            <a:r>
              <a:rPr dirty="0" spc="75"/>
              <a:t>class</a:t>
            </a:r>
            <a:r>
              <a:rPr dirty="0" spc="-95"/>
              <a:t> </a:t>
            </a:r>
            <a:r>
              <a:rPr dirty="0" spc="-65"/>
              <a:t>will</a:t>
            </a:r>
            <a:r>
              <a:rPr dirty="0" spc="-100"/>
              <a:t> </a:t>
            </a:r>
            <a:r>
              <a:rPr dirty="0" spc="-10"/>
              <a:t>be</a:t>
            </a:r>
            <a:r>
              <a:rPr dirty="0" spc="-100"/>
              <a:t> </a:t>
            </a:r>
            <a:r>
              <a:rPr dirty="0" spc="25"/>
              <a:t>made</a:t>
            </a:r>
            <a:r>
              <a:rPr dirty="0" spc="-95"/>
              <a:t> </a:t>
            </a:r>
            <a:r>
              <a:rPr dirty="0" spc="-25"/>
              <a:t>available</a:t>
            </a:r>
            <a:r>
              <a:rPr dirty="0" spc="-100"/>
              <a:t> </a:t>
            </a:r>
            <a:r>
              <a:rPr dirty="0" spc="35"/>
              <a:t>on</a:t>
            </a:r>
            <a:r>
              <a:rPr dirty="0" spc="-100"/>
              <a:t> </a:t>
            </a:r>
            <a:r>
              <a:rPr dirty="0" spc="55"/>
              <a:t>Canvas  </a:t>
            </a:r>
            <a:r>
              <a:rPr dirty="0" spc="-25"/>
              <a:t>approximately</a:t>
            </a:r>
            <a:r>
              <a:rPr dirty="0" spc="-100"/>
              <a:t> </a:t>
            </a:r>
            <a:r>
              <a:rPr dirty="0" spc="-10"/>
              <a:t>3-4</a:t>
            </a:r>
            <a:r>
              <a:rPr dirty="0" spc="-100"/>
              <a:t> </a:t>
            </a:r>
            <a:r>
              <a:rPr dirty="0" spc="35"/>
              <a:t>hours</a:t>
            </a:r>
            <a:r>
              <a:rPr dirty="0" spc="-100"/>
              <a:t> </a:t>
            </a:r>
            <a:r>
              <a:rPr dirty="0" spc="-50"/>
              <a:t>after</a:t>
            </a:r>
            <a:r>
              <a:rPr dirty="0" spc="-100"/>
              <a:t> </a:t>
            </a:r>
            <a:r>
              <a:rPr dirty="0" spc="-50"/>
              <a:t>the</a:t>
            </a:r>
            <a:r>
              <a:rPr dirty="0" spc="-100"/>
              <a:t> </a:t>
            </a:r>
            <a:r>
              <a:rPr dirty="0" spc="80"/>
              <a:t>session</a:t>
            </a:r>
            <a:r>
              <a:rPr dirty="0" spc="-100"/>
              <a:t> </a:t>
            </a:r>
            <a:r>
              <a:rPr dirty="0"/>
              <a:t>ends.</a:t>
            </a:r>
          </a:p>
          <a:p>
            <a:pPr marL="325120" marR="5080" indent="-133985">
              <a:lnSpc>
                <a:spcPct val="118100"/>
              </a:lnSpc>
              <a:spcBef>
                <a:spcPts val="819"/>
              </a:spcBef>
              <a:buFont typeface="Trebuchet MS"/>
              <a:buChar char="•"/>
              <a:tabLst>
                <a:tab pos="325755" algn="l"/>
              </a:tabLst>
            </a:pPr>
            <a:r>
              <a:rPr dirty="0" spc="-35" b="1">
                <a:solidFill>
                  <a:srgbClr val="C2132D"/>
                </a:solidFill>
                <a:latin typeface="Trebuchet MS"/>
                <a:cs typeface="Trebuchet MS"/>
              </a:rPr>
              <a:t>Questions</a:t>
            </a:r>
            <a:r>
              <a:rPr dirty="0" spc="-35"/>
              <a:t>:</a:t>
            </a:r>
            <a:r>
              <a:rPr dirty="0" spc="-90"/>
              <a:t> </a:t>
            </a:r>
            <a:r>
              <a:rPr dirty="0" spc="35"/>
              <a:t>Please</a:t>
            </a:r>
            <a:r>
              <a:rPr dirty="0" spc="-85"/>
              <a:t> </a:t>
            </a:r>
            <a:r>
              <a:rPr dirty="0" spc="-25"/>
              <a:t>don't</a:t>
            </a:r>
            <a:r>
              <a:rPr dirty="0" spc="-90"/>
              <a:t> </a:t>
            </a:r>
            <a:r>
              <a:rPr dirty="0" spc="-20"/>
              <a:t>hesitate</a:t>
            </a:r>
            <a:r>
              <a:rPr dirty="0" spc="-85"/>
              <a:t> </a:t>
            </a:r>
            <a:r>
              <a:rPr dirty="0" spc="-45"/>
              <a:t>to</a:t>
            </a:r>
            <a:r>
              <a:rPr dirty="0" spc="-90"/>
              <a:t> </a:t>
            </a:r>
            <a:r>
              <a:rPr dirty="0" spc="75"/>
              <a:t>ask</a:t>
            </a:r>
            <a:r>
              <a:rPr dirty="0" spc="-85"/>
              <a:t> </a:t>
            </a:r>
            <a:r>
              <a:rPr dirty="0" spc="-25"/>
              <a:t>for</a:t>
            </a:r>
            <a:r>
              <a:rPr dirty="0" spc="-85"/>
              <a:t> </a:t>
            </a:r>
            <a:r>
              <a:rPr dirty="0" spc="-35"/>
              <a:t>clarification</a:t>
            </a:r>
            <a:r>
              <a:rPr dirty="0" spc="-90"/>
              <a:t> </a:t>
            </a:r>
            <a:r>
              <a:rPr dirty="0" spc="35"/>
              <a:t>on</a:t>
            </a:r>
            <a:r>
              <a:rPr dirty="0" spc="-85"/>
              <a:t> </a:t>
            </a:r>
            <a:r>
              <a:rPr dirty="0"/>
              <a:t>any</a:t>
            </a:r>
            <a:r>
              <a:rPr dirty="0" spc="-90"/>
              <a:t> </a:t>
            </a:r>
            <a:r>
              <a:rPr dirty="0" spc="15"/>
              <a:t>topics</a:t>
            </a:r>
            <a:r>
              <a:rPr dirty="0" spc="-85"/>
              <a:t> </a:t>
            </a:r>
            <a:r>
              <a:rPr dirty="0" spc="60"/>
              <a:t>discussed</a:t>
            </a:r>
            <a:r>
              <a:rPr dirty="0" spc="-85"/>
              <a:t> </a:t>
            </a:r>
            <a:r>
              <a:rPr dirty="0" spc="-35"/>
              <a:t>in</a:t>
            </a:r>
            <a:r>
              <a:rPr dirty="0" spc="-90"/>
              <a:t> </a:t>
            </a:r>
            <a:r>
              <a:rPr dirty="0" spc="30"/>
              <a:t>class.</a:t>
            </a:r>
            <a:r>
              <a:rPr dirty="0" spc="-85"/>
              <a:t> </a:t>
            </a:r>
            <a:r>
              <a:rPr dirty="0"/>
              <a:t>It's  </a:t>
            </a:r>
            <a:r>
              <a:rPr dirty="0" spc="-20"/>
              <a:t>crucial not </a:t>
            </a:r>
            <a:r>
              <a:rPr dirty="0" spc="-45"/>
              <a:t>to </a:t>
            </a:r>
            <a:r>
              <a:rPr dirty="0" spc="-85"/>
              <a:t>let </a:t>
            </a:r>
            <a:r>
              <a:rPr dirty="0" spc="30"/>
              <a:t>questions</a:t>
            </a:r>
            <a:r>
              <a:rPr dirty="0" spc="-335"/>
              <a:t> </a:t>
            </a:r>
            <a:r>
              <a:rPr dirty="0" spc="-15"/>
              <a:t>accumulate.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23825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45"/>
              <a:t>2</a:t>
            </a:fld>
            <a:r>
              <a:rPr dirty="0" spc="45"/>
              <a:t> </a:t>
            </a:r>
            <a:r>
              <a:rPr dirty="0" spc="-135"/>
              <a:t>/</a:t>
            </a:r>
            <a:r>
              <a:rPr dirty="0" spc="-260"/>
              <a:t> </a:t>
            </a:r>
            <a:r>
              <a:rPr dirty="0" spc="45"/>
              <a:t>27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711200"/>
            <a:ext cx="6329045" cy="5397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350" spc="-170">
                <a:solidFill>
                  <a:srgbClr val="C2132D"/>
                </a:solidFill>
              </a:rPr>
              <a:t>Learning </a:t>
            </a:r>
            <a:r>
              <a:rPr dirty="0" sz="3350" spc="-204">
                <a:solidFill>
                  <a:srgbClr val="C2132D"/>
                </a:solidFill>
              </a:rPr>
              <a:t>Objectives </a:t>
            </a:r>
            <a:r>
              <a:rPr dirty="0" sz="3350" spc="-185">
                <a:solidFill>
                  <a:srgbClr val="C2132D"/>
                </a:solidFill>
              </a:rPr>
              <a:t>for </a:t>
            </a:r>
            <a:r>
              <a:rPr dirty="0" sz="3350" spc="-135">
                <a:solidFill>
                  <a:srgbClr val="C2132D"/>
                </a:solidFill>
              </a:rPr>
              <a:t>Today's</a:t>
            </a:r>
            <a:r>
              <a:rPr dirty="0" sz="3350" spc="-495">
                <a:solidFill>
                  <a:srgbClr val="C2132D"/>
                </a:solidFill>
              </a:rPr>
              <a:t> </a:t>
            </a:r>
            <a:r>
              <a:rPr dirty="0" sz="3350" spc="-20">
                <a:solidFill>
                  <a:srgbClr val="C2132D"/>
                </a:solidFill>
              </a:rPr>
              <a:t>Class</a:t>
            </a:r>
            <a:endParaRPr sz="3350"/>
          </a:p>
        </p:txBody>
      </p:sp>
      <p:sp>
        <p:nvSpPr>
          <p:cNvPr id="3" name="object 3"/>
          <p:cNvSpPr txBox="1"/>
          <p:nvPr/>
        </p:nvSpPr>
        <p:spPr>
          <a:xfrm>
            <a:off x="1148754" y="1557019"/>
            <a:ext cx="8153400" cy="1539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46050" marR="5080" indent="-133985">
              <a:lnSpc>
                <a:spcPct val="118100"/>
              </a:lnSpc>
              <a:spcBef>
                <a:spcPts val="100"/>
              </a:spcBef>
              <a:buClr>
                <a:srgbClr val="C2132D"/>
              </a:buClr>
              <a:buChar char="•"/>
              <a:tabLst>
                <a:tab pos="146685" algn="l"/>
              </a:tabLst>
            </a:pPr>
            <a:r>
              <a:rPr dirty="0" sz="1800" spc="-15">
                <a:solidFill>
                  <a:srgbClr val="585D60"/>
                </a:solidFill>
                <a:latin typeface="Trebuchet MS"/>
                <a:cs typeface="Trebuchet MS"/>
              </a:rPr>
              <a:t>Install</a:t>
            </a:r>
            <a:r>
              <a:rPr dirty="0" sz="1800" spc="-8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15">
                <a:solidFill>
                  <a:srgbClr val="585D60"/>
                </a:solidFill>
                <a:latin typeface="Trebuchet MS"/>
                <a:cs typeface="Trebuchet MS"/>
              </a:rPr>
              <a:t>and</a:t>
            </a:r>
            <a:r>
              <a:rPr dirty="0" sz="1800" spc="-8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20">
                <a:solidFill>
                  <a:srgbClr val="585D60"/>
                </a:solidFill>
                <a:latin typeface="Trebuchet MS"/>
                <a:cs typeface="Trebuchet MS"/>
              </a:rPr>
              <a:t>import</a:t>
            </a:r>
            <a:r>
              <a:rPr dirty="0" sz="1800" spc="-8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585D60"/>
                </a:solidFill>
                <a:latin typeface="Trebuchet MS"/>
                <a:cs typeface="Trebuchet MS"/>
              </a:rPr>
              <a:t>Nixtla's</a:t>
            </a:r>
            <a:r>
              <a:rPr dirty="0" sz="1800" spc="-8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30">
                <a:solidFill>
                  <a:srgbClr val="585D60"/>
                </a:solidFill>
                <a:latin typeface="Trebuchet MS"/>
                <a:cs typeface="Trebuchet MS"/>
              </a:rPr>
              <a:t>libraries</a:t>
            </a:r>
            <a:r>
              <a:rPr dirty="0" sz="1800" spc="-8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585D60"/>
                </a:solidFill>
                <a:latin typeface="Trebuchet MS"/>
                <a:cs typeface="Trebuchet MS"/>
              </a:rPr>
              <a:t>(</a:t>
            </a:r>
            <a:r>
              <a:rPr dirty="0" sz="1800" spc="-5">
                <a:solidFill>
                  <a:srgbClr val="83D5D3"/>
                </a:solidFill>
                <a:latin typeface="Trebuchet MS"/>
                <a:cs typeface="Trebuchet MS"/>
                <a:hlinkClick r:id="rId2"/>
              </a:rPr>
              <a:t>StatsForecast</a:t>
            </a:r>
            <a:r>
              <a:rPr dirty="0" sz="1800" spc="-5">
                <a:solidFill>
                  <a:srgbClr val="585D60"/>
                </a:solidFill>
                <a:latin typeface="Trebuchet MS"/>
                <a:cs typeface="Trebuchet MS"/>
              </a:rPr>
              <a:t>,</a:t>
            </a:r>
            <a:r>
              <a:rPr dirty="0" sz="1800" spc="-7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10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MLForecast</a:t>
            </a:r>
            <a:r>
              <a:rPr dirty="0" sz="1800" spc="10">
                <a:solidFill>
                  <a:srgbClr val="585D60"/>
                </a:solidFill>
                <a:latin typeface="Trebuchet MS"/>
                <a:cs typeface="Trebuchet MS"/>
              </a:rPr>
              <a:t>,</a:t>
            </a:r>
            <a:r>
              <a:rPr dirty="0" sz="1800" spc="-7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20">
                <a:solidFill>
                  <a:srgbClr val="83D5D3"/>
                </a:solidFill>
                <a:latin typeface="Trebuchet MS"/>
                <a:cs typeface="Trebuchet MS"/>
                <a:hlinkClick r:id="rId4"/>
              </a:rPr>
              <a:t>NeuralForecast</a:t>
            </a:r>
            <a:r>
              <a:rPr dirty="0" sz="1800" spc="-20">
                <a:solidFill>
                  <a:srgbClr val="585D60"/>
                </a:solidFill>
                <a:latin typeface="Trebuchet MS"/>
                <a:cs typeface="Trebuchet MS"/>
              </a:rPr>
              <a:t>, </a:t>
            </a:r>
            <a:r>
              <a:rPr dirty="0" sz="1800" spc="-20">
                <a:solidFill>
                  <a:srgbClr val="83D5D3"/>
                </a:solidFill>
                <a:latin typeface="Trebuchet MS"/>
                <a:cs typeface="Trebuchet MS"/>
                <a:hlinkClick r:id="rId5"/>
              </a:rPr>
              <a:t> </a:t>
            </a:r>
            <a:r>
              <a:rPr dirty="0" sz="1800" spc="-25">
                <a:solidFill>
                  <a:srgbClr val="83D5D3"/>
                </a:solidFill>
                <a:latin typeface="Trebuchet MS"/>
                <a:cs typeface="Trebuchet MS"/>
                <a:hlinkClick r:id="rId5"/>
              </a:rPr>
              <a:t>UtilsForecast</a:t>
            </a:r>
            <a:r>
              <a:rPr dirty="0" sz="1800" spc="-25">
                <a:solidFill>
                  <a:srgbClr val="585D60"/>
                </a:solidFill>
                <a:latin typeface="Trebuchet MS"/>
                <a:cs typeface="Trebuchet MS"/>
              </a:rPr>
              <a:t>, </a:t>
            </a:r>
            <a:r>
              <a:rPr dirty="0" sz="1800" spc="15">
                <a:solidFill>
                  <a:srgbClr val="585D60"/>
                </a:solidFill>
                <a:latin typeface="Trebuchet MS"/>
                <a:cs typeface="Trebuchet MS"/>
              </a:rPr>
              <a:t>and </a:t>
            </a:r>
            <a:r>
              <a:rPr dirty="0" sz="1800" spc="15">
                <a:solidFill>
                  <a:srgbClr val="83D5D3"/>
                </a:solidFill>
                <a:latin typeface="Trebuchet MS"/>
                <a:cs typeface="Trebuchet MS"/>
                <a:hlinkClick r:id="rId6"/>
              </a:rPr>
              <a:t>TimeGPT</a:t>
            </a:r>
            <a:r>
              <a:rPr dirty="0" sz="1800" spc="15">
                <a:solidFill>
                  <a:srgbClr val="585D60"/>
                </a:solidFill>
                <a:latin typeface="Trebuchet MS"/>
                <a:cs typeface="Trebuchet MS"/>
              </a:rPr>
              <a:t>)</a:t>
            </a:r>
            <a:r>
              <a:rPr dirty="0" sz="1800" spc="-4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25">
                <a:solidFill>
                  <a:srgbClr val="585D60"/>
                </a:solidFill>
                <a:latin typeface="Trebuchet MS"/>
                <a:cs typeface="Trebuchet MS"/>
              </a:rPr>
              <a:t>for </a:t>
            </a:r>
            <a:r>
              <a:rPr dirty="0" sz="1800" spc="5">
                <a:solidFill>
                  <a:srgbClr val="585D60"/>
                </a:solidFill>
                <a:latin typeface="Trebuchet MS"/>
                <a:cs typeface="Trebuchet MS"/>
              </a:rPr>
              <a:t>forecasting</a:t>
            </a:r>
            <a:endParaRPr sz="1800">
              <a:latin typeface="Trebuchet MS"/>
              <a:cs typeface="Trebuchet MS"/>
            </a:endParaRPr>
          </a:p>
          <a:p>
            <a:pPr marL="146050" indent="-133985">
              <a:lnSpc>
                <a:spcPct val="100000"/>
              </a:lnSpc>
              <a:spcBef>
                <a:spcPts val="1290"/>
              </a:spcBef>
              <a:buClr>
                <a:srgbClr val="C2132D"/>
              </a:buClr>
              <a:buChar char="•"/>
              <a:tabLst>
                <a:tab pos="146685" algn="l"/>
              </a:tabLst>
            </a:pPr>
            <a:r>
              <a:rPr dirty="0" sz="1800" spc="20">
                <a:solidFill>
                  <a:srgbClr val="585D60"/>
                </a:solidFill>
                <a:latin typeface="Trebuchet MS"/>
                <a:cs typeface="Trebuchet MS"/>
              </a:rPr>
              <a:t>Distinguish </a:t>
            </a:r>
            <a:r>
              <a:rPr dirty="0" sz="1800" spc="-45">
                <a:solidFill>
                  <a:srgbClr val="585D60"/>
                </a:solidFill>
                <a:latin typeface="Trebuchet MS"/>
                <a:cs typeface="Trebuchet MS"/>
              </a:rPr>
              <a:t>fixed </a:t>
            </a:r>
            <a:r>
              <a:rPr dirty="0" sz="1800" spc="5">
                <a:solidFill>
                  <a:srgbClr val="585D60"/>
                </a:solidFill>
                <a:latin typeface="Trebuchet MS"/>
                <a:cs typeface="Trebuchet MS"/>
              </a:rPr>
              <a:t>window </a:t>
            </a:r>
            <a:r>
              <a:rPr dirty="0" sz="1800" spc="-5">
                <a:solidFill>
                  <a:srgbClr val="585D60"/>
                </a:solidFill>
                <a:latin typeface="Trebuchet MS"/>
                <a:cs typeface="Trebuchet MS"/>
              </a:rPr>
              <a:t>from</a:t>
            </a:r>
            <a:r>
              <a:rPr dirty="0" sz="1800" spc="-38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30">
                <a:solidFill>
                  <a:srgbClr val="585D60"/>
                </a:solidFill>
                <a:latin typeface="Trebuchet MS"/>
                <a:cs typeface="Trebuchet MS"/>
              </a:rPr>
              <a:t>rolling-origin</a:t>
            </a:r>
            <a:endParaRPr sz="1800">
              <a:latin typeface="Trebuchet MS"/>
              <a:cs typeface="Trebuchet MS"/>
            </a:endParaRPr>
          </a:p>
          <a:p>
            <a:pPr marL="146050" indent="-133985">
              <a:lnSpc>
                <a:spcPct val="100000"/>
              </a:lnSpc>
              <a:spcBef>
                <a:spcPts val="1215"/>
              </a:spcBef>
              <a:buClr>
                <a:srgbClr val="C2132D"/>
              </a:buClr>
              <a:buChar char="•"/>
              <a:tabLst>
                <a:tab pos="146685" algn="l"/>
              </a:tabLst>
            </a:pPr>
            <a:r>
              <a:rPr dirty="0" sz="1800" spc="-15">
                <a:solidFill>
                  <a:srgbClr val="585D60"/>
                </a:solidFill>
                <a:latin typeface="Trebuchet MS"/>
                <a:cs typeface="Trebuchet MS"/>
              </a:rPr>
              <a:t>Introduce</a:t>
            </a:r>
            <a:r>
              <a:rPr dirty="0" sz="1800" spc="-10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5">
                <a:solidFill>
                  <a:srgbClr val="585D60"/>
                </a:solidFill>
                <a:latin typeface="Trebuchet MS"/>
                <a:cs typeface="Trebuchet MS"/>
              </a:rPr>
              <a:t>forecast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5">
                <a:solidFill>
                  <a:srgbClr val="585D60"/>
                </a:solidFill>
                <a:latin typeface="Trebuchet MS"/>
                <a:cs typeface="Trebuchet MS"/>
              </a:rPr>
              <a:t>accuracy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585D60"/>
                </a:solidFill>
                <a:latin typeface="Trebuchet MS"/>
                <a:cs typeface="Trebuchet MS"/>
              </a:rPr>
              <a:t>metrics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25">
                <a:solidFill>
                  <a:srgbClr val="585D60"/>
                </a:solidFill>
                <a:latin typeface="Trebuchet MS"/>
                <a:cs typeface="Trebuchet MS"/>
              </a:rPr>
              <a:t>(MAE,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60">
                <a:solidFill>
                  <a:srgbClr val="585D60"/>
                </a:solidFill>
                <a:latin typeface="Trebuchet MS"/>
                <a:cs typeface="Trebuchet MS"/>
              </a:rPr>
              <a:t>MAPE,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114">
                <a:solidFill>
                  <a:srgbClr val="585D60"/>
                </a:solidFill>
                <a:latin typeface="Trebuchet MS"/>
                <a:cs typeface="Trebuchet MS"/>
              </a:rPr>
              <a:t>RMSE)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58824" y="2502408"/>
            <a:ext cx="8989060" cy="1036319"/>
          </a:xfrm>
          <a:custGeom>
            <a:avLst/>
            <a:gdLst/>
            <a:ahLst/>
            <a:cxnLst/>
            <a:rect l="l" t="t" r="r" b="b"/>
            <a:pathLst>
              <a:path w="8989060" h="1036320">
                <a:moveTo>
                  <a:pt x="0" y="0"/>
                </a:moveTo>
                <a:lnTo>
                  <a:pt x="8988552" y="0"/>
                </a:lnTo>
                <a:lnTo>
                  <a:pt x="8988552" y="1036320"/>
                </a:lnTo>
                <a:lnTo>
                  <a:pt x="0" y="1036320"/>
                </a:lnTo>
                <a:lnTo>
                  <a:pt x="0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639055" y="3023616"/>
            <a:ext cx="2261870" cy="935990"/>
          </a:xfrm>
          <a:custGeom>
            <a:avLst/>
            <a:gdLst/>
            <a:ahLst/>
            <a:cxnLst/>
            <a:rect l="l" t="t" r="r" b="b"/>
            <a:pathLst>
              <a:path w="2261870" h="935989">
                <a:moveTo>
                  <a:pt x="0" y="0"/>
                </a:moveTo>
                <a:lnTo>
                  <a:pt x="2261616" y="0"/>
                </a:lnTo>
                <a:lnTo>
                  <a:pt x="2261616" y="935736"/>
                </a:lnTo>
                <a:lnTo>
                  <a:pt x="0" y="935736"/>
                </a:lnTo>
                <a:lnTo>
                  <a:pt x="0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17475" rIns="0" bIns="0" rtlCol="0" vert="horz">
            <a:spAutoFit/>
          </a:bodyPr>
          <a:lstStyle/>
          <a:p>
            <a:pPr marL="3366770" marR="5080" indent="-3354704">
              <a:lnSpc>
                <a:spcPts val="4120"/>
              </a:lnSpc>
              <a:spcBef>
                <a:spcPts val="925"/>
              </a:spcBef>
            </a:pPr>
            <a:r>
              <a:rPr dirty="0" spc="-1275">
                <a:solidFill>
                  <a:srgbClr val="000000"/>
                </a:solidFill>
              </a:rPr>
              <a:t>T</a:t>
            </a:r>
            <a:r>
              <a:rPr dirty="0" spc="-1275"/>
              <a:t>T</a:t>
            </a:r>
            <a:r>
              <a:rPr dirty="0" spc="-1275">
                <a:solidFill>
                  <a:srgbClr val="000000"/>
                </a:solidFill>
              </a:rPr>
              <a:t>h</a:t>
            </a:r>
            <a:r>
              <a:rPr dirty="0" spc="-1275"/>
              <a:t>h</a:t>
            </a:r>
            <a:r>
              <a:rPr dirty="0" spc="-1275">
                <a:solidFill>
                  <a:srgbClr val="000000"/>
                </a:solidFill>
              </a:rPr>
              <a:t>e</a:t>
            </a:r>
            <a:r>
              <a:rPr dirty="0" spc="-1275"/>
              <a:t>e</a:t>
            </a:r>
            <a:r>
              <a:rPr dirty="0" spc="-215"/>
              <a:t> </a:t>
            </a:r>
            <a:r>
              <a:rPr dirty="0" spc="-1050">
                <a:solidFill>
                  <a:srgbClr val="000000"/>
                </a:solidFill>
              </a:rPr>
              <a:t>N</a:t>
            </a:r>
            <a:r>
              <a:rPr dirty="0" spc="-1050"/>
              <a:t>N</a:t>
            </a:r>
            <a:r>
              <a:rPr dirty="0" spc="-1050">
                <a:solidFill>
                  <a:srgbClr val="000000"/>
                </a:solidFill>
              </a:rPr>
              <a:t>i</a:t>
            </a:r>
            <a:r>
              <a:rPr dirty="0" spc="-1050"/>
              <a:t>i</a:t>
            </a:r>
            <a:r>
              <a:rPr dirty="0" spc="-1050">
                <a:solidFill>
                  <a:srgbClr val="000000"/>
                </a:solidFill>
              </a:rPr>
              <a:t>x</a:t>
            </a:r>
            <a:r>
              <a:rPr dirty="0" spc="-1050"/>
              <a:t>x</a:t>
            </a:r>
            <a:r>
              <a:rPr dirty="0" spc="-1050">
                <a:solidFill>
                  <a:srgbClr val="000000"/>
                </a:solidFill>
              </a:rPr>
              <a:t>t</a:t>
            </a:r>
            <a:r>
              <a:rPr dirty="0" spc="-1050"/>
              <a:t>t</a:t>
            </a:r>
            <a:r>
              <a:rPr dirty="0" spc="-1050">
                <a:solidFill>
                  <a:srgbClr val="000000"/>
                </a:solidFill>
              </a:rPr>
              <a:t>l</a:t>
            </a:r>
            <a:r>
              <a:rPr dirty="0" spc="-1050"/>
              <a:t>l</a:t>
            </a:r>
            <a:r>
              <a:rPr dirty="0" spc="-1050">
                <a:solidFill>
                  <a:srgbClr val="000000"/>
                </a:solidFill>
              </a:rPr>
              <a:t>a</a:t>
            </a:r>
            <a:r>
              <a:rPr dirty="0" spc="-1050"/>
              <a:t>a</a:t>
            </a:r>
            <a:r>
              <a:rPr dirty="0" spc="-1050">
                <a:solidFill>
                  <a:srgbClr val="000000"/>
                </a:solidFill>
              </a:rPr>
              <a:t>v</a:t>
            </a:r>
            <a:r>
              <a:rPr dirty="0" spc="-1050"/>
              <a:t>v</a:t>
            </a:r>
            <a:r>
              <a:rPr dirty="0" spc="-1050">
                <a:solidFill>
                  <a:srgbClr val="000000"/>
                </a:solidFill>
              </a:rPr>
              <a:t>e</a:t>
            </a:r>
            <a:r>
              <a:rPr dirty="0" spc="-1050"/>
              <a:t>e</a:t>
            </a:r>
            <a:r>
              <a:rPr dirty="0" spc="-1050">
                <a:solidFill>
                  <a:srgbClr val="000000"/>
                </a:solidFill>
              </a:rPr>
              <a:t>r</a:t>
            </a:r>
            <a:r>
              <a:rPr dirty="0" spc="-1050"/>
              <a:t>r</a:t>
            </a:r>
            <a:r>
              <a:rPr dirty="0" spc="-1050">
                <a:solidFill>
                  <a:srgbClr val="000000"/>
                </a:solidFill>
              </a:rPr>
              <a:t>s</a:t>
            </a:r>
            <a:r>
              <a:rPr dirty="0" spc="-1050"/>
              <a:t>s</a:t>
            </a:r>
            <a:r>
              <a:rPr dirty="0" spc="-1050">
                <a:solidFill>
                  <a:srgbClr val="000000"/>
                </a:solidFill>
              </a:rPr>
              <a:t>e</a:t>
            </a:r>
            <a:r>
              <a:rPr dirty="0" spc="-1050"/>
              <a:t>e </a:t>
            </a:r>
            <a:r>
              <a:rPr dirty="0" spc="-1180">
                <a:solidFill>
                  <a:srgbClr val="000000"/>
                </a:solidFill>
              </a:rPr>
              <a:t>O</a:t>
            </a:r>
            <a:r>
              <a:rPr dirty="0" spc="-1180"/>
              <a:t>O</a:t>
            </a:r>
            <a:r>
              <a:rPr dirty="0" spc="-1180">
                <a:solidFill>
                  <a:srgbClr val="000000"/>
                </a:solidFill>
              </a:rPr>
              <a:t>p</a:t>
            </a:r>
            <a:r>
              <a:rPr dirty="0" spc="-1180"/>
              <a:t>p</a:t>
            </a:r>
            <a:r>
              <a:rPr dirty="0" spc="-1180">
                <a:solidFill>
                  <a:srgbClr val="000000"/>
                </a:solidFill>
              </a:rPr>
              <a:t>e</a:t>
            </a:r>
            <a:r>
              <a:rPr dirty="0" spc="-1180"/>
              <a:t>e</a:t>
            </a:r>
            <a:r>
              <a:rPr dirty="0" spc="-1180">
                <a:solidFill>
                  <a:srgbClr val="000000"/>
                </a:solidFill>
              </a:rPr>
              <a:t>n</a:t>
            </a:r>
            <a:r>
              <a:rPr dirty="0" spc="-1180"/>
              <a:t>n</a:t>
            </a:r>
            <a:r>
              <a:rPr dirty="0" spc="-1180">
                <a:solidFill>
                  <a:srgbClr val="000000"/>
                </a:solidFill>
              </a:rPr>
              <a:t>-</a:t>
            </a:r>
            <a:r>
              <a:rPr dirty="0" spc="-1180"/>
              <a:t>-</a:t>
            </a:r>
            <a:r>
              <a:rPr dirty="0" spc="-1180">
                <a:solidFill>
                  <a:srgbClr val="000000"/>
                </a:solidFill>
              </a:rPr>
              <a:t>S</a:t>
            </a:r>
            <a:r>
              <a:rPr dirty="0" spc="-1180"/>
              <a:t>S</a:t>
            </a:r>
            <a:r>
              <a:rPr dirty="0" spc="-1180">
                <a:solidFill>
                  <a:srgbClr val="000000"/>
                </a:solidFill>
              </a:rPr>
              <a:t>o</a:t>
            </a:r>
            <a:r>
              <a:rPr dirty="0" spc="-1180"/>
              <a:t>ou</a:t>
            </a:r>
            <a:r>
              <a:rPr dirty="0" spc="-1180">
                <a:solidFill>
                  <a:srgbClr val="000000"/>
                </a:solidFill>
              </a:rPr>
              <a:t>ur</a:t>
            </a:r>
            <a:r>
              <a:rPr dirty="0" spc="-1180"/>
              <a:t>r</a:t>
            </a:r>
            <a:r>
              <a:rPr dirty="0" spc="-1180">
                <a:solidFill>
                  <a:srgbClr val="000000"/>
                </a:solidFill>
              </a:rPr>
              <a:t>c</a:t>
            </a:r>
            <a:r>
              <a:rPr dirty="0" spc="-1180"/>
              <a:t>c</a:t>
            </a:r>
            <a:r>
              <a:rPr dirty="0" spc="-1180">
                <a:solidFill>
                  <a:srgbClr val="000000"/>
                </a:solidFill>
              </a:rPr>
              <a:t>e</a:t>
            </a:r>
            <a:r>
              <a:rPr dirty="0" spc="-1180"/>
              <a:t>e </a:t>
            </a:r>
            <a:r>
              <a:rPr dirty="0" spc="-1055">
                <a:solidFill>
                  <a:srgbClr val="000000"/>
                </a:solidFill>
              </a:rPr>
              <a:t>F</a:t>
            </a:r>
            <a:r>
              <a:rPr dirty="0" spc="-1055"/>
              <a:t>F</a:t>
            </a:r>
            <a:r>
              <a:rPr dirty="0" spc="-1055">
                <a:solidFill>
                  <a:srgbClr val="000000"/>
                </a:solidFill>
              </a:rPr>
              <a:t>o</a:t>
            </a:r>
            <a:r>
              <a:rPr dirty="0" spc="-1055"/>
              <a:t>o</a:t>
            </a:r>
            <a:r>
              <a:rPr dirty="0" spc="-1055">
                <a:solidFill>
                  <a:srgbClr val="000000"/>
                </a:solidFill>
              </a:rPr>
              <a:t>r</a:t>
            </a:r>
            <a:r>
              <a:rPr dirty="0" spc="-1055"/>
              <a:t>r</a:t>
            </a:r>
            <a:r>
              <a:rPr dirty="0" spc="-1055">
                <a:solidFill>
                  <a:srgbClr val="000000"/>
                </a:solidFill>
              </a:rPr>
              <a:t>e</a:t>
            </a:r>
            <a:r>
              <a:rPr dirty="0" spc="-1055"/>
              <a:t>e</a:t>
            </a:r>
            <a:r>
              <a:rPr dirty="0" spc="-1055">
                <a:solidFill>
                  <a:srgbClr val="000000"/>
                </a:solidFill>
              </a:rPr>
              <a:t>c</a:t>
            </a:r>
            <a:r>
              <a:rPr dirty="0" spc="-1055"/>
              <a:t>c</a:t>
            </a:r>
            <a:r>
              <a:rPr dirty="0" spc="-1055">
                <a:solidFill>
                  <a:srgbClr val="000000"/>
                </a:solidFill>
              </a:rPr>
              <a:t>a</a:t>
            </a:r>
            <a:r>
              <a:rPr dirty="0" spc="-1055"/>
              <a:t>a</a:t>
            </a:r>
            <a:r>
              <a:rPr dirty="0" spc="-1055">
                <a:solidFill>
                  <a:srgbClr val="000000"/>
                </a:solidFill>
              </a:rPr>
              <a:t>s</a:t>
            </a:r>
            <a:r>
              <a:rPr dirty="0" spc="-1055"/>
              <a:t>s</a:t>
            </a:r>
            <a:r>
              <a:rPr dirty="0" spc="-1055">
                <a:solidFill>
                  <a:srgbClr val="000000"/>
                </a:solidFill>
              </a:rPr>
              <a:t>t</a:t>
            </a:r>
            <a:r>
              <a:rPr dirty="0" spc="-1055"/>
              <a:t>t</a:t>
            </a:r>
            <a:r>
              <a:rPr dirty="0" spc="-1055">
                <a:solidFill>
                  <a:srgbClr val="000000"/>
                </a:solidFill>
              </a:rPr>
              <a:t>i</a:t>
            </a:r>
            <a:r>
              <a:rPr dirty="0" spc="-1055"/>
              <a:t>i</a:t>
            </a:r>
            <a:r>
              <a:rPr dirty="0" spc="-1055">
                <a:solidFill>
                  <a:srgbClr val="000000"/>
                </a:solidFill>
              </a:rPr>
              <a:t>n</a:t>
            </a:r>
            <a:r>
              <a:rPr dirty="0" spc="-1055"/>
              <a:t>n</a:t>
            </a:r>
            <a:r>
              <a:rPr dirty="0" spc="-1055">
                <a:solidFill>
                  <a:srgbClr val="000000"/>
                </a:solidFill>
              </a:rPr>
              <a:t>g</a:t>
            </a:r>
            <a:r>
              <a:rPr dirty="0" spc="-1055"/>
              <a:t>g  </a:t>
            </a:r>
            <a:r>
              <a:rPr dirty="0" spc="-1095"/>
              <a:t>L</a:t>
            </a:r>
            <a:r>
              <a:rPr dirty="0" spc="-1095">
                <a:solidFill>
                  <a:srgbClr val="000000"/>
                </a:solidFill>
              </a:rPr>
              <a:t>Li</a:t>
            </a:r>
            <a:r>
              <a:rPr dirty="0" spc="-1095"/>
              <a:t>i</a:t>
            </a:r>
            <a:r>
              <a:rPr dirty="0" spc="-1095">
                <a:solidFill>
                  <a:srgbClr val="000000"/>
                </a:solidFill>
              </a:rPr>
              <a:t>b</a:t>
            </a:r>
            <a:r>
              <a:rPr dirty="0" spc="-1095"/>
              <a:t>b</a:t>
            </a:r>
            <a:r>
              <a:rPr dirty="0" spc="-1095">
                <a:solidFill>
                  <a:srgbClr val="000000"/>
                </a:solidFill>
              </a:rPr>
              <a:t>r</a:t>
            </a:r>
            <a:r>
              <a:rPr dirty="0" spc="-1095"/>
              <a:t>r</a:t>
            </a:r>
            <a:r>
              <a:rPr dirty="0" spc="-1095">
                <a:solidFill>
                  <a:srgbClr val="000000"/>
                </a:solidFill>
              </a:rPr>
              <a:t>a</a:t>
            </a:r>
            <a:r>
              <a:rPr dirty="0" spc="-1095"/>
              <a:t>a</a:t>
            </a:r>
            <a:r>
              <a:rPr dirty="0" spc="-1095">
                <a:solidFill>
                  <a:srgbClr val="000000"/>
                </a:solidFill>
              </a:rPr>
              <a:t>r</a:t>
            </a:r>
            <a:r>
              <a:rPr dirty="0" spc="-1095"/>
              <a:t>r</a:t>
            </a:r>
            <a:r>
              <a:rPr dirty="0" spc="-1095">
                <a:solidFill>
                  <a:srgbClr val="000000"/>
                </a:solidFill>
              </a:rPr>
              <a:t>i</a:t>
            </a:r>
            <a:r>
              <a:rPr dirty="0" spc="-1095"/>
              <a:t>i</a:t>
            </a:r>
            <a:r>
              <a:rPr dirty="0" spc="-1095">
                <a:solidFill>
                  <a:srgbClr val="000000"/>
                </a:solidFill>
              </a:rPr>
              <a:t>e</a:t>
            </a:r>
            <a:r>
              <a:rPr dirty="0" spc="-1095"/>
              <a:t>es</a:t>
            </a:r>
            <a:r>
              <a:rPr dirty="0" spc="-1095">
                <a:solidFill>
                  <a:srgbClr val="000000"/>
                </a:solidFill>
              </a:rPr>
              <a:t>s</a:t>
            </a:r>
          </a:p>
        </p:txBody>
      </p:sp>
      <p:sp>
        <p:nvSpPr>
          <p:cNvPr id="5" name="object 5"/>
          <p:cNvSpPr/>
          <p:nvPr/>
        </p:nvSpPr>
        <p:spPr>
          <a:xfrm>
            <a:off x="10713719" y="5821679"/>
            <a:ext cx="811530" cy="486409"/>
          </a:xfrm>
          <a:custGeom>
            <a:avLst/>
            <a:gdLst/>
            <a:ahLst/>
            <a:cxnLst/>
            <a:rect l="l" t="t" r="r" b="b"/>
            <a:pathLst>
              <a:path w="811529" h="486410">
                <a:moveTo>
                  <a:pt x="0" y="0"/>
                </a:moveTo>
                <a:lnTo>
                  <a:pt x="811529" y="0"/>
                </a:lnTo>
                <a:lnTo>
                  <a:pt x="811529" y="486251"/>
                </a:lnTo>
                <a:lnTo>
                  <a:pt x="0" y="486251"/>
                </a:lnTo>
                <a:lnTo>
                  <a:pt x="0" y="0"/>
                </a:lnTo>
                <a:close/>
              </a:path>
            </a:pathLst>
          </a:custGeom>
          <a:solidFill>
            <a:srgbClr val="333333">
              <a:alpha val="50000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0964712" y="6046687"/>
            <a:ext cx="421005" cy="204470"/>
          </a:xfrm>
          <a:prstGeom prst="rect">
            <a:avLst/>
          </a:prstGeom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1200" spc="-295">
                <a:latin typeface="Trebuchet MS"/>
                <a:cs typeface="Trebuchet MS"/>
              </a:rPr>
              <a:t>4</a:t>
            </a:r>
            <a:r>
              <a:rPr dirty="0" sz="1200" spc="-295">
                <a:solidFill>
                  <a:srgbClr val="FFFFFF"/>
                </a:solidFill>
                <a:latin typeface="Trebuchet MS"/>
                <a:cs typeface="Trebuchet MS"/>
              </a:rPr>
              <a:t>4</a:t>
            </a:r>
            <a:r>
              <a:rPr dirty="0" sz="1200" spc="-2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385">
                <a:latin typeface="Trebuchet MS"/>
                <a:cs typeface="Trebuchet MS"/>
              </a:rPr>
              <a:t>/</a:t>
            </a:r>
            <a:r>
              <a:rPr dirty="0" sz="1200" spc="-385">
                <a:solidFill>
                  <a:srgbClr val="FFFFFF"/>
                </a:solidFill>
                <a:latin typeface="Trebuchet MS"/>
                <a:cs typeface="Trebuchet MS"/>
              </a:rPr>
              <a:t>/</a:t>
            </a:r>
            <a:r>
              <a:rPr dirty="0" sz="1200" spc="-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295">
                <a:latin typeface="Trebuchet MS"/>
                <a:cs typeface="Trebuchet MS"/>
              </a:rPr>
              <a:t>2</a:t>
            </a:r>
            <a:r>
              <a:rPr dirty="0" sz="1200" spc="-295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r>
              <a:rPr dirty="0" sz="1200" spc="-295">
                <a:latin typeface="Trebuchet MS"/>
                <a:cs typeface="Trebuchet MS"/>
              </a:rPr>
              <a:t>7</a:t>
            </a:r>
            <a:r>
              <a:rPr dirty="0" sz="1200" spc="-295">
                <a:solidFill>
                  <a:srgbClr val="FFFFFF"/>
                </a:solidFill>
                <a:latin typeface="Trebuchet MS"/>
                <a:cs typeface="Trebuchet MS"/>
              </a:rPr>
              <a:t>7</a:t>
            </a:r>
            <a:endParaRPr sz="1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711200"/>
            <a:ext cx="4898390" cy="5397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350" spc="-145">
                <a:solidFill>
                  <a:srgbClr val="C2132D"/>
                </a:solidFill>
              </a:rPr>
              <a:t>Nixtla's </a:t>
            </a:r>
            <a:r>
              <a:rPr dirty="0" sz="3350" spc="-150">
                <a:solidFill>
                  <a:srgbClr val="C2132D"/>
                </a:solidFill>
              </a:rPr>
              <a:t>Forecasting</a:t>
            </a:r>
            <a:r>
              <a:rPr dirty="0" sz="3350" spc="-340">
                <a:solidFill>
                  <a:srgbClr val="C2132D"/>
                </a:solidFill>
              </a:rPr>
              <a:t> </a:t>
            </a:r>
            <a:r>
              <a:rPr dirty="0" sz="3350" spc="-165">
                <a:solidFill>
                  <a:srgbClr val="C2132D"/>
                </a:solidFill>
              </a:rPr>
              <a:t>Libraries</a:t>
            </a:r>
            <a:endParaRPr sz="3350"/>
          </a:p>
        </p:txBody>
      </p:sp>
      <p:sp>
        <p:nvSpPr>
          <p:cNvPr id="3" name="object 3"/>
          <p:cNvSpPr/>
          <p:nvPr/>
        </p:nvSpPr>
        <p:spPr>
          <a:xfrm>
            <a:off x="2217049" y="1677732"/>
            <a:ext cx="7074159" cy="46301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0964712" y="6046687"/>
            <a:ext cx="421005" cy="204470"/>
          </a:xfrm>
          <a:prstGeom prst="rect">
            <a:avLst/>
          </a:prstGeom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1200" spc="45">
                <a:solidFill>
                  <a:srgbClr val="585D60"/>
                </a:solidFill>
                <a:latin typeface="Trebuchet MS"/>
                <a:cs typeface="Trebuchet MS"/>
              </a:rPr>
              <a:t>5 </a:t>
            </a:r>
            <a:r>
              <a:rPr dirty="0" sz="1200" spc="-135">
                <a:solidFill>
                  <a:srgbClr val="585D60"/>
                </a:solidFill>
                <a:latin typeface="Trebuchet MS"/>
                <a:cs typeface="Trebuchet MS"/>
              </a:rPr>
              <a:t>/</a:t>
            </a:r>
            <a:r>
              <a:rPr dirty="0" sz="1200" spc="-26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200" spc="45">
                <a:solidFill>
                  <a:srgbClr val="585D60"/>
                </a:solidFill>
                <a:latin typeface="Trebuchet MS"/>
                <a:cs typeface="Trebuchet MS"/>
              </a:rPr>
              <a:t>27</a:t>
            </a:r>
            <a:endParaRPr sz="1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711200"/>
            <a:ext cx="4898390" cy="5397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350" spc="-145">
                <a:solidFill>
                  <a:srgbClr val="C2132D"/>
                </a:solidFill>
              </a:rPr>
              <a:t>Nixtla's </a:t>
            </a:r>
            <a:r>
              <a:rPr dirty="0" sz="3350" spc="-150">
                <a:solidFill>
                  <a:srgbClr val="C2132D"/>
                </a:solidFill>
              </a:rPr>
              <a:t>Forecasting</a:t>
            </a:r>
            <a:r>
              <a:rPr dirty="0" sz="3350" spc="-340">
                <a:solidFill>
                  <a:srgbClr val="C2132D"/>
                </a:solidFill>
              </a:rPr>
              <a:t> </a:t>
            </a:r>
            <a:r>
              <a:rPr dirty="0" sz="3350" spc="-165">
                <a:solidFill>
                  <a:srgbClr val="C2132D"/>
                </a:solidFill>
              </a:rPr>
              <a:t>Libraries</a:t>
            </a:r>
            <a:endParaRPr sz="3350"/>
          </a:p>
        </p:txBody>
      </p:sp>
      <p:sp>
        <p:nvSpPr>
          <p:cNvPr id="3" name="object 3"/>
          <p:cNvSpPr txBox="1"/>
          <p:nvPr/>
        </p:nvSpPr>
        <p:spPr>
          <a:xfrm>
            <a:off x="901700" y="1557019"/>
            <a:ext cx="9335770" cy="3835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8100"/>
              </a:lnSpc>
              <a:spcBef>
                <a:spcPts val="100"/>
              </a:spcBef>
            </a:pPr>
            <a:r>
              <a:rPr dirty="0" sz="1800" spc="-25">
                <a:solidFill>
                  <a:srgbClr val="585D60"/>
                </a:solidFill>
                <a:latin typeface="Trebuchet MS"/>
                <a:cs typeface="Trebuchet MS"/>
              </a:rPr>
              <a:t>Nixtla </a:t>
            </a:r>
            <a:r>
              <a:rPr dirty="0" sz="1800" spc="5">
                <a:solidFill>
                  <a:srgbClr val="585D60"/>
                </a:solidFill>
                <a:latin typeface="Trebuchet MS"/>
                <a:cs typeface="Trebuchet MS"/>
              </a:rPr>
              <a:t>provides </a:t>
            </a:r>
            <a:r>
              <a:rPr dirty="0" sz="1800" spc="-35" b="1">
                <a:solidFill>
                  <a:srgbClr val="C2132D"/>
                </a:solidFill>
                <a:latin typeface="Trebuchet MS"/>
                <a:cs typeface="Trebuchet MS"/>
              </a:rPr>
              <a:t>several </a:t>
            </a:r>
            <a:r>
              <a:rPr dirty="0" sz="1800" spc="-20" b="1">
                <a:solidFill>
                  <a:srgbClr val="C2132D"/>
                </a:solidFill>
                <a:latin typeface="Trebuchet MS"/>
                <a:cs typeface="Trebuchet MS"/>
              </a:rPr>
              <a:t>open-source </a:t>
            </a:r>
            <a:r>
              <a:rPr dirty="0" sz="1800" spc="-30" b="1">
                <a:solidFill>
                  <a:srgbClr val="C2132D"/>
                </a:solidFill>
                <a:latin typeface="Trebuchet MS"/>
                <a:cs typeface="Trebuchet MS"/>
              </a:rPr>
              <a:t>Python </a:t>
            </a:r>
            <a:r>
              <a:rPr dirty="0" sz="1800" spc="-45" b="1">
                <a:solidFill>
                  <a:srgbClr val="C2132D"/>
                </a:solidFill>
                <a:latin typeface="Trebuchet MS"/>
                <a:cs typeface="Trebuchet MS"/>
              </a:rPr>
              <a:t>libraries </a:t>
            </a:r>
            <a:r>
              <a:rPr dirty="0" sz="1800">
                <a:solidFill>
                  <a:srgbClr val="585D60"/>
                </a:solidFill>
                <a:latin typeface="Trebuchet MS"/>
                <a:cs typeface="Trebuchet MS"/>
              </a:rPr>
              <a:t>(and </a:t>
            </a:r>
            <a:r>
              <a:rPr dirty="0" sz="1800" spc="30">
                <a:solidFill>
                  <a:srgbClr val="585D60"/>
                </a:solidFill>
                <a:latin typeface="Trebuchet MS"/>
                <a:cs typeface="Trebuchet MS"/>
              </a:rPr>
              <a:t>a closed source </a:t>
            </a:r>
            <a:r>
              <a:rPr dirty="0" sz="1800" spc="5" b="1">
                <a:solidFill>
                  <a:srgbClr val="C2132D"/>
                </a:solidFill>
                <a:latin typeface="Trebuchet MS"/>
                <a:cs typeface="Trebuchet MS"/>
              </a:rPr>
              <a:t>TimeGPT </a:t>
            </a:r>
            <a:r>
              <a:rPr dirty="0" sz="1800" spc="-30">
                <a:solidFill>
                  <a:srgbClr val="585D60"/>
                </a:solidFill>
                <a:latin typeface="Trebuchet MS"/>
                <a:cs typeface="Trebuchet MS"/>
              </a:rPr>
              <a:t>tool  </a:t>
            </a:r>
            <a:r>
              <a:rPr dirty="0" sz="1800" spc="30">
                <a:solidFill>
                  <a:srgbClr val="585D60"/>
                </a:solidFill>
                <a:latin typeface="Trebuchet MS"/>
                <a:cs typeface="Trebuchet MS"/>
              </a:rPr>
              <a:t>accessible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20">
                <a:solidFill>
                  <a:srgbClr val="585D60"/>
                </a:solidFill>
                <a:latin typeface="Trebuchet MS"/>
                <a:cs typeface="Trebuchet MS"/>
              </a:rPr>
              <a:t>via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75">
                <a:solidFill>
                  <a:srgbClr val="585D60"/>
                </a:solidFill>
                <a:latin typeface="Trebuchet MS"/>
                <a:cs typeface="Trebuchet MS"/>
              </a:rPr>
              <a:t>API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10">
                <a:solidFill>
                  <a:srgbClr val="585D60"/>
                </a:solidFill>
                <a:latin typeface="Trebuchet MS"/>
                <a:cs typeface="Trebuchet MS"/>
              </a:rPr>
              <a:t>calls)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25">
                <a:solidFill>
                  <a:srgbClr val="585D60"/>
                </a:solidFill>
                <a:latin typeface="Trebuchet MS"/>
                <a:cs typeface="Trebuchet MS"/>
              </a:rPr>
              <a:t>for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5" b="1">
                <a:solidFill>
                  <a:srgbClr val="C2132D"/>
                </a:solidFill>
                <a:latin typeface="Trebuchet MS"/>
                <a:cs typeface="Trebuchet MS"/>
              </a:rPr>
              <a:t>scalable</a:t>
            </a:r>
            <a:r>
              <a:rPr dirty="0" sz="1800" spc="-90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spc="-15" b="1">
                <a:solidFill>
                  <a:srgbClr val="C2132D"/>
                </a:solidFill>
                <a:latin typeface="Trebuchet MS"/>
                <a:cs typeface="Trebuchet MS"/>
              </a:rPr>
              <a:t>forecasting</a:t>
            </a:r>
            <a:r>
              <a:rPr dirty="0" sz="1800" spc="-90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spc="-5" b="1">
                <a:solidFill>
                  <a:srgbClr val="C2132D"/>
                </a:solidFill>
                <a:latin typeface="Trebuchet MS"/>
                <a:cs typeface="Trebuchet MS"/>
              </a:rPr>
              <a:t>tasks</a:t>
            </a:r>
            <a:r>
              <a:rPr dirty="0" sz="1800" spc="-5">
                <a:solidFill>
                  <a:srgbClr val="585D60"/>
                </a:solidFill>
                <a:latin typeface="Trebuchet MS"/>
                <a:cs typeface="Trebuchet MS"/>
              </a:rPr>
              <a:t>.</a:t>
            </a:r>
            <a:r>
              <a:rPr dirty="0" sz="1800" spc="-13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35">
                <a:solidFill>
                  <a:srgbClr val="585D60"/>
                </a:solidFill>
                <a:latin typeface="Trebuchet MS"/>
                <a:cs typeface="Trebuchet MS"/>
              </a:rPr>
              <a:t>These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30">
                <a:solidFill>
                  <a:srgbClr val="585D60"/>
                </a:solidFill>
                <a:latin typeface="Trebuchet MS"/>
                <a:cs typeface="Trebuchet MS"/>
              </a:rPr>
              <a:t>libraries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35">
                <a:solidFill>
                  <a:srgbClr val="585D60"/>
                </a:solidFill>
                <a:latin typeface="Trebuchet MS"/>
                <a:cs typeface="Trebuchet MS"/>
              </a:rPr>
              <a:t>are</a:t>
            </a:r>
            <a:r>
              <a:rPr dirty="0" sz="1800" spc="-9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65" b="1">
                <a:solidFill>
                  <a:srgbClr val="C2132D"/>
                </a:solidFill>
                <a:latin typeface="Trebuchet MS"/>
                <a:cs typeface="Trebuchet MS"/>
              </a:rPr>
              <a:t>relatively</a:t>
            </a:r>
            <a:r>
              <a:rPr dirty="0" sz="1800" spc="-95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spc="40">
                <a:solidFill>
                  <a:srgbClr val="585D60"/>
                </a:solidFill>
                <a:latin typeface="Trebuchet MS"/>
                <a:cs typeface="Trebuchet MS"/>
              </a:rPr>
              <a:t>easy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45">
                <a:solidFill>
                  <a:srgbClr val="585D60"/>
                </a:solidFill>
                <a:latin typeface="Trebuchet MS"/>
                <a:cs typeface="Trebuchet MS"/>
              </a:rPr>
              <a:t>to  </a:t>
            </a:r>
            <a:r>
              <a:rPr dirty="0" sz="1800" spc="60">
                <a:solidFill>
                  <a:srgbClr val="585D60"/>
                </a:solidFill>
                <a:latin typeface="Trebuchet MS"/>
                <a:cs typeface="Trebuchet MS"/>
              </a:rPr>
              <a:t>use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15">
                <a:solidFill>
                  <a:srgbClr val="585D60"/>
                </a:solidFill>
                <a:latin typeface="Trebuchet MS"/>
                <a:cs typeface="Trebuchet MS"/>
              </a:rPr>
              <a:t>and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30">
                <a:solidFill>
                  <a:srgbClr val="585D60"/>
                </a:solidFill>
                <a:latin typeface="Trebuchet MS"/>
                <a:cs typeface="Trebuchet MS"/>
              </a:rPr>
              <a:t>can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585D60"/>
                </a:solidFill>
                <a:latin typeface="Trebuchet MS"/>
                <a:cs typeface="Trebuchet MS"/>
              </a:rPr>
              <a:t>be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35">
                <a:solidFill>
                  <a:srgbClr val="585D60"/>
                </a:solidFill>
                <a:latin typeface="Trebuchet MS"/>
                <a:cs typeface="Trebuchet MS"/>
              </a:rPr>
              <a:t>integrated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40">
                <a:solidFill>
                  <a:srgbClr val="585D60"/>
                </a:solidFill>
                <a:latin typeface="Trebuchet MS"/>
                <a:cs typeface="Trebuchet MS"/>
              </a:rPr>
              <a:t>into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20">
                <a:solidFill>
                  <a:srgbClr val="585D60"/>
                </a:solidFill>
                <a:latin typeface="Trebuchet MS"/>
                <a:cs typeface="Trebuchet MS"/>
              </a:rPr>
              <a:t>your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50">
                <a:solidFill>
                  <a:srgbClr val="585D60"/>
                </a:solidFill>
                <a:latin typeface="Trebuchet MS"/>
                <a:cs typeface="Trebuchet MS"/>
              </a:rPr>
              <a:t>future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5">
                <a:solidFill>
                  <a:srgbClr val="585D60"/>
                </a:solidFill>
                <a:latin typeface="Trebuchet MS"/>
                <a:cs typeface="Trebuchet MS"/>
              </a:rPr>
              <a:t>forecasting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15">
                <a:solidFill>
                  <a:srgbClr val="585D60"/>
                </a:solidFill>
                <a:latin typeface="Trebuchet MS"/>
                <a:cs typeface="Trebuchet MS"/>
              </a:rPr>
              <a:t>workflows: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800">
              <a:latin typeface="Trebuchet MS"/>
              <a:cs typeface="Trebuchet MS"/>
            </a:endParaRPr>
          </a:p>
          <a:p>
            <a:pPr marL="393700" indent="-133985">
              <a:lnSpc>
                <a:spcPct val="100000"/>
              </a:lnSpc>
              <a:spcBef>
                <a:spcPts val="5"/>
              </a:spcBef>
              <a:buClr>
                <a:srgbClr val="C2132D"/>
              </a:buClr>
              <a:buFont typeface="Trebuchet MS"/>
              <a:buChar char="•"/>
              <a:tabLst>
                <a:tab pos="393700" algn="l"/>
              </a:tabLst>
            </a:pPr>
            <a:r>
              <a:rPr dirty="0" sz="1800" spc="-10" b="1">
                <a:solidFill>
                  <a:srgbClr val="83D5D3"/>
                </a:solidFill>
                <a:latin typeface="Trebuchet MS"/>
                <a:cs typeface="Trebuchet MS"/>
                <a:hlinkClick r:id="rId2"/>
              </a:rPr>
              <a:t>StatsForecast</a:t>
            </a:r>
            <a:r>
              <a:rPr dirty="0" sz="1800" spc="-95" b="1">
                <a:solidFill>
                  <a:srgbClr val="83D5D3"/>
                </a:solidFill>
                <a:latin typeface="Trebuchet MS"/>
                <a:cs typeface="Trebuchet MS"/>
                <a:hlinkClick r:id="rId2"/>
              </a:rPr>
              <a:t> </a:t>
            </a:r>
            <a:r>
              <a:rPr dirty="0" sz="1800" spc="520">
                <a:solidFill>
                  <a:srgbClr val="585D60"/>
                </a:solidFill>
                <a:latin typeface="Trebuchet MS"/>
                <a:cs typeface="Trebuchet MS"/>
              </a:rPr>
              <a:t>–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30">
                <a:solidFill>
                  <a:srgbClr val="585D60"/>
                </a:solidFill>
                <a:latin typeface="Trebuchet MS"/>
                <a:cs typeface="Trebuchet MS"/>
              </a:rPr>
              <a:t>Fast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155">
                <a:solidFill>
                  <a:srgbClr val="585D60"/>
                </a:solidFill>
                <a:latin typeface="Trebuchet MS"/>
                <a:cs typeface="Trebuchet MS"/>
              </a:rPr>
              <a:t>&amp;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10">
                <a:solidFill>
                  <a:srgbClr val="585D60"/>
                </a:solidFill>
                <a:latin typeface="Trebuchet MS"/>
                <a:cs typeface="Trebuchet MS"/>
              </a:rPr>
              <a:t>scalable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585D60"/>
                </a:solidFill>
                <a:latin typeface="Trebuchet MS"/>
                <a:cs typeface="Trebuchet MS"/>
              </a:rPr>
              <a:t>statistical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35">
                <a:solidFill>
                  <a:srgbClr val="585D60"/>
                </a:solidFill>
                <a:latin typeface="Trebuchet MS"/>
                <a:cs typeface="Trebuchet MS"/>
              </a:rPr>
              <a:t>models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50">
                <a:solidFill>
                  <a:srgbClr val="585D60"/>
                </a:solidFill>
                <a:latin typeface="Trebuchet MS"/>
                <a:cs typeface="Trebuchet MS"/>
              </a:rPr>
              <a:t>(</a:t>
            </a:r>
            <a:r>
              <a:rPr dirty="0" sz="1700" spc="-50">
                <a:solidFill>
                  <a:srgbClr val="C2132D"/>
                </a:solidFill>
                <a:latin typeface="Courier New"/>
                <a:cs typeface="Courier New"/>
              </a:rPr>
              <a:t>ARIMA</a:t>
            </a:r>
            <a:r>
              <a:rPr dirty="0" sz="1800" spc="-50">
                <a:solidFill>
                  <a:srgbClr val="585D60"/>
                </a:solidFill>
                <a:latin typeface="Trebuchet MS"/>
                <a:cs typeface="Trebuchet MS"/>
              </a:rPr>
              <a:t>,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700" spc="-75">
                <a:solidFill>
                  <a:srgbClr val="C2132D"/>
                </a:solidFill>
                <a:latin typeface="Courier New"/>
                <a:cs typeface="Courier New"/>
              </a:rPr>
              <a:t>ETS</a:t>
            </a:r>
            <a:r>
              <a:rPr dirty="0" sz="1800" spc="-75">
                <a:solidFill>
                  <a:srgbClr val="585D60"/>
                </a:solidFill>
                <a:latin typeface="Trebuchet MS"/>
                <a:cs typeface="Trebuchet MS"/>
              </a:rPr>
              <a:t>,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85">
                <a:solidFill>
                  <a:srgbClr val="585D60"/>
                </a:solidFill>
                <a:latin typeface="Trebuchet MS"/>
                <a:cs typeface="Trebuchet MS"/>
              </a:rPr>
              <a:t>etc.).</a:t>
            </a:r>
            <a:endParaRPr sz="1800">
              <a:latin typeface="Trebuchet MS"/>
              <a:cs typeface="Trebuchet MS"/>
            </a:endParaRPr>
          </a:p>
          <a:p>
            <a:pPr marL="393700" indent="-133985">
              <a:lnSpc>
                <a:spcPct val="100000"/>
              </a:lnSpc>
              <a:spcBef>
                <a:spcPts val="1285"/>
              </a:spcBef>
              <a:buClr>
                <a:srgbClr val="C2132D"/>
              </a:buClr>
              <a:buFont typeface="Trebuchet MS"/>
              <a:buChar char="•"/>
              <a:tabLst>
                <a:tab pos="393700" algn="l"/>
              </a:tabLst>
            </a:pPr>
            <a:r>
              <a:rPr dirty="0" sz="1800" b="1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MLForecast</a:t>
            </a:r>
            <a:r>
              <a:rPr dirty="0" sz="1800" spc="-100" b="1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 </a:t>
            </a:r>
            <a:r>
              <a:rPr dirty="0" sz="1800" spc="520">
                <a:solidFill>
                  <a:srgbClr val="585D60"/>
                </a:solidFill>
                <a:latin typeface="Trebuchet MS"/>
                <a:cs typeface="Trebuchet MS"/>
              </a:rPr>
              <a:t>–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40">
                <a:solidFill>
                  <a:srgbClr val="585D60"/>
                </a:solidFill>
                <a:latin typeface="Trebuchet MS"/>
                <a:cs typeface="Trebuchet MS"/>
              </a:rPr>
              <a:t>Machine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585D60"/>
                </a:solidFill>
                <a:latin typeface="Trebuchet MS"/>
                <a:cs typeface="Trebuchet MS"/>
              </a:rPr>
              <a:t>learning-based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5">
                <a:solidFill>
                  <a:srgbClr val="585D60"/>
                </a:solidFill>
                <a:latin typeface="Trebuchet MS"/>
                <a:cs typeface="Trebuchet MS"/>
              </a:rPr>
              <a:t>forecasting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110">
                <a:solidFill>
                  <a:srgbClr val="585D60"/>
                </a:solidFill>
                <a:latin typeface="Trebuchet MS"/>
                <a:cs typeface="Trebuchet MS"/>
              </a:rPr>
              <a:t>(e.g.,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700" spc="-35">
                <a:solidFill>
                  <a:srgbClr val="C2132D"/>
                </a:solidFill>
                <a:latin typeface="Courier New"/>
                <a:cs typeface="Courier New"/>
              </a:rPr>
              <a:t>XGBoost</a:t>
            </a:r>
            <a:r>
              <a:rPr dirty="0" sz="1800" spc="-35">
                <a:solidFill>
                  <a:srgbClr val="585D60"/>
                </a:solidFill>
                <a:latin typeface="Trebuchet MS"/>
                <a:cs typeface="Trebuchet MS"/>
              </a:rPr>
              <a:t>,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700" spc="-20">
                <a:solidFill>
                  <a:srgbClr val="C2132D"/>
                </a:solidFill>
                <a:latin typeface="Courier New"/>
                <a:cs typeface="Courier New"/>
              </a:rPr>
              <a:t>LightGBM</a:t>
            </a:r>
            <a:r>
              <a:rPr dirty="0" sz="1800" spc="-20">
                <a:solidFill>
                  <a:srgbClr val="585D60"/>
                </a:solidFill>
                <a:latin typeface="Trebuchet MS"/>
                <a:cs typeface="Trebuchet MS"/>
              </a:rPr>
              <a:t>).</a:t>
            </a:r>
            <a:endParaRPr sz="1800">
              <a:latin typeface="Trebuchet MS"/>
              <a:cs typeface="Trebuchet MS"/>
            </a:endParaRPr>
          </a:p>
          <a:p>
            <a:pPr marL="393700" indent="-133985">
              <a:lnSpc>
                <a:spcPct val="100000"/>
              </a:lnSpc>
              <a:spcBef>
                <a:spcPts val="1290"/>
              </a:spcBef>
              <a:buClr>
                <a:srgbClr val="C2132D"/>
              </a:buClr>
              <a:buFont typeface="Trebuchet MS"/>
              <a:buChar char="•"/>
              <a:tabLst>
                <a:tab pos="393700" algn="l"/>
              </a:tabLst>
            </a:pPr>
            <a:r>
              <a:rPr dirty="0" sz="1800" spc="-35" b="1">
                <a:solidFill>
                  <a:srgbClr val="83D5D3"/>
                </a:solidFill>
                <a:latin typeface="Trebuchet MS"/>
                <a:cs typeface="Trebuchet MS"/>
                <a:hlinkClick r:id="rId4"/>
              </a:rPr>
              <a:t>NeuralForecast</a:t>
            </a:r>
            <a:r>
              <a:rPr dirty="0" sz="1800" spc="-95" b="1">
                <a:solidFill>
                  <a:srgbClr val="83D5D3"/>
                </a:solidFill>
                <a:latin typeface="Trebuchet MS"/>
                <a:cs typeface="Trebuchet MS"/>
                <a:hlinkClick r:id="rId4"/>
              </a:rPr>
              <a:t> </a:t>
            </a:r>
            <a:r>
              <a:rPr dirty="0" sz="1800" spc="520">
                <a:solidFill>
                  <a:srgbClr val="585D60"/>
                </a:solidFill>
                <a:latin typeface="Trebuchet MS"/>
                <a:cs typeface="Trebuchet MS"/>
              </a:rPr>
              <a:t>–</a:t>
            </a:r>
            <a:r>
              <a:rPr dirty="0" sz="1800" spc="-9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5">
                <a:solidFill>
                  <a:srgbClr val="585D60"/>
                </a:solidFill>
                <a:latin typeface="Trebuchet MS"/>
                <a:cs typeface="Trebuchet MS"/>
              </a:rPr>
              <a:t>Deep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20">
                <a:solidFill>
                  <a:srgbClr val="585D60"/>
                </a:solidFill>
                <a:latin typeface="Trebuchet MS"/>
                <a:cs typeface="Trebuchet MS"/>
              </a:rPr>
              <a:t>learning</a:t>
            </a:r>
            <a:r>
              <a:rPr dirty="0" sz="1800" spc="-9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35">
                <a:solidFill>
                  <a:srgbClr val="585D60"/>
                </a:solidFill>
                <a:latin typeface="Trebuchet MS"/>
                <a:cs typeface="Trebuchet MS"/>
              </a:rPr>
              <a:t>models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25">
                <a:solidFill>
                  <a:srgbClr val="585D60"/>
                </a:solidFill>
                <a:latin typeface="Trebuchet MS"/>
                <a:cs typeface="Trebuchet MS"/>
              </a:rPr>
              <a:t>for</a:t>
            </a:r>
            <a:r>
              <a:rPr dirty="0" sz="1800" spc="-9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40">
                <a:solidFill>
                  <a:srgbClr val="585D60"/>
                </a:solidFill>
                <a:latin typeface="Trebuchet MS"/>
                <a:cs typeface="Trebuchet MS"/>
              </a:rPr>
              <a:t>time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30">
                <a:solidFill>
                  <a:srgbClr val="585D60"/>
                </a:solidFill>
                <a:latin typeface="Trebuchet MS"/>
                <a:cs typeface="Trebuchet MS"/>
              </a:rPr>
              <a:t>series</a:t>
            </a:r>
            <a:r>
              <a:rPr dirty="0" sz="1800" spc="-9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110">
                <a:solidFill>
                  <a:srgbClr val="585D60"/>
                </a:solidFill>
                <a:latin typeface="Trebuchet MS"/>
                <a:cs typeface="Trebuchet MS"/>
              </a:rPr>
              <a:t>(e.g.,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700" spc="-40">
                <a:solidFill>
                  <a:srgbClr val="C2132D"/>
                </a:solidFill>
                <a:latin typeface="Courier New"/>
                <a:cs typeface="Courier New"/>
              </a:rPr>
              <a:t>NBEATS</a:t>
            </a:r>
            <a:r>
              <a:rPr dirty="0" sz="1800" spc="-40">
                <a:solidFill>
                  <a:srgbClr val="585D60"/>
                </a:solidFill>
                <a:latin typeface="Trebuchet MS"/>
                <a:cs typeface="Trebuchet MS"/>
              </a:rPr>
              <a:t>,</a:t>
            </a:r>
            <a:r>
              <a:rPr dirty="0" sz="1800" spc="-8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700" spc="-50">
                <a:solidFill>
                  <a:srgbClr val="C2132D"/>
                </a:solidFill>
                <a:latin typeface="Courier New"/>
                <a:cs typeface="Courier New"/>
              </a:rPr>
              <a:t>NHITS</a:t>
            </a:r>
            <a:r>
              <a:rPr dirty="0" sz="1800" spc="-50">
                <a:solidFill>
                  <a:srgbClr val="585D60"/>
                </a:solidFill>
                <a:latin typeface="Trebuchet MS"/>
                <a:cs typeface="Trebuchet MS"/>
              </a:rPr>
              <a:t>,</a:t>
            </a:r>
            <a:r>
              <a:rPr dirty="0" sz="1800" spc="-9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15">
                <a:solidFill>
                  <a:srgbClr val="585D60"/>
                </a:solidFill>
                <a:latin typeface="Trebuchet MS"/>
                <a:cs typeface="Trebuchet MS"/>
              </a:rPr>
              <a:t>and</a:t>
            </a:r>
            <a:r>
              <a:rPr dirty="0" sz="1800" spc="-9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700" spc="-45">
                <a:solidFill>
                  <a:srgbClr val="C2132D"/>
                </a:solidFill>
                <a:latin typeface="Courier New"/>
                <a:cs typeface="Courier New"/>
              </a:rPr>
              <a:t>TFT</a:t>
            </a:r>
            <a:r>
              <a:rPr dirty="0" sz="1800" spc="-45">
                <a:solidFill>
                  <a:srgbClr val="585D60"/>
                </a:solidFill>
                <a:latin typeface="Trebuchet MS"/>
                <a:cs typeface="Trebuchet MS"/>
              </a:rPr>
              <a:t>).</a:t>
            </a:r>
            <a:endParaRPr sz="1800">
              <a:latin typeface="Trebuchet MS"/>
              <a:cs typeface="Trebuchet MS"/>
            </a:endParaRPr>
          </a:p>
          <a:p>
            <a:pPr marL="393700" indent="-133985">
              <a:lnSpc>
                <a:spcPct val="100000"/>
              </a:lnSpc>
              <a:spcBef>
                <a:spcPts val="1290"/>
              </a:spcBef>
              <a:buClr>
                <a:srgbClr val="C2132D"/>
              </a:buClr>
              <a:buFont typeface="Trebuchet MS"/>
              <a:buChar char="•"/>
              <a:tabLst>
                <a:tab pos="393700" algn="l"/>
              </a:tabLst>
            </a:pPr>
            <a:r>
              <a:rPr dirty="0" sz="1800" spc="-25" b="1">
                <a:solidFill>
                  <a:srgbClr val="83D5D3"/>
                </a:solidFill>
                <a:latin typeface="Trebuchet MS"/>
                <a:cs typeface="Trebuchet MS"/>
                <a:hlinkClick r:id="rId5"/>
              </a:rPr>
              <a:t>UtilsForecast</a:t>
            </a:r>
            <a:r>
              <a:rPr dirty="0" sz="1800" spc="-95" b="1">
                <a:solidFill>
                  <a:srgbClr val="83D5D3"/>
                </a:solidFill>
                <a:latin typeface="Trebuchet MS"/>
                <a:cs typeface="Trebuchet MS"/>
                <a:hlinkClick r:id="rId5"/>
              </a:rPr>
              <a:t> </a:t>
            </a:r>
            <a:r>
              <a:rPr dirty="0" sz="1800" spc="520">
                <a:solidFill>
                  <a:srgbClr val="585D60"/>
                </a:solidFill>
                <a:latin typeface="Trebuchet MS"/>
                <a:cs typeface="Trebuchet MS"/>
              </a:rPr>
              <a:t>–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80">
                <a:solidFill>
                  <a:srgbClr val="585D60"/>
                </a:solidFill>
                <a:latin typeface="Trebuchet MS"/>
                <a:cs typeface="Trebuchet MS"/>
              </a:rPr>
              <a:t>Utility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10">
                <a:solidFill>
                  <a:srgbClr val="585D60"/>
                </a:solidFill>
                <a:latin typeface="Trebuchet MS"/>
                <a:cs typeface="Trebuchet MS"/>
              </a:rPr>
              <a:t>functions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25">
                <a:solidFill>
                  <a:srgbClr val="585D60"/>
                </a:solidFill>
                <a:latin typeface="Trebuchet MS"/>
                <a:cs typeface="Trebuchet MS"/>
              </a:rPr>
              <a:t>for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60">
                <a:solidFill>
                  <a:srgbClr val="585D60"/>
                </a:solidFill>
                <a:latin typeface="Trebuchet MS"/>
                <a:cs typeface="Trebuchet MS"/>
              </a:rPr>
              <a:t>plotting,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50">
                <a:solidFill>
                  <a:srgbClr val="585D60"/>
                </a:solidFill>
                <a:latin typeface="Trebuchet MS"/>
                <a:cs typeface="Trebuchet MS"/>
              </a:rPr>
              <a:t>evaluation,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75">
                <a:solidFill>
                  <a:srgbClr val="585D60"/>
                </a:solidFill>
                <a:latin typeface="Trebuchet MS"/>
                <a:cs typeface="Trebuchet MS"/>
              </a:rPr>
              <a:t>etc.</a:t>
            </a:r>
            <a:endParaRPr sz="1800">
              <a:latin typeface="Trebuchet MS"/>
              <a:cs typeface="Trebuchet MS"/>
            </a:endParaRPr>
          </a:p>
          <a:p>
            <a:pPr marL="393700" indent="-133985">
              <a:lnSpc>
                <a:spcPct val="100000"/>
              </a:lnSpc>
              <a:spcBef>
                <a:spcPts val="1290"/>
              </a:spcBef>
              <a:buClr>
                <a:srgbClr val="C2132D"/>
              </a:buClr>
              <a:buFont typeface="Trebuchet MS"/>
              <a:buChar char="•"/>
              <a:tabLst>
                <a:tab pos="393700" algn="l"/>
              </a:tabLst>
            </a:pPr>
            <a:r>
              <a:rPr dirty="0" sz="1800" spc="5" b="1">
                <a:solidFill>
                  <a:srgbClr val="83D5D3"/>
                </a:solidFill>
                <a:latin typeface="Trebuchet MS"/>
                <a:cs typeface="Trebuchet MS"/>
                <a:hlinkClick r:id="rId6"/>
              </a:rPr>
              <a:t>TimeGPT</a:t>
            </a:r>
            <a:r>
              <a:rPr dirty="0" sz="1800" spc="-100" b="1">
                <a:solidFill>
                  <a:srgbClr val="83D5D3"/>
                </a:solidFill>
                <a:latin typeface="Trebuchet MS"/>
                <a:cs typeface="Trebuchet MS"/>
                <a:hlinkClick r:id="rId6"/>
              </a:rPr>
              <a:t> </a:t>
            </a:r>
            <a:r>
              <a:rPr dirty="0" sz="1800" spc="520">
                <a:solidFill>
                  <a:srgbClr val="585D60"/>
                </a:solidFill>
                <a:latin typeface="Trebuchet MS"/>
                <a:cs typeface="Trebuchet MS"/>
              </a:rPr>
              <a:t>–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20">
                <a:solidFill>
                  <a:srgbClr val="585D60"/>
                </a:solidFill>
                <a:latin typeface="Trebuchet MS"/>
                <a:cs typeface="Trebuchet MS"/>
              </a:rPr>
              <a:t>an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50">
                <a:solidFill>
                  <a:srgbClr val="585D60"/>
                </a:solidFill>
                <a:latin typeface="Trebuchet MS"/>
                <a:cs typeface="Trebuchet MS"/>
              </a:rPr>
              <a:t>AI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20">
                <a:solidFill>
                  <a:srgbClr val="585D60"/>
                </a:solidFill>
                <a:latin typeface="Trebuchet MS"/>
                <a:cs typeface="Trebuchet MS"/>
              </a:rPr>
              <a:t>transformer-powered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5">
                <a:solidFill>
                  <a:srgbClr val="585D60"/>
                </a:solidFill>
                <a:latin typeface="Trebuchet MS"/>
                <a:cs typeface="Trebuchet MS"/>
              </a:rPr>
              <a:t>forecasting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75">
                <a:solidFill>
                  <a:srgbClr val="585D60"/>
                </a:solidFill>
                <a:latin typeface="Trebuchet MS"/>
                <a:cs typeface="Trebuchet MS"/>
              </a:rPr>
              <a:t>API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55">
                <a:solidFill>
                  <a:srgbClr val="585D60"/>
                </a:solidFill>
                <a:latin typeface="Trebuchet MS"/>
                <a:cs typeface="Trebuchet MS"/>
              </a:rPr>
              <a:t>that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15">
                <a:solidFill>
                  <a:srgbClr val="585D60"/>
                </a:solidFill>
                <a:latin typeface="Trebuchet MS"/>
                <a:cs typeface="Trebuchet MS"/>
              </a:rPr>
              <a:t>requires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585D60"/>
                </a:solidFill>
                <a:latin typeface="Trebuchet MS"/>
                <a:cs typeface="Trebuchet MS"/>
              </a:rPr>
              <a:t>minimal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40">
                <a:solidFill>
                  <a:srgbClr val="585D60"/>
                </a:solidFill>
                <a:latin typeface="Trebuchet MS"/>
                <a:cs typeface="Trebuchet MS"/>
              </a:rPr>
              <a:t>tuning.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dirty="0" sz="1800" spc="35">
                <a:solidFill>
                  <a:srgbClr val="585D60"/>
                </a:solidFill>
                <a:latin typeface="Trebuchet MS"/>
                <a:cs typeface="Trebuchet MS"/>
              </a:rPr>
              <a:t>These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30">
                <a:solidFill>
                  <a:srgbClr val="585D60"/>
                </a:solidFill>
                <a:latin typeface="Trebuchet MS"/>
                <a:cs typeface="Trebuchet MS"/>
              </a:rPr>
              <a:t>libraries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20">
                <a:solidFill>
                  <a:srgbClr val="585D60"/>
                </a:solidFill>
                <a:latin typeface="Trebuchet MS"/>
                <a:cs typeface="Trebuchet MS"/>
              </a:rPr>
              <a:t>enable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15" b="1">
                <a:solidFill>
                  <a:srgbClr val="C2132D"/>
                </a:solidFill>
                <a:latin typeface="Trebuchet MS"/>
                <a:cs typeface="Trebuchet MS"/>
              </a:rPr>
              <a:t>forecasting</a:t>
            </a:r>
            <a:r>
              <a:rPr dirty="0" sz="1800" spc="-95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spc="-55" b="1">
                <a:solidFill>
                  <a:srgbClr val="C2132D"/>
                </a:solidFill>
                <a:latin typeface="Trebuchet MS"/>
                <a:cs typeface="Trebuchet MS"/>
              </a:rPr>
              <a:t>at</a:t>
            </a:r>
            <a:r>
              <a:rPr dirty="0" sz="1800" spc="-90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spc="-30" b="1">
                <a:solidFill>
                  <a:srgbClr val="C2132D"/>
                </a:solidFill>
                <a:latin typeface="Trebuchet MS"/>
                <a:cs typeface="Trebuchet MS"/>
              </a:rPr>
              <a:t>scale,</a:t>
            </a:r>
            <a:r>
              <a:rPr dirty="0" sz="1800" spc="-95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spc="-55" b="1">
                <a:solidFill>
                  <a:srgbClr val="C2132D"/>
                </a:solidFill>
                <a:latin typeface="Trebuchet MS"/>
                <a:cs typeface="Trebuchet MS"/>
              </a:rPr>
              <a:t>which</a:t>
            </a:r>
            <a:r>
              <a:rPr dirty="0" sz="1800" spc="-95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spc="-45" b="1">
                <a:solidFill>
                  <a:srgbClr val="C2132D"/>
                </a:solidFill>
                <a:latin typeface="Trebuchet MS"/>
                <a:cs typeface="Trebuchet MS"/>
              </a:rPr>
              <a:t>you</a:t>
            </a:r>
            <a:r>
              <a:rPr dirty="0" sz="1800" spc="-90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spc="-65" b="1">
                <a:solidFill>
                  <a:srgbClr val="C2132D"/>
                </a:solidFill>
                <a:latin typeface="Trebuchet MS"/>
                <a:cs typeface="Trebuchet MS"/>
              </a:rPr>
              <a:t>will</a:t>
            </a:r>
            <a:r>
              <a:rPr dirty="0" sz="1800" spc="-95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spc="-55" b="1">
                <a:solidFill>
                  <a:srgbClr val="C2132D"/>
                </a:solidFill>
                <a:latin typeface="Trebuchet MS"/>
                <a:cs typeface="Trebuchet MS"/>
              </a:rPr>
              <a:t>need</a:t>
            </a:r>
            <a:r>
              <a:rPr dirty="0" sz="1800" spc="-90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spc="-60" b="1">
                <a:solidFill>
                  <a:srgbClr val="C2132D"/>
                </a:solidFill>
                <a:latin typeface="Trebuchet MS"/>
                <a:cs typeface="Trebuchet MS"/>
              </a:rPr>
              <a:t>in</a:t>
            </a:r>
            <a:r>
              <a:rPr dirty="0" sz="1800" spc="-95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spc="-65" b="1">
                <a:solidFill>
                  <a:srgbClr val="C2132D"/>
                </a:solidFill>
                <a:latin typeface="Trebuchet MS"/>
                <a:cs typeface="Trebuchet MS"/>
              </a:rPr>
              <a:t>practice</a:t>
            </a:r>
            <a:r>
              <a:rPr dirty="0" sz="1800" spc="-65">
                <a:solidFill>
                  <a:srgbClr val="585D60"/>
                </a:solidFill>
                <a:latin typeface="Trebuchet MS"/>
                <a:cs typeface="Trebuchet MS"/>
              </a:rPr>
              <a:t>.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14400" y="6005512"/>
            <a:ext cx="8543925" cy="0"/>
          </a:xfrm>
          <a:custGeom>
            <a:avLst/>
            <a:gdLst/>
            <a:ahLst/>
            <a:cxnLst/>
            <a:rect l="l" t="t" r="r" b="b"/>
            <a:pathLst>
              <a:path w="8543925" h="0">
                <a:moveTo>
                  <a:pt x="0" y="0"/>
                </a:moveTo>
                <a:lnTo>
                  <a:pt x="8543924" y="0"/>
                </a:lnTo>
              </a:path>
            </a:pathLst>
          </a:custGeom>
          <a:ln w="9524">
            <a:solidFill>
              <a:srgbClr val="9999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14400" y="6015037"/>
            <a:ext cx="8543925" cy="0"/>
          </a:xfrm>
          <a:custGeom>
            <a:avLst/>
            <a:gdLst/>
            <a:ahLst/>
            <a:cxnLst/>
            <a:rect l="l" t="t" r="r" b="b"/>
            <a:pathLst>
              <a:path w="8543925" h="0">
                <a:moveTo>
                  <a:pt x="0" y="0"/>
                </a:moveTo>
                <a:lnTo>
                  <a:pt x="8543924" y="0"/>
                </a:lnTo>
              </a:path>
            </a:pathLst>
          </a:custGeom>
          <a:ln w="9524">
            <a:solidFill>
              <a:srgbClr val="EDEDE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448800" y="6000749"/>
            <a:ext cx="9525" cy="19050"/>
          </a:xfrm>
          <a:custGeom>
            <a:avLst/>
            <a:gdLst/>
            <a:ahLst/>
            <a:cxnLst/>
            <a:rect l="l" t="t" r="r" b="b"/>
            <a:pathLst>
              <a:path w="9525" h="19050">
                <a:moveTo>
                  <a:pt x="9524" y="19049"/>
                </a:moveTo>
                <a:lnTo>
                  <a:pt x="0" y="19049"/>
                </a:lnTo>
                <a:lnTo>
                  <a:pt x="0" y="9524"/>
                </a:lnTo>
                <a:lnTo>
                  <a:pt x="9524" y="0"/>
                </a:lnTo>
                <a:lnTo>
                  <a:pt x="9524" y="19049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14400" y="6000749"/>
            <a:ext cx="9525" cy="19050"/>
          </a:xfrm>
          <a:custGeom>
            <a:avLst/>
            <a:gdLst/>
            <a:ahLst/>
            <a:cxnLst/>
            <a:rect l="l" t="t" r="r" b="b"/>
            <a:pathLst>
              <a:path w="9525" h="19050">
                <a:moveTo>
                  <a:pt x="0" y="19049"/>
                </a:moveTo>
                <a:lnTo>
                  <a:pt x="0" y="0"/>
                </a:lnTo>
                <a:lnTo>
                  <a:pt x="9524" y="0"/>
                </a:lnTo>
                <a:lnTo>
                  <a:pt x="9524" y="9524"/>
                </a:lnTo>
                <a:lnTo>
                  <a:pt x="0" y="19049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901700" y="6095205"/>
            <a:ext cx="8568690" cy="1600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850" spc="-10" b="1">
                <a:solidFill>
                  <a:srgbClr val="C2132D"/>
                </a:solidFill>
                <a:latin typeface="Trebuchet MS"/>
                <a:cs typeface="Trebuchet MS"/>
              </a:rPr>
              <a:t>Note:</a:t>
            </a:r>
            <a:r>
              <a:rPr dirty="0" sz="850" spc="-45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850" spc="30">
                <a:solidFill>
                  <a:srgbClr val="585D60"/>
                </a:solidFill>
                <a:latin typeface="Trebuchet MS"/>
                <a:cs typeface="Trebuchet MS"/>
              </a:rPr>
              <a:t>These</a:t>
            </a:r>
            <a:r>
              <a:rPr dirty="0" sz="850" spc="-3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-5">
                <a:solidFill>
                  <a:srgbClr val="585D60"/>
                </a:solidFill>
                <a:latin typeface="Trebuchet MS"/>
                <a:cs typeface="Trebuchet MS"/>
              </a:rPr>
              <a:t>libraries</a:t>
            </a:r>
            <a:r>
              <a:rPr dirty="0" sz="850" spc="-2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30">
                <a:solidFill>
                  <a:srgbClr val="585D60"/>
                </a:solidFill>
                <a:latin typeface="Trebuchet MS"/>
                <a:cs typeface="Trebuchet MS"/>
              </a:rPr>
              <a:t>can</a:t>
            </a:r>
            <a:r>
              <a:rPr dirty="0" sz="850" spc="-3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10">
                <a:solidFill>
                  <a:srgbClr val="585D60"/>
                </a:solidFill>
                <a:latin typeface="Trebuchet MS"/>
                <a:cs typeface="Trebuchet MS"/>
              </a:rPr>
              <a:t>be</a:t>
            </a:r>
            <a:r>
              <a:rPr dirty="0" sz="850" spc="-2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>
                <a:solidFill>
                  <a:srgbClr val="585D60"/>
                </a:solidFill>
                <a:latin typeface="Trebuchet MS"/>
                <a:cs typeface="Trebuchet MS"/>
              </a:rPr>
              <a:t>installed</a:t>
            </a:r>
            <a:r>
              <a:rPr dirty="0" sz="850" spc="-3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5">
                <a:solidFill>
                  <a:srgbClr val="585D60"/>
                </a:solidFill>
                <a:latin typeface="Trebuchet MS"/>
                <a:cs typeface="Trebuchet MS"/>
              </a:rPr>
              <a:t>via</a:t>
            </a:r>
            <a:r>
              <a:rPr dirty="0" sz="850" spc="-2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700">
                <a:solidFill>
                  <a:srgbClr val="C2132D"/>
                </a:solidFill>
                <a:latin typeface="Courier New"/>
                <a:cs typeface="Courier New"/>
              </a:rPr>
              <a:t>pip</a:t>
            </a:r>
            <a:r>
              <a:rPr dirty="0" sz="700" spc="-195">
                <a:solidFill>
                  <a:srgbClr val="C2132D"/>
                </a:solidFill>
                <a:latin typeface="Courier New"/>
                <a:cs typeface="Courier New"/>
              </a:rPr>
              <a:t> </a:t>
            </a:r>
            <a:r>
              <a:rPr dirty="0" sz="850" spc="25">
                <a:solidFill>
                  <a:srgbClr val="585D60"/>
                </a:solidFill>
                <a:latin typeface="Trebuchet MS"/>
                <a:cs typeface="Trebuchet MS"/>
              </a:rPr>
              <a:t>and</a:t>
            </a:r>
            <a:r>
              <a:rPr dirty="0" sz="850" spc="-2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-5">
                <a:solidFill>
                  <a:srgbClr val="585D60"/>
                </a:solidFill>
                <a:latin typeface="Trebuchet MS"/>
                <a:cs typeface="Trebuchet MS"/>
              </a:rPr>
              <a:t>are</a:t>
            </a:r>
            <a:r>
              <a:rPr dirty="0" sz="850" spc="-3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15">
                <a:solidFill>
                  <a:srgbClr val="585D60"/>
                </a:solidFill>
                <a:latin typeface="Trebuchet MS"/>
                <a:cs typeface="Trebuchet MS"/>
              </a:rPr>
              <a:t>described</a:t>
            </a:r>
            <a:r>
              <a:rPr dirty="0" sz="850" spc="-3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-5">
                <a:solidFill>
                  <a:srgbClr val="585D60"/>
                </a:solidFill>
                <a:latin typeface="Trebuchet MS"/>
                <a:cs typeface="Trebuchet MS"/>
              </a:rPr>
              <a:t>in</a:t>
            </a:r>
            <a:r>
              <a:rPr dirty="0" sz="850" spc="-2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-10">
                <a:solidFill>
                  <a:srgbClr val="585D60"/>
                </a:solidFill>
                <a:latin typeface="Trebuchet MS"/>
                <a:cs typeface="Trebuchet MS"/>
              </a:rPr>
              <a:t>detail</a:t>
            </a:r>
            <a:r>
              <a:rPr dirty="0" sz="850" spc="-3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-5">
                <a:solidFill>
                  <a:srgbClr val="585D60"/>
                </a:solidFill>
                <a:latin typeface="Trebuchet MS"/>
                <a:cs typeface="Trebuchet MS"/>
              </a:rPr>
              <a:t>in</a:t>
            </a:r>
            <a:r>
              <a:rPr dirty="0" sz="850" spc="-2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-15">
                <a:solidFill>
                  <a:srgbClr val="83D5D3"/>
                </a:solidFill>
                <a:latin typeface="Trebuchet MS"/>
                <a:cs typeface="Trebuchet MS"/>
                <a:hlinkClick r:id="rId7"/>
              </a:rPr>
              <a:t>nixtlaverse.nixtla.io</a:t>
            </a:r>
            <a:r>
              <a:rPr dirty="0" sz="850" spc="-15">
                <a:solidFill>
                  <a:srgbClr val="585D60"/>
                </a:solidFill>
                <a:latin typeface="Trebuchet MS"/>
                <a:cs typeface="Trebuchet MS"/>
              </a:rPr>
              <a:t>.</a:t>
            </a:r>
            <a:r>
              <a:rPr dirty="0" sz="850" spc="-3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40">
                <a:solidFill>
                  <a:srgbClr val="585D60"/>
                </a:solidFill>
                <a:latin typeface="Trebuchet MS"/>
                <a:cs typeface="Trebuchet MS"/>
              </a:rPr>
              <a:t>Use</a:t>
            </a:r>
            <a:r>
              <a:rPr dirty="0" sz="850" spc="-2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-10">
                <a:solidFill>
                  <a:srgbClr val="585D60"/>
                </a:solidFill>
                <a:latin typeface="Trebuchet MS"/>
                <a:cs typeface="Trebuchet MS"/>
              </a:rPr>
              <a:t>the</a:t>
            </a:r>
            <a:r>
              <a:rPr dirty="0" sz="850" spc="-3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-10">
                <a:solidFill>
                  <a:srgbClr val="585D60"/>
                </a:solidFill>
                <a:latin typeface="Trebuchet MS"/>
                <a:cs typeface="Trebuchet MS"/>
              </a:rPr>
              <a:t>left-hand</a:t>
            </a:r>
            <a:r>
              <a:rPr dirty="0" sz="850" spc="-2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10">
                <a:solidFill>
                  <a:srgbClr val="585D60"/>
                </a:solidFill>
                <a:latin typeface="Trebuchet MS"/>
                <a:cs typeface="Trebuchet MS"/>
              </a:rPr>
              <a:t>navigation</a:t>
            </a:r>
            <a:r>
              <a:rPr dirty="0" sz="850" spc="-3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5">
                <a:solidFill>
                  <a:srgbClr val="585D60"/>
                </a:solidFill>
                <a:latin typeface="Trebuchet MS"/>
                <a:cs typeface="Trebuchet MS"/>
              </a:rPr>
              <a:t>bar</a:t>
            </a:r>
            <a:r>
              <a:rPr dirty="0" sz="850" spc="-2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-10">
                <a:solidFill>
                  <a:srgbClr val="585D60"/>
                </a:solidFill>
                <a:latin typeface="Trebuchet MS"/>
                <a:cs typeface="Trebuchet MS"/>
              </a:rPr>
              <a:t>to</a:t>
            </a:r>
            <a:r>
              <a:rPr dirty="0" sz="850" spc="-3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>
                <a:solidFill>
                  <a:srgbClr val="585D60"/>
                </a:solidFill>
                <a:latin typeface="Trebuchet MS"/>
                <a:cs typeface="Trebuchet MS"/>
              </a:rPr>
              <a:t>explore</a:t>
            </a:r>
            <a:r>
              <a:rPr dirty="0" sz="850" spc="-2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-10">
                <a:solidFill>
                  <a:srgbClr val="585D60"/>
                </a:solidFill>
                <a:latin typeface="Trebuchet MS"/>
                <a:cs typeface="Trebuchet MS"/>
              </a:rPr>
              <a:t>the</a:t>
            </a:r>
            <a:r>
              <a:rPr dirty="0" sz="850" spc="-3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15">
                <a:solidFill>
                  <a:srgbClr val="585D60"/>
                </a:solidFill>
                <a:latin typeface="Trebuchet MS"/>
                <a:cs typeface="Trebuchet MS"/>
              </a:rPr>
              <a:t>documentation</a:t>
            </a:r>
            <a:r>
              <a:rPr dirty="0" sz="850" spc="-2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>
                <a:solidFill>
                  <a:srgbClr val="585D60"/>
                </a:solidFill>
                <a:latin typeface="Trebuchet MS"/>
                <a:cs typeface="Trebuchet MS"/>
              </a:rPr>
              <a:t>for</a:t>
            </a:r>
            <a:r>
              <a:rPr dirty="0" sz="850" spc="-3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20">
                <a:solidFill>
                  <a:srgbClr val="585D60"/>
                </a:solidFill>
                <a:latin typeface="Trebuchet MS"/>
                <a:cs typeface="Trebuchet MS"/>
              </a:rPr>
              <a:t>each</a:t>
            </a:r>
            <a:r>
              <a:rPr dirty="0" sz="850" spc="-30">
                <a:solidFill>
                  <a:srgbClr val="585D60"/>
                </a:solidFill>
                <a:latin typeface="Trebuchet MS"/>
                <a:cs typeface="Trebuchet MS"/>
              </a:rPr>
              <a:t> library.</a:t>
            </a:r>
            <a:endParaRPr sz="85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964712" y="6035674"/>
            <a:ext cx="42100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45">
                <a:solidFill>
                  <a:srgbClr val="585D60"/>
                </a:solidFill>
                <a:latin typeface="Trebuchet MS"/>
                <a:cs typeface="Trebuchet MS"/>
              </a:rPr>
              <a:t>6 </a:t>
            </a:r>
            <a:r>
              <a:rPr dirty="0" sz="1200" spc="-135">
                <a:solidFill>
                  <a:srgbClr val="585D60"/>
                </a:solidFill>
                <a:latin typeface="Trebuchet MS"/>
                <a:cs typeface="Trebuchet MS"/>
              </a:rPr>
              <a:t>/</a:t>
            </a:r>
            <a:r>
              <a:rPr dirty="0" sz="1200" spc="-26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200" spc="45">
                <a:solidFill>
                  <a:srgbClr val="585D60"/>
                </a:solidFill>
                <a:latin typeface="Trebuchet MS"/>
                <a:cs typeface="Trebuchet MS"/>
              </a:rPr>
              <a:t>27</a:t>
            </a:r>
            <a:endParaRPr sz="1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98192" y="2767584"/>
            <a:ext cx="6934200" cy="1039494"/>
          </a:xfrm>
          <a:prstGeom prst="rect"/>
          <a:solidFill>
            <a:srgbClr val="333333"/>
          </a:solidFill>
        </p:spPr>
        <p:txBody>
          <a:bodyPr wrap="square" lIns="0" tIns="140335" rIns="0" bIns="0" rtlCol="0" vert="horz">
            <a:spAutoFit/>
          </a:bodyPr>
          <a:lstStyle/>
          <a:p>
            <a:pPr marL="228600">
              <a:lnSpc>
                <a:spcPct val="100000"/>
              </a:lnSpc>
              <a:spcBef>
                <a:spcPts val="1105"/>
              </a:spcBef>
            </a:pPr>
            <a:r>
              <a:rPr dirty="0" spc="-1115">
                <a:solidFill>
                  <a:srgbClr val="000000"/>
                </a:solidFill>
              </a:rPr>
              <a:t>F</a:t>
            </a:r>
            <a:r>
              <a:rPr dirty="0" spc="-1115"/>
              <a:t>F</a:t>
            </a:r>
            <a:r>
              <a:rPr dirty="0" spc="-1115">
                <a:solidFill>
                  <a:srgbClr val="000000"/>
                </a:solidFill>
              </a:rPr>
              <a:t>i</a:t>
            </a:r>
            <a:r>
              <a:rPr dirty="0" spc="-1115"/>
              <a:t>i</a:t>
            </a:r>
            <a:r>
              <a:rPr dirty="0" spc="-1115">
                <a:solidFill>
                  <a:srgbClr val="000000"/>
                </a:solidFill>
              </a:rPr>
              <a:t>x</a:t>
            </a:r>
            <a:r>
              <a:rPr dirty="0" spc="-1115"/>
              <a:t>x</a:t>
            </a:r>
            <a:r>
              <a:rPr dirty="0" spc="-1115">
                <a:solidFill>
                  <a:srgbClr val="000000"/>
                </a:solidFill>
              </a:rPr>
              <a:t>e</a:t>
            </a:r>
            <a:r>
              <a:rPr dirty="0" spc="-1115"/>
              <a:t>e</a:t>
            </a:r>
            <a:r>
              <a:rPr dirty="0" spc="-1115">
                <a:solidFill>
                  <a:srgbClr val="000000"/>
                </a:solidFill>
              </a:rPr>
              <a:t>d</a:t>
            </a:r>
            <a:r>
              <a:rPr dirty="0" spc="-1115"/>
              <a:t>d </a:t>
            </a:r>
            <a:r>
              <a:rPr dirty="0" spc="-1335">
                <a:solidFill>
                  <a:srgbClr val="000000"/>
                </a:solidFill>
              </a:rPr>
              <a:t>W</a:t>
            </a:r>
            <a:r>
              <a:rPr dirty="0" spc="-1335"/>
              <a:t>W</a:t>
            </a:r>
            <a:r>
              <a:rPr dirty="0" spc="-1335">
                <a:solidFill>
                  <a:srgbClr val="000000"/>
                </a:solidFill>
              </a:rPr>
              <a:t>i</a:t>
            </a:r>
            <a:r>
              <a:rPr dirty="0" spc="-1335"/>
              <a:t>i</a:t>
            </a:r>
            <a:r>
              <a:rPr dirty="0" spc="-1335">
                <a:solidFill>
                  <a:srgbClr val="000000"/>
                </a:solidFill>
              </a:rPr>
              <a:t>n</a:t>
            </a:r>
            <a:r>
              <a:rPr dirty="0" spc="-1335"/>
              <a:t>n</a:t>
            </a:r>
            <a:r>
              <a:rPr dirty="0" spc="-1335">
                <a:solidFill>
                  <a:srgbClr val="000000"/>
                </a:solidFill>
              </a:rPr>
              <a:t>d</a:t>
            </a:r>
            <a:r>
              <a:rPr dirty="0" spc="-1335"/>
              <a:t>d</a:t>
            </a:r>
            <a:r>
              <a:rPr dirty="0" spc="-1335">
                <a:solidFill>
                  <a:srgbClr val="000000"/>
                </a:solidFill>
              </a:rPr>
              <a:t>o</a:t>
            </a:r>
            <a:r>
              <a:rPr dirty="0" spc="-1335"/>
              <a:t>o</a:t>
            </a:r>
            <a:r>
              <a:rPr dirty="0" spc="-1335">
                <a:solidFill>
                  <a:srgbClr val="000000"/>
                </a:solidFill>
              </a:rPr>
              <a:t>w</a:t>
            </a:r>
            <a:r>
              <a:rPr dirty="0" spc="-1335"/>
              <a:t>w</a:t>
            </a:r>
            <a:r>
              <a:rPr dirty="0" spc="-265"/>
              <a:t> </a:t>
            </a:r>
            <a:r>
              <a:rPr dirty="0" spc="-940">
                <a:solidFill>
                  <a:srgbClr val="000000"/>
                </a:solidFill>
              </a:rPr>
              <a:t>v</a:t>
            </a:r>
            <a:r>
              <a:rPr dirty="0" spc="-940"/>
              <a:t>v</a:t>
            </a:r>
            <a:r>
              <a:rPr dirty="0" spc="-940">
                <a:solidFill>
                  <a:srgbClr val="000000"/>
                </a:solidFill>
              </a:rPr>
              <a:t>s</a:t>
            </a:r>
            <a:r>
              <a:rPr dirty="0" spc="-940"/>
              <a:t>s</a:t>
            </a:r>
            <a:r>
              <a:rPr dirty="0" spc="-940">
                <a:solidFill>
                  <a:srgbClr val="000000"/>
                </a:solidFill>
              </a:rPr>
              <a:t>.</a:t>
            </a:r>
            <a:r>
              <a:rPr dirty="0" spc="-940"/>
              <a:t>.</a:t>
            </a:r>
            <a:r>
              <a:rPr dirty="0" spc="-835"/>
              <a:t> </a:t>
            </a:r>
            <a:r>
              <a:rPr dirty="0" spc="-1010">
                <a:solidFill>
                  <a:srgbClr val="000000"/>
                </a:solidFill>
              </a:rPr>
              <a:t>R</a:t>
            </a:r>
            <a:r>
              <a:rPr dirty="0" spc="-1010"/>
              <a:t>R</a:t>
            </a:r>
            <a:r>
              <a:rPr dirty="0" spc="-1010">
                <a:solidFill>
                  <a:srgbClr val="000000"/>
                </a:solidFill>
              </a:rPr>
              <a:t>o</a:t>
            </a:r>
            <a:r>
              <a:rPr dirty="0" spc="-1010"/>
              <a:t>o</a:t>
            </a:r>
            <a:r>
              <a:rPr dirty="0" spc="-1010">
                <a:solidFill>
                  <a:srgbClr val="000000"/>
                </a:solidFill>
              </a:rPr>
              <a:t>l</a:t>
            </a:r>
            <a:r>
              <a:rPr dirty="0" spc="-1010"/>
              <a:t>l</a:t>
            </a:r>
            <a:r>
              <a:rPr dirty="0" spc="-1010">
                <a:solidFill>
                  <a:srgbClr val="000000"/>
                </a:solidFill>
              </a:rPr>
              <a:t>l</a:t>
            </a:r>
            <a:r>
              <a:rPr dirty="0" spc="-1010"/>
              <a:t>l</a:t>
            </a:r>
            <a:r>
              <a:rPr dirty="0" spc="-1010">
                <a:solidFill>
                  <a:srgbClr val="000000"/>
                </a:solidFill>
              </a:rPr>
              <a:t>i</a:t>
            </a:r>
            <a:r>
              <a:rPr dirty="0" spc="-1010"/>
              <a:t>i</a:t>
            </a:r>
            <a:r>
              <a:rPr dirty="0" spc="-1010">
                <a:solidFill>
                  <a:srgbClr val="000000"/>
                </a:solidFill>
              </a:rPr>
              <a:t>n</a:t>
            </a:r>
            <a:r>
              <a:rPr dirty="0" spc="-1010"/>
              <a:t>n</a:t>
            </a:r>
            <a:r>
              <a:rPr dirty="0" spc="-1010">
                <a:solidFill>
                  <a:srgbClr val="000000"/>
                </a:solidFill>
              </a:rPr>
              <a:t>g</a:t>
            </a:r>
            <a:r>
              <a:rPr dirty="0" spc="-1010"/>
              <a:t>g</a:t>
            </a:r>
            <a:r>
              <a:rPr dirty="0" spc="-1010">
                <a:solidFill>
                  <a:srgbClr val="000000"/>
                </a:solidFill>
              </a:rPr>
              <a:t>-</a:t>
            </a:r>
            <a:r>
              <a:rPr dirty="0" spc="-1010"/>
              <a:t>-</a:t>
            </a:r>
            <a:r>
              <a:rPr dirty="0" spc="-1010">
                <a:solidFill>
                  <a:srgbClr val="000000"/>
                </a:solidFill>
              </a:rPr>
              <a:t>O</a:t>
            </a:r>
            <a:r>
              <a:rPr dirty="0" spc="-1010"/>
              <a:t>O</a:t>
            </a:r>
            <a:r>
              <a:rPr dirty="0" spc="-1010">
                <a:solidFill>
                  <a:srgbClr val="000000"/>
                </a:solidFill>
              </a:rPr>
              <a:t>r</a:t>
            </a:r>
            <a:r>
              <a:rPr dirty="0" spc="-1010"/>
              <a:t>r</a:t>
            </a:r>
            <a:r>
              <a:rPr dirty="0" spc="-1010">
                <a:solidFill>
                  <a:srgbClr val="000000"/>
                </a:solidFill>
              </a:rPr>
              <a:t>i</a:t>
            </a:r>
            <a:r>
              <a:rPr dirty="0" spc="-1010"/>
              <a:t>i</a:t>
            </a:r>
            <a:r>
              <a:rPr dirty="0" spc="-1010">
                <a:solidFill>
                  <a:srgbClr val="000000"/>
                </a:solidFill>
              </a:rPr>
              <a:t>g</a:t>
            </a:r>
            <a:r>
              <a:rPr dirty="0" spc="-1010"/>
              <a:t>g</a:t>
            </a:r>
            <a:r>
              <a:rPr dirty="0" spc="-1010">
                <a:solidFill>
                  <a:srgbClr val="000000"/>
                </a:solidFill>
              </a:rPr>
              <a:t>i</a:t>
            </a:r>
            <a:r>
              <a:rPr dirty="0" spc="-1010"/>
              <a:t>i</a:t>
            </a:r>
            <a:r>
              <a:rPr dirty="0" spc="-1010">
                <a:solidFill>
                  <a:srgbClr val="000000"/>
                </a:solidFill>
              </a:rPr>
              <a:t>n</a:t>
            </a:r>
            <a:r>
              <a:rPr dirty="0" spc="-1010"/>
              <a:t>n</a:t>
            </a:r>
          </a:p>
        </p:txBody>
      </p:sp>
      <p:sp>
        <p:nvSpPr>
          <p:cNvPr id="3" name="object 3"/>
          <p:cNvSpPr/>
          <p:nvPr/>
        </p:nvSpPr>
        <p:spPr>
          <a:xfrm>
            <a:off x="10713719" y="5821679"/>
            <a:ext cx="811530" cy="486409"/>
          </a:xfrm>
          <a:custGeom>
            <a:avLst/>
            <a:gdLst/>
            <a:ahLst/>
            <a:cxnLst/>
            <a:rect l="l" t="t" r="r" b="b"/>
            <a:pathLst>
              <a:path w="811529" h="486410">
                <a:moveTo>
                  <a:pt x="0" y="0"/>
                </a:moveTo>
                <a:lnTo>
                  <a:pt x="811529" y="0"/>
                </a:lnTo>
                <a:lnTo>
                  <a:pt x="811529" y="486251"/>
                </a:lnTo>
                <a:lnTo>
                  <a:pt x="0" y="486251"/>
                </a:lnTo>
                <a:lnTo>
                  <a:pt x="0" y="0"/>
                </a:lnTo>
                <a:close/>
              </a:path>
            </a:pathLst>
          </a:custGeom>
          <a:solidFill>
            <a:srgbClr val="333333">
              <a:alpha val="50000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0964712" y="6035674"/>
            <a:ext cx="42100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95">
                <a:latin typeface="Trebuchet MS"/>
                <a:cs typeface="Trebuchet MS"/>
              </a:rPr>
              <a:t>7</a:t>
            </a:r>
            <a:r>
              <a:rPr dirty="0" sz="1200" spc="-295">
                <a:solidFill>
                  <a:srgbClr val="FFFFFF"/>
                </a:solidFill>
                <a:latin typeface="Trebuchet MS"/>
                <a:cs typeface="Trebuchet MS"/>
              </a:rPr>
              <a:t>7</a:t>
            </a:r>
            <a:r>
              <a:rPr dirty="0" sz="1200" spc="-2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385">
                <a:latin typeface="Trebuchet MS"/>
                <a:cs typeface="Trebuchet MS"/>
              </a:rPr>
              <a:t>/</a:t>
            </a:r>
            <a:r>
              <a:rPr dirty="0" sz="1200" spc="-385">
                <a:solidFill>
                  <a:srgbClr val="FFFFFF"/>
                </a:solidFill>
                <a:latin typeface="Trebuchet MS"/>
                <a:cs typeface="Trebuchet MS"/>
              </a:rPr>
              <a:t>/</a:t>
            </a:r>
            <a:r>
              <a:rPr dirty="0" sz="1200" spc="-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295">
                <a:latin typeface="Trebuchet MS"/>
                <a:cs typeface="Trebuchet MS"/>
              </a:rPr>
              <a:t>2</a:t>
            </a:r>
            <a:r>
              <a:rPr dirty="0" sz="1200" spc="-295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r>
              <a:rPr dirty="0" sz="1200" spc="-295">
                <a:latin typeface="Trebuchet MS"/>
                <a:cs typeface="Trebuchet MS"/>
              </a:rPr>
              <a:t>7</a:t>
            </a:r>
            <a:r>
              <a:rPr dirty="0" sz="1200" spc="-295">
                <a:solidFill>
                  <a:srgbClr val="FFFFFF"/>
                </a:solidFill>
                <a:latin typeface="Trebuchet MS"/>
                <a:cs typeface="Trebuchet MS"/>
              </a:rPr>
              <a:t>7</a:t>
            </a:r>
            <a:endParaRPr sz="1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45"/>
              <a:t>10</a:t>
            </a:fld>
            <a:r>
              <a:rPr dirty="0" spc="45"/>
              <a:t> </a:t>
            </a:r>
            <a:r>
              <a:rPr dirty="0" spc="-135"/>
              <a:t>/</a:t>
            </a:r>
            <a:r>
              <a:rPr dirty="0" spc="-260"/>
              <a:t> </a:t>
            </a:r>
            <a:r>
              <a:rPr dirty="0" spc="45"/>
              <a:t>27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711200"/>
            <a:ext cx="6664959" cy="5397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350" spc="-215">
                <a:solidFill>
                  <a:srgbClr val="C2132D"/>
                </a:solidFill>
              </a:rPr>
              <a:t>The </a:t>
            </a:r>
            <a:r>
              <a:rPr dirty="0" sz="3350" spc="-200">
                <a:solidFill>
                  <a:srgbClr val="C2132D"/>
                </a:solidFill>
              </a:rPr>
              <a:t>Fixed </a:t>
            </a:r>
            <a:r>
              <a:rPr dirty="0" sz="3350" spc="-210">
                <a:solidFill>
                  <a:srgbClr val="C2132D"/>
                </a:solidFill>
              </a:rPr>
              <a:t>Window </a:t>
            </a:r>
            <a:r>
              <a:rPr dirty="0" sz="3350" spc="-190">
                <a:solidFill>
                  <a:srgbClr val="C2132D"/>
                </a:solidFill>
              </a:rPr>
              <a:t>Evaluation</a:t>
            </a:r>
            <a:r>
              <a:rPr dirty="0" sz="3350" spc="-345">
                <a:solidFill>
                  <a:srgbClr val="C2132D"/>
                </a:solidFill>
              </a:rPr>
              <a:t> </a:t>
            </a:r>
            <a:r>
              <a:rPr dirty="0" sz="3350" spc="-165">
                <a:solidFill>
                  <a:srgbClr val="C2132D"/>
                </a:solidFill>
              </a:rPr>
              <a:t>Approach</a:t>
            </a:r>
            <a:endParaRPr sz="3350"/>
          </a:p>
        </p:txBody>
      </p:sp>
      <p:sp>
        <p:nvSpPr>
          <p:cNvPr id="3" name="object 3"/>
          <p:cNvSpPr txBox="1"/>
          <p:nvPr/>
        </p:nvSpPr>
        <p:spPr>
          <a:xfrm>
            <a:off x="1148754" y="1557019"/>
            <a:ext cx="9421495" cy="45593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46050" marR="96520" indent="-133985">
              <a:lnSpc>
                <a:spcPct val="118100"/>
              </a:lnSpc>
              <a:spcBef>
                <a:spcPts val="100"/>
              </a:spcBef>
              <a:buFont typeface="Trebuchet MS"/>
              <a:buChar char="•"/>
              <a:tabLst>
                <a:tab pos="146685" algn="l"/>
              </a:tabLst>
            </a:pPr>
            <a:r>
              <a:rPr dirty="0" sz="1800" spc="-65" b="1">
                <a:solidFill>
                  <a:srgbClr val="C2132D"/>
                </a:solidFill>
                <a:latin typeface="Trebuchet MS"/>
                <a:cs typeface="Trebuchet MS"/>
              </a:rPr>
              <a:t>Fixed</a:t>
            </a:r>
            <a:r>
              <a:rPr dirty="0" sz="1800" spc="-90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spc="-45" b="1">
                <a:solidFill>
                  <a:srgbClr val="C2132D"/>
                </a:solidFill>
                <a:latin typeface="Trebuchet MS"/>
                <a:cs typeface="Trebuchet MS"/>
              </a:rPr>
              <a:t>Window</a:t>
            </a:r>
            <a:r>
              <a:rPr dirty="0" sz="1800" spc="-90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spc="60">
                <a:solidFill>
                  <a:srgbClr val="585D60"/>
                </a:solidFill>
                <a:latin typeface="Trebuchet MS"/>
                <a:cs typeface="Trebuchet MS"/>
              </a:rPr>
              <a:t>is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50">
                <a:solidFill>
                  <a:srgbClr val="585D60"/>
                </a:solidFill>
                <a:latin typeface="Trebuchet MS"/>
                <a:cs typeface="Trebuchet MS"/>
              </a:rPr>
              <a:t>the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20">
                <a:solidFill>
                  <a:srgbClr val="585D60"/>
                </a:solidFill>
                <a:latin typeface="Trebuchet MS"/>
                <a:cs typeface="Trebuchet MS"/>
              </a:rPr>
              <a:t>simplest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10">
                <a:solidFill>
                  <a:srgbClr val="585D60"/>
                </a:solidFill>
                <a:latin typeface="Trebuchet MS"/>
                <a:cs typeface="Trebuchet MS"/>
              </a:rPr>
              <a:t>approach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45">
                <a:solidFill>
                  <a:srgbClr val="585D60"/>
                </a:solidFill>
                <a:latin typeface="Trebuchet MS"/>
                <a:cs typeface="Trebuchet MS"/>
              </a:rPr>
              <a:t>to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20">
                <a:solidFill>
                  <a:srgbClr val="585D60"/>
                </a:solidFill>
                <a:latin typeface="Trebuchet MS"/>
                <a:cs typeface="Trebuchet MS"/>
              </a:rPr>
              <a:t>splitting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20">
                <a:solidFill>
                  <a:srgbClr val="585D60"/>
                </a:solidFill>
                <a:latin typeface="Trebuchet MS"/>
                <a:cs typeface="Trebuchet MS"/>
              </a:rPr>
              <a:t>your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40">
                <a:solidFill>
                  <a:srgbClr val="585D60"/>
                </a:solidFill>
                <a:latin typeface="Trebuchet MS"/>
                <a:cs typeface="Trebuchet MS"/>
              </a:rPr>
              <a:t>time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30">
                <a:solidFill>
                  <a:srgbClr val="585D60"/>
                </a:solidFill>
                <a:latin typeface="Trebuchet MS"/>
                <a:cs typeface="Trebuchet MS"/>
              </a:rPr>
              <a:t>series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15">
                <a:solidFill>
                  <a:srgbClr val="585D60"/>
                </a:solidFill>
                <a:latin typeface="Trebuchet MS"/>
                <a:cs typeface="Trebuchet MS"/>
              </a:rPr>
              <a:t>data</a:t>
            </a:r>
            <a:r>
              <a:rPr dirty="0" sz="1800" spc="-9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40">
                <a:solidFill>
                  <a:srgbClr val="585D60"/>
                </a:solidFill>
                <a:latin typeface="Trebuchet MS"/>
                <a:cs typeface="Trebuchet MS"/>
              </a:rPr>
              <a:t>into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30">
                <a:solidFill>
                  <a:srgbClr val="585D60"/>
                </a:solidFill>
                <a:latin typeface="Trebuchet MS"/>
                <a:cs typeface="Trebuchet MS"/>
              </a:rPr>
              <a:t>a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35">
                <a:solidFill>
                  <a:srgbClr val="585D60"/>
                </a:solidFill>
                <a:latin typeface="Trebuchet MS"/>
                <a:cs typeface="Trebuchet MS"/>
              </a:rPr>
              <a:t>training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15">
                <a:solidFill>
                  <a:srgbClr val="585D60"/>
                </a:solidFill>
                <a:latin typeface="Trebuchet MS"/>
                <a:cs typeface="Trebuchet MS"/>
              </a:rPr>
              <a:t>and  </a:t>
            </a:r>
            <a:r>
              <a:rPr dirty="0" sz="1800" spc="30">
                <a:solidFill>
                  <a:srgbClr val="585D60"/>
                </a:solidFill>
                <a:latin typeface="Trebuchet MS"/>
                <a:cs typeface="Trebuchet MS"/>
              </a:rPr>
              <a:t>a </a:t>
            </a:r>
            <a:r>
              <a:rPr dirty="0" sz="1800" spc="-25">
                <a:solidFill>
                  <a:srgbClr val="585D60"/>
                </a:solidFill>
                <a:latin typeface="Trebuchet MS"/>
                <a:cs typeface="Trebuchet MS"/>
              </a:rPr>
              <a:t>testing/holdout</a:t>
            </a:r>
            <a:r>
              <a:rPr dirty="0" sz="1800" spc="-23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35">
                <a:solidFill>
                  <a:srgbClr val="585D60"/>
                </a:solidFill>
                <a:latin typeface="Trebuchet MS"/>
                <a:cs typeface="Trebuchet MS"/>
              </a:rPr>
              <a:t>set.</a:t>
            </a:r>
            <a:endParaRPr sz="1800">
              <a:latin typeface="Trebuchet MS"/>
              <a:cs typeface="Trebuchet MS"/>
            </a:endParaRPr>
          </a:p>
          <a:p>
            <a:pPr marL="146050" marR="487680" indent="-133985">
              <a:lnSpc>
                <a:spcPct val="114599"/>
              </a:lnSpc>
              <a:spcBef>
                <a:spcPts val="969"/>
              </a:spcBef>
              <a:buClr>
                <a:srgbClr val="C2132D"/>
              </a:buClr>
              <a:buChar char="•"/>
              <a:tabLst>
                <a:tab pos="146685" algn="l"/>
              </a:tabLst>
            </a:pPr>
            <a:r>
              <a:rPr dirty="0" sz="1800">
                <a:solidFill>
                  <a:srgbClr val="585D60"/>
                </a:solidFill>
                <a:latin typeface="Trebuchet MS"/>
                <a:cs typeface="Trebuchet MS"/>
              </a:rPr>
              <a:t>The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15" b="1">
                <a:solidFill>
                  <a:srgbClr val="C2132D"/>
                </a:solidFill>
                <a:latin typeface="Trebuchet MS"/>
                <a:cs typeface="Trebuchet MS"/>
              </a:rPr>
              <a:t>goal</a:t>
            </a:r>
            <a:r>
              <a:rPr dirty="0" sz="1800" spc="-95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spc="60">
                <a:solidFill>
                  <a:srgbClr val="585D60"/>
                </a:solidFill>
                <a:latin typeface="Trebuchet MS"/>
                <a:cs typeface="Trebuchet MS"/>
              </a:rPr>
              <a:t>is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45">
                <a:solidFill>
                  <a:srgbClr val="585D60"/>
                </a:solidFill>
                <a:latin typeface="Trebuchet MS"/>
                <a:cs typeface="Trebuchet MS"/>
              </a:rPr>
              <a:t>to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75" b="1">
                <a:solidFill>
                  <a:srgbClr val="C2132D"/>
                </a:solidFill>
                <a:latin typeface="Trebuchet MS"/>
                <a:cs typeface="Trebuchet MS"/>
              </a:rPr>
              <a:t>train</a:t>
            </a:r>
            <a:r>
              <a:rPr dirty="0" sz="1800" spc="-90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spc="-60" b="1">
                <a:solidFill>
                  <a:srgbClr val="C2132D"/>
                </a:solidFill>
                <a:latin typeface="Trebuchet MS"/>
                <a:cs typeface="Trebuchet MS"/>
              </a:rPr>
              <a:t>your</a:t>
            </a:r>
            <a:r>
              <a:rPr dirty="0" sz="1800" spc="-90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spc="-30" b="1">
                <a:solidFill>
                  <a:srgbClr val="C2132D"/>
                </a:solidFill>
                <a:latin typeface="Trebuchet MS"/>
                <a:cs typeface="Trebuchet MS"/>
              </a:rPr>
              <a:t>model</a:t>
            </a:r>
            <a:r>
              <a:rPr dirty="0" sz="1800" spc="-90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spc="-30" b="1">
                <a:solidFill>
                  <a:srgbClr val="C2132D"/>
                </a:solidFill>
                <a:latin typeface="Trebuchet MS"/>
                <a:cs typeface="Trebuchet MS"/>
              </a:rPr>
              <a:t>on</a:t>
            </a:r>
            <a:r>
              <a:rPr dirty="0" sz="1800" spc="-90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spc="-80" b="1">
                <a:solidFill>
                  <a:srgbClr val="C2132D"/>
                </a:solidFill>
                <a:latin typeface="Trebuchet MS"/>
                <a:cs typeface="Trebuchet MS"/>
              </a:rPr>
              <a:t>the</a:t>
            </a:r>
            <a:r>
              <a:rPr dirty="0" sz="1800" spc="-90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spc="-45" b="1">
                <a:solidFill>
                  <a:srgbClr val="C2132D"/>
                </a:solidFill>
                <a:latin typeface="Trebuchet MS"/>
                <a:cs typeface="Trebuchet MS"/>
              </a:rPr>
              <a:t>training</a:t>
            </a:r>
            <a:r>
              <a:rPr dirty="0" sz="1800" spc="-85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spc="-10" b="1">
                <a:solidFill>
                  <a:srgbClr val="C2132D"/>
                </a:solidFill>
                <a:latin typeface="Trebuchet MS"/>
                <a:cs typeface="Trebuchet MS"/>
              </a:rPr>
              <a:t>set</a:t>
            </a:r>
            <a:r>
              <a:rPr dirty="0" sz="1800" spc="-90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spc="15">
                <a:solidFill>
                  <a:srgbClr val="585D60"/>
                </a:solidFill>
                <a:latin typeface="Trebuchet MS"/>
                <a:cs typeface="Trebuchet MS"/>
              </a:rPr>
              <a:t>and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50" b="1">
                <a:solidFill>
                  <a:srgbClr val="C2132D"/>
                </a:solidFill>
                <a:latin typeface="Trebuchet MS"/>
                <a:cs typeface="Trebuchet MS"/>
              </a:rPr>
              <a:t>evaluate</a:t>
            </a:r>
            <a:r>
              <a:rPr dirty="0" sz="1800" spc="-90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spc="-10" b="1">
                <a:solidFill>
                  <a:srgbClr val="C2132D"/>
                </a:solidFill>
                <a:latin typeface="Trebuchet MS"/>
                <a:cs typeface="Trebuchet MS"/>
              </a:rPr>
              <a:t>its</a:t>
            </a:r>
            <a:r>
              <a:rPr dirty="0" sz="1800" spc="-90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spc="-40" b="1">
                <a:solidFill>
                  <a:srgbClr val="C2132D"/>
                </a:solidFill>
                <a:latin typeface="Trebuchet MS"/>
                <a:cs typeface="Trebuchet MS"/>
              </a:rPr>
              <a:t>performance</a:t>
            </a:r>
            <a:r>
              <a:rPr dirty="0" sz="1800" spc="-90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spc="-30" b="1">
                <a:solidFill>
                  <a:srgbClr val="C2132D"/>
                </a:solidFill>
                <a:latin typeface="Trebuchet MS"/>
                <a:cs typeface="Trebuchet MS"/>
              </a:rPr>
              <a:t>on</a:t>
            </a:r>
            <a:r>
              <a:rPr dirty="0" sz="1800" spc="-90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spc="-80" b="1">
                <a:solidFill>
                  <a:srgbClr val="C2132D"/>
                </a:solidFill>
                <a:latin typeface="Trebuchet MS"/>
                <a:cs typeface="Trebuchet MS"/>
              </a:rPr>
              <a:t>the  </a:t>
            </a:r>
            <a:r>
              <a:rPr dirty="0" sz="1800" spc="-20" b="1">
                <a:solidFill>
                  <a:srgbClr val="C2132D"/>
                </a:solidFill>
                <a:latin typeface="Trebuchet MS"/>
                <a:cs typeface="Trebuchet MS"/>
              </a:rPr>
              <a:t>testing</a:t>
            </a:r>
            <a:r>
              <a:rPr dirty="0" sz="1800" spc="-95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spc="-10" b="1">
                <a:solidFill>
                  <a:srgbClr val="C2132D"/>
                </a:solidFill>
                <a:latin typeface="Trebuchet MS"/>
                <a:cs typeface="Trebuchet MS"/>
              </a:rPr>
              <a:t>set</a:t>
            </a:r>
            <a:r>
              <a:rPr dirty="0" sz="1800" spc="-95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spc="-65" b="1">
                <a:solidFill>
                  <a:srgbClr val="C2132D"/>
                </a:solidFill>
                <a:latin typeface="Trebuchet MS"/>
                <a:cs typeface="Trebuchet MS"/>
              </a:rPr>
              <a:t>(the</a:t>
            </a:r>
            <a:r>
              <a:rPr dirty="0" sz="1800" spc="-95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spc="-5" b="1">
                <a:solidFill>
                  <a:srgbClr val="C2132D"/>
                </a:solidFill>
                <a:latin typeface="Trebuchet MS"/>
                <a:cs typeface="Trebuchet MS"/>
              </a:rPr>
              <a:t>last</a:t>
            </a:r>
            <a:r>
              <a:rPr dirty="0" sz="1800" spc="-95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700" spc="5" b="1">
                <a:solidFill>
                  <a:srgbClr val="C2132D"/>
                </a:solidFill>
                <a:latin typeface="Courier New"/>
                <a:cs typeface="Courier New"/>
              </a:rPr>
              <a:t>k</a:t>
            </a:r>
            <a:r>
              <a:rPr dirty="0" sz="1700" spc="-575" b="1">
                <a:solidFill>
                  <a:srgbClr val="C2132D"/>
                </a:solidFill>
                <a:latin typeface="Courier New"/>
                <a:cs typeface="Courier New"/>
              </a:rPr>
              <a:t> </a:t>
            </a:r>
            <a:r>
              <a:rPr dirty="0" sz="1800" spc="-15" b="1">
                <a:solidFill>
                  <a:srgbClr val="C2132D"/>
                </a:solidFill>
                <a:latin typeface="Trebuchet MS"/>
                <a:cs typeface="Trebuchet MS"/>
              </a:rPr>
              <a:t>observations</a:t>
            </a:r>
            <a:r>
              <a:rPr dirty="0" sz="1800" spc="-95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spc="-60" b="1">
                <a:solidFill>
                  <a:srgbClr val="C2132D"/>
                </a:solidFill>
                <a:latin typeface="Trebuchet MS"/>
                <a:cs typeface="Trebuchet MS"/>
              </a:rPr>
              <a:t>in</a:t>
            </a:r>
            <a:r>
              <a:rPr dirty="0" sz="1800" spc="-95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spc="-80" b="1">
                <a:solidFill>
                  <a:srgbClr val="C2132D"/>
                </a:solidFill>
                <a:latin typeface="Trebuchet MS"/>
                <a:cs typeface="Trebuchet MS"/>
              </a:rPr>
              <a:t>the</a:t>
            </a:r>
            <a:r>
              <a:rPr dirty="0" sz="1800" spc="-95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spc="-60" b="1">
                <a:solidFill>
                  <a:srgbClr val="C2132D"/>
                </a:solidFill>
                <a:latin typeface="Trebuchet MS"/>
                <a:cs typeface="Trebuchet MS"/>
              </a:rPr>
              <a:t>data)</a:t>
            </a:r>
            <a:r>
              <a:rPr dirty="0" sz="1800" spc="-60">
                <a:solidFill>
                  <a:srgbClr val="585D60"/>
                </a:solidFill>
                <a:latin typeface="Trebuchet MS"/>
                <a:cs typeface="Trebuchet MS"/>
              </a:rPr>
              <a:t>.</a:t>
            </a:r>
            <a:endParaRPr sz="1800">
              <a:latin typeface="Trebuchet MS"/>
              <a:cs typeface="Trebuchet MS"/>
            </a:endParaRPr>
          </a:p>
          <a:p>
            <a:pPr lvl="1" marL="527050" marR="12065" indent="-133985">
              <a:lnSpc>
                <a:spcPct val="118100"/>
              </a:lnSpc>
              <a:spcBef>
                <a:spcPts val="900"/>
              </a:spcBef>
              <a:buClr>
                <a:srgbClr val="C2132D"/>
              </a:buClr>
              <a:buFont typeface="Trebuchet MS"/>
              <a:buChar char="•"/>
              <a:tabLst>
                <a:tab pos="527685" algn="l"/>
              </a:tabLst>
            </a:pPr>
            <a:r>
              <a:rPr dirty="0" sz="1800" spc="-30" b="1">
                <a:latin typeface="Trebuchet MS"/>
                <a:cs typeface="Trebuchet MS"/>
              </a:rPr>
              <a:t>Note</a:t>
            </a:r>
            <a:r>
              <a:rPr dirty="0" sz="1800" spc="-95" b="1">
                <a:latin typeface="Trebuchet MS"/>
                <a:cs typeface="Trebuchet MS"/>
              </a:rPr>
              <a:t> </a:t>
            </a:r>
            <a:r>
              <a:rPr dirty="0" sz="1800" spc="-70" b="1">
                <a:latin typeface="Trebuchet MS"/>
                <a:cs typeface="Trebuchet MS"/>
              </a:rPr>
              <a:t>that</a:t>
            </a:r>
            <a:r>
              <a:rPr dirty="0" sz="1800" spc="-95" b="1">
                <a:latin typeface="Trebuchet MS"/>
                <a:cs typeface="Trebuchet MS"/>
              </a:rPr>
              <a:t> </a:t>
            </a:r>
            <a:r>
              <a:rPr dirty="0" sz="1800" spc="-20" b="1">
                <a:latin typeface="Trebuchet MS"/>
                <a:cs typeface="Trebuchet MS"/>
              </a:rPr>
              <a:t>this</a:t>
            </a:r>
            <a:r>
              <a:rPr dirty="0" sz="1800" spc="-90" b="1">
                <a:latin typeface="Trebuchet MS"/>
                <a:cs typeface="Trebuchet MS"/>
              </a:rPr>
              <a:t> </a:t>
            </a:r>
            <a:r>
              <a:rPr dirty="0" sz="1800" spc="40" b="1">
                <a:latin typeface="Trebuchet MS"/>
                <a:cs typeface="Trebuchet MS"/>
              </a:rPr>
              <a:t>is</a:t>
            </a:r>
            <a:r>
              <a:rPr dirty="0" sz="1800" spc="-95" b="1">
                <a:latin typeface="Trebuchet MS"/>
                <a:cs typeface="Trebuchet MS"/>
              </a:rPr>
              <a:t> </a:t>
            </a:r>
            <a:r>
              <a:rPr dirty="0" sz="1800" spc="-65" b="1">
                <a:latin typeface="Trebuchet MS"/>
                <a:cs typeface="Trebuchet MS"/>
              </a:rPr>
              <a:t>quite</a:t>
            </a:r>
            <a:r>
              <a:rPr dirty="0" sz="1800" spc="-90" b="1">
                <a:latin typeface="Trebuchet MS"/>
                <a:cs typeface="Trebuchet MS"/>
              </a:rPr>
              <a:t> </a:t>
            </a:r>
            <a:r>
              <a:rPr dirty="0" sz="1800" spc="-65" b="1">
                <a:latin typeface="Trebuchet MS"/>
                <a:cs typeface="Trebuchet MS"/>
              </a:rPr>
              <a:t>different</a:t>
            </a:r>
            <a:r>
              <a:rPr dirty="0" sz="1800" spc="-95" b="1">
                <a:latin typeface="Trebuchet MS"/>
                <a:cs typeface="Trebuchet MS"/>
              </a:rPr>
              <a:t> </a:t>
            </a:r>
            <a:r>
              <a:rPr dirty="0" sz="1800" spc="-55" b="1">
                <a:latin typeface="Trebuchet MS"/>
                <a:cs typeface="Trebuchet MS"/>
              </a:rPr>
              <a:t>than</a:t>
            </a:r>
            <a:r>
              <a:rPr dirty="0" sz="1800" spc="-90" b="1">
                <a:latin typeface="Trebuchet MS"/>
                <a:cs typeface="Trebuchet MS"/>
              </a:rPr>
              <a:t> </a:t>
            </a:r>
            <a:r>
              <a:rPr dirty="0" sz="1800" spc="-55" b="1">
                <a:latin typeface="Trebuchet MS"/>
                <a:cs typeface="Trebuchet MS"/>
              </a:rPr>
              <a:t>traditional</a:t>
            </a:r>
            <a:r>
              <a:rPr dirty="0" sz="1800" spc="-95" b="1">
                <a:latin typeface="Trebuchet MS"/>
                <a:cs typeface="Trebuchet MS"/>
              </a:rPr>
              <a:t> </a:t>
            </a:r>
            <a:r>
              <a:rPr dirty="0" sz="1800" spc="-30" b="1">
                <a:latin typeface="Trebuchet MS"/>
                <a:cs typeface="Trebuchet MS"/>
              </a:rPr>
              <a:t>machine</a:t>
            </a:r>
            <a:r>
              <a:rPr dirty="0" sz="1800" spc="-90" b="1">
                <a:latin typeface="Trebuchet MS"/>
                <a:cs typeface="Trebuchet MS"/>
              </a:rPr>
              <a:t> </a:t>
            </a:r>
            <a:r>
              <a:rPr dirty="0" sz="1800" spc="-35" b="1">
                <a:latin typeface="Trebuchet MS"/>
                <a:cs typeface="Trebuchet MS"/>
              </a:rPr>
              <a:t>learning</a:t>
            </a:r>
            <a:r>
              <a:rPr dirty="0" sz="1800" spc="-95" b="1">
                <a:latin typeface="Trebuchet MS"/>
                <a:cs typeface="Trebuchet MS"/>
              </a:rPr>
              <a:t> </a:t>
            </a:r>
            <a:r>
              <a:rPr dirty="0" sz="1800" spc="-20" b="1">
                <a:latin typeface="Trebuchet MS"/>
                <a:cs typeface="Trebuchet MS"/>
              </a:rPr>
              <a:t>applications</a:t>
            </a:r>
            <a:r>
              <a:rPr dirty="0" sz="1800" spc="-90" b="1">
                <a:latin typeface="Trebuchet MS"/>
                <a:cs typeface="Trebuchet MS"/>
              </a:rPr>
              <a:t> </a:t>
            </a:r>
            <a:r>
              <a:rPr dirty="0" sz="1800" spc="-45" b="1">
                <a:latin typeface="Trebuchet MS"/>
                <a:cs typeface="Trebuchet MS"/>
              </a:rPr>
              <a:t>for</a:t>
            </a:r>
            <a:r>
              <a:rPr dirty="0" sz="1800" spc="-95" b="1">
                <a:latin typeface="Trebuchet MS"/>
                <a:cs typeface="Trebuchet MS"/>
              </a:rPr>
              <a:t> </a:t>
            </a:r>
            <a:r>
              <a:rPr dirty="0" sz="1800" spc="30" b="1">
                <a:latin typeface="Trebuchet MS"/>
                <a:cs typeface="Trebuchet MS"/>
              </a:rPr>
              <a:t>cross  </a:t>
            </a:r>
            <a:r>
              <a:rPr dirty="0" sz="1800" spc="-20" b="1">
                <a:latin typeface="Trebuchet MS"/>
                <a:cs typeface="Trebuchet MS"/>
              </a:rPr>
              <a:t>sectional</a:t>
            </a:r>
            <a:r>
              <a:rPr dirty="0" sz="1800" spc="-100" b="1">
                <a:latin typeface="Trebuchet MS"/>
                <a:cs typeface="Trebuchet MS"/>
              </a:rPr>
              <a:t> </a:t>
            </a:r>
            <a:r>
              <a:rPr dirty="0" sz="1800" spc="-55" b="1">
                <a:latin typeface="Trebuchet MS"/>
                <a:cs typeface="Trebuchet MS"/>
              </a:rPr>
              <a:t>data.</a:t>
            </a:r>
            <a:endParaRPr sz="1800">
              <a:latin typeface="Trebuchet MS"/>
              <a:cs typeface="Trebuchet MS"/>
            </a:endParaRPr>
          </a:p>
          <a:p>
            <a:pPr marL="146050" indent="-133985">
              <a:lnSpc>
                <a:spcPct val="100000"/>
              </a:lnSpc>
              <a:spcBef>
                <a:spcPts val="1215"/>
              </a:spcBef>
              <a:buClr>
                <a:srgbClr val="C2132D"/>
              </a:buClr>
              <a:buChar char="•"/>
              <a:tabLst>
                <a:tab pos="146685" algn="l"/>
              </a:tabLst>
            </a:pPr>
            <a:r>
              <a:rPr dirty="0" sz="1800">
                <a:solidFill>
                  <a:srgbClr val="585D60"/>
                </a:solidFill>
                <a:latin typeface="Trebuchet MS"/>
                <a:cs typeface="Trebuchet MS"/>
              </a:rPr>
              <a:t>The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25">
                <a:solidFill>
                  <a:srgbClr val="585D60"/>
                </a:solidFill>
                <a:latin typeface="Trebuchet MS"/>
                <a:cs typeface="Trebuchet MS"/>
              </a:rPr>
              <a:t>evaluation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35">
                <a:solidFill>
                  <a:srgbClr val="585D60"/>
                </a:solidFill>
                <a:latin typeface="Trebuchet MS"/>
                <a:cs typeface="Trebuchet MS"/>
              </a:rPr>
              <a:t>on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50">
                <a:solidFill>
                  <a:srgbClr val="585D60"/>
                </a:solidFill>
                <a:latin typeface="Trebuchet MS"/>
                <a:cs typeface="Trebuchet MS"/>
              </a:rPr>
              <a:t>the</a:t>
            </a:r>
            <a:r>
              <a:rPr dirty="0" sz="1800" spc="-9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35" b="1">
                <a:solidFill>
                  <a:srgbClr val="C2132D"/>
                </a:solidFill>
                <a:latin typeface="Trebuchet MS"/>
                <a:cs typeface="Trebuchet MS"/>
              </a:rPr>
              <a:t>testing/holdout</a:t>
            </a:r>
            <a:r>
              <a:rPr dirty="0" sz="1800" spc="-100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spc="15">
                <a:solidFill>
                  <a:srgbClr val="585D60"/>
                </a:solidFill>
                <a:latin typeface="Trebuchet MS"/>
                <a:cs typeface="Trebuchet MS"/>
              </a:rPr>
              <a:t>set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30">
                <a:solidFill>
                  <a:srgbClr val="585D60"/>
                </a:solidFill>
                <a:latin typeface="Trebuchet MS"/>
                <a:cs typeface="Trebuchet MS"/>
              </a:rPr>
              <a:t>can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5">
                <a:solidFill>
                  <a:srgbClr val="585D60"/>
                </a:solidFill>
                <a:latin typeface="Trebuchet MS"/>
                <a:cs typeface="Trebuchet MS"/>
              </a:rPr>
              <a:t>serve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20">
                <a:solidFill>
                  <a:srgbClr val="585D60"/>
                </a:solidFill>
                <a:latin typeface="Trebuchet MS"/>
                <a:cs typeface="Trebuchet MS"/>
              </a:rPr>
              <a:t>two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15">
                <a:solidFill>
                  <a:srgbClr val="585D60"/>
                </a:solidFill>
                <a:latin typeface="Trebuchet MS"/>
                <a:cs typeface="Trebuchet MS"/>
              </a:rPr>
              <a:t>purposes:</a:t>
            </a:r>
            <a:endParaRPr sz="1800">
              <a:latin typeface="Trebuchet MS"/>
              <a:cs typeface="Trebuchet MS"/>
            </a:endParaRPr>
          </a:p>
          <a:p>
            <a:pPr lvl="1" marL="527050" marR="5080" indent="-133985">
              <a:lnSpc>
                <a:spcPct val="118100"/>
              </a:lnSpc>
              <a:spcBef>
                <a:spcPts val="900"/>
              </a:spcBef>
              <a:buFont typeface="Trebuchet MS"/>
              <a:buChar char="•"/>
              <a:tabLst>
                <a:tab pos="527685" algn="l"/>
              </a:tabLst>
            </a:pPr>
            <a:r>
              <a:rPr dirty="0" sz="1800" spc="15" b="1">
                <a:solidFill>
                  <a:srgbClr val="C2132D"/>
                </a:solidFill>
                <a:latin typeface="Trebuchet MS"/>
                <a:cs typeface="Trebuchet MS"/>
              </a:rPr>
              <a:t>Model</a:t>
            </a:r>
            <a:r>
              <a:rPr dirty="0" sz="1800" spc="-90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spc="-60" b="1">
                <a:solidFill>
                  <a:srgbClr val="C2132D"/>
                </a:solidFill>
                <a:latin typeface="Trebuchet MS"/>
                <a:cs typeface="Trebuchet MS"/>
              </a:rPr>
              <a:t>Evaluation</a:t>
            </a:r>
            <a:r>
              <a:rPr dirty="0" sz="1800" spc="-60">
                <a:solidFill>
                  <a:srgbClr val="585D60"/>
                </a:solidFill>
                <a:latin typeface="Trebuchet MS"/>
                <a:cs typeface="Trebuchet MS"/>
              </a:rPr>
              <a:t>: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145">
                <a:solidFill>
                  <a:srgbClr val="585D60"/>
                </a:solidFill>
                <a:latin typeface="Trebuchet MS"/>
                <a:cs typeface="Trebuchet MS"/>
              </a:rPr>
              <a:t>Assess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50">
                <a:solidFill>
                  <a:srgbClr val="585D60"/>
                </a:solidFill>
                <a:latin typeface="Trebuchet MS"/>
                <a:cs typeface="Trebuchet MS"/>
              </a:rPr>
              <a:t>the</a:t>
            </a:r>
            <a:r>
              <a:rPr dirty="0" sz="1800" spc="-9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25">
                <a:solidFill>
                  <a:srgbClr val="585D60"/>
                </a:solidFill>
                <a:latin typeface="Trebuchet MS"/>
                <a:cs typeface="Trebuchet MS"/>
              </a:rPr>
              <a:t>model's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40" b="1">
                <a:solidFill>
                  <a:srgbClr val="C2132D"/>
                </a:solidFill>
                <a:latin typeface="Trebuchet MS"/>
                <a:cs typeface="Trebuchet MS"/>
              </a:rPr>
              <a:t>performance</a:t>
            </a:r>
            <a:r>
              <a:rPr dirty="0" sz="1800" spc="-90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spc="-30" b="1">
                <a:solidFill>
                  <a:srgbClr val="C2132D"/>
                </a:solidFill>
                <a:latin typeface="Trebuchet MS"/>
                <a:cs typeface="Trebuchet MS"/>
              </a:rPr>
              <a:t>on</a:t>
            </a:r>
            <a:r>
              <a:rPr dirty="0" sz="1800" spc="-85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spc="-25" b="1">
                <a:solidFill>
                  <a:srgbClr val="C2132D"/>
                </a:solidFill>
                <a:latin typeface="Trebuchet MS"/>
                <a:cs typeface="Trebuchet MS"/>
              </a:rPr>
              <a:t>unseen</a:t>
            </a:r>
            <a:r>
              <a:rPr dirty="0" sz="1800" spc="-90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spc="-35" b="1">
                <a:solidFill>
                  <a:srgbClr val="C2132D"/>
                </a:solidFill>
                <a:latin typeface="Trebuchet MS"/>
                <a:cs typeface="Trebuchet MS"/>
              </a:rPr>
              <a:t>data</a:t>
            </a:r>
            <a:r>
              <a:rPr dirty="0" sz="1800" spc="-95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spc="15">
                <a:solidFill>
                  <a:srgbClr val="585D60"/>
                </a:solidFill>
                <a:latin typeface="Trebuchet MS"/>
                <a:cs typeface="Trebuchet MS"/>
              </a:rPr>
              <a:t>(since</a:t>
            </a:r>
            <a:r>
              <a:rPr dirty="0" sz="1800" spc="-9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105">
                <a:solidFill>
                  <a:srgbClr val="585D60"/>
                </a:solidFill>
                <a:latin typeface="Trebuchet MS"/>
                <a:cs typeface="Trebuchet MS"/>
              </a:rPr>
              <a:t>it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60">
                <a:solidFill>
                  <a:srgbClr val="585D60"/>
                </a:solidFill>
                <a:latin typeface="Trebuchet MS"/>
                <a:cs typeface="Trebuchet MS"/>
              </a:rPr>
              <a:t>is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20">
                <a:solidFill>
                  <a:srgbClr val="585D60"/>
                </a:solidFill>
                <a:latin typeface="Trebuchet MS"/>
                <a:cs typeface="Trebuchet MS"/>
              </a:rPr>
              <a:t>not</a:t>
            </a:r>
            <a:r>
              <a:rPr dirty="0" sz="1800" spc="-9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45">
                <a:solidFill>
                  <a:srgbClr val="585D60"/>
                </a:solidFill>
                <a:latin typeface="Trebuchet MS"/>
                <a:cs typeface="Trebuchet MS"/>
              </a:rPr>
              <a:t>used  </a:t>
            </a:r>
            <a:r>
              <a:rPr dirty="0" sz="1800" spc="-5">
                <a:solidFill>
                  <a:srgbClr val="585D60"/>
                </a:solidFill>
                <a:latin typeface="Trebuchet MS"/>
                <a:cs typeface="Trebuchet MS"/>
              </a:rPr>
              <a:t>during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65">
                <a:solidFill>
                  <a:srgbClr val="585D60"/>
                </a:solidFill>
                <a:latin typeface="Trebuchet MS"/>
                <a:cs typeface="Trebuchet MS"/>
              </a:rPr>
              <a:t>training,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15">
                <a:solidFill>
                  <a:srgbClr val="585D60"/>
                </a:solidFill>
                <a:latin typeface="Trebuchet MS"/>
                <a:cs typeface="Trebuchet MS"/>
              </a:rPr>
              <a:t>and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585D60"/>
                </a:solidFill>
                <a:latin typeface="Trebuchet MS"/>
                <a:cs typeface="Trebuchet MS"/>
              </a:rPr>
              <a:t>hence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40">
                <a:solidFill>
                  <a:srgbClr val="585D60"/>
                </a:solidFill>
                <a:latin typeface="Trebuchet MS"/>
                <a:cs typeface="Trebuchet MS"/>
              </a:rPr>
              <a:t>acts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114">
                <a:solidFill>
                  <a:srgbClr val="585D60"/>
                </a:solidFill>
                <a:latin typeface="Trebuchet MS"/>
                <a:cs typeface="Trebuchet MS"/>
              </a:rPr>
              <a:t>as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30">
                <a:solidFill>
                  <a:srgbClr val="585D60"/>
                </a:solidFill>
                <a:latin typeface="Trebuchet MS"/>
                <a:cs typeface="Trebuchet MS"/>
              </a:rPr>
              <a:t>a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25">
                <a:solidFill>
                  <a:srgbClr val="585D60"/>
                </a:solidFill>
                <a:latin typeface="Trebuchet MS"/>
                <a:cs typeface="Trebuchet MS"/>
              </a:rPr>
              <a:t>proxy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25">
                <a:solidFill>
                  <a:srgbClr val="585D60"/>
                </a:solidFill>
                <a:latin typeface="Trebuchet MS"/>
                <a:cs typeface="Trebuchet MS"/>
              </a:rPr>
              <a:t>for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50">
                <a:solidFill>
                  <a:srgbClr val="585D60"/>
                </a:solidFill>
                <a:latin typeface="Trebuchet MS"/>
                <a:cs typeface="Trebuchet MS"/>
              </a:rPr>
              <a:t>the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25">
                <a:solidFill>
                  <a:srgbClr val="585D60"/>
                </a:solidFill>
                <a:latin typeface="Trebuchet MS"/>
                <a:cs typeface="Trebuchet MS"/>
              </a:rPr>
              <a:t>model's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585D60"/>
                </a:solidFill>
                <a:latin typeface="Trebuchet MS"/>
                <a:cs typeface="Trebuchet MS"/>
              </a:rPr>
              <a:t>performance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35">
                <a:solidFill>
                  <a:srgbClr val="585D60"/>
                </a:solidFill>
                <a:latin typeface="Trebuchet MS"/>
                <a:cs typeface="Trebuchet MS"/>
              </a:rPr>
              <a:t>on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50">
                <a:solidFill>
                  <a:srgbClr val="585D60"/>
                </a:solidFill>
                <a:latin typeface="Trebuchet MS"/>
                <a:cs typeface="Trebuchet MS"/>
              </a:rPr>
              <a:t>future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45">
                <a:solidFill>
                  <a:srgbClr val="585D60"/>
                </a:solidFill>
                <a:latin typeface="Trebuchet MS"/>
                <a:cs typeface="Trebuchet MS"/>
              </a:rPr>
              <a:t>data).</a:t>
            </a:r>
            <a:endParaRPr sz="1800">
              <a:latin typeface="Trebuchet MS"/>
              <a:cs typeface="Trebuchet MS"/>
            </a:endParaRPr>
          </a:p>
          <a:p>
            <a:pPr lvl="1" marL="527050" indent="-134620">
              <a:lnSpc>
                <a:spcPct val="100000"/>
              </a:lnSpc>
              <a:spcBef>
                <a:spcPts val="1215"/>
              </a:spcBef>
              <a:buFont typeface="Trebuchet MS"/>
              <a:buChar char="•"/>
              <a:tabLst>
                <a:tab pos="527685" algn="l"/>
              </a:tabLst>
            </a:pPr>
            <a:r>
              <a:rPr dirty="0" sz="1800" spc="15" b="1">
                <a:solidFill>
                  <a:srgbClr val="C2132D"/>
                </a:solidFill>
                <a:latin typeface="Trebuchet MS"/>
                <a:cs typeface="Trebuchet MS"/>
              </a:rPr>
              <a:t>Model</a:t>
            </a:r>
            <a:r>
              <a:rPr dirty="0" sz="1800" spc="-95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spc="-45" b="1">
                <a:solidFill>
                  <a:srgbClr val="C2132D"/>
                </a:solidFill>
                <a:latin typeface="Trebuchet MS"/>
                <a:cs typeface="Trebuchet MS"/>
              </a:rPr>
              <a:t>Selection</a:t>
            </a:r>
            <a:r>
              <a:rPr dirty="0" sz="1800" spc="-45">
                <a:solidFill>
                  <a:srgbClr val="585D60"/>
                </a:solidFill>
                <a:latin typeface="Trebuchet MS"/>
                <a:cs typeface="Trebuchet MS"/>
              </a:rPr>
              <a:t>: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20">
                <a:solidFill>
                  <a:srgbClr val="585D60"/>
                </a:solidFill>
                <a:latin typeface="Trebuchet MS"/>
                <a:cs typeface="Trebuchet MS"/>
              </a:rPr>
              <a:t>Compare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50">
                <a:solidFill>
                  <a:srgbClr val="585D60"/>
                </a:solidFill>
                <a:latin typeface="Trebuchet MS"/>
                <a:cs typeface="Trebuchet MS"/>
              </a:rPr>
              <a:t>the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40" b="1">
                <a:solidFill>
                  <a:srgbClr val="C2132D"/>
                </a:solidFill>
                <a:latin typeface="Trebuchet MS"/>
                <a:cs typeface="Trebuchet MS"/>
              </a:rPr>
              <a:t>performance</a:t>
            </a:r>
            <a:r>
              <a:rPr dirty="0" sz="1800" spc="-90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spc="-15" b="1">
                <a:solidFill>
                  <a:srgbClr val="C2132D"/>
                </a:solidFill>
                <a:latin typeface="Trebuchet MS"/>
                <a:cs typeface="Trebuchet MS"/>
              </a:rPr>
              <a:t>of</a:t>
            </a:r>
            <a:r>
              <a:rPr dirty="0" sz="1800" spc="-90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spc="-65" b="1">
                <a:solidFill>
                  <a:srgbClr val="C2132D"/>
                </a:solidFill>
                <a:latin typeface="Trebuchet MS"/>
                <a:cs typeface="Trebuchet MS"/>
              </a:rPr>
              <a:t>different</a:t>
            </a:r>
            <a:r>
              <a:rPr dirty="0" sz="1800" spc="-90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b="1">
                <a:solidFill>
                  <a:srgbClr val="C2132D"/>
                </a:solidFill>
                <a:latin typeface="Trebuchet MS"/>
                <a:cs typeface="Trebuchet MS"/>
              </a:rPr>
              <a:t>models</a:t>
            </a:r>
            <a:r>
              <a:rPr dirty="0" sz="1800" spc="-100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spc="-45">
                <a:solidFill>
                  <a:srgbClr val="585D60"/>
                </a:solidFill>
                <a:latin typeface="Trebuchet MS"/>
                <a:cs typeface="Trebuchet MS"/>
              </a:rPr>
              <a:t>to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585D60"/>
                </a:solidFill>
                <a:latin typeface="Trebuchet MS"/>
                <a:cs typeface="Trebuchet MS"/>
              </a:rPr>
              <a:t>select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50">
                <a:solidFill>
                  <a:srgbClr val="585D60"/>
                </a:solidFill>
                <a:latin typeface="Trebuchet MS"/>
                <a:cs typeface="Trebuchet MS"/>
              </a:rPr>
              <a:t>the</a:t>
            </a:r>
            <a:r>
              <a:rPr dirty="0" sz="1800" spc="-9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15" b="1">
                <a:solidFill>
                  <a:srgbClr val="C2132D"/>
                </a:solidFill>
                <a:latin typeface="Trebuchet MS"/>
                <a:cs typeface="Trebuchet MS"/>
              </a:rPr>
              <a:t>best</a:t>
            </a:r>
            <a:r>
              <a:rPr dirty="0" sz="1800" spc="-95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spc="-80" b="1">
                <a:solidFill>
                  <a:srgbClr val="C2132D"/>
                </a:solidFill>
                <a:latin typeface="Trebuchet MS"/>
                <a:cs typeface="Trebuchet MS"/>
              </a:rPr>
              <a:t>one</a:t>
            </a:r>
            <a:r>
              <a:rPr dirty="0" sz="1800" spc="-80">
                <a:solidFill>
                  <a:srgbClr val="585D60"/>
                </a:solidFill>
                <a:latin typeface="Trebuchet MS"/>
                <a:cs typeface="Trebuchet MS"/>
              </a:rPr>
              <a:t>.</a:t>
            </a:r>
            <a:endParaRPr sz="1800">
              <a:latin typeface="Trebuchet MS"/>
              <a:cs typeface="Trebuchet MS"/>
            </a:endParaRPr>
          </a:p>
          <a:p>
            <a:pPr lvl="2" marL="908050" marR="225425" indent="-133985">
              <a:lnSpc>
                <a:spcPct val="114599"/>
              </a:lnSpc>
              <a:spcBef>
                <a:spcPts val="975"/>
              </a:spcBef>
              <a:buClr>
                <a:srgbClr val="C2132D"/>
              </a:buClr>
              <a:buChar char="•"/>
              <a:tabLst>
                <a:tab pos="908685" algn="l"/>
              </a:tabLst>
            </a:pPr>
            <a:r>
              <a:rPr dirty="0" sz="1800" spc="10">
                <a:solidFill>
                  <a:srgbClr val="585D60"/>
                </a:solidFill>
                <a:latin typeface="Trebuchet MS"/>
                <a:cs typeface="Trebuchet MS"/>
              </a:rPr>
              <a:t>Note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55">
                <a:solidFill>
                  <a:srgbClr val="585D60"/>
                </a:solidFill>
                <a:latin typeface="Trebuchet MS"/>
                <a:cs typeface="Trebuchet MS"/>
              </a:rPr>
              <a:t>that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50">
                <a:solidFill>
                  <a:srgbClr val="585D60"/>
                </a:solidFill>
                <a:latin typeface="Trebuchet MS"/>
                <a:cs typeface="Trebuchet MS"/>
              </a:rPr>
              <a:t>using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585D60"/>
                </a:solidFill>
                <a:latin typeface="Trebuchet MS"/>
                <a:cs typeface="Trebuchet MS"/>
              </a:rPr>
              <a:t>this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10">
                <a:solidFill>
                  <a:srgbClr val="585D60"/>
                </a:solidFill>
                <a:latin typeface="Trebuchet MS"/>
                <a:cs typeface="Trebuchet MS"/>
              </a:rPr>
              <a:t>approach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25">
                <a:solidFill>
                  <a:srgbClr val="585D60"/>
                </a:solidFill>
                <a:latin typeface="Trebuchet MS"/>
                <a:cs typeface="Trebuchet MS"/>
              </a:rPr>
              <a:t>for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5">
                <a:solidFill>
                  <a:srgbClr val="585D60"/>
                </a:solidFill>
                <a:latin typeface="Trebuchet MS"/>
                <a:cs typeface="Trebuchet MS"/>
              </a:rPr>
              <a:t>model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585D60"/>
                </a:solidFill>
                <a:latin typeface="Trebuchet MS"/>
                <a:cs typeface="Trebuchet MS"/>
              </a:rPr>
              <a:t>selection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60">
                <a:solidFill>
                  <a:srgbClr val="585D60"/>
                </a:solidFill>
                <a:latin typeface="Trebuchet MS"/>
                <a:cs typeface="Trebuchet MS"/>
              </a:rPr>
              <a:t>is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25" b="1">
                <a:solidFill>
                  <a:srgbClr val="C2132D"/>
                </a:solidFill>
                <a:latin typeface="Trebuchet MS"/>
                <a:cs typeface="Trebuchet MS"/>
              </a:rPr>
              <a:t>reasonable</a:t>
            </a:r>
            <a:r>
              <a:rPr dirty="0" sz="1800" spc="-95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spc="-45" b="1">
                <a:solidFill>
                  <a:srgbClr val="C2132D"/>
                </a:solidFill>
                <a:latin typeface="Trebuchet MS"/>
                <a:cs typeface="Trebuchet MS"/>
              </a:rPr>
              <a:t>if</a:t>
            </a:r>
            <a:r>
              <a:rPr dirty="0" sz="1800" spc="-95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spc="-60" b="1">
                <a:solidFill>
                  <a:srgbClr val="C2132D"/>
                </a:solidFill>
                <a:latin typeface="Trebuchet MS"/>
                <a:cs typeface="Trebuchet MS"/>
              </a:rPr>
              <a:t>your</a:t>
            </a:r>
            <a:r>
              <a:rPr dirty="0" sz="1800" spc="-95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b="1">
                <a:solidFill>
                  <a:srgbClr val="C2132D"/>
                </a:solidFill>
                <a:latin typeface="Trebuchet MS"/>
                <a:cs typeface="Trebuchet MS"/>
              </a:rPr>
              <a:t>models</a:t>
            </a:r>
            <a:r>
              <a:rPr dirty="0" sz="1800" spc="-90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spc="-20" b="1">
                <a:solidFill>
                  <a:srgbClr val="C2132D"/>
                </a:solidFill>
                <a:latin typeface="Trebuchet MS"/>
                <a:cs typeface="Trebuchet MS"/>
              </a:rPr>
              <a:t>do  </a:t>
            </a:r>
            <a:r>
              <a:rPr dirty="0" sz="1800" spc="-55" b="1">
                <a:solidFill>
                  <a:srgbClr val="C2132D"/>
                </a:solidFill>
                <a:latin typeface="Trebuchet MS"/>
                <a:cs typeface="Trebuchet MS"/>
              </a:rPr>
              <a:t>not</a:t>
            </a:r>
            <a:r>
              <a:rPr dirty="0" sz="1800" spc="-95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spc="-50" b="1">
                <a:solidFill>
                  <a:srgbClr val="C2132D"/>
                </a:solidFill>
                <a:latin typeface="Trebuchet MS"/>
                <a:cs typeface="Trebuchet MS"/>
              </a:rPr>
              <a:t>involve</a:t>
            </a:r>
            <a:r>
              <a:rPr dirty="0" sz="1800" spc="-95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spc="-60" b="1">
                <a:solidFill>
                  <a:srgbClr val="C2132D"/>
                </a:solidFill>
                <a:latin typeface="Trebuchet MS"/>
                <a:cs typeface="Trebuchet MS"/>
              </a:rPr>
              <a:t>hyperparameter</a:t>
            </a:r>
            <a:r>
              <a:rPr dirty="0" sz="1800" spc="-90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spc="-35" b="1">
                <a:solidFill>
                  <a:srgbClr val="C2132D"/>
                </a:solidFill>
                <a:latin typeface="Trebuchet MS"/>
                <a:cs typeface="Trebuchet MS"/>
              </a:rPr>
              <a:t>tuning</a:t>
            </a:r>
            <a:r>
              <a:rPr dirty="0" sz="1800" spc="-100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spc="-40">
                <a:solidFill>
                  <a:srgbClr val="585D60"/>
                </a:solidFill>
                <a:latin typeface="Trebuchet MS"/>
                <a:cs typeface="Trebuchet MS"/>
              </a:rPr>
              <a:t>(otherwise,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5">
                <a:solidFill>
                  <a:srgbClr val="585D60"/>
                </a:solidFill>
                <a:latin typeface="Trebuchet MS"/>
                <a:cs typeface="Trebuchet MS"/>
              </a:rPr>
              <a:t>you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20">
                <a:solidFill>
                  <a:srgbClr val="585D60"/>
                </a:solidFill>
                <a:latin typeface="Trebuchet MS"/>
                <a:cs typeface="Trebuchet MS"/>
              </a:rPr>
              <a:t>may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60">
                <a:solidFill>
                  <a:srgbClr val="585D60"/>
                </a:solidFill>
                <a:latin typeface="Trebuchet MS"/>
                <a:cs typeface="Trebuchet MS"/>
              </a:rPr>
              <a:t>overfit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45">
                <a:solidFill>
                  <a:srgbClr val="585D60"/>
                </a:solidFill>
                <a:latin typeface="Trebuchet MS"/>
                <a:cs typeface="Trebuchet MS"/>
              </a:rPr>
              <a:t>to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50">
                <a:solidFill>
                  <a:srgbClr val="585D60"/>
                </a:solidFill>
                <a:latin typeface="Trebuchet MS"/>
                <a:cs typeface="Trebuchet MS"/>
              </a:rPr>
              <a:t>the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585D60"/>
                </a:solidFill>
                <a:latin typeface="Trebuchet MS"/>
                <a:cs typeface="Trebuchet MS"/>
              </a:rPr>
              <a:t>testing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35">
                <a:solidFill>
                  <a:srgbClr val="585D60"/>
                </a:solidFill>
                <a:latin typeface="Trebuchet MS"/>
                <a:cs typeface="Trebuchet MS"/>
              </a:rPr>
              <a:t>set).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711200"/>
            <a:ext cx="6664959" cy="5397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350" spc="-215">
                <a:solidFill>
                  <a:srgbClr val="C2132D"/>
                </a:solidFill>
              </a:rPr>
              <a:t>The </a:t>
            </a:r>
            <a:r>
              <a:rPr dirty="0" sz="3350" spc="-200">
                <a:solidFill>
                  <a:srgbClr val="C2132D"/>
                </a:solidFill>
              </a:rPr>
              <a:t>Fixed </a:t>
            </a:r>
            <a:r>
              <a:rPr dirty="0" sz="3350" spc="-210">
                <a:solidFill>
                  <a:srgbClr val="C2132D"/>
                </a:solidFill>
              </a:rPr>
              <a:t>Window </a:t>
            </a:r>
            <a:r>
              <a:rPr dirty="0" sz="3350" spc="-190">
                <a:solidFill>
                  <a:srgbClr val="C2132D"/>
                </a:solidFill>
              </a:rPr>
              <a:t>Evaluation</a:t>
            </a:r>
            <a:r>
              <a:rPr dirty="0" sz="3350" spc="-345">
                <a:solidFill>
                  <a:srgbClr val="C2132D"/>
                </a:solidFill>
              </a:rPr>
              <a:t> </a:t>
            </a:r>
            <a:r>
              <a:rPr dirty="0" sz="3350" spc="-165">
                <a:solidFill>
                  <a:srgbClr val="C2132D"/>
                </a:solidFill>
              </a:rPr>
              <a:t>Approach</a:t>
            </a:r>
            <a:endParaRPr sz="3350"/>
          </a:p>
        </p:txBody>
      </p:sp>
      <p:sp>
        <p:nvSpPr>
          <p:cNvPr id="3" name="object 3"/>
          <p:cNvSpPr/>
          <p:nvPr/>
        </p:nvSpPr>
        <p:spPr>
          <a:xfrm>
            <a:off x="1295075" y="1965323"/>
            <a:ext cx="8917142" cy="40624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45"/>
              <a:t>10</a:t>
            </a:fld>
            <a:r>
              <a:rPr dirty="0" spc="45"/>
              <a:t> </a:t>
            </a:r>
            <a:r>
              <a:rPr dirty="0" spc="-135"/>
              <a:t>/</a:t>
            </a:r>
            <a:r>
              <a:rPr dirty="0" spc="-260"/>
              <a:t> </a:t>
            </a:r>
            <a:r>
              <a:rPr dirty="0" spc="45"/>
              <a:t>27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ISA 444: Business Forecasting</dc:title>
  <dcterms:created xsi:type="dcterms:W3CDTF">2025-02-20T14:36:12Z</dcterms:created>
  <dcterms:modified xsi:type="dcterms:W3CDTF">2025-02-20T14:36:12Z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2025-02-20T00:00:00Z</vt:filetime>
  </property>
  <property fmtid="{D5CDD505-2E9C-101B-9397-08002B2CF9AE}" pid="3" name="Creator">
    <vt:lpwstr>Mozilla/5.0 (Windows NT 10.0; Win64; x64) AppleWebKit/537.36 (KHTML, like Gecko) Chrome/133.0.0.0 Safari/537.36</vt:lpwstr>
  </property>
  <property fmtid="{D5CDD505-2E9C-101B-9397-08002B2CF9AE}" pid="4" name="LastSaved">
    <vt:filetime>2025-02-20T00:00:00Z</vt:filetime>
  </property>
</Properties>
</file>