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48754" y="1604644"/>
            <a:ext cx="4117340" cy="347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94912" y="320675"/>
            <a:ext cx="13976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8990" y="1376044"/>
            <a:ext cx="9273619" cy="3806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" TargetMode="External"/><Relationship Id="rId3" Type="http://schemas.openxmlformats.org/officeDocument/2006/relationships/hyperlink" Target="https://www.anaconda.com/download/success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code.visualstudio.com/docs/python/python-tutorial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la.rs/" TargetMode="External"/><Relationship Id="rId3" Type="http://schemas.openxmlformats.org/officeDocument/2006/relationships/hyperlink" Target="https://pandas.pydata.org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hyperlink" Target="https://pandas.pydata.org/docs/getting_started/index.html" TargetMode="External"/><Relationship Id="rId15" Type="http://schemas.openxmlformats.org/officeDocument/2006/relationships/hyperlink" Target="https://pandas.pydata.org/docs/_images/02_io_readwrite.svg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hyperlink" Target="https://pandas.pydata.org/docs/getting_started/index.html" TargetMode="External"/><Relationship Id="rId15" Type="http://schemas.openxmlformats.org/officeDocument/2006/relationships/hyperlink" Target="https://pandas.pydata.org/docs/user_guide/index.html" TargetMode="External"/><Relationship Id="rId16" Type="http://schemas.openxmlformats.org/officeDocument/2006/relationships/hyperlink" Target="https://pandas.pydata.org/docs/reference/index.html" TargetMode="External"/><Relationship Id="rId17" Type="http://schemas.openxmlformats.org/officeDocument/2006/relationships/hyperlink" Target="https://pandas.pydata.org/docs/development/index.html" TargetMode="External"/><Relationship Id="rId18" Type="http://schemas.openxmlformats.org/officeDocument/2006/relationships/hyperlink" Target="https://pandas.pydata.org/docs/whatsnew/index.html" TargetMode="External"/><Relationship Id="rId19" Type="http://schemas.openxmlformats.org/officeDocument/2006/relationships/hyperlink" Target="https://pandas.pydata.org/docs/reference/io.html" TargetMode="External"/><Relationship Id="rId20" Type="http://schemas.openxmlformats.org/officeDocument/2006/relationships/hyperlink" Target="https://pandas.pydata.org/docs/reference/api/pandas.read_pickle.html" TargetMode="External"/><Relationship Id="rId21" Type="http://schemas.openxmlformats.org/officeDocument/2006/relationships/hyperlink" Target="https://pandas.pydata.org/docs/reference/api/pandas.DataFrame.to_pickle.html" TargetMode="External"/><Relationship Id="rId22" Type="http://schemas.openxmlformats.org/officeDocument/2006/relationships/hyperlink" Target="https://pandas.pydata.org/docs/reference/api/pandas.read_table.html" TargetMode="External"/><Relationship Id="rId23" Type="http://schemas.openxmlformats.org/officeDocument/2006/relationships/hyperlink" Target="https://pandas.pydata.org/docs/reference/api/pandas.DataFrame.to_csv.html" TargetMode="External"/><Relationship Id="rId24" Type="http://schemas.openxmlformats.org/officeDocument/2006/relationships/hyperlink" Target="https://pandas.pydata.org/docs/reference/api/pandas.read_fwf.html" TargetMode="External"/><Relationship Id="rId25" Type="http://schemas.openxmlformats.org/officeDocument/2006/relationships/hyperlink" Target="https://pandas.pydata.org/docs/reference/api/pandas.read_clipboard.html" TargetMode="External"/><Relationship Id="rId26" Type="http://schemas.openxmlformats.org/officeDocument/2006/relationships/hyperlink" Target="https://pandas.pydata.org/docs/reference/api/pandas.DataFrame.to_clipboard.html" TargetMode="External"/><Relationship Id="rId27" Type="http://schemas.openxmlformats.org/officeDocument/2006/relationships/hyperlink" Target="https://pandas.pydata.org/docs/reference/api/pandas.read_csv.html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uke-energyohiocbp.com/Documents/LoadandOtherData.aspx" TargetMode="External"/><Relationship Id="rId3" Type="http://schemas.openxmlformats.org/officeDocument/2006/relationships/hyperlink" Target="https://pandas.pydata.org/docs/reference/io.html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amioh.instructure.com/courses/230182/modules/items/5759088" TargetMode="External"/><Relationship Id="rId3" Type="http://schemas.openxmlformats.org/officeDocument/2006/relationships/hyperlink" Target="https://kahoot.it/" TargetMode="Externa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as.pydata.org/docs/" TargetMode="External"/><Relationship Id="rId3" Type="http://schemas.openxmlformats.org/officeDocument/2006/relationships/hyperlink" Target="https://pandas.pydata.org/docs/user_guide/10min.html" TargetMode="External"/><Relationship Id="rId4" Type="http://schemas.openxmlformats.org/officeDocument/2006/relationships/hyperlink" Target="https://pandas.pydata.org/docs/user_guide/io.html" TargetMode="External"/><Relationship Id="rId5" Type="http://schemas.openxmlformats.org/officeDocument/2006/relationships/hyperlink" Target="https://pandas.pydata.org/docs/user_guide/indexing.html" TargetMode="External"/><Relationship Id="rId6" Type="http://schemas.openxmlformats.org/officeDocument/2006/relationships/hyperlink" Target="https://pandas.pydata.org/docs/user_guide/timeseries.html" TargetMode="External"/><Relationship Id="rId7" Type="http://schemas.openxmlformats.org/officeDocument/2006/relationships/hyperlink" Target="https://pandas.pydata.org/docs/getting_started/comparison/comparison_with_sql.html" TargetMode="External"/><Relationship Id="rId8" Type="http://schemas.openxmlformats.org/officeDocument/2006/relationships/hyperlink" Target="https://pandas.pydata.org/Pandas_Cheat_Sheet.pdf" TargetMode="Externa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amioh.instructure.com/courses/230182/quizzes/702285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www.linkedin.com/jobs/search/?currentJobId=4136740121&amp;geoId=103644278&amp;keywords=%22Forecasting%22%20R&amp;origin=JOB_SEARCH_PAGE_SEARCH_BUTTON&amp;refresh=true" TargetMode="External"/><Relationship Id="rId4" Type="http://schemas.openxmlformats.org/officeDocument/2006/relationships/hyperlink" Target="https://www.linkedin.com/jobs/search/?currentJobId=4063819662&amp;geoId=103644278&amp;keywords=%22Forecasting%22%20Python&amp;origin=JOB_SEARCH_PAGE_SEARCH_BUTTON&amp;refresh=true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hyperlink" Target="https://valeman.medium.com/python-vs-r-for-time-series-forecasting-395390432598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hyperlink" Target="https://valeman.medium.com/python-vs-r-for-time-series-forecasting-395390432598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www.linkedin.com/jobs/view/4046266767/?alternateChannel=search&amp;refId=g8pivXC4Dfbrai59ManNNg%3D%3D&amp;trackingId=FRh%2B3YdTJgW%2Bn5YYa4VUrA%3D%3D&amp;trk=d_flagship3_search_srp_jobs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" TargetMode="External"/><Relationship Id="rId3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5154295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444: </a:t>
            </a:r>
            <a:r>
              <a:rPr dirty="0" sz="3350" spc="-4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3350" spc="-5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-150">
                <a:solidFill>
                  <a:srgbClr val="FFFFFF"/>
                </a:solidFill>
                <a:latin typeface="Trebuchet MS"/>
                <a:cs typeface="Trebuchet MS"/>
              </a:rPr>
              <a:t>Forecasting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02: A Python</a:t>
            </a:r>
            <a:r>
              <a:rPr dirty="0" sz="300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Primer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25575"/>
            <a:ext cx="8914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new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notebook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Google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3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Colab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run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following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code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observe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output.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944109"/>
            <a:ext cx="5328920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C2132D"/>
                </a:solidFill>
                <a:latin typeface="Trebuchet MS"/>
                <a:cs typeface="Trebuchet MS"/>
              </a:rPr>
              <a:t>separate</a:t>
            </a:r>
            <a:r>
              <a:rPr dirty="0" sz="1600" spc="-7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40" b="1">
                <a:solidFill>
                  <a:srgbClr val="C2132D"/>
                </a:solidFill>
                <a:latin typeface="Trebuchet MS"/>
                <a:cs typeface="Trebuchet MS"/>
              </a:rPr>
              <a:t>cells</a:t>
            </a:r>
            <a:r>
              <a:rPr dirty="0" sz="1600" spc="-4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585D60"/>
                </a:solidFill>
                <a:latin typeface="Trebuchet MS"/>
                <a:cs typeface="Trebuchet MS"/>
              </a:rPr>
              <a:t>try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 b="1">
                <a:solidFill>
                  <a:srgbClr val="C2132D"/>
                </a:solidFill>
                <a:latin typeface="Trebuchet MS"/>
                <a:cs typeface="Trebuchet MS"/>
              </a:rPr>
              <a:t>observe</a:t>
            </a:r>
            <a:r>
              <a:rPr dirty="0" sz="1600" spc="-7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600" spc="-7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70" b="1">
                <a:solidFill>
                  <a:srgbClr val="C2132D"/>
                </a:solidFill>
                <a:latin typeface="Trebuchet MS"/>
                <a:cs typeface="Trebuchet MS"/>
              </a:rPr>
              <a:t>output</a:t>
            </a:r>
            <a:r>
              <a:rPr dirty="0" sz="1600" spc="-7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149" y="5439409"/>
            <a:ext cx="9318625" cy="9563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-40">
                <a:solidFill>
                  <a:srgbClr val="585D60"/>
                </a:solidFill>
                <a:latin typeface="Trebuchet MS"/>
                <a:cs typeface="Trebuchet MS"/>
              </a:rPr>
              <a:t>Now,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remove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C2132D"/>
                </a:solidFill>
                <a:latin typeface="Courier New"/>
                <a:cs typeface="Courier New"/>
              </a:rPr>
              <a:t>kind='line'</a:t>
            </a:r>
            <a:r>
              <a:rPr dirty="0" sz="1500" spc="-5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585D60"/>
                </a:solidFill>
                <a:latin typeface="Trebuchet MS"/>
                <a:cs typeface="Trebuchet MS"/>
              </a:rPr>
              <a:t>code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rerun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585D60"/>
                </a:solidFill>
                <a:latin typeface="Trebuchet MS"/>
                <a:cs typeface="Trebuchet MS"/>
              </a:rPr>
              <a:t>cell.</a:t>
            </a:r>
            <a:endParaRPr sz="1600">
              <a:latin typeface="Trebuchet MS"/>
              <a:cs typeface="Trebuchet MS"/>
            </a:endParaRPr>
          </a:p>
          <a:p>
            <a:pPr marL="132715" indent="-120650">
              <a:lnSpc>
                <a:spcPct val="100000"/>
              </a:lnSpc>
              <a:spcBef>
                <a:spcPts val="123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-40">
                <a:solidFill>
                  <a:srgbClr val="585D60"/>
                </a:solidFill>
                <a:latin typeface="Trebuchet MS"/>
                <a:cs typeface="Trebuchet MS"/>
              </a:rPr>
              <a:t>Now,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add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new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line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before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C2132D"/>
                </a:solidFill>
                <a:latin typeface="Courier New"/>
                <a:cs typeface="Courier New"/>
              </a:rPr>
              <a:t>plt.show()</a:t>
            </a:r>
            <a:r>
              <a:rPr dirty="0" sz="1500" spc="-4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function:</a:t>
            </a:r>
            <a:endParaRPr sz="1600">
              <a:latin typeface="Trebuchet MS"/>
              <a:cs typeface="Trebuchet MS"/>
            </a:endParaRPr>
          </a:p>
          <a:p>
            <a:pPr marL="275590">
              <a:lnSpc>
                <a:spcPct val="100000"/>
              </a:lnSpc>
              <a:spcBef>
                <a:spcPts val="430"/>
              </a:spcBef>
            </a:pPr>
            <a:r>
              <a:rPr dirty="0" sz="1500" spc="20">
                <a:solidFill>
                  <a:srgbClr val="C2132D"/>
                </a:solidFill>
                <a:latin typeface="Courier New"/>
                <a:cs typeface="Courier New"/>
              </a:rPr>
              <a:t>sns.move_legend(ax, loc = "lower center", bbox_to_anchor=(0.5, 0.85),</a:t>
            </a:r>
            <a:r>
              <a:rPr dirty="0" sz="1500" spc="14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500" spc="20">
                <a:solidFill>
                  <a:srgbClr val="C2132D"/>
                </a:solidFill>
                <a:latin typeface="Courier New"/>
                <a:cs typeface="Courier New"/>
              </a:rPr>
              <a:t>ncol=3)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981200"/>
            <a:ext cx="9696450" cy="273367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ts val="1600"/>
              </a:lnSpc>
              <a:spcBef>
                <a:spcPts val="675"/>
              </a:spcBef>
            </a:pP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seaborn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sns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75"/>
              </a:lnSpc>
            </a:pP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matplotlib.pyplot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plt</a:t>
            </a:r>
            <a:endParaRPr sz="1350">
              <a:latin typeface="Courier New"/>
              <a:cs typeface="Courier New"/>
            </a:endParaRPr>
          </a:p>
          <a:p>
            <a:pPr marL="107950" marR="2282825">
              <a:lnSpc>
                <a:spcPct val="174100"/>
              </a:lnSpc>
              <a:spcBef>
                <a:spcPts val="8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healthexp = sns.load_dataset(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'healthexp'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 Load the healthexp</a:t>
            </a:r>
            <a:r>
              <a:rPr dirty="0" sz="1400" spc="-8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dataset 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 Use the relplot function to</a:t>
            </a:r>
            <a:r>
              <a:rPr dirty="0" sz="1400" spc="-3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plot</a:t>
            </a:r>
            <a:endParaRPr sz="1400">
              <a:latin typeface="Courier New"/>
              <a:cs typeface="Courier New"/>
            </a:endParaRPr>
          </a:p>
          <a:p>
            <a:pPr marL="316865" marR="6452870" indent="-208915">
              <a:lnSpc>
                <a:spcPts val="1580"/>
              </a:lnSpc>
              <a:spcBef>
                <a:spcPts val="30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ax = sns.relplot(  data=healthexp,</a:t>
            </a:r>
            <a:r>
              <a:rPr dirty="0" sz="1350" spc="-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kind=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'line'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00"/>
              </a:lnSpc>
              <a:tabLst>
                <a:tab pos="5216525" algn="l"/>
              </a:tabLst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x=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'Year'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1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y=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'Life_Expectancy'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hue=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'Country'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	style=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'Country'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palette=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'Paired'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9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  <a:spcBef>
                <a:spcPts val="125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plt.show()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 Show the</a:t>
            </a:r>
            <a:r>
              <a:rPr dirty="0" sz="1400" spc="-2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plot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10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9000" y="501650"/>
            <a:ext cx="102158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3350" spc="-20">
                <a:latin typeface="Trebuchet MS"/>
                <a:cs typeface="Trebuchet MS"/>
              </a:rPr>
              <a:t>Class </a:t>
            </a:r>
            <a:r>
              <a:rPr dirty="0" sz="3350" spc="-229">
                <a:latin typeface="Trebuchet MS"/>
                <a:cs typeface="Trebuchet MS"/>
              </a:rPr>
              <a:t>Activity: </a:t>
            </a:r>
            <a:r>
              <a:rPr dirty="0" sz="3350" spc="-150">
                <a:latin typeface="Trebuchet MS"/>
                <a:cs typeface="Trebuchet MS"/>
              </a:rPr>
              <a:t>Navigating </a:t>
            </a:r>
            <a:r>
              <a:rPr dirty="0" sz="3350" spc="-155">
                <a:latin typeface="Trebuchet MS"/>
                <a:cs typeface="Trebuchet MS"/>
              </a:rPr>
              <a:t>Colab </a:t>
            </a:r>
            <a:r>
              <a:rPr dirty="0" sz="3350" spc="-80">
                <a:latin typeface="Trebuchet MS"/>
                <a:cs typeface="Trebuchet MS"/>
              </a:rPr>
              <a:t>+</a:t>
            </a:r>
            <a:r>
              <a:rPr dirty="0" sz="3350" spc="-735">
                <a:latin typeface="Trebuchet MS"/>
                <a:cs typeface="Trebuchet MS"/>
              </a:rPr>
              <a:t> </a:t>
            </a:r>
            <a:r>
              <a:rPr dirty="0" sz="3350" spc="-210">
                <a:latin typeface="Trebuchet MS"/>
                <a:cs typeface="Trebuchet MS"/>
              </a:rPr>
              <a:t>Your </a:t>
            </a:r>
            <a:r>
              <a:rPr dirty="0" sz="3350" spc="-150">
                <a:latin typeface="Trebuchet MS"/>
                <a:cs typeface="Trebuchet MS"/>
              </a:rPr>
              <a:t>First </a:t>
            </a:r>
            <a:r>
              <a:rPr dirty="0" sz="3350" spc="-180">
                <a:latin typeface="Trebuchet MS"/>
                <a:cs typeface="Trebuchet MS"/>
              </a:rPr>
              <a:t>Python </a:t>
            </a:r>
            <a:r>
              <a:rPr dirty="0" sz="3350" spc="-819">
                <a:latin typeface="Trebuchet MS"/>
                <a:cs typeface="Trebuchet MS"/>
              </a:rPr>
              <a:t>C</a:t>
            </a:r>
            <a:r>
              <a:rPr dirty="0" baseline="21604" sz="5400" spc="-1230"/>
              <a:t>0</a:t>
            </a:r>
            <a:r>
              <a:rPr dirty="0" sz="3350" spc="-819">
                <a:latin typeface="Trebuchet MS"/>
                <a:cs typeface="Trebuchet MS"/>
              </a:rPr>
              <a:t>o</a:t>
            </a:r>
            <a:r>
              <a:rPr dirty="0" baseline="21604" sz="5400" spc="-1230"/>
              <a:t>2</a:t>
            </a:r>
            <a:r>
              <a:rPr dirty="0" sz="3350" spc="-819">
                <a:latin typeface="Trebuchet MS"/>
                <a:cs typeface="Trebuchet MS"/>
              </a:rPr>
              <a:t>d</a:t>
            </a:r>
            <a:r>
              <a:rPr dirty="0" baseline="21604" sz="5400" spc="-1230"/>
              <a:t>:</a:t>
            </a:r>
            <a:r>
              <a:rPr dirty="0" sz="3350" spc="-819">
                <a:latin typeface="Trebuchet MS"/>
                <a:cs typeface="Trebuchet MS"/>
              </a:rPr>
              <a:t>e</a:t>
            </a:r>
            <a:r>
              <a:rPr dirty="0" baseline="21604" sz="5400" spc="-1230"/>
              <a:t>30</a:t>
            </a:r>
            <a:endParaRPr baseline="21604"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35088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latin typeface="Trebuchet MS"/>
                <a:cs typeface="Trebuchet MS"/>
              </a:rPr>
              <a:t>Python </a:t>
            </a:r>
            <a:r>
              <a:rPr dirty="0" sz="3350" spc="-175">
                <a:latin typeface="Trebuchet MS"/>
                <a:cs typeface="Trebuchet MS"/>
              </a:rPr>
              <a:t>via Anaconda: </a:t>
            </a:r>
            <a:r>
              <a:rPr dirty="0" sz="3350" spc="-185">
                <a:latin typeface="Trebuchet MS"/>
                <a:cs typeface="Trebuchet MS"/>
              </a:rPr>
              <a:t>For </a:t>
            </a:r>
            <a:r>
              <a:rPr dirty="0" sz="3350" spc="-135">
                <a:latin typeface="Trebuchet MS"/>
                <a:cs typeface="Trebuchet MS"/>
              </a:rPr>
              <a:t>Local </a:t>
            </a:r>
            <a:r>
              <a:rPr dirty="0" sz="3350" spc="-114">
                <a:latin typeface="Trebuchet MS"/>
                <a:cs typeface="Trebuchet MS"/>
              </a:rPr>
              <a:t>Use </a:t>
            </a:r>
            <a:r>
              <a:rPr dirty="0" sz="3350" spc="-145">
                <a:latin typeface="Trebuchet MS"/>
                <a:cs typeface="Trebuchet MS"/>
              </a:rPr>
              <a:t>(If </a:t>
            </a:r>
            <a:r>
              <a:rPr dirty="0" sz="3350" spc="-195">
                <a:latin typeface="Trebuchet MS"/>
                <a:cs typeface="Trebuchet MS"/>
              </a:rPr>
              <a:t>you</a:t>
            </a:r>
            <a:r>
              <a:rPr dirty="0" sz="3350" spc="-745">
                <a:latin typeface="Trebuchet MS"/>
                <a:cs typeface="Trebuchet MS"/>
              </a:rPr>
              <a:t> </a:t>
            </a:r>
            <a:r>
              <a:rPr dirty="0" sz="3350" spc="-235">
                <a:latin typeface="Trebuchet MS"/>
                <a:cs typeface="Trebuchet MS"/>
              </a:rPr>
              <a:t>Want)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8836025" cy="161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4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Anaconda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free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open-source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distribution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Python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scientific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computing.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comes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package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manager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conda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collection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pre-installed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packages.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get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started,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download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Anaconda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here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create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new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environment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running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command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terminal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754" y="3930650"/>
            <a:ext cx="5935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activate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environment,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run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command: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754" y="5121275"/>
            <a:ext cx="70681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Then,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install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any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required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C2132D"/>
                </a:solidFill>
                <a:latin typeface="Trebuchet MS"/>
                <a:cs typeface="Trebuchet MS"/>
              </a:rPr>
              <a:t>packages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(done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once)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running: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286125"/>
            <a:ext cx="9696450" cy="4191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conda create --name isa444</a:t>
            </a:r>
            <a:r>
              <a:rPr dirty="0" sz="13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python=3.12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476750"/>
            <a:ext cx="9696450" cy="4191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conda activate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isa444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5676899"/>
            <a:ext cx="9696450" cy="4191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793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2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conda install statsforecast mlforecast neuralforecast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 and any other packages you</a:t>
            </a:r>
            <a:r>
              <a:rPr dirty="0" sz="1400" spc="-5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need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3337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40">
                <a:latin typeface="Trebuchet MS"/>
                <a:cs typeface="Trebuchet MS"/>
              </a:rPr>
              <a:t>Anaconda</a:t>
            </a:r>
            <a:r>
              <a:rPr dirty="0" sz="3350" spc="-240">
                <a:latin typeface="Trebuchet MS"/>
                <a:cs typeface="Trebuchet MS"/>
              </a:rPr>
              <a:t> </a:t>
            </a:r>
            <a:r>
              <a:rPr dirty="0" sz="3350" spc="-80">
                <a:latin typeface="Trebuchet MS"/>
                <a:cs typeface="Trebuchet MS"/>
              </a:rPr>
              <a:t>+</a:t>
            </a:r>
            <a:r>
              <a:rPr dirty="0" sz="3350" spc="-235">
                <a:latin typeface="Trebuchet MS"/>
                <a:cs typeface="Trebuchet MS"/>
              </a:rPr>
              <a:t> </a:t>
            </a:r>
            <a:r>
              <a:rPr dirty="0" sz="3350" spc="30">
                <a:latin typeface="Trebuchet MS"/>
                <a:cs typeface="Trebuchet MS"/>
              </a:rPr>
              <a:t>VS</a:t>
            </a:r>
            <a:r>
              <a:rPr dirty="0" sz="3350" spc="-235">
                <a:latin typeface="Trebuchet MS"/>
                <a:cs typeface="Trebuchet MS"/>
              </a:rPr>
              <a:t> </a:t>
            </a:r>
            <a:r>
              <a:rPr dirty="0" sz="3350" spc="-215">
                <a:latin typeface="Trebuchet MS"/>
                <a:cs typeface="Trebuchet MS"/>
              </a:rPr>
              <a:t>Code:</a:t>
            </a:r>
            <a:r>
              <a:rPr dirty="0" sz="3350" spc="-235">
                <a:latin typeface="Trebuchet MS"/>
                <a:cs typeface="Trebuchet MS"/>
              </a:rPr>
              <a:t> </a:t>
            </a:r>
            <a:r>
              <a:rPr dirty="0" sz="3350" spc="-185">
                <a:latin typeface="Trebuchet MS"/>
                <a:cs typeface="Trebuchet MS"/>
              </a:rPr>
              <a:t>For</a:t>
            </a:r>
            <a:r>
              <a:rPr dirty="0" sz="3350" spc="-240">
                <a:latin typeface="Trebuchet MS"/>
                <a:cs typeface="Trebuchet MS"/>
              </a:rPr>
              <a:t> </a:t>
            </a:r>
            <a:r>
              <a:rPr dirty="0" sz="3350" spc="-135">
                <a:latin typeface="Trebuchet MS"/>
                <a:cs typeface="Trebuchet MS"/>
              </a:rPr>
              <a:t>Local</a:t>
            </a:r>
            <a:r>
              <a:rPr dirty="0" sz="3350" spc="-235">
                <a:latin typeface="Trebuchet MS"/>
                <a:cs typeface="Trebuchet MS"/>
              </a:rPr>
              <a:t> </a:t>
            </a:r>
            <a:r>
              <a:rPr dirty="0" sz="3350" spc="-114">
                <a:latin typeface="Trebuchet MS"/>
                <a:cs typeface="Trebuchet MS"/>
              </a:rPr>
              <a:t>Use</a:t>
            </a:r>
            <a:r>
              <a:rPr dirty="0" sz="3350" spc="-235">
                <a:latin typeface="Trebuchet MS"/>
                <a:cs typeface="Trebuchet MS"/>
              </a:rPr>
              <a:t> </a:t>
            </a:r>
            <a:r>
              <a:rPr dirty="0" sz="3350" spc="-145">
                <a:latin typeface="Trebuchet MS"/>
                <a:cs typeface="Trebuchet MS"/>
              </a:rPr>
              <a:t>(If</a:t>
            </a:r>
            <a:r>
              <a:rPr dirty="0" sz="3350" spc="-235">
                <a:latin typeface="Trebuchet MS"/>
                <a:cs typeface="Trebuchet MS"/>
              </a:rPr>
              <a:t> </a:t>
            </a:r>
            <a:r>
              <a:rPr dirty="0" sz="3350" spc="-195">
                <a:latin typeface="Trebuchet MS"/>
                <a:cs typeface="Trebuchet MS"/>
              </a:rPr>
              <a:t>you</a:t>
            </a:r>
            <a:r>
              <a:rPr dirty="0" sz="3350" spc="-240">
                <a:latin typeface="Trebuchet MS"/>
                <a:cs typeface="Trebuchet MS"/>
              </a:rPr>
              <a:t> </a:t>
            </a:r>
            <a:r>
              <a:rPr dirty="0" sz="3350" spc="-235">
                <a:latin typeface="Trebuchet MS"/>
                <a:cs typeface="Trebuchet MS"/>
              </a:rPr>
              <a:t>Want)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57499" y="1428750"/>
            <a:ext cx="5810250" cy="435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77392" y="5892799"/>
            <a:ext cx="8170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read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through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Getting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Started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with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Python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in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1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VS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Code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details.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696" y="2758440"/>
            <a:ext cx="6501765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1105"/>
              </a:spcBef>
            </a:pP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95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095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100" spc="-8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6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8244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40">
                <a:latin typeface="Trebuchet MS"/>
                <a:cs typeface="Trebuchet MS"/>
              </a:rPr>
              <a:t>What </a:t>
            </a:r>
            <a:r>
              <a:rPr dirty="0" sz="3350">
                <a:latin typeface="Trebuchet MS"/>
                <a:cs typeface="Trebuchet MS"/>
              </a:rPr>
              <a:t>is</a:t>
            </a:r>
            <a:r>
              <a:rPr dirty="0" sz="3350" spc="-320">
                <a:latin typeface="Trebuchet MS"/>
                <a:cs typeface="Trebuchet MS"/>
              </a:rPr>
              <a:t> </a:t>
            </a:r>
            <a:r>
              <a:rPr dirty="0" sz="3350" spc="-45">
                <a:latin typeface="Trebuchet MS"/>
                <a:cs typeface="Trebuchet MS"/>
              </a:rPr>
              <a:t>Pandas?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391650" cy="174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149225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Along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polars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one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most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popular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analysis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manipulation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libraries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 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Python,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designed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make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working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'relational'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'labeled'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both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easy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intuitive.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6300"/>
              </a:lnSpc>
              <a:spcBef>
                <a:spcPts val="93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pandas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supports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integration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many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formats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sources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out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box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700" spc="-70">
                <a:solidFill>
                  <a:srgbClr val="C2132D"/>
                </a:solidFill>
                <a:latin typeface="Courier New"/>
                <a:cs typeface="Courier New"/>
              </a:rPr>
              <a:t>csv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-7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C2132D"/>
                </a:solidFill>
                <a:latin typeface="Courier New"/>
                <a:cs typeface="Courier New"/>
              </a:rPr>
              <a:t>excel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700" spc="-75">
                <a:solidFill>
                  <a:srgbClr val="C2132D"/>
                </a:solidFill>
                <a:latin typeface="Courier New"/>
                <a:cs typeface="Courier New"/>
              </a:rPr>
              <a:t>sql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700" spc="-60">
                <a:solidFill>
                  <a:srgbClr val="C2132D"/>
                </a:solidFill>
                <a:latin typeface="Courier New"/>
                <a:cs typeface="Courier New"/>
              </a:rPr>
              <a:t>json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parquet,…).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Importing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these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sources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provided  by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prefix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C2132D"/>
                </a:solidFill>
                <a:latin typeface="Courier New"/>
                <a:cs typeface="Courier New"/>
              </a:rPr>
              <a:t>read_*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Similarly,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to_*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methods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store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40099" y="4048848"/>
          <a:ext cx="2645410" cy="1332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210"/>
                <a:gridCol w="670560"/>
                <a:gridCol w="657225"/>
                <a:gridCol w="650875"/>
              </a:tblGrid>
              <a:tr h="356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AFABAB"/>
                    </a:solidFill>
                  </a:tcPr>
                </a:tc>
              </a:tr>
              <a:tr h="97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AFABAB">
                        <a:alpha val="392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AFABAB">
                        <a:alpha val="3921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226595" y="3551043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82873" y="3551044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29577" y="3667168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CSV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30711" y="3579383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744F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9655" y="397494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09655" y="4039492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09655" y="4104037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09655" y="4168583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85356" y="3551043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1" y="0"/>
                </a:lnTo>
                <a:lnTo>
                  <a:pt x="456278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41636" y="3551044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6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6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996955" y="3667168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XLS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55056" y="3955320"/>
            <a:ext cx="238487" cy="232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89473" y="3579383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2072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44119" y="3551044"/>
            <a:ext cx="579035" cy="712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576146" y="3705963"/>
            <a:ext cx="46799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PARQUET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26596" y="4356389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82874" y="4356389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30712" y="4384728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D45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85359" y="4356389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41636" y="4356389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89475" y="4384728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2BA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003289" y="4782751"/>
            <a:ext cx="342265" cy="189230"/>
          </a:xfrm>
          <a:custGeom>
            <a:avLst/>
            <a:gdLst/>
            <a:ahLst/>
            <a:cxnLst/>
            <a:rect l="l" t="t" r="r" b="b"/>
            <a:pathLst>
              <a:path w="342265" h="189229">
                <a:moveTo>
                  <a:pt x="129124" y="76436"/>
                </a:moveTo>
                <a:lnTo>
                  <a:pt x="95706" y="76436"/>
                </a:lnTo>
                <a:lnTo>
                  <a:pt x="95812" y="13924"/>
                </a:lnTo>
                <a:lnTo>
                  <a:pt x="96780" y="10540"/>
                </a:lnTo>
                <a:lnTo>
                  <a:pt x="98017" y="8017"/>
                </a:lnTo>
                <a:lnTo>
                  <a:pt x="102159" y="2547"/>
                </a:lnTo>
                <a:lnTo>
                  <a:pt x="107075" y="0"/>
                </a:lnTo>
                <a:lnTo>
                  <a:pt x="327876" y="275"/>
                </a:lnTo>
                <a:lnTo>
                  <a:pt x="342224" y="23422"/>
                </a:lnTo>
                <a:lnTo>
                  <a:pt x="337139" y="30784"/>
                </a:lnTo>
                <a:lnTo>
                  <a:pt x="327513" y="33567"/>
                </a:lnTo>
                <a:lnTo>
                  <a:pt x="246254" y="33673"/>
                </a:lnTo>
                <a:lnTo>
                  <a:pt x="246254" y="34387"/>
                </a:lnTo>
                <a:lnTo>
                  <a:pt x="129124" y="34387"/>
                </a:lnTo>
                <a:lnTo>
                  <a:pt x="129124" y="76436"/>
                </a:lnTo>
                <a:close/>
              </a:path>
              <a:path w="342265" h="189229">
                <a:moveTo>
                  <a:pt x="18550" y="187761"/>
                </a:moveTo>
                <a:lnTo>
                  <a:pt x="0" y="173434"/>
                </a:lnTo>
                <a:lnTo>
                  <a:pt x="27" y="13924"/>
                </a:lnTo>
                <a:lnTo>
                  <a:pt x="19953" y="281"/>
                </a:lnTo>
                <a:lnTo>
                  <a:pt x="20992" y="503"/>
                </a:lnTo>
                <a:lnTo>
                  <a:pt x="33248" y="76436"/>
                </a:lnTo>
                <a:lnTo>
                  <a:pt x="129124" y="76436"/>
                </a:lnTo>
                <a:lnTo>
                  <a:pt x="129124" y="110104"/>
                </a:lnTo>
                <a:lnTo>
                  <a:pt x="33247" y="110104"/>
                </a:lnTo>
                <a:lnTo>
                  <a:pt x="33135" y="170970"/>
                </a:lnTo>
                <a:lnTo>
                  <a:pt x="22940" y="186627"/>
                </a:lnTo>
                <a:lnTo>
                  <a:pt x="18550" y="187761"/>
                </a:lnTo>
                <a:close/>
              </a:path>
              <a:path w="342265" h="189229">
                <a:moveTo>
                  <a:pt x="108912" y="187891"/>
                </a:moveTo>
                <a:lnTo>
                  <a:pt x="93991" y="169241"/>
                </a:lnTo>
                <a:lnTo>
                  <a:pt x="95689" y="161126"/>
                </a:lnTo>
                <a:lnTo>
                  <a:pt x="100720" y="156051"/>
                </a:lnTo>
                <a:lnTo>
                  <a:pt x="108299" y="154338"/>
                </a:lnTo>
                <a:lnTo>
                  <a:pt x="109822" y="154282"/>
                </a:lnTo>
                <a:lnTo>
                  <a:pt x="125336" y="154165"/>
                </a:lnTo>
                <a:lnTo>
                  <a:pt x="127567" y="154076"/>
                </a:lnTo>
                <a:lnTo>
                  <a:pt x="176788" y="138183"/>
                </a:lnTo>
                <a:lnTo>
                  <a:pt x="199147" y="101162"/>
                </a:lnTo>
                <a:lnTo>
                  <a:pt x="199584" y="91048"/>
                </a:lnTo>
                <a:lnTo>
                  <a:pt x="198276" y="81618"/>
                </a:lnTo>
                <a:lnTo>
                  <a:pt x="174599" y="49215"/>
                </a:lnTo>
                <a:lnTo>
                  <a:pt x="135860" y="35166"/>
                </a:lnTo>
                <a:lnTo>
                  <a:pt x="129124" y="34387"/>
                </a:lnTo>
                <a:lnTo>
                  <a:pt x="246254" y="34387"/>
                </a:lnTo>
                <a:lnTo>
                  <a:pt x="246254" y="77335"/>
                </a:lnTo>
                <a:lnTo>
                  <a:pt x="305178" y="77442"/>
                </a:lnTo>
                <a:lnTo>
                  <a:pt x="309898" y="78918"/>
                </a:lnTo>
                <a:lnTo>
                  <a:pt x="312534" y="80572"/>
                </a:lnTo>
                <a:lnTo>
                  <a:pt x="317429" y="85947"/>
                </a:lnTo>
                <a:lnTo>
                  <a:pt x="318888" y="89774"/>
                </a:lnTo>
                <a:lnTo>
                  <a:pt x="318888" y="98474"/>
                </a:lnTo>
                <a:lnTo>
                  <a:pt x="246261" y="110849"/>
                </a:lnTo>
                <a:lnTo>
                  <a:pt x="246198" y="148461"/>
                </a:lnTo>
                <a:lnTo>
                  <a:pt x="212750" y="148461"/>
                </a:lnTo>
                <a:lnTo>
                  <a:pt x="209018" y="152725"/>
                </a:lnTo>
                <a:lnTo>
                  <a:pt x="203935" y="157680"/>
                </a:lnTo>
                <a:lnTo>
                  <a:pt x="162444" y="180960"/>
                </a:lnTo>
                <a:lnTo>
                  <a:pt x="118320" y="187750"/>
                </a:lnTo>
                <a:lnTo>
                  <a:pt x="108912" y="187891"/>
                </a:lnTo>
                <a:close/>
              </a:path>
              <a:path w="342265" h="189229">
                <a:moveTo>
                  <a:pt x="227894" y="188797"/>
                </a:moveTo>
                <a:lnTo>
                  <a:pt x="226293" y="188449"/>
                </a:lnTo>
                <a:lnTo>
                  <a:pt x="222739" y="187660"/>
                </a:lnTo>
                <a:lnTo>
                  <a:pt x="212750" y="148461"/>
                </a:lnTo>
                <a:lnTo>
                  <a:pt x="246198" y="148461"/>
                </a:lnTo>
                <a:lnTo>
                  <a:pt x="246155" y="174809"/>
                </a:lnTo>
                <a:lnTo>
                  <a:pt x="243657" y="182829"/>
                </a:lnTo>
                <a:lnTo>
                  <a:pt x="239019" y="187151"/>
                </a:lnTo>
                <a:lnTo>
                  <a:pt x="231067" y="188793"/>
                </a:lnTo>
                <a:lnTo>
                  <a:pt x="227894" y="188797"/>
                </a:lnTo>
                <a:close/>
              </a:path>
            </a:pathLst>
          </a:custGeom>
          <a:solidFill>
            <a:srgbClr val="2BA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44120" y="4356389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1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1" y="118922"/>
                </a:lnTo>
                <a:lnTo>
                  <a:pt x="577261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000398" y="4356389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548235" y="4384728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7C4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240274" y="4233414"/>
            <a:ext cx="2792095" cy="786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7005">
              <a:lnSpc>
                <a:spcPts val="1945"/>
              </a:lnSpc>
              <a:spcBef>
                <a:spcPts val="95"/>
              </a:spcBef>
            </a:pPr>
            <a:r>
              <a:rPr dirty="0" sz="1650" spc="-5">
                <a:latin typeface="Consolas"/>
                <a:cs typeface="Consolas"/>
                <a:hlinkClick r:id="rId3"/>
              </a:rPr>
              <a:t>to_*</a:t>
            </a:r>
            <a:endParaRPr sz="1650">
              <a:latin typeface="Consolas"/>
              <a:cs typeface="Consolas"/>
            </a:endParaRPr>
          </a:p>
          <a:p>
            <a:pPr marL="12700">
              <a:lnSpc>
                <a:spcPts val="1700"/>
              </a:lnSpc>
              <a:tabLst>
                <a:tab pos="845185" algn="l"/>
                <a:tab pos="1047115" algn="l"/>
                <a:tab pos="1705610" algn="l"/>
                <a:tab pos="2367915" algn="l"/>
              </a:tabLst>
            </a:pPr>
            <a:r>
              <a:rPr dirty="0" u="heavy" sz="1450" spc="5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1450" spc="5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	</a:t>
            </a:r>
            <a:r>
              <a:rPr dirty="0" sz="1450" spc="5">
                <a:solidFill>
                  <a:srgbClr val="AFABAB"/>
                </a:solidFill>
                <a:latin typeface="Times New Roman"/>
                <a:cs typeface="Times New Roman"/>
                <a:hlinkClick r:id="rId3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HTML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HDF5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JSON</a:t>
            </a:r>
            <a:endParaRPr sz="1450">
              <a:latin typeface="Consolas"/>
              <a:cs typeface="Consolas"/>
            </a:endParaRPr>
          </a:p>
          <a:p>
            <a:pPr marL="1063625">
              <a:lnSpc>
                <a:spcPts val="2335"/>
              </a:lnSpc>
              <a:tabLst>
                <a:tab pos="2445385" algn="l"/>
              </a:tabLst>
            </a:pPr>
            <a:r>
              <a:rPr dirty="0" sz="1950" spc="15">
                <a:solidFill>
                  <a:srgbClr val="D45400"/>
                </a:solidFill>
                <a:latin typeface="Arial"/>
                <a:cs typeface="Arial"/>
                <a:hlinkClick r:id="rId3"/>
              </a:rPr>
              <a:t>&lt;&gt;	</a:t>
            </a:r>
            <a:r>
              <a:rPr dirty="0" baseline="1424" sz="2925" spc="15">
                <a:solidFill>
                  <a:srgbClr val="7C4515"/>
                </a:solidFill>
                <a:latin typeface="Arial"/>
                <a:cs typeface="Arial"/>
                <a:hlinkClick r:id="rId3"/>
              </a:rPr>
              <a:t>{}</a:t>
            </a:r>
            <a:endParaRPr baseline="1424" sz="2925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26596" y="5161734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68936" y="5551959"/>
            <a:ext cx="292581" cy="2609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62209" y="5629320"/>
            <a:ext cx="116481" cy="116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82873" y="5161734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30712" y="5190073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4486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329511" y="5267118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GBQ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885358" y="5161734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341635" y="5161734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889474" y="5190073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D12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068271" y="5551971"/>
            <a:ext cx="212090" cy="260985"/>
          </a:xfrm>
          <a:custGeom>
            <a:avLst/>
            <a:gdLst/>
            <a:ahLst/>
            <a:cxnLst/>
            <a:rect l="l" t="t" r="r" b="b"/>
            <a:pathLst>
              <a:path w="212090" h="260985">
                <a:moveTo>
                  <a:pt x="98129" y="260960"/>
                </a:moveTo>
                <a:lnTo>
                  <a:pt x="58607" y="256483"/>
                </a:lnTo>
                <a:lnTo>
                  <a:pt x="14867" y="238818"/>
                </a:lnTo>
                <a:lnTo>
                  <a:pt x="94" y="195420"/>
                </a:lnTo>
                <a:lnTo>
                  <a:pt x="0" y="72794"/>
                </a:lnTo>
                <a:lnTo>
                  <a:pt x="241" y="54263"/>
                </a:lnTo>
                <a:lnTo>
                  <a:pt x="30783" y="12981"/>
                </a:lnTo>
                <a:lnTo>
                  <a:pt x="81681" y="760"/>
                </a:lnTo>
                <a:lnTo>
                  <a:pt x="106630" y="0"/>
                </a:lnTo>
                <a:lnTo>
                  <a:pt x="120970" y="331"/>
                </a:lnTo>
                <a:lnTo>
                  <a:pt x="132075" y="1106"/>
                </a:lnTo>
                <a:lnTo>
                  <a:pt x="161321" y="6436"/>
                </a:lnTo>
                <a:lnTo>
                  <a:pt x="184376" y="14651"/>
                </a:lnTo>
                <a:lnTo>
                  <a:pt x="190799" y="18912"/>
                </a:lnTo>
                <a:lnTo>
                  <a:pt x="106861" y="18912"/>
                </a:lnTo>
                <a:lnTo>
                  <a:pt x="91920" y="19086"/>
                </a:lnTo>
                <a:lnTo>
                  <a:pt x="44436" y="27803"/>
                </a:lnTo>
                <a:lnTo>
                  <a:pt x="18926" y="42445"/>
                </a:lnTo>
                <a:lnTo>
                  <a:pt x="18926" y="51809"/>
                </a:lnTo>
                <a:lnTo>
                  <a:pt x="53767" y="69340"/>
                </a:lnTo>
                <a:lnTo>
                  <a:pt x="94314" y="75277"/>
                </a:lnTo>
                <a:lnTo>
                  <a:pt x="18923" y="75277"/>
                </a:lnTo>
                <a:lnTo>
                  <a:pt x="18923" y="106194"/>
                </a:lnTo>
                <a:lnTo>
                  <a:pt x="21013" y="108938"/>
                </a:lnTo>
                <a:lnTo>
                  <a:pt x="63685" y="128492"/>
                </a:lnTo>
                <a:lnTo>
                  <a:pt x="105165" y="132227"/>
                </a:lnTo>
                <a:lnTo>
                  <a:pt x="211493" y="132227"/>
                </a:lnTo>
                <a:lnTo>
                  <a:pt x="19141" y="132331"/>
                </a:lnTo>
                <a:lnTo>
                  <a:pt x="19049" y="135137"/>
                </a:lnTo>
                <a:lnTo>
                  <a:pt x="18923" y="164066"/>
                </a:lnTo>
                <a:lnTo>
                  <a:pt x="18923" y="164400"/>
                </a:lnTo>
                <a:lnTo>
                  <a:pt x="19217" y="164400"/>
                </a:lnTo>
                <a:lnTo>
                  <a:pt x="24237" y="169006"/>
                </a:lnTo>
                <a:lnTo>
                  <a:pt x="59707" y="184267"/>
                </a:lnTo>
                <a:lnTo>
                  <a:pt x="99050" y="188880"/>
                </a:lnTo>
                <a:lnTo>
                  <a:pt x="19040" y="188880"/>
                </a:lnTo>
                <a:lnTo>
                  <a:pt x="34221" y="228686"/>
                </a:lnTo>
                <a:lnTo>
                  <a:pt x="70853" y="239605"/>
                </a:lnTo>
                <a:lnTo>
                  <a:pt x="97342" y="242029"/>
                </a:lnTo>
                <a:lnTo>
                  <a:pt x="190817" y="242029"/>
                </a:lnTo>
                <a:lnTo>
                  <a:pt x="187604" y="244504"/>
                </a:lnTo>
                <a:lnTo>
                  <a:pt x="163501" y="253878"/>
                </a:lnTo>
                <a:lnTo>
                  <a:pt x="132391" y="259669"/>
                </a:lnTo>
                <a:lnTo>
                  <a:pt x="122351" y="260443"/>
                </a:lnTo>
                <a:lnTo>
                  <a:pt x="110199" y="260889"/>
                </a:lnTo>
                <a:lnTo>
                  <a:pt x="98129" y="260960"/>
                </a:lnTo>
                <a:close/>
              </a:path>
              <a:path w="212090" h="260985">
                <a:moveTo>
                  <a:pt x="191938" y="75599"/>
                </a:moveTo>
                <a:lnTo>
                  <a:pt x="98015" y="75599"/>
                </a:lnTo>
                <a:lnTo>
                  <a:pt x="121617" y="75160"/>
                </a:lnTo>
                <a:lnTo>
                  <a:pt x="173936" y="63699"/>
                </a:lnTo>
                <a:lnTo>
                  <a:pt x="192613" y="49752"/>
                </a:lnTo>
                <a:lnTo>
                  <a:pt x="192613" y="44693"/>
                </a:lnTo>
                <a:lnTo>
                  <a:pt x="149589" y="22994"/>
                </a:lnTo>
                <a:lnTo>
                  <a:pt x="106861" y="18912"/>
                </a:lnTo>
                <a:lnTo>
                  <a:pt x="190799" y="18912"/>
                </a:lnTo>
                <a:lnTo>
                  <a:pt x="200744" y="25510"/>
                </a:lnTo>
                <a:lnTo>
                  <a:pt x="209927" y="38771"/>
                </a:lnTo>
                <a:lnTo>
                  <a:pt x="211311" y="42445"/>
                </a:lnTo>
                <a:lnTo>
                  <a:pt x="211380" y="75241"/>
                </a:lnTo>
                <a:lnTo>
                  <a:pt x="192611" y="75241"/>
                </a:lnTo>
                <a:lnTo>
                  <a:pt x="191938" y="75599"/>
                </a:lnTo>
                <a:close/>
              </a:path>
              <a:path w="212090" h="260985">
                <a:moveTo>
                  <a:pt x="211493" y="132227"/>
                </a:moveTo>
                <a:lnTo>
                  <a:pt x="105165" y="132227"/>
                </a:lnTo>
                <a:lnTo>
                  <a:pt x="116357" y="132101"/>
                </a:lnTo>
                <a:lnTo>
                  <a:pt x="125103" y="131682"/>
                </a:lnTo>
                <a:lnTo>
                  <a:pt x="167699" y="122882"/>
                </a:lnTo>
                <a:lnTo>
                  <a:pt x="192611" y="75241"/>
                </a:lnTo>
                <a:lnTo>
                  <a:pt x="211380" y="75241"/>
                </a:lnTo>
                <a:lnTo>
                  <a:pt x="211493" y="132227"/>
                </a:lnTo>
                <a:close/>
              </a:path>
              <a:path w="212090" h="260985">
                <a:moveTo>
                  <a:pt x="103994" y="94281"/>
                </a:moveTo>
                <a:lnTo>
                  <a:pt x="64579" y="91003"/>
                </a:lnTo>
                <a:lnTo>
                  <a:pt x="25421" y="78663"/>
                </a:lnTo>
                <a:lnTo>
                  <a:pt x="18923" y="75277"/>
                </a:lnTo>
                <a:lnTo>
                  <a:pt x="94314" y="75277"/>
                </a:lnTo>
                <a:lnTo>
                  <a:pt x="98015" y="75599"/>
                </a:lnTo>
                <a:lnTo>
                  <a:pt x="191938" y="75599"/>
                </a:lnTo>
                <a:lnTo>
                  <a:pt x="144558" y="91402"/>
                </a:lnTo>
                <a:lnTo>
                  <a:pt x="116812" y="94165"/>
                </a:lnTo>
                <a:lnTo>
                  <a:pt x="103994" y="94281"/>
                </a:lnTo>
                <a:close/>
              </a:path>
              <a:path w="212090" h="260985">
                <a:moveTo>
                  <a:pt x="116242" y="151085"/>
                </a:moveTo>
                <a:lnTo>
                  <a:pt x="71051" y="148816"/>
                </a:lnTo>
                <a:lnTo>
                  <a:pt x="27166" y="136265"/>
                </a:lnTo>
                <a:lnTo>
                  <a:pt x="19141" y="132331"/>
                </a:lnTo>
                <a:lnTo>
                  <a:pt x="211493" y="132340"/>
                </a:lnTo>
                <a:lnTo>
                  <a:pt x="192226" y="132340"/>
                </a:lnTo>
                <a:lnTo>
                  <a:pt x="189737" y="133598"/>
                </a:lnTo>
                <a:lnTo>
                  <a:pt x="186821" y="135137"/>
                </a:lnTo>
                <a:lnTo>
                  <a:pt x="167046" y="142977"/>
                </a:lnTo>
                <a:lnTo>
                  <a:pt x="142893" y="148393"/>
                </a:lnTo>
                <a:lnTo>
                  <a:pt x="116242" y="151085"/>
                </a:lnTo>
                <a:close/>
              </a:path>
              <a:path w="212090" h="260985">
                <a:moveTo>
                  <a:pt x="192103" y="189010"/>
                </a:moveTo>
                <a:lnTo>
                  <a:pt x="102634" y="189010"/>
                </a:lnTo>
                <a:lnTo>
                  <a:pt x="116676" y="188807"/>
                </a:lnTo>
                <a:lnTo>
                  <a:pt x="129540" y="187886"/>
                </a:lnTo>
                <a:lnTo>
                  <a:pt x="177580" y="175433"/>
                </a:lnTo>
                <a:lnTo>
                  <a:pt x="192489" y="132340"/>
                </a:lnTo>
                <a:lnTo>
                  <a:pt x="211493" y="132340"/>
                </a:lnTo>
                <a:lnTo>
                  <a:pt x="211464" y="188872"/>
                </a:lnTo>
                <a:lnTo>
                  <a:pt x="192379" y="188880"/>
                </a:lnTo>
                <a:lnTo>
                  <a:pt x="192103" y="189010"/>
                </a:lnTo>
                <a:close/>
              </a:path>
              <a:path w="212090" h="260985">
                <a:moveTo>
                  <a:pt x="18923" y="164130"/>
                </a:moveTo>
                <a:close/>
              </a:path>
              <a:path w="212090" h="260985">
                <a:moveTo>
                  <a:pt x="19217" y="164400"/>
                </a:moveTo>
                <a:lnTo>
                  <a:pt x="18923" y="164400"/>
                </a:lnTo>
                <a:lnTo>
                  <a:pt x="18923" y="164130"/>
                </a:lnTo>
                <a:lnTo>
                  <a:pt x="19217" y="164400"/>
                </a:lnTo>
                <a:close/>
              </a:path>
              <a:path w="212090" h="260985">
                <a:moveTo>
                  <a:pt x="190817" y="242029"/>
                </a:moveTo>
                <a:lnTo>
                  <a:pt x="97342" y="242029"/>
                </a:lnTo>
                <a:lnTo>
                  <a:pt x="109993" y="241868"/>
                </a:lnTo>
                <a:lnTo>
                  <a:pt x="122830" y="241483"/>
                </a:lnTo>
                <a:lnTo>
                  <a:pt x="131127" y="240979"/>
                </a:lnTo>
                <a:lnTo>
                  <a:pt x="144081" y="238999"/>
                </a:lnTo>
                <a:lnTo>
                  <a:pt x="183911" y="225308"/>
                </a:lnTo>
                <a:lnTo>
                  <a:pt x="192577" y="215192"/>
                </a:lnTo>
                <a:lnTo>
                  <a:pt x="192512" y="191986"/>
                </a:lnTo>
                <a:lnTo>
                  <a:pt x="192396" y="188872"/>
                </a:lnTo>
                <a:lnTo>
                  <a:pt x="211464" y="188872"/>
                </a:lnTo>
                <a:lnTo>
                  <a:pt x="211347" y="203081"/>
                </a:lnTo>
                <a:lnTo>
                  <a:pt x="211244" y="210753"/>
                </a:lnTo>
                <a:lnTo>
                  <a:pt x="210996" y="217065"/>
                </a:lnTo>
                <a:lnTo>
                  <a:pt x="203751" y="232062"/>
                </a:lnTo>
                <a:lnTo>
                  <a:pt x="190817" y="242029"/>
                </a:lnTo>
                <a:close/>
              </a:path>
              <a:path w="212090" h="260985">
                <a:moveTo>
                  <a:pt x="103376" y="207969"/>
                </a:moveTo>
                <a:lnTo>
                  <a:pt x="57510" y="203081"/>
                </a:lnTo>
                <a:lnTo>
                  <a:pt x="20873" y="189675"/>
                </a:lnTo>
                <a:lnTo>
                  <a:pt x="19375" y="188880"/>
                </a:lnTo>
                <a:lnTo>
                  <a:pt x="99050" y="188880"/>
                </a:lnTo>
                <a:lnTo>
                  <a:pt x="102634" y="189010"/>
                </a:lnTo>
                <a:lnTo>
                  <a:pt x="192103" y="189010"/>
                </a:lnTo>
                <a:lnTo>
                  <a:pt x="186284" y="191986"/>
                </a:lnTo>
                <a:lnTo>
                  <a:pt x="162737" y="200878"/>
                </a:lnTo>
                <a:lnTo>
                  <a:pt x="134385" y="206291"/>
                </a:lnTo>
                <a:lnTo>
                  <a:pt x="103376" y="207969"/>
                </a:lnTo>
                <a:close/>
              </a:path>
            </a:pathLst>
          </a:custGeom>
          <a:solidFill>
            <a:srgbClr val="D12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988251" y="5267118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SQL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44119" y="5161735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000397" y="5161735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90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548235" y="5190074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651416" y="5417930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333333"/>
                </a:solidFill>
                <a:latin typeface="Consolas"/>
                <a:cs typeface="Consolas"/>
                <a:hlinkClick r:id="rId3"/>
              </a:rPr>
              <a:t>...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07472" y="4616263"/>
            <a:ext cx="167011" cy="1254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03867" y="3517445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60144" y="3517445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506849" y="3633570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CSV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07983" y="3545784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744F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86927" y="3941348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486927" y="4005893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86927" y="4070439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86927" y="413498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 h="0">
                <a:moveTo>
                  <a:pt x="0" y="0"/>
                </a:moveTo>
                <a:lnTo>
                  <a:pt x="411146" y="0"/>
                </a:lnTo>
              </a:path>
            </a:pathLst>
          </a:custGeom>
          <a:ln w="39242">
            <a:solidFill>
              <a:srgbClr val="AF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62628" y="3517445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1" y="0"/>
                </a:lnTo>
                <a:lnTo>
                  <a:pt x="456278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518907" y="3517445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6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6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174226" y="3633570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XLS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232328" y="3921722"/>
            <a:ext cx="238487" cy="2328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066744" y="3545784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2072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21390" y="3517445"/>
            <a:ext cx="579035" cy="712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753417" y="3672364"/>
            <a:ext cx="467995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PARQUET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403867" y="4322791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860145" y="4322791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407983" y="4351130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D454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062629" y="4322791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18906" y="4322791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452413" y="4438915"/>
            <a:ext cx="1095375" cy="547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735"/>
              </a:lnSpc>
              <a:spcBef>
                <a:spcPts val="125"/>
              </a:spcBef>
              <a:tabLst>
                <a:tab pos="671195" algn="l"/>
              </a:tabLst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HTML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	</a:t>
            </a: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HDF5</a:t>
            </a:r>
            <a:endParaRPr sz="1450">
              <a:latin typeface="Consolas"/>
              <a:cs typeface="Consolas"/>
            </a:endParaRPr>
          </a:p>
          <a:p>
            <a:pPr marL="29209">
              <a:lnSpc>
                <a:spcPts val="2335"/>
              </a:lnSpc>
            </a:pPr>
            <a:r>
              <a:rPr dirty="0" sz="1950" spc="15">
                <a:solidFill>
                  <a:srgbClr val="D45400"/>
                </a:solidFill>
                <a:latin typeface="Arial"/>
                <a:cs typeface="Arial"/>
                <a:hlinkClick r:id="rId3"/>
              </a:rPr>
              <a:t>&lt;&gt;</a:t>
            </a:r>
            <a:endParaRPr sz="19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66745" y="4351130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2BA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80559" y="4749153"/>
            <a:ext cx="342265" cy="189230"/>
          </a:xfrm>
          <a:custGeom>
            <a:avLst/>
            <a:gdLst/>
            <a:ahLst/>
            <a:cxnLst/>
            <a:rect l="l" t="t" r="r" b="b"/>
            <a:pathLst>
              <a:path w="342264" h="189229">
                <a:moveTo>
                  <a:pt x="129124" y="76436"/>
                </a:moveTo>
                <a:lnTo>
                  <a:pt x="95706" y="76436"/>
                </a:lnTo>
                <a:lnTo>
                  <a:pt x="95812" y="13924"/>
                </a:lnTo>
                <a:lnTo>
                  <a:pt x="96780" y="10540"/>
                </a:lnTo>
                <a:lnTo>
                  <a:pt x="98017" y="8017"/>
                </a:lnTo>
                <a:lnTo>
                  <a:pt x="102159" y="2547"/>
                </a:lnTo>
                <a:lnTo>
                  <a:pt x="107075" y="0"/>
                </a:lnTo>
                <a:lnTo>
                  <a:pt x="327876" y="275"/>
                </a:lnTo>
                <a:lnTo>
                  <a:pt x="342224" y="23422"/>
                </a:lnTo>
                <a:lnTo>
                  <a:pt x="337139" y="30784"/>
                </a:lnTo>
                <a:lnTo>
                  <a:pt x="327513" y="33567"/>
                </a:lnTo>
                <a:lnTo>
                  <a:pt x="246254" y="33673"/>
                </a:lnTo>
                <a:lnTo>
                  <a:pt x="246254" y="34387"/>
                </a:lnTo>
                <a:lnTo>
                  <a:pt x="129124" y="34387"/>
                </a:lnTo>
                <a:lnTo>
                  <a:pt x="129124" y="76436"/>
                </a:lnTo>
                <a:close/>
              </a:path>
              <a:path w="342264" h="189229">
                <a:moveTo>
                  <a:pt x="18550" y="187761"/>
                </a:moveTo>
                <a:lnTo>
                  <a:pt x="0" y="173434"/>
                </a:lnTo>
                <a:lnTo>
                  <a:pt x="27" y="13924"/>
                </a:lnTo>
                <a:lnTo>
                  <a:pt x="19953" y="281"/>
                </a:lnTo>
                <a:lnTo>
                  <a:pt x="20992" y="503"/>
                </a:lnTo>
                <a:lnTo>
                  <a:pt x="33248" y="76436"/>
                </a:lnTo>
                <a:lnTo>
                  <a:pt x="129124" y="76436"/>
                </a:lnTo>
                <a:lnTo>
                  <a:pt x="129124" y="110104"/>
                </a:lnTo>
                <a:lnTo>
                  <a:pt x="33247" y="110104"/>
                </a:lnTo>
                <a:lnTo>
                  <a:pt x="33135" y="170970"/>
                </a:lnTo>
                <a:lnTo>
                  <a:pt x="22940" y="186627"/>
                </a:lnTo>
                <a:lnTo>
                  <a:pt x="18550" y="187761"/>
                </a:lnTo>
                <a:close/>
              </a:path>
              <a:path w="342264" h="189229">
                <a:moveTo>
                  <a:pt x="108912" y="187891"/>
                </a:moveTo>
                <a:lnTo>
                  <a:pt x="93991" y="169241"/>
                </a:lnTo>
                <a:lnTo>
                  <a:pt x="95689" y="161126"/>
                </a:lnTo>
                <a:lnTo>
                  <a:pt x="100720" y="156051"/>
                </a:lnTo>
                <a:lnTo>
                  <a:pt x="108299" y="154338"/>
                </a:lnTo>
                <a:lnTo>
                  <a:pt x="109822" y="154282"/>
                </a:lnTo>
                <a:lnTo>
                  <a:pt x="125336" y="154165"/>
                </a:lnTo>
                <a:lnTo>
                  <a:pt x="127567" y="154076"/>
                </a:lnTo>
                <a:lnTo>
                  <a:pt x="176788" y="138183"/>
                </a:lnTo>
                <a:lnTo>
                  <a:pt x="199147" y="101162"/>
                </a:lnTo>
                <a:lnTo>
                  <a:pt x="199584" y="91048"/>
                </a:lnTo>
                <a:lnTo>
                  <a:pt x="198276" y="81618"/>
                </a:lnTo>
                <a:lnTo>
                  <a:pt x="174599" y="49215"/>
                </a:lnTo>
                <a:lnTo>
                  <a:pt x="135860" y="35166"/>
                </a:lnTo>
                <a:lnTo>
                  <a:pt x="129124" y="34387"/>
                </a:lnTo>
                <a:lnTo>
                  <a:pt x="246254" y="34387"/>
                </a:lnTo>
                <a:lnTo>
                  <a:pt x="246254" y="77335"/>
                </a:lnTo>
                <a:lnTo>
                  <a:pt x="305178" y="77442"/>
                </a:lnTo>
                <a:lnTo>
                  <a:pt x="309898" y="78918"/>
                </a:lnTo>
                <a:lnTo>
                  <a:pt x="312534" y="80572"/>
                </a:lnTo>
                <a:lnTo>
                  <a:pt x="317429" y="85947"/>
                </a:lnTo>
                <a:lnTo>
                  <a:pt x="318888" y="89774"/>
                </a:lnTo>
                <a:lnTo>
                  <a:pt x="318888" y="98474"/>
                </a:lnTo>
                <a:lnTo>
                  <a:pt x="246261" y="110849"/>
                </a:lnTo>
                <a:lnTo>
                  <a:pt x="246198" y="148461"/>
                </a:lnTo>
                <a:lnTo>
                  <a:pt x="212750" y="148461"/>
                </a:lnTo>
                <a:lnTo>
                  <a:pt x="209018" y="152725"/>
                </a:lnTo>
                <a:lnTo>
                  <a:pt x="203935" y="157680"/>
                </a:lnTo>
                <a:lnTo>
                  <a:pt x="162444" y="180960"/>
                </a:lnTo>
                <a:lnTo>
                  <a:pt x="118320" y="187750"/>
                </a:lnTo>
                <a:lnTo>
                  <a:pt x="108912" y="187891"/>
                </a:lnTo>
                <a:close/>
              </a:path>
              <a:path w="342264" h="189229">
                <a:moveTo>
                  <a:pt x="227894" y="188797"/>
                </a:moveTo>
                <a:lnTo>
                  <a:pt x="226293" y="188449"/>
                </a:lnTo>
                <a:lnTo>
                  <a:pt x="222739" y="187660"/>
                </a:lnTo>
                <a:lnTo>
                  <a:pt x="212750" y="148461"/>
                </a:lnTo>
                <a:lnTo>
                  <a:pt x="246198" y="148461"/>
                </a:lnTo>
                <a:lnTo>
                  <a:pt x="246155" y="174809"/>
                </a:lnTo>
                <a:lnTo>
                  <a:pt x="243657" y="182829"/>
                </a:lnTo>
                <a:lnTo>
                  <a:pt x="239019" y="187151"/>
                </a:lnTo>
                <a:lnTo>
                  <a:pt x="231067" y="188793"/>
                </a:lnTo>
                <a:lnTo>
                  <a:pt x="227894" y="188797"/>
                </a:lnTo>
                <a:close/>
              </a:path>
            </a:pathLst>
          </a:custGeom>
          <a:solidFill>
            <a:srgbClr val="2BAB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21391" y="4322791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1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1" y="118922"/>
                </a:lnTo>
                <a:lnTo>
                  <a:pt x="577261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177669" y="4322791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25506" y="4351130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7C451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772894" y="4235353"/>
            <a:ext cx="1536700" cy="746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8660">
              <a:lnSpc>
                <a:spcPts val="1805"/>
              </a:lnSpc>
              <a:spcBef>
                <a:spcPts val="95"/>
              </a:spcBef>
            </a:pPr>
            <a:r>
              <a:rPr dirty="0" sz="1650" spc="-5">
                <a:latin typeface="Consolas"/>
                <a:cs typeface="Consolas"/>
                <a:hlinkClick r:id="rId3"/>
              </a:rPr>
              <a:t>read_*</a:t>
            </a:r>
            <a:endParaRPr sz="1650">
              <a:latin typeface="Consolas"/>
              <a:cs typeface="Consolas"/>
            </a:endParaRPr>
          </a:p>
          <a:p>
            <a:pPr marL="12700">
              <a:lnSpc>
                <a:spcPts val="1550"/>
              </a:lnSpc>
              <a:tabLst>
                <a:tab pos="690880" algn="l"/>
                <a:tab pos="1523365" algn="l"/>
              </a:tabLst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JSON	</a:t>
            </a:r>
            <a:r>
              <a:rPr dirty="0" u="heavy" sz="1450" spc="15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dirty="0" u="heavy" sz="1450" spc="10">
                <a:solidFill>
                  <a:srgbClr val="AFABA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	</a:t>
            </a:r>
            <a:endParaRPr sz="1450">
              <a:latin typeface="Times New Roman"/>
              <a:cs typeface="Times New Roman"/>
            </a:endParaRPr>
          </a:p>
          <a:p>
            <a:pPr marL="90170">
              <a:lnSpc>
                <a:spcPts val="2320"/>
              </a:lnSpc>
            </a:pPr>
            <a:r>
              <a:rPr dirty="0" sz="1950" spc="10">
                <a:solidFill>
                  <a:srgbClr val="7C4515"/>
                </a:solidFill>
                <a:latin typeface="Arial"/>
                <a:cs typeface="Arial"/>
                <a:hlinkClick r:id="rId3"/>
              </a:rPr>
              <a:t>{}</a:t>
            </a:r>
            <a:endParaRPr sz="19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03867" y="5128136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546208" y="5518361"/>
            <a:ext cx="292581" cy="2609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639481" y="5595722"/>
            <a:ext cx="116481" cy="1167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860144" y="5128136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407983" y="5156475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4486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1506783" y="5233520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GBQ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062629" y="5128136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18906" y="5128136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066745" y="5156475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D12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245542" y="5518372"/>
            <a:ext cx="212090" cy="260985"/>
          </a:xfrm>
          <a:custGeom>
            <a:avLst/>
            <a:gdLst/>
            <a:ahLst/>
            <a:cxnLst/>
            <a:rect l="l" t="t" r="r" b="b"/>
            <a:pathLst>
              <a:path w="212089" h="260985">
                <a:moveTo>
                  <a:pt x="98129" y="260960"/>
                </a:moveTo>
                <a:lnTo>
                  <a:pt x="58607" y="256483"/>
                </a:lnTo>
                <a:lnTo>
                  <a:pt x="14867" y="238818"/>
                </a:lnTo>
                <a:lnTo>
                  <a:pt x="94" y="195420"/>
                </a:lnTo>
                <a:lnTo>
                  <a:pt x="0" y="72794"/>
                </a:lnTo>
                <a:lnTo>
                  <a:pt x="241" y="54263"/>
                </a:lnTo>
                <a:lnTo>
                  <a:pt x="30783" y="12981"/>
                </a:lnTo>
                <a:lnTo>
                  <a:pt x="81681" y="760"/>
                </a:lnTo>
                <a:lnTo>
                  <a:pt x="106630" y="0"/>
                </a:lnTo>
                <a:lnTo>
                  <a:pt x="120970" y="331"/>
                </a:lnTo>
                <a:lnTo>
                  <a:pt x="132075" y="1106"/>
                </a:lnTo>
                <a:lnTo>
                  <a:pt x="161321" y="6436"/>
                </a:lnTo>
                <a:lnTo>
                  <a:pt x="184376" y="14651"/>
                </a:lnTo>
                <a:lnTo>
                  <a:pt x="190799" y="18912"/>
                </a:lnTo>
                <a:lnTo>
                  <a:pt x="106861" y="18912"/>
                </a:lnTo>
                <a:lnTo>
                  <a:pt x="91920" y="19086"/>
                </a:lnTo>
                <a:lnTo>
                  <a:pt x="44436" y="27803"/>
                </a:lnTo>
                <a:lnTo>
                  <a:pt x="18926" y="42445"/>
                </a:lnTo>
                <a:lnTo>
                  <a:pt x="18926" y="51809"/>
                </a:lnTo>
                <a:lnTo>
                  <a:pt x="53767" y="69340"/>
                </a:lnTo>
                <a:lnTo>
                  <a:pt x="94314" y="75277"/>
                </a:lnTo>
                <a:lnTo>
                  <a:pt x="18923" y="75277"/>
                </a:lnTo>
                <a:lnTo>
                  <a:pt x="18923" y="106194"/>
                </a:lnTo>
                <a:lnTo>
                  <a:pt x="21013" y="108938"/>
                </a:lnTo>
                <a:lnTo>
                  <a:pt x="63685" y="128492"/>
                </a:lnTo>
                <a:lnTo>
                  <a:pt x="105165" y="132227"/>
                </a:lnTo>
                <a:lnTo>
                  <a:pt x="211493" y="132227"/>
                </a:lnTo>
                <a:lnTo>
                  <a:pt x="19141" y="132331"/>
                </a:lnTo>
                <a:lnTo>
                  <a:pt x="19049" y="135137"/>
                </a:lnTo>
                <a:lnTo>
                  <a:pt x="18923" y="164066"/>
                </a:lnTo>
                <a:lnTo>
                  <a:pt x="18923" y="164400"/>
                </a:lnTo>
                <a:lnTo>
                  <a:pt x="19217" y="164400"/>
                </a:lnTo>
                <a:lnTo>
                  <a:pt x="24237" y="169006"/>
                </a:lnTo>
                <a:lnTo>
                  <a:pt x="59707" y="184267"/>
                </a:lnTo>
                <a:lnTo>
                  <a:pt x="99050" y="188880"/>
                </a:lnTo>
                <a:lnTo>
                  <a:pt x="19040" y="188880"/>
                </a:lnTo>
                <a:lnTo>
                  <a:pt x="34221" y="228686"/>
                </a:lnTo>
                <a:lnTo>
                  <a:pt x="70853" y="239605"/>
                </a:lnTo>
                <a:lnTo>
                  <a:pt x="97342" y="242029"/>
                </a:lnTo>
                <a:lnTo>
                  <a:pt x="190817" y="242029"/>
                </a:lnTo>
                <a:lnTo>
                  <a:pt x="187604" y="244504"/>
                </a:lnTo>
                <a:lnTo>
                  <a:pt x="163501" y="253878"/>
                </a:lnTo>
                <a:lnTo>
                  <a:pt x="132391" y="259669"/>
                </a:lnTo>
                <a:lnTo>
                  <a:pt x="122351" y="260443"/>
                </a:lnTo>
                <a:lnTo>
                  <a:pt x="110199" y="260889"/>
                </a:lnTo>
                <a:lnTo>
                  <a:pt x="98129" y="260960"/>
                </a:lnTo>
                <a:close/>
              </a:path>
              <a:path w="212089" h="260985">
                <a:moveTo>
                  <a:pt x="191938" y="75599"/>
                </a:moveTo>
                <a:lnTo>
                  <a:pt x="98015" y="75599"/>
                </a:lnTo>
                <a:lnTo>
                  <a:pt x="121617" y="75160"/>
                </a:lnTo>
                <a:lnTo>
                  <a:pt x="173936" y="63699"/>
                </a:lnTo>
                <a:lnTo>
                  <a:pt x="192613" y="49752"/>
                </a:lnTo>
                <a:lnTo>
                  <a:pt x="192613" y="44693"/>
                </a:lnTo>
                <a:lnTo>
                  <a:pt x="149589" y="22994"/>
                </a:lnTo>
                <a:lnTo>
                  <a:pt x="106861" y="18912"/>
                </a:lnTo>
                <a:lnTo>
                  <a:pt x="190799" y="18912"/>
                </a:lnTo>
                <a:lnTo>
                  <a:pt x="200744" y="25510"/>
                </a:lnTo>
                <a:lnTo>
                  <a:pt x="209927" y="38771"/>
                </a:lnTo>
                <a:lnTo>
                  <a:pt x="211311" y="42445"/>
                </a:lnTo>
                <a:lnTo>
                  <a:pt x="211380" y="75241"/>
                </a:lnTo>
                <a:lnTo>
                  <a:pt x="192611" y="75241"/>
                </a:lnTo>
                <a:lnTo>
                  <a:pt x="191938" y="75599"/>
                </a:lnTo>
                <a:close/>
              </a:path>
              <a:path w="212089" h="260985">
                <a:moveTo>
                  <a:pt x="211493" y="132227"/>
                </a:moveTo>
                <a:lnTo>
                  <a:pt x="105165" y="132227"/>
                </a:lnTo>
                <a:lnTo>
                  <a:pt x="116357" y="132101"/>
                </a:lnTo>
                <a:lnTo>
                  <a:pt x="125103" y="131682"/>
                </a:lnTo>
                <a:lnTo>
                  <a:pt x="167699" y="122882"/>
                </a:lnTo>
                <a:lnTo>
                  <a:pt x="192611" y="75241"/>
                </a:lnTo>
                <a:lnTo>
                  <a:pt x="211380" y="75241"/>
                </a:lnTo>
                <a:lnTo>
                  <a:pt x="211493" y="132227"/>
                </a:lnTo>
                <a:close/>
              </a:path>
              <a:path w="212089" h="260985">
                <a:moveTo>
                  <a:pt x="103994" y="94281"/>
                </a:moveTo>
                <a:lnTo>
                  <a:pt x="64579" y="91003"/>
                </a:lnTo>
                <a:lnTo>
                  <a:pt x="25421" y="78663"/>
                </a:lnTo>
                <a:lnTo>
                  <a:pt x="18923" y="75277"/>
                </a:lnTo>
                <a:lnTo>
                  <a:pt x="94314" y="75277"/>
                </a:lnTo>
                <a:lnTo>
                  <a:pt x="98015" y="75599"/>
                </a:lnTo>
                <a:lnTo>
                  <a:pt x="191938" y="75599"/>
                </a:lnTo>
                <a:lnTo>
                  <a:pt x="144558" y="91402"/>
                </a:lnTo>
                <a:lnTo>
                  <a:pt x="116812" y="94165"/>
                </a:lnTo>
                <a:lnTo>
                  <a:pt x="103994" y="94281"/>
                </a:lnTo>
                <a:close/>
              </a:path>
              <a:path w="212089" h="260985">
                <a:moveTo>
                  <a:pt x="116242" y="151085"/>
                </a:moveTo>
                <a:lnTo>
                  <a:pt x="71051" y="148816"/>
                </a:lnTo>
                <a:lnTo>
                  <a:pt x="27166" y="136265"/>
                </a:lnTo>
                <a:lnTo>
                  <a:pt x="19141" y="132331"/>
                </a:lnTo>
                <a:lnTo>
                  <a:pt x="211493" y="132340"/>
                </a:lnTo>
                <a:lnTo>
                  <a:pt x="192226" y="132340"/>
                </a:lnTo>
                <a:lnTo>
                  <a:pt x="189737" y="133598"/>
                </a:lnTo>
                <a:lnTo>
                  <a:pt x="186821" y="135137"/>
                </a:lnTo>
                <a:lnTo>
                  <a:pt x="167046" y="142977"/>
                </a:lnTo>
                <a:lnTo>
                  <a:pt x="142893" y="148393"/>
                </a:lnTo>
                <a:lnTo>
                  <a:pt x="116242" y="151085"/>
                </a:lnTo>
                <a:close/>
              </a:path>
              <a:path w="212089" h="260985">
                <a:moveTo>
                  <a:pt x="192103" y="189010"/>
                </a:moveTo>
                <a:lnTo>
                  <a:pt x="102634" y="189010"/>
                </a:lnTo>
                <a:lnTo>
                  <a:pt x="116676" y="188807"/>
                </a:lnTo>
                <a:lnTo>
                  <a:pt x="129540" y="187886"/>
                </a:lnTo>
                <a:lnTo>
                  <a:pt x="177580" y="175433"/>
                </a:lnTo>
                <a:lnTo>
                  <a:pt x="192489" y="132340"/>
                </a:lnTo>
                <a:lnTo>
                  <a:pt x="211493" y="132340"/>
                </a:lnTo>
                <a:lnTo>
                  <a:pt x="211464" y="188872"/>
                </a:lnTo>
                <a:lnTo>
                  <a:pt x="192379" y="188880"/>
                </a:lnTo>
                <a:lnTo>
                  <a:pt x="192103" y="189010"/>
                </a:lnTo>
                <a:close/>
              </a:path>
              <a:path w="212089" h="260985">
                <a:moveTo>
                  <a:pt x="18923" y="164130"/>
                </a:moveTo>
                <a:close/>
              </a:path>
              <a:path w="212089" h="260985">
                <a:moveTo>
                  <a:pt x="19217" y="164400"/>
                </a:moveTo>
                <a:lnTo>
                  <a:pt x="18923" y="164400"/>
                </a:lnTo>
                <a:lnTo>
                  <a:pt x="18923" y="164130"/>
                </a:lnTo>
                <a:lnTo>
                  <a:pt x="19217" y="164400"/>
                </a:lnTo>
                <a:close/>
              </a:path>
              <a:path w="212089" h="260985">
                <a:moveTo>
                  <a:pt x="190817" y="242029"/>
                </a:moveTo>
                <a:lnTo>
                  <a:pt x="97342" y="242029"/>
                </a:lnTo>
                <a:lnTo>
                  <a:pt x="109993" y="241868"/>
                </a:lnTo>
                <a:lnTo>
                  <a:pt x="122830" y="241483"/>
                </a:lnTo>
                <a:lnTo>
                  <a:pt x="131127" y="240979"/>
                </a:lnTo>
                <a:lnTo>
                  <a:pt x="144081" y="238999"/>
                </a:lnTo>
                <a:lnTo>
                  <a:pt x="183911" y="225308"/>
                </a:lnTo>
                <a:lnTo>
                  <a:pt x="192577" y="215192"/>
                </a:lnTo>
                <a:lnTo>
                  <a:pt x="192512" y="191986"/>
                </a:lnTo>
                <a:lnTo>
                  <a:pt x="192396" y="188872"/>
                </a:lnTo>
                <a:lnTo>
                  <a:pt x="211464" y="188872"/>
                </a:lnTo>
                <a:lnTo>
                  <a:pt x="211347" y="203081"/>
                </a:lnTo>
                <a:lnTo>
                  <a:pt x="211244" y="210753"/>
                </a:lnTo>
                <a:lnTo>
                  <a:pt x="210996" y="217065"/>
                </a:lnTo>
                <a:lnTo>
                  <a:pt x="203751" y="232062"/>
                </a:lnTo>
                <a:lnTo>
                  <a:pt x="190817" y="242029"/>
                </a:lnTo>
                <a:close/>
              </a:path>
              <a:path w="212089" h="260985">
                <a:moveTo>
                  <a:pt x="103376" y="207969"/>
                </a:moveTo>
                <a:lnTo>
                  <a:pt x="57510" y="203081"/>
                </a:lnTo>
                <a:lnTo>
                  <a:pt x="20873" y="189675"/>
                </a:lnTo>
                <a:lnTo>
                  <a:pt x="19375" y="188880"/>
                </a:lnTo>
                <a:lnTo>
                  <a:pt x="99050" y="188880"/>
                </a:lnTo>
                <a:lnTo>
                  <a:pt x="102634" y="189010"/>
                </a:lnTo>
                <a:lnTo>
                  <a:pt x="192103" y="189010"/>
                </a:lnTo>
                <a:lnTo>
                  <a:pt x="186284" y="191986"/>
                </a:lnTo>
                <a:lnTo>
                  <a:pt x="162737" y="200878"/>
                </a:lnTo>
                <a:lnTo>
                  <a:pt x="134385" y="206291"/>
                </a:lnTo>
                <a:lnTo>
                  <a:pt x="103376" y="207969"/>
                </a:lnTo>
                <a:close/>
              </a:path>
            </a:pathLst>
          </a:custGeom>
          <a:solidFill>
            <a:srgbClr val="D12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165522" y="5233520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AFABAB"/>
                </a:solidFill>
                <a:latin typeface="Consolas"/>
                <a:cs typeface="Consolas"/>
                <a:hlinkClick r:id="rId3"/>
              </a:rPr>
              <a:t>SQL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721390" y="5128136"/>
            <a:ext cx="577850" cy="712470"/>
          </a:xfrm>
          <a:custGeom>
            <a:avLst/>
            <a:gdLst/>
            <a:ahLst/>
            <a:cxnLst/>
            <a:rect l="l" t="t" r="r" b="b"/>
            <a:pathLst>
              <a:path w="577850" h="712470">
                <a:moveTo>
                  <a:pt x="577262" y="712468"/>
                </a:moveTo>
                <a:lnTo>
                  <a:pt x="0" y="712468"/>
                </a:lnTo>
                <a:lnTo>
                  <a:pt x="0" y="0"/>
                </a:lnTo>
                <a:lnTo>
                  <a:pt x="456277" y="0"/>
                </a:lnTo>
                <a:lnTo>
                  <a:pt x="577262" y="118922"/>
                </a:lnTo>
                <a:lnTo>
                  <a:pt x="577262" y="712468"/>
                </a:lnTo>
                <a:close/>
              </a:path>
            </a:pathLst>
          </a:custGeom>
          <a:solidFill>
            <a:srgbClr val="ACABAB">
              <a:alpha val="392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77668" y="5128136"/>
            <a:ext cx="123189" cy="121920"/>
          </a:xfrm>
          <a:custGeom>
            <a:avLst/>
            <a:gdLst/>
            <a:ahLst/>
            <a:cxnLst/>
            <a:rect l="l" t="t" r="r" b="b"/>
            <a:pathLst>
              <a:path w="123189" h="121920">
                <a:moveTo>
                  <a:pt x="122757" y="121843"/>
                </a:moveTo>
                <a:lnTo>
                  <a:pt x="0" y="121843"/>
                </a:lnTo>
                <a:lnTo>
                  <a:pt x="0" y="0"/>
                </a:lnTo>
                <a:lnTo>
                  <a:pt x="122757" y="121843"/>
                </a:lnTo>
                <a:close/>
              </a:path>
            </a:pathLst>
          </a:custGeom>
          <a:solidFill>
            <a:srgbClr val="AF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725506" y="5156475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5" h="0">
                <a:moveTo>
                  <a:pt x="0" y="0"/>
                </a:moveTo>
                <a:lnTo>
                  <a:pt x="452161" y="0"/>
                </a:lnTo>
              </a:path>
            </a:pathLst>
          </a:custGeom>
          <a:ln w="56678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828687" y="5384332"/>
            <a:ext cx="33401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10" b="1">
                <a:solidFill>
                  <a:srgbClr val="333333"/>
                </a:solidFill>
                <a:latin typeface="Consolas"/>
                <a:cs typeface="Consolas"/>
                <a:hlinkClick r:id="rId3"/>
              </a:rPr>
              <a:t>...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896448" y="4616263"/>
            <a:ext cx="167011" cy="1254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14400" y="6176962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 h="0">
                <a:moveTo>
                  <a:pt x="0" y="0"/>
                </a:moveTo>
                <a:lnTo>
                  <a:pt x="73723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14400" y="6186487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 h="0">
                <a:moveTo>
                  <a:pt x="0" y="0"/>
                </a:moveTo>
                <a:lnTo>
                  <a:pt x="73723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2772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901700" y="6263211"/>
            <a:ext cx="7395209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5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content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image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900" spc="-35" i="1">
                <a:solidFill>
                  <a:srgbClr val="585D60"/>
                </a:solidFill>
                <a:latin typeface="Trebuchet MS"/>
                <a:cs typeface="Trebuchet MS"/>
              </a:rPr>
              <a:t>Getting</a:t>
            </a:r>
            <a:r>
              <a:rPr dirty="0" sz="900" spc="-5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900" spc="-25" i="1">
                <a:solidFill>
                  <a:srgbClr val="585D60"/>
                </a:solidFill>
                <a:latin typeface="Trebuchet MS"/>
                <a:cs typeface="Trebuchet MS"/>
              </a:rPr>
              <a:t>Started</a:t>
            </a:r>
            <a:r>
              <a:rPr dirty="0" sz="900" spc="-45" i="1">
                <a:solidFill>
                  <a:srgbClr val="585D60"/>
                </a:solidFill>
                <a:latin typeface="Trebuchet MS"/>
                <a:cs typeface="Trebuchet MS"/>
              </a:rPr>
              <a:t> with</a:t>
            </a:r>
            <a:r>
              <a:rPr dirty="0" sz="900" spc="-5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900" spc="25" i="1">
                <a:solidFill>
                  <a:srgbClr val="585D60"/>
                </a:solidFill>
                <a:latin typeface="Trebuchet MS"/>
                <a:cs typeface="Trebuchet MS"/>
              </a:rPr>
              <a:t>Pandas</a:t>
            </a:r>
            <a:r>
              <a:rPr dirty="0" sz="900" spc="-4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description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14"/>
              </a:rPr>
              <a:t>pandas.pydata.org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850" spc="-5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image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directly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accessed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83D5D3"/>
                </a:solidFill>
                <a:latin typeface="Trebuchet MS"/>
                <a:cs typeface="Trebuchet MS"/>
                <a:hlinkClick r:id="rId15"/>
              </a:rPr>
              <a:t>here</a:t>
            </a:r>
            <a:r>
              <a:rPr dirty="0" sz="850" spc="-2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14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97826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00">
                <a:latin typeface="Trebuchet MS"/>
                <a:cs typeface="Trebuchet MS"/>
              </a:rPr>
              <a:t>Things </a:t>
            </a:r>
            <a:r>
              <a:rPr dirty="0" sz="3350" spc="-235">
                <a:latin typeface="Trebuchet MS"/>
                <a:cs typeface="Trebuchet MS"/>
              </a:rPr>
              <a:t>to </a:t>
            </a:r>
            <a:r>
              <a:rPr dirty="0" sz="3350" spc="-140">
                <a:latin typeface="Trebuchet MS"/>
                <a:cs typeface="Trebuchet MS"/>
              </a:rPr>
              <a:t>Consider </a:t>
            </a:r>
            <a:r>
              <a:rPr dirty="0" sz="3350" spc="-229">
                <a:latin typeface="Trebuchet MS"/>
                <a:cs typeface="Trebuchet MS"/>
              </a:rPr>
              <a:t>while </a:t>
            </a:r>
            <a:r>
              <a:rPr dirty="0" sz="3350" spc="-175">
                <a:latin typeface="Trebuchet MS"/>
                <a:cs typeface="Trebuchet MS"/>
              </a:rPr>
              <a:t>Importing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254">
                <a:latin typeface="Trebuchet MS"/>
                <a:cs typeface="Trebuchet MS"/>
              </a:rPr>
              <a:t>with</a:t>
            </a:r>
            <a:r>
              <a:rPr dirty="0" sz="3350" spc="-590">
                <a:latin typeface="Trebuchet MS"/>
                <a:cs typeface="Trebuchet MS"/>
              </a:rPr>
              <a:t> </a:t>
            </a:r>
            <a:r>
              <a:rPr dirty="0" sz="3350" spc="-85">
                <a:latin typeface="Trebuchet MS"/>
                <a:cs typeface="Trebuchet MS"/>
              </a:rPr>
              <a:t>Pandas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49" y="1285747"/>
            <a:ext cx="9351010" cy="472122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50"/>
              </a:spcBef>
              <a:buFont typeface="Trebuchet MS"/>
              <a:buChar char="•"/>
              <a:tabLst>
                <a:tab pos="133350" algn="l"/>
              </a:tabLst>
            </a:pPr>
            <a:r>
              <a:rPr dirty="0" sz="1600" b="1">
                <a:solidFill>
                  <a:srgbClr val="C2132D"/>
                </a:solidFill>
                <a:latin typeface="Trebuchet MS"/>
                <a:cs typeface="Trebuchet MS"/>
              </a:rPr>
              <a:t>Check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45" b="1">
                <a:solidFill>
                  <a:srgbClr val="C2132D"/>
                </a:solidFill>
                <a:latin typeface="Trebuchet MS"/>
                <a:cs typeface="Trebuchet MS"/>
              </a:rPr>
              <a:t>file</a:t>
            </a:r>
            <a:r>
              <a:rPr dirty="0" sz="1600" spc="-7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35" b="1">
                <a:solidFill>
                  <a:srgbClr val="C2132D"/>
                </a:solidFill>
                <a:latin typeface="Trebuchet MS"/>
                <a:cs typeface="Trebuchet MS"/>
              </a:rPr>
              <a:t>extension: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 b="1">
                <a:latin typeface="Trebuchet MS"/>
                <a:cs typeface="Trebuchet MS"/>
              </a:rPr>
              <a:t>choice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of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30" b="1">
                <a:latin typeface="Trebuchet MS"/>
                <a:cs typeface="Trebuchet MS"/>
              </a:rPr>
              <a:t>function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depend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extension.</a:t>
            </a:r>
            <a:endParaRPr sz="1600">
              <a:latin typeface="Trebuchet MS"/>
              <a:cs typeface="Trebuchet MS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133350" algn="l"/>
              </a:tabLst>
            </a:pPr>
            <a:r>
              <a:rPr dirty="0" sz="1600" b="1">
                <a:solidFill>
                  <a:srgbClr val="C2132D"/>
                </a:solidFill>
                <a:latin typeface="Trebuchet MS"/>
                <a:cs typeface="Trebuchet MS"/>
              </a:rPr>
              <a:t>Check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1600" spc="-45" b="1">
                <a:solidFill>
                  <a:srgbClr val="C2132D"/>
                </a:solidFill>
                <a:latin typeface="Trebuchet MS"/>
                <a:cs typeface="Trebuchet MS"/>
              </a:rPr>
              <a:t>file</a:t>
            </a:r>
            <a:r>
              <a:rPr dirty="0" sz="1600" spc="-1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55" b="1">
                <a:solidFill>
                  <a:srgbClr val="C2132D"/>
                </a:solidFill>
                <a:latin typeface="Trebuchet MS"/>
                <a:cs typeface="Trebuchet MS"/>
              </a:rPr>
              <a:t>path:</a:t>
            </a:r>
            <a:endParaRPr sz="1600">
              <a:latin typeface="Trebuchet MS"/>
              <a:cs typeface="Trebuchet MS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514350" algn="l"/>
              </a:tabLst>
            </a:pPr>
            <a:r>
              <a:rPr dirty="0" sz="1600" spc="-5" b="1">
                <a:solidFill>
                  <a:srgbClr val="C2132D"/>
                </a:solidFill>
                <a:latin typeface="Trebuchet MS"/>
                <a:cs typeface="Trebuchet MS"/>
              </a:rPr>
              <a:t>Local</a:t>
            </a:r>
            <a:r>
              <a:rPr dirty="0" sz="16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file:</a:t>
            </a:r>
            <a:endParaRPr sz="1600">
              <a:latin typeface="Trebuchet MS"/>
              <a:cs typeface="Trebuchet MS"/>
            </a:endParaRPr>
          </a:p>
          <a:p>
            <a:pPr lvl="2" marL="894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895350" algn="l"/>
              </a:tabLst>
            </a:pPr>
            <a:r>
              <a:rPr dirty="0" sz="1600" spc="-2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latin typeface="Trebuchet MS"/>
                <a:cs typeface="Trebuchet MS"/>
              </a:rPr>
              <a:t>same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50" b="1">
                <a:latin typeface="Trebuchet MS"/>
                <a:cs typeface="Trebuchet MS"/>
              </a:rPr>
              <a:t>directory</a:t>
            </a:r>
            <a:r>
              <a:rPr dirty="0" sz="1600" spc="-85" b="1"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code,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Trebuchet MS"/>
                <a:cs typeface="Trebuchet MS"/>
              </a:rPr>
              <a:t>simply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provide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5" b="1">
                <a:latin typeface="Trebuchet MS"/>
                <a:cs typeface="Trebuchet MS"/>
              </a:rPr>
              <a:t>file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40" b="1">
                <a:latin typeface="Trebuchet MS"/>
                <a:cs typeface="Trebuchet MS"/>
              </a:rPr>
              <a:t>name</a:t>
            </a:r>
            <a:r>
              <a:rPr dirty="0" sz="1600" spc="-4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lvl="2" marL="894715" indent="-121285">
              <a:lnSpc>
                <a:spcPct val="100000"/>
              </a:lnSpc>
              <a:spcBef>
                <a:spcPts val="1230"/>
              </a:spcBef>
              <a:buClr>
                <a:srgbClr val="C2132D"/>
              </a:buClr>
              <a:buFont typeface="Trebuchet MS"/>
              <a:buChar char="•"/>
              <a:tabLst>
                <a:tab pos="895350" algn="l"/>
              </a:tabLst>
            </a:pPr>
            <a:r>
              <a:rPr dirty="0" sz="1600" spc="-55" b="1">
                <a:latin typeface="Trebuchet MS"/>
                <a:cs typeface="Trebuchet MS"/>
              </a:rPr>
              <a:t>Otherwise</a:t>
            </a:r>
            <a:r>
              <a:rPr dirty="0" sz="1600" spc="-5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need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provide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path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file.</a:t>
            </a:r>
            <a:endParaRPr sz="1600">
              <a:latin typeface="Trebuchet MS"/>
              <a:cs typeface="Trebuchet MS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514350" algn="l"/>
              </a:tabLst>
            </a:pPr>
            <a:r>
              <a:rPr dirty="0" sz="1600" spc="-15" b="1">
                <a:solidFill>
                  <a:srgbClr val="C2132D"/>
                </a:solidFill>
                <a:latin typeface="Trebuchet MS"/>
                <a:cs typeface="Trebuchet MS"/>
              </a:rPr>
              <a:t>Remote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file: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need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provide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latin typeface="Trebuchet MS"/>
                <a:cs typeface="Trebuchet MS"/>
              </a:rPr>
              <a:t>URL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55" b="1">
                <a:latin typeface="Trebuchet MS"/>
                <a:cs typeface="Trebuchet MS"/>
              </a:rPr>
              <a:t>to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60" b="1">
                <a:latin typeface="Trebuchet MS"/>
                <a:cs typeface="Trebuchet MS"/>
              </a:rPr>
              <a:t>the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70" b="1">
                <a:latin typeface="Trebuchet MS"/>
                <a:cs typeface="Trebuchet MS"/>
              </a:rPr>
              <a:t>file</a:t>
            </a:r>
            <a:r>
              <a:rPr dirty="0" sz="1600" spc="-7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133350" algn="l"/>
              </a:tabLst>
            </a:pPr>
            <a:r>
              <a:rPr dirty="0" sz="1600" b="1">
                <a:solidFill>
                  <a:srgbClr val="C2132D"/>
                </a:solidFill>
                <a:latin typeface="Trebuchet MS"/>
                <a:cs typeface="Trebuchet MS"/>
              </a:rPr>
              <a:t>Inspect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60" b="1">
                <a:solidFill>
                  <a:srgbClr val="C2132D"/>
                </a:solidFill>
                <a:latin typeface="Trebuchet MS"/>
                <a:cs typeface="Trebuchet MS"/>
              </a:rPr>
              <a:t>file:</a:t>
            </a:r>
            <a:r>
              <a:rPr dirty="0" sz="16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585D60"/>
                </a:solidFill>
                <a:latin typeface="Trebuchet MS"/>
                <a:cs typeface="Trebuchet MS"/>
              </a:rPr>
              <a:t>know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which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default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40" b="1">
                <a:latin typeface="Trebuchet MS"/>
                <a:cs typeface="Trebuchet MS"/>
              </a:rPr>
              <a:t>parameter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5" b="1">
                <a:latin typeface="Trebuchet MS"/>
                <a:cs typeface="Trebuchet MS"/>
              </a:rPr>
              <a:t>values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10" b="1">
                <a:latin typeface="Trebuchet MS"/>
                <a:cs typeface="Trebuchet MS"/>
              </a:rPr>
              <a:t>must</a:t>
            </a:r>
            <a:r>
              <a:rPr dirty="0" sz="1600" spc="-80" b="1">
                <a:latin typeface="Trebuchet MS"/>
                <a:cs typeface="Trebuchet MS"/>
              </a:rPr>
              <a:t> </a:t>
            </a:r>
            <a:r>
              <a:rPr dirty="0" sz="1600" spc="-35" b="1">
                <a:latin typeface="Trebuchet MS"/>
                <a:cs typeface="Trebuchet MS"/>
              </a:rPr>
              <a:t>be</a:t>
            </a:r>
            <a:r>
              <a:rPr dirty="0" sz="1600" spc="-75" b="1">
                <a:latin typeface="Trebuchet MS"/>
                <a:cs typeface="Trebuchet MS"/>
              </a:rPr>
              <a:t> </a:t>
            </a:r>
            <a:r>
              <a:rPr dirty="0" sz="1600" spc="-20" b="1">
                <a:latin typeface="Trebuchet MS"/>
                <a:cs typeface="Trebuchet MS"/>
              </a:rPr>
              <a:t>changed</a:t>
            </a:r>
            <a:r>
              <a:rPr dirty="0" sz="1600" spc="-2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600" spc="-11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Things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consider:</a:t>
            </a:r>
            <a:endParaRPr sz="1600">
              <a:latin typeface="Trebuchet MS"/>
              <a:cs typeface="Trebuchet MS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514350" algn="l"/>
              </a:tabLst>
            </a:pPr>
            <a:r>
              <a:rPr dirty="0" sz="1600" spc="-30">
                <a:solidFill>
                  <a:srgbClr val="585D60"/>
                </a:solidFill>
                <a:latin typeface="Trebuchet MS"/>
                <a:cs typeface="Trebuchet MS"/>
              </a:rPr>
              <a:t>Delimiter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(in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600" spc="65">
                <a:solidFill>
                  <a:srgbClr val="585D60"/>
                </a:solidFill>
                <a:latin typeface="Trebuchet MS"/>
                <a:cs typeface="Trebuchet MS"/>
              </a:rPr>
              <a:t>case</a:t>
            </a:r>
            <a:r>
              <a:rPr dirty="0" sz="1600" spc="-34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dirty="0" sz="1600" spc="-95">
                <a:solidFill>
                  <a:srgbClr val="585D60"/>
                </a:solidFill>
                <a:latin typeface="Trebuchet MS"/>
                <a:cs typeface="Trebuchet MS"/>
              </a:rPr>
              <a:t>.txt </a:t>
            </a: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files)</a:t>
            </a:r>
            <a:endParaRPr sz="1600">
              <a:latin typeface="Trebuchet MS"/>
              <a:cs typeface="Trebuchet MS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514350" algn="l"/>
              </a:tabLst>
            </a:pP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Header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585D60"/>
                </a:solidFill>
                <a:latin typeface="Trebuchet MS"/>
                <a:cs typeface="Trebuchet MS"/>
              </a:rPr>
              <a:t>(does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it </a:t>
            </a:r>
            <a:r>
              <a:rPr dirty="0" sz="1600" spc="30">
                <a:solidFill>
                  <a:srgbClr val="585D60"/>
                </a:solidFill>
                <a:latin typeface="Trebuchet MS"/>
                <a:cs typeface="Trebuchet MS"/>
              </a:rPr>
              <a:t>exist?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not,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rebuchet MS"/>
                <a:cs typeface="Trebuchet MS"/>
              </a:rPr>
              <a:t>column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585D60"/>
                </a:solidFill>
                <a:latin typeface="Trebuchet MS"/>
                <a:cs typeface="Trebuchet MS"/>
              </a:rPr>
              <a:t>names?)</a:t>
            </a:r>
            <a:endParaRPr sz="1600">
              <a:latin typeface="Trebuchet MS"/>
              <a:cs typeface="Trebuchet MS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514350" algn="l"/>
              </a:tabLst>
            </a:pP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Index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Trebuchet MS"/>
                <a:cs typeface="Trebuchet MS"/>
              </a:rPr>
              <a:t>Column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585D60"/>
                </a:solidFill>
                <a:latin typeface="Trebuchet MS"/>
                <a:cs typeface="Trebuchet MS"/>
              </a:rPr>
              <a:t>(if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it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exists,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it?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585D60"/>
                </a:solidFill>
                <a:latin typeface="Trebuchet MS"/>
                <a:cs typeface="Trebuchet MS"/>
              </a:rPr>
              <a:t>not,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index?)</a:t>
            </a:r>
            <a:endParaRPr sz="1600">
              <a:latin typeface="Trebuchet MS"/>
              <a:cs typeface="Trebuchet MS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514350" algn="l"/>
              </a:tabLst>
            </a:pPr>
            <a:r>
              <a:rPr dirty="0" sz="1600" spc="35">
                <a:solidFill>
                  <a:srgbClr val="585D60"/>
                </a:solidFill>
                <a:latin typeface="Trebuchet MS"/>
                <a:cs typeface="Trebuchet MS"/>
              </a:rPr>
              <a:t>Encoding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(to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585D60"/>
                </a:solidFill>
                <a:latin typeface="Trebuchet MS"/>
                <a:cs typeface="Trebuchet MS"/>
              </a:rPr>
              <a:t>changed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English,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80">
                <a:solidFill>
                  <a:srgbClr val="585D60"/>
                </a:solidFill>
                <a:latin typeface="Trebuchet MS"/>
                <a:cs typeface="Trebuchet MS"/>
              </a:rPr>
              <a:t>has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585D60"/>
                </a:solidFill>
                <a:latin typeface="Trebuchet MS"/>
                <a:cs typeface="Trebuchet MS"/>
              </a:rPr>
              <a:t>names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585D60"/>
                </a:solidFill>
                <a:latin typeface="Trebuchet MS"/>
                <a:cs typeface="Trebuchet MS"/>
              </a:rPr>
              <a:t>such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rebuchet MS"/>
                <a:cs typeface="Trebuchet MS"/>
              </a:rPr>
              <a:t>as: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François,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Trebuchet MS"/>
                <a:cs typeface="Trebuchet MS"/>
              </a:rPr>
              <a:t>José,</a:t>
            </a:r>
            <a:r>
              <a:rPr dirty="0" sz="16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585D60"/>
                </a:solidFill>
                <a:latin typeface="Trebuchet MS"/>
                <a:cs typeface="Trebuchet MS"/>
              </a:rPr>
              <a:t>Weiß,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585D60"/>
                </a:solidFill>
                <a:latin typeface="Trebuchet MS"/>
                <a:cs typeface="Trebuchet MS"/>
              </a:rPr>
              <a:t>etc.)</a:t>
            </a:r>
            <a:endParaRPr sz="1600">
              <a:latin typeface="Trebuchet MS"/>
              <a:cs typeface="Trebuchet MS"/>
            </a:endParaRPr>
          </a:p>
          <a:p>
            <a:pPr lvl="1" marL="513715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514350" algn="l"/>
              </a:tabLst>
            </a:pPr>
            <a:r>
              <a:rPr dirty="0" sz="1600">
                <a:solidFill>
                  <a:srgbClr val="585D60"/>
                </a:solidFill>
                <a:latin typeface="Trebuchet MS"/>
                <a:cs typeface="Trebuchet MS"/>
              </a:rPr>
              <a:t>Date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Trebuchet MS"/>
                <a:cs typeface="Trebuchet MS"/>
              </a:rPr>
              <a:t>Format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45">
                <a:solidFill>
                  <a:srgbClr val="585D60"/>
                </a:solidFill>
                <a:latin typeface="Trebuchet MS"/>
                <a:cs typeface="Trebuchet MS"/>
              </a:rPr>
              <a:t>(if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80">
                <a:solidFill>
                  <a:srgbClr val="585D60"/>
                </a:solidFill>
                <a:latin typeface="Trebuchet MS"/>
                <a:cs typeface="Trebuchet MS"/>
              </a:rPr>
              <a:t>has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dates,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rebuchet MS"/>
                <a:cs typeface="Trebuchet MS"/>
              </a:rPr>
              <a:t>format?)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3149" y="6125209"/>
            <a:ext cx="48450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-15">
                <a:solidFill>
                  <a:srgbClr val="585D60"/>
                </a:solidFill>
                <a:latin typeface="Trebuchet MS"/>
                <a:cs typeface="Trebuchet MS"/>
              </a:rPr>
              <a:t>e</a:t>
            </a:r>
            <a:r>
              <a:rPr dirty="0" sz="1600" spc="-25">
                <a:solidFill>
                  <a:srgbClr val="585D60"/>
                </a:solidFill>
                <a:latin typeface="Trebuchet MS"/>
                <a:cs typeface="Trebuchet MS"/>
              </a:rPr>
              <a:t>tc</a:t>
            </a:r>
            <a:r>
              <a:rPr dirty="0" sz="1600" spc="-16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0591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5">
                <a:latin typeface="Trebuchet MS"/>
                <a:cs typeface="Trebuchet MS"/>
              </a:rPr>
              <a:t>Importing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100">
                <a:latin typeface="Trebuchet MS"/>
                <a:cs typeface="Trebuchet MS"/>
              </a:rPr>
              <a:t>Using </a:t>
            </a:r>
            <a:r>
              <a:rPr dirty="0" sz="3350" spc="-140">
                <a:latin typeface="Trebuchet MS"/>
                <a:cs typeface="Trebuchet MS"/>
              </a:rPr>
              <a:t>Pandas:</a:t>
            </a:r>
            <a:r>
              <a:rPr dirty="0" sz="3350" spc="-480">
                <a:latin typeface="Trebuchet MS"/>
                <a:cs typeface="Trebuchet MS"/>
              </a:rPr>
              <a:t> </a:t>
            </a:r>
            <a:r>
              <a:rPr dirty="0" sz="3350" spc="35">
                <a:latin typeface="Trebuchet MS"/>
                <a:cs typeface="Trebuchet MS"/>
              </a:rPr>
              <a:t>CSVs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43300" y="2867049"/>
            <a:ext cx="137284" cy="12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0137" y="3047999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390" y="3166226"/>
            <a:ext cx="121483" cy="69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52537" y="4257675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67150" y="2347912"/>
            <a:ext cx="828675" cy="0"/>
          </a:xfrm>
          <a:custGeom>
            <a:avLst/>
            <a:gdLst/>
            <a:ahLst/>
            <a:cxnLst/>
            <a:rect l="l" t="t" r="r" b="b"/>
            <a:pathLst>
              <a:path w="828675" h="0">
                <a:moveTo>
                  <a:pt x="0" y="0"/>
                </a:moveTo>
                <a:lnTo>
                  <a:pt x="828674" y="0"/>
                </a:lnTo>
              </a:path>
            </a:pathLst>
          </a:custGeom>
          <a:ln w="28574">
            <a:solidFill>
              <a:srgbClr val="097D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67511" y="1557337"/>
            <a:ext cx="1676400" cy="390525"/>
          </a:xfrm>
          <a:custGeom>
            <a:avLst/>
            <a:gdLst/>
            <a:ahLst/>
            <a:cxnLst/>
            <a:rect l="l" t="t" r="r" b="b"/>
            <a:pathLst>
              <a:path w="1676400" h="390525">
                <a:moveTo>
                  <a:pt x="0" y="195262"/>
                </a:moveTo>
                <a:lnTo>
                  <a:pt x="3751" y="157168"/>
                </a:lnTo>
                <a:lnTo>
                  <a:pt x="14862" y="120538"/>
                </a:lnTo>
                <a:lnTo>
                  <a:pt x="32906" y="86780"/>
                </a:lnTo>
                <a:lnTo>
                  <a:pt x="57190" y="57191"/>
                </a:lnTo>
                <a:lnTo>
                  <a:pt x="86780" y="32907"/>
                </a:lnTo>
                <a:lnTo>
                  <a:pt x="120538" y="14863"/>
                </a:lnTo>
                <a:lnTo>
                  <a:pt x="157168" y="3751"/>
                </a:lnTo>
                <a:lnTo>
                  <a:pt x="195262" y="0"/>
                </a:lnTo>
                <a:lnTo>
                  <a:pt x="1481137" y="0"/>
                </a:lnTo>
                <a:lnTo>
                  <a:pt x="1519230" y="3751"/>
                </a:lnTo>
                <a:lnTo>
                  <a:pt x="1555860" y="14863"/>
                </a:lnTo>
                <a:lnTo>
                  <a:pt x="1589618" y="32907"/>
                </a:lnTo>
                <a:lnTo>
                  <a:pt x="1619208" y="57191"/>
                </a:lnTo>
                <a:lnTo>
                  <a:pt x="1643491" y="86780"/>
                </a:lnTo>
                <a:lnTo>
                  <a:pt x="1661535" y="120538"/>
                </a:lnTo>
                <a:lnTo>
                  <a:pt x="1672647" y="157168"/>
                </a:lnTo>
                <a:lnTo>
                  <a:pt x="1676399" y="195262"/>
                </a:lnTo>
                <a:lnTo>
                  <a:pt x="1676165" y="204855"/>
                </a:lnTo>
                <a:lnTo>
                  <a:pt x="1670545" y="242718"/>
                </a:lnTo>
                <a:lnTo>
                  <a:pt x="1657647" y="278758"/>
                </a:lnTo>
                <a:lnTo>
                  <a:pt x="1637966" y="311590"/>
                </a:lnTo>
                <a:lnTo>
                  <a:pt x="1612259" y="339951"/>
                </a:lnTo>
                <a:lnTo>
                  <a:pt x="1581512" y="362751"/>
                </a:lnTo>
                <a:lnTo>
                  <a:pt x="1546908" y="379115"/>
                </a:lnTo>
                <a:lnTo>
                  <a:pt x="1509776" y="388414"/>
                </a:lnTo>
                <a:lnTo>
                  <a:pt x="1481137" y="390524"/>
                </a:lnTo>
                <a:lnTo>
                  <a:pt x="195262" y="390524"/>
                </a:lnTo>
                <a:lnTo>
                  <a:pt x="157168" y="386773"/>
                </a:lnTo>
                <a:lnTo>
                  <a:pt x="120538" y="375661"/>
                </a:lnTo>
                <a:lnTo>
                  <a:pt x="86780" y="357617"/>
                </a:lnTo>
                <a:lnTo>
                  <a:pt x="57190" y="333333"/>
                </a:lnTo>
                <a:lnTo>
                  <a:pt x="32906" y="303744"/>
                </a:lnTo>
                <a:lnTo>
                  <a:pt x="14862" y="269986"/>
                </a:lnTo>
                <a:lnTo>
                  <a:pt x="3751" y="233356"/>
                </a:lnTo>
                <a:lnTo>
                  <a:pt x="0" y="195262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48988" y="1676912"/>
            <a:ext cx="153047" cy="153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04760" y="1633727"/>
            <a:ext cx="429895" cy="259079"/>
          </a:xfrm>
          <a:custGeom>
            <a:avLst/>
            <a:gdLst/>
            <a:ahLst/>
            <a:cxnLst/>
            <a:rect l="l" t="t" r="r" b="b"/>
            <a:pathLst>
              <a:path w="429895" h="259080">
                <a:moveTo>
                  <a:pt x="429768" y="259080"/>
                </a:moveTo>
                <a:lnTo>
                  <a:pt x="0" y="259080"/>
                </a:lnTo>
                <a:lnTo>
                  <a:pt x="0" y="0"/>
                </a:lnTo>
                <a:lnTo>
                  <a:pt x="429768" y="0"/>
                </a:lnTo>
                <a:lnTo>
                  <a:pt x="429768" y="14097"/>
                </a:lnTo>
                <a:lnTo>
                  <a:pt x="35923" y="14097"/>
                </a:lnTo>
                <a:lnTo>
                  <a:pt x="29188" y="16886"/>
                </a:lnTo>
                <a:lnTo>
                  <a:pt x="18029" y="28045"/>
                </a:lnTo>
                <a:lnTo>
                  <a:pt x="15239" y="34781"/>
                </a:lnTo>
                <a:lnTo>
                  <a:pt x="15239" y="202962"/>
                </a:lnTo>
                <a:lnTo>
                  <a:pt x="18029" y="209697"/>
                </a:lnTo>
                <a:lnTo>
                  <a:pt x="29188" y="220857"/>
                </a:lnTo>
                <a:lnTo>
                  <a:pt x="35923" y="223646"/>
                </a:lnTo>
                <a:lnTo>
                  <a:pt x="429768" y="223646"/>
                </a:lnTo>
                <a:lnTo>
                  <a:pt x="429768" y="259080"/>
                </a:lnTo>
                <a:close/>
              </a:path>
              <a:path w="429895" h="259080">
                <a:moveTo>
                  <a:pt x="429768" y="223646"/>
                </a:moveTo>
                <a:lnTo>
                  <a:pt x="375554" y="223646"/>
                </a:lnTo>
                <a:lnTo>
                  <a:pt x="382289" y="220857"/>
                </a:lnTo>
                <a:lnTo>
                  <a:pt x="393449" y="209697"/>
                </a:lnTo>
                <a:lnTo>
                  <a:pt x="396238" y="202962"/>
                </a:lnTo>
                <a:lnTo>
                  <a:pt x="396238" y="34781"/>
                </a:lnTo>
                <a:lnTo>
                  <a:pt x="393449" y="28045"/>
                </a:lnTo>
                <a:lnTo>
                  <a:pt x="382289" y="16886"/>
                </a:lnTo>
                <a:lnTo>
                  <a:pt x="375554" y="14097"/>
                </a:lnTo>
                <a:lnTo>
                  <a:pt x="429768" y="14097"/>
                </a:lnTo>
                <a:lnTo>
                  <a:pt x="429768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15236" y="1643062"/>
            <a:ext cx="390525" cy="219075"/>
          </a:xfrm>
          <a:custGeom>
            <a:avLst/>
            <a:gdLst/>
            <a:ahLst/>
            <a:cxnLst/>
            <a:rect l="l" t="t" r="r" b="b"/>
            <a:pathLst>
              <a:path w="390525" h="219075">
                <a:moveTo>
                  <a:pt x="361608" y="219074"/>
                </a:moveTo>
                <a:lnTo>
                  <a:pt x="28916" y="219074"/>
                </a:lnTo>
                <a:lnTo>
                  <a:pt x="24663" y="218229"/>
                </a:lnTo>
                <a:lnTo>
                  <a:pt x="0" y="190158"/>
                </a:lnTo>
                <a:lnTo>
                  <a:pt x="0" y="28916"/>
                </a:lnTo>
                <a:lnTo>
                  <a:pt x="28916" y="0"/>
                </a:lnTo>
                <a:lnTo>
                  <a:pt x="361608" y="0"/>
                </a:lnTo>
                <a:lnTo>
                  <a:pt x="390524" y="28916"/>
                </a:lnTo>
                <a:lnTo>
                  <a:pt x="390524" y="190158"/>
                </a:lnTo>
                <a:lnTo>
                  <a:pt x="361608" y="219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615236" y="1643062"/>
            <a:ext cx="390525" cy="219075"/>
          </a:xfrm>
          <a:custGeom>
            <a:avLst/>
            <a:gdLst/>
            <a:ahLst/>
            <a:cxnLst/>
            <a:rect l="l" t="t" r="r" b="b"/>
            <a:pathLst>
              <a:path w="390525" h="219075">
                <a:moveTo>
                  <a:pt x="0" y="1857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8" y="16495"/>
                </a:lnTo>
                <a:lnTo>
                  <a:pt x="6637" y="12890"/>
                </a:lnTo>
                <a:lnTo>
                  <a:pt x="9764" y="9764"/>
                </a:lnTo>
                <a:lnTo>
                  <a:pt x="12890" y="6638"/>
                </a:lnTo>
                <a:lnTo>
                  <a:pt x="16495" y="4229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357188" y="0"/>
                </a:lnTo>
                <a:lnTo>
                  <a:pt x="361608" y="0"/>
                </a:lnTo>
                <a:lnTo>
                  <a:pt x="365861" y="845"/>
                </a:lnTo>
                <a:lnTo>
                  <a:pt x="369945" y="2537"/>
                </a:lnTo>
                <a:lnTo>
                  <a:pt x="374029" y="4229"/>
                </a:lnTo>
                <a:lnTo>
                  <a:pt x="377635" y="6638"/>
                </a:lnTo>
                <a:lnTo>
                  <a:pt x="380760" y="9764"/>
                </a:lnTo>
                <a:lnTo>
                  <a:pt x="383886" y="12890"/>
                </a:lnTo>
                <a:lnTo>
                  <a:pt x="386295" y="16495"/>
                </a:lnTo>
                <a:lnTo>
                  <a:pt x="387987" y="20579"/>
                </a:lnTo>
                <a:lnTo>
                  <a:pt x="389679" y="24664"/>
                </a:lnTo>
                <a:lnTo>
                  <a:pt x="390524" y="28916"/>
                </a:lnTo>
                <a:lnTo>
                  <a:pt x="390525" y="33337"/>
                </a:lnTo>
                <a:lnTo>
                  <a:pt x="390525" y="185737"/>
                </a:lnTo>
                <a:lnTo>
                  <a:pt x="390524" y="190158"/>
                </a:lnTo>
                <a:lnTo>
                  <a:pt x="389679" y="194410"/>
                </a:lnTo>
                <a:lnTo>
                  <a:pt x="387987" y="198495"/>
                </a:lnTo>
                <a:lnTo>
                  <a:pt x="386295" y="202579"/>
                </a:lnTo>
                <a:lnTo>
                  <a:pt x="383886" y="206184"/>
                </a:lnTo>
                <a:lnTo>
                  <a:pt x="380760" y="209310"/>
                </a:lnTo>
                <a:lnTo>
                  <a:pt x="377635" y="212436"/>
                </a:lnTo>
                <a:lnTo>
                  <a:pt x="357188" y="219074"/>
                </a:lnTo>
                <a:lnTo>
                  <a:pt x="33338" y="219074"/>
                </a:lnTo>
                <a:lnTo>
                  <a:pt x="28916" y="219074"/>
                </a:lnTo>
                <a:lnTo>
                  <a:pt x="24663" y="218229"/>
                </a:lnTo>
                <a:lnTo>
                  <a:pt x="20579" y="216537"/>
                </a:lnTo>
                <a:lnTo>
                  <a:pt x="16495" y="214845"/>
                </a:lnTo>
                <a:lnTo>
                  <a:pt x="12890" y="212436"/>
                </a:lnTo>
                <a:lnTo>
                  <a:pt x="9764" y="209310"/>
                </a:lnTo>
                <a:lnTo>
                  <a:pt x="6637" y="206184"/>
                </a:lnTo>
                <a:lnTo>
                  <a:pt x="4228" y="202579"/>
                </a:lnTo>
                <a:lnTo>
                  <a:pt x="2537" y="198495"/>
                </a:lnTo>
                <a:lnTo>
                  <a:pt x="845" y="194410"/>
                </a:lnTo>
                <a:lnTo>
                  <a:pt x="0" y="190158"/>
                </a:lnTo>
                <a:lnTo>
                  <a:pt x="0" y="18573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38160" y="1633727"/>
            <a:ext cx="231775" cy="259079"/>
          </a:xfrm>
          <a:custGeom>
            <a:avLst/>
            <a:gdLst/>
            <a:ahLst/>
            <a:cxnLst/>
            <a:rect l="l" t="t" r="r" b="b"/>
            <a:pathLst>
              <a:path w="231775" h="259080">
                <a:moveTo>
                  <a:pt x="231648" y="259080"/>
                </a:moveTo>
                <a:lnTo>
                  <a:pt x="0" y="259080"/>
                </a:lnTo>
                <a:lnTo>
                  <a:pt x="0" y="0"/>
                </a:lnTo>
                <a:lnTo>
                  <a:pt x="231648" y="0"/>
                </a:lnTo>
                <a:lnTo>
                  <a:pt x="231648" y="14097"/>
                </a:lnTo>
                <a:lnTo>
                  <a:pt x="35923" y="14097"/>
                </a:lnTo>
                <a:lnTo>
                  <a:pt x="29188" y="16886"/>
                </a:lnTo>
                <a:lnTo>
                  <a:pt x="18029" y="28045"/>
                </a:lnTo>
                <a:lnTo>
                  <a:pt x="15239" y="34781"/>
                </a:lnTo>
                <a:lnTo>
                  <a:pt x="15239" y="202962"/>
                </a:lnTo>
                <a:lnTo>
                  <a:pt x="18029" y="209697"/>
                </a:lnTo>
                <a:lnTo>
                  <a:pt x="29188" y="220857"/>
                </a:lnTo>
                <a:lnTo>
                  <a:pt x="35923" y="223646"/>
                </a:lnTo>
                <a:lnTo>
                  <a:pt x="231648" y="223646"/>
                </a:lnTo>
                <a:lnTo>
                  <a:pt x="231648" y="259080"/>
                </a:lnTo>
                <a:close/>
              </a:path>
              <a:path w="231775" h="259080">
                <a:moveTo>
                  <a:pt x="231648" y="223646"/>
                </a:moveTo>
                <a:lnTo>
                  <a:pt x="175529" y="223646"/>
                </a:lnTo>
                <a:lnTo>
                  <a:pt x="182264" y="220857"/>
                </a:lnTo>
                <a:lnTo>
                  <a:pt x="193424" y="209697"/>
                </a:lnTo>
                <a:lnTo>
                  <a:pt x="196213" y="202962"/>
                </a:lnTo>
                <a:lnTo>
                  <a:pt x="196213" y="34781"/>
                </a:lnTo>
                <a:lnTo>
                  <a:pt x="193424" y="28045"/>
                </a:lnTo>
                <a:lnTo>
                  <a:pt x="182264" y="16886"/>
                </a:lnTo>
                <a:lnTo>
                  <a:pt x="175529" y="14097"/>
                </a:lnTo>
                <a:lnTo>
                  <a:pt x="231648" y="14097"/>
                </a:lnTo>
                <a:lnTo>
                  <a:pt x="231648" y="223646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43873" y="1638300"/>
            <a:ext cx="200025" cy="228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72649" y="1666875"/>
            <a:ext cx="166687" cy="166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34475" y="2278856"/>
            <a:ext cx="166687" cy="166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48799" y="2278856"/>
            <a:ext cx="166687" cy="1666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78256" y="2278851"/>
            <a:ext cx="155499" cy="1666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97689" y="1938337"/>
            <a:ext cx="203596" cy="2000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22307" y="1992259"/>
            <a:ext cx="249227" cy="156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94256" y="1954192"/>
            <a:ext cx="368012" cy="149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082872" y="1992121"/>
            <a:ext cx="86302" cy="1122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89528" y="1923261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9528" y="2065080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89528" y="2012452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FFCA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52636" y="1980030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42005" y="212204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42005" y="1980113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5" h="69214">
                <a:moveTo>
                  <a:pt x="0" y="0"/>
                </a:moveTo>
                <a:lnTo>
                  <a:pt x="33355" y="0"/>
                </a:lnTo>
                <a:lnTo>
                  <a:pt x="33355" y="69039"/>
                </a:lnTo>
                <a:lnTo>
                  <a:pt x="0" y="69039"/>
                </a:lnTo>
                <a:lnTo>
                  <a:pt x="0" y="0"/>
                </a:lnTo>
                <a:close/>
              </a:path>
            </a:pathLst>
          </a:custGeom>
          <a:solidFill>
            <a:srgbClr val="1207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42005" y="2069304"/>
            <a:ext cx="33655" cy="33020"/>
          </a:xfrm>
          <a:custGeom>
            <a:avLst/>
            <a:gdLst/>
            <a:ahLst/>
            <a:cxnLst/>
            <a:rect l="l" t="t" r="r" b="b"/>
            <a:pathLst>
              <a:path w="33655" h="33019">
                <a:moveTo>
                  <a:pt x="0" y="0"/>
                </a:moveTo>
                <a:lnTo>
                  <a:pt x="33355" y="0"/>
                </a:lnTo>
                <a:lnTo>
                  <a:pt x="33355" y="32573"/>
                </a:lnTo>
                <a:lnTo>
                  <a:pt x="0" y="32573"/>
                </a:lnTo>
                <a:lnTo>
                  <a:pt x="0" y="0"/>
                </a:lnTo>
                <a:close/>
              </a:path>
            </a:pathLst>
          </a:custGeom>
          <a:solidFill>
            <a:srgbClr val="E704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11145" y="1905277"/>
            <a:ext cx="0" cy="229870"/>
          </a:xfrm>
          <a:custGeom>
            <a:avLst/>
            <a:gdLst/>
            <a:ahLst/>
            <a:cxnLst/>
            <a:rect l="l" t="t" r="r" b="b"/>
            <a:pathLst>
              <a:path w="0" h="229869">
                <a:moveTo>
                  <a:pt x="0" y="0"/>
                </a:moveTo>
                <a:lnTo>
                  <a:pt x="0" y="229491"/>
                </a:lnTo>
              </a:path>
            </a:pathLst>
          </a:custGeom>
          <a:ln w="33355">
            <a:solidFill>
              <a:srgbClr val="1207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605835" y="1595437"/>
            <a:ext cx="1009650" cy="314325"/>
          </a:xfrm>
          <a:custGeom>
            <a:avLst/>
            <a:gdLst/>
            <a:ahLst/>
            <a:cxnLst/>
            <a:rect l="l" t="t" r="r" b="b"/>
            <a:pathLst>
              <a:path w="1009650" h="314325">
                <a:moveTo>
                  <a:pt x="0" y="2809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4"/>
                </a:lnTo>
                <a:lnTo>
                  <a:pt x="2537" y="20579"/>
                </a:lnTo>
                <a:lnTo>
                  <a:pt x="4228" y="16495"/>
                </a:lnTo>
                <a:lnTo>
                  <a:pt x="6637" y="12890"/>
                </a:lnTo>
                <a:lnTo>
                  <a:pt x="28916" y="0"/>
                </a:lnTo>
                <a:lnTo>
                  <a:pt x="33338" y="0"/>
                </a:lnTo>
                <a:lnTo>
                  <a:pt x="976312" y="0"/>
                </a:lnTo>
                <a:lnTo>
                  <a:pt x="980733" y="0"/>
                </a:lnTo>
                <a:lnTo>
                  <a:pt x="984985" y="845"/>
                </a:lnTo>
                <a:lnTo>
                  <a:pt x="989069" y="2537"/>
                </a:lnTo>
                <a:lnTo>
                  <a:pt x="993153" y="4229"/>
                </a:lnTo>
                <a:lnTo>
                  <a:pt x="996759" y="6638"/>
                </a:lnTo>
                <a:lnTo>
                  <a:pt x="999885" y="9764"/>
                </a:lnTo>
                <a:lnTo>
                  <a:pt x="1003011" y="12890"/>
                </a:lnTo>
                <a:lnTo>
                  <a:pt x="1005419" y="16495"/>
                </a:lnTo>
                <a:lnTo>
                  <a:pt x="1007111" y="20579"/>
                </a:lnTo>
                <a:lnTo>
                  <a:pt x="1008804" y="24664"/>
                </a:lnTo>
                <a:lnTo>
                  <a:pt x="1009649" y="28916"/>
                </a:lnTo>
                <a:lnTo>
                  <a:pt x="1009650" y="33337"/>
                </a:lnTo>
                <a:lnTo>
                  <a:pt x="1009650" y="280987"/>
                </a:lnTo>
                <a:lnTo>
                  <a:pt x="999885" y="304560"/>
                </a:lnTo>
                <a:lnTo>
                  <a:pt x="996759" y="307686"/>
                </a:lnTo>
                <a:lnTo>
                  <a:pt x="976312" y="314324"/>
                </a:lnTo>
                <a:lnTo>
                  <a:pt x="33338" y="314324"/>
                </a:lnTo>
                <a:lnTo>
                  <a:pt x="2537" y="293745"/>
                </a:lnTo>
                <a:lnTo>
                  <a:pt x="845" y="289660"/>
                </a:lnTo>
                <a:lnTo>
                  <a:pt x="0" y="285408"/>
                </a:lnTo>
                <a:lnTo>
                  <a:pt x="0" y="280987"/>
                </a:lnTo>
                <a:close/>
              </a:path>
            </a:pathLst>
          </a:custGeom>
          <a:ln w="9524">
            <a:solidFill>
              <a:srgbClr val="D0D5D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09637" y="1428750"/>
          <a:ext cx="9749155" cy="470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375"/>
                <a:gridCol w="147955"/>
                <a:gridCol w="7153275"/>
                <a:gridCol w="176529"/>
              </a:tblGrid>
              <a:tr h="1256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443990" marR="285750">
                        <a:lnSpc>
                          <a:spcPct val="135400"/>
                        </a:lnSpc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4"/>
                        </a:rPr>
                        <a:t>Getting  started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270">
                    <a:lnL w="38100">
                      <a:solidFill>
                        <a:srgbClr val="999999"/>
                      </a:solidFill>
                      <a:prstDash val="solid"/>
                    </a:lnL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912235">
                        <a:lnSpc>
                          <a:spcPts val="1430"/>
                        </a:lnSpc>
                        <a:tabLst>
                          <a:tab pos="4521835" algn="l"/>
                          <a:tab pos="5520690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Search	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Ctrl</a:t>
                      </a:r>
                      <a:r>
                        <a:rPr dirty="0" baseline="9259" sz="1350" spc="262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+ </a:t>
                      </a:r>
                      <a:r>
                        <a:rPr dirty="0" sz="1200" spc="15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baseline="9259" sz="1350">
                          <a:solidFill>
                            <a:srgbClr val="48566A"/>
                          </a:solidFill>
                          <a:latin typeface="Consolas"/>
                          <a:cs typeface="Consolas"/>
                        </a:rPr>
                        <a:t>K	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2.2</a:t>
                      </a:r>
                      <a:r>
                        <a:rPr dirty="0" sz="1200" spc="-5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(stable)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7155">
                        <a:lnSpc>
                          <a:spcPts val="1430"/>
                        </a:lnSpc>
                        <a:tabLst>
                          <a:tab pos="782320" algn="l"/>
                          <a:tab pos="1608455" algn="l"/>
                          <a:tab pos="2665095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User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API</a:t>
                      </a:r>
                      <a:r>
                        <a:rPr dirty="0" baseline="6944" sz="180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7"/>
                        </a:rPr>
                        <a:t>Development</a:t>
                      </a:r>
                      <a:r>
                        <a:rPr dirty="0" baseline="-46296" sz="18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sz="1200" spc="-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Release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782320" algn="l"/>
                          <a:tab pos="2665095" algn="l"/>
                        </a:tabLst>
                      </a:pP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5"/>
                        </a:rPr>
                        <a:t>Guide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6"/>
                        </a:rPr>
                        <a:t>reference</a:t>
                      </a:r>
                      <a:r>
                        <a:rPr dirty="0" baseline="2314" sz="1800" spc="-7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	</a:t>
                      </a:r>
                      <a:r>
                        <a:rPr dirty="0" sz="120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8"/>
                        </a:rPr>
                        <a:t>notes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1905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999999"/>
                      </a:solidFill>
                      <a:prstDash val="solid"/>
                    </a:lnT>
                    <a:lnB w="825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</a:tr>
              <a:tr h="129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825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8255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 gridSpan="2"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API 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6"/>
                        </a:rPr>
                        <a:t>reference</a:t>
                      </a:r>
                      <a:r>
                        <a:rPr dirty="0" sz="950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 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19"/>
                        </a:rPr>
                        <a:t>Input/output</a:t>
                      </a:r>
                      <a:r>
                        <a:rPr dirty="0" sz="950" spc="5" b="1">
                          <a:solidFill>
                            <a:srgbClr val="48566A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160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›</a:t>
                      </a:r>
                      <a:r>
                        <a:rPr dirty="0" sz="950" spc="-35">
                          <a:solidFill>
                            <a:srgbClr val="48566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pandas.read_csv</a:t>
                      </a:r>
                      <a:endParaRPr sz="95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dirty="0" sz="3000">
                          <a:solidFill>
                            <a:srgbClr val="212832"/>
                          </a:solidFill>
                          <a:latin typeface="Segoe UI"/>
                          <a:cs typeface="Segoe UI"/>
                        </a:rPr>
                        <a:t>pandas.read_csv</a:t>
                      </a:r>
                      <a:endParaRPr sz="3000">
                        <a:latin typeface="Segoe UI"/>
                        <a:cs typeface="Segoe UI"/>
                      </a:endParaRPr>
                    </a:p>
                    <a:p>
                      <a:pPr marL="159385" marR="459740">
                        <a:lnSpc>
                          <a:spcPct val="137300"/>
                        </a:lnSpc>
                        <a:spcBef>
                          <a:spcPts val="675"/>
                        </a:spcBef>
                      </a:pP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pandas.</a:t>
                      </a:r>
                      <a:r>
                        <a:rPr dirty="0" sz="1300" b="1">
                          <a:solidFill>
                            <a:srgbClr val="902582"/>
                          </a:solidFill>
                          <a:latin typeface="Consolas"/>
                          <a:cs typeface="Consolas"/>
                        </a:rPr>
                        <a:t>read_csv</a:t>
                      </a:r>
                      <a:r>
                        <a:rPr dirty="0" sz="145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filepath_or_buffer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sep=&lt;no_default&gt;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delimiter=None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header='infer'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names=&lt;no_default&gt;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index_col=None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usecols=None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dtype=None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engine=None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converters=None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true_values=None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false_values=None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skipinitialspace=False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skiprows=None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skipfooter=0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-75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nrows=None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-25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na_values=None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keep_default_na=True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na_filter=True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verbose=&lt;no_default&gt;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skip_blank_lines=True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parse_dates=None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infer_datetime_format=&lt;no_default&gt;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keep_date_col=&lt;no_default&gt;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date_parser=&lt;no_default&gt;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date_format=None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dayfirst=False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cache_dates=True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iterator=False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chunksize=None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compression='infer'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thousands=None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decimal='.'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200" spc="-25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00" b="1" i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lineterminator=None</a:t>
                      </a:r>
                      <a:r>
                        <a:rPr dirty="0" sz="1200" b="1">
                          <a:solidFill>
                            <a:srgbClr val="21283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rowSpan="9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dirty="0" sz="1050" spc="1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  <a:hlinkClick r:id="rId19"/>
                        </a:rPr>
                        <a:t>Input/output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63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>
                        <a:alpha val="19999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85367">
                <a:tc rowSpan="2"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0"/>
                        </a:rPr>
                        <a:t>pandas.read_pickle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000000">
                        <a:alpha val="19999"/>
                      </a:srgb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943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0074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1"/>
                        </a:rPr>
                        <a:t>pandas.DataFrame.to_pickle</a:t>
                      </a:r>
                      <a:endParaRPr sz="1050">
                        <a:latin typeface="Segoe UI"/>
                        <a:cs typeface="Segoe UI"/>
                      </a:endParaRPr>
                    </a:p>
                    <a:p>
                      <a:pPr marL="4127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2"/>
                        </a:rPr>
                        <a:t>pandas.read_table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 b="1">
                          <a:solidFill>
                            <a:srgbClr val="097D90"/>
                          </a:solidFill>
                          <a:latin typeface="Segoe UI Semibold"/>
                          <a:cs typeface="Segoe UI Semibold"/>
                        </a:rPr>
                        <a:t>pandas.read_csv</a:t>
                      </a:r>
                      <a:endParaRPr sz="10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4799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3"/>
                        </a:rPr>
                        <a:t>pandas.DataFrame.to_csv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0074"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4"/>
                        </a:rPr>
                        <a:t>pandas.read_fwf</a:t>
                      </a:r>
                      <a:endParaRPr sz="1050">
                        <a:latin typeface="Segoe UI"/>
                        <a:cs typeface="Segoe UI"/>
                      </a:endParaRPr>
                    </a:p>
                    <a:p>
                      <a:pPr marL="4127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5"/>
                        </a:rPr>
                        <a:t>pandas.read_clipboard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6392">
                <a:tc>
                  <a:txBody>
                    <a:bodyPr/>
                    <a:lstStyle/>
                    <a:p>
                      <a:pPr marL="412750" marR="109220">
                        <a:lnSpc>
                          <a:spcPct val="142900"/>
                        </a:lnSpc>
                        <a:spcBef>
                          <a:spcPts val="55"/>
                        </a:spcBef>
                      </a:pPr>
                      <a:r>
                        <a:rPr dirty="0" sz="1050" spc="10">
                          <a:solidFill>
                            <a:srgbClr val="48566A"/>
                          </a:solidFill>
                          <a:latin typeface="Segoe UI"/>
                          <a:cs typeface="Segoe UI"/>
                          <a:hlinkClick r:id="rId26"/>
                        </a:rPr>
                        <a:t>pandas.DataFrame.to_clipbo  ard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6985">
                    <a:lnL w="19050">
                      <a:solidFill>
                        <a:srgbClr val="999999"/>
                      </a:solidFill>
                      <a:prstDash val="solid"/>
                    </a:lnL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19050">
                      <a:solidFill>
                        <a:srgbClr val="EDEDE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9458325" y="1733550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38099" y="38099"/>
                </a:moveTo>
                <a:lnTo>
                  <a:pt x="0" y="0"/>
                </a:lnTo>
                <a:lnTo>
                  <a:pt x="761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2128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14400" y="6176962"/>
            <a:ext cx="4867275" cy="0"/>
          </a:xfrm>
          <a:custGeom>
            <a:avLst/>
            <a:gdLst/>
            <a:ahLst/>
            <a:cxnLst/>
            <a:rect l="l" t="t" r="r" b="b"/>
            <a:pathLst>
              <a:path w="4867275" h="0">
                <a:moveTo>
                  <a:pt x="0" y="0"/>
                </a:moveTo>
                <a:lnTo>
                  <a:pt x="48672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14400" y="6186487"/>
            <a:ext cx="4867275" cy="0"/>
          </a:xfrm>
          <a:custGeom>
            <a:avLst/>
            <a:gdLst/>
            <a:ahLst/>
            <a:cxnLst/>
            <a:rect l="l" t="t" r="r" b="b"/>
            <a:pathLst>
              <a:path w="4867275" h="0">
                <a:moveTo>
                  <a:pt x="0" y="0"/>
                </a:moveTo>
                <a:lnTo>
                  <a:pt x="48672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72149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01700" y="6266655"/>
            <a:ext cx="489140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5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content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pandas.read_csv()</a:t>
            </a:r>
            <a:r>
              <a:rPr dirty="0" sz="700" spc="-2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documentation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available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27"/>
              </a:rPr>
              <a:t>pandas.pydata.org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16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72553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5">
                <a:latin typeface="Trebuchet MS"/>
                <a:cs typeface="Trebuchet MS"/>
              </a:rPr>
              <a:t>Importing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405">
                <a:latin typeface="Trebuchet MS"/>
                <a:cs typeface="Trebuchet MS"/>
              </a:rPr>
              <a:t>w/ </a:t>
            </a:r>
            <a:r>
              <a:rPr dirty="0" sz="3350" spc="-140">
                <a:latin typeface="Trebuchet MS"/>
                <a:cs typeface="Trebuchet MS"/>
              </a:rPr>
              <a:t>Pandas: </a:t>
            </a:r>
            <a:r>
              <a:rPr dirty="0" sz="3350" spc="35">
                <a:latin typeface="Trebuchet MS"/>
                <a:cs typeface="Trebuchet MS"/>
              </a:rPr>
              <a:t>CSVs </a:t>
            </a:r>
            <a:r>
              <a:rPr dirty="0" sz="3350" spc="-220">
                <a:latin typeface="Trebuchet MS"/>
                <a:cs typeface="Trebuchet MS"/>
              </a:rPr>
              <a:t>[Example </a:t>
            </a:r>
            <a:r>
              <a:rPr dirty="0" sz="3350" spc="-270">
                <a:latin typeface="Trebuchet MS"/>
                <a:cs typeface="Trebuchet MS"/>
              </a:rPr>
              <a:t>1:</a:t>
            </a:r>
            <a:r>
              <a:rPr dirty="0" sz="3350" spc="-525">
                <a:latin typeface="Trebuchet MS"/>
                <a:cs typeface="Trebuchet MS"/>
              </a:rPr>
              <a:t> </a:t>
            </a:r>
            <a:r>
              <a:rPr dirty="0" sz="3350" spc="-175">
                <a:latin typeface="Trebuchet MS"/>
                <a:cs typeface="Trebuchet MS"/>
              </a:rPr>
              <a:t>Local]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28750"/>
            <a:ext cx="9696450" cy="157162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316865" indent="-209550">
              <a:lnSpc>
                <a:spcPts val="1650"/>
              </a:lnSpc>
              <a:spcBef>
                <a:spcPts val="1255"/>
              </a:spcBef>
              <a:buChar char="❖"/>
              <a:tabLst>
                <a:tab pos="317500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rRead the CSV file (the path will depend on where the file is</a:t>
            </a:r>
            <a:r>
              <a:rPr dirty="0" sz="1400" spc="-4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located)</a:t>
            </a:r>
            <a:endParaRPr sz="140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hotel =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pd.read_csv(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'../../data/01_hotel_occupancy.csv'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316865" indent="-209550">
              <a:lnSpc>
                <a:spcPts val="1650"/>
              </a:lnSpc>
              <a:spcBef>
                <a:spcPts val="1255"/>
              </a:spcBef>
              <a:buChar char="❖"/>
              <a:tabLst>
                <a:tab pos="317500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Display the first 5 rows of the</a:t>
            </a:r>
            <a:r>
              <a:rPr dirty="0" sz="1400" spc="-3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dataset</a:t>
            </a:r>
            <a:endParaRPr sz="140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hotel.head()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228974"/>
            <a:ext cx="9696450" cy="1409700"/>
          </a:xfrm>
          <a:custGeom>
            <a:avLst/>
            <a:gdLst/>
            <a:ahLst/>
            <a:cxnLst/>
            <a:rect l="l" t="t" r="r" b="b"/>
            <a:pathLst>
              <a:path w="9696450" h="1409700">
                <a:moveTo>
                  <a:pt x="0" y="0"/>
                </a:moveTo>
                <a:lnTo>
                  <a:pt x="9696449" y="0"/>
                </a:lnTo>
                <a:lnTo>
                  <a:pt x="9696449" y="1409699"/>
                </a:lnTo>
                <a:lnTo>
                  <a:pt x="0" y="140969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91145" y="3309932"/>
          <a:ext cx="5380355" cy="122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/>
                <a:gridCol w="1250950"/>
                <a:gridCol w="1772285"/>
                <a:gridCol w="677545"/>
                <a:gridCol w="1126489"/>
              </a:tblGrid>
              <a:tr h="212566">
                <a:tc>
                  <a:txBody>
                    <a:bodyPr/>
                    <a:lstStyle/>
                    <a:p>
                      <a:pPr marL="31750">
                        <a:lnSpc>
                          <a:spcPts val="1575"/>
                        </a:lnSpc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date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hotel_occupancy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month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month_name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7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2022-01-01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3512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January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7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2022-02-01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3794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February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7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2022-03-01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4032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March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7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2022-04-01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4294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April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12566"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7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70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2022-05-01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ts val="1570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4776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70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70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May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09891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5">
                <a:latin typeface="Trebuchet MS"/>
                <a:cs typeface="Trebuchet MS"/>
              </a:rPr>
              <a:t>Importing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405">
                <a:latin typeface="Trebuchet MS"/>
                <a:cs typeface="Trebuchet MS"/>
              </a:rPr>
              <a:t>w/ </a:t>
            </a:r>
            <a:r>
              <a:rPr dirty="0" sz="3350" spc="-140">
                <a:latin typeface="Trebuchet MS"/>
                <a:cs typeface="Trebuchet MS"/>
              </a:rPr>
              <a:t>Pandas: </a:t>
            </a:r>
            <a:r>
              <a:rPr dirty="0" sz="3350" spc="35">
                <a:latin typeface="Trebuchet MS"/>
                <a:cs typeface="Trebuchet MS"/>
              </a:rPr>
              <a:t>CSVs </a:t>
            </a:r>
            <a:r>
              <a:rPr dirty="0" sz="3350" spc="-220">
                <a:latin typeface="Trebuchet MS"/>
                <a:cs typeface="Trebuchet MS"/>
              </a:rPr>
              <a:t>[Example </a:t>
            </a:r>
            <a:r>
              <a:rPr dirty="0" sz="3350" spc="-270">
                <a:latin typeface="Trebuchet MS"/>
                <a:cs typeface="Trebuchet MS"/>
              </a:rPr>
              <a:t>2:</a:t>
            </a:r>
            <a:r>
              <a:rPr dirty="0" sz="3350" spc="-530">
                <a:latin typeface="Trebuchet MS"/>
                <a:cs typeface="Trebuchet MS"/>
              </a:rPr>
              <a:t> </a:t>
            </a:r>
            <a:r>
              <a:rPr dirty="0" sz="3350" spc="-245">
                <a:latin typeface="Trebuchet MS"/>
                <a:cs typeface="Trebuchet MS"/>
              </a:rPr>
              <a:t>Remote]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1550" y="304799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15599" y="3047999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6325" y="3000374"/>
            <a:ext cx="9372600" cy="161925"/>
          </a:xfrm>
          <a:custGeom>
            <a:avLst/>
            <a:gdLst/>
            <a:ahLst/>
            <a:cxnLst/>
            <a:rect l="l" t="t" r="r" b="b"/>
            <a:pathLst>
              <a:path w="9372600" h="161925">
                <a:moveTo>
                  <a:pt x="0" y="0"/>
                </a:moveTo>
                <a:lnTo>
                  <a:pt x="9372599" y="0"/>
                </a:lnTo>
                <a:lnTo>
                  <a:pt x="9372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6325" y="3019424"/>
            <a:ext cx="1428750" cy="123825"/>
          </a:xfrm>
          <a:custGeom>
            <a:avLst/>
            <a:gdLst/>
            <a:ahLst/>
            <a:cxnLst/>
            <a:rect l="l" t="t" r="r" b="b"/>
            <a:pathLst>
              <a:path w="1428750" h="123825">
                <a:moveTo>
                  <a:pt x="0" y="0"/>
                </a:moveTo>
                <a:lnTo>
                  <a:pt x="1428749" y="0"/>
                </a:lnTo>
                <a:lnTo>
                  <a:pt x="1428749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400" y="1428750"/>
          <a:ext cx="9705975" cy="337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0"/>
                <a:gridCol w="833755"/>
                <a:gridCol w="416559"/>
                <a:gridCol w="6104890"/>
              </a:tblGrid>
              <a:tr h="959543">
                <a:tc gridSpan="4">
                  <a:txBody>
                    <a:bodyPr/>
                    <a:lstStyle/>
                    <a:p>
                      <a:pPr marL="107950" marR="31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350" spc="10" b="1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import 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pandas </a:t>
                      </a:r>
                      <a:r>
                        <a:rPr dirty="0" sz="1350" spc="10" b="1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dirty="0" sz="1350" spc="5" b="1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pd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316865" marR="3175" indent="-209550">
                        <a:lnSpc>
                          <a:spcPts val="1650"/>
                        </a:lnSpc>
                        <a:spcBef>
                          <a:spcPts val="1255"/>
                        </a:spcBef>
                        <a:buChar char="❖"/>
                        <a:tabLst>
                          <a:tab pos="317500" algn="l"/>
                        </a:tabLst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Read the CSV file from the</a:t>
                      </a:r>
                      <a:r>
                        <a:rPr dirty="0" sz="1400" spc="-3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web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7950">
                        <a:lnSpc>
                          <a:spcPts val="1595"/>
                        </a:lnSpc>
                      </a:pP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unrate =</a:t>
                      </a:r>
                      <a:r>
                        <a:rPr dirty="0" sz="1350" spc="-3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pd.read_csv(</a:t>
                      </a: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'https://fred.stlouisfed.org/graph/fredgraph.csv?bgcolor=%23e1e9f0&amp;char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95250"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1131">
                <a:tc>
                  <a:txBody>
                    <a:bodyPr/>
                    <a:lstStyle/>
                    <a:p>
                      <a:pPr marL="316865" indent="-209550">
                        <a:lnSpc>
                          <a:spcPts val="1650"/>
                        </a:lnSpc>
                        <a:spcBef>
                          <a:spcPts val="570"/>
                        </a:spcBef>
                        <a:buChar char="❖"/>
                        <a:tabLst>
                          <a:tab pos="317500" algn="l"/>
                        </a:tabLst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Display the first</a:t>
                      </a:r>
                      <a:r>
                        <a:rPr dirty="0" sz="1400" spc="-9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07950">
                        <a:lnSpc>
                          <a:spcPts val="1595"/>
                        </a:lnSpc>
                      </a:pP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unrate.head()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7239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rows</a:t>
                      </a:r>
                      <a:r>
                        <a:rPr dirty="0" sz="1400" spc="-1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239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239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317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dataset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2390">
                    <a:solidFill>
                      <a:srgbClr val="F7F7F7"/>
                    </a:solidFill>
                  </a:tcPr>
                </a:tc>
              </a:tr>
              <a:tr h="142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1F1F1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3523">
                <a:tc>
                  <a:txBody>
                    <a:bodyPr/>
                    <a:lstStyle/>
                    <a:p>
                      <a:pPr algn="r" marR="44450">
                        <a:lnSpc>
                          <a:spcPts val="1585"/>
                        </a:lnSpc>
                        <a:spcBef>
                          <a:spcPts val="625"/>
                        </a:spcBef>
                        <a:tabLst>
                          <a:tab pos="520700" algn="l"/>
                        </a:tabLst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observation_date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85"/>
                        </a:lnSpc>
                        <a:spcBef>
                          <a:spcPts val="625"/>
                        </a:spcBef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UNRATE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  <a:tabLst>
                          <a:tab pos="1146175" algn="l"/>
                        </a:tabLst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1948-01-01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  <a:tabLst>
                          <a:tab pos="1146175" algn="l"/>
                        </a:tabLst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1948-02-01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3.8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  <a:tabLst>
                          <a:tab pos="1146175" algn="l"/>
                        </a:tabLst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1948-03-01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  <a:tabLst>
                          <a:tab pos="1146175" algn="l"/>
                        </a:tabLst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1948-04-01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3.9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316076">
                <a:tc>
                  <a:txBody>
                    <a:bodyPr/>
                    <a:lstStyle/>
                    <a:p>
                      <a:pPr algn="r" marR="44450">
                        <a:lnSpc>
                          <a:spcPts val="1570"/>
                        </a:lnSpc>
                        <a:tabLst>
                          <a:tab pos="1146175" algn="l"/>
                        </a:tabLst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1948-05-01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70"/>
                        </a:lnSpc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3.5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5166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5">
                <a:latin typeface="Trebuchet MS"/>
                <a:cs typeface="Trebuchet MS"/>
              </a:rPr>
              <a:t>Live </a:t>
            </a:r>
            <a:r>
              <a:rPr dirty="0" sz="3350" spc="-235">
                <a:latin typeface="Trebuchet MS"/>
                <a:cs typeface="Trebuchet MS"/>
              </a:rPr>
              <a:t>Demo: </a:t>
            </a:r>
            <a:r>
              <a:rPr dirty="0" sz="3350" spc="-175">
                <a:latin typeface="Trebuchet MS"/>
                <a:cs typeface="Trebuchet MS"/>
              </a:rPr>
              <a:t>Importing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100">
                <a:latin typeface="Trebuchet MS"/>
                <a:cs typeface="Trebuchet MS"/>
              </a:rPr>
              <a:t>Using </a:t>
            </a:r>
            <a:r>
              <a:rPr dirty="0" sz="3350" spc="-85">
                <a:latin typeface="Trebuchet MS"/>
                <a:cs typeface="Trebuchet MS"/>
              </a:rPr>
              <a:t>Pandas </a:t>
            </a:r>
            <a:r>
              <a:rPr dirty="0" sz="3350" spc="-150">
                <a:latin typeface="Trebuchet MS"/>
                <a:cs typeface="Trebuchet MS"/>
              </a:rPr>
              <a:t>on</a:t>
            </a:r>
            <a:r>
              <a:rPr dirty="0" sz="3350" spc="-685">
                <a:latin typeface="Trebuchet MS"/>
                <a:cs typeface="Trebuchet MS"/>
              </a:rPr>
              <a:t> </a:t>
            </a:r>
            <a:r>
              <a:rPr dirty="0" sz="3350" spc="-155">
                <a:latin typeface="Trebuchet MS"/>
                <a:cs typeface="Trebuchet MS"/>
              </a:rPr>
              <a:t>Colab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65735" indent="-133985">
              <a:lnSpc>
                <a:spcPct val="100000"/>
              </a:lnSpc>
              <a:spcBef>
                <a:spcPts val="490"/>
              </a:spcBef>
              <a:buFont typeface="Trebuchet MS"/>
              <a:buChar char="•"/>
              <a:tabLst>
                <a:tab pos="166370" algn="l"/>
              </a:tabLst>
            </a:pPr>
            <a:r>
              <a:rPr dirty="0" spc="-65" b="1">
                <a:solidFill>
                  <a:srgbClr val="C2132D"/>
                </a:solidFill>
                <a:latin typeface="Trebuchet MS"/>
                <a:cs typeface="Trebuchet MS"/>
              </a:rPr>
              <a:t>For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35" b="1">
                <a:solidFill>
                  <a:srgbClr val="C2132D"/>
                </a:solidFill>
                <a:latin typeface="Trebuchet MS"/>
                <a:cs typeface="Trebuchet MS"/>
              </a:rPr>
              <a:t>"Local"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70" b="1">
                <a:solidFill>
                  <a:srgbClr val="C2132D"/>
                </a:solidFill>
                <a:latin typeface="Trebuchet MS"/>
                <a:cs typeface="Trebuchet MS"/>
              </a:rPr>
              <a:t>Files</a:t>
            </a:r>
            <a:r>
              <a:rPr dirty="0" spc="-70"/>
              <a:t>,</a:t>
            </a:r>
            <a:r>
              <a:rPr dirty="0" spc="-95"/>
              <a:t> </a:t>
            </a:r>
            <a:r>
              <a:rPr dirty="0" spc="20"/>
              <a:t>Colab</a:t>
            </a:r>
            <a:r>
              <a:rPr dirty="0" spc="-100"/>
              <a:t> </a:t>
            </a:r>
            <a:r>
              <a:rPr dirty="0" spc="20"/>
              <a:t>allows</a:t>
            </a:r>
            <a:r>
              <a:rPr dirty="0" spc="-100"/>
              <a:t> </a:t>
            </a:r>
            <a:r>
              <a:rPr dirty="0" spc="5"/>
              <a:t>you</a:t>
            </a:r>
            <a:r>
              <a:rPr dirty="0" spc="-95"/>
              <a:t> </a:t>
            </a:r>
            <a:r>
              <a:rPr dirty="0" spc="-45"/>
              <a:t>to</a:t>
            </a:r>
            <a:r>
              <a:rPr dirty="0" spc="-100"/>
              <a:t> </a:t>
            </a:r>
            <a:r>
              <a:rPr dirty="0" spc="-30" b="1">
                <a:solidFill>
                  <a:srgbClr val="C2132D"/>
                </a:solidFill>
                <a:latin typeface="Trebuchet MS"/>
                <a:cs typeface="Trebuchet MS"/>
              </a:rPr>
              <a:t>upload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30" b="1">
                <a:solidFill>
                  <a:srgbClr val="C2132D"/>
                </a:solidFill>
                <a:latin typeface="Trebuchet MS"/>
                <a:cs typeface="Trebuchet MS"/>
              </a:rPr>
              <a:t>these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15" b="1">
                <a:solidFill>
                  <a:srgbClr val="C2132D"/>
                </a:solidFill>
                <a:latin typeface="Trebuchet MS"/>
                <a:cs typeface="Trebuchet MS"/>
              </a:rPr>
              <a:t>files</a:t>
            </a:r>
            <a:r>
              <a:rPr dirty="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55"/>
              <a:t>directly</a:t>
            </a:r>
            <a:r>
              <a:rPr dirty="0" spc="-100"/>
              <a:t> </a:t>
            </a:r>
            <a:r>
              <a:rPr dirty="0" spc="-45"/>
              <a:t>to</a:t>
            </a:r>
            <a:r>
              <a:rPr dirty="0" spc="-95"/>
              <a:t> </a:t>
            </a:r>
            <a:r>
              <a:rPr dirty="0" spc="-50"/>
              <a:t>the</a:t>
            </a:r>
            <a:r>
              <a:rPr dirty="0" spc="-100"/>
              <a:t> </a:t>
            </a:r>
            <a:r>
              <a:rPr dirty="0" spc="-20"/>
              <a:t>environment</a:t>
            </a:r>
            <a:r>
              <a:rPr dirty="0" spc="-95"/>
              <a:t> </a:t>
            </a:r>
            <a:r>
              <a:rPr dirty="0" spc="-15"/>
              <a:t>or</a:t>
            </a:r>
          </a:p>
          <a:p>
            <a:pPr marL="165735">
              <a:lnSpc>
                <a:spcPct val="100000"/>
              </a:lnSpc>
              <a:spcBef>
                <a:spcPts val="390"/>
              </a:spcBef>
            </a:pPr>
            <a:r>
              <a:rPr dirty="0" spc="-45" b="1">
                <a:solidFill>
                  <a:srgbClr val="C2132D"/>
                </a:solidFill>
                <a:latin typeface="Trebuchet MS"/>
                <a:cs typeface="Trebuchet MS"/>
              </a:rPr>
              <a:t>mount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b="1">
                <a:solidFill>
                  <a:srgbClr val="C2132D"/>
                </a:solidFill>
                <a:latin typeface="Trebuchet MS"/>
                <a:cs typeface="Trebuchet MS"/>
              </a:rPr>
              <a:t>Google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55" b="1">
                <a:solidFill>
                  <a:srgbClr val="C2132D"/>
                </a:solidFill>
                <a:latin typeface="Trebuchet MS"/>
                <a:cs typeface="Trebuchet MS"/>
              </a:rPr>
              <a:t>Drive</a:t>
            </a:r>
            <a:r>
              <a:rPr dirty="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45"/>
              <a:t>to</a:t>
            </a:r>
            <a:r>
              <a:rPr dirty="0" spc="-95"/>
              <a:t> </a:t>
            </a:r>
            <a:r>
              <a:rPr dirty="0" spc="80"/>
              <a:t>access</a:t>
            </a:r>
            <a:r>
              <a:rPr dirty="0" spc="-90"/>
              <a:t> </a:t>
            </a:r>
            <a:r>
              <a:rPr dirty="0" spc="-50"/>
              <a:t>files.</a:t>
            </a:r>
            <a:r>
              <a:rPr dirty="0" spc="-95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/>
              <a:t>this</a:t>
            </a:r>
            <a:r>
              <a:rPr dirty="0" spc="-90"/>
              <a:t> </a:t>
            </a:r>
            <a:r>
              <a:rPr dirty="0" spc="-40"/>
              <a:t>demo,</a:t>
            </a:r>
            <a:r>
              <a:rPr dirty="0" spc="-95"/>
              <a:t> </a:t>
            </a:r>
            <a:r>
              <a:rPr dirty="0" spc="-15"/>
              <a:t>I</a:t>
            </a:r>
            <a:r>
              <a:rPr dirty="0" spc="-90"/>
              <a:t> </a:t>
            </a:r>
            <a:r>
              <a:rPr dirty="0" spc="-65"/>
              <a:t>will</a:t>
            </a:r>
            <a:r>
              <a:rPr dirty="0" spc="-95"/>
              <a:t> </a:t>
            </a:r>
            <a:r>
              <a:rPr dirty="0" spc="-15"/>
              <a:t>walk</a:t>
            </a:r>
            <a:r>
              <a:rPr dirty="0" spc="-95"/>
              <a:t> </a:t>
            </a:r>
            <a:r>
              <a:rPr dirty="0" spc="5"/>
              <a:t>you</a:t>
            </a:r>
            <a:r>
              <a:rPr dirty="0" spc="-90"/>
              <a:t> </a:t>
            </a:r>
            <a:r>
              <a:rPr dirty="0" spc="-10"/>
              <a:t>through</a:t>
            </a:r>
            <a:r>
              <a:rPr dirty="0" spc="-95"/>
              <a:t> </a:t>
            </a:r>
            <a:r>
              <a:rPr dirty="0" spc="-15"/>
              <a:t>both</a:t>
            </a:r>
            <a:r>
              <a:rPr dirty="0" spc="-90"/>
              <a:t> </a:t>
            </a:r>
            <a:r>
              <a:rPr dirty="0"/>
              <a:t>methods.</a:t>
            </a:r>
          </a:p>
          <a:p>
            <a:pPr lvl="1" marL="546735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47370" algn="l"/>
              </a:tabLst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future,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"Upload"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method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since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quicker.</a:t>
            </a:r>
            <a:endParaRPr sz="1800">
              <a:latin typeface="Trebuchet MS"/>
              <a:cs typeface="Trebuchet MS"/>
            </a:endParaRPr>
          </a:p>
          <a:p>
            <a:pPr marL="165735" indent="-133985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166370" algn="l"/>
              </a:tabLst>
            </a:pPr>
            <a:r>
              <a:rPr dirty="0" spc="-65" b="1">
                <a:solidFill>
                  <a:srgbClr val="C2132D"/>
                </a:solidFill>
                <a:latin typeface="Trebuchet MS"/>
                <a:cs typeface="Trebuchet MS"/>
              </a:rPr>
              <a:t>For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45" b="1">
                <a:solidFill>
                  <a:srgbClr val="C2132D"/>
                </a:solidFill>
                <a:latin typeface="Trebuchet MS"/>
                <a:cs typeface="Trebuchet MS"/>
              </a:rPr>
              <a:t>"Remote"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70" b="1">
                <a:solidFill>
                  <a:srgbClr val="C2132D"/>
                </a:solidFill>
                <a:latin typeface="Trebuchet MS"/>
                <a:cs typeface="Trebuchet MS"/>
              </a:rPr>
              <a:t>Files</a:t>
            </a:r>
            <a:r>
              <a:rPr dirty="0" spc="-70"/>
              <a:t>,</a:t>
            </a:r>
            <a:r>
              <a:rPr dirty="0" spc="-100"/>
              <a:t> </a:t>
            </a:r>
            <a:r>
              <a:rPr dirty="0" spc="5"/>
              <a:t>you</a:t>
            </a:r>
            <a:r>
              <a:rPr dirty="0" spc="-100"/>
              <a:t> </a:t>
            </a:r>
            <a:r>
              <a:rPr dirty="0" spc="30"/>
              <a:t>can</a:t>
            </a:r>
            <a:r>
              <a:rPr dirty="0" spc="-100"/>
              <a:t> </a:t>
            </a:r>
            <a:r>
              <a:rPr dirty="0" spc="60"/>
              <a:t>use</a:t>
            </a:r>
            <a:r>
              <a:rPr dirty="0" spc="-100"/>
              <a:t> </a:t>
            </a:r>
            <a:r>
              <a:rPr dirty="0" spc="-50"/>
              <a:t>the</a:t>
            </a:r>
            <a:r>
              <a:rPr dirty="0" spc="-95"/>
              <a:t> </a:t>
            </a:r>
            <a:r>
              <a:rPr dirty="0" spc="-5" b="1">
                <a:solidFill>
                  <a:srgbClr val="C2132D"/>
                </a:solidFill>
                <a:latin typeface="Trebuchet MS"/>
                <a:cs typeface="Trebuchet MS"/>
              </a:rPr>
              <a:t>URL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65" b="1">
                <a:solidFill>
                  <a:srgbClr val="C2132D"/>
                </a:solidFill>
                <a:latin typeface="Trebuchet MS"/>
                <a:cs typeface="Trebuchet MS"/>
              </a:rPr>
              <a:t>directly</a:t>
            </a:r>
            <a:r>
              <a:rPr dirty="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45"/>
              <a:t>to</a:t>
            </a:r>
            <a:r>
              <a:rPr dirty="0" spc="-100"/>
              <a:t> </a:t>
            </a:r>
            <a:r>
              <a:rPr dirty="0" spc="-25"/>
              <a:t>read</a:t>
            </a:r>
            <a:r>
              <a:rPr dirty="0" spc="-95"/>
              <a:t> </a:t>
            </a:r>
            <a:r>
              <a:rPr dirty="0" spc="-50"/>
              <a:t>the</a:t>
            </a:r>
            <a:r>
              <a:rPr dirty="0" spc="-100"/>
              <a:t> file.</a:t>
            </a:r>
          </a:p>
          <a:p>
            <a:pPr marL="165735" marR="508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166370" algn="l"/>
              </a:tabLst>
            </a:pPr>
            <a:r>
              <a:rPr dirty="0" spc="-10"/>
              <a:t>Your</a:t>
            </a:r>
            <a:r>
              <a:rPr dirty="0" spc="-100"/>
              <a:t> </a:t>
            </a:r>
            <a:r>
              <a:rPr dirty="0" spc="-20"/>
              <a:t>environment</a:t>
            </a:r>
            <a:r>
              <a:rPr dirty="0" spc="-95"/>
              <a:t> </a:t>
            </a:r>
            <a:r>
              <a:rPr dirty="0" spc="-65"/>
              <a:t>will</a:t>
            </a:r>
            <a:r>
              <a:rPr dirty="0" spc="-100"/>
              <a:t> </a:t>
            </a:r>
            <a:r>
              <a:rPr dirty="0" spc="-10"/>
              <a:t>be</a:t>
            </a:r>
            <a:r>
              <a:rPr dirty="0" spc="-95"/>
              <a:t> </a:t>
            </a:r>
            <a:r>
              <a:rPr dirty="0" spc="-45" b="1">
                <a:solidFill>
                  <a:srgbClr val="C2132D"/>
                </a:solidFill>
                <a:latin typeface="Trebuchet MS"/>
                <a:cs typeface="Trebuchet MS"/>
              </a:rPr>
              <a:t>reset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60" b="1">
                <a:solidFill>
                  <a:srgbClr val="C2132D"/>
                </a:solidFill>
                <a:latin typeface="Trebuchet MS"/>
                <a:cs typeface="Trebuchet MS"/>
              </a:rPr>
              <a:t>after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110" b="1">
                <a:solidFill>
                  <a:srgbClr val="C2132D"/>
                </a:solidFill>
                <a:latin typeface="Trebuchet MS"/>
                <a:cs typeface="Trebuchet MS"/>
              </a:rPr>
              <a:t>~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25" b="1">
                <a:solidFill>
                  <a:srgbClr val="C2132D"/>
                </a:solidFill>
                <a:latin typeface="Trebuchet MS"/>
                <a:cs typeface="Trebuchet MS"/>
              </a:rPr>
              <a:t>12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20" b="1">
                <a:solidFill>
                  <a:srgbClr val="C2132D"/>
                </a:solidFill>
                <a:latin typeface="Trebuchet MS"/>
                <a:cs typeface="Trebuchet MS"/>
              </a:rPr>
              <a:t>hours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10"/>
              <a:t>of</a:t>
            </a:r>
            <a:r>
              <a:rPr dirty="0" spc="-100"/>
              <a:t> </a:t>
            </a:r>
            <a:r>
              <a:rPr dirty="0" spc="-65"/>
              <a:t>inactivity.</a:t>
            </a:r>
            <a:r>
              <a:rPr dirty="0" spc="-95"/>
              <a:t> </a:t>
            </a:r>
            <a:r>
              <a:rPr dirty="0" spc="-15"/>
              <a:t>So,</a:t>
            </a:r>
            <a:r>
              <a:rPr dirty="0" spc="-100"/>
              <a:t> </a:t>
            </a:r>
            <a:r>
              <a:rPr dirty="0" spc="5" b="1">
                <a:solidFill>
                  <a:srgbClr val="C2132D"/>
                </a:solidFill>
                <a:latin typeface="Trebuchet MS"/>
                <a:cs typeface="Trebuchet MS"/>
              </a:rPr>
              <a:t>save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60" b="1">
                <a:solidFill>
                  <a:srgbClr val="C2132D"/>
                </a:solidFill>
                <a:latin typeface="Trebuchet MS"/>
                <a:cs typeface="Trebuchet MS"/>
              </a:rPr>
              <a:t>your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85" b="1">
                <a:solidFill>
                  <a:srgbClr val="C2132D"/>
                </a:solidFill>
                <a:latin typeface="Trebuchet MS"/>
                <a:cs typeface="Trebuchet MS"/>
              </a:rPr>
              <a:t>work</a:t>
            </a:r>
            <a:r>
              <a:rPr dirty="0" spc="-85"/>
              <a:t>.</a:t>
            </a:r>
            <a:r>
              <a:rPr dirty="0" spc="-95"/>
              <a:t> </a:t>
            </a:r>
            <a:r>
              <a:rPr dirty="0" spc="10"/>
              <a:t>Note</a:t>
            </a:r>
            <a:r>
              <a:rPr dirty="0" spc="-100"/>
              <a:t> </a:t>
            </a:r>
            <a:r>
              <a:rPr dirty="0" spc="-55"/>
              <a:t>that  </a:t>
            </a:r>
            <a:r>
              <a:rPr dirty="0" spc="5"/>
              <a:t>you</a:t>
            </a:r>
            <a:r>
              <a:rPr dirty="0" spc="-100"/>
              <a:t> </a:t>
            </a:r>
            <a:r>
              <a:rPr dirty="0" b="1">
                <a:solidFill>
                  <a:srgbClr val="C2132D"/>
                </a:solidFill>
                <a:latin typeface="Trebuchet MS"/>
                <a:cs typeface="Trebuchet MS"/>
              </a:rPr>
              <a:t>must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5" b="1">
                <a:solidFill>
                  <a:srgbClr val="C2132D"/>
                </a:solidFill>
                <a:latin typeface="Trebuchet MS"/>
                <a:cs typeface="Trebuchet MS"/>
              </a:rPr>
              <a:t>save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60" b="1">
                <a:solidFill>
                  <a:srgbClr val="C2132D"/>
                </a:solidFill>
                <a:latin typeface="Trebuchet MS"/>
                <a:cs typeface="Trebuchet MS"/>
              </a:rPr>
              <a:t>your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40" b="1">
                <a:solidFill>
                  <a:srgbClr val="C2132D"/>
                </a:solidFill>
                <a:latin typeface="Trebuchet MS"/>
                <a:cs typeface="Trebuchet MS"/>
              </a:rPr>
              <a:t>notebook</a:t>
            </a:r>
            <a:r>
              <a:rPr dirty="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45"/>
              <a:t>to</a:t>
            </a:r>
            <a:r>
              <a:rPr dirty="0" spc="-100"/>
              <a:t> </a:t>
            </a:r>
            <a:r>
              <a:rPr dirty="0" spc="15"/>
              <a:t>Google</a:t>
            </a:r>
            <a:r>
              <a:rPr dirty="0" spc="-100"/>
              <a:t> </a:t>
            </a:r>
            <a:r>
              <a:rPr dirty="0" spc="-55"/>
              <a:t>Drive.</a:t>
            </a:r>
          </a:p>
          <a:p>
            <a:pPr marL="165735" marR="45085" indent="-133985">
              <a:lnSpc>
                <a:spcPct val="118100"/>
              </a:lnSpc>
              <a:spcBef>
                <a:spcPts val="894"/>
              </a:spcBef>
              <a:buClr>
                <a:srgbClr val="C2132D"/>
              </a:buClr>
              <a:buChar char="•"/>
              <a:tabLst>
                <a:tab pos="166370" algn="l"/>
              </a:tabLst>
            </a:pPr>
            <a:r>
              <a:rPr dirty="0" spc="-10"/>
              <a:t>Also,</a:t>
            </a:r>
            <a:r>
              <a:rPr dirty="0" spc="-100"/>
              <a:t> </a:t>
            </a:r>
            <a:r>
              <a:rPr dirty="0" spc="-55" b="1">
                <a:solidFill>
                  <a:srgbClr val="C2132D"/>
                </a:solidFill>
                <a:latin typeface="Trebuchet MS"/>
                <a:cs typeface="Trebuchet MS"/>
              </a:rPr>
              <a:t>remember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70" b="1">
                <a:solidFill>
                  <a:srgbClr val="C2132D"/>
                </a:solidFill>
                <a:latin typeface="Trebuchet MS"/>
                <a:cs typeface="Trebuchet MS"/>
              </a:rPr>
              <a:t>to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25" b="1">
                <a:solidFill>
                  <a:srgbClr val="C2132D"/>
                </a:solidFill>
                <a:latin typeface="Trebuchet MS"/>
                <a:cs typeface="Trebuchet MS"/>
              </a:rPr>
              <a:t>install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35" b="1">
                <a:solidFill>
                  <a:srgbClr val="C2132D"/>
                </a:solidFill>
                <a:latin typeface="Trebuchet MS"/>
                <a:cs typeface="Trebuchet MS"/>
              </a:rPr>
              <a:t>any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75" b="1">
                <a:solidFill>
                  <a:srgbClr val="C2132D"/>
                </a:solidFill>
                <a:latin typeface="Trebuchet MS"/>
                <a:cs typeface="Trebuchet MS"/>
              </a:rPr>
              <a:t>required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20" b="1">
                <a:solidFill>
                  <a:srgbClr val="C2132D"/>
                </a:solidFill>
                <a:latin typeface="Trebuchet MS"/>
                <a:cs typeface="Trebuchet MS"/>
              </a:rPr>
              <a:t>packages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50"/>
              <a:t>using</a:t>
            </a:r>
            <a:r>
              <a:rPr dirty="0" spc="-100"/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!pip install</a:t>
            </a:r>
            <a:r>
              <a:rPr dirty="0" sz="1700" spc="1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package_name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pc="-60"/>
              <a:t>if  </a:t>
            </a:r>
            <a:r>
              <a:rPr dirty="0" spc="-50"/>
              <a:t>they </a:t>
            </a:r>
            <a:r>
              <a:rPr dirty="0" spc="-35"/>
              <a:t>are </a:t>
            </a:r>
            <a:r>
              <a:rPr dirty="0" spc="-20"/>
              <a:t>not </a:t>
            </a:r>
            <a:r>
              <a:rPr dirty="0" spc="-30"/>
              <a:t>already</a:t>
            </a:r>
            <a:r>
              <a:rPr dirty="0" spc="-300"/>
              <a:t> </a:t>
            </a:r>
            <a:r>
              <a:rPr dirty="0" spc="-35"/>
              <a:t>installed.</a:t>
            </a:r>
            <a:endParaRPr sz="1700">
              <a:latin typeface="Courier New"/>
              <a:cs typeface="Courier New"/>
            </a:endParaRPr>
          </a:p>
          <a:p>
            <a:pPr marL="165735" marR="17526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166370" algn="l"/>
              </a:tabLst>
            </a:pPr>
            <a:r>
              <a:rPr dirty="0" spc="10"/>
              <a:t>Once</a:t>
            </a:r>
            <a:r>
              <a:rPr dirty="0" spc="-95"/>
              <a:t> </a:t>
            </a:r>
            <a:r>
              <a:rPr dirty="0" spc="-20"/>
              <a:t>your</a:t>
            </a:r>
            <a:r>
              <a:rPr dirty="0" spc="-90"/>
              <a:t> </a:t>
            </a:r>
            <a:r>
              <a:rPr dirty="0" spc="-20"/>
              <a:t>environment</a:t>
            </a:r>
            <a:r>
              <a:rPr dirty="0" spc="-90"/>
              <a:t> </a:t>
            </a:r>
            <a:r>
              <a:rPr dirty="0" spc="60"/>
              <a:t>is</a:t>
            </a:r>
            <a:r>
              <a:rPr dirty="0" spc="-90"/>
              <a:t> </a:t>
            </a:r>
            <a:r>
              <a:rPr dirty="0" spc="-70"/>
              <a:t>reset,</a:t>
            </a:r>
            <a:r>
              <a:rPr dirty="0" spc="-90"/>
              <a:t> </a:t>
            </a:r>
            <a:r>
              <a:rPr dirty="0" spc="5"/>
              <a:t>you</a:t>
            </a:r>
            <a:r>
              <a:rPr dirty="0" spc="-90"/>
              <a:t> </a:t>
            </a:r>
            <a:r>
              <a:rPr dirty="0" spc="-65"/>
              <a:t>will</a:t>
            </a:r>
            <a:r>
              <a:rPr dirty="0" spc="-90"/>
              <a:t> </a:t>
            </a:r>
            <a:r>
              <a:rPr dirty="0" spc="-10"/>
              <a:t>need</a:t>
            </a:r>
            <a:r>
              <a:rPr dirty="0" spc="-90"/>
              <a:t> </a:t>
            </a:r>
            <a:r>
              <a:rPr dirty="0" spc="-45"/>
              <a:t>to</a:t>
            </a:r>
            <a:r>
              <a:rPr dirty="0" spc="-90"/>
              <a:t> </a:t>
            </a:r>
            <a:r>
              <a:rPr dirty="0" spc="-45" b="1">
                <a:solidFill>
                  <a:srgbClr val="C2132D"/>
                </a:solidFill>
                <a:latin typeface="Trebuchet MS"/>
                <a:cs typeface="Trebuchet MS"/>
              </a:rPr>
              <a:t>reinstall</a:t>
            </a:r>
            <a:r>
              <a:rPr dirty="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20" b="1">
                <a:solidFill>
                  <a:srgbClr val="C2132D"/>
                </a:solidFill>
                <a:latin typeface="Trebuchet MS"/>
                <a:cs typeface="Trebuchet MS"/>
              </a:rPr>
              <a:t>packages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15"/>
              <a:t>and</a:t>
            </a:r>
            <a:r>
              <a:rPr dirty="0" spc="-90"/>
              <a:t> </a:t>
            </a:r>
            <a:r>
              <a:rPr dirty="0" spc="-35"/>
              <a:t>re-upload</a:t>
            </a:r>
            <a:r>
              <a:rPr dirty="0" spc="-90"/>
              <a:t> </a:t>
            </a:r>
            <a:r>
              <a:rPr dirty="0" spc="-25"/>
              <a:t>(or  </a:t>
            </a:r>
            <a:r>
              <a:rPr dirty="0" spc="-20"/>
              <a:t>remount)</a:t>
            </a:r>
            <a:r>
              <a:rPr dirty="0" spc="-100"/>
              <a:t> </a:t>
            </a:r>
            <a:r>
              <a:rPr dirty="0" spc="-50"/>
              <a:t>the</a:t>
            </a:r>
            <a:r>
              <a:rPr dirty="0" spc="-95"/>
              <a:t> </a:t>
            </a:r>
            <a:r>
              <a:rPr dirty="0" spc="-50"/>
              <a:t>data.</a:t>
            </a:r>
            <a:r>
              <a:rPr dirty="0" spc="-100"/>
              <a:t> </a:t>
            </a:r>
            <a:r>
              <a:rPr dirty="0" spc="-45" b="1">
                <a:solidFill>
                  <a:srgbClr val="C2132D"/>
                </a:solidFill>
                <a:latin typeface="Trebuchet MS"/>
                <a:cs typeface="Trebuchet MS"/>
              </a:rPr>
              <a:t>Why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10" b="1">
                <a:solidFill>
                  <a:srgbClr val="C2132D"/>
                </a:solidFill>
                <a:latin typeface="Trebuchet MS"/>
                <a:cs typeface="Trebuchet MS"/>
              </a:rPr>
              <a:t>does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b="1">
                <a:solidFill>
                  <a:srgbClr val="C2132D"/>
                </a:solidFill>
                <a:latin typeface="Trebuchet MS"/>
                <a:cs typeface="Trebuchet MS"/>
              </a:rPr>
              <a:t>Google</a:t>
            </a:r>
            <a:r>
              <a:rPr dirty="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20" b="1">
                <a:solidFill>
                  <a:srgbClr val="C2132D"/>
                </a:solidFill>
                <a:latin typeface="Trebuchet MS"/>
                <a:cs typeface="Trebuchet MS"/>
              </a:rPr>
              <a:t>do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5" b="1">
                <a:solidFill>
                  <a:srgbClr val="C2132D"/>
                </a:solidFill>
                <a:latin typeface="Trebuchet MS"/>
                <a:cs typeface="Trebuchet MS"/>
              </a:rPr>
              <a:t>this?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5"/>
              <a:t>Insert</a:t>
            </a:r>
            <a:r>
              <a:rPr dirty="0" spc="-100"/>
              <a:t> </a:t>
            </a:r>
            <a:r>
              <a:rPr dirty="0" spc="-20"/>
              <a:t>your</a:t>
            </a:r>
            <a:r>
              <a:rPr dirty="0" spc="-95"/>
              <a:t> </a:t>
            </a:r>
            <a:r>
              <a:rPr dirty="0" spc="-20"/>
              <a:t>explanation</a:t>
            </a:r>
            <a:r>
              <a:rPr dirty="0" spc="-100"/>
              <a:t> </a:t>
            </a:r>
            <a:r>
              <a:rPr dirty="0" spc="-70"/>
              <a:t>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19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latin typeface="Trebuchet MS"/>
                <a:cs typeface="Trebuchet MS"/>
              </a:rPr>
              <a:t>Quick </a:t>
            </a:r>
            <a:r>
              <a:rPr dirty="0" sz="3350" spc="-185">
                <a:latin typeface="Trebuchet MS"/>
                <a:cs typeface="Trebuchet MS"/>
              </a:rPr>
              <a:t>Refresher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00">
                <a:latin typeface="Trebuchet MS"/>
                <a:cs typeface="Trebuchet MS"/>
              </a:rPr>
              <a:t>Last</a:t>
            </a:r>
            <a:r>
              <a:rPr dirty="0" sz="3350" spc="-47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9677400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Describe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role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business.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Describe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key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components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time-series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trend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multiple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cycles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Explain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concept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data-generating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process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(DGP)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90">
                <a:solidFill>
                  <a:srgbClr val="585D60"/>
                </a:solidFill>
                <a:latin typeface="Trebuchet MS"/>
                <a:cs typeface="Trebuchet MS"/>
              </a:rPr>
              <a:t>Discuss</a:t>
            </a:r>
            <a:r>
              <a:rPr dirty="0" sz="1800" spc="-4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limits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Understand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key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1800" spc="-3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terminology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9359900" cy="45573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">
                <a:solidFill>
                  <a:srgbClr val="C2132D"/>
                </a:solidFill>
                <a:latin typeface="Trebuchet MS"/>
                <a:cs typeface="Trebuchet MS"/>
              </a:rPr>
              <a:t>Class </a:t>
            </a:r>
            <a:r>
              <a:rPr dirty="0" sz="3350" spc="-229">
                <a:solidFill>
                  <a:srgbClr val="C2132D"/>
                </a:solidFill>
                <a:latin typeface="Trebuchet MS"/>
                <a:cs typeface="Trebuchet MS"/>
              </a:rPr>
              <a:t>Activity: </a:t>
            </a:r>
            <a:r>
              <a:rPr dirty="0" sz="3350" spc="-195">
                <a:solidFill>
                  <a:srgbClr val="C2132D"/>
                </a:solidFill>
                <a:latin typeface="Trebuchet MS"/>
                <a:cs typeface="Trebuchet MS"/>
              </a:rPr>
              <a:t>Duke </a:t>
            </a:r>
            <a:r>
              <a:rPr dirty="0" sz="3350" spc="-190">
                <a:solidFill>
                  <a:srgbClr val="C2132D"/>
                </a:solidFill>
                <a:latin typeface="Trebuchet MS"/>
                <a:cs typeface="Trebuchet MS"/>
              </a:rPr>
              <a:t>Energy Hourly </a:t>
            </a:r>
            <a:r>
              <a:rPr dirty="0" sz="3350" spc="-135">
                <a:solidFill>
                  <a:srgbClr val="C2132D"/>
                </a:solidFill>
                <a:latin typeface="Trebuchet MS"/>
                <a:cs typeface="Trebuchet MS"/>
              </a:rPr>
              <a:t>Load</a:t>
            </a:r>
            <a:r>
              <a:rPr dirty="0" sz="3350" spc="-59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19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endParaRPr sz="33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2955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Download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0" i="1">
                <a:solidFill>
                  <a:srgbClr val="585D60"/>
                </a:solidFill>
                <a:latin typeface="Trebuchet MS"/>
                <a:cs typeface="Trebuchet MS"/>
              </a:rPr>
              <a:t>Historical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55" i="1">
                <a:solidFill>
                  <a:srgbClr val="585D60"/>
                </a:solidFill>
                <a:latin typeface="Trebuchet MS"/>
                <a:cs typeface="Trebuchet MS"/>
              </a:rPr>
              <a:t>Hourly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45" i="1">
                <a:solidFill>
                  <a:srgbClr val="585D60"/>
                </a:solidFill>
                <a:latin typeface="Trebuchet MS"/>
                <a:cs typeface="Trebuchet MS"/>
              </a:rPr>
              <a:t>Loads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50" i="1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55" i="1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40" i="1">
                <a:solidFill>
                  <a:srgbClr val="585D60"/>
                </a:solidFill>
                <a:latin typeface="Trebuchet MS"/>
                <a:cs typeface="Trebuchet MS"/>
              </a:rPr>
              <a:t>2024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50" i="1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here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80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Inspect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understand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its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structure;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noting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want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read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Total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C2132D"/>
                </a:solidFill>
                <a:latin typeface="Trebuchet MS"/>
                <a:cs typeface="Trebuchet MS"/>
              </a:rPr>
              <a:t>Usage</a:t>
            </a:r>
            <a:endParaRPr sz="180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390"/>
              </a:spcBef>
            </a:pP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sheet. </a:t>
            </a: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Things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to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note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when</a:t>
            </a:r>
            <a:r>
              <a:rPr dirty="0" sz="1800" spc="-3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inspecting:</a:t>
            </a:r>
            <a:endParaRPr sz="1800">
              <a:latin typeface="Trebuchet MS"/>
              <a:cs typeface="Trebuchet MS"/>
            </a:endParaRPr>
          </a:p>
          <a:p>
            <a:pPr lvl="1" marL="774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774700" algn="l"/>
              </a:tabLst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extension?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Edit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me.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Insert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here.</a:t>
            </a:r>
            <a:endParaRPr sz="1800">
              <a:latin typeface="Trebuchet MS"/>
              <a:cs typeface="Trebuchet MS"/>
            </a:endParaRPr>
          </a:p>
          <a:p>
            <a:pPr lvl="1" marL="774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774700" algn="l"/>
              </a:tabLst>
            </a:pP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many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sheets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file?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Edit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me.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Insert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here.</a:t>
            </a:r>
            <a:endParaRPr sz="1800">
              <a:latin typeface="Trebuchet MS"/>
              <a:cs typeface="Trebuchet MS"/>
            </a:endParaRPr>
          </a:p>
          <a:p>
            <a:pPr lvl="1" marL="774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774700" algn="l"/>
              </a:tabLst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name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sheet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want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read?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Edit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me.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Insert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here.</a:t>
            </a:r>
            <a:endParaRPr sz="1800">
              <a:latin typeface="Trebuchet MS"/>
              <a:cs typeface="Trebuchet MS"/>
            </a:endParaRPr>
          </a:p>
          <a:p>
            <a:pPr lvl="1" marL="774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774700" algn="l"/>
              </a:tabLst>
            </a:pP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Which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row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header?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Edit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me.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Insert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here.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Upload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existing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Google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Colab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notebook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today's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class.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Read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file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Pandas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consulting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API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on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Input/Output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05:00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17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3560" y="2752344"/>
            <a:ext cx="7897495" cy="1045844"/>
          </a:xfrm>
          <a:prstGeom prst="rect"/>
          <a:solidFill>
            <a:srgbClr val="333333"/>
          </a:solidFill>
        </p:spPr>
        <p:txBody>
          <a:bodyPr wrap="square" lIns="0" tIns="146050" rIns="0" bIns="0" rtlCol="0" vert="horz">
            <a:spAutoFit/>
          </a:bodyPr>
          <a:lstStyle/>
          <a:p>
            <a:pPr marL="234950">
              <a:lnSpc>
                <a:spcPct val="100000"/>
              </a:lnSpc>
              <a:spcBef>
                <a:spcPts val="1150"/>
              </a:spcBef>
            </a:pP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45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045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2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12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0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8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6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50" marR="685165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pc="65"/>
              <a:t>Pandas</a:t>
            </a:r>
            <a:r>
              <a:rPr dirty="0" spc="-110"/>
              <a:t> </a:t>
            </a:r>
            <a:r>
              <a:rPr dirty="0" spc="80"/>
              <a:t>has</a:t>
            </a:r>
            <a:r>
              <a:rPr dirty="0" spc="-110"/>
              <a:t> </a:t>
            </a:r>
            <a:r>
              <a:rPr dirty="0" spc="30"/>
              <a:t>a</a:t>
            </a:r>
            <a:r>
              <a:rPr dirty="0" spc="-105"/>
              <a:t> </a:t>
            </a:r>
            <a:r>
              <a:rPr dirty="0" spc="-20"/>
              <a:t>powerful</a:t>
            </a:r>
            <a:r>
              <a:rPr dirty="0" spc="-110"/>
              <a:t> </a:t>
            </a:r>
            <a:r>
              <a:rPr dirty="0" spc="-35"/>
              <a:t>datetime  </a:t>
            </a:r>
            <a:r>
              <a:rPr dirty="0" spc="-10"/>
              <a:t>manipulation</a:t>
            </a:r>
            <a:r>
              <a:rPr dirty="0" spc="-105"/>
              <a:t> </a:t>
            </a:r>
            <a:r>
              <a:rPr dirty="0" spc="-55"/>
              <a:t>capability.</a:t>
            </a:r>
          </a:p>
          <a:p>
            <a:pPr marL="146050" marR="5080" indent="-133985">
              <a:lnSpc>
                <a:spcPct val="115700"/>
              </a:lnSpc>
              <a:spcBef>
                <a:spcPts val="95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pc="-70"/>
              <a:t>It </a:t>
            </a:r>
            <a:r>
              <a:rPr dirty="0" spc="20"/>
              <a:t>allows </a:t>
            </a:r>
            <a:r>
              <a:rPr dirty="0" spc="5"/>
              <a:t>you </a:t>
            </a:r>
            <a:r>
              <a:rPr dirty="0" spc="-45"/>
              <a:t>to </a:t>
            </a:r>
            <a:r>
              <a:rPr dirty="0" spc="-50" b="1">
                <a:solidFill>
                  <a:srgbClr val="C2132D"/>
                </a:solidFill>
                <a:latin typeface="Trebuchet MS"/>
                <a:cs typeface="Trebuchet MS"/>
              </a:rPr>
              <a:t>convert </a:t>
            </a:r>
            <a:r>
              <a:rPr dirty="0" spc="10" b="1">
                <a:solidFill>
                  <a:srgbClr val="C2132D"/>
                </a:solidFill>
                <a:latin typeface="Trebuchet MS"/>
                <a:cs typeface="Trebuchet MS"/>
              </a:rPr>
              <a:t>strings </a:t>
            </a:r>
            <a:r>
              <a:rPr dirty="0" spc="-70" b="1">
                <a:solidFill>
                  <a:srgbClr val="C2132D"/>
                </a:solidFill>
                <a:latin typeface="Trebuchet MS"/>
                <a:cs typeface="Trebuchet MS"/>
              </a:rPr>
              <a:t>to  </a:t>
            </a:r>
            <a:r>
              <a:rPr dirty="0" spc="-55" b="1">
                <a:solidFill>
                  <a:srgbClr val="C2132D"/>
                </a:solidFill>
                <a:latin typeface="Trebuchet MS"/>
                <a:cs typeface="Trebuchet MS"/>
              </a:rPr>
              <a:t>datetime </a:t>
            </a:r>
            <a:r>
              <a:rPr dirty="0" spc="-70" b="1">
                <a:solidFill>
                  <a:srgbClr val="C2132D"/>
                </a:solidFill>
                <a:latin typeface="Trebuchet MS"/>
                <a:cs typeface="Trebuchet MS"/>
              </a:rPr>
              <a:t>objects</a:t>
            </a:r>
            <a:r>
              <a:rPr dirty="0" spc="-70"/>
              <a:t>, </a:t>
            </a:r>
            <a:r>
              <a:rPr dirty="0" spc="-70" b="1">
                <a:solidFill>
                  <a:srgbClr val="C2132D"/>
                </a:solidFill>
                <a:latin typeface="Trebuchet MS"/>
                <a:cs typeface="Trebuchet MS"/>
              </a:rPr>
              <a:t>extract </a:t>
            </a:r>
            <a:r>
              <a:rPr dirty="0" spc="-15" b="1">
                <a:solidFill>
                  <a:srgbClr val="C2132D"/>
                </a:solidFill>
                <a:latin typeface="Trebuchet MS"/>
                <a:cs typeface="Trebuchet MS"/>
              </a:rPr>
              <a:t>parts of </a:t>
            </a:r>
            <a:r>
              <a:rPr dirty="0" spc="-80" b="1">
                <a:solidFill>
                  <a:srgbClr val="C2132D"/>
                </a:solidFill>
                <a:latin typeface="Trebuchet MS"/>
                <a:cs typeface="Trebuchet MS"/>
              </a:rPr>
              <a:t>the  </a:t>
            </a:r>
            <a:r>
              <a:rPr dirty="0" spc="-105" b="1">
                <a:solidFill>
                  <a:srgbClr val="C2132D"/>
                </a:solidFill>
                <a:latin typeface="Trebuchet MS"/>
                <a:cs typeface="Trebuchet MS"/>
              </a:rPr>
              <a:t>date</a:t>
            </a:r>
            <a:r>
              <a:rPr dirty="0" spc="-105"/>
              <a:t>, </a:t>
            </a:r>
            <a:r>
              <a:rPr dirty="0" spc="-45" b="1">
                <a:solidFill>
                  <a:srgbClr val="C2132D"/>
                </a:solidFill>
                <a:latin typeface="Trebuchet MS"/>
                <a:cs typeface="Trebuchet MS"/>
              </a:rPr>
              <a:t>perform </a:t>
            </a:r>
            <a:r>
              <a:rPr dirty="0" spc="-55" b="1">
                <a:solidFill>
                  <a:srgbClr val="C2132D"/>
                </a:solidFill>
                <a:latin typeface="Trebuchet MS"/>
                <a:cs typeface="Trebuchet MS"/>
              </a:rPr>
              <a:t>arithmetic </a:t>
            </a:r>
            <a:r>
              <a:rPr dirty="0" spc="-35" b="1">
                <a:solidFill>
                  <a:srgbClr val="C2132D"/>
                </a:solidFill>
                <a:latin typeface="Trebuchet MS"/>
                <a:cs typeface="Trebuchet MS"/>
              </a:rPr>
              <a:t>operations</a:t>
            </a:r>
            <a:r>
              <a:rPr dirty="0" spc="-1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30" b="1">
                <a:solidFill>
                  <a:srgbClr val="C2132D"/>
                </a:solidFill>
                <a:latin typeface="Trebuchet MS"/>
                <a:cs typeface="Trebuchet MS"/>
              </a:rPr>
              <a:t>on  </a:t>
            </a:r>
            <a:r>
              <a:rPr dirty="0" spc="-60" b="1">
                <a:solidFill>
                  <a:srgbClr val="C2132D"/>
                </a:solidFill>
                <a:latin typeface="Trebuchet MS"/>
                <a:cs typeface="Trebuchet MS"/>
              </a:rPr>
              <a:t>dates</a:t>
            </a:r>
            <a:r>
              <a:rPr dirty="0" spc="-60"/>
              <a:t>, </a:t>
            </a:r>
            <a:r>
              <a:rPr dirty="0" spc="15"/>
              <a:t>and</a:t>
            </a:r>
            <a:r>
              <a:rPr dirty="0" spc="-409"/>
              <a:t> </a:t>
            </a:r>
            <a:r>
              <a:rPr dirty="0" spc="-75" b="1">
                <a:solidFill>
                  <a:srgbClr val="C2132D"/>
                </a:solidFill>
                <a:latin typeface="Trebuchet MS"/>
                <a:cs typeface="Trebuchet MS"/>
              </a:rPr>
              <a:t>filter </a:t>
            </a:r>
            <a:r>
              <a:rPr dirty="0" spc="-35" b="1">
                <a:solidFill>
                  <a:srgbClr val="C2132D"/>
                </a:solidFill>
                <a:latin typeface="Trebuchet MS"/>
                <a:cs typeface="Trebuchet MS"/>
              </a:rPr>
              <a:t>data </a:t>
            </a:r>
            <a:r>
              <a:rPr dirty="0" spc="5" b="1">
                <a:solidFill>
                  <a:srgbClr val="C2132D"/>
                </a:solidFill>
                <a:latin typeface="Trebuchet MS"/>
                <a:cs typeface="Trebuchet MS"/>
              </a:rPr>
              <a:t>based </a:t>
            </a:r>
            <a:r>
              <a:rPr dirty="0" spc="-30" b="1">
                <a:solidFill>
                  <a:srgbClr val="C2132D"/>
                </a:solidFill>
                <a:latin typeface="Trebuchet MS"/>
                <a:cs typeface="Trebuchet MS"/>
              </a:rPr>
              <a:t>on </a:t>
            </a:r>
            <a:r>
              <a:rPr dirty="0" spc="-40" b="1">
                <a:solidFill>
                  <a:srgbClr val="C2132D"/>
                </a:solidFill>
                <a:latin typeface="Trebuchet MS"/>
                <a:cs typeface="Trebuchet MS"/>
              </a:rPr>
              <a:t>dates</a:t>
            </a:r>
            <a:r>
              <a:rPr dirty="0" spc="-40"/>
              <a:t>.</a:t>
            </a:r>
          </a:p>
          <a:p>
            <a:pPr marL="146050" marR="359410" indent="-133985">
              <a:lnSpc>
                <a:spcPct val="118100"/>
              </a:lnSpc>
              <a:spcBef>
                <a:spcPts val="894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pc="20"/>
              <a:t>You</a:t>
            </a:r>
            <a:r>
              <a:rPr dirty="0" spc="-114"/>
              <a:t> </a:t>
            </a:r>
            <a:r>
              <a:rPr dirty="0" spc="30"/>
              <a:t>can</a:t>
            </a:r>
            <a:r>
              <a:rPr dirty="0" spc="-114"/>
              <a:t> </a:t>
            </a:r>
            <a:r>
              <a:rPr dirty="0" spc="-35"/>
              <a:t>create</a:t>
            </a:r>
            <a:r>
              <a:rPr dirty="0" spc="-110"/>
              <a:t> </a:t>
            </a:r>
            <a:r>
              <a:rPr dirty="0" spc="30"/>
              <a:t>a</a:t>
            </a:r>
            <a:r>
              <a:rPr dirty="0" spc="-114"/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Timestamp</a:t>
            </a:r>
            <a:r>
              <a:rPr dirty="0" sz="1700" spc="-59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pc="-45"/>
              <a:t>object  </a:t>
            </a:r>
            <a:r>
              <a:rPr dirty="0" spc="50"/>
              <a:t>using </a:t>
            </a:r>
            <a:r>
              <a:rPr dirty="0" spc="-50"/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pd.to_datetime() 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pc="-45"/>
              <a:t>function, </a:t>
            </a:r>
            <a:r>
              <a:rPr dirty="0" spc="-15"/>
              <a:t>or </a:t>
            </a:r>
            <a:r>
              <a:rPr dirty="0" spc="-20"/>
              <a:t>by </a:t>
            </a:r>
            <a:r>
              <a:rPr dirty="0" spc="50"/>
              <a:t>using </a:t>
            </a:r>
            <a:r>
              <a:rPr dirty="0" spc="-50"/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datetime 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pc="-55"/>
              <a:t>library </a:t>
            </a:r>
            <a:r>
              <a:rPr dirty="0" spc="-35"/>
              <a:t>in</a:t>
            </a:r>
            <a:r>
              <a:rPr dirty="0" spc="-150"/>
              <a:t> </a:t>
            </a:r>
            <a:r>
              <a:rPr dirty="0" spc="-20"/>
              <a:t>Python.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8978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20">
                <a:latin typeface="Trebuchet MS"/>
                <a:cs typeface="Trebuchet MS"/>
              </a:rPr>
              <a:t>Dateime </a:t>
            </a:r>
            <a:r>
              <a:rPr dirty="0" sz="3350" spc="-160">
                <a:latin typeface="Trebuchet MS"/>
                <a:cs typeface="Trebuchet MS"/>
              </a:rPr>
              <a:t>Manipulation </a:t>
            </a:r>
            <a:r>
              <a:rPr dirty="0" sz="3350" spc="-254">
                <a:latin typeface="Trebuchet MS"/>
                <a:cs typeface="Trebuchet MS"/>
              </a:rPr>
              <a:t>with</a:t>
            </a:r>
            <a:r>
              <a:rPr dirty="0" sz="3350" spc="-380">
                <a:latin typeface="Trebuchet MS"/>
                <a:cs typeface="Trebuchet MS"/>
              </a:rPr>
              <a:t> </a:t>
            </a:r>
            <a:r>
              <a:rPr dirty="0" sz="3350" spc="-85">
                <a:latin typeface="Trebuchet MS"/>
                <a:cs typeface="Trebuchet MS"/>
              </a:rPr>
              <a:t>Pandas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399" y="430530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49" y="4352925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48924" y="430530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15599" y="4352925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0324" y="4305300"/>
            <a:ext cx="4038600" cy="161925"/>
          </a:xfrm>
          <a:custGeom>
            <a:avLst/>
            <a:gdLst/>
            <a:ahLst/>
            <a:cxnLst/>
            <a:rect l="l" t="t" r="r" b="b"/>
            <a:pathLst>
              <a:path w="4038600" h="161925">
                <a:moveTo>
                  <a:pt x="0" y="0"/>
                </a:moveTo>
                <a:lnTo>
                  <a:pt x="4038599" y="0"/>
                </a:lnTo>
                <a:lnTo>
                  <a:pt x="4038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0324" y="4324350"/>
            <a:ext cx="3200400" cy="123825"/>
          </a:xfrm>
          <a:custGeom>
            <a:avLst/>
            <a:gdLst/>
            <a:ahLst/>
            <a:cxnLst/>
            <a:rect l="l" t="t" r="r" b="b"/>
            <a:pathLst>
              <a:path w="3200400" h="123825">
                <a:moveTo>
                  <a:pt x="0" y="0"/>
                </a:moveTo>
                <a:lnTo>
                  <a:pt x="3200399" y="0"/>
                </a:lnTo>
                <a:lnTo>
                  <a:pt x="3200399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8399" y="1619249"/>
            <a:ext cx="4362450" cy="27051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698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100" spc="-1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252095" marR="2934335" indent="-167005">
              <a:lnSpc>
                <a:spcPts val="1280"/>
              </a:lnSpc>
              <a:spcBef>
                <a:spcPts val="1080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duke = ( 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pd.read_excel(</a:t>
            </a:r>
            <a:endParaRPr sz="1100">
              <a:latin typeface="Courier New"/>
              <a:cs typeface="Courier New"/>
            </a:endParaRPr>
          </a:p>
          <a:p>
            <a:pPr marL="419100" marR="15875">
              <a:lnSpc>
                <a:spcPts val="1200"/>
              </a:lnSpc>
              <a:spcBef>
                <a:spcPts val="55"/>
              </a:spcBef>
            </a:pP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'../../data/Actual_Hourly_Loads_by_Class_2023_2 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sheet_name=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'Total Usage'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100" spc="-1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header=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419100">
              <a:lnSpc>
                <a:spcPts val="123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2095">
              <a:lnSpc>
                <a:spcPts val="127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.assign(</a:t>
            </a:r>
            <a:endParaRPr sz="1100">
              <a:latin typeface="Courier New"/>
              <a:cs typeface="Courier New"/>
            </a:endParaRPr>
          </a:p>
          <a:p>
            <a:pPr marL="586105" marR="1016635" indent="-167005">
              <a:lnSpc>
                <a:spcPts val="1270"/>
              </a:lnSpc>
              <a:spcBef>
                <a:spcPts val="60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datetime =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x:  pd.to_datetime(x[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'REPORT DAY'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])</a:t>
            </a:r>
            <a:r>
              <a:rPr dirty="0" sz="1100" spc="-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endParaRPr sz="1100">
              <a:latin typeface="Courier New"/>
              <a:cs typeface="Courier New"/>
            </a:endParaRPr>
          </a:p>
          <a:p>
            <a:pPr marL="586105">
              <a:lnSpc>
                <a:spcPts val="1150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pd.to_timedelta(x[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'HOUR ENDING'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-1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100" spc="-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unit=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'h'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586105">
              <a:lnSpc>
                <a:spcPts val="127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252095">
              <a:lnSpc>
                <a:spcPts val="127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[[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'datetime'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100" spc="-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'TOTAL'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]]</a:t>
            </a:r>
            <a:endParaRPr sz="1100">
              <a:latin typeface="Courier New"/>
              <a:cs typeface="Courier New"/>
            </a:endParaRPr>
          </a:p>
          <a:p>
            <a:pPr marL="252095">
              <a:lnSpc>
                <a:spcPts val="129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1005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duke.head(n=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8399" y="4648200"/>
            <a:ext cx="4362450" cy="495300"/>
          </a:xfrm>
          <a:custGeom>
            <a:avLst/>
            <a:gdLst/>
            <a:ahLst/>
            <a:cxnLst/>
            <a:rect l="l" t="t" r="r" b="b"/>
            <a:pathLst>
              <a:path w="4362450" h="495300">
                <a:moveTo>
                  <a:pt x="0" y="0"/>
                </a:moveTo>
                <a:lnTo>
                  <a:pt x="4362449" y="0"/>
                </a:lnTo>
                <a:lnTo>
                  <a:pt x="4362449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34273" y="4701802"/>
            <a:ext cx="1263650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R="5080">
              <a:lnSpc>
                <a:spcPts val="1280"/>
              </a:lnSpc>
              <a:spcBef>
                <a:spcPts val="200"/>
              </a:spcBef>
              <a:tabLst>
                <a:tab pos="583565" algn="l"/>
              </a:tabLst>
            </a:pP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datetime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## 0</a:t>
            </a:r>
            <a:r>
              <a:rPr dirty="0" sz="1100" spc="-9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2023-01-01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51764" y="4701802"/>
            <a:ext cx="847090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R="5080" indent="416559">
              <a:lnSpc>
                <a:spcPts val="1280"/>
              </a:lnSpc>
              <a:spcBef>
                <a:spcPts val="200"/>
              </a:spcBef>
            </a:pP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TOTAL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 1862129.01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50" marR="685165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pc="65"/>
              <a:t>Pandas</a:t>
            </a:r>
            <a:r>
              <a:rPr dirty="0" spc="-110"/>
              <a:t> </a:t>
            </a:r>
            <a:r>
              <a:rPr dirty="0" spc="80"/>
              <a:t>has</a:t>
            </a:r>
            <a:r>
              <a:rPr dirty="0" spc="-110"/>
              <a:t> </a:t>
            </a:r>
            <a:r>
              <a:rPr dirty="0" spc="30"/>
              <a:t>a</a:t>
            </a:r>
            <a:r>
              <a:rPr dirty="0" spc="-105"/>
              <a:t> </a:t>
            </a:r>
            <a:r>
              <a:rPr dirty="0" spc="-20"/>
              <a:t>powerful</a:t>
            </a:r>
            <a:r>
              <a:rPr dirty="0" spc="-110"/>
              <a:t> </a:t>
            </a:r>
            <a:r>
              <a:rPr dirty="0" spc="-35"/>
              <a:t>datetime  </a:t>
            </a:r>
            <a:r>
              <a:rPr dirty="0" spc="-10"/>
              <a:t>manipulation</a:t>
            </a:r>
            <a:r>
              <a:rPr dirty="0" spc="-105"/>
              <a:t> </a:t>
            </a:r>
            <a:r>
              <a:rPr dirty="0" spc="-55"/>
              <a:t>capability.</a:t>
            </a:r>
          </a:p>
          <a:p>
            <a:pPr marL="146050" marR="5080" indent="-133985">
              <a:lnSpc>
                <a:spcPct val="115700"/>
              </a:lnSpc>
              <a:spcBef>
                <a:spcPts val="95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pc="-70"/>
              <a:t>It </a:t>
            </a:r>
            <a:r>
              <a:rPr dirty="0" spc="20"/>
              <a:t>allows </a:t>
            </a:r>
            <a:r>
              <a:rPr dirty="0" spc="5"/>
              <a:t>you </a:t>
            </a:r>
            <a:r>
              <a:rPr dirty="0" spc="-45"/>
              <a:t>to </a:t>
            </a:r>
            <a:r>
              <a:rPr dirty="0" spc="-50" b="1">
                <a:solidFill>
                  <a:srgbClr val="C2132D"/>
                </a:solidFill>
                <a:latin typeface="Trebuchet MS"/>
                <a:cs typeface="Trebuchet MS"/>
              </a:rPr>
              <a:t>convert </a:t>
            </a:r>
            <a:r>
              <a:rPr dirty="0" spc="10" b="1">
                <a:solidFill>
                  <a:srgbClr val="C2132D"/>
                </a:solidFill>
                <a:latin typeface="Trebuchet MS"/>
                <a:cs typeface="Trebuchet MS"/>
              </a:rPr>
              <a:t>strings </a:t>
            </a:r>
            <a:r>
              <a:rPr dirty="0" spc="-70" b="1">
                <a:solidFill>
                  <a:srgbClr val="C2132D"/>
                </a:solidFill>
                <a:latin typeface="Trebuchet MS"/>
                <a:cs typeface="Trebuchet MS"/>
              </a:rPr>
              <a:t>to  </a:t>
            </a:r>
            <a:r>
              <a:rPr dirty="0" spc="-55" b="1">
                <a:solidFill>
                  <a:srgbClr val="C2132D"/>
                </a:solidFill>
                <a:latin typeface="Trebuchet MS"/>
                <a:cs typeface="Trebuchet MS"/>
              </a:rPr>
              <a:t>datetime </a:t>
            </a:r>
            <a:r>
              <a:rPr dirty="0" spc="-70" b="1">
                <a:solidFill>
                  <a:srgbClr val="C2132D"/>
                </a:solidFill>
                <a:latin typeface="Trebuchet MS"/>
                <a:cs typeface="Trebuchet MS"/>
              </a:rPr>
              <a:t>objects</a:t>
            </a:r>
            <a:r>
              <a:rPr dirty="0" spc="-70"/>
              <a:t>, </a:t>
            </a:r>
            <a:r>
              <a:rPr dirty="0" spc="-70" b="1">
                <a:solidFill>
                  <a:srgbClr val="C2132D"/>
                </a:solidFill>
                <a:latin typeface="Trebuchet MS"/>
                <a:cs typeface="Trebuchet MS"/>
              </a:rPr>
              <a:t>extract </a:t>
            </a:r>
            <a:r>
              <a:rPr dirty="0" spc="-15" b="1">
                <a:solidFill>
                  <a:srgbClr val="C2132D"/>
                </a:solidFill>
                <a:latin typeface="Trebuchet MS"/>
                <a:cs typeface="Trebuchet MS"/>
              </a:rPr>
              <a:t>parts of </a:t>
            </a:r>
            <a:r>
              <a:rPr dirty="0" spc="-80" b="1">
                <a:solidFill>
                  <a:srgbClr val="C2132D"/>
                </a:solidFill>
                <a:latin typeface="Trebuchet MS"/>
                <a:cs typeface="Trebuchet MS"/>
              </a:rPr>
              <a:t>the  </a:t>
            </a:r>
            <a:r>
              <a:rPr dirty="0" spc="-105" b="1">
                <a:solidFill>
                  <a:srgbClr val="C2132D"/>
                </a:solidFill>
                <a:latin typeface="Trebuchet MS"/>
                <a:cs typeface="Trebuchet MS"/>
              </a:rPr>
              <a:t>date</a:t>
            </a:r>
            <a:r>
              <a:rPr dirty="0" spc="-105"/>
              <a:t>, </a:t>
            </a:r>
            <a:r>
              <a:rPr dirty="0" spc="-45" b="1">
                <a:solidFill>
                  <a:srgbClr val="C2132D"/>
                </a:solidFill>
                <a:latin typeface="Trebuchet MS"/>
                <a:cs typeface="Trebuchet MS"/>
              </a:rPr>
              <a:t>perform </a:t>
            </a:r>
            <a:r>
              <a:rPr dirty="0" spc="-55" b="1">
                <a:solidFill>
                  <a:srgbClr val="C2132D"/>
                </a:solidFill>
                <a:latin typeface="Trebuchet MS"/>
                <a:cs typeface="Trebuchet MS"/>
              </a:rPr>
              <a:t>arithmetic </a:t>
            </a:r>
            <a:r>
              <a:rPr dirty="0" spc="-35" b="1">
                <a:solidFill>
                  <a:srgbClr val="C2132D"/>
                </a:solidFill>
                <a:latin typeface="Trebuchet MS"/>
                <a:cs typeface="Trebuchet MS"/>
              </a:rPr>
              <a:t>operations</a:t>
            </a:r>
            <a:r>
              <a:rPr dirty="0" spc="-1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30" b="1">
                <a:solidFill>
                  <a:srgbClr val="C2132D"/>
                </a:solidFill>
                <a:latin typeface="Trebuchet MS"/>
                <a:cs typeface="Trebuchet MS"/>
              </a:rPr>
              <a:t>on  </a:t>
            </a:r>
            <a:r>
              <a:rPr dirty="0" spc="-60" b="1">
                <a:solidFill>
                  <a:srgbClr val="C2132D"/>
                </a:solidFill>
                <a:latin typeface="Trebuchet MS"/>
                <a:cs typeface="Trebuchet MS"/>
              </a:rPr>
              <a:t>dates</a:t>
            </a:r>
            <a:r>
              <a:rPr dirty="0" spc="-60"/>
              <a:t>, </a:t>
            </a:r>
            <a:r>
              <a:rPr dirty="0" spc="15"/>
              <a:t>and</a:t>
            </a:r>
            <a:r>
              <a:rPr dirty="0" spc="-409"/>
              <a:t> </a:t>
            </a:r>
            <a:r>
              <a:rPr dirty="0" spc="-75" b="1">
                <a:solidFill>
                  <a:srgbClr val="C2132D"/>
                </a:solidFill>
                <a:latin typeface="Trebuchet MS"/>
                <a:cs typeface="Trebuchet MS"/>
              </a:rPr>
              <a:t>filter </a:t>
            </a:r>
            <a:r>
              <a:rPr dirty="0" spc="-35" b="1">
                <a:solidFill>
                  <a:srgbClr val="C2132D"/>
                </a:solidFill>
                <a:latin typeface="Trebuchet MS"/>
                <a:cs typeface="Trebuchet MS"/>
              </a:rPr>
              <a:t>data </a:t>
            </a:r>
            <a:r>
              <a:rPr dirty="0" spc="5" b="1">
                <a:solidFill>
                  <a:srgbClr val="C2132D"/>
                </a:solidFill>
                <a:latin typeface="Trebuchet MS"/>
                <a:cs typeface="Trebuchet MS"/>
              </a:rPr>
              <a:t>based </a:t>
            </a:r>
            <a:r>
              <a:rPr dirty="0" spc="-30" b="1">
                <a:solidFill>
                  <a:srgbClr val="C2132D"/>
                </a:solidFill>
                <a:latin typeface="Trebuchet MS"/>
                <a:cs typeface="Trebuchet MS"/>
              </a:rPr>
              <a:t>on </a:t>
            </a:r>
            <a:r>
              <a:rPr dirty="0" spc="-40" b="1">
                <a:solidFill>
                  <a:srgbClr val="C2132D"/>
                </a:solidFill>
                <a:latin typeface="Trebuchet MS"/>
                <a:cs typeface="Trebuchet MS"/>
              </a:rPr>
              <a:t>dates</a:t>
            </a:r>
            <a:r>
              <a:rPr dirty="0" spc="-40"/>
              <a:t>.</a:t>
            </a:r>
          </a:p>
          <a:p>
            <a:pPr marL="146050" marR="359410" indent="-133985">
              <a:lnSpc>
                <a:spcPct val="118100"/>
              </a:lnSpc>
              <a:spcBef>
                <a:spcPts val="894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pc="20"/>
              <a:t>You</a:t>
            </a:r>
            <a:r>
              <a:rPr dirty="0" spc="-114"/>
              <a:t> </a:t>
            </a:r>
            <a:r>
              <a:rPr dirty="0" spc="30"/>
              <a:t>can</a:t>
            </a:r>
            <a:r>
              <a:rPr dirty="0" spc="-114"/>
              <a:t> </a:t>
            </a:r>
            <a:r>
              <a:rPr dirty="0" spc="-35"/>
              <a:t>create</a:t>
            </a:r>
            <a:r>
              <a:rPr dirty="0" spc="-110"/>
              <a:t> </a:t>
            </a:r>
            <a:r>
              <a:rPr dirty="0" spc="30"/>
              <a:t>a</a:t>
            </a:r>
            <a:r>
              <a:rPr dirty="0" spc="-114"/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Timestamp</a:t>
            </a:r>
            <a:r>
              <a:rPr dirty="0" sz="1700" spc="-59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pc="-45"/>
              <a:t>object  </a:t>
            </a:r>
            <a:r>
              <a:rPr dirty="0" spc="50"/>
              <a:t>using </a:t>
            </a:r>
            <a:r>
              <a:rPr dirty="0" spc="-50"/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pd.to_datetime() 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pc="-45"/>
              <a:t>function, </a:t>
            </a:r>
            <a:r>
              <a:rPr dirty="0" spc="-15"/>
              <a:t>or </a:t>
            </a:r>
            <a:r>
              <a:rPr dirty="0" spc="-20"/>
              <a:t>by </a:t>
            </a:r>
            <a:r>
              <a:rPr dirty="0" spc="50"/>
              <a:t>using </a:t>
            </a:r>
            <a:r>
              <a:rPr dirty="0" spc="-50"/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datetime 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pc="-55"/>
              <a:t>library </a:t>
            </a:r>
            <a:r>
              <a:rPr dirty="0" spc="-35"/>
              <a:t>in</a:t>
            </a:r>
            <a:r>
              <a:rPr dirty="0" spc="-150"/>
              <a:t> </a:t>
            </a:r>
            <a:r>
              <a:rPr dirty="0" spc="-20"/>
              <a:t>Python.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1084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35">
                <a:latin typeface="Trebuchet MS"/>
                <a:cs typeface="Trebuchet MS"/>
              </a:rPr>
              <a:t>Datetime </a:t>
            </a:r>
            <a:r>
              <a:rPr dirty="0" sz="3350" spc="-160">
                <a:latin typeface="Trebuchet MS"/>
                <a:cs typeface="Trebuchet MS"/>
              </a:rPr>
              <a:t>Manipulation </a:t>
            </a:r>
            <a:r>
              <a:rPr dirty="0" sz="3350" spc="-254">
                <a:latin typeface="Trebuchet MS"/>
                <a:cs typeface="Trebuchet MS"/>
              </a:rPr>
              <a:t>with </a:t>
            </a:r>
            <a:r>
              <a:rPr dirty="0" sz="3350" spc="-140">
                <a:latin typeface="Trebuchet MS"/>
                <a:cs typeface="Trebuchet MS"/>
              </a:rPr>
              <a:t>Pandas: </a:t>
            </a:r>
            <a:r>
              <a:rPr dirty="0" sz="3350" spc="-235">
                <a:latin typeface="Trebuchet MS"/>
                <a:cs typeface="Trebuchet MS"/>
              </a:rPr>
              <a:t>Without</a:t>
            </a:r>
            <a:r>
              <a:rPr dirty="0" sz="3350" spc="-350">
                <a:latin typeface="Trebuchet MS"/>
                <a:cs typeface="Trebuchet MS"/>
              </a:rPr>
              <a:t> </a:t>
            </a:r>
            <a:r>
              <a:rPr dirty="0" sz="3350" spc="-155">
                <a:latin typeface="Trebuchet MS"/>
                <a:cs typeface="Trebuchet MS"/>
              </a:rPr>
              <a:t>Chaining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399" y="361950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5549" y="3667125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38099" y="66674"/>
                </a:moveTo>
                <a:lnTo>
                  <a:pt x="0" y="33337"/>
                </a:lnTo>
                <a:lnTo>
                  <a:pt x="38099" y="0"/>
                </a:lnTo>
                <a:lnTo>
                  <a:pt x="38099" y="6667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48924" y="361950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0"/>
                </a:moveTo>
                <a:lnTo>
                  <a:pt x="161924" y="0"/>
                </a:lnTo>
                <a:lnTo>
                  <a:pt x="161924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515599" y="3667125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66674"/>
                </a:moveTo>
                <a:lnTo>
                  <a:pt x="0" y="0"/>
                </a:lnTo>
                <a:lnTo>
                  <a:pt x="38099" y="33337"/>
                </a:lnTo>
                <a:lnTo>
                  <a:pt x="0" y="66674"/>
                </a:lnTo>
                <a:close/>
              </a:path>
            </a:pathLst>
          </a:custGeom>
          <a:solidFill>
            <a:srgbClr val="4F4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10324" y="3619500"/>
            <a:ext cx="4038600" cy="161925"/>
          </a:xfrm>
          <a:custGeom>
            <a:avLst/>
            <a:gdLst/>
            <a:ahLst/>
            <a:cxnLst/>
            <a:rect l="l" t="t" r="r" b="b"/>
            <a:pathLst>
              <a:path w="4038600" h="161925">
                <a:moveTo>
                  <a:pt x="0" y="0"/>
                </a:moveTo>
                <a:lnTo>
                  <a:pt x="4038599" y="0"/>
                </a:lnTo>
                <a:lnTo>
                  <a:pt x="403859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0324" y="3638550"/>
            <a:ext cx="2085975" cy="123825"/>
          </a:xfrm>
          <a:custGeom>
            <a:avLst/>
            <a:gdLst/>
            <a:ahLst/>
            <a:cxnLst/>
            <a:rect l="l" t="t" r="r" b="b"/>
            <a:pathLst>
              <a:path w="2085975" h="123825">
                <a:moveTo>
                  <a:pt x="0" y="0"/>
                </a:moveTo>
                <a:lnTo>
                  <a:pt x="2085974" y="0"/>
                </a:lnTo>
                <a:lnTo>
                  <a:pt x="2085974" y="123824"/>
                </a:lnTo>
                <a:lnTo>
                  <a:pt x="0" y="1238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8399" y="1619249"/>
            <a:ext cx="4362450" cy="20193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6985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550"/>
              </a:spcBef>
            </a:pP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100" spc="-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100" spc="-1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100">
              <a:latin typeface="Courier New"/>
              <a:cs typeface="Courier New"/>
            </a:endParaRPr>
          </a:p>
          <a:p>
            <a:pPr marL="419100" marR="15875" indent="-334010">
              <a:lnSpc>
                <a:spcPts val="1280"/>
              </a:lnSpc>
              <a:spcBef>
                <a:spcPts val="1080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df = pd.read_excel( 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'../../data/Actual_Hourly_Loads_by_Class_2023_2 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sheet_name=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'Total Usage'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100" spc="-1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header=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419100">
              <a:lnSpc>
                <a:spcPts val="1155"/>
              </a:lnSpc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85725" marR="15875">
              <a:lnSpc>
                <a:spcPct val="176100"/>
              </a:lnSpc>
              <a:spcBef>
                <a:spcPts val="75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df[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'datetime'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 = pd.to_datetime(df[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'REPORT DAY'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])</a:t>
            </a:r>
            <a:r>
              <a:rPr dirty="0" sz="1100" spc="-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+  df = df[[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'datetime'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100" spc="-1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100" spc="-5">
                <a:solidFill>
                  <a:srgbClr val="DD1144"/>
                </a:solidFill>
                <a:latin typeface="Courier New"/>
                <a:cs typeface="Courier New"/>
              </a:rPr>
              <a:t>'TOTAL'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]]</a:t>
            </a:r>
            <a:endParaRPr sz="11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1080"/>
              </a:spcBef>
            </a:pP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df.head(n=</a:t>
            </a:r>
            <a:r>
              <a:rPr dirty="0" sz="1100" spc="-5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100" spc="-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8399" y="3971925"/>
            <a:ext cx="4362450" cy="485775"/>
          </a:xfrm>
          <a:custGeom>
            <a:avLst/>
            <a:gdLst/>
            <a:ahLst/>
            <a:cxnLst/>
            <a:rect l="l" t="t" r="r" b="b"/>
            <a:pathLst>
              <a:path w="4362450" h="485775">
                <a:moveTo>
                  <a:pt x="0" y="0"/>
                </a:moveTo>
                <a:lnTo>
                  <a:pt x="4362449" y="0"/>
                </a:lnTo>
                <a:lnTo>
                  <a:pt x="4362449" y="485774"/>
                </a:lnTo>
                <a:lnTo>
                  <a:pt x="0" y="48577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34273" y="4025527"/>
            <a:ext cx="1263650" cy="34988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R="5080">
              <a:lnSpc>
                <a:spcPts val="1200"/>
              </a:lnSpc>
              <a:spcBef>
                <a:spcPts val="265"/>
              </a:spcBef>
              <a:tabLst>
                <a:tab pos="583565" algn="l"/>
              </a:tabLst>
            </a:pP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datetime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## 0</a:t>
            </a:r>
            <a:r>
              <a:rPr dirty="0" sz="1100" spc="-9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2023-01-01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51764" y="4025527"/>
            <a:ext cx="847090" cy="34988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R="5080" indent="416559">
              <a:lnSpc>
                <a:spcPts val="1200"/>
              </a:lnSpc>
              <a:spcBef>
                <a:spcPts val="265"/>
              </a:spcBef>
            </a:pP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TOTAL </a:t>
            </a:r>
            <a:r>
              <a:rPr dirty="0" sz="1100" spc="-5" i="1">
                <a:solidFill>
                  <a:srgbClr val="999987"/>
                </a:solidFill>
                <a:latin typeface="Courier New"/>
                <a:cs typeface="Courier New"/>
              </a:rPr>
              <a:t> 1862129.01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44423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💡</a:t>
            </a:r>
            <a:r>
              <a:rPr dirty="0" sz="3300" spc="-380">
                <a:latin typeface="Arial"/>
                <a:cs typeface="Arial"/>
              </a:rPr>
              <a:t> </a:t>
            </a:r>
            <a:r>
              <a:rPr dirty="0" sz="3350" spc="-245">
                <a:latin typeface="Trebuchet MS"/>
                <a:cs typeface="Trebuchet MS"/>
              </a:rPr>
              <a:t>Why </a:t>
            </a:r>
            <a:r>
              <a:rPr dirty="0" sz="3350" spc="-150">
                <a:latin typeface="Trebuchet MS"/>
                <a:cs typeface="Trebuchet MS"/>
              </a:rPr>
              <a:t>Method </a:t>
            </a:r>
            <a:r>
              <a:rPr dirty="0" sz="3350" spc="-114">
                <a:latin typeface="Trebuchet MS"/>
                <a:cs typeface="Trebuchet MS"/>
              </a:rPr>
              <a:t>Chaining? </a:t>
            </a:r>
            <a:r>
              <a:rPr dirty="0" sz="3350" spc="-210">
                <a:latin typeface="Trebuchet MS"/>
                <a:cs typeface="Trebuchet MS"/>
              </a:rPr>
              <a:t>Detailed </a:t>
            </a:r>
            <a:r>
              <a:rPr dirty="0" sz="3350" spc="-229">
                <a:latin typeface="Trebuchet MS"/>
                <a:cs typeface="Trebuchet MS"/>
              </a:rPr>
              <a:t>Interpretation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84349"/>
            <a:ext cx="9380220" cy="35794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46050" marR="5080" indent="-133985">
              <a:lnSpc>
                <a:spcPct val="116399"/>
              </a:lnSpc>
              <a:spcBef>
                <a:spcPts val="7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parentheses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code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enable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latin typeface="Trebuchet MS"/>
                <a:cs typeface="Trebuchet MS"/>
              </a:rPr>
              <a:t>method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chaining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allowing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transformations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 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applied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50" spc="-40" i="1">
                <a:solidFill>
                  <a:srgbClr val="585D60"/>
                </a:solidFill>
                <a:latin typeface="Trebuchet MS"/>
                <a:cs typeface="Trebuchet MS"/>
              </a:rPr>
              <a:t>DataFrame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sequentially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without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intermediate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variables.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This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improves 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readability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keeps</a:t>
            </a:r>
            <a:r>
              <a:rPr dirty="0" sz="1800" spc="-409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workflow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structured.</a:t>
            </a:r>
            <a:endParaRPr sz="1800">
              <a:latin typeface="Trebuchet MS"/>
              <a:cs typeface="Trebuchet MS"/>
            </a:endParaRPr>
          </a:p>
          <a:p>
            <a:pPr marL="146050" marR="631190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first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step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reads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pd.read_excel()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then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.assign()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creates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dirty="0" sz="1800" spc="3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datetime</a:t>
            </a:r>
            <a:r>
              <a:rPr dirty="0" sz="1700" spc="-5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column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combining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REPORT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DAY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HOUR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-40">
                <a:solidFill>
                  <a:srgbClr val="C2132D"/>
                </a:solidFill>
                <a:latin typeface="Courier New"/>
                <a:cs typeface="Courier New"/>
              </a:rPr>
              <a:t>ENDING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finally,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column 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selection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[['datetime',</a:t>
            </a:r>
            <a:r>
              <a:rPr dirty="0" sz="1700" spc="-6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'TOTAL']]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)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ensures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only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relevant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retained.</a:t>
            </a:r>
            <a:endParaRPr sz="1800">
              <a:latin typeface="Trebuchet MS"/>
              <a:cs typeface="Trebuchet MS"/>
            </a:endParaRPr>
          </a:p>
          <a:p>
            <a:pPr marL="146050" marR="306705" indent="-133985">
              <a:lnSpc>
                <a:spcPct val="118100"/>
              </a:lnSpc>
              <a:spcBef>
                <a:spcPts val="894"/>
              </a:spcBef>
              <a:buClr>
                <a:srgbClr val="C2132D"/>
              </a:buClr>
              <a:buChar char="•"/>
              <a:tabLst>
                <a:tab pos="146685" algn="l"/>
                <a:tab pos="5265420" algn="l"/>
              </a:tabLst>
            </a:pP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approach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similar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piping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%&gt;%</a:t>
            </a:r>
            <a:r>
              <a:rPr dirty="0" sz="1700" spc="-56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|&gt;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	</a:t>
            </a:r>
            <a:r>
              <a:rPr dirty="0" sz="1800" spc="-31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where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function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operates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2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output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previous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step,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promoting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clear,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left-to-right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flow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transformations.</a:t>
            </a:r>
            <a:endParaRPr sz="1800">
              <a:latin typeface="Trebuchet MS"/>
              <a:cs typeface="Trebuchet MS"/>
            </a:endParaRPr>
          </a:p>
          <a:p>
            <a:pPr marL="146050" marR="503555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Without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parentheses,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step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would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require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separate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assignments,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making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code 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longer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less</a:t>
            </a:r>
            <a:r>
              <a:rPr dirty="0" sz="1800" spc="-31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efficient.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3149" y="3633787"/>
            <a:ext cx="259715" cy="200025"/>
          </a:xfrm>
          <a:custGeom>
            <a:avLst/>
            <a:gdLst/>
            <a:ahLst/>
            <a:cxnLst/>
            <a:rect l="l" t="t" r="r" b="b"/>
            <a:pathLst>
              <a:path w="259714" h="200025">
                <a:moveTo>
                  <a:pt x="151134" y="200025"/>
                </a:moveTo>
                <a:lnTo>
                  <a:pt x="106888" y="200025"/>
                </a:lnTo>
                <a:lnTo>
                  <a:pt x="106888" y="172387"/>
                </a:lnTo>
                <a:lnTo>
                  <a:pt x="64551" y="162010"/>
                </a:lnTo>
                <a:lnTo>
                  <a:pt x="30656" y="142981"/>
                </a:lnTo>
                <a:lnTo>
                  <a:pt x="8156" y="117279"/>
                </a:lnTo>
                <a:lnTo>
                  <a:pt x="0" y="86885"/>
                </a:lnTo>
                <a:lnTo>
                  <a:pt x="10195" y="53061"/>
                </a:lnTo>
                <a:lnTo>
                  <a:pt x="37995" y="25444"/>
                </a:lnTo>
                <a:lnTo>
                  <a:pt x="79224" y="6826"/>
                </a:lnTo>
                <a:lnTo>
                  <a:pt x="129703" y="0"/>
                </a:lnTo>
                <a:lnTo>
                  <a:pt x="180182" y="6826"/>
                </a:lnTo>
                <a:lnTo>
                  <a:pt x="221411" y="25444"/>
                </a:lnTo>
                <a:lnTo>
                  <a:pt x="230001" y="33977"/>
                </a:lnTo>
                <a:lnTo>
                  <a:pt x="149572" y="33977"/>
                </a:lnTo>
                <a:lnTo>
                  <a:pt x="111207" y="38641"/>
                </a:lnTo>
                <a:lnTo>
                  <a:pt x="79870" y="51362"/>
                </a:lnTo>
                <a:lnTo>
                  <a:pt x="58738" y="70236"/>
                </a:lnTo>
                <a:lnTo>
                  <a:pt x="50988" y="93359"/>
                </a:lnTo>
                <a:lnTo>
                  <a:pt x="55054" y="110253"/>
                </a:lnTo>
                <a:lnTo>
                  <a:pt x="55177" y="110460"/>
                </a:lnTo>
                <a:lnTo>
                  <a:pt x="66531" y="125367"/>
                </a:lnTo>
                <a:lnTo>
                  <a:pt x="84196" y="137794"/>
                </a:lnTo>
                <a:lnTo>
                  <a:pt x="106888" y="146893"/>
                </a:lnTo>
                <a:lnTo>
                  <a:pt x="151090" y="146893"/>
                </a:lnTo>
                <a:lnTo>
                  <a:pt x="151090" y="152697"/>
                </a:lnTo>
                <a:lnTo>
                  <a:pt x="221976" y="152697"/>
                </a:lnTo>
                <a:lnTo>
                  <a:pt x="230075" y="166360"/>
                </a:lnTo>
                <a:lnTo>
                  <a:pt x="182120" y="166360"/>
                </a:lnTo>
                <a:lnTo>
                  <a:pt x="174698" y="168384"/>
                </a:lnTo>
                <a:lnTo>
                  <a:pt x="167046" y="170099"/>
                </a:lnTo>
                <a:lnTo>
                  <a:pt x="159184" y="171496"/>
                </a:lnTo>
                <a:lnTo>
                  <a:pt x="151134" y="172566"/>
                </a:lnTo>
                <a:lnTo>
                  <a:pt x="151134" y="200025"/>
                </a:lnTo>
                <a:close/>
              </a:path>
              <a:path w="259714" h="200025">
                <a:moveTo>
                  <a:pt x="230570" y="140865"/>
                </a:moveTo>
                <a:lnTo>
                  <a:pt x="212794" y="140865"/>
                </a:lnTo>
                <a:lnTo>
                  <a:pt x="225949" y="132557"/>
                </a:lnTo>
                <a:lnTo>
                  <a:pt x="235821" y="121918"/>
                </a:lnTo>
                <a:lnTo>
                  <a:pt x="242028" y="108875"/>
                </a:lnTo>
                <a:lnTo>
                  <a:pt x="244182" y="93359"/>
                </a:lnTo>
                <a:lnTo>
                  <a:pt x="237053" y="66695"/>
                </a:lnTo>
                <a:lnTo>
                  <a:pt x="217287" y="48214"/>
                </a:lnTo>
                <a:lnTo>
                  <a:pt x="187316" y="37460"/>
                </a:lnTo>
                <a:lnTo>
                  <a:pt x="149572" y="33977"/>
                </a:lnTo>
                <a:lnTo>
                  <a:pt x="230001" y="33977"/>
                </a:lnTo>
                <a:lnTo>
                  <a:pt x="249212" y="53061"/>
                </a:lnTo>
                <a:lnTo>
                  <a:pt x="259407" y="86885"/>
                </a:lnTo>
                <a:lnTo>
                  <a:pt x="256662" y="104731"/>
                </a:lnTo>
                <a:lnTo>
                  <a:pt x="248797" y="121320"/>
                </a:lnTo>
                <a:lnTo>
                  <a:pt x="236370" y="136286"/>
                </a:lnTo>
                <a:lnTo>
                  <a:pt x="230570" y="140865"/>
                </a:lnTo>
                <a:close/>
              </a:path>
              <a:path w="259714" h="200025">
                <a:moveTo>
                  <a:pt x="151090" y="146893"/>
                </a:moveTo>
                <a:lnTo>
                  <a:pt x="106888" y="146893"/>
                </a:lnTo>
                <a:lnTo>
                  <a:pt x="106888" y="53890"/>
                </a:lnTo>
                <a:lnTo>
                  <a:pt x="195738" y="53890"/>
                </a:lnTo>
                <a:lnTo>
                  <a:pt x="202059" y="54604"/>
                </a:lnTo>
                <a:lnTo>
                  <a:pt x="215964" y="59064"/>
                </a:lnTo>
                <a:lnTo>
                  <a:pt x="229869" y="70748"/>
                </a:lnTo>
                <a:lnTo>
                  <a:pt x="234005" y="85399"/>
                </a:lnTo>
                <a:lnTo>
                  <a:pt x="168504" y="85399"/>
                </a:lnTo>
                <a:lnTo>
                  <a:pt x="151492" y="85635"/>
                </a:lnTo>
                <a:lnTo>
                  <a:pt x="151492" y="110460"/>
                </a:lnTo>
                <a:lnTo>
                  <a:pt x="166960" y="110777"/>
                </a:lnTo>
                <a:lnTo>
                  <a:pt x="231499" y="110777"/>
                </a:lnTo>
                <a:lnTo>
                  <a:pt x="230148" y="115859"/>
                </a:lnTo>
                <a:lnTo>
                  <a:pt x="216857" y="128280"/>
                </a:lnTo>
                <a:lnTo>
                  <a:pt x="203566" y="133477"/>
                </a:lnTo>
                <a:lnTo>
                  <a:pt x="197524" y="134525"/>
                </a:lnTo>
                <a:lnTo>
                  <a:pt x="205382" y="136892"/>
                </a:lnTo>
                <a:lnTo>
                  <a:pt x="209936" y="139213"/>
                </a:lnTo>
                <a:lnTo>
                  <a:pt x="210695" y="139571"/>
                </a:lnTo>
                <a:lnTo>
                  <a:pt x="211722" y="140151"/>
                </a:lnTo>
                <a:lnTo>
                  <a:pt x="212794" y="140865"/>
                </a:lnTo>
                <a:lnTo>
                  <a:pt x="230570" y="140865"/>
                </a:lnTo>
                <a:lnTo>
                  <a:pt x="228082" y="142830"/>
                </a:lnTo>
                <a:lnTo>
                  <a:pt x="151090" y="142830"/>
                </a:lnTo>
                <a:lnTo>
                  <a:pt x="151090" y="146893"/>
                </a:lnTo>
                <a:close/>
              </a:path>
              <a:path w="259714" h="200025">
                <a:moveTo>
                  <a:pt x="231499" y="110777"/>
                </a:moveTo>
                <a:lnTo>
                  <a:pt x="166960" y="110777"/>
                </a:lnTo>
                <a:lnTo>
                  <a:pt x="179397" y="110253"/>
                </a:lnTo>
                <a:lnTo>
                  <a:pt x="187682" y="106674"/>
                </a:lnTo>
                <a:lnTo>
                  <a:pt x="190693" y="97824"/>
                </a:lnTo>
                <a:lnTo>
                  <a:pt x="188197" y="89497"/>
                </a:lnTo>
                <a:lnTo>
                  <a:pt x="180770" y="86020"/>
                </a:lnTo>
                <a:lnTo>
                  <a:pt x="168504" y="85399"/>
                </a:lnTo>
                <a:lnTo>
                  <a:pt x="234005" y="85399"/>
                </a:lnTo>
                <a:lnTo>
                  <a:pt x="236190" y="93136"/>
                </a:lnTo>
                <a:lnTo>
                  <a:pt x="231499" y="110777"/>
                </a:lnTo>
                <a:close/>
              </a:path>
              <a:path w="259714" h="200025">
                <a:moveTo>
                  <a:pt x="221976" y="152697"/>
                </a:moveTo>
                <a:lnTo>
                  <a:pt x="151090" y="152697"/>
                </a:lnTo>
                <a:lnTo>
                  <a:pt x="158948" y="152653"/>
                </a:lnTo>
                <a:lnTo>
                  <a:pt x="166494" y="152251"/>
                </a:lnTo>
                <a:lnTo>
                  <a:pt x="173682" y="151402"/>
                </a:lnTo>
                <a:lnTo>
                  <a:pt x="171405" y="148054"/>
                </a:lnTo>
                <a:lnTo>
                  <a:pt x="167788" y="142830"/>
                </a:lnTo>
                <a:lnTo>
                  <a:pt x="228082" y="142830"/>
                </a:lnTo>
                <a:lnTo>
                  <a:pt x="219938" y="149259"/>
                </a:lnTo>
                <a:lnTo>
                  <a:pt x="221976" y="152697"/>
                </a:lnTo>
                <a:close/>
              </a:path>
              <a:path w="259714" h="200025">
                <a:moveTo>
                  <a:pt x="250031" y="200025"/>
                </a:moveTo>
                <a:lnTo>
                  <a:pt x="200024" y="200025"/>
                </a:lnTo>
                <a:lnTo>
                  <a:pt x="182120" y="166360"/>
                </a:lnTo>
                <a:lnTo>
                  <a:pt x="230075" y="166360"/>
                </a:lnTo>
                <a:lnTo>
                  <a:pt x="250031" y="200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91273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💡</a:t>
            </a:r>
            <a:r>
              <a:rPr dirty="0" sz="3300" spc="-445">
                <a:latin typeface="Arial"/>
                <a:cs typeface="Arial"/>
              </a:rPr>
              <a:t> </a:t>
            </a:r>
            <a:r>
              <a:rPr dirty="0" sz="3350" spc="-245">
                <a:latin typeface="Trebuchet MS"/>
                <a:cs typeface="Trebuchet MS"/>
              </a:rPr>
              <a:t>Why </a:t>
            </a:r>
            <a:r>
              <a:rPr dirty="0" sz="3350" spc="-150">
                <a:latin typeface="Trebuchet MS"/>
                <a:cs typeface="Trebuchet MS"/>
              </a:rPr>
              <a:t>Method </a:t>
            </a:r>
            <a:r>
              <a:rPr dirty="0" sz="3350" spc="-114">
                <a:latin typeface="Trebuchet MS"/>
                <a:cs typeface="Trebuchet MS"/>
              </a:rPr>
              <a:t>Chaining? </a:t>
            </a:r>
            <a:r>
              <a:rPr dirty="0" sz="3350" spc="-130">
                <a:latin typeface="Trebuchet MS"/>
                <a:cs typeface="Trebuchet MS"/>
              </a:rPr>
              <a:t>Fadel's </a:t>
            </a:r>
            <a:r>
              <a:rPr dirty="0" sz="3350" spc="-175">
                <a:latin typeface="Trebuchet MS"/>
                <a:cs typeface="Trebuchet MS"/>
              </a:rPr>
              <a:t>Perspective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3198495" cy="117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Improves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readability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Avoids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intermediate</a:t>
            </a:r>
            <a:r>
              <a:rPr dirty="0" sz="1800" spc="-2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variables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Mimics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R’s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dplyr</a:t>
            </a:r>
            <a:r>
              <a:rPr dirty="0" sz="1800" spc="-2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piping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5854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Indexing </a:t>
            </a:r>
            <a:r>
              <a:rPr dirty="0" sz="3350" spc="-180">
                <a:latin typeface="Trebuchet MS"/>
                <a:cs typeface="Trebuchet MS"/>
              </a:rPr>
              <a:t>and </a:t>
            </a:r>
            <a:r>
              <a:rPr dirty="0" sz="3350" spc="-110">
                <a:latin typeface="Trebuchet MS"/>
                <a:cs typeface="Trebuchet MS"/>
              </a:rPr>
              <a:t>Slicing </a:t>
            </a:r>
            <a:r>
              <a:rPr dirty="0" sz="3350" spc="-254">
                <a:latin typeface="Trebuchet MS"/>
                <a:cs typeface="Trebuchet MS"/>
              </a:rPr>
              <a:t>with</a:t>
            </a:r>
            <a:r>
              <a:rPr dirty="0" sz="3350" spc="-535">
                <a:latin typeface="Trebuchet MS"/>
                <a:cs typeface="Trebuchet MS"/>
              </a:rPr>
              <a:t> </a:t>
            </a:r>
            <a:r>
              <a:rPr dirty="0" sz="3350" spc="-85">
                <a:latin typeface="Trebuchet MS"/>
                <a:cs typeface="Trebuchet MS"/>
              </a:rPr>
              <a:t>Pandas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421495" cy="3890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Indexing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process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selecting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specific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rows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columns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DataFrame.</a:t>
            </a:r>
            <a:endParaRPr sz="1800">
              <a:latin typeface="Trebuchet MS"/>
              <a:cs typeface="Trebuchet MS"/>
            </a:endParaRPr>
          </a:p>
          <a:p>
            <a:pPr marL="146050" marR="303530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Slicing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process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selecting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subset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based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specific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criteria.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 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slice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based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row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numbers,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column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names,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conditions.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25" b="1">
                <a:solidFill>
                  <a:srgbClr val="C2132D"/>
                </a:solidFill>
                <a:latin typeface="Trebuchet MS"/>
                <a:cs typeface="Trebuchet MS"/>
              </a:rPr>
              <a:t>Pandas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provides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several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methods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indexing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slicing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data,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including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C2132D"/>
                </a:solidFill>
                <a:latin typeface="Courier New"/>
                <a:cs typeface="Courier New"/>
              </a:rPr>
              <a:t>.loc[]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C2132D"/>
                </a:solidFill>
                <a:latin typeface="Courier New"/>
                <a:cs typeface="Courier New"/>
              </a:rPr>
              <a:t>.iloc[]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, 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.query()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146685" algn="l"/>
              </a:tabLst>
            </a:pPr>
            <a:r>
              <a:rPr dirty="0" sz="1700" spc="5" b="1">
                <a:solidFill>
                  <a:srgbClr val="C2132D"/>
                </a:solidFill>
                <a:latin typeface="Courier New"/>
                <a:cs typeface="Courier New"/>
              </a:rPr>
              <a:t>.loc[]</a:t>
            </a:r>
            <a:r>
              <a:rPr dirty="0" sz="1700" spc="-575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label-based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indexing,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while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5" b="1">
                <a:solidFill>
                  <a:srgbClr val="C2132D"/>
                </a:solidFill>
                <a:latin typeface="Courier New"/>
                <a:cs typeface="Courier New"/>
              </a:rPr>
              <a:t>.iloc[]</a:t>
            </a:r>
            <a:r>
              <a:rPr dirty="0" sz="1700" spc="-575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positional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indexing.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df.loc[0:5,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'A':'C']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selects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rows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0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5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columns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C,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527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df.iloc[0:5,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0:3]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selects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first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5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rows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first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3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columns.</a:t>
            </a:r>
            <a:endParaRPr sz="1800">
              <a:latin typeface="Trebuchet MS"/>
              <a:cs typeface="Trebuchet MS"/>
            </a:endParaRPr>
          </a:p>
          <a:p>
            <a:pPr marL="146050" marR="274955" indent="-133985">
              <a:lnSpc>
                <a:spcPct val="118100"/>
              </a:lnSpc>
              <a:spcBef>
                <a:spcPts val="900"/>
              </a:spcBef>
              <a:buSzPct val="105882"/>
              <a:buFont typeface="Trebuchet MS"/>
              <a:buChar char="•"/>
              <a:tabLst>
                <a:tab pos="146685" algn="l"/>
              </a:tabLst>
            </a:pPr>
            <a:r>
              <a:rPr dirty="0" sz="1700" spc="5" b="1">
                <a:solidFill>
                  <a:srgbClr val="C2132D"/>
                </a:solidFill>
                <a:latin typeface="Courier New"/>
                <a:cs typeface="Courier New"/>
              </a:rPr>
              <a:t>.query()</a:t>
            </a:r>
            <a:r>
              <a:rPr dirty="0" sz="1700" spc="-570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filter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based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specific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conditions.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585D60"/>
                </a:solidFill>
                <a:latin typeface="Trebuchet MS"/>
                <a:cs typeface="Trebuchet MS"/>
              </a:rPr>
              <a:t>discuss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more 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detail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next</a:t>
            </a:r>
            <a:r>
              <a:rPr dirty="0" sz="1800" spc="-27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slides.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43585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Filtering/Querying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254">
                <a:latin typeface="Trebuchet MS"/>
                <a:cs typeface="Trebuchet MS"/>
              </a:rPr>
              <a:t>with </a:t>
            </a:r>
            <a:r>
              <a:rPr dirty="0" sz="3350" spc="-140">
                <a:latin typeface="Trebuchet MS"/>
                <a:cs typeface="Trebuchet MS"/>
              </a:rPr>
              <a:t>Pandas:</a:t>
            </a:r>
            <a:r>
              <a:rPr dirty="0" sz="3350" spc="-285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Syntax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175" y="4114800"/>
            <a:ext cx="9486900" cy="200025"/>
          </a:xfrm>
          <a:prstGeom prst="rect">
            <a:avLst/>
          </a:prstGeom>
          <a:solidFill>
            <a:srgbClr val="FFDE65"/>
          </a:solidFill>
        </p:spPr>
        <p:txBody>
          <a:bodyPr wrap="square" lIns="0" tIns="0" rIns="0" bIns="0" rtlCol="0" vert="horz">
            <a:spAutoFit/>
          </a:bodyPr>
          <a:lstStyle/>
          <a:p>
            <a:pPr marL="212090">
              <a:lnSpc>
                <a:spcPts val="1480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.query(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"TOTAL &gt;= 3055456.7"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 use query to filter</a:t>
            </a:r>
            <a:r>
              <a:rPr dirty="0" sz="1400" spc="-3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data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428750"/>
            <a:ext cx="9696450" cy="356235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316865" marR="7912100" indent="-208915">
              <a:lnSpc>
                <a:spcPts val="1580"/>
              </a:lnSpc>
              <a:spcBef>
                <a:spcPts val="1390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duke = ( 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pd.read_excel(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00"/>
              </a:lnSpc>
            </a:pP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'../../data/Actual_Hourly_Loads_by_Class_2023_20240507.xlsx'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sheet_name=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'Total Usage'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header=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.assign(</a:t>
            </a:r>
            <a:endParaRPr sz="1350">
              <a:latin typeface="Courier New"/>
              <a:cs typeface="Courier New"/>
            </a:endParaRPr>
          </a:p>
          <a:p>
            <a:pPr marL="733425" marR="5514340" indent="-208915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datetime =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x:  pd.to_datetime(x[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'REPORT DAY'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])</a:t>
            </a:r>
            <a:r>
              <a:rPr dirty="0" sz="1350" spc="-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endParaRPr sz="1350">
              <a:latin typeface="Courier New"/>
              <a:cs typeface="Courier New"/>
            </a:endParaRPr>
          </a:p>
          <a:p>
            <a:pPr marL="733425">
              <a:lnSpc>
                <a:spcPts val="1500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pd.to_timedelta(x[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'HOUR ENDING'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-1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unit=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'h'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733425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9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[[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'datetime'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'TOTAL'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]]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1530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  <a:spcBef>
                <a:spcPts val="130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duke.head(n=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219700"/>
            <a:ext cx="9696450" cy="619125"/>
          </a:xfrm>
          <a:custGeom>
            <a:avLst/>
            <a:gdLst/>
            <a:ahLst/>
            <a:cxnLst/>
            <a:rect l="l" t="t" r="r" b="b"/>
            <a:pathLst>
              <a:path w="9696450" h="619125">
                <a:moveTo>
                  <a:pt x="0" y="0"/>
                </a:moveTo>
                <a:lnTo>
                  <a:pt x="9696449" y="0"/>
                </a:lnTo>
                <a:lnTo>
                  <a:pt x="9696449" y="619124"/>
                </a:lnTo>
                <a:lnTo>
                  <a:pt x="0" y="61912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2895" y="5294616"/>
            <a:ext cx="2827655" cy="4406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ts val="1625"/>
              </a:lnSpc>
              <a:spcBef>
                <a:spcPts val="110"/>
              </a:spcBef>
              <a:tabLst>
                <a:tab pos="1979930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datetime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25"/>
              </a:lnSpc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 3591 2023-05-30</a:t>
            </a:r>
            <a:r>
              <a:rPr dirty="0" sz="1400" spc="-10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15:00:00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45901" y="5294616"/>
            <a:ext cx="1055370" cy="44069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R="5080" indent="520700">
              <a:lnSpc>
                <a:spcPts val="1570"/>
              </a:lnSpc>
              <a:spcBef>
                <a:spcPts val="254"/>
              </a:spcBef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TOTAL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 3087982.04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3567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Filtering/Querying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254">
                <a:latin typeface="Trebuchet MS"/>
                <a:cs typeface="Trebuchet MS"/>
              </a:rPr>
              <a:t>with </a:t>
            </a:r>
            <a:r>
              <a:rPr dirty="0" sz="3350" spc="-140">
                <a:latin typeface="Trebuchet MS"/>
                <a:cs typeface="Trebuchet MS"/>
              </a:rPr>
              <a:t>Pandas: </a:t>
            </a:r>
            <a:r>
              <a:rPr dirty="0" sz="3350" spc="-165">
                <a:latin typeface="Trebuchet MS"/>
                <a:cs typeface="Trebuchet MS"/>
              </a:rPr>
              <a:t>Syntax </a:t>
            </a:r>
            <a:r>
              <a:rPr dirty="0" sz="3350" spc="-405">
                <a:latin typeface="Trebuchet MS"/>
                <a:cs typeface="Trebuchet MS"/>
              </a:rPr>
              <a:t>w/</a:t>
            </a:r>
            <a:r>
              <a:rPr dirty="0" sz="3350" spc="-440">
                <a:latin typeface="Trebuchet MS"/>
                <a:cs typeface="Trebuchet MS"/>
              </a:rPr>
              <a:t> </a:t>
            </a:r>
            <a:r>
              <a:rPr dirty="0" sz="3350" spc="-200">
                <a:latin typeface="Trebuchet MS"/>
                <a:cs typeface="Trebuchet MS"/>
              </a:rPr>
              <a:t>Objects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175" y="4486275"/>
            <a:ext cx="9486900" cy="200025"/>
          </a:xfrm>
          <a:prstGeom prst="rect">
            <a:avLst/>
          </a:prstGeom>
          <a:solidFill>
            <a:srgbClr val="FFDE65"/>
          </a:solidFill>
        </p:spPr>
        <p:txBody>
          <a:bodyPr wrap="square" lIns="0" tIns="0" rIns="0" bIns="0" rtlCol="0" vert="horz">
            <a:spAutoFit/>
          </a:bodyPr>
          <a:lstStyle/>
          <a:p>
            <a:pPr marL="212090">
              <a:lnSpc>
                <a:spcPts val="1480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.query(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"TOTAL &gt;= @total_cutoff"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 use query to filter with @ for</a:t>
            </a:r>
            <a:r>
              <a:rPr dirty="0" sz="1400" spc="-4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object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428750"/>
            <a:ext cx="9696450" cy="393382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107950" marR="7182484">
              <a:lnSpc>
                <a:spcPct val="180600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total_cutoff=</a:t>
            </a:r>
            <a:r>
              <a:rPr dirty="0" sz="1350" spc="-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3055456.7 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duke =</a:t>
            </a:r>
            <a:r>
              <a:rPr dirty="0" sz="1350" spc="-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endParaRPr sz="1350">
              <a:latin typeface="Courier New"/>
              <a:cs typeface="Courier New"/>
            </a:endParaRPr>
          </a:p>
          <a:p>
            <a:pPr marL="525145" marR="2804160" indent="-208915">
              <a:lnSpc>
                <a:spcPts val="1580"/>
              </a:lnSpc>
              <a:spcBef>
                <a:spcPts val="40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pd.read_excel(  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'../../data/Actual_Hourly_Loads_by_Class_2023_20240507.xlsx'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sheet_name=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'Total Usage'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header=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endParaRPr sz="1350">
              <a:latin typeface="Courier New"/>
              <a:cs typeface="Courier New"/>
            </a:endParaRPr>
          </a:p>
          <a:p>
            <a:pPr marL="525145">
              <a:lnSpc>
                <a:spcPts val="149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.assign(</a:t>
            </a:r>
            <a:endParaRPr sz="1350">
              <a:latin typeface="Courier New"/>
              <a:cs typeface="Courier New"/>
            </a:endParaRPr>
          </a:p>
          <a:p>
            <a:pPr marL="733425" marR="5514340" indent="-208915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datetime =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x:  pd.to_datetime(x[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'REPORT DAY'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])</a:t>
            </a:r>
            <a:r>
              <a:rPr dirty="0" sz="1350" spc="-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endParaRPr sz="1350">
              <a:latin typeface="Courier New"/>
              <a:cs typeface="Courier New"/>
            </a:endParaRPr>
          </a:p>
          <a:p>
            <a:pPr marL="733425">
              <a:lnSpc>
                <a:spcPts val="1500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pd.to_timedelta(x[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'HOUR ENDING'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-1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unit=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'h'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733425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316865">
              <a:lnSpc>
                <a:spcPts val="159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[[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'datetime'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'TOTAL'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]]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5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  <a:spcBef>
                <a:spcPts val="130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duke.head(n=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5591174"/>
            <a:ext cx="9696450" cy="619125"/>
          </a:xfrm>
          <a:custGeom>
            <a:avLst/>
            <a:gdLst/>
            <a:ahLst/>
            <a:cxnLst/>
            <a:rect l="l" t="t" r="r" b="b"/>
            <a:pathLst>
              <a:path w="9696450" h="619125">
                <a:moveTo>
                  <a:pt x="0" y="0"/>
                </a:moveTo>
                <a:lnTo>
                  <a:pt x="9696449" y="0"/>
                </a:lnTo>
                <a:lnTo>
                  <a:pt x="9696449" y="619124"/>
                </a:lnTo>
                <a:lnTo>
                  <a:pt x="0" y="61912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22895" y="5666091"/>
            <a:ext cx="2827655" cy="4406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ts val="1630"/>
              </a:lnSpc>
              <a:spcBef>
                <a:spcPts val="110"/>
              </a:spcBef>
              <a:tabLst>
                <a:tab pos="1979930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datetime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30"/>
              </a:lnSpc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 3591 2023-05-30</a:t>
            </a:r>
            <a:r>
              <a:rPr dirty="0" sz="1400" spc="-10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15:00:00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45901" y="5666091"/>
            <a:ext cx="1055370" cy="44069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R="5080" indent="520700">
              <a:lnSpc>
                <a:spcPts val="1580"/>
              </a:lnSpc>
              <a:spcBef>
                <a:spcPts val="245"/>
              </a:spcBef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TOTAL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 3087982.04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6563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0">
                <a:latin typeface="Trebuchet MS"/>
                <a:cs typeface="Trebuchet MS"/>
              </a:rPr>
              <a:t>Querying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405">
                <a:latin typeface="Trebuchet MS"/>
                <a:cs typeface="Trebuchet MS"/>
              </a:rPr>
              <a:t>w/ </a:t>
            </a:r>
            <a:r>
              <a:rPr dirty="0" sz="3350" spc="-140">
                <a:latin typeface="Trebuchet MS"/>
                <a:cs typeface="Trebuchet MS"/>
              </a:rPr>
              <a:t>Pandas: </a:t>
            </a:r>
            <a:r>
              <a:rPr dirty="0" sz="3350" spc="-80">
                <a:latin typeface="Trebuchet MS"/>
                <a:cs typeface="Trebuchet MS"/>
              </a:rPr>
              <a:t>No </a:t>
            </a:r>
            <a:r>
              <a:rPr dirty="0" sz="3350" spc="-65">
                <a:latin typeface="Trebuchet MS"/>
                <a:cs typeface="Trebuchet MS"/>
              </a:rPr>
              <a:t>Spaces </a:t>
            </a:r>
            <a:r>
              <a:rPr dirty="0" sz="3350" spc="-190">
                <a:latin typeface="Trebuchet MS"/>
                <a:cs typeface="Trebuchet MS"/>
              </a:rPr>
              <a:t>in </a:t>
            </a:r>
            <a:r>
              <a:rPr dirty="0" sz="3350" spc="-140">
                <a:latin typeface="Trebuchet MS"/>
                <a:cs typeface="Trebuchet MS"/>
              </a:rPr>
              <a:t>Col</a:t>
            </a:r>
            <a:r>
              <a:rPr dirty="0" sz="3350" spc="-575">
                <a:latin typeface="Trebuchet MS"/>
                <a:cs typeface="Trebuchet MS"/>
              </a:rPr>
              <a:t> </a:t>
            </a:r>
            <a:r>
              <a:rPr dirty="0" sz="3350" spc="-100">
                <a:latin typeface="Trebuchet MS"/>
                <a:cs typeface="Trebuchet MS"/>
              </a:rPr>
              <a:t>Names</a:t>
            </a:r>
            <a:endParaRPr sz="335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428750"/>
          <a:ext cx="9696450" cy="441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/>
                <a:gridCol w="1619250"/>
                <a:gridCol w="1563370"/>
                <a:gridCol w="6303645"/>
                <a:gridCol w="104775"/>
              </a:tblGrid>
              <a:tr h="2467468">
                <a:tc gridSpan="4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350" spc="10" b="1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import 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pandas </a:t>
                      </a:r>
                      <a:r>
                        <a:rPr dirty="0" sz="1350" spc="10" b="1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as</a:t>
                      </a:r>
                      <a:r>
                        <a:rPr dirty="0" sz="1350" spc="5" b="1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pd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316865" marR="7912100" indent="-208915">
                        <a:lnSpc>
                          <a:spcPts val="1580"/>
                        </a:lnSpc>
                        <a:spcBef>
                          <a:spcPts val="1390"/>
                        </a:spcBef>
                      </a:pPr>
                      <a:r>
                        <a:rPr dirty="0" sz="135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duke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( pd.read_excel(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525145">
                        <a:lnSpc>
                          <a:spcPts val="1500"/>
                        </a:lnSpc>
                      </a:pP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'../../data/Actual_Hourly_Loads_by_Class_2023_20240507.xlsx'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525145">
                        <a:lnSpc>
                          <a:spcPts val="1575"/>
                        </a:lnSpc>
                      </a:pP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sheet_name=</a:t>
                      </a: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'Total Usage'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350" spc="5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header=</a:t>
                      </a:r>
                      <a:r>
                        <a:rPr dirty="0" sz="1350" spc="1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525145">
                        <a:lnSpc>
                          <a:spcPts val="1575"/>
                        </a:lnSpc>
                      </a:pPr>
                      <a:r>
                        <a:rPr dirty="0" sz="135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316865">
                        <a:lnSpc>
                          <a:spcPts val="1575"/>
                        </a:lnSpc>
                      </a:pP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.assign(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733425" marR="5514340" indent="-208915">
                        <a:lnSpc>
                          <a:spcPts val="1580"/>
                        </a:lnSpc>
                        <a:spcBef>
                          <a:spcPts val="65"/>
                        </a:spcBef>
                      </a:pP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datetime = </a:t>
                      </a:r>
                      <a:r>
                        <a:rPr dirty="0" sz="1350" spc="10" b="1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lambda 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x:  pd.to_datetime(x[</a:t>
                      </a: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'REPORT DAY'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])  +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733425">
                        <a:lnSpc>
                          <a:spcPts val="1500"/>
                        </a:lnSpc>
                      </a:pP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pd.to_timedelta(x[</a:t>
                      </a: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'HOUR ENDING'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dirty="0" sz="1350" spc="1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-1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dirty="0" sz="1350" spc="5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unit=</a:t>
                      </a: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'h'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733425">
                        <a:lnSpc>
                          <a:spcPts val="1455"/>
                        </a:lnSpc>
                      </a:pPr>
                      <a:r>
                        <a:rPr dirty="0" sz="135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95250"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06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1525"/>
                        </a:lnSpc>
                      </a:pPr>
                      <a:r>
                        <a:rPr dirty="0" sz="135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[[</a:t>
                      </a:r>
                      <a:r>
                        <a:rPr dirty="0" sz="135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'datetime'</a:t>
                      </a:r>
                      <a:r>
                        <a:rPr dirty="0" sz="135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</a:pP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'HOUR</a:t>
                      </a:r>
                      <a:r>
                        <a:rPr dirty="0" sz="1350" spc="-55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ENDING'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25"/>
                        </a:lnSpc>
                      </a:pP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'TOTAL'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03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00"/>
                        </a:lnSpc>
                      </a:pPr>
                      <a:r>
                        <a:rPr dirty="0" sz="135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.query(</a:t>
                      </a:r>
                      <a:r>
                        <a:rPr dirty="0" sz="135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"`HOUR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ENDING` ==</a:t>
                      </a:r>
                      <a:r>
                        <a:rPr dirty="0" sz="1350" spc="-65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8"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marL="260350" indent="-208915">
                        <a:lnSpc>
                          <a:spcPts val="1500"/>
                        </a:lnSpc>
                        <a:buChar char="❖"/>
                        <a:tabLst>
                          <a:tab pos="260985" algn="l"/>
                        </a:tabLst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use backticks ` ` for spaces in col</a:t>
                      </a:r>
                      <a:r>
                        <a:rPr dirty="0" sz="1400" spc="-4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names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85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540"/>
                        </a:lnSpc>
                      </a:pPr>
                      <a:r>
                        <a:rPr dirty="0" sz="135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399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duke.head(n=</a:t>
                      </a:r>
                      <a:r>
                        <a:rPr dirty="0" sz="1350" spc="1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350" spc="10">
                          <a:solidFill>
                            <a:srgbClr val="333333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75565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19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625"/>
                        </a:lnSpc>
                        <a:spcBef>
                          <a:spcPts val="700"/>
                        </a:spcBef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">
                        <a:lnSpc>
                          <a:spcPts val="1625"/>
                        </a:lnSpc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## 7</a:t>
                      </a:r>
                      <a:r>
                        <a:rPr dirty="0" sz="1400" spc="-95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2023-01-01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8890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1435" marR="44450">
                        <a:lnSpc>
                          <a:spcPts val="1570"/>
                        </a:lnSpc>
                        <a:spcBef>
                          <a:spcPts val="840"/>
                        </a:spcBef>
                        <a:tabLst>
                          <a:tab pos="1094105" algn="l"/>
                        </a:tabLst>
                      </a:pP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datetime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HOUR 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07:00:00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10668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572770" marR="4472305" indent="-521334">
                        <a:lnSpc>
                          <a:spcPts val="1570"/>
                        </a:lnSpc>
                        <a:spcBef>
                          <a:spcPts val="840"/>
                        </a:spcBef>
                        <a:tabLst>
                          <a:tab pos="885825" algn="l"/>
                          <a:tab pos="1406525" algn="l"/>
                        </a:tabLst>
                      </a:pP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ENDING 		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dirty="0" sz="1400" spc="-1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8 </a:t>
                      </a:r>
                      <a:r>
                        <a:rPr dirty="0" sz="140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	 </a:t>
                      </a:r>
                      <a:r>
                        <a:rPr dirty="0" sz="1400" spc="-20" i="1">
                          <a:solidFill>
                            <a:srgbClr val="999987"/>
                          </a:solidFill>
                          <a:latin typeface="Courier New"/>
                          <a:cs typeface="Courier New"/>
                        </a:rPr>
                        <a:t>1807402.51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106680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Learning </a:t>
            </a:r>
            <a:r>
              <a:rPr dirty="0" sz="3350" spc="-204">
                <a:latin typeface="Trebuchet MS"/>
                <a:cs typeface="Trebuchet MS"/>
              </a:rPr>
              <a:t>Objectives </a:t>
            </a:r>
            <a:r>
              <a:rPr dirty="0" sz="3350" spc="-185">
                <a:latin typeface="Trebuchet MS"/>
                <a:cs typeface="Trebuchet MS"/>
              </a:rPr>
              <a:t>for </a:t>
            </a:r>
            <a:r>
              <a:rPr dirty="0" sz="3350" spc="-135">
                <a:latin typeface="Trebuchet MS"/>
                <a:cs typeface="Trebuchet MS"/>
              </a:rPr>
              <a:t>Today's</a:t>
            </a:r>
            <a:r>
              <a:rPr dirty="0" sz="3350" spc="-49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5747385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Setting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up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Python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(Colab,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Anaconda,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and/or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585D60"/>
                </a:solidFill>
                <a:latin typeface="Trebuchet MS"/>
                <a:cs typeface="Trebuchet MS"/>
              </a:rPr>
              <a:t>VS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Code)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Practice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basic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reading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(from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585D60"/>
                </a:solidFill>
                <a:latin typeface="Trebuchet MS"/>
                <a:cs typeface="Trebuchet MS"/>
              </a:rPr>
              <a:t>CSVs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Web)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panda's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datatime,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indexing,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slicing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capabilities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(Optional)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Trebuchet MS"/>
                <a:cs typeface="Trebuchet MS"/>
              </a:rPr>
              <a:t>Discuss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generative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AI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usage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Google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Colab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591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latin typeface="Trebuchet MS"/>
                <a:cs typeface="Trebuchet MS"/>
              </a:rPr>
              <a:t>Filtering/Querying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254">
                <a:latin typeface="Trebuchet MS"/>
                <a:cs typeface="Trebuchet MS"/>
              </a:rPr>
              <a:t>with </a:t>
            </a:r>
            <a:r>
              <a:rPr dirty="0" sz="3350" spc="-140">
                <a:latin typeface="Trebuchet MS"/>
                <a:cs typeface="Trebuchet MS"/>
              </a:rPr>
              <a:t>Pandas: </a:t>
            </a:r>
            <a:r>
              <a:rPr dirty="0" sz="3350" spc="-180">
                <a:latin typeface="Trebuchet MS"/>
                <a:cs typeface="Trebuchet MS"/>
              </a:rPr>
              <a:t>Multiple</a:t>
            </a:r>
            <a:r>
              <a:rPr dirty="0" sz="3350" spc="-355">
                <a:latin typeface="Trebuchet MS"/>
                <a:cs typeface="Trebuchet MS"/>
              </a:rPr>
              <a:t> </a:t>
            </a:r>
            <a:r>
              <a:rPr dirty="0" sz="3350" spc="-140">
                <a:latin typeface="Trebuchet MS"/>
                <a:cs typeface="Trebuchet MS"/>
              </a:rPr>
              <a:t>Conditions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28750"/>
            <a:ext cx="9696450" cy="3562350"/>
          </a:xfrm>
          <a:custGeom>
            <a:avLst/>
            <a:gdLst/>
            <a:ahLst/>
            <a:cxnLst/>
            <a:rect l="l" t="t" r="r" b="b"/>
            <a:pathLst>
              <a:path w="9696450" h="3562350">
                <a:moveTo>
                  <a:pt x="0" y="0"/>
                </a:moveTo>
                <a:lnTo>
                  <a:pt x="9696449" y="0"/>
                </a:lnTo>
                <a:lnTo>
                  <a:pt x="9696449" y="3562349"/>
                </a:lnTo>
                <a:lnTo>
                  <a:pt x="0" y="356234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9175" y="4114800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2895" y="1509013"/>
            <a:ext cx="9486265" cy="33775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350" spc="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350">
              <a:latin typeface="Courier New"/>
              <a:cs typeface="Courier New"/>
            </a:endParaRPr>
          </a:p>
          <a:p>
            <a:pPr marL="208279" marR="7810500" indent="-208915">
              <a:lnSpc>
                <a:spcPts val="1580"/>
              </a:lnSpc>
              <a:spcBef>
                <a:spcPts val="1390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duke = ( 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pd.read_excel(</a:t>
            </a:r>
            <a:endParaRPr sz="1350">
              <a:latin typeface="Courier New"/>
              <a:cs typeface="Courier New"/>
            </a:endParaRPr>
          </a:p>
          <a:p>
            <a:pPr marL="416559">
              <a:lnSpc>
                <a:spcPts val="1500"/>
              </a:lnSpc>
            </a:pP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'../../data/Actual_Hourly_Loads_by_Class_2023_20240507.xlsx'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350">
              <a:latin typeface="Courier New"/>
              <a:cs typeface="Courier New"/>
            </a:endParaRPr>
          </a:p>
          <a:p>
            <a:pPr marL="416559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sheet_name=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'Total Usage'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header=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endParaRPr sz="1350">
              <a:latin typeface="Courier New"/>
              <a:cs typeface="Courier New"/>
            </a:endParaRPr>
          </a:p>
          <a:p>
            <a:pPr marL="416559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208279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.assign(</a:t>
            </a:r>
            <a:endParaRPr sz="1350">
              <a:latin typeface="Courier New"/>
              <a:cs typeface="Courier New"/>
            </a:endParaRPr>
          </a:p>
          <a:p>
            <a:pPr marL="624840" marR="5412740" indent="-208915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datetime =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lambda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x:  pd.to_datetime(x[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'REPORT DAY'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])</a:t>
            </a:r>
            <a:r>
              <a:rPr dirty="0" sz="1350" spc="-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+</a:t>
            </a:r>
            <a:endParaRPr sz="1350">
              <a:latin typeface="Courier New"/>
              <a:cs typeface="Courier New"/>
            </a:endParaRPr>
          </a:p>
          <a:p>
            <a:pPr marL="624840">
              <a:lnSpc>
                <a:spcPts val="1500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pd.to_timedelta(x[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'HOUR ENDING'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-1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unit=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'h'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624840">
              <a:lnSpc>
                <a:spcPts val="157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208279">
              <a:lnSpc>
                <a:spcPts val="1550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[[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'datetime'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'TOTAL'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]]</a:t>
            </a:r>
            <a:endParaRPr sz="1350">
              <a:latin typeface="Courier New"/>
              <a:cs typeface="Courier New"/>
            </a:endParaRPr>
          </a:p>
          <a:p>
            <a:pPr marL="208279">
              <a:lnSpc>
                <a:spcPts val="1605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.query(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"TOTAL &gt;= 3055456 and datetime &gt;= '2023-05-31'"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 use and for multiple</a:t>
            </a:r>
            <a:r>
              <a:rPr dirty="0" sz="1400" spc="-7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conditions</a:t>
            </a:r>
            <a:endParaRPr sz="1400">
              <a:latin typeface="Courier New"/>
              <a:cs typeface="Courier New"/>
            </a:endParaRPr>
          </a:p>
          <a:p>
            <a:pPr marL="208279">
              <a:lnSpc>
                <a:spcPts val="1590"/>
              </a:lnSpc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duke.head(n=</a:t>
            </a:r>
            <a:r>
              <a:rPr dirty="0" sz="1350" spc="1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5219700"/>
            <a:ext cx="9696450" cy="619125"/>
          </a:xfrm>
          <a:custGeom>
            <a:avLst/>
            <a:gdLst/>
            <a:ahLst/>
            <a:cxnLst/>
            <a:rect l="l" t="t" r="r" b="b"/>
            <a:pathLst>
              <a:path w="9696450" h="619125">
                <a:moveTo>
                  <a:pt x="0" y="0"/>
                </a:moveTo>
                <a:lnTo>
                  <a:pt x="9696449" y="0"/>
                </a:lnTo>
                <a:lnTo>
                  <a:pt x="9696449" y="619124"/>
                </a:lnTo>
                <a:lnTo>
                  <a:pt x="0" y="61912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22895" y="5294616"/>
            <a:ext cx="2827655" cy="4406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ts val="1625"/>
              </a:lnSpc>
              <a:spcBef>
                <a:spcPts val="110"/>
              </a:spcBef>
              <a:tabLst>
                <a:tab pos="1979930" algn="l"/>
              </a:tabLst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	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datetime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25"/>
              </a:lnSpc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## 3613 2023-05-31</a:t>
            </a:r>
            <a:r>
              <a:rPr dirty="0" sz="1400" spc="-10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13:00:00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45901" y="5294616"/>
            <a:ext cx="1055370" cy="44069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R="5080" indent="520700">
              <a:lnSpc>
                <a:spcPts val="1570"/>
              </a:lnSpc>
              <a:spcBef>
                <a:spcPts val="254"/>
              </a:spcBef>
            </a:pP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TOTAL </a:t>
            </a:r>
            <a:r>
              <a:rPr dirty="0" sz="1400" spc="-20" i="1">
                <a:solidFill>
                  <a:srgbClr val="999987"/>
                </a:solidFill>
                <a:latin typeface="Courier New"/>
                <a:cs typeface="Courier New"/>
              </a:rPr>
              <a:t> 3091924.35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928609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How </a:t>
            </a:r>
            <a:r>
              <a:rPr dirty="0" sz="3350" spc="-215">
                <a:latin typeface="Trebuchet MS"/>
                <a:cs typeface="Trebuchet MS"/>
              </a:rPr>
              <a:t>Filtering/Querying </a:t>
            </a:r>
            <a:r>
              <a:rPr dirty="0" sz="3350">
                <a:latin typeface="Trebuchet MS"/>
                <a:cs typeface="Trebuchet MS"/>
              </a:rPr>
              <a:t>is </a:t>
            </a:r>
            <a:r>
              <a:rPr dirty="0" sz="3350" spc="-135">
                <a:latin typeface="Trebuchet MS"/>
                <a:cs typeface="Trebuchet MS"/>
              </a:rPr>
              <a:t>Used </a:t>
            </a:r>
            <a:r>
              <a:rPr dirty="0" sz="3350" spc="-190">
                <a:latin typeface="Trebuchet MS"/>
                <a:cs typeface="Trebuchet MS"/>
              </a:rPr>
              <a:t>in</a:t>
            </a:r>
            <a:r>
              <a:rPr dirty="0" sz="3350" spc="-685">
                <a:latin typeface="Trebuchet MS"/>
                <a:cs typeface="Trebuchet MS"/>
              </a:rPr>
              <a:t> </a:t>
            </a:r>
            <a:r>
              <a:rPr dirty="0" sz="3350" spc="-120">
                <a:latin typeface="Trebuchet MS"/>
                <a:cs typeface="Trebuchet MS"/>
              </a:rPr>
              <a:t>Forecasting?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303385" cy="106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Filtering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querying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essential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select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relevant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analysis.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example,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prior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2024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training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model,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 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2024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testing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evaluate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performance.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2407" y="2952273"/>
            <a:ext cx="7996877" cy="2992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06666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04">
                <a:latin typeface="Trebuchet MS"/>
                <a:cs typeface="Trebuchet MS"/>
              </a:rPr>
              <a:t>Kahoot </a:t>
            </a:r>
            <a:r>
              <a:rPr dirty="0" sz="4100" spc="-250">
                <a:latin typeface="Trebuchet MS"/>
                <a:cs typeface="Trebuchet MS"/>
              </a:rPr>
              <a:t>Competition</a:t>
            </a:r>
            <a:r>
              <a:rPr dirty="0" sz="4100" spc="-415">
                <a:latin typeface="Trebuchet MS"/>
                <a:cs typeface="Trebuchet MS"/>
              </a:rPr>
              <a:t> </a:t>
            </a:r>
            <a:r>
              <a:rPr dirty="0" sz="4100" spc="-40">
                <a:latin typeface="Trebuchet MS"/>
                <a:cs typeface="Trebuchet MS"/>
              </a:rPr>
              <a:t>#02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9627235" cy="446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4139">
              <a:lnSpc>
                <a:spcPct val="118100"/>
              </a:lnSpc>
              <a:spcBef>
                <a:spcPts val="100"/>
              </a:spcBef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585D60"/>
                </a:solidFill>
                <a:latin typeface="Trebuchet MS"/>
                <a:cs typeface="Trebuchet MS"/>
              </a:rPr>
              <a:t>assess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understanding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retention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topics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covered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585D60"/>
                </a:solidFill>
                <a:latin typeface="Trebuchet MS"/>
                <a:cs typeface="Trebuchet MS"/>
              </a:rPr>
              <a:t>so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585D60"/>
                </a:solidFill>
                <a:latin typeface="Trebuchet MS"/>
                <a:cs typeface="Trebuchet MS"/>
              </a:rPr>
              <a:t>far,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compete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 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Kahoot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competition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(consisting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5</a:t>
            </a:r>
            <a:r>
              <a:rPr dirty="0" sz="1800" spc="-4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questions)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Download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inspect</a:t>
            </a:r>
            <a:r>
              <a:rPr dirty="0" sz="1800" spc="-3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01_hotel_occupancy.csv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Go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2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https://kahoot.it/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Enter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game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pin,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which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shown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during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Provide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first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(preferred)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last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marL="393065" marR="8890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question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within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allocated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window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fast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and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correct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answers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provide 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more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points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875"/>
              </a:spcBef>
              <a:tabLst>
                <a:tab pos="6142990" algn="l"/>
              </a:tabLst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Winning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competition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involves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having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75" b="1">
                <a:solidFill>
                  <a:srgbClr val="C2132D"/>
                </a:solidFill>
                <a:latin typeface="Trebuchet MS"/>
                <a:cs typeface="Trebuchet MS"/>
              </a:rPr>
              <a:t>as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many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correct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answers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75" b="1">
                <a:solidFill>
                  <a:srgbClr val="C2132D"/>
                </a:solidFill>
                <a:latin typeface="Trebuchet MS"/>
                <a:cs typeface="Trebuchet MS"/>
              </a:rPr>
              <a:t>as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possible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C2132D"/>
                </a:solidFill>
                <a:latin typeface="Trebuchet MS"/>
                <a:cs typeface="Trebuchet MS"/>
              </a:rPr>
              <a:t>AND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taking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 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shortest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duration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to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answer these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questions.</a:t>
            </a:r>
            <a:r>
              <a:rPr dirty="0" sz="1800" spc="-31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winner	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competition</a:t>
            </a:r>
            <a:r>
              <a:rPr dirty="0" sz="1800" spc="-3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receive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0.15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bonus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on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Assignment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02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Good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luck!!!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4175" y="5363104"/>
            <a:ext cx="256540" cy="227965"/>
          </a:xfrm>
          <a:custGeom>
            <a:avLst/>
            <a:gdLst/>
            <a:ahLst/>
            <a:cxnLst/>
            <a:rect l="l" t="t" r="r" b="b"/>
            <a:pathLst>
              <a:path w="256540" h="227964">
                <a:moveTo>
                  <a:pt x="198387" y="28442"/>
                </a:moveTo>
                <a:lnTo>
                  <a:pt x="57596" y="28442"/>
                </a:lnTo>
                <a:lnTo>
                  <a:pt x="57463" y="26131"/>
                </a:lnTo>
                <a:lnTo>
                  <a:pt x="57285" y="21420"/>
                </a:lnTo>
                <a:lnTo>
                  <a:pt x="58712" y="13124"/>
                </a:lnTo>
                <a:lnTo>
                  <a:pt x="63168" y="6310"/>
                </a:lnTo>
                <a:lnTo>
                  <a:pt x="69915" y="1697"/>
                </a:lnTo>
                <a:lnTo>
                  <a:pt x="78217" y="0"/>
                </a:lnTo>
                <a:lnTo>
                  <a:pt x="177766" y="0"/>
                </a:lnTo>
                <a:lnTo>
                  <a:pt x="186068" y="1697"/>
                </a:lnTo>
                <a:lnTo>
                  <a:pt x="192816" y="6310"/>
                </a:lnTo>
                <a:lnTo>
                  <a:pt x="197271" y="13124"/>
                </a:lnTo>
                <a:lnTo>
                  <a:pt x="198698" y="21420"/>
                </a:lnTo>
                <a:lnTo>
                  <a:pt x="198521" y="26131"/>
                </a:lnTo>
                <a:lnTo>
                  <a:pt x="198387" y="28442"/>
                </a:lnTo>
                <a:close/>
              </a:path>
              <a:path w="256540" h="227964">
                <a:moveTo>
                  <a:pt x="149768" y="199098"/>
                </a:moveTo>
                <a:lnTo>
                  <a:pt x="106215" y="199098"/>
                </a:lnTo>
                <a:lnTo>
                  <a:pt x="113770" y="191543"/>
                </a:lnTo>
                <a:lnTo>
                  <a:pt x="113770" y="182255"/>
                </a:lnTo>
                <a:lnTo>
                  <a:pt x="81977" y="157357"/>
                </a:lnTo>
                <a:lnTo>
                  <a:pt x="66323" y="150496"/>
                </a:lnTo>
                <a:lnTo>
                  <a:pt x="34886" y="128303"/>
                </a:lnTo>
                <a:lnTo>
                  <a:pt x="9943" y="91855"/>
                </a:lnTo>
                <a:lnTo>
                  <a:pt x="0" y="39108"/>
                </a:lnTo>
                <a:lnTo>
                  <a:pt x="0" y="33197"/>
                </a:lnTo>
                <a:lnTo>
                  <a:pt x="4755" y="28442"/>
                </a:lnTo>
                <a:lnTo>
                  <a:pt x="251229" y="28442"/>
                </a:lnTo>
                <a:lnTo>
                  <a:pt x="255984" y="33197"/>
                </a:lnTo>
                <a:lnTo>
                  <a:pt x="255984" y="39108"/>
                </a:lnTo>
                <a:lnTo>
                  <a:pt x="254999" y="49774"/>
                </a:lnTo>
                <a:lnTo>
                  <a:pt x="21776" y="49774"/>
                </a:lnTo>
                <a:lnTo>
                  <a:pt x="25088" y="70142"/>
                </a:lnTo>
                <a:lnTo>
                  <a:pt x="49774" y="113015"/>
                </a:lnTo>
                <a:lnTo>
                  <a:pt x="82306" y="134480"/>
                </a:lnTo>
                <a:lnTo>
                  <a:pt x="213621" y="134480"/>
                </a:lnTo>
                <a:lnTo>
                  <a:pt x="205733" y="140960"/>
                </a:lnTo>
                <a:lnTo>
                  <a:pt x="189699" y="150496"/>
                </a:lnTo>
                <a:lnTo>
                  <a:pt x="174032" y="157357"/>
                </a:lnTo>
                <a:lnTo>
                  <a:pt x="159723" y="161990"/>
                </a:lnTo>
                <a:lnTo>
                  <a:pt x="152560" y="165150"/>
                </a:lnTo>
                <a:lnTo>
                  <a:pt x="147042" y="169939"/>
                </a:lnTo>
                <a:lnTo>
                  <a:pt x="143479" y="175820"/>
                </a:lnTo>
                <a:lnTo>
                  <a:pt x="142213" y="182255"/>
                </a:lnTo>
                <a:lnTo>
                  <a:pt x="142213" y="191543"/>
                </a:lnTo>
                <a:lnTo>
                  <a:pt x="149768" y="199098"/>
                </a:lnTo>
                <a:close/>
              </a:path>
              <a:path w="256540" h="227964">
                <a:moveTo>
                  <a:pt x="173722" y="134480"/>
                </a:moveTo>
                <a:lnTo>
                  <a:pt x="82306" y="134480"/>
                </a:lnTo>
                <a:lnTo>
                  <a:pt x="75014" y="119320"/>
                </a:lnTo>
                <a:lnTo>
                  <a:pt x="68506" y="100427"/>
                </a:lnTo>
                <a:lnTo>
                  <a:pt x="63132" y="77384"/>
                </a:lnTo>
                <a:lnTo>
                  <a:pt x="59240" y="49774"/>
                </a:lnTo>
                <a:lnTo>
                  <a:pt x="196787" y="49774"/>
                </a:lnTo>
                <a:lnTo>
                  <a:pt x="192896" y="77384"/>
                </a:lnTo>
                <a:lnTo>
                  <a:pt x="187521" y="100427"/>
                </a:lnTo>
                <a:lnTo>
                  <a:pt x="181013" y="119320"/>
                </a:lnTo>
                <a:lnTo>
                  <a:pt x="173722" y="134480"/>
                </a:lnTo>
                <a:close/>
              </a:path>
              <a:path w="256540" h="227964">
                <a:moveTo>
                  <a:pt x="213621" y="134480"/>
                </a:moveTo>
                <a:lnTo>
                  <a:pt x="173722" y="134480"/>
                </a:lnTo>
                <a:lnTo>
                  <a:pt x="182074" y="130426"/>
                </a:lnTo>
                <a:lnTo>
                  <a:pt x="190405" y="125547"/>
                </a:lnTo>
                <a:lnTo>
                  <a:pt x="198527" y="119769"/>
                </a:lnTo>
                <a:lnTo>
                  <a:pt x="206254" y="113015"/>
                </a:lnTo>
                <a:lnTo>
                  <a:pt x="216335" y="101446"/>
                </a:lnTo>
                <a:lnTo>
                  <a:pt x="224764" y="87261"/>
                </a:lnTo>
                <a:lnTo>
                  <a:pt x="230959" y="70142"/>
                </a:lnTo>
                <a:lnTo>
                  <a:pt x="234296" y="49774"/>
                </a:lnTo>
                <a:lnTo>
                  <a:pt x="254999" y="49774"/>
                </a:lnTo>
                <a:lnTo>
                  <a:pt x="253346" y="67675"/>
                </a:lnTo>
                <a:lnTo>
                  <a:pt x="246046" y="91855"/>
                </a:lnTo>
                <a:lnTo>
                  <a:pt x="235004" y="111960"/>
                </a:lnTo>
                <a:lnTo>
                  <a:pt x="221142" y="128303"/>
                </a:lnTo>
                <a:lnTo>
                  <a:pt x="213621" y="134480"/>
                </a:lnTo>
                <a:close/>
              </a:path>
              <a:path w="256540" h="227964">
                <a:moveTo>
                  <a:pt x="178522" y="227541"/>
                </a:moveTo>
                <a:lnTo>
                  <a:pt x="77461" y="227541"/>
                </a:lnTo>
                <a:lnTo>
                  <a:pt x="71106" y="221186"/>
                </a:lnTo>
                <a:lnTo>
                  <a:pt x="71106" y="205454"/>
                </a:lnTo>
                <a:lnTo>
                  <a:pt x="77461" y="199098"/>
                </a:lnTo>
                <a:lnTo>
                  <a:pt x="178522" y="199098"/>
                </a:lnTo>
                <a:lnTo>
                  <a:pt x="184877" y="205454"/>
                </a:lnTo>
                <a:lnTo>
                  <a:pt x="184877" y="221186"/>
                </a:lnTo>
                <a:lnTo>
                  <a:pt x="178522" y="227541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077108"/>
            <a:ext cx="928052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P.S:</a:t>
            </a:r>
            <a:r>
              <a:rPr dirty="0" sz="850" spc="-4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Kahoot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competition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have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no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5" b="1">
                <a:solidFill>
                  <a:srgbClr val="C2132D"/>
                </a:solidFill>
                <a:latin typeface="Trebuchet MS"/>
                <a:cs typeface="Trebuchet MS"/>
              </a:rPr>
              <a:t>negative</a:t>
            </a:r>
            <a:r>
              <a:rPr dirty="0" sz="850" spc="-2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impact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on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5" b="1">
                <a:solidFill>
                  <a:srgbClr val="C2132D"/>
                </a:solidFill>
                <a:latin typeface="Trebuchet MS"/>
                <a:cs typeface="Trebuchet MS"/>
              </a:rPr>
              <a:t>your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grade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It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fun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way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60">
                <a:solidFill>
                  <a:srgbClr val="585D60"/>
                </a:solidFill>
                <a:latin typeface="Trebuchet MS"/>
                <a:cs typeface="Trebuchet MS"/>
              </a:rPr>
              <a:t>assessing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knowledge,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motivating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Trebuchet MS"/>
                <a:cs typeface="Trebuchet MS"/>
              </a:rPr>
              <a:t>ask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questions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about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topics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covered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not 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have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full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understanding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75">
                <a:solidFill>
                  <a:srgbClr val="585D60"/>
                </a:solidFill>
                <a:latin typeface="Trebuchet MS"/>
                <a:cs typeface="Trebuchet MS"/>
              </a:rPr>
              <a:t>it,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providing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me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5">
                <a:solidFill>
                  <a:srgbClr val="585D60"/>
                </a:solidFill>
                <a:latin typeface="Trebuchet MS"/>
                <a:cs typeface="Trebuchet MS"/>
              </a:rPr>
              <a:t>some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I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pace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today's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class.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33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0">
                <a:latin typeface="Trebuchet MS"/>
                <a:cs typeface="Trebuchet MS"/>
              </a:rPr>
              <a:t>Summary </a:t>
            </a:r>
            <a:r>
              <a:rPr dirty="0" sz="4100" spc="-170">
                <a:latin typeface="Trebuchet MS"/>
                <a:cs typeface="Trebuchet MS"/>
              </a:rPr>
              <a:t>of </a:t>
            </a:r>
            <a:r>
              <a:rPr dirty="0" sz="4100" spc="-110">
                <a:latin typeface="Trebuchet MS"/>
                <a:cs typeface="Trebuchet MS"/>
              </a:rPr>
              <a:t>Main</a:t>
            </a:r>
            <a:r>
              <a:rPr dirty="0" sz="4100" spc="-570">
                <a:latin typeface="Trebuchet MS"/>
                <a:cs typeface="Trebuchet MS"/>
              </a:rPr>
              <a:t> </a:t>
            </a:r>
            <a:r>
              <a:rPr dirty="0" sz="4100" spc="-135">
                <a:latin typeface="Trebuchet MS"/>
                <a:cs typeface="Trebuchet MS"/>
              </a:rPr>
              <a:t>Points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5994400" cy="2147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now,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Setting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up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Python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(Colab,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Anaconda,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and/or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585D60"/>
                </a:solidFill>
                <a:latin typeface="Trebuchet MS"/>
                <a:cs typeface="Trebuchet MS"/>
              </a:rPr>
              <a:t>VS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Code)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Practice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basic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reading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(from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585D60"/>
                </a:solidFill>
                <a:latin typeface="Trebuchet MS"/>
                <a:cs typeface="Trebuchet MS"/>
              </a:rPr>
              <a:t>CSVs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Web)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panda's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datatime,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indexing,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slicing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capabilities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(Optional)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Trebuchet MS"/>
                <a:cs typeface="Trebuchet MS"/>
              </a:rPr>
              <a:t>Discuss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generative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AI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usage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Google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Colab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33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1434"/>
            <a:ext cx="5445760" cy="5505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50" spc="2045">
                <a:latin typeface="Arial"/>
                <a:cs typeface="Arial"/>
              </a:rPr>
              <a:t>📝</a:t>
            </a:r>
            <a:r>
              <a:rPr dirty="0" sz="3450" spc="-305">
                <a:latin typeface="Arial"/>
                <a:cs typeface="Arial"/>
              </a:rPr>
              <a:t> </a:t>
            </a:r>
            <a:r>
              <a:rPr dirty="0" sz="3350" spc="-229">
                <a:latin typeface="Trebuchet MS"/>
                <a:cs typeface="Trebuchet MS"/>
              </a:rPr>
              <a:t>Review </a:t>
            </a:r>
            <a:r>
              <a:rPr dirty="0" sz="3350" spc="-180">
                <a:latin typeface="Trebuchet MS"/>
                <a:cs typeface="Trebuchet MS"/>
              </a:rPr>
              <a:t>and </a:t>
            </a:r>
            <a:r>
              <a:rPr dirty="0" sz="3350" spc="-195">
                <a:latin typeface="Trebuchet MS"/>
                <a:cs typeface="Trebuchet MS"/>
              </a:rPr>
              <a:t>Clarification </a:t>
            </a:r>
            <a:r>
              <a:rPr dirty="0" sz="3450" spc="2045">
                <a:latin typeface="Arial"/>
                <a:cs typeface="Arial"/>
              </a:rPr>
              <a:t>📝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413240" cy="181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65" b="1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Notes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Take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some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revisit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notes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key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insights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concepts.</a:t>
            </a:r>
            <a:endParaRPr sz="1800">
              <a:latin typeface="Trebuchet MS"/>
              <a:cs typeface="Trebuchet MS"/>
            </a:endParaRPr>
          </a:p>
          <a:p>
            <a:pPr marL="146050" marR="1016635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Zoom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Recording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recording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today's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class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will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made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available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Canvas 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approximately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3-4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hours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after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Trebuchet MS"/>
                <a:cs typeface="Trebuchet MS"/>
              </a:rPr>
              <a:t>session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ends.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Questions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don't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hesitate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ask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clarification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any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topics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discussed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class.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It's 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crucial not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let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questions</a:t>
            </a:r>
            <a:r>
              <a:rPr dirty="0" sz="1800" spc="-3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accumulate.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33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1434"/>
            <a:ext cx="4545965" cy="5505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50" spc="2045">
                <a:latin typeface="Arial"/>
                <a:cs typeface="Arial"/>
              </a:rPr>
              <a:t>📖</a:t>
            </a:r>
            <a:r>
              <a:rPr dirty="0" sz="3450" spc="-390">
                <a:latin typeface="Arial"/>
                <a:cs typeface="Arial"/>
              </a:rPr>
              <a:t> </a:t>
            </a:r>
            <a:r>
              <a:rPr dirty="0" sz="3350" spc="-215">
                <a:latin typeface="Trebuchet MS"/>
                <a:cs typeface="Trebuchet MS"/>
              </a:rPr>
              <a:t>Required </a:t>
            </a:r>
            <a:r>
              <a:rPr dirty="0" sz="3350" spc="-120">
                <a:latin typeface="Trebuchet MS"/>
                <a:cs typeface="Trebuchet MS"/>
              </a:rPr>
              <a:t>Readings </a:t>
            </a:r>
            <a:r>
              <a:rPr dirty="0" sz="3450" spc="2045">
                <a:latin typeface="Arial"/>
                <a:cs typeface="Arial"/>
              </a:rPr>
              <a:t>📖</a:t>
            </a:r>
            <a:endParaRPr sz="3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8968740" cy="323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Read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sections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Pandas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Documentation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6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10 </a:t>
            </a:r>
            <a:r>
              <a:rPr dirty="0" sz="1800" spc="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Minutes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to</a:t>
            </a:r>
            <a:r>
              <a:rPr dirty="0" sz="1800" spc="-409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6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Pandas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6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Pandas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-6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I/O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Indexing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and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Selecting</a:t>
            </a:r>
            <a:r>
              <a:rPr dirty="0" sz="1800" spc="-32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Time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Series </a:t>
            </a:r>
            <a:r>
              <a:rPr dirty="0" sz="1800" spc="-204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/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Date</a:t>
            </a:r>
            <a:r>
              <a:rPr dirty="0" sz="1800" spc="-229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1800" spc="-35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functionality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35">
                <a:solidFill>
                  <a:srgbClr val="83D5D3"/>
                </a:solidFill>
                <a:latin typeface="Trebuchet MS"/>
                <a:cs typeface="Trebuchet MS"/>
                <a:hlinkClick r:id="rId7"/>
              </a:rPr>
              <a:t>Comparison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7"/>
              </a:rPr>
              <a:t>with</a:t>
            </a:r>
            <a:r>
              <a:rPr dirty="0" sz="1800" spc="-240">
                <a:solidFill>
                  <a:srgbClr val="83D5D3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dirty="0" sz="1800" spc="90">
                <a:solidFill>
                  <a:srgbClr val="83D5D3"/>
                </a:solidFill>
                <a:latin typeface="Trebuchet MS"/>
                <a:cs typeface="Trebuchet MS"/>
                <a:hlinkClick r:id="rId7"/>
              </a:rPr>
              <a:t>SQL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Additionally,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keep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copy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83D5D3"/>
                </a:solidFill>
                <a:latin typeface="Trebuchet MS"/>
                <a:cs typeface="Trebuchet MS"/>
                <a:hlinkClick r:id="rId8"/>
              </a:rPr>
              <a:t>Pandas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Trebuchet MS"/>
                <a:cs typeface="Trebuchet MS"/>
                <a:hlinkClick r:id="rId8"/>
              </a:rPr>
              <a:t>Cheat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dirty="0" sz="1800" spc="5">
                <a:solidFill>
                  <a:srgbClr val="83D5D3"/>
                </a:solidFill>
                <a:latin typeface="Trebuchet MS"/>
                <a:cs typeface="Trebuchet MS"/>
                <a:hlinkClick r:id="rId8"/>
              </a:rPr>
              <a:t>Sheet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8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quick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reference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most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important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functions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methods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Pandas.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33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4131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🎯</a:t>
            </a:r>
            <a:r>
              <a:rPr dirty="0" sz="3300" spc="-330">
                <a:latin typeface="Arial"/>
                <a:cs typeface="Arial"/>
              </a:rPr>
              <a:t> </a:t>
            </a:r>
            <a:r>
              <a:rPr dirty="0" sz="3350" spc="-110">
                <a:latin typeface="Trebuchet MS"/>
                <a:cs typeface="Trebuchet MS"/>
              </a:rPr>
              <a:t>Assignment </a:t>
            </a:r>
            <a:r>
              <a:rPr dirty="0" sz="3300" spc="2155">
                <a:latin typeface="Arial"/>
                <a:cs typeface="Arial"/>
              </a:rPr>
              <a:t>🎯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6277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Go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notes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complete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Assignment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6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02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Canvas.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792" y="2758440"/>
            <a:ext cx="4173220" cy="104266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47650">
              <a:lnSpc>
                <a:spcPct val="100000"/>
              </a:lnSpc>
              <a:spcBef>
                <a:spcPts val="1105"/>
              </a:spcBef>
            </a:pP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30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03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100" spc="-9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385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13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38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38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6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6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835850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45">
                <a:latin typeface="Trebuchet MS"/>
                <a:cs typeface="Trebuchet MS"/>
              </a:rPr>
              <a:t>Why </a:t>
            </a:r>
            <a:r>
              <a:rPr dirty="0" sz="3350" spc="-125">
                <a:latin typeface="Trebuchet MS"/>
                <a:cs typeface="Trebuchet MS"/>
              </a:rPr>
              <a:t>Python? </a:t>
            </a:r>
            <a:r>
              <a:rPr dirty="0" sz="3350" spc="-85">
                <a:latin typeface="Trebuchet MS"/>
                <a:cs typeface="Trebuchet MS"/>
              </a:rPr>
              <a:t>Insights </a:t>
            </a:r>
            <a:r>
              <a:rPr dirty="0" sz="3350" spc="-210">
                <a:latin typeface="Trebuchet MS"/>
                <a:cs typeface="Trebuchet MS"/>
              </a:rPr>
              <a:t>from </a:t>
            </a:r>
            <a:r>
              <a:rPr dirty="0" sz="3350" spc="-145">
                <a:latin typeface="Trebuchet MS"/>
                <a:cs typeface="Trebuchet MS"/>
              </a:rPr>
              <a:t>a </a:t>
            </a:r>
            <a:r>
              <a:rPr dirty="0" sz="3350" spc="-175">
                <a:latin typeface="Trebuchet MS"/>
                <a:cs typeface="Trebuchet MS"/>
              </a:rPr>
              <a:t>LinkedIn </a:t>
            </a:r>
            <a:r>
              <a:rPr dirty="0" sz="3350" spc="-95">
                <a:latin typeface="Trebuchet MS"/>
                <a:cs typeface="Trebuchet MS"/>
              </a:rPr>
              <a:t>Job</a:t>
            </a:r>
            <a:r>
              <a:rPr dirty="0" sz="3350" spc="-655">
                <a:latin typeface="Trebuchet MS"/>
                <a:cs typeface="Trebuchet MS"/>
              </a:rPr>
              <a:t> </a:t>
            </a:r>
            <a:r>
              <a:rPr dirty="0" sz="3350" spc="-145">
                <a:latin typeface="Trebuchet MS"/>
                <a:cs typeface="Trebuchet MS"/>
              </a:rPr>
              <a:t>Search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5950" y="1428750"/>
            <a:ext cx="7753349" cy="4162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586263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58721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58578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58578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5934233"/>
            <a:ext cx="9300845" cy="492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55"/>
              </a:spcBef>
            </a:pP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Note:</a:t>
            </a:r>
            <a:r>
              <a:rPr dirty="0" sz="850" spc="-5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above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image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screenshot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LinkedIn's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job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search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results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"forecasting"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jobs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January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29, </a:t>
            </a: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2025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While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LinkedIn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may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best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source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job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market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trends,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it 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does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provide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snapshot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demand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skills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job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market.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5" b="1">
                <a:solidFill>
                  <a:srgbClr val="C2132D"/>
                </a:solidFill>
                <a:latin typeface="Trebuchet MS"/>
                <a:cs typeface="Trebuchet MS"/>
              </a:rPr>
              <a:t>results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5" b="1">
                <a:solidFill>
                  <a:srgbClr val="C2132D"/>
                </a:solidFill>
                <a:latin typeface="Trebuchet MS"/>
                <a:cs typeface="Trebuchet MS"/>
              </a:rPr>
              <a:t>are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clearly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5" b="1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favor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Python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(112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jobs)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5" b="1">
                <a:solidFill>
                  <a:srgbClr val="C2132D"/>
                </a:solidFill>
                <a:latin typeface="Trebuchet MS"/>
                <a:cs typeface="Trebuchet MS"/>
              </a:rPr>
              <a:t>over</a:t>
            </a:r>
            <a:r>
              <a:rPr dirty="0" sz="850" spc="-2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45" b="1">
                <a:solidFill>
                  <a:srgbClr val="C2132D"/>
                </a:solidFill>
                <a:latin typeface="Trebuchet MS"/>
                <a:cs typeface="Trebuchet MS"/>
              </a:rPr>
              <a:t>R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(9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5" b="1">
                <a:solidFill>
                  <a:srgbClr val="C2132D"/>
                </a:solidFill>
                <a:latin typeface="Trebuchet MS"/>
                <a:cs typeface="Trebuchet MS"/>
              </a:rPr>
              <a:t>jobs)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replicate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search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clicking 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links: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Forecasting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Jobs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Python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850" spc="2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Forecasting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850" spc="3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Jobs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92899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45">
                <a:latin typeface="Trebuchet MS"/>
                <a:cs typeface="Trebuchet MS"/>
              </a:rPr>
              <a:t>Why </a:t>
            </a:r>
            <a:r>
              <a:rPr dirty="0" sz="3350" spc="-125">
                <a:latin typeface="Trebuchet MS"/>
                <a:cs typeface="Trebuchet MS"/>
              </a:rPr>
              <a:t>Python? </a:t>
            </a:r>
            <a:r>
              <a:rPr dirty="0" sz="3350" spc="-130">
                <a:latin typeface="Trebuchet MS"/>
                <a:cs typeface="Trebuchet MS"/>
              </a:rPr>
              <a:t>Pedagogical</a:t>
            </a:r>
            <a:r>
              <a:rPr dirty="0" sz="3350" spc="-355">
                <a:latin typeface="Trebuchet MS"/>
                <a:cs typeface="Trebuchet MS"/>
              </a:rPr>
              <a:t> </a:t>
            </a:r>
            <a:r>
              <a:rPr dirty="0" sz="3350" spc="-70">
                <a:latin typeface="Trebuchet MS"/>
                <a:cs typeface="Trebuchet MS"/>
              </a:rPr>
              <a:t>Reasons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1681" y="1428749"/>
            <a:ext cx="8368027" cy="4362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112818"/>
            <a:ext cx="8952865" cy="3187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25" b="1">
                <a:solidFill>
                  <a:srgbClr val="C2132D"/>
                </a:solidFill>
                <a:latin typeface="Trebuchet MS"/>
                <a:cs typeface="Trebuchet MS"/>
              </a:rPr>
              <a:t>Image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opinionated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article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Valeriy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Manokhin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Python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vs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for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time-series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forecasting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Medium.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While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article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opinionated,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does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provide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good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overview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strengths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weaknesses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Python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R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forecasting.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92899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45">
                <a:latin typeface="Trebuchet MS"/>
                <a:cs typeface="Trebuchet MS"/>
              </a:rPr>
              <a:t>Why </a:t>
            </a:r>
            <a:r>
              <a:rPr dirty="0" sz="3350" spc="-125">
                <a:latin typeface="Trebuchet MS"/>
                <a:cs typeface="Trebuchet MS"/>
              </a:rPr>
              <a:t>Python? </a:t>
            </a:r>
            <a:r>
              <a:rPr dirty="0" sz="3350" spc="-130">
                <a:latin typeface="Trebuchet MS"/>
                <a:cs typeface="Trebuchet MS"/>
              </a:rPr>
              <a:t>Pedagogical</a:t>
            </a:r>
            <a:r>
              <a:rPr dirty="0" sz="3350" spc="-355">
                <a:latin typeface="Trebuchet MS"/>
                <a:cs typeface="Trebuchet MS"/>
              </a:rPr>
              <a:t> </a:t>
            </a:r>
            <a:r>
              <a:rPr dirty="0" sz="3350" spc="-70">
                <a:latin typeface="Trebuchet MS"/>
                <a:cs typeface="Trebuchet MS"/>
              </a:rPr>
              <a:t>Reasons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2457" y="1736832"/>
            <a:ext cx="8392639" cy="3906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112818"/>
            <a:ext cx="8952865" cy="3187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25" b="1">
                <a:solidFill>
                  <a:srgbClr val="C2132D"/>
                </a:solidFill>
                <a:latin typeface="Trebuchet MS"/>
                <a:cs typeface="Trebuchet MS"/>
              </a:rPr>
              <a:t>Image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opinionated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article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Valeriy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Manokhin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Python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vs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for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time-series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forecasting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Medium.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While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article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opinionated,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does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provide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good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overview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strengths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weaknesses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Python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R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forecasting.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92899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45">
                <a:latin typeface="Trebuchet MS"/>
                <a:cs typeface="Trebuchet MS"/>
              </a:rPr>
              <a:t>Why </a:t>
            </a:r>
            <a:r>
              <a:rPr dirty="0" sz="3350" spc="-125">
                <a:latin typeface="Trebuchet MS"/>
                <a:cs typeface="Trebuchet MS"/>
              </a:rPr>
              <a:t>Python? </a:t>
            </a:r>
            <a:r>
              <a:rPr dirty="0" sz="3350" spc="-130">
                <a:latin typeface="Trebuchet MS"/>
                <a:cs typeface="Trebuchet MS"/>
              </a:rPr>
              <a:t>Pedagogical</a:t>
            </a:r>
            <a:r>
              <a:rPr dirty="0" sz="3350" spc="-355">
                <a:latin typeface="Trebuchet MS"/>
                <a:cs typeface="Trebuchet MS"/>
              </a:rPr>
              <a:t> </a:t>
            </a:r>
            <a:r>
              <a:rPr dirty="0" sz="3350" spc="-70">
                <a:latin typeface="Trebuchet MS"/>
                <a:cs typeface="Trebuchet MS"/>
              </a:rPr>
              <a:t>Reasons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3249" y="1428750"/>
            <a:ext cx="5238749" cy="453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077108"/>
            <a:ext cx="932751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25" b="1">
                <a:solidFill>
                  <a:srgbClr val="C2132D"/>
                </a:solidFill>
                <a:latin typeface="Trebuchet MS"/>
                <a:cs typeface="Trebuchet MS"/>
              </a:rPr>
              <a:t>Image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Amazon's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preferred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qualifications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mid-senior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Trebuchet MS"/>
                <a:cs typeface="Trebuchet MS"/>
              </a:rPr>
              <a:t>PhD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preferred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Applied</a:t>
            </a:r>
            <a:r>
              <a:rPr dirty="0" sz="85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Scientist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II,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Inbound</a:t>
            </a:r>
            <a:r>
              <a:rPr dirty="0" sz="85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Forecasting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confirming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importance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Python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transition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ML-DL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 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forecasting.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80">
                <a:solidFill>
                  <a:srgbClr val="585D60"/>
                </a:solidFill>
                <a:latin typeface="Trebuchet MS"/>
                <a:cs typeface="Trebuchet MS"/>
              </a:rPr>
              <a:t>So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graduate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 b="1">
                <a:solidFill>
                  <a:srgbClr val="C2132D"/>
                </a:solidFill>
                <a:latin typeface="Trebuchet MS"/>
                <a:cs typeface="Trebuchet MS"/>
              </a:rPr>
              <a:t>#BeyondReady</a:t>
            </a:r>
            <a:r>
              <a:rPr dirty="0" sz="850" spc="-4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5" b="1">
                <a:solidFill>
                  <a:srgbClr val="C2132D"/>
                </a:solidFill>
                <a:latin typeface="Trebuchet MS"/>
                <a:cs typeface="Trebuchet MS"/>
              </a:rPr>
              <a:t>graduates,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5" b="1">
                <a:solidFill>
                  <a:srgbClr val="C2132D"/>
                </a:solidFill>
                <a:latin typeface="Trebuchet MS"/>
                <a:cs typeface="Trebuchet MS"/>
              </a:rPr>
              <a:t>you</a:t>
            </a:r>
            <a:r>
              <a:rPr dirty="0" sz="850" spc="-4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need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20" b="1">
                <a:solidFill>
                  <a:srgbClr val="C2132D"/>
                </a:solidFill>
                <a:latin typeface="Trebuchet MS"/>
                <a:cs typeface="Trebuchet MS"/>
              </a:rPr>
              <a:t>to</a:t>
            </a:r>
            <a:r>
              <a:rPr dirty="0" sz="850" spc="-4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be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introduced</a:t>
            </a:r>
            <a:r>
              <a:rPr dirty="0" sz="850" spc="-4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20" b="1">
                <a:solidFill>
                  <a:srgbClr val="C2132D"/>
                </a:solidFill>
                <a:latin typeface="Trebuchet MS"/>
                <a:cs typeface="Trebuchet MS"/>
              </a:rPr>
              <a:t>to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25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state-of-the-art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which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readily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available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Python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but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Trebuchet MS"/>
                <a:cs typeface="Trebuchet MS"/>
              </a:rPr>
              <a:t>R.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8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44435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latin typeface="Trebuchet MS"/>
                <a:cs typeface="Trebuchet MS"/>
              </a:rPr>
              <a:t>Python </a:t>
            </a:r>
            <a:r>
              <a:rPr dirty="0" sz="3350" spc="-175">
                <a:latin typeface="Trebuchet MS"/>
                <a:cs typeface="Trebuchet MS"/>
              </a:rPr>
              <a:t>via </a:t>
            </a:r>
            <a:r>
              <a:rPr dirty="0" sz="3350" spc="-160">
                <a:latin typeface="Trebuchet MS"/>
                <a:cs typeface="Trebuchet MS"/>
              </a:rPr>
              <a:t>Google </a:t>
            </a:r>
            <a:r>
              <a:rPr dirty="0" sz="3350" spc="-200">
                <a:latin typeface="Trebuchet MS"/>
                <a:cs typeface="Trebuchet MS"/>
              </a:rPr>
              <a:t>Colab: </a:t>
            </a:r>
            <a:r>
              <a:rPr dirty="0" sz="3350" spc="-229">
                <a:latin typeface="Trebuchet MS"/>
                <a:cs typeface="Trebuchet MS"/>
              </a:rPr>
              <a:t>Preferred </a:t>
            </a:r>
            <a:r>
              <a:rPr dirty="0" sz="3350" spc="-155">
                <a:latin typeface="Trebuchet MS"/>
                <a:cs typeface="Trebuchet MS"/>
              </a:rPr>
              <a:t>Choice </a:t>
            </a:r>
            <a:r>
              <a:rPr dirty="0" sz="3350" spc="-185">
                <a:latin typeface="Trebuchet MS"/>
                <a:cs typeface="Trebuchet MS"/>
              </a:rPr>
              <a:t>for </a:t>
            </a:r>
            <a:r>
              <a:rPr dirty="0" sz="3350" spc="-195">
                <a:latin typeface="Trebuchet MS"/>
                <a:cs typeface="Trebuchet MS"/>
              </a:rPr>
              <a:t>our</a:t>
            </a:r>
            <a:r>
              <a:rPr dirty="0" sz="3350" spc="-570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362440" cy="117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Google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Colab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free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cloud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service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running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Python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Jupyter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notebook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environment.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offers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free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Trebuchet MS"/>
                <a:cs typeface="Trebuchet MS"/>
              </a:rPr>
              <a:t>access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585D60"/>
                </a:solidFill>
                <a:latin typeface="Trebuchet MS"/>
                <a:cs typeface="Trebuchet MS"/>
              </a:rPr>
              <a:t>GPUs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TPUs,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useful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running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deep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learning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models.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get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started,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create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new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notebook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clicking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New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Notebook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724" y="2847974"/>
            <a:ext cx="6781800" cy="3219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9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444: Business Forecasting</dc:title>
  <dcterms:created xsi:type="dcterms:W3CDTF">2025-01-30T14:15:28Z</dcterms:created>
  <dcterms:modified xsi:type="dcterms:W3CDTF">2025-01-30T14:15:28Z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2025-01-30T00:00:00Z</vt:filetime>
  </property>
  <property fmtid="{D5CDD505-2E9C-101B-9397-08002B2CF9AE}" pid="3" name="Creator">
    <vt:lpwstr>Mozilla/5.0 (Windows NT 10.0; Win64; x64) AppleWebKit/537.36 (KHTML, like Gecko) Chrome/132.0.0.0 Safari/537.36</vt:lpwstr>
  </property>
  <property fmtid="{D5CDD505-2E9C-101B-9397-08002B2CF9AE}" pid="4" name="LastSaved">
    <vt:filetime>2025-01-30T00:00:00Z</vt:filetime>
  </property>
</Properties>
</file>