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1531600" cy="6489700"/>
  <p:notesSz cx="11531600" cy="648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4870" y="2011807"/>
            <a:ext cx="9801860" cy="13628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29740" y="3634232"/>
            <a:ext cx="8072120" cy="1622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6580" y="1492631"/>
            <a:ext cx="50162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938774" y="1492631"/>
            <a:ext cx="50162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9052" y="320675"/>
            <a:ext cx="1065349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9605" y="1425575"/>
            <a:ext cx="9592389" cy="1814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920744" y="6035421"/>
            <a:ext cx="3690112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6580" y="6035421"/>
            <a:ext cx="2652268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853587" y="6218137"/>
            <a:ext cx="532129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FadelMegahed" TargetMode="External"/><Relationship Id="rId3" Type="http://schemas.openxmlformats.org/officeDocument/2006/relationships/hyperlink" Target="https://github.com/fmegahed/" TargetMode="External"/><Relationship Id="rId4" Type="http://schemas.openxmlformats.org/officeDocument/2006/relationships/hyperlink" Target="mailto:fmegahed@miamioh.edu" TargetMode="External"/><Relationship Id="rId5" Type="http://schemas.openxmlformats.org/officeDocument/2006/relationships/hyperlink" Target="https://calendly.com/fmegahed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iamioh.instructure.com/courses/230182/files/34640807?module_item_id=5790675" TargetMode="External"/><Relationship Id="rId3" Type="http://schemas.openxmlformats.org/officeDocument/2006/relationships/hyperlink" Target="https://pandas.pydata.org/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hyperlink" Target="https://pandas.pydata.org/docs/getting_started/index.html" TargetMode="External"/><Relationship Id="rId15" Type="http://schemas.openxmlformats.org/officeDocument/2006/relationships/hyperlink" Target="https://pandas.pydata.org/docs/user_guide/index.html" TargetMode="External"/><Relationship Id="rId16" Type="http://schemas.openxmlformats.org/officeDocument/2006/relationships/hyperlink" Target="https://pandas.pydata.org/docs/reference/index.html" TargetMode="External"/><Relationship Id="rId17" Type="http://schemas.openxmlformats.org/officeDocument/2006/relationships/hyperlink" Target="https://pandas.pydata.org/docs/development/index.html" TargetMode="External"/><Relationship Id="rId18" Type="http://schemas.openxmlformats.org/officeDocument/2006/relationships/hyperlink" Target="https://pandas.pydata.org/docs/whatsnew/index.html" TargetMode="External"/><Relationship Id="rId19" Type="http://schemas.openxmlformats.org/officeDocument/2006/relationships/hyperlink" Target="https://pandas.pydata.org/docs/reference/io.html" TargetMode="External"/><Relationship Id="rId20" Type="http://schemas.openxmlformats.org/officeDocument/2006/relationships/hyperlink" Target="https://pandas.pydata.org/docs/reference/frame.html" TargetMode="External"/><Relationship Id="rId21" Type="http://schemas.openxmlformats.org/officeDocument/2006/relationships/hyperlink" Target="https://github.com/pandas-dev/pandas/blob/v2.2.3/pandas/plotting/_core.py#L639-L1845" TargetMode="External"/><Relationship Id="rId22" Type="http://schemas.openxmlformats.org/officeDocument/2006/relationships/hyperlink" Target="https://pandas.pydata.org/docs/reference/general_functions.html" TargetMode="External"/><Relationship Id="rId23" Type="http://schemas.openxmlformats.org/officeDocument/2006/relationships/hyperlink" Target="https://pandas.pydata.org/docs/reference/series.html" TargetMode="External"/><Relationship Id="rId24" Type="http://schemas.openxmlformats.org/officeDocument/2006/relationships/hyperlink" Target="https://pandas.pydata.org/docs/reference/api/pandas.DataFrame.html" TargetMode="External"/><Relationship Id="rId25" Type="http://schemas.openxmlformats.org/officeDocument/2006/relationships/hyperlink" Target="https://pandas.pydata.org/docs/reference/api/pandas.DataFrame.index.html" TargetMode="External"/><Relationship Id="rId26" Type="http://schemas.openxmlformats.org/officeDocument/2006/relationships/hyperlink" Target="https://pandas.pydata.org/docs/reference/api/pandas.DataFrame.columns.html" TargetMode="External"/><Relationship Id="rId27" Type="http://schemas.openxmlformats.org/officeDocument/2006/relationships/hyperlink" Target="https://pandas.pydata.org/docs/reference/api/pandas.DataFrame.dtypes.html" TargetMode="External"/><Relationship Id="rId28" Type="http://schemas.openxmlformats.org/officeDocument/2006/relationships/hyperlink" Target="https://pandas.pydata.org/docs/reference/api/pandas.DataFrame.info.html" TargetMode="External"/><Relationship Id="rId29" Type="http://schemas.openxmlformats.org/officeDocument/2006/relationships/hyperlink" Target="https://pandas.pydata.org/docs/reference/api/pandas.DataFrame.select_dtypes.html" TargetMode="External"/><Relationship Id="rId30" Type="http://schemas.openxmlformats.org/officeDocument/2006/relationships/hyperlink" Target="https://pandas.pydata.org/docs/reference/api/pandas.DataFrame.plot.html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as.pydata.org/docs/reference/api/pandas.DataFrame.plot.html" TargetMode="External"/><Relationship Id="rId3" Type="http://schemas.openxmlformats.org/officeDocument/2006/relationships/image" Target="../media/image21.jpg"/><Relationship Id="rId4" Type="http://schemas.openxmlformats.org/officeDocument/2006/relationships/hyperlink" Target="https://matplotlib.org/stable/api/_as_gen/matplotlib.pyplot.plot.html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as.pydata.org/" TargetMode="Externa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as.pydata.org/docs/reference/api/pandas.DataFrame.plot.html" TargetMode="External"/><Relationship Id="rId3" Type="http://schemas.openxmlformats.org/officeDocument/2006/relationships/hyperlink" Target="https://seaborn.pydata.org/tutorial/introduction.html" TargetMode="External"/><Relationship Id="rId4" Type="http://schemas.openxmlformats.org/officeDocument/2006/relationships/hyperlink" Target="https://python-graph-gallery.com/seaborn/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hyperlink" Target="https://github.com/gadenbuie/tidyexplain/blob/main/images/static/png/original-dfs-tidy.png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hyperlink" Target="https://matplotlib.org/stable/gallery/showcase/anatomy.html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Relationship Id="rId4" Type="http://schemas.openxmlformats.org/officeDocument/2006/relationships/hyperlink" Target="https://gs.statcounter.com/os-market-share/mobile/worldwide/#quarterly-200901-202403" TargetMode="External"/><Relationship Id="rId5" Type="http://schemas.openxmlformats.org/officeDocument/2006/relationships/hyperlink" Target="https://www.statista.com/statistics/263402/apples-iphone-revenue-since-3rd-quarter-2007/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1198165"/>
            <a:ext cx="6619875" cy="1139190"/>
          </a:xfrm>
          <a:prstGeom prst="rect"/>
        </p:spPr>
        <p:txBody>
          <a:bodyPr wrap="square" lIns="0" tIns="908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3350" spc="5">
                <a:solidFill>
                  <a:srgbClr val="FFFFFF"/>
                </a:solidFill>
                <a:latin typeface="Trebuchet MS"/>
                <a:cs typeface="Trebuchet MS"/>
              </a:rPr>
              <a:t>ISA </a:t>
            </a:r>
            <a:r>
              <a:rPr dirty="0" sz="3350" spc="-180">
                <a:solidFill>
                  <a:srgbClr val="FFFFFF"/>
                </a:solidFill>
                <a:latin typeface="Trebuchet MS"/>
                <a:cs typeface="Trebuchet MS"/>
              </a:rPr>
              <a:t>444: </a:t>
            </a:r>
            <a:r>
              <a:rPr dirty="0" sz="3350" spc="-45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3350" spc="-5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50" spc="-150">
                <a:solidFill>
                  <a:srgbClr val="FFFFFF"/>
                </a:solidFill>
                <a:latin typeface="Trebuchet MS"/>
                <a:cs typeface="Trebuchet MS"/>
              </a:rPr>
              <a:t>Forecasting</a:t>
            </a:r>
            <a:endParaRPr sz="3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03: Plotting a Single </a:t>
            </a:r>
            <a:r>
              <a:rPr dirty="0" sz="3000" spc="-30">
                <a:solidFill>
                  <a:srgbClr val="FFFFFF"/>
                </a:solidFill>
                <a:latin typeface="Times New Roman"/>
                <a:cs typeface="Times New Roman"/>
              </a:rPr>
              <a:t>Time </a:t>
            </a: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Series in</a:t>
            </a:r>
            <a:r>
              <a:rPr dirty="0" sz="300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Python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2873375"/>
            <a:ext cx="4276725" cy="3311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Fadel M. Megahed,</a:t>
            </a:r>
            <a:r>
              <a:rPr dirty="0" sz="185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5">
                <a:solidFill>
                  <a:srgbClr val="FFFFFF"/>
                </a:solidFill>
                <a:latin typeface="Arial"/>
                <a:cs typeface="Arial"/>
              </a:rPr>
              <a:t>PhD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Professor</a:t>
            </a:r>
            <a:endParaRPr sz="1850">
              <a:latin typeface="Arial"/>
              <a:cs typeface="Arial"/>
            </a:endParaRPr>
          </a:p>
          <a:p>
            <a:pPr marL="12700" marR="1397000">
              <a:lnSpc>
                <a:spcPts val="2030"/>
              </a:lnSpc>
              <a:spcBef>
                <a:spcPts val="165"/>
              </a:spcBef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Farmer School of</a:t>
            </a:r>
            <a:r>
              <a:rPr dirty="0" sz="185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Business  Miami</a:t>
            </a:r>
            <a:r>
              <a:rPr dirty="0" sz="18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"/>
              <a:cs typeface="Arial"/>
            </a:endParaRPr>
          </a:p>
          <a:p>
            <a:pPr marL="309245" marR="1287145" indent="6985">
              <a:lnSpc>
                <a:spcPct val="103000"/>
              </a:lnSpc>
            </a:pP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2"/>
              </a:rPr>
              <a:t>@FadelMegahed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3"/>
              </a:rPr>
              <a:t>fmegahed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4"/>
              </a:rPr>
              <a:t>fmegahed@miamioh.edu</a:t>
            </a:r>
            <a:endParaRPr sz="185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105"/>
              </a:spcBef>
            </a:pP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Automated Scheduler </a:t>
            </a:r>
            <a:r>
              <a:rPr dirty="0" sz="1850" spc="5">
                <a:solidFill>
                  <a:srgbClr val="83D5D3"/>
                </a:solidFill>
                <a:latin typeface="Arial"/>
                <a:cs typeface="Arial"/>
                <a:hlinkClick r:id="rId5"/>
              </a:rPr>
              <a:t>for Office</a:t>
            </a:r>
            <a:r>
              <a:rPr dirty="0" sz="1850" spc="-2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Hours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dirty="0" sz="18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2025</a:t>
            </a:r>
            <a:endParaRPr sz="18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4537212"/>
            <a:ext cx="238124" cy="19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4804320"/>
            <a:ext cx="230683" cy="22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29" y="5095881"/>
            <a:ext cx="237909" cy="2378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24888" y="5381624"/>
            <a:ext cx="165083" cy="238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30225"/>
            <a:ext cx="7091680" cy="539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80">
                <a:solidFill>
                  <a:srgbClr val="C2132D"/>
                </a:solidFill>
                <a:latin typeface="Trebuchet MS"/>
                <a:cs typeface="Trebuchet MS"/>
              </a:rPr>
              <a:t>So, </a:t>
            </a:r>
            <a:r>
              <a:rPr dirty="0" sz="3350" spc="-114">
                <a:solidFill>
                  <a:srgbClr val="C2132D"/>
                </a:solidFill>
                <a:latin typeface="Trebuchet MS"/>
                <a:cs typeface="Trebuchet MS"/>
              </a:rPr>
              <a:t>Let's </a:t>
            </a:r>
            <a:r>
              <a:rPr dirty="0" sz="3350" spc="-200">
                <a:solidFill>
                  <a:srgbClr val="C2132D"/>
                </a:solidFill>
                <a:latin typeface="Trebuchet MS"/>
                <a:cs typeface="Trebuchet MS"/>
              </a:rPr>
              <a:t>Explore </a:t>
            </a:r>
            <a:r>
              <a:rPr dirty="0" sz="3350" spc="-120">
                <a:solidFill>
                  <a:srgbClr val="C2132D"/>
                </a:solidFill>
                <a:latin typeface="Trebuchet MS"/>
                <a:cs typeface="Trebuchet MS"/>
              </a:rPr>
              <a:t>Apple's </a:t>
            </a:r>
            <a:r>
              <a:rPr dirty="0" sz="3350" spc="-140">
                <a:solidFill>
                  <a:srgbClr val="C2132D"/>
                </a:solidFill>
                <a:latin typeface="Trebuchet MS"/>
                <a:cs typeface="Trebuchet MS"/>
              </a:rPr>
              <a:t>IPhone</a:t>
            </a:r>
            <a:r>
              <a:rPr dirty="0" sz="3350" spc="-585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3350" spc="-170">
                <a:solidFill>
                  <a:srgbClr val="C2132D"/>
                </a:solidFill>
                <a:latin typeface="Trebuchet MS"/>
                <a:cs typeface="Trebuchet MS"/>
              </a:rPr>
              <a:t>Revenues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124075"/>
            <a:ext cx="9696450" cy="0"/>
          </a:xfrm>
          <a:custGeom>
            <a:avLst/>
            <a:gdLst/>
            <a:ahLst/>
            <a:cxnLst/>
            <a:rect l="l" t="t" r="r" b="b"/>
            <a:pathLst>
              <a:path w="9696450" h="0">
                <a:moveTo>
                  <a:pt x="0" y="0"/>
                </a:moveTo>
                <a:lnTo>
                  <a:pt x="9696449" y="0"/>
                </a:lnTo>
              </a:path>
            </a:pathLst>
          </a:custGeom>
          <a:ln w="19049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1552575"/>
            <a:ext cx="1619250" cy="0"/>
          </a:xfrm>
          <a:custGeom>
            <a:avLst/>
            <a:gdLst/>
            <a:ahLst/>
            <a:cxnLst/>
            <a:rect l="l" t="t" r="r" b="b"/>
            <a:pathLst>
              <a:path w="1619250" h="0">
                <a:moveTo>
                  <a:pt x="0" y="0"/>
                </a:moveTo>
                <a:lnTo>
                  <a:pt x="1619249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2124075"/>
            <a:ext cx="1619250" cy="0"/>
          </a:xfrm>
          <a:custGeom>
            <a:avLst/>
            <a:gdLst/>
            <a:ahLst/>
            <a:cxnLst/>
            <a:rect l="l" t="t" r="r" b="b"/>
            <a:pathLst>
              <a:path w="1619250" h="0">
                <a:moveTo>
                  <a:pt x="0" y="0"/>
                </a:moveTo>
                <a:lnTo>
                  <a:pt x="1619249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30300" y="1673225"/>
            <a:ext cx="9245600" cy="2176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6870" algn="l"/>
                <a:tab pos="3111500" algn="l"/>
                <a:tab pos="4944745" algn="l"/>
              </a:tabLst>
            </a:pP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Description	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Questions	</a:t>
            </a:r>
            <a:r>
              <a:rPr dirty="0" sz="1800" spc="85">
                <a:solidFill>
                  <a:srgbClr val="585D60"/>
                </a:solidFill>
                <a:latin typeface="Trebuchet MS"/>
                <a:cs typeface="Trebuchet MS"/>
              </a:rPr>
              <a:t>Class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Results	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Python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Code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450">
              <a:latin typeface="Trebuchet MS"/>
              <a:cs typeface="Trebuchet MS"/>
            </a:endParaRPr>
          </a:p>
          <a:p>
            <a:pPr marL="164465" marR="5080" indent="-133985">
              <a:lnSpc>
                <a:spcPct val="118100"/>
              </a:lnSpc>
              <a:spcBef>
                <a:spcPts val="5"/>
              </a:spcBef>
              <a:buFont typeface="Trebuchet MS"/>
              <a:buChar char="•"/>
              <a:tabLst>
                <a:tab pos="165100" algn="l"/>
              </a:tabLst>
            </a:pP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Dataset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Load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Apple's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iPhone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revenue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from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585D60"/>
                </a:solidFill>
                <a:latin typeface="Trebuchet MS"/>
                <a:cs typeface="Trebuchet MS"/>
              </a:rPr>
              <a:t>2007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2024.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Click</a:t>
            </a:r>
            <a:r>
              <a:rPr dirty="0" sz="18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here</a:t>
            </a:r>
            <a:r>
              <a:rPr dirty="0" sz="1800" spc="-9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download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  data.</a:t>
            </a:r>
            <a:endParaRPr sz="1800">
              <a:latin typeface="Trebuchet MS"/>
              <a:cs typeface="Trebuchet MS"/>
            </a:endParaRPr>
          </a:p>
          <a:p>
            <a:pPr marL="16510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165100" algn="l"/>
              </a:tabLst>
            </a:pPr>
            <a:r>
              <a:rPr dirty="0" sz="1800" spc="55">
                <a:solidFill>
                  <a:srgbClr val="585D60"/>
                </a:solidFill>
                <a:latin typeface="Trebuchet MS"/>
                <a:cs typeface="Trebuchet MS"/>
              </a:rPr>
              <a:t>Use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pandas</a:t>
            </a:r>
            <a:r>
              <a:rPr dirty="0" sz="1800" spc="-10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read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into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DataFrame.</a:t>
            </a:r>
            <a:endParaRPr sz="1800">
              <a:latin typeface="Trebuchet MS"/>
              <a:cs typeface="Trebuchet MS"/>
            </a:endParaRPr>
          </a:p>
          <a:p>
            <a:pPr marL="1651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65100" algn="l"/>
              </a:tabLst>
            </a:pP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Answer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questions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following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585D60"/>
                </a:solidFill>
                <a:latin typeface="Trebuchet MS"/>
                <a:cs typeface="Trebuchet MS"/>
              </a:rPr>
              <a:t>tab.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403080" y="182880"/>
            <a:ext cx="1978660" cy="966469"/>
          </a:xfrm>
          <a:custGeom>
            <a:avLst/>
            <a:gdLst/>
            <a:ahLst/>
            <a:cxnLst/>
            <a:rect l="l" t="t" r="r" b="b"/>
            <a:pathLst>
              <a:path w="1978659" h="966469">
                <a:moveTo>
                  <a:pt x="1978152" y="966216"/>
                </a:moveTo>
                <a:lnTo>
                  <a:pt x="0" y="966216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2870"/>
                </a:lnTo>
                <a:lnTo>
                  <a:pt x="274319" y="102870"/>
                </a:lnTo>
                <a:lnTo>
                  <a:pt x="261182" y="103504"/>
                </a:lnTo>
                <a:lnTo>
                  <a:pt x="223287" y="113020"/>
                </a:lnTo>
                <a:lnTo>
                  <a:pt x="189762" y="133087"/>
                </a:lnTo>
                <a:lnTo>
                  <a:pt x="163420" y="162120"/>
                </a:lnTo>
                <a:lnTo>
                  <a:pt x="146677" y="197568"/>
                </a:lnTo>
                <a:lnTo>
                  <a:pt x="140969" y="236220"/>
                </a:lnTo>
                <a:lnTo>
                  <a:pt x="140969" y="655320"/>
                </a:lnTo>
                <a:lnTo>
                  <a:pt x="146677" y="693971"/>
                </a:lnTo>
                <a:lnTo>
                  <a:pt x="163420" y="729419"/>
                </a:lnTo>
                <a:lnTo>
                  <a:pt x="189762" y="758452"/>
                </a:lnTo>
                <a:lnTo>
                  <a:pt x="223287" y="778519"/>
                </a:lnTo>
                <a:lnTo>
                  <a:pt x="261182" y="788035"/>
                </a:lnTo>
                <a:lnTo>
                  <a:pt x="274319" y="788670"/>
                </a:lnTo>
                <a:lnTo>
                  <a:pt x="1978152" y="788670"/>
                </a:lnTo>
                <a:lnTo>
                  <a:pt x="1978152" y="966216"/>
                </a:lnTo>
                <a:close/>
              </a:path>
              <a:path w="1978659" h="966469">
                <a:moveTo>
                  <a:pt x="1978152" y="788670"/>
                </a:moveTo>
                <a:lnTo>
                  <a:pt x="1703069" y="788670"/>
                </a:lnTo>
                <a:lnTo>
                  <a:pt x="1716205" y="788035"/>
                </a:lnTo>
                <a:lnTo>
                  <a:pt x="1729088" y="786132"/>
                </a:lnTo>
                <a:lnTo>
                  <a:pt x="1765992" y="772906"/>
                </a:lnTo>
                <a:lnTo>
                  <a:pt x="1797360" y="749612"/>
                </a:lnTo>
                <a:lnTo>
                  <a:pt x="1820653" y="718244"/>
                </a:lnTo>
                <a:lnTo>
                  <a:pt x="1833880" y="681340"/>
                </a:lnTo>
                <a:lnTo>
                  <a:pt x="1836419" y="655320"/>
                </a:lnTo>
                <a:lnTo>
                  <a:pt x="1836419" y="236220"/>
                </a:lnTo>
                <a:lnTo>
                  <a:pt x="1830708" y="197568"/>
                </a:lnTo>
                <a:lnTo>
                  <a:pt x="1813965" y="162120"/>
                </a:lnTo>
                <a:lnTo>
                  <a:pt x="1787623" y="133087"/>
                </a:lnTo>
                <a:lnTo>
                  <a:pt x="1754098" y="113020"/>
                </a:lnTo>
                <a:lnTo>
                  <a:pt x="1716205" y="103504"/>
                </a:lnTo>
                <a:lnTo>
                  <a:pt x="1703069" y="102870"/>
                </a:lnTo>
                <a:lnTo>
                  <a:pt x="1978152" y="102870"/>
                </a:lnTo>
                <a:lnTo>
                  <a:pt x="1978152" y="788670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548811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1565780" y="676274"/>
                </a:moveTo>
                <a:lnTo>
                  <a:pt x="120144" y="676274"/>
                </a:lnTo>
                <a:lnTo>
                  <a:pt x="111782" y="675451"/>
                </a:lnTo>
                <a:lnTo>
                  <a:pt x="71578" y="663255"/>
                </a:lnTo>
                <a:lnTo>
                  <a:pt x="31692" y="632642"/>
                </a:lnTo>
                <a:lnTo>
                  <a:pt x="6556" y="589095"/>
                </a:lnTo>
                <a:lnTo>
                  <a:pt x="0" y="556130"/>
                </a:lnTo>
                <a:lnTo>
                  <a:pt x="0" y="120144"/>
                </a:lnTo>
                <a:lnTo>
                  <a:pt x="13018" y="71578"/>
                </a:lnTo>
                <a:lnTo>
                  <a:pt x="43632" y="31692"/>
                </a:lnTo>
                <a:lnTo>
                  <a:pt x="87178" y="6557"/>
                </a:lnTo>
                <a:lnTo>
                  <a:pt x="120144" y="0"/>
                </a:lnTo>
                <a:lnTo>
                  <a:pt x="1565780" y="0"/>
                </a:lnTo>
                <a:lnTo>
                  <a:pt x="1614345" y="13019"/>
                </a:lnTo>
                <a:lnTo>
                  <a:pt x="1654232" y="43632"/>
                </a:lnTo>
                <a:lnTo>
                  <a:pt x="1679366" y="87179"/>
                </a:lnTo>
                <a:lnTo>
                  <a:pt x="1685925" y="120144"/>
                </a:lnTo>
                <a:lnTo>
                  <a:pt x="1685925" y="556130"/>
                </a:lnTo>
                <a:lnTo>
                  <a:pt x="1672904" y="604696"/>
                </a:lnTo>
                <a:lnTo>
                  <a:pt x="1642292" y="644582"/>
                </a:lnTo>
                <a:lnTo>
                  <a:pt x="1598743" y="669717"/>
                </a:lnTo>
                <a:lnTo>
                  <a:pt x="1565780" y="676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548810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0" y="547687"/>
                </a:moveTo>
                <a:lnTo>
                  <a:pt x="0" y="128587"/>
                </a:lnTo>
                <a:lnTo>
                  <a:pt x="0" y="120144"/>
                </a:lnTo>
                <a:lnTo>
                  <a:pt x="823" y="111782"/>
                </a:lnTo>
                <a:lnTo>
                  <a:pt x="2470" y="103501"/>
                </a:lnTo>
                <a:lnTo>
                  <a:pt x="4117" y="95220"/>
                </a:lnTo>
                <a:lnTo>
                  <a:pt x="6556" y="87179"/>
                </a:lnTo>
                <a:lnTo>
                  <a:pt x="9787" y="79379"/>
                </a:lnTo>
                <a:lnTo>
                  <a:pt x="13018" y="71578"/>
                </a:lnTo>
                <a:lnTo>
                  <a:pt x="37662" y="37662"/>
                </a:lnTo>
                <a:lnTo>
                  <a:pt x="43632" y="31692"/>
                </a:lnTo>
                <a:lnTo>
                  <a:pt x="50127" y="26361"/>
                </a:lnTo>
                <a:lnTo>
                  <a:pt x="57147" y="21670"/>
                </a:lnTo>
                <a:lnTo>
                  <a:pt x="64167" y="16980"/>
                </a:lnTo>
                <a:lnTo>
                  <a:pt x="71577" y="13019"/>
                </a:lnTo>
                <a:lnTo>
                  <a:pt x="79378" y="9788"/>
                </a:lnTo>
                <a:lnTo>
                  <a:pt x="87178" y="6557"/>
                </a:lnTo>
                <a:lnTo>
                  <a:pt x="95219" y="4117"/>
                </a:lnTo>
                <a:lnTo>
                  <a:pt x="103501" y="2470"/>
                </a:lnTo>
                <a:lnTo>
                  <a:pt x="111782" y="823"/>
                </a:lnTo>
                <a:lnTo>
                  <a:pt x="120144" y="0"/>
                </a:lnTo>
                <a:lnTo>
                  <a:pt x="128588" y="0"/>
                </a:lnTo>
                <a:lnTo>
                  <a:pt x="1557337" y="0"/>
                </a:lnTo>
                <a:lnTo>
                  <a:pt x="1565780" y="0"/>
                </a:lnTo>
                <a:lnTo>
                  <a:pt x="1574142" y="823"/>
                </a:lnTo>
                <a:lnTo>
                  <a:pt x="1582422" y="2470"/>
                </a:lnTo>
                <a:lnTo>
                  <a:pt x="1590703" y="4117"/>
                </a:lnTo>
                <a:lnTo>
                  <a:pt x="1598743" y="6557"/>
                </a:lnTo>
                <a:lnTo>
                  <a:pt x="1606544" y="9788"/>
                </a:lnTo>
                <a:lnTo>
                  <a:pt x="1614344" y="13019"/>
                </a:lnTo>
                <a:lnTo>
                  <a:pt x="1648262" y="37662"/>
                </a:lnTo>
                <a:lnTo>
                  <a:pt x="1672904" y="71578"/>
                </a:lnTo>
                <a:lnTo>
                  <a:pt x="1685101" y="111782"/>
                </a:lnTo>
                <a:lnTo>
                  <a:pt x="1685925" y="120144"/>
                </a:lnTo>
                <a:lnTo>
                  <a:pt x="1685925" y="128587"/>
                </a:lnTo>
                <a:lnTo>
                  <a:pt x="1685925" y="547687"/>
                </a:lnTo>
                <a:lnTo>
                  <a:pt x="1685925" y="556130"/>
                </a:lnTo>
                <a:lnTo>
                  <a:pt x="1685101" y="564492"/>
                </a:lnTo>
                <a:lnTo>
                  <a:pt x="1672904" y="604696"/>
                </a:lnTo>
                <a:lnTo>
                  <a:pt x="1648262" y="638612"/>
                </a:lnTo>
                <a:lnTo>
                  <a:pt x="1628775" y="654603"/>
                </a:lnTo>
                <a:lnTo>
                  <a:pt x="1621754" y="659294"/>
                </a:lnTo>
                <a:lnTo>
                  <a:pt x="1614344" y="663255"/>
                </a:lnTo>
                <a:lnTo>
                  <a:pt x="1606544" y="666486"/>
                </a:lnTo>
                <a:lnTo>
                  <a:pt x="1598743" y="669717"/>
                </a:lnTo>
                <a:lnTo>
                  <a:pt x="1590703" y="672156"/>
                </a:lnTo>
                <a:lnTo>
                  <a:pt x="1582422" y="673804"/>
                </a:lnTo>
                <a:lnTo>
                  <a:pt x="1574142" y="675451"/>
                </a:lnTo>
                <a:lnTo>
                  <a:pt x="1565780" y="676274"/>
                </a:lnTo>
                <a:lnTo>
                  <a:pt x="1557337" y="676274"/>
                </a:lnTo>
                <a:lnTo>
                  <a:pt x="128588" y="676274"/>
                </a:lnTo>
                <a:lnTo>
                  <a:pt x="120144" y="676274"/>
                </a:lnTo>
                <a:lnTo>
                  <a:pt x="111782" y="675451"/>
                </a:lnTo>
                <a:lnTo>
                  <a:pt x="103501" y="673804"/>
                </a:lnTo>
                <a:lnTo>
                  <a:pt x="95219" y="672156"/>
                </a:lnTo>
                <a:lnTo>
                  <a:pt x="87178" y="669717"/>
                </a:lnTo>
                <a:lnTo>
                  <a:pt x="79378" y="666486"/>
                </a:lnTo>
                <a:lnTo>
                  <a:pt x="71578" y="663255"/>
                </a:lnTo>
                <a:lnTo>
                  <a:pt x="64167" y="659294"/>
                </a:lnTo>
                <a:lnTo>
                  <a:pt x="57147" y="654603"/>
                </a:lnTo>
                <a:lnTo>
                  <a:pt x="50127" y="649913"/>
                </a:lnTo>
                <a:lnTo>
                  <a:pt x="21670" y="619126"/>
                </a:lnTo>
                <a:lnTo>
                  <a:pt x="16979" y="612106"/>
                </a:lnTo>
                <a:lnTo>
                  <a:pt x="13018" y="604696"/>
                </a:lnTo>
                <a:lnTo>
                  <a:pt x="9787" y="596895"/>
                </a:lnTo>
                <a:lnTo>
                  <a:pt x="6556" y="589095"/>
                </a:lnTo>
                <a:lnTo>
                  <a:pt x="4117" y="581054"/>
                </a:lnTo>
                <a:lnTo>
                  <a:pt x="2470" y="572773"/>
                </a:lnTo>
                <a:lnTo>
                  <a:pt x="823" y="564492"/>
                </a:lnTo>
                <a:lnTo>
                  <a:pt x="0" y="556130"/>
                </a:lnTo>
                <a:lnTo>
                  <a:pt x="0" y="547687"/>
                </a:lnTo>
                <a:close/>
              </a:path>
            </a:pathLst>
          </a:custGeom>
          <a:ln w="28574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26846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05:00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10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24002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75">
                <a:latin typeface="Trebuchet MS"/>
                <a:cs typeface="Trebuchet MS"/>
              </a:rPr>
              <a:t>Plotting </a:t>
            </a:r>
            <a:r>
              <a:rPr dirty="0" sz="3350" spc="-260">
                <a:latin typeface="Trebuchet MS"/>
                <a:cs typeface="Trebuchet MS"/>
              </a:rPr>
              <a:t>the </a:t>
            </a:r>
            <a:r>
              <a:rPr dirty="0" sz="3350" spc="-190">
                <a:latin typeface="Trebuchet MS"/>
                <a:cs typeface="Trebuchet MS"/>
              </a:rPr>
              <a:t>Data </a:t>
            </a:r>
            <a:r>
              <a:rPr dirty="0" sz="3350" spc="-85">
                <a:latin typeface="Trebuchet MS"/>
                <a:cs typeface="Trebuchet MS"/>
              </a:rPr>
              <a:t>using</a:t>
            </a:r>
            <a:r>
              <a:rPr dirty="0" sz="3350" spc="-345">
                <a:latin typeface="Trebuchet MS"/>
                <a:cs typeface="Trebuchet MS"/>
              </a:rPr>
              <a:t> </a:t>
            </a:r>
            <a:r>
              <a:rPr dirty="0" sz="3350" spc="-85">
                <a:latin typeface="Trebuchet MS"/>
                <a:cs typeface="Trebuchet MS"/>
              </a:rPr>
              <a:t>Pandas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43300" y="2867049"/>
            <a:ext cx="137284" cy="121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586536" y="4614862"/>
            <a:ext cx="1266825" cy="209550"/>
          </a:xfrm>
          <a:custGeom>
            <a:avLst/>
            <a:gdLst/>
            <a:ahLst/>
            <a:cxnLst/>
            <a:rect l="l" t="t" r="r" b="b"/>
            <a:pathLst>
              <a:path w="1266825" h="209550">
                <a:moveTo>
                  <a:pt x="0" y="176212"/>
                </a:moveTo>
                <a:lnTo>
                  <a:pt x="0" y="33337"/>
                </a:lnTo>
                <a:lnTo>
                  <a:pt x="0" y="28916"/>
                </a:lnTo>
                <a:lnTo>
                  <a:pt x="845" y="24663"/>
                </a:lnTo>
                <a:lnTo>
                  <a:pt x="2537" y="20579"/>
                </a:lnTo>
                <a:lnTo>
                  <a:pt x="4228" y="16495"/>
                </a:lnTo>
                <a:lnTo>
                  <a:pt x="6637" y="12889"/>
                </a:lnTo>
                <a:lnTo>
                  <a:pt x="9764" y="9764"/>
                </a:lnTo>
                <a:lnTo>
                  <a:pt x="12889" y="6638"/>
                </a:lnTo>
                <a:lnTo>
                  <a:pt x="16494" y="4229"/>
                </a:lnTo>
                <a:lnTo>
                  <a:pt x="20578" y="2537"/>
                </a:lnTo>
                <a:lnTo>
                  <a:pt x="24663" y="845"/>
                </a:lnTo>
                <a:lnTo>
                  <a:pt x="28916" y="0"/>
                </a:lnTo>
                <a:lnTo>
                  <a:pt x="33338" y="0"/>
                </a:lnTo>
                <a:lnTo>
                  <a:pt x="1233487" y="0"/>
                </a:lnTo>
                <a:lnTo>
                  <a:pt x="1237908" y="0"/>
                </a:lnTo>
                <a:lnTo>
                  <a:pt x="1242161" y="845"/>
                </a:lnTo>
                <a:lnTo>
                  <a:pt x="1246245" y="2537"/>
                </a:lnTo>
                <a:lnTo>
                  <a:pt x="1250329" y="4229"/>
                </a:lnTo>
                <a:lnTo>
                  <a:pt x="1253935" y="6638"/>
                </a:lnTo>
                <a:lnTo>
                  <a:pt x="1257060" y="9764"/>
                </a:lnTo>
                <a:lnTo>
                  <a:pt x="1260186" y="12889"/>
                </a:lnTo>
                <a:lnTo>
                  <a:pt x="1266825" y="33337"/>
                </a:lnTo>
                <a:lnTo>
                  <a:pt x="1266825" y="176212"/>
                </a:lnTo>
                <a:lnTo>
                  <a:pt x="1257060" y="199785"/>
                </a:lnTo>
                <a:lnTo>
                  <a:pt x="1253935" y="202911"/>
                </a:lnTo>
                <a:lnTo>
                  <a:pt x="1233487" y="209549"/>
                </a:lnTo>
                <a:lnTo>
                  <a:pt x="33338" y="209549"/>
                </a:lnTo>
                <a:lnTo>
                  <a:pt x="9764" y="199785"/>
                </a:lnTo>
                <a:lnTo>
                  <a:pt x="6637" y="196659"/>
                </a:lnTo>
                <a:lnTo>
                  <a:pt x="4228" y="193054"/>
                </a:lnTo>
                <a:lnTo>
                  <a:pt x="2537" y="188969"/>
                </a:lnTo>
                <a:lnTo>
                  <a:pt x="845" y="184885"/>
                </a:lnTo>
                <a:lnTo>
                  <a:pt x="0" y="180633"/>
                </a:lnTo>
                <a:lnTo>
                  <a:pt x="0" y="176212"/>
                </a:lnTo>
                <a:close/>
              </a:path>
            </a:pathLst>
          </a:custGeom>
          <a:ln w="9524">
            <a:solidFill>
              <a:srgbClr val="D0D5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43249" y="2828924"/>
            <a:ext cx="161925" cy="3190875"/>
          </a:xfrm>
          <a:custGeom>
            <a:avLst/>
            <a:gdLst/>
            <a:ahLst/>
            <a:cxnLst/>
            <a:rect l="l" t="t" r="r" b="b"/>
            <a:pathLst>
              <a:path w="161925" h="3190875">
                <a:moveTo>
                  <a:pt x="0" y="0"/>
                </a:moveTo>
                <a:lnTo>
                  <a:pt x="161924" y="0"/>
                </a:lnTo>
                <a:lnTo>
                  <a:pt x="161924" y="3190874"/>
                </a:lnTo>
                <a:lnTo>
                  <a:pt x="0" y="319087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62299" y="2828924"/>
            <a:ext cx="123825" cy="171450"/>
          </a:xfrm>
          <a:custGeom>
            <a:avLst/>
            <a:gdLst/>
            <a:ahLst/>
            <a:cxnLst/>
            <a:rect l="l" t="t" r="r" b="b"/>
            <a:pathLst>
              <a:path w="123825" h="171450">
                <a:moveTo>
                  <a:pt x="0" y="0"/>
                </a:moveTo>
                <a:lnTo>
                  <a:pt x="123824" y="0"/>
                </a:lnTo>
                <a:lnTo>
                  <a:pt x="123824" y="171449"/>
                </a:lnTo>
                <a:lnTo>
                  <a:pt x="0" y="1714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0137" y="3952875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28574">
            <a:solidFill>
              <a:srgbClr val="097D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42390" y="4071101"/>
            <a:ext cx="121483" cy="69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67150" y="2347912"/>
            <a:ext cx="828675" cy="0"/>
          </a:xfrm>
          <a:custGeom>
            <a:avLst/>
            <a:gdLst/>
            <a:ahLst/>
            <a:cxnLst/>
            <a:rect l="l" t="t" r="r" b="b"/>
            <a:pathLst>
              <a:path w="828675" h="0">
                <a:moveTo>
                  <a:pt x="0" y="0"/>
                </a:moveTo>
                <a:lnTo>
                  <a:pt x="828674" y="0"/>
                </a:lnTo>
              </a:path>
            </a:pathLst>
          </a:custGeom>
          <a:ln w="28574">
            <a:solidFill>
              <a:srgbClr val="097D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767511" y="1557337"/>
            <a:ext cx="1676400" cy="390525"/>
          </a:xfrm>
          <a:custGeom>
            <a:avLst/>
            <a:gdLst/>
            <a:ahLst/>
            <a:cxnLst/>
            <a:rect l="l" t="t" r="r" b="b"/>
            <a:pathLst>
              <a:path w="1676400" h="390525">
                <a:moveTo>
                  <a:pt x="0" y="195262"/>
                </a:moveTo>
                <a:lnTo>
                  <a:pt x="3751" y="157168"/>
                </a:lnTo>
                <a:lnTo>
                  <a:pt x="14862" y="120538"/>
                </a:lnTo>
                <a:lnTo>
                  <a:pt x="32906" y="86780"/>
                </a:lnTo>
                <a:lnTo>
                  <a:pt x="57190" y="57191"/>
                </a:lnTo>
                <a:lnTo>
                  <a:pt x="86780" y="32907"/>
                </a:lnTo>
                <a:lnTo>
                  <a:pt x="120538" y="14863"/>
                </a:lnTo>
                <a:lnTo>
                  <a:pt x="157168" y="3751"/>
                </a:lnTo>
                <a:lnTo>
                  <a:pt x="195262" y="0"/>
                </a:lnTo>
                <a:lnTo>
                  <a:pt x="1481137" y="0"/>
                </a:lnTo>
                <a:lnTo>
                  <a:pt x="1519230" y="3751"/>
                </a:lnTo>
                <a:lnTo>
                  <a:pt x="1555860" y="14863"/>
                </a:lnTo>
                <a:lnTo>
                  <a:pt x="1589618" y="32907"/>
                </a:lnTo>
                <a:lnTo>
                  <a:pt x="1619208" y="57191"/>
                </a:lnTo>
                <a:lnTo>
                  <a:pt x="1643491" y="86780"/>
                </a:lnTo>
                <a:lnTo>
                  <a:pt x="1661535" y="120538"/>
                </a:lnTo>
                <a:lnTo>
                  <a:pt x="1672647" y="157168"/>
                </a:lnTo>
                <a:lnTo>
                  <a:pt x="1676399" y="195262"/>
                </a:lnTo>
                <a:lnTo>
                  <a:pt x="1676165" y="204855"/>
                </a:lnTo>
                <a:lnTo>
                  <a:pt x="1670545" y="242718"/>
                </a:lnTo>
                <a:lnTo>
                  <a:pt x="1657647" y="278758"/>
                </a:lnTo>
                <a:lnTo>
                  <a:pt x="1637966" y="311590"/>
                </a:lnTo>
                <a:lnTo>
                  <a:pt x="1612259" y="339951"/>
                </a:lnTo>
                <a:lnTo>
                  <a:pt x="1581512" y="362751"/>
                </a:lnTo>
                <a:lnTo>
                  <a:pt x="1546908" y="379115"/>
                </a:lnTo>
                <a:lnTo>
                  <a:pt x="1509776" y="388414"/>
                </a:lnTo>
                <a:lnTo>
                  <a:pt x="1481137" y="390524"/>
                </a:lnTo>
                <a:lnTo>
                  <a:pt x="195262" y="390524"/>
                </a:lnTo>
                <a:lnTo>
                  <a:pt x="157168" y="386773"/>
                </a:lnTo>
                <a:lnTo>
                  <a:pt x="120538" y="375661"/>
                </a:lnTo>
                <a:lnTo>
                  <a:pt x="86780" y="357617"/>
                </a:lnTo>
                <a:lnTo>
                  <a:pt x="57190" y="333333"/>
                </a:lnTo>
                <a:lnTo>
                  <a:pt x="32906" y="303744"/>
                </a:lnTo>
                <a:lnTo>
                  <a:pt x="14862" y="269986"/>
                </a:lnTo>
                <a:lnTo>
                  <a:pt x="3751" y="233356"/>
                </a:lnTo>
                <a:lnTo>
                  <a:pt x="0" y="195262"/>
                </a:lnTo>
                <a:close/>
              </a:path>
            </a:pathLst>
          </a:custGeom>
          <a:ln w="9524">
            <a:solidFill>
              <a:srgbClr val="D0D5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48988" y="1676912"/>
            <a:ext cx="153047" cy="1530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604760" y="1633727"/>
            <a:ext cx="429895" cy="259079"/>
          </a:xfrm>
          <a:custGeom>
            <a:avLst/>
            <a:gdLst/>
            <a:ahLst/>
            <a:cxnLst/>
            <a:rect l="l" t="t" r="r" b="b"/>
            <a:pathLst>
              <a:path w="429895" h="259080">
                <a:moveTo>
                  <a:pt x="429768" y="259080"/>
                </a:moveTo>
                <a:lnTo>
                  <a:pt x="0" y="259080"/>
                </a:lnTo>
                <a:lnTo>
                  <a:pt x="0" y="0"/>
                </a:lnTo>
                <a:lnTo>
                  <a:pt x="429768" y="0"/>
                </a:lnTo>
                <a:lnTo>
                  <a:pt x="429768" y="14097"/>
                </a:lnTo>
                <a:lnTo>
                  <a:pt x="35923" y="14097"/>
                </a:lnTo>
                <a:lnTo>
                  <a:pt x="29188" y="16886"/>
                </a:lnTo>
                <a:lnTo>
                  <a:pt x="18029" y="28045"/>
                </a:lnTo>
                <a:lnTo>
                  <a:pt x="15239" y="34781"/>
                </a:lnTo>
                <a:lnTo>
                  <a:pt x="15239" y="202962"/>
                </a:lnTo>
                <a:lnTo>
                  <a:pt x="18029" y="209697"/>
                </a:lnTo>
                <a:lnTo>
                  <a:pt x="29188" y="220857"/>
                </a:lnTo>
                <a:lnTo>
                  <a:pt x="35923" y="223646"/>
                </a:lnTo>
                <a:lnTo>
                  <a:pt x="429768" y="223646"/>
                </a:lnTo>
                <a:lnTo>
                  <a:pt x="429768" y="259080"/>
                </a:lnTo>
                <a:close/>
              </a:path>
              <a:path w="429895" h="259080">
                <a:moveTo>
                  <a:pt x="429768" y="223646"/>
                </a:moveTo>
                <a:lnTo>
                  <a:pt x="375554" y="223646"/>
                </a:lnTo>
                <a:lnTo>
                  <a:pt x="382289" y="220857"/>
                </a:lnTo>
                <a:lnTo>
                  <a:pt x="393449" y="209697"/>
                </a:lnTo>
                <a:lnTo>
                  <a:pt x="396238" y="202962"/>
                </a:lnTo>
                <a:lnTo>
                  <a:pt x="396238" y="34781"/>
                </a:lnTo>
                <a:lnTo>
                  <a:pt x="393449" y="28045"/>
                </a:lnTo>
                <a:lnTo>
                  <a:pt x="382289" y="16886"/>
                </a:lnTo>
                <a:lnTo>
                  <a:pt x="375554" y="14097"/>
                </a:lnTo>
                <a:lnTo>
                  <a:pt x="429768" y="14097"/>
                </a:lnTo>
                <a:lnTo>
                  <a:pt x="429768" y="223646"/>
                </a:lnTo>
                <a:close/>
              </a:path>
            </a:pathLst>
          </a:custGeom>
          <a:solidFill>
            <a:srgbClr val="000000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615236" y="1643062"/>
            <a:ext cx="390525" cy="219075"/>
          </a:xfrm>
          <a:custGeom>
            <a:avLst/>
            <a:gdLst/>
            <a:ahLst/>
            <a:cxnLst/>
            <a:rect l="l" t="t" r="r" b="b"/>
            <a:pathLst>
              <a:path w="390525" h="219075">
                <a:moveTo>
                  <a:pt x="361608" y="219074"/>
                </a:moveTo>
                <a:lnTo>
                  <a:pt x="28916" y="219074"/>
                </a:lnTo>
                <a:lnTo>
                  <a:pt x="24663" y="218229"/>
                </a:lnTo>
                <a:lnTo>
                  <a:pt x="0" y="190158"/>
                </a:lnTo>
                <a:lnTo>
                  <a:pt x="0" y="28916"/>
                </a:lnTo>
                <a:lnTo>
                  <a:pt x="28916" y="0"/>
                </a:lnTo>
                <a:lnTo>
                  <a:pt x="361608" y="0"/>
                </a:lnTo>
                <a:lnTo>
                  <a:pt x="390524" y="28916"/>
                </a:lnTo>
                <a:lnTo>
                  <a:pt x="390524" y="190158"/>
                </a:lnTo>
                <a:lnTo>
                  <a:pt x="361608" y="2190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615236" y="1643062"/>
            <a:ext cx="390525" cy="219075"/>
          </a:xfrm>
          <a:custGeom>
            <a:avLst/>
            <a:gdLst/>
            <a:ahLst/>
            <a:cxnLst/>
            <a:rect l="l" t="t" r="r" b="b"/>
            <a:pathLst>
              <a:path w="390525" h="219075">
                <a:moveTo>
                  <a:pt x="0" y="185737"/>
                </a:moveTo>
                <a:lnTo>
                  <a:pt x="0" y="33337"/>
                </a:lnTo>
                <a:lnTo>
                  <a:pt x="0" y="28916"/>
                </a:lnTo>
                <a:lnTo>
                  <a:pt x="845" y="24664"/>
                </a:lnTo>
                <a:lnTo>
                  <a:pt x="2537" y="20579"/>
                </a:lnTo>
                <a:lnTo>
                  <a:pt x="4228" y="16495"/>
                </a:lnTo>
                <a:lnTo>
                  <a:pt x="6637" y="12890"/>
                </a:lnTo>
                <a:lnTo>
                  <a:pt x="9764" y="9764"/>
                </a:lnTo>
                <a:lnTo>
                  <a:pt x="12890" y="6638"/>
                </a:lnTo>
                <a:lnTo>
                  <a:pt x="16495" y="4229"/>
                </a:lnTo>
                <a:lnTo>
                  <a:pt x="20579" y="2537"/>
                </a:lnTo>
                <a:lnTo>
                  <a:pt x="24663" y="845"/>
                </a:lnTo>
                <a:lnTo>
                  <a:pt x="28916" y="0"/>
                </a:lnTo>
                <a:lnTo>
                  <a:pt x="33338" y="0"/>
                </a:lnTo>
                <a:lnTo>
                  <a:pt x="357188" y="0"/>
                </a:lnTo>
                <a:lnTo>
                  <a:pt x="361608" y="0"/>
                </a:lnTo>
                <a:lnTo>
                  <a:pt x="365861" y="845"/>
                </a:lnTo>
                <a:lnTo>
                  <a:pt x="369945" y="2537"/>
                </a:lnTo>
                <a:lnTo>
                  <a:pt x="374029" y="4229"/>
                </a:lnTo>
                <a:lnTo>
                  <a:pt x="377635" y="6638"/>
                </a:lnTo>
                <a:lnTo>
                  <a:pt x="380760" y="9764"/>
                </a:lnTo>
                <a:lnTo>
                  <a:pt x="383886" y="12890"/>
                </a:lnTo>
                <a:lnTo>
                  <a:pt x="386295" y="16495"/>
                </a:lnTo>
                <a:lnTo>
                  <a:pt x="387987" y="20579"/>
                </a:lnTo>
                <a:lnTo>
                  <a:pt x="389679" y="24664"/>
                </a:lnTo>
                <a:lnTo>
                  <a:pt x="390524" y="28916"/>
                </a:lnTo>
                <a:lnTo>
                  <a:pt x="390525" y="33337"/>
                </a:lnTo>
                <a:lnTo>
                  <a:pt x="390525" y="185737"/>
                </a:lnTo>
                <a:lnTo>
                  <a:pt x="390524" y="190158"/>
                </a:lnTo>
                <a:lnTo>
                  <a:pt x="389679" y="194410"/>
                </a:lnTo>
                <a:lnTo>
                  <a:pt x="387987" y="198495"/>
                </a:lnTo>
                <a:lnTo>
                  <a:pt x="386295" y="202579"/>
                </a:lnTo>
                <a:lnTo>
                  <a:pt x="383886" y="206184"/>
                </a:lnTo>
                <a:lnTo>
                  <a:pt x="380760" y="209310"/>
                </a:lnTo>
                <a:lnTo>
                  <a:pt x="377635" y="212436"/>
                </a:lnTo>
                <a:lnTo>
                  <a:pt x="357188" y="219074"/>
                </a:lnTo>
                <a:lnTo>
                  <a:pt x="33338" y="219074"/>
                </a:lnTo>
                <a:lnTo>
                  <a:pt x="28916" y="219074"/>
                </a:lnTo>
                <a:lnTo>
                  <a:pt x="24663" y="218229"/>
                </a:lnTo>
                <a:lnTo>
                  <a:pt x="20579" y="216537"/>
                </a:lnTo>
                <a:lnTo>
                  <a:pt x="16495" y="214845"/>
                </a:lnTo>
                <a:lnTo>
                  <a:pt x="12890" y="212436"/>
                </a:lnTo>
                <a:lnTo>
                  <a:pt x="9764" y="209310"/>
                </a:lnTo>
                <a:lnTo>
                  <a:pt x="6637" y="206184"/>
                </a:lnTo>
                <a:lnTo>
                  <a:pt x="4228" y="202579"/>
                </a:lnTo>
                <a:lnTo>
                  <a:pt x="2537" y="198495"/>
                </a:lnTo>
                <a:lnTo>
                  <a:pt x="845" y="194410"/>
                </a:lnTo>
                <a:lnTo>
                  <a:pt x="0" y="190158"/>
                </a:lnTo>
                <a:lnTo>
                  <a:pt x="0" y="185737"/>
                </a:lnTo>
                <a:close/>
              </a:path>
            </a:pathLst>
          </a:custGeom>
          <a:ln w="9524">
            <a:solidFill>
              <a:srgbClr val="D0D5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138160" y="1633727"/>
            <a:ext cx="231775" cy="259079"/>
          </a:xfrm>
          <a:custGeom>
            <a:avLst/>
            <a:gdLst/>
            <a:ahLst/>
            <a:cxnLst/>
            <a:rect l="l" t="t" r="r" b="b"/>
            <a:pathLst>
              <a:path w="231775" h="259080">
                <a:moveTo>
                  <a:pt x="231648" y="259080"/>
                </a:moveTo>
                <a:lnTo>
                  <a:pt x="0" y="259080"/>
                </a:lnTo>
                <a:lnTo>
                  <a:pt x="0" y="0"/>
                </a:lnTo>
                <a:lnTo>
                  <a:pt x="231648" y="0"/>
                </a:lnTo>
                <a:lnTo>
                  <a:pt x="231648" y="14097"/>
                </a:lnTo>
                <a:lnTo>
                  <a:pt x="35923" y="14097"/>
                </a:lnTo>
                <a:lnTo>
                  <a:pt x="29188" y="16886"/>
                </a:lnTo>
                <a:lnTo>
                  <a:pt x="18029" y="28045"/>
                </a:lnTo>
                <a:lnTo>
                  <a:pt x="15239" y="34781"/>
                </a:lnTo>
                <a:lnTo>
                  <a:pt x="15239" y="202962"/>
                </a:lnTo>
                <a:lnTo>
                  <a:pt x="18029" y="209697"/>
                </a:lnTo>
                <a:lnTo>
                  <a:pt x="29188" y="220857"/>
                </a:lnTo>
                <a:lnTo>
                  <a:pt x="35923" y="223646"/>
                </a:lnTo>
                <a:lnTo>
                  <a:pt x="231648" y="223646"/>
                </a:lnTo>
                <a:lnTo>
                  <a:pt x="231648" y="259080"/>
                </a:lnTo>
                <a:close/>
              </a:path>
              <a:path w="231775" h="259080">
                <a:moveTo>
                  <a:pt x="231648" y="223646"/>
                </a:moveTo>
                <a:lnTo>
                  <a:pt x="175529" y="223646"/>
                </a:lnTo>
                <a:lnTo>
                  <a:pt x="182264" y="220857"/>
                </a:lnTo>
                <a:lnTo>
                  <a:pt x="193424" y="209697"/>
                </a:lnTo>
                <a:lnTo>
                  <a:pt x="196213" y="202962"/>
                </a:lnTo>
                <a:lnTo>
                  <a:pt x="196213" y="34781"/>
                </a:lnTo>
                <a:lnTo>
                  <a:pt x="193424" y="28045"/>
                </a:lnTo>
                <a:lnTo>
                  <a:pt x="182264" y="16886"/>
                </a:lnTo>
                <a:lnTo>
                  <a:pt x="175529" y="14097"/>
                </a:lnTo>
                <a:lnTo>
                  <a:pt x="231648" y="14097"/>
                </a:lnTo>
                <a:lnTo>
                  <a:pt x="231648" y="223646"/>
                </a:lnTo>
                <a:close/>
              </a:path>
            </a:pathLst>
          </a:custGeom>
          <a:solidFill>
            <a:srgbClr val="000000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143873" y="1638300"/>
            <a:ext cx="200025" cy="228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772649" y="1666875"/>
            <a:ext cx="166687" cy="166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134475" y="2278856"/>
            <a:ext cx="166687" cy="1666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448799" y="2278856"/>
            <a:ext cx="166687" cy="1666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778256" y="2278851"/>
            <a:ext cx="155499" cy="1666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097689" y="1938337"/>
            <a:ext cx="203596" cy="2000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422307" y="1992259"/>
            <a:ext cx="249227" cy="15627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694256" y="1954192"/>
            <a:ext cx="368012" cy="1496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082872" y="1992121"/>
            <a:ext cx="86302" cy="11224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89528" y="1923261"/>
            <a:ext cx="33655" cy="69215"/>
          </a:xfrm>
          <a:custGeom>
            <a:avLst/>
            <a:gdLst/>
            <a:ahLst/>
            <a:cxnLst/>
            <a:rect l="l" t="t" r="r" b="b"/>
            <a:pathLst>
              <a:path w="33655" h="69214">
                <a:moveTo>
                  <a:pt x="0" y="0"/>
                </a:moveTo>
                <a:lnTo>
                  <a:pt x="33355" y="0"/>
                </a:lnTo>
                <a:lnTo>
                  <a:pt x="33355" y="69039"/>
                </a:lnTo>
                <a:lnTo>
                  <a:pt x="0" y="69039"/>
                </a:lnTo>
                <a:lnTo>
                  <a:pt x="0" y="0"/>
                </a:lnTo>
                <a:close/>
              </a:path>
            </a:pathLst>
          </a:custGeom>
          <a:solidFill>
            <a:srgbClr val="1207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189528" y="2065080"/>
            <a:ext cx="33655" cy="69215"/>
          </a:xfrm>
          <a:custGeom>
            <a:avLst/>
            <a:gdLst/>
            <a:ahLst/>
            <a:cxnLst/>
            <a:rect l="l" t="t" r="r" b="b"/>
            <a:pathLst>
              <a:path w="33655" h="69214">
                <a:moveTo>
                  <a:pt x="0" y="0"/>
                </a:moveTo>
                <a:lnTo>
                  <a:pt x="33355" y="0"/>
                </a:lnTo>
                <a:lnTo>
                  <a:pt x="33355" y="69039"/>
                </a:lnTo>
                <a:lnTo>
                  <a:pt x="0" y="69039"/>
                </a:lnTo>
                <a:lnTo>
                  <a:pt x="0" y="0"/>
                </a:lnTo>
                <a:close/>
              </a:path>
            </a:pathLst>
          </a:custGeom>
          <a:solidFill>
            <a:srgbClr val="1207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89528" y="2012452"/>
            <a:ext cx="33655" cy="33020"/>
          </a:xfrm>
          <a:custGeom>
            <a:avLst/>
            <a:gdLst/>
            <a:ahLst/>
            <a:cxnLst/>
            <a:rect l="l" t="t" r="r" b="b"/>
            <a:pathLst>
              <a:path w="33655" h="33019">
                <a:moveTo>
                  <a:pt x="0" y="0"/>
                </a:moveTo>
                <a:lnTo>
                  <a:pt x="33355" y="0"/>
                </a:lnTo>
                <a:lnTo>
                  <a:pt x="33355" y="32573"/>
                </a:lnTo>
                <a:lnTo>
                  <a:pt x="0" y="32573"/>
                </a:lnTo>
                <a:lnTo>
                  <a:pt x="0" y="0"/>
                </a:lnTo>
                <a:close/>
              </a:path>
            </a:pathLst>
          </a:custGeom>
          <a:solidFill>
            <a:srgbClr val="FFC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152636" y="1980030"/>
            <a:ext cx="0" cy="229870"/>
          </a:xfrm>
          <a:custGeom>
            <a:avLst/>
            <a:gdLst/>
            <a:ahLst/>
            <a:cxnLst/>
            <a:rect l="l" t="t" r="r" b="b"/>
            <a:pathLst>
              <a:path w="0" h="229869">
                <a:moveTo>
                  <a:pt x="0" y="0"/>
                </a:moveTo>
                <a:lnTo>
                  <a:pt x="0" y="229491"/>
                </a:lnTo>
              </a:path>
            </a:pathLst>
          </a:custGeom>
          <a:ln w="33355">
            <a:solidFill>
              <a:srgbClr val="1207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242005" y="2122043"/>
            <a:ext cx="33655" cy="69215"/>
          </a:xfrm>
          <a:custGeom>
            <a:avLst/>
            <a:gdLst/>
            <a:ahLst/>
            <a:cxnLst/>
            <a:rect l="l" t="t" r="r" b="b"/>
            <a:pathLst>
              <a:path w="33655" h="69214">
                <a:moveTo>
                  <a:pt x="0" y="0"/>
                </a:moveTo>
                <a:lnTo>
                  <a:pt x="33355" y="0"/>
                </a:lnTo>
                <a:lnTo>
                  <a:pt x="33355" y="69039"/>
                </a:lnTo>
                <a:lnTo>
                  <a:pt x="0" y="69039"/>
                </a:lnTo>
                <a:lnTo>
                  <a:pt x="0" y="0"/>
                </a:lnTo>
                <a:close/>
              </a:path>
            </a:pathLst>
          </a:custGeom>
          <a:solidFill>
            <a:srgbClr val="1207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242005" y="1980113"/>
            <a:ext cx="33655" cy="69215"/>
          </a:xfrm>
          <a:custGeom>
            <a:avLst/>
            <a:gdLst/>
            <a:ahLst/>
            <a:cxnLst/>
            <a:rect l="l" t="t" r="r" b="b"/>
            <a:pathLst>
              <a:path w="33655" h="69214">
                <a:moveTo>
                  <a:pt x="0" y="0"/>
                </a:moveTo>
                <a:lnTo>
                  <a:pt x="33355" y="0"/>
                </a:lnTo>
                <a:lnTo>
                  <a:pt x="33355" y="69039"/>
                </a:lnTo>
                <a:lnTo>
                  <a:pt x="0" y="69039"/>
                </a:lnTo>
                <a:lnTo>
                  <a:pt x="0" y="0"/>
                </a:lnTo>
                <a:close/>
              </a:path>
            </a:pathLst>
          </a:custGeom>
          <a:solidFill>
            <a:srgbClr val="1207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242005" y="2069304"/>
            <a:ext cx="33655" cy="33020"/>
          </a:xfrm>
          <a:custGeom>
            <a:avLst/>
            <a:gdLst/>
            <a:ahLst/>
            <a:cxnLst/>
            <a:rect l="l" t="t" r="r" b="b"/>
            <a:pathLst>
              <a:path w="33655" h="33019">
                <a:moveTo>
                  <a:pt x="0" y="0"/>
                </a:moveTo>
                <a:lnTo>
                  <a:pt x="33355" y="0"/>
                </a:lnTo>
                <a:lnTo>
                  <a:pt x="33355" y="32573"/>
                </a:lnTo>
                <a:lnTo>
                  <a:pt x="0" y="32573"/>
                </a:lnTo>
                <a:lnTo>
                  <a:pt x="0" y="0"/>
                </a:lnTo>
                <a:close/>
              </a:path>
            </a:pathLst>
          </a:custGeom>
          <a:solidFill>
            <a:srgbClr val="E704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311145" y="1905277"/>
            <a:ext cx="0" cy="229870"/>
          </a:xfrm>
          <a:custGeom>
            <a:avLst/>
            <a:gdLst/>
            <a:ahLst/>
            <a:cxnLst/>
            <a:rect l="l" t="t" r="r" b="b"/>
            <a:pathLst>
              <a:path w="0" h="229869">
                <a:moveTo>
                  <a:pt x="0" y="0"/>
                </a:moveTo>
                <a:lnTo>
                  <a:pt x="0" y="229491"/>
                </a:lnTo>
              </a:path>
            </a:pathLst>
          </a:custGeom>
          <a:ln w="33355">
            <a:solidFill>
              <a:srgbClr val="1207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605835" y="1595437"/>
            <a:ext cx="1009650" cy="314325"/>
          </a:xfrm>
          <a:custGeom>
            <a:avLst/>
            <a:gdLst/>
            <a:ahLst/>
            <a:cxnLst/>
            <a:rect l="l" t="t" r="r" b="b"/>
            <a:pathLst>
              <a:path w="1009650" h="314325">
                <a:moveTo>
                  <a:pt x="0" y="280987"/>
                </a:moveTo>
                <a:lnTo>
                  <a:pt x="0" y="33337"/>
                </a:lnTo>
                <a:lnTo>
                  <a:pt x="0" y="28916"/>
                </a:lnTo>
                <a:lnTo>
                  <a:pt x="845" y="24664"/>
                </a:lnTo>
                <a:lnTo>
                  <a:pt x="2537" y="20579"/>
                </a:lnTo>
                <a:lnTo>
                  <a:pt x="4228" y="16495"/>
                </a:lnTo>
                <a:lnTo>
                  <a:pt x="6637" y="12890"/>
                </a:lnTo>
                <a:lnTo>
                  <a:pt x="28916" y="0"/>
                </a:lnTo>
                <a:lnTo>
                  <a:pt x="33338" y="0"/>
                </a:lnTo>
                <a:lnTo>
                  <a:pt x="976312" y="0"/>
                </a:lnTo>
                <a:lnTo>
                  <a:pt x="980733" y="0"/>
                </a:lnTo>
                <a:lnTo>
                  <a:pt x="984985" y="845"/>
                </a:lnTo>
                <a:lnTo>
                  <a:pt x="989069" y="2537"/>
                </a:lnTo>
                <a:lnTo>
                  <a:pt x="993153" y="4229"/>
                </a:lnTo>
                <a:lnTo>
                  <a:pt x="996759" y="6638"/>
                </a:lnTo>
                <a:lnTo>
                  <a:pt x="999885" y="9764"/>
                </a:lnTo>
                <a:lnTo>
                  <a:pt x="1003011" y="12890"/>
                </a:lnTo>
                <a:lnTo>
                  <a:pt x="1005419" y="16495"/>
                </a:lnTo>
                <a:lnTo>
                  <a:pt x="1007111" y="20579"/>
                </a:lnTo>
                <a:lnTo>
                  <a:pt x="1008804" y="24664"/>
                </a:lnTo>
                <a:lnTo>
                  <a:pt x="1009649" y="28916"/>
                </a:lnTo>
                <a:lnTo>
                  <a:pt x="1009650" y="33337"/>
                </a:lnTo>
                <a:lnTo>
                  <a:pt x="1009650" y="280987"/>
                </a:lnTo>
                <a:lnTo>
                  <a:pt x="999885" y="304560"/>
                </a:lnTo>
                <a:lnTo>
                  <a:pt x="996759" y="307686"/>
                </a:lnTo>
                <a:lnTo>
                  <a:pt x="976312" y="314324"/>
                </a:lnTo>
                <a:lnTo>
                  <a:pt x="33338" y="314324"/>
                </a:lnTo>
                <a:lnTo>
                  <a:pt x="2537" y="293745"/>
                </a:lnTo>
                <a:lnTo>
                  <a:pt x="845" y="289660"/>
                </a:lnTo>
                <a:lnTo>
                  <a:pt x="0" y="285408"/>
                </a:lnTo>
                <a:lnTo>
                  <a:pt x="0" y="280987"/>
                </a:lnTo>
                <a:close/>
              </a:path>
            </a:pathLst>
          </a:custGeom>
          <a:ln w="9524">
            <a:solidFill>
              <a:srgbClr val="D0D5D9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909637" y="1428750"/>
          <a:ext cx="9749155" cy="4610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9325"/>
                <a:gridCol w="167005"/>
                <a:gridCol w="7153275"/>
                <a:gridCol w="176529"/>
              </a:tblGrid>
              <a:tr h="1256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1443990" marR="266700">
                        <a:lnSpc>
                          <a:spcPct val="135400"/>
                        </a:lnSpc>
                      </a:pP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4"/>
                        </a:rPr>
                        <a:t>Getting  started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1270">
                    <a:lnL w="38100">
                      <a:solidFill>
                        <a:srgbClr val="999999"/>
                      </a:solidFill>
                      <a:prstDash val="solid"/>
                    </a:lnL>
                    <a:lnT w="38100">
                      <a:solidFill>
                        <a:srgbClr val="999999"/>
                      </a:solidFill>
                      <a:prstDash val="solid"/>
                    </a:lnT>
                    <a:lnB w="825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931285">
                        <a:lnSpc>
                          <a:spcPts val="1430"/>
                        </a:lnSpc>
                        <a:tabLst>
                          <a:tab pos="4540885" algn="l"/>
                          <a:tab pos="5539740" algn="l"/>
                        </a:tabLst>
                      </a:pP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Search	</a:t>
                      </a:r>
                      <a:r>
                        <a:rPr dirty="0" baseline="9259" sz="1350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Ctrl</a:t>
                      </a:r>
                      <a:r>
                        <a:rPr dirty="0" baseline="9259" sz="1350" spc="262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+ </a:t>
                      </a:r>
                      <a:r>
                        <a:rPr dirty="0" sz="1200" spc="15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baseline="9259" sz="1350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K	</a:t>
                      </a: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2.2</a:t>
                      </a:r>
                      <a:r>
                        <a:rPr dirty="0" sz="1200" spc="-5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(stable)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116205">
                        <a:lnSpc>
                          <a:spcPts val="1430"/>
                        </a:lnSpc>
                        <a:tabLst>
                          <a:tab pos="801370" algn="l"/>
                          <a:tab pos="1627505" algn="l"/>
                          <a:tab pos="2684145" algn="l"/>
                        </a:tabLst>
                      </a:pP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5"/>
                        </a:rPr>
                        <a:t>User</a:t>
                      </a: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baseline="6944" sz="1800" b="1">
                          <a:solidFill>
                            <a:srgbClr val="097D90"/>
                          </a:solidFill>
                          <a:latin typeface="Segoe UI Semibold"/>
                          <a:cs typeface="Segoe UI Semibold"/>
                          <a:hlinkClick r:id="rId16"/>
                        </a:rPr>
                        <a:t>API</a:t>
                      </a:r>
                      <a:r>
                        <a:rPr dirty="0" baseline="6944" sz="1800" b="1">
                          <a:solidFill>
                            <a:srgbClr val="097D90"/>
                          </a:solidFill>
                          <a:latin typeface="Segoe UI Semibold"/>
                          <a:cs typeface="Segoe UI Semibold"/>
                        </a:rPr>
                        <a:t>	</a:t>
                      </a:r>
                      <a:r>
                        <a:rPr dirty="0" baseline="-46296" sz="180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7"/>
                        </a:rPr>
                        <a:t>Development</a:t>
                      </a:r>
                      <a:r>
                        <a:rPr dirty="0" baseline="-46296" sz="1800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1200" spc="-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8"/>
                        </a:rPr>
                        <a:t>Release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116205">
                        <a:lnSpc>
                          <a:spcPct val="100000"/>
                        </a:lnSpc>
                        <a:spcBef>
                          <a:spcPts val="509"/>
                        </a:spcBef>
                        <a:tabLst>
                          <a:tab pos="801370" algn="l"/>
                          <a:tab pos="2684145" algn="l"/>
                        </a:tabLst>
                      </a:pP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5"/>
                        </a:rPr>
                        <a:t>Guide</a:t>
                      </a: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baseline="2314" sz="1800" spc="-7" b="1">
                          <a:solidFill>
                            <a:srgbClr val="097D90"/>
                          </a:solidFill>
                          <a:latin typeface="Segoe UI Semibold"/>
                          <a:cs typeface="Segoe UI Semibold"/>
                          <a:hlinkClick r:id="rId16"/>
                        </a:rPr>
                        <a:t>reference</a:t>
                      </a:r>
                      <a:r>
                        <a:rPr dirty="0" baseline="2314" sz="1800" spc="-7" b="1">
                          <a:solidFill>
                            <a:srgbClr val="097D90"/>
                          </a:solidFill>
                          <a:latin typeface="Segoe UI Semibold"/>
                          <a:cs typeface="Segoe UI Semibold"/>
                        </a:rPr>
                        <a:t>	</a:t>
                      </a: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8"/>
                        </a:rPr>
                        <a:t>notes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1905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999999"/>
                      </a:solidFill>
                      <a:prstDash val="solid"/>
                    </a:lnT>
                    <a:lnB w="825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EDEDED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</a:tcPr>
                </a:tc>
              </a:tr>
              <a:tr h="644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60350">
                        <a:lnSpc>
                          <a:spcPct val="100000"/>
                        </a:lnSpc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9"/>
                        </a:rPr>
                        <a:t>Input/output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0">
                    <a:lnL w="19050">
                      <a:solidFill>
                        <a:srgbClr val="999999"/>
                      </a:solidFill>
                      <a:prstDash val="solid"/>
                    </a:lnL>
                    <a:lnT w="825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825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gridSpan="2"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48945">
                        <a:lnSpc>
                          <a:spcPct val="100000"/>
                        </a:lnSpc>
                      </a:pPr>
                      <a:r>
                        <a:rPr dirty="0" sz="950" spc="160">
                          <a:solidFill>
                            <a:srgbClr val="48566A"/>
                          </a:solidFill>
                          <a:latin typeface="Arial"/>
                          <a:cs typeface="Arial"/>
                        </a:rPr>
                        <a:t>› </a:t>
                      </a:r>
                      <a:r>
                        <a:rPr dirty="0" sz="950" spc="5" b="1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6"/>
                        </a:rPr>
                        <a:t>API </a:t>
                      </a:r>
                      <a:r>
                        <a:rPr dirty="0" sz="950" b="1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6"/>
                        </a:rPr>
                        <a:t>reference</a:t>
                      </a:r>
                      <a:r>
                        <a:rPr dirty="0" sz="950" b="1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 spc="160">
                          <a:solidFill>
                            <a:srgbClr val="48566A"/>
                          </a:solidFill>
                          <a:latin typeface="Arial"/>
                          <a:cs typeface="Arial"/>
                        </a:rPr>
                        <a:t>› </a:t>
                      </a:r>
                      <a:r>
                        <a:rPr dirty="0" sz="950" spc="5" b="1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0"/>
                        </a:rPr>
                        <a:t>DataFrame</a:t>
                      </a:r>
                      <a:r>
                        <a:rPr dirty="0" sz="950" spc="5" b="1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 spc="160">
                          <a:solidFill>
                            <a:srgbClr val="48566A"/>
                          </a:solidFill>
                          <a:latin typeface="Arial"/>
                          <a:cs typeface="Arial"/>
                        </a:rPr>
                        <a:t>›</a:t>
                      </a:r>
                      <a:r>
                        <a:rPr dirty="0" sz="950" spc="-30">
                          <a:solidFill>
                            <a:srgbClr val="485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5" b="1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pandas.DataF...</a:t>
                      </a:r>
                      <a:endParaRPr sz="95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59385">
                        <a:lnSpc>
                          <a:spcPct val="100000"/>
                        </a:lnSpc>
                      </a:pPr>
                      <a:r>
                        <a:rPr dirty="0" sz="30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pandas.DataFrame.plot</a:t>
                      </a:r>
                      <a:endParaRPr sz="3000">
                        <a:latin typeface="Segoe UI"/>
                        <a:cs typeface="Segoe UI"/>
                      </a:endParaRPr>
                    </a:p>
                    <a:p>
                      <a:pPr marL="159385">
                        <a:lnSpc>
                          <a:spcPct val="100000"/>
                        </a:lnSpc>
                        <a:spcBef>
                          <a:spcPts val="1325"/>
                        </a:spcBef>
                        <a:tabLst>
                          <a:tab pos="6334760" algn="l"/>
                        </a:tabLst>
                      </a:pP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DataFrame.</a:t>
                      </a:r>
                      <a:r>
                        <a:rPr dirty="0" sz="1300" b="1">
                          <a:solidFill>
                            <a:srgbClr val="902582"/>
                          </a:solidFill>
                          <a:latin typeface="Consolas"/>
                          <a:cs typeface="Consolas"/>
                        </a:rPr>
                        <a:t>plot</a:t>
                      </a:r>
                      <a:r>
                        <a:rPr dirty="0" sz="145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dirty="0" sz="1200" i="1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*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args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1200" spc="3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200" spc="-5" i="1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**</a:t>
                      </a:r>
                      <a:r>
                        <a:rPr dirty="0" sz="1200" spc="-5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kwargs</a:t>
                      </a:r>
                      <a:r>
                        <a:rPr dirty="0" sz="1450" spc="-5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)	</a:t>
                      </a:r>
                      <a:r>
                        <a:rPr dirty="0" baseline="13888" sz="1800" b="1">
                          <a:solidFill>
                            <a:srgbClr val="097D90"/>
                          </a:solidFill>
                          <a:latin typeface="Consolas"/>
                          <a:cs typeface="Consolas"/>
                          <a:hlinkClick r:id="rId21"/>
                        </a:rPr>
                        <a:t>[source]</a:t>
                      </a:r>
                      <a:endParaRPr baseline="13888" sz="1800">
                        <a:latin typeface="Consolas"/>
                        <a:cs typeface="Consolas"/>
                      </a:endParaRPr>
                    </a:p>
                    <a:p>
                      <a:pPr marL="464184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Make plots of Series or</a:t>
                      </a:r>
                      <a:r>
                        <a:rPr dirty="0" sz="1200" spc="-5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DataFrame.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464184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Uses the backend specified by the option </a:t>
                      </a:r>
                      <a:r>
                        <a:rPr dirty="0" baseline="2645" sz="1575">
                          <a:solidFill>
                            <a:srgbClr val="902582"/>
                          </a:solidFill>
                          <a:latin typeface="Consolas"/>
                          <a:cs typeface="Consolas"/>
                        </a:rPr>
                        <a:t>plotting.backend </a:t>
                      </a: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. By default, matplotlib is</a:t>
                      </a:r>
                      <a:r>
                        <a:rPr dirty="0" sz="1200" spc="-204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used.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540385">
                        <a:lnSpc>
                          <a:spcPct val="100000"/>
                        </a:lnSpc>
                      </a:pPr>
                      <a:r>
                        <a:rPr dirty="0" sz="1200" spc="-5" b="1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Parameters: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84518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200" spc="70">
                          <a:solidFill>
                            <a:srgbClr val="212832"/>
                          </a:solidFill>
                          <a:latin typeface="Palatino Linotype"/>
                          <a:cs typeface="Palatino Linotype"/>
                        </a:rPr>
                        <a:t>data 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: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Series or</a:t>
                      </a:r>
                      <a:r>
                        <a:rPr dirty="0" sz="1200" spc="-210" b="1" i="1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 b="1" i="1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DataFrame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114998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The object for which the method is</a:t>
                      </a:r>
                      <a:r>
                        <a:rPr dirty="0" sz="1200" spc="-1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called.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rowSpan="10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4799"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2"/>
                        </a:rPr>
                        <a:t>General</a:t>
                      </a:r>
                      <a:r>
                        <a:rPr dirty="0" sz="105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2"/>
                        </a:rPr>
                        <a:t> </a:t>
                      </a: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2"/>
                        </a:rPr>
                        <a:t>functions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825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0037"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3"/>
                        </a:rPr>
                        <a:t>Series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825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0037"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50" spc="15" b="1">
                          <a:solidFill>
                            <a:srgbClr val="097D90"/>
                          </a:solidFill>
                          <a:latin typeface="Segoe UI Semibold"/>
                          <a:cs typeface="Segoe UI Semibold"/>
                          <a:hlinkClick r:id="rId20"/>
                        </a:rPr>
                        <a:t>DataFrame</a:t>
                      </a:r>
                      <a:endParaRPr sz="105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71120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825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4799"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15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4"/>
                        </a:rPr>
                        <a:t>pandas.DataFrame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825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4799"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5"/>
                        </a:rPr>
                        <a:t>pandas.DataFrame.index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825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0037">
                <a:tc>
                  <a:txBody>
                    <a:bodyPr/>
                    <a:lstStyle/>
                    <a:p>
                      <a:pPr algn="r" marR="1365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6"/>
                        </a:rPr>
                        <a:t>pandas.DataFrame.columns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825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0037"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7"/>
                        </a:rPr>
                        <a:t>pandas.DataFrame.dtypes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1120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825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4799"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8"/>
                        </a:rPr>
                        <a:t>pandas.DataFrame.info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825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66342">
                <a:tc>
                  <a:txBody>
                    <a:bodyPr/>
                    <a:lstStyle/>
                    <a:p>
                      <a:pPr algn="r" marR="11620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9"/>
                        </a:rPr>
                        <a:t>pandas.DataFrame.select_dt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999999"/>
                      </a:solidFill>
                      <a:prstDash val="solid"/>
                    </a:lnL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825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5" name="object 35"/>
          <p:cNvSpPr/>
          <p:nvPr/>
        </p:nvSpPr>
        <p:spPr>
          <a:xfrm>
            <a:off x="9458325" y="1733550"/>
            <a:ext cx="76200" cy="38100"/>
          </a:xfrm>
          <a:custGeom>
            <a:avLst/>
            <a:gdLst/>
            <a:ahLst/>
            <a:cxnLst/>
            <a:rect l="l" t="t" r="r" b="b"/>
            <a:pathLst>
              <a:path w="76200" h="38100">
                <a:moveTo>
                  <a:pt x="38099" y="38099"/>
                </a:moveTo>
                <a:lnTo>
                  <a:pt x="0" y="0"/>
                </a:lnTo>
                <a:lnTo>
                  <a:pt x="761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21283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14400" y="6176962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 h="0">
                <a:moveTo>
                  <a:pt x="0" y="0"/>
                </a:moveTo>
                <a:lnTo>
                  <a:pt x="19811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14400" y="6186487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 h="0">
                <a:moveTo>
                  <a:pt x="0" y="0"/>
                </a:moveTo>
                <a:lnTo>
                  <a:pt x="198119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886074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1440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11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901700" y="6274743"/>
            <a:ext cx="2004695" cy="15684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850" b="1">
                <a:solidFill>
                  <a:srgbClr val="C2132D"/>
                </a:solidFill>
                <a:latin typeface="Trebuchet MS"/>
                <a:cs typeface="Trebuchet MS"/>
              </a:rPr>
              <a:t>Source:</a:t>
            </a:r>
            <a:r>
              <a:rPr dirty="0" sz="850" spc="-4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45">
                <a:solidFill>
                  <a:srgbClr val="83D5D3"/>
                </a:solidFill>
                <a:latin typeface="Trebuchet MS"/>
                <a:cs typeface="Trebuchet MS"/>
                <a:hlinkClick r:id="rId30"/>
              </a:rPr>
              <a:t>Pandas</a:t>
            </a:r>
            <a:r>
              <a:rPr dirty="0" sz="850" spc="-45">
                <a:solidFill>
                  <a:srgbClr val="83D5D3"/>
                </a:solidFill>
                <a:latin typeface="Trebuchet MS"/>
                <a:cs typeface="Trebuchet MS"/>
                <a:hlinkClick r:id="rId30"/>
              </a:rPr>
              <a:t> </a:t>
            </a:r>
            <a:r>
              <a:rPr dirty="0" sz="850" spc="50">
                <a:solidFill>
                  <a:srgbClr val="83D5D3"/>
                </a:solidFill>
                <a:latin typeface="Trebuchet MS"/>
                <a:cs typeface="Trebuchet MS"/>
                <a:hlinkClick r:id="rId30"/>
              </a:rPr>
              <a:t>API</a:t>
            </a:r>
            <a:r>
              <a:rPr dirty="0" sz="850" spc="-45">
                <a:solidFill>
                  <a:srgbClr val="83D5D3"/>
                </a:solidFill>
                <a:latin typeface="Trebuchet MS"/>
                <a:cs typeface="Trebuchet MS"/>
                <a:hlinkClick r:id="rId30"/>
              </a:rPr>
              <a:t> </a:t>
            </a:r>
            <a:r>
              <a:rPr dirty="0" sz="850">
                <a:solidFill>
                  <a:srgbClr val="83D5D3"/>
                </a:solidFill>
                <a:latin typeface="Trebuchet MS"/>
                <a:cs typeface="Trebuchet MS"/>
                <a:hlinkClick r:id="rId30"/>
              </a:rPr>
              <a:t>for</a:t>
            </a:r>
            <a:r>
              <a:rPr dirty="0" sz="850" spc="-45">
                <a:solidFill>
                  <a:srgbClr val="83D5D3"/>
                </a:solidFill>
                <a:latin typeface="Trebuchet MS"/>
                <a:cs typeface="Trebuchet MS"/>
                <a:hlinkClick r:id="rId30"/>
              </a:rPr>
              <a:t> </a:t>
            </a:r>
            <a:r>
              <a:rPr dirty="0" sz="850" spc="-10">
                <a:solidFill>
                  <a:srgbClr val="83D5D3"/>
                </a:solidFill>
                <a:latin typeface="Trebuchet MS"/>
                <a:cs typeface="Trebuchet MS"/>
                <a:hlinkClick r:id="rId30"/>
              </a:rPr>
              <a:t>the</a:t>
            </a:r>
            <a:r>
              <a:rPr dirty="0" sz="850" spc="-45">
                <a:solidFill>
                  <a:srgbClr val="83D5D3"/>
                </a:solidFill>
                <a:latin typeface="Trebuchet MS"/>
                <a:cs typeface="Trebuchet MS"/>
                <a:hlinkClick r:id="rId30"/>
              </a:rPr>
              <a:t> </a:t>
            </a:r>
            <a:r>
              <a:rPr dirty="0" sz="850" spc="10">
                <a:solidFill>
                  <a:srgbClr val="83D5D3"/>
                </a:solidFill>
                <a:latin typeface="Trebuchet MS"/>
                <a:cs typeface="Trebuchet MS"/>
                <a:hlinkClick r:id="rId30"/>
              </a:rPr>
              <a:t>Plot</a:t>
            </a:r>
            <a:r>
              <a:rPr dirty="0" sz="850" spc="-45">
                <a:solidFill>
                  <a:srgbClr val="83D5D3"/>
                </a:solidFill>
                <a:latin typeface="Trebuchet MS"/>
                <a:cs typeface="Trebuchet MS"/>
                <a:hlinkClick r:id="rId30"/>
              </a:rPr>
              <a:t> </a:t>
            </a:r>
            <a:r>
              <a:rPr dirty="0" sz="850" spc="35">
                <a:solidFill>
                  <a:srgbClr val="83D5D3"/>
                </a:solidFill>
                <a:latin typeface="Trebuchet MS"/>
                <a:cs typeface="Trebuchet MS"/>
                <a:hlinkClick r:id="rId30"/>
              </a:rPr>
              <a:t>Method</a:t>
            </a:r>
            <a:endParaRPr sz="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30225"/>
            <a:ext cx="7553325" cy="539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14">
                <a:solidFill>
                  <a:srgbClr val="C2132D"/>
                </a:solidFill>
                <a:latin typeface="Trebuchet MS"/>
                <a:cs typeface="Trebuchet MS"/>
              </a:rPr>
              <a:t>Use</a:t>
            </a:r>
            <a:r>
              <a:rPr dirty="0" sz="3350" spc="-245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3350" spc="-85">
                <a:solidFill>
                  <a:srgbClr val="C2132D"/>
                </a:solidFill>
                <a:latin typeface="Trebuchet MS"/>
                <a:cs typeface="Trebuchet MS"/>
              </a:rPr>
              <a:t>Pandas</a:t>
            </a:r>
            <a:r>
              <a:rPr dirty="0" sz="3350" spc="-24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3350" spc="-40">
                <a:solidFill>
                  <a:srgbClr val="C2132D"/>
                </a:solidFill>
                <a:latin typeface="Trebuchet MS"/>
                <a:cs typeface="Trebuchet MS"/>
              </a:rPr>
              <a:t>API</a:t>
            </a:r>
            <a:r>
              <a:rPr dirty="0" sz="3350" spc="-24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3350" spc="-235">
                <a:solidFill>
                  <a:srgbClr val="C2132D"/>
                </a:solidFill>
                <a:latin typeface="Trebuchet MS"/>
                <a:cs typeface="Trebuchet MS"/>
              </a:rPr>
              <a:t>to</a:t>
            </a:r>
            <a:r>
              <a:rPr dirty="0" sz="3350" spc="-24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3350" spc="-105">
                <a:solidFill>
                  <a:srgbClr val="C2132D"/>
                </a:solidFill>
                <a:latin typeface="Trebuchet MS"/>
                <a:cs typeface="Trebuchet MS"/>
              </a:rPr>
              <a:t>Make</a:t>
            </a:r>
            <a:r>
              <a:rPr dirty="0" sz="3350" spc="-24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3350" spc="-145">
                <a:solidFill>
                  <a:srgbClr val="C2132D"/>
                </a:solidFill>
                <a:latin typeface="Trebuchet MS"/>
                <a:cs typeface="Trebuchet MS"/>
              </a:rPr>
              <a:t>a</a:t>
            </a:r>
            <a:r>
              <a:rPr dirty="0" sz="3350" spc="-24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3350" spc="-160">
                <a:solidFill>
                  <a:srgbClr val="C2132D"/>
                </a:solidFill>
                <a:latin typeface="Trebuchet MS"/>
                <a:cs typeface="Trebuchet MS"/>
              </a:rPr>
              <a:t>Simple</a:t>
            </a:r>
            <a:r>
              <a:rPr dirty="0" sz="3350" spc="-24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3350" spc="-180">
                <a:solidFill>
                  <a:srgbClr val="C2132D"/>
                </a:solidFill>
                <a:latin typeface="Trebuchet MS"/>
                <a:cs typeface="Trebuchet MS"/>
              </a:rPr>
              <a:t>Line</a:t>
            </a:r>
            <a:r>
              <a:rPr dirty="0" sz="3350" spc="-24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3350" spc="-195">
                <a:solidFill>
                  <a:srgbClr val="C2132D"/>
                </a:solidFill>
                <a:latin typeface="Trebuchet MS"/>
                <a:cs typeface="Trebuchet MS"/>
              </a:rPr>
              <a:t>Chart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376044"/>
            <a:ext cx="9516745" cy="1111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dirty="0" sz="1800" spc="55">
                <a:solidFill>
                  <a:srgbClr val="585D60"/>
                </a:solidFill>
                <a:latin typeface="Trebuchet MS"/>
                <a:cs typeface="Trebuchet MS"/>
              </a:rPr>
              <a:t>Use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Pandas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-1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Plot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7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API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create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simple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line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chart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Apple's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iPhone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revenues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from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585D60"/>
                </a:solidFill>
                <a:latin typeface="Trebuchet MS"/>
                <a:cs typeface="Trebuchet MS"/>
              </a:rPr>
              <a:t>2007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 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2024.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1800" spc="-20" b="1">
                <a:solidFill>
                  <a:srgbClr val="C2132D"/>
                </a:solidFill>
                <a:latin typeface="Trebuchet MS"/>
                <a:cs typeface="Trebuchet MS"/>
              </a:rPr>
              <a:t>How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5" b="1">
                <a:solidFill>
                  <a:srgbClr val="C2132D"/>
                </a:solidFill>
                <a:latin typeface="Trebuchet MS"/>
                <a:cs typeface="Trebuchet MS"/>
              </a:rPr>
              <a:t>close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40" b="1">
                <a:solidFill>
                  <a:srgbClr val="C2132D"/>
                </a:solidFill>
                <a:latin typeface="Trebuchet MS"/>
                <a:cs typeface="Trebuchet MS"/>
              </a:rPr>
              <a:t>is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C2132D"/>
                </a:solidFill>
                <a:latin typeface="Trebuchet MS"/>
                <a:cs typeface="Trebuchet MS"/>
              </a:rPr>
              <a:t>the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chart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70" b="1">
                <a:solidFill>
                  <a:srgbClr val="C2132D"/>
                </a:solidFill>
                <a:latin typeface="Trebuchet MS"/>
                <a:cs typeface="Trebuchet MS"/>
              </a:rPr>
              <a:t>to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C2132D"/>
                </a:solidFill>
                <a:latin typeface="Trebuchet MS"/>
                <a:cs typeface="Trebuchet MS"/>
              </a:rPr>
              <a:t>the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40" b="1">
                <a:solidFill>
                  <a:srgbClr val="C2132D"/>
                </a:solidFill>
                <a:latin typeface="Trebuchet MS"/>
                <a:cs typeface="Trebuchet MS"/>
              </a:rPr>
              <a:t>one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you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created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60" b="1">
                <a:solidFill>
                  <a:srgbClr val="C2132D"/>
                </a:solidFill>
                <a:latin typeface="Trebuchet MS"/>
                <a:cs typeface="Trebuchet MS"/>
              </a:rPr>
              <a:t>in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C2132D"/>
                </a:solidFill>
                <a:latin typeface="Trebuchet MS"/>
                <a:cs typeface="Trebuchet MS"/>
              </a:rPr>
              <a:t>Python?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21044" y="2952565"/>
            <a:ext cx="5489955" cy="30191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6176962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 h="0">
                <a:moveTo>
                  <a:pt x="0" y="0"/>
                </a:moveTo>
                <a:lnTo>
                  <a:pt x="645794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6186487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 h="0">
                <a:moveTo>
                  <a:pt x="0" y="0"/>
                </a:moveTo>
                <a:lnTo>
                  <a:pt x="645794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362825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440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403080" y="182880"/>
            <a:ext cx="1978660" cy="966469"/>
          </a:xfrm>
          <a:custGeom>
            <a:avLst/>
            <a:gdLst/>
            <a:ahLst/>
            <a:cxnLst/>
            <a:rect l="l" t="t" r="r" b="b"/>
            <a:pathLst>
              <a:path w="1978659" h="966469">
                <a:moveTo>
                  <a:pt x="1978152" y="966216"/>
                </a:moveTo>
                <a:lnTo>
                  <a:pt x="0" y="966216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2870"/>
                </a:lnTo>
                <a:lnTo>
                  <a:pt x="274319" y="102870"/>
                </a:lnTo>
                <a:lnTo>
                  <a:pt x="261182" y="103504"/>
                </a:lnTo>
                <a:lnTo>
                  <a:pt x="223287" y="113020"/>
                </a:lnTo>
                <a:lnTo>
                  <a:pt x="189762" y="133087"/>
                </a:lnTo>
                <a:lnTo>
                  <a:pt x="163420" y="162120"/>
                </a:lnTo>
                <a:lnTo>
                  <a:pt x="146677" y="197568"/>
                </a:lnTo>
                <a:lnTo>
                  <a:pt x="140969" y="236220"/>
                </a:lnTo>
                <a:lnTo>
                  <a:pt x="140969" y="655320"/>
                </a:lnTo>
                <a:lnTo>
                  <a:pt x="146677" y="693971"/>
                </a:lnTo>
                <a:lnTo>
                  <a:pt x="163420" y="729419"/>
                </a:lnTo>
                <a:lnTo>
                  <a:pt x="189762" y="758452"/>
                </a:lnTo>
                <a:lnTo>
                  <a:pt x="223287" y="778519"/>
                </a:lnTo>
                <a:lnTo>
                  <a:pt x="261182" y="788035"/>
                </a:lnTo>
                <a:lnTo>
                  <a:pt x="274319" y="788670"/>
                </a:lnTo>
                <a:lnTo>
                  <a:pt x="1978152" y="788670"/>
                </a:lnTo>
                <a:lnTo>
                  <a:pt x="1978152" y="966216"/>
                </a:lnTo>
                <a:close/>
              </a:path>
              <a:path w="1978659" h="966469">
                <a:moveTo>
                  <a:pt x="1978152" y="788670"/>
                </a:moveTo>
                <a:lnTo>
                  <a:pt x="1703069" y="788670"/>
                </a:lnTo>
                <a:lnTo>
                  <a:pt x="1716205" y="788035"/>
                </a:lnTo>
                <a:lnTo>
                  <a:pt x="1729088" y="786132"/>
                </a:lnTo>
                <a:lnTo>
                  <a:pt x="1765992" y="772906"/>
                </a:lnTo>
                <a:lnTo>
                  <a:pt x="1797360" y="749612"/>
                </a:lnTo>
                <a:lnTo>
                  <a:pt x="1820653" y="718244"/>
                </a:lnTo>
                <a:lnTo>
                  <a:pt x="1833880" y="681340"/>
                </a:lnTo>
                <a:lnTo>
                  <a:pt x="1836419" y="655320"/>
                </a:lnTo>
                <a:lnTo>
                  <a:pt x="1836419" y="236220"/>
                </a:lnTo>
                <a:lnTo>
                  <a:pt x="1830708" y="197568"/>
                </a:lnTo>
                <a:lnTo>
                  <a:pt x="1813965" y="162120"/>
                </a:lnTo>
                <a:lnTo>
                  <a:pt x="1787623" y="133087"/>
                </a:lnTo>
                <a:lnTo>
                  <a:pt x="1754098" y="113020"/>
                </a:lnTo>
                <a:lnTo>
                  <a:pt x="1716205" y="103504"/>
                </a:lnTo>
                <a:lnTo>
                  <a:pt x="1703069" y="102870"/>
                </a:lnTo>
                <a:lnTo>
                  <a:pt x="1978152" y="102870"/>
                </a:lnTo>
                <a:lnTo>
                  <a:pt x="1978152" y="788670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548811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1565780" y="676274"/>
                </a:moveTo>
                <a:lnTo>
                  <a:pt x="120144" y="676274"/>
                </a:lnTo>
                <a:lnTo>
                  <a:pt x="111782" y="675451"/>
                </a:lnTo>
                <a:lnTo>
                  <a:pt x="71578" y="663255"/>
                </a:lnTo>
                <a:lnTo>
                  <a:pt x="31692" y="632642"/>
                </a:lnTo>
                <a:lnTo>
                  <a:pt x="6556" y="589095"/>
                </a:lnTo>
                <a:lnTo>
                  <a:pt x="0" y="556130"/>
                </a:lnTo>
                <a:lnTo>
                  <a:pt x="0" y="120144"/>
                </a:lnTo>
                <a:lnTo>
                  <a:pt x="13018" y="71578"/>
                </a:lnTo>
                <a:lnTo>
                  <a:pt x="43632" y="31692"/>
                </a:lnTo>
                <a:lnTo>
                  <a:pt x="87178" y="6557"/>
                </a:lnTo>
                <a:lnTo>
                  <a:pt x="120144" y="0"/>
                </a:lnTo>
                <a:lnTo>
                  <a:pt x="1565780" y="0"/>
                </a:lnTo>
                <a:lnTo>
                  <a:pt x="1614345" y="13019"/>
                </a:lnTo>
                <a:lnTo>
                  <a:pt x="1654232" y="43632"/>
                </a:lnTo>
                <a:lnTo>
                  <a:pt x="1679366" y="87179"/>
                </a:lnTo>
                <a:lnTo>
                  <a:pt x="1685925" y="120144"/>
                </a:lnTo>
                <a:lnTo>
                  <a:pt x="1685925" y="556130"/>
                </a:lnTo>
                <a:lnTo>
                  <a:pt x="1672904" y="604696"/>
                </a:lnTo>
                <a:lnTo>
                  <a:pt x="1642292" y="644582"/>
                </a:lnTo>
                <a:lnTo>
                  <a:pt x="1598743" y="669717"/>
                </a:lnTo>
                <a:lnTo>
                  <a:pt x="1565780" y="676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548810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0" y="547687"/>
                </a:moveTo>
                <a:lnTo>
                  <a:pt x="0" y="128587"/>
                </a:lnTo>
                <a:lnTo>
                  <a:pt x="0" y="120144"/>
                </a:lnTo>
                <a:lnTo>
                  <a:pt x="823" y="111782"/>
                </a:lnTo>
                <a:lnTo>
                  <a:pt x="2470" y="103501"/>
                </a:lnTo>
                <a:lnTo>
                  <a:pt x="4117" y="95220"/>
                </a:lnTo>
                <a:lnTo>
                  <a:pt x="6556" y="87179"/>
                </a:lnTo>
                <a:lnTo>
                  <a:pt x="9787" y="79379"/>
                </a:lnTo>
                <a:lnTo>
                  <a:pt x="13018" y="71578"/>
                </a:lnTo>
                <a:lnTo>
                  <a:pt x="37662" y="37662"/>
                </a:lnTo>
                <a:lnTo>
                  <a:pt x="43632" y="31692"/>
                </a:lnTo>
                <a:lnTo>
                  <a:pt x="50127" y="26361"/>
                </a:lnTo>
                <a:lnTo>
                  <a:pt x="57147" y="21670"/>
                </a:lnTo>
                <a:lnTo>
                  <a:pt x="64167" y="16980"/>
                </a:lnTo>
                <a:lnTo>
                  <a:pt x="71577" y="13019"/>
                </a:lnTo>
                <a:lnTo>
                  <a:pt x="79378" y="9788"/>
                </a:lnTo>
                <a:lnTo>
                  <a:pt x="87178" y="6557"/>
                </a:lnTo>
                <a:lnTo>
                  <a:pt x="95219" y="4117"/>
                </a:lnTo>
                <a:lnTo>
                  <a:pt x="103501" y="2470"/>
                </a:lnTo>
                <a:lnTo>
                  <a:pt x="111782" y="823"/>
                </a:lnTo>
                <a:lnTo>
                  <a:pt x="120144" y="0"/>
                </a:lnTo>
                <a:lnTo>
                  <a:pt x="128588" y="0"/>
                </a:lnTo>
                <a:lnTo>
                  <a:pt x="1557337" y="0"/>
                </a:lnTo>
                <a:lnTo>
                  <a:pt x="1565780" y="0"/>
                </a:lnTo>
                <a:lnTo>
                  <a:pt x="1574142" y="823"/>
                </a:lnTo>
                <a:lnTo>
                  <a:pt x="1582422" y="2470"/>
                </a:lnTo>
                <a:lnTo>
                  <a:pt x="1590703" y="4117"/>
                </a:lnTo>
                <a:lnTo>
                  <a:pt x="1598743" y="6557"/>
                </a:lnTo>
                <a:lnTo>
                  <a:pt x="1606544" y="9788"/>
                </a:lnTo>
                <a:lnTo>
                  <a:pt x="1614344" y="13019"/>
                </a:lnTo>
                <a:lnTo>
                  <a:pt x="1648262" y="37662"/>
                </a:lnTo>
                <a:lnTo>
                  <a:pt x="1672904" y="71578"/>
                </a:lnTo>
                <a:lnTo>
                  <a:pt x="1685101" y="111782"/>
                </a:lnTo>
                <a:lnTo>
                  <a:pt x="1685925" y="120144"/>
                </a:lnTo>
                <a:lnTo>
                  <a:pt x="1685925" y="128587"/>
                </a:lnTo>
                <a:lnTo>
                  <a:pt x="1685925" y="547687"/>
                </a:lnTo>
                <a:lnTo>
                  <a:pt x="1685925" y="556130"/>
                </a:lnTo>
                <a:lnTo>
                  <a:pt x="1685101" y="564492"/>
                </a:lnTo>
                <a:lnTo>
                  <a:pt x="1672904" y="604696"/>
                </a:lnTo>
                <a:lnTo>
                  <a:pt x="1648262" y="638612"/>
                </a:lnTo>
                <a:lnTo>
                  <a:pt x="1628775" y="654603"/>
                </a:lnTo>
                <a:lnTo>
                  <a:pt x="1621754" y="659294"/>
                </a:lnTo>
                <a:lnTo>
                  <a:pt x="1614344" y="663255"/>
                </a:lnTo>
                <a:lnTo>
                  <a:pt x="1606544" y="666486"/>
                </a:lnTo>
                <a:lnTo>
                  <a:pt x="1598743" y="669717"/>
                </a:lnTo>
                <a:lnTo>
                  <a:pt x="1590703" y="672156"/>
                </a:lnTo>
                <a:lnTo>
                  <a:pt x="1582422" y="673804"/>
                </a:lnTo>
                <a:lnTo>
                  <a:pt x="1574142" y="675451"/>
                </a:lnTo>
                <a:lnTo>
                  <a:pt x="1565780" y="676274"/>
                </a:lnTo>
                <a:lnTo>
                  <a:pt x="1557337" y="676274"/>
                </a:lnTo>
                <a:lnTo>
                  <a:pt x="128588" y="676274"/>
                </a:lnTo>
                <a:lnTo>
                  <a:pt x="120144" y="676274"/>
                </a:lnTo>
                <a:lnTo>
                  <a:pt x="111782" y="675451"/>
                </a:lnTo>
                <a:lnTo>
                  <a:pt x="103501" y="673804"/>
                </a:lnTo>
                <a:lnTo>
                  <a:pt x="95219" y="672156"/>
                </a:lnTo>
                <a:lnTo>
                  <a:pt x="87178" y="669717"/>
                </a:lnTo>
                <a:lnTo>
                  <a:pt x="79378" y="666486"/>
                </a:lnTo>
                <a:lnTo>
                  <a:pt x="71578" y="663255"/>
                </a:lnTo>
                <a:lnTo>
                  <a:pt x="64167" y="659294"/>
                </a:lnTo>
                <a:lnTo>
                  <a:pt x="57147" y="654603"/>
                </a:lnTo>
                <a:lnTo>
                  <a:pt x="50127" y="649913"/>
                </a:lnTo>
                <a:lnTo>
                  <a:pt x="21670" y="619126"/>
                </a:lnTo>
                <a:lnTo>
                  <a:pt x="16979" y="612106"/>
                </a:lnTo>
                <a:lnTo>
                  <a:pt x="13018" y="604696"/>
                </a:lnTo>
                <a:lnTo>
                  <a:pt x="9787" y="596895"/>
                </a:lnTo>
                <a:lnTo>
                  <a:pt x="6556" y="589095"/>
                </a:lnTo>
                <a:lnTo>
                  <a:pt x="4117" y="581054"/>
                </a:lnTo>
                <a:lnTo>
                  <a:pt x="2470" y="572773"/>
                </a:lnTo>
                <a:lnTo>
                  <a:pt x="823" y="564492"/>
                </a:lnTo>
                <a:lnTo>
                  <a:pt x="0" y="556130"/>
                </a:lnTo>
                <a:lnTo>
                  <a:pt x="0" y="547687"/>
                </a:lnTo>
                <a:close/>
              </a:path>
            </a:pathLst>
          </a:custGeom>
          <a:ln w="28574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26846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03:00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12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01700" y="6274743"/>
            <a:ext cx="6485890" cy="15684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850" spc="-20" b="1">
                <a:solidFill>
                  <a:srgbClr val="C2132D"/>
                </a:solidFill>
                <a:latin typeface="Trebuchet MS"/>
                <a:cs typeface="Trebuchet MS"/>
              </a:rPr>
              <a:t>Hint:</a:t>
            </a:r>
            <a:r>
              <a:rPr dirty="0" sz="850" spc="-4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Trebuchet MS"/>
                <a:cs typeface="Trebuchet MS"/>
              </a:rPr>
              <a:t>additional</a:t>
            </a:r>
            <a:r>
              <a:rPr dirty="0" sz="850" spc="-2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40">
                <a:solidFill>
                  <a:srgbClr val="585D60"/>
                </a:solidFill>
                <a:latin typeface="Trebuchet MS"/>
                <a:cs typeface="Trebuchet MS"/>
              </a:rPr>
              <a:t>**kwargs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(keyword</a:t>
            </a:r>
            <a:r>
              <a:rPr dirty="0" sz="850" spc="-2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Trebuchet MS"/>
                <a:cs typeface="Trebuchet MS"/>
              </a:rPr>
              <a:t>arguments)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2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C2132D"/>
                </a:solidFill>
                <a:latin typeface="Courier New"/>
                <a:cs typeface="Courier New"/>
              </a:rPr>
              <a:t>plot</a:t>
            </a:r>
            <a:r>
              <a:rPr dirty="0" sz="700" spc="-19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method</a:t>
            </a:r>
            <a:r>
              <a:rPr dirty="0" sz="850" spc="-2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can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be</a:t>
            </a:r>
            <a:r>
              <a:rPr dirty="0" sz="850" spc="-2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Trebuchet MS"/>
                <a:cs typeface="Trebuchet MS"/>
              </a:rPr>
              <a:t>found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from</a:t>
            </a:r>
            <a:r>
              <a:rPr dirty="0" sz="850" spc="-2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C2132D"/>
                </a:solidFill>
                <a:latin typeface="Courier New"/>
                <a:cs typeface="Courier New"/>
                <a:hlinkClick r:id="rId4"/>
              </a:rPr>
              <a:t>matplotlib.pyplot.plot</a:t>
            </a:r>
            <a:r>
              <a:rPr dirty="0" sz="700" spc="-195">
                <a:solidFill>
                  <a:srgbClr val="C2132D"/>
                </a:solidFill>
                <a:latin typeface="Courier New"/>
                <a:cs typeface="Courier New"/>
                <a:hlinkClick r:id="rId4"/>
              </a:rPr>
              <a:t> </a:t>
            </a:r>
            <a:r>
              <a:rPr dirty="0" sz="850" spc="5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API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dirty="0" sz="850" spc="-5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Reference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endParaRPr sz="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7944" y="2758440"/>
            <a:ext cx="7854950" cy="1036319"/>
          </a:xfrm>
          <a:prstGeom prst="rect"/>
          <a:solidFill>
            <a:srgbClr val="333333"/>
          </a:solidFill>
        </p:spPr>
        <p:txBody>
          <a:bodyPr wrap="square" lIns="0" tIns="140335" rIns="0" bIns="0" rtlCol="0" vert="horz">
            <a:spAutoFit/>
          </a:bodyPr>
          <a:lstStyle/>
          <a:p>
            <a:pPr marL="236854">
              <a:lnSpc>
                <a:spcPct val="100000"/>
              </a:lnSpc>
              <a:spcBef>
                <a:spcPts val="1105"/>
              </a:spcBef>
            </a:pPr>
            <a:r>
              <a:rPr dirty="0" sz="4100" spc="-117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dirty="0" sz="4100" spc="-117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100" spc="-117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4100" spc="-117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100" spc="-117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100" spc="-117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00" spc="-117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1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17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17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17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100" spc="-1170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dirty="0" sz="4100" spc="-105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4100" spc="-10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100" spc="-105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100" spc="-105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00" spc="-105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05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05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4100" spc="-10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100" spc="-105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4100" spc="-105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100" spc="-105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4100" spc="-105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105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05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050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dirty="0" sz="4100" spc="-1050">
                <a:solidFill>
                  <a:srgbClr val="FFFFFF"/>
                </a:solidFill>
                <a:latin typeface="Trebuchet MS"/>
                <a:cs typeface="Trebuchet MS"/>
              </a:rPr>
              <a:t>l </a:t>
            </a:r>
            <a:r>
              <a:rPr dirty="0" sz="4100" spc="-960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dirty="0" sz="4100" spc="-96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4100" spc="-960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dirty="0" sz="4100" spc="-96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4100" spc="-96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4100" spc="-96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100" spc="-96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9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96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4100" spc="-96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dirty="0" sz="4100" spc="-1225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2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225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4100" spc="-12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1225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dirty="0" sz="4100" spc="-122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100" spc="-1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-1045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4100" spc="-10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100" spc="-1045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dirty="0" sz="4100" spc="-104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4100" spc="-1045">
                <a:solidFill>
                  <a:srgbClr val="000000"/>
                </a:solidFill>
                <a:latin typeface="Trebuchet MS"/>
                <a:cs typeface="Trebuchet MS"/>
              </a:rPr>
              <a:t>b</a:t>
            </a:r>
            <a:r>
              <a:rPr dirty="0" sz="4100" spc="-104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4100" spc="-1045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dirty="0" sz="4100" spc="-104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4100" spc="-1045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dirty="0" sz="4100" spc="-104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4100" spc="-1045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4100" spc="-104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100" spc="-1045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04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045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4100" spc="-10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37519" y="5995415"/>
            <a:ext cx="887730" cy="491490"/>
          </a:xfrm>
          <a:custGeom>
            <a:avLst/>
            <a:gdLst/>
            <a:ahLst/>
            <a:cxnLst/>
            <a:rect l="l" t="t" r="r" b="b"/>
            <a:pathLst>
              <a:path w="887729" h="491489">
                <a:moveTo>
                  <a:pt x="0" y="0"/>
                </a:moveTo>
                <a:lnTo>
                  <a:pt x="887729" y="0"/>
                </a:lnTo>
                <a:lnTo>
                  <a:pt x="887729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295">
                <a:latin typeface="Trebuchet MS"/>
                <a:cs typeface="Trebuchet MS"/>
              </a:rPr>
              <a:t>1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1200" spc="-295">
                <a:latin typeface="Trebuchet MS"/>
                <a:cs typeface="Trebuchet MS"/>
              </a:rPr>
              <a:t>3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3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200" spc="-295">
                <a:latin typeface="Trebuchet MS"/>
                <a:cs typeface="Trebuchet MS"/>
              </a:rPr>
              <a:t>5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877570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35">
                <a:latin typeface="Trebuchet MS"/>
                <a:cs typeface="Trebuchet MS"/>
              </a:rPr>
              <a:t>Demo: </a:t>
            </a:r>
            <a:r>
              <a:rPr dirty="0" sz="3350" spc="-125">
                <a:latin typeface="Trebuchet MS"/>
                <a:cs typeface="Trebuchet MS"/>
              </a:rPr>
              <a:t>Lets </a:t>
            </a:r>
            <a:r>
              <a:rPr dirty="0" sz="3350" spc="-204">
                <a:latin typeface="Trebuchet MS"/>
                <a:cs typeface="Trebuchet MS"/>
              </a:rPr>
              <a:t>Improve </a:t>
            </a:r>
            <a:r>
              <a:rPr dirty="0" sz="3350" spc="-260">
                <a:latin typeface="Trebuchet MS"/>
                <a:cs typeface="Trebuchet MS"/>
              </a:rPr>
              <a:t>the </a:t>
            </a:r>
            <a:r>
              <a:rPr dirty="0" sz="3350" spc="-135">
                <a:latin typeface="Trebuchet MS"/>
                <a:cs typeface="Trebuchet MS"/>
              </a:rPr>
              <a:t>Previous </a:t>
            </a:r>
            <a:r>
              <a:rPr dirty="0" sz="3350" spc="-165">
                <a:latin typeface="Trebuchet MS"/>
                <a:cs typeface="Trebuchet MS"/>
              </a:rPr>
              <a:t>Plot </a:t>
            </a:r>
            <a:r>
              <a:rPr dirty="0" sz="3350" spc="-100">
                <a:latin typeface="Trebuchet MS"/>
                <a:cs typeface="Trebuchet MS"/>
              </a:rPr>
              <a:t>Using</a:t>
            </a:r>
            <a:r>
              <a:rPr dirty="0" sz="3350" spc="-545">
                <a:latin typeface="Trebuchet MS"/>
                <a:cs typeface="Trebuchet MS"/>
              </a:rPr>
              <a:t> </a:t>
            </a:r>
            <a:r>
              <a:rPr dirty="0" sz="3350" spc="-85">
                <a:latin typeface="Trebuchet MS"/>
                <a:cs typeface="Trebuchet MS"/>
              </a:rPr>
              <a:t>Pandas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425575"/>
            <a:ext cx="7798434" cy="1290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0" b="1">
                <a:solidFill>
                  <a:srgbClr val="C2132D"/>
                </a:solidFill>
                <a:latin typeface="Trebuchet MS"/>
                <a:cs typeface="Trebuchet MS"/>
              </a:rPr>
              <a:t>live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C2132D"/>
                </a:solidFill>
                <a:latin typeface="Trebuchet MS"/>
                <a:cs typeface="Trebuchet MS"/>
              </a:rPr>
              <a:t>demo</a:t>
            </a:r>
            <a:r>
              <a:rPr dirty="0" sz="1800" spc="-80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we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85D60"/>
                </a:solidFill>
                <a:latin typeface="Trebuchet MS"/>
                <a:cs typeface="Trebuchet MS"/>
              </a:rPr>
              <a:t>will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make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following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improvements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previous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75">
                <a:solidFill>
                  <a:srgbClr val="585D60"/>
                </a:solidFill>
                <a:latin typeface="Trebuchet MS"/>
                <a:cs typeface="Trebuchet MS"/>
              </a:rPr>
              <a:t>plot: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buFont typeface="Trebuchet MS"/>
              <a:buChar char="•"/>
              <a:tabLst>
                <a:tab pos="393700" algn="l"/>
              </a:tabLst>
            </a:pPr>
            <a:r>
              <a:rPr dirty="0" sz="1800" spc="-20" b="1">
                <a:solidFill>
                  <a:srgbClr val="C2132D"/>
                </a:solidFill>
                <a:latin typeface="Trebuchet MS"/>
                <a:cs typeface="Trebuchet MS"/>
              </a:rPr>
              <a:t>Color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points</a:t>
            </a:r>
            <a:r>
              <a:rPr dirty="0" sz="1800" spc="-3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by </a:t>
            </a:r>
            <a:r>
              <a:rPr dirty="0" sz="1700" spc="-20">
                <a:solidFill>
                  <a:srgbClr val="C2132D"/>
                </a:solidFill>
                <a:latin typeface="Courier New"/>
                <a:cs typeface="Courier New"/>
              </a:rPr>
              <a:t>quarter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 spc="45">
                <a:solidFill>
                  <a:srgbClr val="585D60"/>
                </a:solidFill>
                <a:latin typeface="Trebuchet MS"/>
                <a:cs typeface="Trebuchet MS"/>
              </a:rPr>
              <a:t>Add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Trebuchet MS"/>
                <a:cs typeface="Trebuchet MS"/>
              </a:rPr>
              <a:t>custom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legend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quarters.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21044" y="3304273"/>
            <a:ext cx="5489955" cy="30126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14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674560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15">
                <a:latin typeface="Trebuchet MS"/>
                <a:cs typeface="Trebuchet MS"/>
              </a:rPr>
              <a:t>The </a:t>
            </a:r>
            <a:r>
              <a:rPr dirty="0" sz="3350" spc="-210">
                <a:latin typeface="Trebuchet MS"/>
                <a:cs typeface="Trebuchet MS"/>
              </a:rPr>
              <a:t>Equivalent </a:t>
            </a:r>
            <a:r>
              <a:rPr dirty="0" sz="3350" spc="-150">
                <a:latin typeface="Trebuchet MS"/>
                <a:cs typeface="Trebuchet MS"/>
              </a:rPr>
              <a:t>Seaborn</a:t>
            </a:r>
            <a:r>
              <a:rPr dirty="0" sz="3350" spc="-245">
                <a:latin typeface="Trebuchet MS"/>
                <a:cs typeface="Trebuchet MS"/>
              </a:rPr>
              <a:t> </a:t>
            </a:r>
            <a:r>
              <a:rPr dirty="0" sz="3350" spc="-215">
                <a:latin typeface="Trebuchet MS"/>
                <a:cs typeface="Trebuchet MS"/>
              </a:rPr>
              <a:t>Implementation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428750"/>
            <a:ext cx="9696450" cy="4686300"/>
          </a:xfrm>
          <a:custGeom>
            <a:avLst/>
            <a:gdLst/>
            <a:ahLst/>
            <a:cxnLst/>
            <a:rect l="l" t="t" r="r" b="b"/>
            <a:pathLst>
              <a:path w="9696450" h="4686300">
                <a:moveTo>
                  <a:pt x="0" y="0"/>
                </a:moveTo>
                <a:lnTo>
                  <a:pt x="9696449" y="0"/>
                </a:lnTo>
                <a:lnTo>
                  <a:pt x="9696449" y="4686299"/>
                </a:lnTo>
                <a:lnTo>
                  <a:pt x="0" y="468629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88466" y="1496155"/>
            <a:ext cx="8101330" cy="4535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260"/>
              </a:lnSpc>
              <a:spcBef>
                <a:spcPts val="95"/>
              </a:spcBef>
            </a:pPr>
            <a:r>
              <a:rPr dirty="0" sz="1100" spc="-5" b="1">
                <a:solidFill>
                  <a:srgbClr val="333333"/>
                </a:solidFill>
                <a:latin typeface="Courier New"/>
                <a:cs typeface="Courier New"/>
              </a:rPr>
              <a:t>import 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pandas </a:t>
            </a:r>
            <a:r>
              <a:rPr dirty="0" sz="1100" spc="-5" b="1">
                <a:solidFill>
                  <a:srgbClr val="333333"/>
                </a:solidFill>
                <a:latin typeface="Courier New"/>
                <a:cs typeface="Courier New"/>
              </a:rPr>
              <a:t>as</a:t>
            </a:r>
            <a:r>
              <a:rPr dirty="0" sz="1100" spc="-10" b="1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pd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0"/>
              </a:lnSpc>
            </a:pPr>
            <a:r>
              <a:rPr dirty="0" sz="1100" spc="-5" b="1">
                <a:solidFill>
                  <a:srgbClr val="333333"/>
                </a:solidFill>
                <a:latin typeface="Courier New"/>
                <a:cs typeface="Courier New"/>
              </a:rPr>
              <a:t>import 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matplotlib.pyplot </a:t>
            </a:r>
            <a:r>
              <a:rPr dirty="0" sz="1100" spc="-5" b="1">
                <a:solidFill>
                  <a:srgbClr val="333333"/>
                </a:solidFill>
                <a:latin typeface="Courier New"/>
                <a:cs typeface="Courier New"/>
              </a:rPr>
              <a:t>as</a:t>
            </a:r>
            <a:r>
              <a:rPr dirty="0" sz="1100" spc="-10" b="1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plt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95"/>
              </a:lnSpc>
            </a:pPr>
            <a:r>
              <a:rPr dirty="0" sz="1100" spc="-5" b="1">
                <a:solidFill>
                  <a:srgbClr val="333333"/>
                </a:solidFill>
                <a:latin typeface="Courier New"/>
                <a:cs typeface="Courier New"/>
              </a:rPr>
              <a:t>import 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seaborn </a:t>
            </a:r>
            <a:r>
              <a:rPr dirty="0" sz="1100" spc="-5" b="1">
                <a:solidFill>
                  <a:srgbClr val="333333"/>
                </a:solidFill>
                <a:latin typeface="Courier New"/>
                <a:cs typeface="Courier New"/>
              </a:rPr>
              <a:t>as</a:t>
            </a:r>
            <a:r>
              <a:rPr dirty="0" sz="1100" spc="-10" b="1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sns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2400"/>
              </a:lnSpc>
              <a:spcBef>
                <a:spcPts val="185"/>
              </a:spcBef>
            </a:pP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apple_rev</a:t>
            </a:r>
            <a:r>
              <a:rPr dirty="0" sz="1100" spc="1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dirty="0" sz="1100" spc="1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pd.read_csv(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"../../data/statistic_id263402_apple-iphone-sales-revenue-2007-2024.csv"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) 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apple_rev =</a:t>
            </a:r>
            <a:r>
              <a:rPr dirty="0" sz="1100" spc="-1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apple_rev.assign(</a:t>
            </a:r>
            <a:endParaRPr sz="1100">
              <a:latin typeface="Courier New"/>
              <a:cs typeface="Courier New"/>
            </a:endParaRPr>
          </a:p>
          <a:p>
            <a:pPr marL="346075">
              <a:lnSpc>
                <a:spcPts val="955"/>
              </a:lnSpc>
            </a:pP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date=</a:t>
            </a:r>
            <a:r>
              <a:rPr dirty="0" sz="1100" spc="-5" b="1">
                <a:solidFill>
                  <a:srgbClr val="333333"/>
                </a:solidFill>
                <a:latin typeface="Courier New"/>
                <a:cs typeface="Courier New"/>
              </a:rPr>
              <a:t>lambda 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df:</a:t>
            </a:r>
            <a:r>
              <a:rPr dirty="0" sz="1100" spc="-1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pd.to_datetime(df[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'date'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]),</a:t>
            </a:r>
            <a:endParaRPr sz="1100">
              <a:latin typeface="Courier New"/>
              <a:cs typeface="Courier New"/>
            </a:endParaRPr>
          </a:p>
          <a:p>
            <a:pPr marL="346075">
              <a:lnSpc>
                <a:spcPts val="1240"/>
              </a:lnSpc>
            </a:pP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quarter=</a:t>
            </a:r>
            <a:r>
              <a:rPr dirty="0" sz="1100" spc="-5" b="1">
                <a:solidFill>
                  <a:srgbClr val="333333"/>
                </a:solidFill>
                <a:latin typeface="Courier New"/>
                <a:cs typeface="Courier New"/>
              </a:rPr>
              <a:t>lambda 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df:</a:t>
            </a:r>
            <a:r>
              <a:rPr dirty="0" sz="1100" spc="-1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'date'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].dt.quarter,</a:t>
            </a:r>
            <a:endParaRPr sz="1100">
              <a:latin typeface="Courier New"/>
              <a:cs typeface="Courier New"/>
            </a:endParaRPr>
          </a:p>
          <a:p>
            <a:pPr marL="346075">
              <a:lnSpc>
                <a:spcPts val="1275"/>
              </a:lnSpc>
            </a:pP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revenue=</a:t>
            </a:r>
            <a:r>
              <a:rPr dirty="0" sz="1100" spc="-5" b="1">
                <a:solidFill>
                  <a:srgbClr val="333333"/>
                </a:solidFill>
                <a:latin typeface="Courier New"/>
                <a:cs typeface="Courier New"/>
              </a:rPr>
              <a:t>lambda 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df: df[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'revenue'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].str.replace(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','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''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).astype(int) /</a:t>
            </a:r>
            <a:r>
              <a:rPr dirty="0" sz="1100" spc="-1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8080"/>
                </a:solidFill>
                <a:latin typeface="Courier New"/>
                <a:cs typeface="Courier New"/>
              </a:rPr>
              <a:t>1e3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95"/>
              </a:lnSpc>
            </a:pP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plt.figure(figsize=(</a:t>
            </a:r>
            <a:r>
              <a:rPr dirty="0" sz="1100" spc="-5">
                <a:solidFill>
                  <a:srgbClr val="008080"/>
                </a:solidFill>
                <a:latin typeface="Courier New"/>
                <a:cs typeface="Courier New"/>
              </a:rPr>
              <a:t>6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008080"/>
                </a:solidFill>
                <a:latin typeface="Courier New"/>
                <a:cs typeface="Courier New"/>
              </a:rPr>
              <a:t>3.625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)) </a:t>
            </a:r>
            <a:r>
              <a:rPr dirty="0" sz="1100" spc="-5" i="1">
                <a:solidFill>
                  <a:srgbClr val="999987"/>
                </a:solidFill>
                <a:latin typeface="Courier New"/>
                <a:cs typeface="Courier New"/>
              </a:rPr>
              <a:t># Create the</a:t>
            </a:r>
            <a:r>
              <a:rPr dirty="0" sz="1100" spc="-10" i="1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999987"/>
                </a:solidFill>
                <a:latin typeface="Courier New"/>
                <a:cs typeface="Courier New"/>
              </a:rPr>
              <a:t>figure</a:t>
            </a:r>
            <a:endParaRPr sz="1100">
              <a:latin typeface="Courier New"/>
              <a:cs typeface="Courier New"/>
            </a:endParaRPr>
          </a:p>
          <a:p>
            <a:pPr marL="12700" marR="158115">
              <a:lnSpc>
                <a:spcPct val="176100"/>
              </a:lnSpc>
              <a:spcBef>
                <a:spcPts val="75"/>
              </a:spcBef>
            </a:pP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ax = sns.lineplot(data=apple_rev, x=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'date'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, y=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'revenue'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, color=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'black'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, linewidth=</a:t>
            </a:r>
            <a:r>
              <a:rPr dirty="0" sz="1100" spc="-5">
                <a:solidFill>
                  <a:srgbClr val="008080"/>
                </a:solidFill>
                <a:latin typeface="Courier New"/>
                <a:cs typeface="Courier New"/>
              </a:rPr>
              <a:t>2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, alpha=</a:t>
            </a:r>
            <a:r>
              <a:rPr dirty="0" sz="1100" spc="-5">
                <a:solidFill>
                  <a:srgbClr val="008080"/>
                </a:solidFill>
                <a:latin typeface="Courier New"/>
                <a:cs typeface="Courier New"/>
              </a:rPr>
              <a:t>0.7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)  sns.scatterplot(</a:t>
            </a:r>
            <a:endParaRPr sz="1100">
              <a:latin typeface="Courier New"/>
              <a:cs typeface="Courier New"/>
            </a:endParaRPr>
          </a:p>
          <a:p>
            <a:pPr marL="346075" marR="4411345">
              <a:lnSpc>
                <a:spcPts val="1280"/>
              </a:lnSpc>
              <a:spcBef>
                <a:spcPts val="30"/>
              </a:spcBef>
              <a:tabLst>
                <a:tab pos="1847214" algn="l"/>
              </a:tabLst>
            </a:pP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data=apple_rev, x=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'date'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, y=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'revenue'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,  hue=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'quarter'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,	</a:t>
            </a:r>
            <a:r>
              <a:rPr dirty="0" sz="1100" spc="-5" i="1">
                <a:solidFill>
                  <a:srgbClr val="999987"/>
                </a:solidFill>
                <a:latin typeface="Courier New"/>
                <a:cs typeface="Courier New"/>
              </a:rPr>
              <a:t># variable to color</a:t>
            </a:r>
            <a:r>
              <a:rPr dirty="0" sz="1100" spc="-80" i="1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999987"/>
                </a:solidFill>
                <a:latin typeface="Courier New"/>
                <a:cs typeface="Courier New"/>
              </a:rPr>
              <a:t>by</a:t>
            </a:r>
            <a:endParaRPr sz="1100">
              <a:latin typeface="Courier New"/>
              <a:cs typeface="Courier New"/>
            </a:endParaRPr>
          </a:p>
          <a:p>
            <a:pPr marL="346075">
              <a:lnSpc>
                <a:spcPts val="1135"/>
              </a:lnSpc>
            </a:pP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palette={</a:t>
            </a:r>
            <a:r>
              <a:rPr dirty="0" sz="1100" spc="-5">
                <a:solidFill>
                  <a:srgbClr val="008080"/>
                </a:solidFill>
                <a:latin typeface="Courier New"/>
                <a:cs typeface="Courier New"/>
              </a:rPr>
              <a:t>1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: 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'red'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008080"/>
                </a:solidFill>
                <a:latin typeface="Courier New"/>
                <a:cs typeface="Courier New"/>
              </a:rPr>
              <a:t>2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: 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'blue'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008080"/>
                </a:solidFill>
                <a:latin typeface="Courier New"/>
                <a:cs typeface="Courier New"/>
              </a:rPr>
              <a:t>3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: 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'green'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008080"/>
                </a:solidFill>
                <a:latin typeface="Courier New"/>
                <a:cs typeface="Courier New"/>
              </a:rPr>
              <a:t>4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: 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'purple'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}, </a:t>
            </a:r>
            <a:r>
              <a:rPr dirty="0" sz="1100" spc="-5" i="1">
                <a:solidFill>
                  <a:srgbClr val="999987"/>
                </a:solidFill>
                <a:latin typeface="Courier New"/>
                <a:cs typeface="Courier New"/>
              </a:rPr>
              <a:t># custom color</a:t>
            </a:r>
            <a:r>
              <a:rPr dirty="0" sz="1100" spc="-10" i="1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999987"/>
                </a:solidFill>
                <a:latin typeface="Courier New"/>
                <a:cs typeface="Courier New"/>
              </a:rPr>
              <a:t>palette</a:t>
            </a:r>
            <a:endParaRPr sz="1100">
              <a:latin typeface="Courier New"/>
              <a:cs typeface="Courier New"/>
            </a:endParaRPr>
          </a:p>
          <a:p>
            <a:pPr marL="346075">
              <a:lnSpc>
                <a:spcPts val="1275"/>
              </a:lnSpc>
              <a:tabLst>
                <a:tab pos="1930400" algn="l"/>
              </a:tabLst>
            </a:pP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s=</a:t>
            </a:r>
            <a:r>
              <a:rPr dirty="0" sz="1100" spc="-5">
                <a:solidFill>
                  <a:srgbClr val="008080"/>
                </a:solidFill>
                <a:latin typeface="Courier New"/>
                <a:cs typeface="Courier New"/>
              </a:rPr>
              <a:t>100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,	</a:t>
            </a:r>
            <a:r>
              <a:rPr dirty="0" sz="1100" spc="-5" i="1">
                <a:solidFill>
                  <a:srgbClr val="999987"/>
                </a:solidFill>
                <a:latin typeface="Courier New"/>
                <a:cs typeface="Courier New"/>
              </a:rPr>
              <a:t># Marker size; adjust as</a:t>
            </a:r>
            <a:r>
              <a:rPr dirty="0" sz="1100" spc="-15" i="1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999987"/>
                </a:solidFill>
                <a:latin typeface="Courier New"/>
                <a:cs typeface="Courier New"/>
              </a:rPr>
              <a:t>desired</a:t>
            </a:r>
            <a:endParaRPr sz="1100">
              <a:latin typeface="Courier New"/>
              <a:cs typeface="Courier New"/>
            </a:endParaRPr>
          </a:p>
          <a:p>
            <a:pPr marL="346075">
              <a:lnSpc>
                <a:spcPts val="1275"/>
              </a:lnSpc>
            </a:pP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edgecolor=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'black'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dirty="0" sz="1100" spc="-5" i="1">
                <a:solidFill>
                  <a:srgbClr val="999987"/>
                </a:solidFill>
                <a:latin typeface="Courier New"/>
                <a:cs typeface="Courier New"/>
              </a:rPr>
              <a:t># Optional: add a black edge around</a:t>
            </a:r>
            <a:r>
              <a:rPr dirty="0" sz="1100" spc="-10" i="1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999987"/>
                </a:solidFill>
                <a:latin typeface="Courier New"/>
                <a:cs typeface="Courier New"/>
              </a:rPr>
              <a:t>markers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3660775">
              <a:lnSpc>
                <a:spcPts val="1270"/>
              </a:lnSpc>
              <a:spcBef>
                <a:spcPts val="1090"/>
              </a:spcBef>
              <a:buChar char="❖"/>
              <a:tabLst>
                <a:tab pos="179705" algn="l"/>
              </a:tabLst>
            </a:pPr>
            <a:r>
              <a:rPr dirty="0" sz="1100" spc="-5" i="1">
                <a:solidFill>
                  <a:srgbClr val="999987"/>
                </a:solidFill>
                <a:latin typeface="Courier New"/>
                <a:cs typeface="Courier New"/>
              </a:rPr>
              <a:t>Customize the axes and title, and show the plot </a:t>
            </a:r>
            <a:r>
              <a:rPr dirty="0" sz="1100" spc="-5" i="1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ax.set_title(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"Apple's iPhone Revenues (2007 -</a:t>
            </a:r>
            <a:r>
              <a:rPr dirty="0" sz="1100" spc="-4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2024)"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)  ax.set_xlabel(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"Date"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155"/>
              </a:lnSpc>
            </a:pP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ax.set_ylabel(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"Revenue in</a:t>
            </a:r>
            <a:r>
              <a:rPr dirty="0" sz="1100" spc="-1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Billions"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14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674560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15">
                <a:latin typeface="Trebuchet MS"/>
                <a:cs typeface="Trebuchet MS"/>
              </a:rPr>
              <a:t>The </a:t>
            </a:r>
            <a:r>
              <a:rPr dirty="0" sz="3350" spc="-210">
                <a:latin typeface="Trebuchet MS"/>
                <a:cs typeface="Trebuchet MS"/>
              </a:rPr>
              <a:t>Equivalent </a:t>
            </a:r>
            <a:r>
              <a:rPr dirty="0" sz="3350" spc="-150">
                <a:latin typeface="Trebuchet MS"/>
                <a:cs typeface="Trebuchet MS"/>
              </a:rPr>
              <a:t>Seaborn</a:t>
            </a:r>
            <a:r>
              <a:rPr dirty="0" sz="3350" spc="-245">
                <a:latin typeface="Trebuchet MS"/>
                <a:cs typeface="Trebuchet MS"/>
              </a:rPr>
              <a:t> </a:t>
            </a:r>
            <a:r>
              <a:rPr dirty="0" sz="3350" spc="-215">
                <a:latin typeface="Trebuchet MS"/>
                <a:cs typeface="Trebuchet MS"/>
              </a:rPr>
              <a:t>Implementation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90468" y="1659943"/>
            <a:ext cx="5228367" cy="34645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14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30225"/>
            <a:ext cx="8456295" cy="20713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40">
                <a:solidFill>
                  <a:srgbClr val="C2132D"/>
                </a:solidFill>
                <a:latin typeface="Trebuchet MS"/>
                <a:cs typeface="Trebuchet MS"/>
              </a:rPr>
              <a:t>What </a:t>
            </a:r>
            <a:r>
              <a:rPr dirty="0" sz="3350" spc="-145">
                <a:solidFill>
                  <a:srgbClr val="C2132D"/>
                </a:solidFill>
                <a:latin typeface="Trebuchet MS"/>
                <a:cs typeface="Trebuchet MS"/>
              </a:rPr>
              <a:t>Observations Can </a:t>
            </a:r>
            <a:r>
              <a:rPr dirty="0" sz="3350" spc="-185">
                <a:solidFill>
                  <a:srgbClr val="C2132D"/>
                </a:solidFill>
                <a:latin typeface="Trebuchet MS"/>
                <a:cs typeface="Trebuchet MS"/>
              </a:rPr>
              <a:t>You </a:t>
            </a:r>
            <a:r>
              <a:rPr dirty="0" sz="3350" spc="-105">
                <a:solidFill>
                  <a:srgbClr val="C2132D"/>
                </a:solidFill>
                <a:latin typeface="Trebuchet MS"/>
                <a:cs typeface="Trebuchet MS"/>
              </a:rPr>
              <a:t>Make </a:t>
            </a:r>
            <a:r>
              <a:rPr dirty="0" sz="3350" spc="-210">
                <a:solidFill>
                  <a:srgbClr val="C2132D"/>
                </a:solidFill>
                <a:latin typeface="Trebuchet MS"/>
                <a:cs typeface="Trebuchet MS"/>
              </a:rPr>
              <a:t>from </a:t>
            </a:r>
            <a:r>
              <a:rPr dirty="0" sz="3350" spc="-260">
                <a:solidFill>
                  <a:srgbClr val="C2132D"/>
                </a:solidFill>
                <a:latin typeface="Trebuchet MS"/>
                <a:cs typeface="Trebuchet MS"/>
              </a:rPr>
              <a:t>the</a:t>
            </a:r>
            <a:r>
              <a:rPr dirty="0" sz="3350" spc="-655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3350" spc="-130">
                <a:solidFill>
                  <a:srgbClr val="C2132D"/>
                </a:solidFill>
                <a:latin typeface="Trebuchet MS"/>
                <a:cs typeface="Trebuchet MS"/>
              </a:rPr>
              <a:t>Chart?</a:t>
            </a:r>
            <a:endParaRPr sz="335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spcBef>
                <a:spcPts val="3005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Edit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me</a:t>
            </a:r>
            <a:endParaRPr sz="180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 spc="-190">
                <a:solidFill>
                  <a:srgbClr val="585D60"/>
                </a:solidFill>
                <a:latin typeface="Trebuchet MS"/>
                <a:cs typeface="Trebuchet MS"/>
              </a:rPr>
              <a:t>...</a:t>
            </a:r>
            <a:endParaRPr sz="180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 spc="-190">
                <a:solidFill>
                  <a:srgbClr val="585D60"/>
                </a:solidFill>
                <a:latin typeface="Trebuchet MS"/>
                <a:cs typeface="Trebuchet MS"/>
              </a:rPr>
              <a:t>...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403080" y="182880"/>
            <a:ext cx="1978660" cy="966469"/>
          </a:xfrm>
          <a:custGeom>
            <a:avLst/>
            <a:gdLst/>
            <a:ahLst/>
            <a:cxnLst/>
            <a:rect l="l" t="t" r="r" b="b"/>
            <a:pathLst>
              <a:path w="1978659" h="966469">
                <a:moveTo>
                  <a:pt x="1978152" y="966216"/>
                </a:moveTo>
                <a:lnTo>
                  <a:pt x="0" y="966216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2870"/>
                </a:lnTo>
                <a:lnTo>
                  <a:pt x="274319" y="102870"/>
                </a:lnTo>
                <a:lnTo>
                  <a:pt x="261182" y="103504"/>
                </a:lnTo>
                <a:lnTo>
                  <a:pt x="223287" y="113020"/>
                </a:lnTo>
                <a:lnTo>
                  <a:pt x="189762" y="133087"/>
                </a:lnTo>
                <a:lnTo>
                  <a:pt x="163420" y="162120"/>
                </a:lnTo>
                <a:lnTo>
                  <a:pt x="146677" y="197568"/>
                </a:lnTo>
                <a:lnTo>
                  <a:pt x="140969" y="236220"/>
                </a:lnTo>
                <a:lnTo>
                  <a:pt x="140969" y="655320"/>
                </a:lnTo>
                <a:lnTo>
                  <a:pt x="146677" y="693971"/>
                </a:lnTo>
                <a:lnTo>
                  <a:pt x="163420" y="729419"/>
                </a:lnTo>
                <a:lnTo>
                  <a:pt x="189762" y="758452"/>
                </a:lnTo>
                <a:lnTo>
                  <a:pt x="223287" y="778519"/>
                </a:lnTo>
                <a:lnTo>
                  <a:pt x="261182" y="788035"/>
                </a:lnTo>
                <a:lnTo>
                  <a:pt x="274319" y="788670"/>
                </a:lnTo>
                <a:lnTo>
                  <a:pt x="1978152" y="788670"/>
                </a:lnTo>
                <a:lnTo>
                  <a:pt x="1978152" y="966216"/>
                </a:lnTo>
                <a:close/>
              </a:path>
              <a:path w="1978659" h="966469">
                <a:moveTo>
                  <a:pt x="1978152" y="788670"/>
                </a:moveTo>
                <a:lnTo>
                  <a:pt x="1703069" y="788670"/>
                </a:lnTo>
                <a:lnTo>
                  <a:pt x="1716205" y="788035"/>
                </a:lnTo>
                <a:lnTo>
                  <a:pt x="1729088" y="786132"/>
                </a:lnTo>
                <a:lnTo>
                  <a:pt x="1765992" y="772906"/>
                </a:lnTo>
                <a:lnTo>
                  <a:pt x="1797360" y="749612"/>
                </a:lnTo>
                <a:lnTo>
                  <a:pt x="1820653" y="718244"/>
                </a:lnTo>
                <a:lnTo>
                  <a:pt x="1833880" y="681340"/>
                </a:lnTo>
                <a:lnTo>
                  <a:pt x="1836419" y="655320"/>
                </a:lnTo>
                <a:lnTo>
                  <a:pt x="1836419" y="236220"/>
                </a:lnTo>
                <a:lnTo>
                  <a:pt x="1830708" y="197568"/>
                </a:lnTo>
                <a:lnTo>
                  <a:pt x="1813965" y="162120"/>
                </a:lnTo>
                <a:lnTo>
                  <a:pt x="1787623" y="133087"/>
                </a:lnTo>
                <a:lnTo>
                  <a:pt x="1754098" y="113020"/>
                </a:lnTo>
                <a:lnTo>
                  <a:pt x="1716205" y="103504"/>
                </a:lnTo>
                <a:lnTo>
                  <a:pt x="1703069" y="102870"/>
                </a:lnTo>
                <a:lnTo>
                  <a:pt x="1978152" y="102870"/>
                </a:lnTo>
                <a:lnTo>
                  <a:pt x="1978152" y="788670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548811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1565780" y="676274"/>
                </a:moveTo>
                <a:lnTo>
                  <a:pt x="120144" y="676274"/>
                </a:lnTo>
                <a:lnTo>
                  <a:pt x="111782" y="675451"/>
                </a:lnTo>
                <a:lnTo>
                  <a:pt x="71578" y="663255"/>
                </a:lnTo>
                <a:lnTo>
                  <a:pt x="31692" y="632642"/>
                </a:lnTo>
                <a:lnTo>
                  <a:pt x="6556" y="589095"/>
                </a:lnTo>
                <a:lnTo>
                  <a:pt x="0" y="556130"/>
                </a:lnTo>
                <a:lnTo>
                  <a:pt x="0" y="120144"/>
                </a:lnTo>
                <a:lnTo>
                  <a:pt x="13018" y="71578"/>
                </a:lnTo>
                <a:lnTo>
                  <a:pt x="43632" y="31692"/>
                </a:lnTo>
                <a:lnTo>
                  <a:pt x="87178" y="6557"/>
                </a:lnTo>
                <a:lnTo>
                  <a:pt x="120144" y="0"/>
                </a:lnTo>
                <a:lnTo>
                  <a:pt x="1565780" y="0"/>
                </a:lnTo>
                <a:lnTo>
                  <a:pt x="1614345" y="13019"/>
                </a:lnTo>
                <a:lnTo>
                  <a:pt x="1654232" y="43632"/>
                </a:lnTo>
                <a:lnTo>
                  <a:pt x="1679366" y="87179"/>
                </a:lnTo>
                <a:lnTo>
                  <a:pt x="1685925" y="120144"/>
                </a:lnTo>
                <a:lnTo>
                  <a:pt x="1685925" y="556130"/>
                </a:lnTo>
                <a:lnTo>
                  <a:pt x="1672904" y="604696"/>
                </a:lnTo>
                <a:lnTo>
                  <a:pt x="1642292" y="644582"/>
                </a:lnTo>
                <a:lnTo>
                  <a:pt x="1598743" y="669717"/>
                </a:lnTo>
                <a:lnTo>
                  <a:pt x="1565780" y="676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548810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0" y="547687"/>
                </a:moveTo>
                <a:lnTo>
                  <a:pt x="0" y="128587"/>
                </a:lnTo>
                <a:lnTo>
                  <a:pt x="0" y="120144"/>
                </a:lnTo>
                <a:lnTo>
                  <a:pt x="823" y="111782"/>
                </a:lnTo>
                <a:lnTo>
                  <a:pt x="2470" y="103501"/>
                </a:lnTo>
                <a:lnTo>
                  <a:pt x="4117" y="95220"/>
                </a:lnTo>
                <a:lnTo>
                  <a:pt x="6556" y="87179"/>
                </a:lnTo>
                <a:lnTo>
                  <a:pt x="9787" y="79379"/>
                </a:lnTo>
                <a:lnTo>
                  <a:pt x="13018" y="71578"/>
                </a:lnTo>
                <a:lnTo>
                  <a:pt x="37662" y="37662"/>
                </a:lnTo>
                <a:lnTo>
                  <a:pt x="43632" y="31692"/>
                </a:lnTo>
                <a:lnTo>
                  <a:pt x="50127" y="26361"/>
                </a:lnTo>
                <a:lnTo>
                  <a:pt x="57147" y="21670"/>
                </a:lnTo>
                <a:lnTo>
                  <a:pt x="64167" y="16980"/>
                </a:lnTo>
                <a:lnTo>
                  <a:pt x="71577" y="13019"/>
                </a:lnTo>
                <a:lnTo>
                  <a:pt x="79378" y="9788"/>
                </a:lnTo>
                <a:lnTo>
                  <a:pt x="87178" y="6557"/>
                </a:lnTo>
                <a:lnTo>
                  <a:pt x="95219" y="4117"/>
                </a:lnTo>
                <a:lnTo>
                  <a:pt x="103501" y="2470"/>
                </a:lnTo>
                <a:lnTo>
                  <a:pt x="111782" y="823"/>
                </a:lnTo>
                <a:lnTo>
                  <a:pt x="120144" y="0"/>
                </a:lnTo>
                <a:lnTo>
                  <a:pt x="128588" y="0"/>
                </a:lnTo>
                <a:lnTo>
                  <a:pt x="1557337" y="0"/>
                </a:lnTo>
                <a:lnTo>
                  <a:pt x="1565780" y="0"/>
                </a:lnTo>
                <a:lnTo>
                  <a:pt x="1574142" y="823"/>
                </a:lnTo>
                <a:lnTo>
                  <a:pt x="1582422" y="2470"/>
                </a:lnTo>
                <a:lnTo>
                  <a:pt x="1590703" y="4117"/>
                </a:lnTo>
                <a:lnTo>
                  <a:pt x="1598743" y="6557"/>
                </a:lnTo>
                <a:lnTo>
                  <a:pt x="1606544" y="9788"/>
                </a:lnTo>
                <a:lnTo>
                  <a:pt x="1614344" y="13019"/>
                </a:lnTo>
                <a:lnTo>
                  <a:pt x="1648262" y="37662"/>
                </a:lnTo>
                <a:lnTo>
                  <a:pt x="1672904" y="71578"/>
                </a:lnTo>
                <a:lnTo>
                  <a:pt x="1685101" y="111782"/>
                </a:lnTo>
                <a:lnTo>
                  <a:pt x="1685925" y="120144"/>
                </a:lnTo>
                <a:lnTo>
                  <a:pt x="1685925" y="128587"/>
                </a:lnTo>
                <a:lnTo>
                  <a:pt x="1685925" y="547687"/>
                </a:lnTo>
                <a:lnTo>
                  <a:pt x="1685925" y="556130"/>
                </a:lnTo>
                <a:lnTo>
                  <a:pt x="1685101" y="564492"/>
                </a:lnTo>
                <a:lnTo>
                  <a:pt x="1672904" y="604696"/>
                </a:lnTo>
                <a:lnTo>
                  <a:pt x="1648262" y="638612"/>
                </a:lnTo>
                <a:lnTo>
                  <a:pt x="1628775" y="654603"/>
                </a:lnTo>
                <a:lnTo>
                  <a:pt x="1621754" y="659294"/>
                </a:lnTo>
                <a:lnTo>
                  <a:pt x="1614344" y="663255"/>
                </a:lnTo>
                <a:lnTo>
                  <a:pt x="1606544" y="666486"/>
                </a:lnTo>
                <a:lnTo>
                  <a:pt x="1598743" y="669717"/>
                </a:lnTo>
                <a:lnTo>
                  <a:pt x="1590703" y="672156"/>
                </a:lnTo>
                <a:lnTo>
                  <a:pt x="1582422" y="673804"/>
                </a:lnTo>
                <a:lnTo>
                  <a:pt x="1574142" y="675451"/>
                </a:lnTo>
                <a:lnTo>
                  <a:pt x="1565780" y="676274"/>
                </a:lnTo>
                <a:lnTo>
                  <a:pt x="1557337" y="676274"/>
                </a:lnTo>
                <a:lnTo>
                  <a:pt x="128588" y="676274"/>
                </a:lnTo>
                <a:lnTo>
                  <a:pt x="120144" y="676274"/>
                </a:lnTo>
                <a:lnTo>
                  <a:pt x="111782" y="675451"/>
                </a:lnTo>
                <a:lnTo>
                  <a:pt x="103501" y="673804"/>
                </a:lnTo>
                <a:lnTo>
                  <a:pt x="95219" y="672156"/>
                </a:lnTo>
                <a:lnTo>
                  <a:pt x="87178" y="669717"/>
                </a:lnTo>
                <a:lnTo>
                  <a:pt x="79378" y="666486"/>
                </a:lnTo>
                <a:lnTo>
                  <a:pt x="71578" y="663255"/>
                </a:lnTo>
                <a:lnTo>
                  <a:pt x="64167" y="659294"/>
                </a:lnTo>
                <a:lnTo>
                  <a:pt x="57147" y="654603"/>
                </a:lnTo>
                <a:lnTo>
                  <a:pt x="50127" y="649913"/>
                </a:lnTo>
                <a:lnTo>
                  <a:pt x="21670" y="619126"/>
                </a:lnTo>
                <a:lnTo>
                  <a:pt x="16979" y="612106"/>
                </a:lnTo>
                <a:lnTo>
                  <a:pt x="13018" y="604696"/>
                </a:lnTo>
                <a:lnTo>
                  <a:pt x="9787" y="596895"/>
                </a:lnTo>
                <a:lnTo>
                  <a:pt x="6556" y="589095"/>
                </a:lnTo>
                <a:lnTo>
                  <a:pt x="4117" y="581054"/>
                </a:lnTo>
                <a:lnTo>
                  <a:pt x="2470" y="572773"/>
                </a:lnTo>
                <a:lnTo>
                  <a:pt x="823" y="564492"/>
                </a:lnTo>
                <a:lnTo>
                  <a:pt x="0" y="556130"/>
                </a:lnTo>
                <a:lnTo>
                  <a:pt x="0" y="547687"/>
                </a:lnTo>
                <a:close/>
              </a:path>
            </a:pathLst>
          </a:custGeom>
          <a:ln w="28574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26846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03:00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14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14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10286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60">
                <a:latin typeface="Trebuchet MS"/>
                <a:cs typeface="Trebuchet MS"/>
              </a:rPr>
              <a:t>Other </a:t>
            </a:r>
            <a:r>
              <a:rPr dirty="0" sz="3350" spc="-165">
                <a:latin typeface="Trebuchet MS"/>
                <a:cs typeface="Trebuchet MS"/>
              </a:rPr>
              <a:t>Types </a:t>
            </a:r>
            <a:r>
              <a:rPr dirty="0" sz="3350" spc="-140">
                <a:latin typeface="Trebuchet MS"/>
                <a:cs typeface="Trebuchet MS"/>
              </a:rPr>
              <a:t>of </a:t>
            </a:r>
            <a:r>
              <a:rPr dirty="0" sz="3350" spc="-95">
                <a:latin typeface="Trebuchet MS"/>
                <a:cs typeface="Trebuchet MS"/>
              </a:rPr>
              <a:t>Seasonal</a:t>
            </a:r>
            <a:r>
              <a:rPr dirty="0" sz="3350" spc="-459">
                <a:latin typeface="Trebuchet MS"/>
                <a:cs typeface="Trebuchet MS"/>
              </a:rPr>
              <a:t> </a:t>
            </a:r>
            <a:r>
              <a:rPr dirty="0" sz="3350" spc="-95">
                <a:latin typeface="Trebuchet MS"/>
                <a:cs typeface="Trebuchet MS"/>
              </a:rPr>
              <a:t>Plots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376044"/>
            <a:ext cx="8647430" cy="153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marR="5080" indent="-133985">
              <a:lnSpc>
                <a:spcPct val="118100"/>
              </a:lnSpc>
              <a:spcBef>
                <a:spcPts val="100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20" b="1">
                <a:solidFill>
                  <a:srgbClr val="C2132D"/>
                </a:solidFill>
                <a:latin typeface="Trebuchet MS"/>
                <a:cs typeface="Trebuchet MS"/>
              </a:rPr>
              <a:t>Seasonal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15" b="1">
                <a:solidFill>
                  <a:srgbClr val="C2132D"/>
                </a:solidFill>
                <a:latin typeface="Trebuchet MS"/>
                <a:cs typeface="Trebuchet MS"/>
              </a:rPr>
              <a:t>Plot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Trebuchet MS"/>
                <a:cs typeface="Trebuchet MS"/>
              </a:rPr>
              <a:t>(By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0" b="1">
                <a:solidFill>
                  <a:srgbClr val="C2132D"/>
                </a:solidFill>
                <a:latin typeface="Trebuchet MS"/>
                <a:cs typeface="Trebuchet MS"/>
              </a:rPr>
              <a:t>Month/Quarter)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1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line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chart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where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plotted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against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  </a:t>
            </a: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season.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20" b="1">
                <a:solidFill>
                  <a:srgbClr val="C2132D"/>
                </a:solidFill>
                <a:latin typeface="Trebuchet MS"/>
                <a:cs typeface="Trebuchet MS"/>
              </a:rPr>
              <a:t>Seasonal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10" b="1">
                <a:solidFill>
                  <a:srgbClr val="C2132D"/>
                </a:solidFill>
                <a:latin typeface="Trebuchet MS"/>
                <a:cs typeface="Trebuchet MS"/>
              </a:rPr>
              <a:t>Subseries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60" b="1">
                <a:solidFill>
                  <a:srgbClr val="C2132D"/>
                </a:solidFill>
                <a:latin typeface="Trebuchet MS"/>
                <a:cs typeface="Trebuchet MS"/>
              </a:rPr>
              <a:t>Plot</a:t>
            </a:r>
            <a:r>
              <a:rPr dirty="0" sz="1800" spc="-6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1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line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chart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where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each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Trebuchet MS"/>
                <a:cs typeface="Trebuchet MS"/>
              </a:rPr>
              <a:t>season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plotted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separately.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15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Multiple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C2132D"/>
                </a:solidFill>
                <a:latin typeface="Trebuchet MS"/>
                <a:cs typeface="Trebuchet MS"/>
              </a:rPr>
              <a:t>Box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Plots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1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box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plot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each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season.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74167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95">
                <a:latin typeface="Trebuchet MS"/>
                <a:cs typeface="Trebuchet MS"/>
              </a:rPr>
              <a:t>Seasonal </a:t>
            </a:r>
            <a:r>
              <a:rPr dirty="0" sz="3350" spc="-165">
                <a:latin typeface="Trebuchet MS"/>
                <a:cs typeface="Trebuchet MS"/>
              </a:rPr>
              <a:t>Plot </a:t>
            </a:r>
            <a:r>
              <a:rPr dirty="0" sz="3350" spc="-160">
                <a:latin typeface="Trebuchet MS"/>
                <a:cs typeface="Trebuchet MS"/>
              </a:rPr>
              <a:t>(By</a:t>
            </a:r>
            <a:r>
              <a:rPr dirty="0" sz="3350" spc="-480">
                <a:latin typeface="Trebuchet MS"/>
                <a:cs typeface="Trebuchet MS"/>
              </a:rPr>
              <a:t> </a:t>
            </a:r>
            <a:r>
              <a:rPr dirty="0" sz="3350" spc="-210">
                <a:latin typeface="Trebuchet MS"/>
                <a:cs typeface="Trebuchet MS"/>
              </a:rPr>
              <a:t>Month/Quarter)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428750"/>
            <a:ext cx="9696450" cy="4410075"/>
          </a:xfrm>
          <a:custGeom>
            <a:avLst/>
            <a:gdLst/>
            <a:ahLst/>
            <a:cxnLst/>
            <a:rect l="l" t="t" r="r" b="b"/>
            <a:pathLst>
              <a:path w="9696450" h="4410075">
                <a:moveTo>
                  <a:pt x="0" y="0"/>
                </a:moveTo>
                <a:lnTo>
                  <a:pt x="9696449" y="0"/>
                </a:lnTo>
                <a:lnTo>
                  <a:pt x="9696449" y="4410074"/>
                </a:lnTo>
                <a:lnTo>
                  <a:pt x="0" y="4410074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01166" y="1496155"/>
            <a:ext cx="7254875" cy="4259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ts val="1260"/>
              </a:lnSpc>
              <a:spcBef>
                <a:spcPts val="95"/>
              </a:spcBef>
            </a:pPr>
            <a:r>
              <a:rPr dirty="0" sz="1100" spc="-5" b="1">
                <a:solidFill>
                  <a:srgbClr val="333333"/>
                </a:solidFill>
                <a:latin typeface="Courier New"/>
                <a:cs typeface="Courier New"/>
              </a:rPr>
              <a:t>import 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pandas </a:t>
            </a:r>
            <a:r>
              <a:rPr dirty="0" sz="1100" spc="-5" b="1">
                <a:solidFill>
                  <a:srgbClr val="333333"/>
                </a:solidFill>
                <a:latin typeface="Courier New"/>
                <a:cs typeface="Courier New"/>
              </a:rPr>
              <a:t>as</a:t>
            </a:r>
            <a:r>
              <a:rPr dirty="0" sz="1100" spc="-10" b="1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pd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60"/>
              </a:lnSpc>
            </a:pPr>
            <a:r>
              <a:rPr dirty="0" sz="1100" spc="-5" b="1">
                <a:solidFill>
                  <a:srgbClr val="333333"/>
                </a:solidFill>
                <a:latin typeface="Courier New"/>
                <a:cs typeface="Courier New"/>
              </a:rPr>
              <a:t>import 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matplotlib.pyplot </a:t>
            </a:r>
            <a:r>
              <a:rPr dirty="0" sz="1100" spc="-5" b="1">
                <a:solidFill>
                  <a:srgbClr val="333333"/>
                </a:solidFill>
                <a:latin typeface="Courier New"/>
                <a:cs typeface="Courier New"/>
              </a:rPr>
              <a:t>as</a:t>
            </a:r>
            <a:r>
              <a:rPr dirty="0" sz="1100" spc="-10" b="1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plt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60"/>
              </a:lnSpc>
              <a:spcBef>
                <a:spcPts val="1080"/>
              </a:spcBef>
            </a:pP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apple_rev =</a:t>
            </a:r>
            <a:r>
              <a:rPr dirty="0" sz="1100" spc="-1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(</a:t>
            </a:r>
            <a:endParaRPr sz="1100">
              <a:latin typeface="Courier New"/>
              <a:cs typeface="Courier New"/>
            </a:endParaRPr>
          </a:p>
          <a:p>
            <a:pPr marL="166370">
              <a:lnSpc>
                <a:spcPts val="1240"/>
              </a:lnSpc>
            </a:pP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pd.read_csv(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"../../data/statistic_id263402_apple-iphone-sales-revenue-2007-2024.csv"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66370">
              <a:lnSpc>
                <a:spcPts val="1275"/>
              </a:lnSpc>
            </a:pP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.assign(</a:t>
            </a:r>
            <a:endParaRPr sz="1100">
              <a:latin typeface="Courier New"/>
              <a:cs typeface="Courier New"/>
            </a:endParaRPr>
          </a:p>
          <a:p>
            <a:pPr marL="333375" marR="3327400">
              <a:lnSpc>
                <a:spcPts val="1280"/>
              </a:lnSpc>
              <a:spcBef>
                <a:spcPts val="50"/>
              </a:spcBef>
            </a:pP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date = </a:t>
            </a:r>
            <a:r>
              <a:rPr dirty="0" sz="1100" spc="-5" b="1">
                <a:solidFill>
                  <a:srgbClr val="333333"/>
                </a:solidFill>
                <a:latin typeface="Courier New"/>
                <a:cs typeface="Courier New"/>
              </a:rPr>
              <a:t>lambda 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x:</a:t>
            </a:r>
            <a:r>
              <a:rPr dirty="0" sz="1100" spc="-5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pd.to_datetime(x[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'date'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]),  quarter = </a:t>
            </a:r>
            <a:r>
              <a:rPr dirty="0" sz="1100" spc="-5" b="1">
                <a:solidFill>
                  <a:srgbClr val="333333"/>
                </a:solidFill>
                <a:latin typeface="Courier New"/>
                <a:cs typeface="Courier New"/>
              </a:rPr>
              <a:t>lambda 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x: x[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'date'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].dt.quarter,  year = </a:t>
            </a:r>
            <a:r>
              <a:rPr dirty="0" sz="1100" spc="-5" b="1">
                <a:solidFill>
                  <a:srgbClr val="333333"/>
                </a:solidFill>
                <a:latin typeface="Courier New"/>
                <a:cs typeface="Courier New"/>
              </a:rPr>
              <a:t>lambda 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x:</a:t>
            </a:r>
            <a:r>
              <a:rPr dirty="0" sz="1100" spc="-2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x[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'date'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].dt.year,</a:t>
            </a:r>
            <a:endParaRPr sz="1100">
              <a:latin typeface="Courier New"/>
              <a:cs typeface="Courier New"/>
            </a:endParaRPr>
          </a:p>
          <a:p>
            <a:pPr marL="333375">
              <a:lnSpc>
                <a:spcPts val="1130"/>
              </a:lnSpc>
            </a:pP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revenue = </a:t>
            </a:r>
            <a:r>
              <a:rPr dirty="0" sz="1100" spc="-5" b="1">
                <a:solidFill>
                  <a:srgbClr val="333333"/>
                </a:solidFill>
                <a:latin typeface="Courier New"/>
                <a:cs typeface="Courier New"/>
              </a:rPr>
              <a:t>lambda 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x: x[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'revenue'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].str.replace(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r','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dirty="0" sz="1100" spc="-1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''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).astype(int)/</a:t>
            </a:r>
            <a:r>
              <a:rPr dirty="0" sz="1100" spc="-5">
                <a:solidFill>
                  <a:srgbClr val="008080"/>
                </a:solidFill>
                <a:latin typeface="Courier New"/>
                <a:cs typeface="Courier New"/>
              </a:rPr>
              <a:t>1e3</a:t>
            </a:r>
            <a:endParaRPr sz="1100">
              <a:latin typeface="Courier New"/>
              <a:cs typeface="Courier New"/>
            </a:endParaRPr>
          </a:p>
          <a:p>
            <a:pPr marL="333375">
              <a:lnSpc>
                <a:spcPts val="1275"/>
              </a:lnSpc>
            </a:pP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333375">
              <a:lnSpc>
                <a:spcPts val="1275"/>
              </a:lnSpc>
            </a:pP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.query(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'year &gt;=</a:t>
            </a:r>
            <a:r>
              <a:rPr dirty="0" sz="1100" spc="-1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2019'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66370">
              <a:lnSpc>
                <a:spcPts val="1295"/>
              </a:lnSpc>
            </a:pP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66370" marR="5912485" indent="-167005">
              <a:lnSpc>
                <a:spcPts val="1280"/>
              </a:lnSpc>
              <a:spcBef>
                <a:spcPts val="1080"/>
              </a:spcBef>
            </a:pP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s =</a:t>
            </a:r>
            <a:r>
              <a:rPr dirty="0" sz="1100" spc="-8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sns.relplot(  kind=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"line"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  <a:p>
            <a:pPr marL="166370" marR="3660775">
              <a:lnSpc>
                <a:spcPts val="1200"/>
              </a:lnSpc>
              <a:spcBef>
                <a:spcPts val="55"/>
              </a:spcBef>
            </a:pP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data=apple_rev, x=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"quarter"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dirty="0" sz="1100" spc="-5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y=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"revenue"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,  hue=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"year"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dirty="0" sz="1100" spc="-1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marker=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"o"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  <a:p>
            <a:pPr marL="333375" indent="-167640">
              <a:lnSpc>
                <a:spcPts val="1230"/>
              </a:lnSpc>
              <a:buChar char="❖"/>
              <a:tabLst>
                <a:tab pos="334010" algn="l"/>
              </a:tabLst>
            </a:pPr>
            <a:r>
              <a:rPr dirty="0" sz="1100" spc="-5" i="1">
                <a:solidFill>
                  <a:srgbClr val="999987"/>
                </a:solidFill>
                <a:latin typeface="Courier New"/>
                <a:cs typeface="Courier New"/>
              </a:rPr>
              <a:t>row = "year", # optional: separate by</a:t>
            </a:r>
            <a:r>
              <a:rPr dirty="0" sz="1100" spc="-15" i="1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999987"/>
                </a:solidFill>
                <a:latin typeface="Courier New"/>
                <a:cs typeface="Courier New"/>
              </a:rPr>
              <a:t>year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95"/>
              </a:lnSpc>
            </a:pP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R="2827020">
              <a:lnSpc>
                <a:spcPts val="1280"/>
              </a:lnSpc>
              <a:spcBef>
                <a:spcPts val="1080"/>
              </a:spcBef>
              <a:buChar char="❖"/>
              <a:tabLst>
                <a:tab pos="167005" algn="l"/>
              </a:tabLst>
            </a:pPr>
            <a:r>
              <a:rPr dirty="0" sz="1100" spc="-5" i="1">
                <a:solidFill>
                  <a:srgbClr val="999987"/>
                </a:solidFill>
                <a:latin typeface="Courier New"/>
                <a:cs typeface="Courier New"/>
              </a:rPr>
              <a:t>beautify the plot (will not work with row = </a:t>
            </a:r>
            <a:r>
              <a:rPr dirty="0" sz="1100" spc="-75" i="1">
                <a:solidFill>
                  <a:srgbClr val="999987"/>
                </a:solidFill>
                <a:latin typeface="Courier New"/>
                <a:cs typeface="Courier New"/>
              </a:rPr>
              <a:t>'year') </a:t>
            </a:r>
            <a:r>
              <a:rPr dirty="0" sz="1100" spc="-75" i="1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s.ax.set_xticks(range(</a:t>
            </a:r>
            <a:r>
              <a:rPr dirty="0" sz="1100" spc="-5">
                <a:solidFill>
                  <a:srgbClr val="008080"/>
                </a:solidFill>
                <a:latin typeface="Courier New"/>
                <a:cs typeface="Courier New"/>
              </a:rPr>
              <a:t>1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008080"/>
                </a:solidFill>
                <a:latin typeface="Courier New"/>
                <a:cs typeface="Courier New"/>
              </a:rPr>
              <a:t>5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))  s.ax.set_xticklabels([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'Q1'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'Q2'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'Q3'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'Q4'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])  sns.move_legend(s, 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"upper center"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, ncols =</a:t>
            </a:r>
            <a:r>
              <a:rPr dirty="0" sz="1100" spc="-2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8080"/>
                </a:solidFill>
                <a:latin typeface="Courier New"/>
                <a:cs typeface="Courier New"/>
              </a:rPr>
              <a:t>3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5"/>
              </a:spcBef>
            </a:pP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14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2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01904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80">
                <a:latin typeface="Trebuchet MS"/>
                <a:cs typeface="Trebuchet MS"/>
              </a:rPr>
              <a:t>Quick </a:t>
            </a:r>
            <a:r>
              <a:rPr dirty="0" sz="3350" spc="-185">
                <a:latin typeface="Trebuchet MS"/>
                <a:cs typeface="Trebuchet MS"/>
              </a:rPr>
              <a:t>Refresher </a:t>
            </a:r>
            <a:r>
              <a:rPr dirty="0" sz="3350" spc="-140">
                <a:latin typeface="Trebuchet MS"/>
                <a:cs typeface="Trebuchet MS"/>
              </a:rPr>
              <a:t>of </a:t>
            </a:r>
            <a:r>
              <a:rPr dirty="0" sz="3350" spc="-100">
                <a:latin typeface="Trebuchet MS"/>
                <a:cs typeface="Trebuchet MS"/>
              </a:rPr>
              <a:t>Last</a:t>
            </a:r>
            <a:r>
              <a:rPr dirty="0" sz="3350" spc="-475">
                <a:latin typeface="Trebuchet MS"/>
                <a:cs typeface="Trebuchet MS"/>
              </a:rPr>
              <a:t> </a:t>
            </a:r>
            <a:r>
              <a:rPr dirty="0" sz="3350" spc="-20">
                <a:latin typeface="Trebuchet MS"/>
                <a:cs typeface="Trebuchet MS"/>
              </a:rPr>
              <a:t>Class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425575"/>
            <a:ext cx="5984240" cy="1604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</a:t>
            </a:r>
            <a:r>
              <a:rPr dirty="0" sz="1750" spc="-40">
                <a:solidFill>
                  <a:srgbClr val="585D60"/>
                </a:solidFill>
                <a:latin typeface="Segoe UI Emoji"/>
                <a:cs typeface="Segoe UI Emoji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Setting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up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Python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(Colab,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Anaconda,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and/or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45">
                <a:solidFill>
                  <a:srgbClr val="585D60"/>
                </a:solidFill>
                <a:latin typeface="Trebuchet MS"/>
                <a:cs typeface="Trebuchet MS"/>
              </a:rPr>
              <a:t>VS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Code)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</a:t>
            </a:r>
            <a:r>
              <a:rPr dirty="0" sz="1750" spc="-35">
                <a:solidFill>
                  <a:srgbClr val="585D60"/>
                </a:solidFill>
                <a:latin typeface="Segoe UI Emoji"/>
                <a:cs typeface="Segoe UI Emoji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Practice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basic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reading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(from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45">
                <a:solidFill>
                  <a:srgbClr val="585D60"/>
                </a:solidFill>
                <a:latin typeface="Trebuchet MS"/>
                <a:cs typeface="Trebuchet MS"/>
              </a:rPr>
              <a:t>CSVs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Web)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</a:t>
            </a:r>
            <a:r>
              <a:rPr dirty="0" sz="1750" spc="-30">
                <a:solidFill>
                  <a:srgbClr val="585D60"/>
                </a:solidFill>
                <a:latin typeface="Segoe UI Emoji"/>
                <a:cs typeface="Segoe UI Emoji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Trebuchet MS"/>
                <a:cs typeface="Trebuchet MS"/>
              </a:rPr>
              <a:t>Use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panda's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-60">
                <a:solidFill>
                  <a:srgbClr val="585D60"/>
                </a:solidFill>
                <a:latin typeface="Trebuchet MS"/>
                <a:cs typeface="Trebuchet MS"/>
              </a:rPr>
              <a:t>datatime,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indexing,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slicing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capabilities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</a:t>
            </a:r>
            <a:r>
              <a:rPr dirty="0" sz="1750" spc="-35">
                <a:solidFill>
                  <a:srgbClr val="585D60"/>
                </a:solidFill>
                <a:latin typeface="Segoe UI Emoji"/>
                <a:cs typeface="Segoe UI Emoji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(Optional)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90">
                <a:solidFill>
                  <a:srgbClr val="585D60"/>
                </a:solidFill>
                <a:latin typeface="Trebuchet MS"/>
                <a:cs typeface="Trebuchet MS"/>
              </a:rPr>
              <a:t>Discuss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generative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Trebuchet MS"/>
                <a:cs typeface="Trebuchet MS"/>
              </a:rPr>
              <a:t>AI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usage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Google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Colab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74167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95">
                <a:latin typeface="Trebuchet MS"/>
                <a:cs typeface="Trebuchet MS"/>
              </a:rPr>
              <a:t>Seasonal </a:t>
            </a:r>
            <a:r>
              <a:rPr dirty="0" sz="3350" spc="-165">
                <a:latin typeface="Trebuchet MS"/>
                <a:cs typeface="Trebuchet MS"/>
              </a:rPr>
              <a:t>Plot </a:t>
            </a:r>
            <a:r>
              <a:rPr dirty="0" sz="3350" spc="-160">
                <a:latin typeface="Trebuchet MS"/>
                <a:cs typeface="Trebuchet MS"/>
              </a:rPr>
              <a:t>(By</a:t>
            </a:r>
            <a:r>
              <a:rPr dirty="0" sz="3350" spc="-480">
                <a:latin typeface="Trebuchet MS"/>
                <a:cs typeface="Trebuchet MS"/>
              </a:rPr>
              <a:t> </a:t>
            </a:r>
            <a:r>
              <a:rPr dirty="0" sz="3350" spc="-210">
                <a:latin typeface="Trebuchet MS"/>
                <a:cs typeface="Trebuchet MS"/>
              </a:rPr>
              <a:t>Month/Quarter)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5207" y="1578636"/>
            <a:ext cx="4864164" cy="4907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14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30225"/>
            <a:ext cx="4113529" cy="539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95">
                <a:solidFill>
                  <a:srgbClr val="C2132D"/>
                </a:solidFill>
                <a:latin typeface="Trebuchet MS"/>
                <a:cs typeface="Trebuchet MS"/>
              </a:rPr>
              <a:t>Seasonal Subseries</a:t>
            </a:r>
            <a:r>
              <a:rPr dirty="0" sz="3350" spc="-409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3350" spc="-165">
                <a:solidFill>
                  <a:srgbClr val="C2132D"/>
                </a:solidFill>
                <a:latin typeface="Trebuchet MS"/>
                <a:cs typeface="Trebuchet MS"/>
              </a:rPr>
              <a:t>Plot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124075"/>
            <a:ext cx="9696450" cy="0"/>
          </a:xfrm>
          <a:custGeom>
            <a:avLst/>
            <a:gdLst/>
            <a:ahLst/>
            <a:cxnLst/>
            <a:rect l="l" t="t" r="r" b="b"/>
            <a:pathLst>
              <a:path w="9696450" h="0">
                <a:moveTo>
                  <a:pt x="0" y="0"/>
                </a:moveTo>
                <a:lnTo>
                  <a:pt x="9696449" y="0"/>
                </a:lnTo>
              </a:path>
            </a:pathLst>
          </a:custGeom>
          <a:ln w="19049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74372" y="2463475"/>
            <a:ext cx="3573838" cy="34730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0300" y="1673225"/>
            <a:ext cx="11830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Description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33649" y="1552575"/>
            <a:ext cx="1885950" cy="0"/>
          </a:xfrm>
          <a:custGeom>
            <a:avLst/>
            <a:gdLst/>
            <a:ahLst/>
            <a:cxnLst/>
            <a:rect l="l" t="t" r="r" b="b"/>
            <a:pathLst>
              <a:path w="1885950" h="0">
                <a:moveTo>
                  <a:pt x="0" y="0"/>
                </a:moveTo>
                <a:lnTo>
                  <a:pt x="1885949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33649" y="2124075"/>
            <a:ext cx="1885950" cy="0"/>
          </a:xfrm>
          <a:custGeom>
            <a:avLst/>
            <a:gdLst/>
            <a:ahLst/>
            <a:cxnLst/>
            <a:rect l="l" t="t" r="r" b="b"/>
            <a:pathLst>
              <a:path w="1885950" h="0">
                <a:moveTo>
                  <a:pt x="0" y="0"/>
                </a:moveTo>
                <a:lnTo>
                  <a:pt x="1885949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744787" y="1673225"/>
            <a:ext cx="14579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Chart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70">
                <a:solidFill>
                  <a:srgbClr val="585D60"/>
                </a:solidFill>
                <a:latin typeface="Trebuchet MS"/>
                <a:cs typeface="Trebuchet MS"/>
              </a:rPr>
              <a:t>Make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03080" y="182880"/>
            <a:ext cx="1978660" cy="966469"/>
          </a:xfrm>
          <a:custGeom>
            <a:avLst/>
            <a:gdLst/>
            <a:ahLst/>
            <a:cxnLst/>
            <a:rect l="l" t="t" r="r" b="b"/>
            <a:pathLst>
              <a:path w="1978659" h="966469">
                <a:moveTo>
                  <a:pt x="1978152" y="966216"/>
                </a:moveTo>
                <a:lnTo>
                  <a:pt x="0" y="966216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2870"/>
                </a:lnTo>
                <a:lnTo>
                  <a:pt x="274319" y="102870"/>
                </a:lnTo>
                <a:lnTo>
                  <a:pt x="261182" y="103504"/>
                </a:lnTo>
                <a:lnTo>
                  <a:pt x="223287" y="113020"/>
                </a:lnTo>
                <a:lnTo>
                  <a:pt x="189762" y="133087"/>
                </a:lnTo>
                <a:lnTo>
                  <a:pt x="163420" y="162120"/>
                </a:lnTo>
                <a:lnTo>
                  <a:pt x="146677" y="197568"/>
                </a:lnTo>
                <a:lnTo>
                  <a:pt x="140969" y="236220"/>
                </a:lnTo>
                <a:lnTo>
                  <a:pt x="140969" y="655320"/>
                </a:lnTo>
                <a:lnTo>
                  <a:pt x="146677" y="693971"/>
                </a:lnTo>
                <a:lnTo>
                  <a:pt x="163420" y="729419"/>
                </a:lnTo>
                <a:lnTo>
                  <a:pt x="189762" y="758452"/>
                </a:lnTo>
                <a:lnTo>
                  <a:pt x="223287" y="778519"/>
                </a:lnTo>
                <a:lnTo>
                  <a:pt x="261182" y="788035"/>
                </a:lnTo>
                <a:lnTo>
                  <a:pt x="274319" y="788670"/>
                </a:lnTo>
                <a:lnTo>
                  <a:pt x="1978152" y="788670"/>
                </a:lnTo>
                <a:lnTo>
                  <a:pt x="1978152" y="966216"/>
                </a:lnTo>
                <a:close/>
              </a:path>
              <a:path w="1978659" h="966469">
                <a:moveTo>
                  <a:pt x="1978152" y="788670"/>
                </a:moveTo>
                <a:lnTo>
                  <a:pt x="1703069" y="788670"/>
                </a:lnTo>
                <a:lnTo>
                  <a:pt x="1716205" y="788035"/>
                </a:lnTo>
                <a:lnTo>
                  <a:pt x="1729088" y="786132"/>
                </a:lnTo>
                <a:lnTo>
                  <a:pt x="1765992" y="772906"/>
                </a:lnTo>
                <a:lnTo>
                  <a:pt x="1797360" y="749612"/>
                </a:lnTo>
                <a:lnTo>
                  <a:pt x="1820653" y="718244"/>
                </a:lnTo>
                <a:lnTo>
                  <a:pt x="1833880" y="681340"/>
                </a:lnTo>
                <a:lnTo>
                  <a:pt x="1836419" y="655320"/>
                </a:lnTo>
                <a:lnTo>
                  <a:pt x="1836419" y="236220"/>
                </a:lnTo>
                <a:lnTo>
                  <a:pt x="1830708" y="197568"/>
                </a:lnTo>
                <a:lnTo>
                  <a:pt x="1813965" y="162120"/>
                </a:lnTo>
                <a:lnTo>
                  <a:pt x="1787623" y="133087"/>
                </a:lnTo>
                <a:lnTo>
                  <a:pt x="1754098" y="113020"/>
                </a:lnTo>
                <a:lnTo>
                  <a:pt x="1716205" y="103504"/>
                </a:lnTo>
                <a:lnTo>
                  <a:pt x="1703069" y="102870"/>
                </a:lnTo>
                <a:lnTo>
                  <a:pt x="1978152" y="102870"/>
                </a:lnTo>
                <a:lnTo>
                  <a:pt x="1978152" y="788670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548811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1565780" y="676274"/>
                </a:moveTo>
                <a:lnTo>
                  <a:pt x="120144" y="676274"/>
                </a:lnTo>
                <a:lnTo>
                  <a:pt x="111782" y="675451"/>
                </a:lnTo>
                <a:lnTo>
                  <a:pt x="71578" y="663255"/>
                </a:lnTo>
                <a:lnTo>
                  <a:pt x="31692" y="632642"/>
                </a:lnTo>
                <a:lnTo>
                  <a:pt x="6556" y="589095"/>
                </a:lnTo>
                <a:lnTo>
                  <a:pt x="0" y="556130"/>
                </a:lnTo>
                <a:lnTo>
                  <a:pt x="0" y="120144"/>
                </a:lnTo>
                <a:lnTo>
                  <a:pt x="13018" y="71578"/>
                </a:lnTo>
                <a:lnTo>
                  <a:pt x="43632" y="31692"/>
                </a:lnTo>
                <a:lnTo>
                  <a:pt x="87178" y="6557"/>
                </a:lnTo>
                <a:lnTo>
                  <a:pt x="120144" y="0"/>
                </a:lnTo>
                <a:lnTo>
                  <a:pt x="1565780" y="0"/>
                </a:lnTo>
                <a:lnTo>
                  <a:pt x="1614345" y="13019"/>
                </a:lnTo>
                <a:lnTo>
                  <a:pt x="1654232" y="43632"/>
                </a:lnTo>
                <a:lnTo>
                  <a:pt x="1679366" y="87179"/>
                </a:lnTo>
                <a:lnTo>
                  <a:pt x="1685925" y="120144"/>
                </a:lnTo>
                <a:lnTo>
                  <a:pt x="1685925" y="556130"/>
                </a:lnTo>
                <a:lnTo>
                  <a:pt x="1672904" y="604696"/>
                </a:lnTo>
                <a:lnTo>
                  <a:pt x="1642292" y="644582"/>
                </a:lnTo>
                <a:lnTo>
                  <a:pt x="1598743" y="669717"/>
                </a:lnTo>
                <a:lnTo>
                  <a:pt x="1565780" y="676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548810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0" y="547687"/>
                </a:moveTo>
                <a:lnTo>
                  <a:pt x="0" y="128587"/>
                </a:lnTo>
                <a:lnTo>
                  <a:pt x="0" y="120144"/>
                </a:lnTo>
                <a:lnTo>
                  <a:pt x="823" y="111782"/>
                </a:lnTo>
                <a:lnTo>
                  <a:pt x="2470" y="103501"/>
                </a:lnTo>
                <a:lnTo>
                  <a:pt x="4117" y="95220"/>
                </a:lnTo>
                <a:lnTo>
                  <a:pt x="6556" y="87179"/>
                </a:lnTo>
                <a:lnTo>
                  <a:pt x="9787" y="79379"/>
                </a:lnTo>
                <a:lnTo>
                  <a:pt x="13018" y="71578"/>
                </a:lnTo>
                <a:lnTo>
                  <a:pt x="37662" y="37662"/>
                </a:lnTo>
                <a:lnTo>
                  <a:pt x="43632" y="31692"/>
                </a:lnTo>
                <a:lnTo>
                  <a:pt x="50127" y="26361"/>
                </a:lnTo>
                <a:lnTo>
                  <a:pt x="57147" y="21670"/>
                </a:lnTo>
                <a:lnTo>
                  <a:pt x="64167" y="16980"/>
                </a:lnTo>
                <a:lnTo>
                  <a:pt x="71577" y="13019"/>
                </a:lnTo>
                <a:lnTo>
                  <a:pt x="79378" y="9788"/>
                </a:lnTo>
                <a:lnTo>
                  <a:pt x="87178" y="6557"/>
                </a:lnTo>
                <a:lnTo>
                  <a:pt x="95219" y="4117"/>
                </a:lnTo>
                <a:lnTo>
                  <a:pt x="103501" y="2470"/>
                </a:lnTo>
                <a:lnTo>
                  <a:pt x="111782" y="823"/>
                </a:lnTo>
                <a:lnTo>
                  <a:pt x="120144" y="0"/>
                </a:lnTo>
                <a:lnTo>
                  <a:pt x="128588" y="0"/>
                </a:lnTo>
                <a:lnTo>
                  <a:pt x="1557337" y="0"/>
                </a:lnTo>
                <a:lnTo>
                  <a:pt x="1565780" y="0"/>
                </a:lnTo>
                <a:lnTo>
                  <a:pt x="1574142" y="823"/>
                </a:lnTo>
                <a:lnTo>
                  <a:pt x="1582422" y="2470"/>
                </a:lnTo>
                <a:lnTo>
                  <a:pt x="1590703" y="4117"/>
                </a:lnTo>
                <a:lnTo>
                  <a:pt x="1598743" y="6557"/>
                </a:lnTo>
                <a:lnTo>
                  <a:pt x="1606544" y="9788"/>
                </a:lnTo>
                <a:lnTo>
                  <a:pt x="1614344" y="13019"/>
                </a:lnTo>
                <a:lnTo>
                  <a:pt x="1648262" y="37662"/>
                </a:lnTo>
                <a:lnTo>
                  <a:pt x="1672904" y="71578"/>
                </a:lnTo>
                <a:lnTo>
                  <a:pt x="1685101" y="111782"/>
                </a:lnTo>
                <a:lnTo>
                  <a:pt x="1685925" y="120144"/>
                </a:lnTo>
                <a:lnTo>
                  <a:pt x="1685925" y="128587"/>
                </a:lnTo>
                <a:lnTo>
                  <a:pt x="1685925" y="547687"/>
                </a:lnTo>
                <a:lnTo>
                  <a:pt x="1685925" y="556130"/>
                </a:lnTo>
                <a:lnTo>
                  <a:pt x="1685101" y="564492"/>
                </a:lnTo>
                <a:lnTo>
                  <a:pt x="1672904" y="604696"/>
                </a:lnTo>
                <a:lnTo>
                  <a:pt x="1648262" y="638612"/>
                </a:lnTo>
                <a:lnTo>
                  <a:pt x="1628775" y="654603"/>
                </a:lnTo>
                <a:lnTo>
                  <a:pt x="1621754" y="659294"/>
                </a:lnTo>
                <a:lnTo>
                  <a:pt x="1614344" y="663255"/>
                </a:lnTo>
                <a:lnTo>
                  <a:pt x="1606544" y="666486"/>
                </a:lnTo>
                <a:lnTo>
                  <a:pt x="1598743" y="669717"/>
                </a:lnTo>
                <a:lnTo>
                  <a:pt x="1590703" y="672156"/>
                </a:lnTo>
                <a:lnTo>
                  <a:pt x="1582422" y="673804"/>
                </a:lnTo>
                <a:lnTo>
                  <a:pt x="1574142" y="675451"/>
                </a:lnTo>
                <a:lnTo>
                  <a:pt x="1565780" y="676274"/>
                </a:lnTo>
                <a:lnTo>
                  <a:pt x="1557337" y="676274"/>
                </a:lnTo>
                <a:lnTo>
                  <a:pt x="128588" y="676274"/>
                </a:lnTo>
                <a:lnTo>
                  <a:pt x="120144" y="676274"/>
                </a:lnTo>
                <a:lnTo>
                  <a:pt x="111782" y="675451"/>
                </a:lnTo>
                <a:lnTo>
                  <a:pt x="103501" y="673804"/>
                </a:lnTo>
                <a:lnTo>
                  <a:pt x="95219" y="672156"/>
                </a:lnTo>
                <a:lnTo>
                  <a:pt x="87178" y="669717"/>
                </a:lnTo>
                <a:lnTo>
                  <a:pt x="79378" y="666486"/>
                </a:lnTo>
                <a:lnTo>
                  <a:pt x="71578" y="663255"/>
                </a:lnTo>
                <a:lnTo>
                  <a:pt x="64167" y="659294"/>
                </a:lnTo>
                <a:lnTo>
                  <a:pt x="57147" y="654603"/>
                </a:lnTo>
                <a:lnTo>
                  <a:pt x="50127" y="649913"/>
                </a:lnTo>
                <a:lnTo>
                  <a:pt x="21670" y="619126"/>
                </a:lnTo>
                <a:lnTo>
                  <a:pt x="16979" y="612106"/>
                </a:lnTo>
                <a:lnTo>
                  <a:pt x="13018" y="604696"/>
                </a:lnTo>
                <a:lnTo>
                  <a:pt x="9787" y="596895"/>
                </a:lnTo>
                <a:lnTo>
                  <a:pt x="6556" y="589095"/>
                </a:lnTo>
                <a:lnTo>
                  <a:pt x="4117" y="581054"/>
                </a:lnTo>
                <a:lnTo>
                  <a:pt x="2470" y="572773"/>
                </a:lnTo>
                <a:lnTo>
                  <a:pt x="823" y="564492"/>
                </a:lnTo>
                <a:lnTo>
                  <a:pt x="0" y="556130"/>
                </a:lnTo>
                <a:lnTo>
                  <a:pt x="0" y="547687"/>
                </a:lnTo>
                <a:close/>
              </a:path>
            </a:pathLst>
          </a:custGeom>
          <a:ln w="28574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26846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03:00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14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8136" y="2779776"/>
            <a:ext cx="1746885" cy="1015365"/>
          </a:xfrm>
          <a:prstGeom prst="rect"/>
          <a:solidFill>
            <a:srgbClr val="333333"/>
          </a:solidFill>
        </p:spPr>
        <p:txBody>
          <a:bodyPr wrap="square" lIns="0" tIns="118745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935"/>
              </a:spcBef>
            </a:pPr>
            <a:r>
              <a:rPr dirty="0" sz="4100" spc="-122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4100" spc="-12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100" spc="-122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100" spc="-12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00" spc="-122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dirty="0" sz="4100" spc="-122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100" spc="-122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22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220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dirty="0" sz="4100" spc="-122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31423" y="5995415"/>
            <a:ext cx="894080" cy="491490"/>
          </a:xfrm>
          <a:custGeom>
            <a:avLst/>
            <a:gdLst/>
            <a:ahLst/>
            <a:cxnLst/>
            <a:rect l="l" t="t" r="r" b="b"/>
            <a:pathLst>
              <a:path w="894079" h="491489">
                <a:moveTo>
                  <a:pt x="0" y="0"/>
                </a:moveTo>
                <a:lnTo>
                  <a:pt x="893825" y="0"/>
                </a:lnTo>
                <a:lnTo>
                  <a:pt x="893825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200" spc="-295">
                <a:latin typeface="Trebuchet MS"/>
                <a:cs typeface="Trebuchet MS"/>
              </a:rPr>
              <a:t>5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23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417830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70">
                <a:latin typeface="Trebuchet MS"/>
                <a:cs typeface="Trebuchet MS"/>
              </a:rPr>
              <a:t>Summary </a:t>
            </a:r>
            <a:r>
              <a:rPr dirty="0" sz="3350" spc="-140">
                <a:latin typeface="Trebuchet MS"/>
                <a:cs typeface="Trebuchet MS"/>
              </a:rPr>
              <a:t>of </a:t>
            </a:r>
            <a:r>
              <a:rPr dirty="0" sz="3350" spc="-90">
                <a:latin typeface="Trebuchet MS"/>
                <a:cs typeface="Trebuchet MS"/>
              </a:rPr>
              <a:t>Main</a:t>
            </a:r>
            <a:r>
              <a:rPr dirty="0" sz="3350" spc="-455">
                <a:latin typeface="Trebuchet MS"/>
                <a:cs typeface="Trebuchet MS"/>
              </a:rPr>
              <a:t> </a:t>
            </a:r>
            <a:r>
              <a:rPr dirty="0" sz="3350" spc="-110">
                <a:latin typeface="Trebuchet MS"/>
                <a:cs typeface="Trebuchet MS"/>
              </a:rPr>
              <a:t>Points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425575"/>
            <a:ext cx="4745990" cy="1290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By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585D60"/>
                </a:solidFill>
                <a:latin typeface="Trebuchet MS"/>
                <a:cs typeface="Trebuchet MS"/>
              </a:rPr>
              <a:t>now,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should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be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able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do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following: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Generate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 </a:t>
            </a:r>
            <a:r>
              <a:rPr dirty="0" sz="1800" spc="-65">
                <a:solidFill>
                  <a:srgbClr val="585D60"/>
                </a:solidFill>
                <a:latin typeface="Trebuchet MS"/>
                <a:cs typeface="Trebuchet MS"/>
              </a:rPr>
              <a:t>interpret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simple</a:t>
            </a:r>
            <a:r>
              <a:rPr dirty="0" sz="1800" spc="-36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line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charts.</a:t>
            </a:r>
            <a:endParaRPr sz="180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Create </a:t>
            </a:r>
            <a:r>
              <a:rPr dirty="0" sz="1800" spc="50">
                <a:solidFill>
                  <a:srgbClr val="585D60"/>
                </a:solidFill>
                <a:latin typeface="Trebuchet MS"/>
                <a:cs typeface="Trebuchet MS"/>
              </a:rPr>
              <a:t>seasonal</a:t>
            </a:r>
            <a:r>
              <a:rPr dirty="0" sz="1800" spc="-4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plots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subplots.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23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1434"/>
            <a:ext cx="5445760" cy="5505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50" spc="2045">
                <a:latin typeface="Arial"/>
                <a:cs typeface="Arial"/>
              </a:rPr>
              <a:t>📝</a:t>
            </a:r>
            <a:r>
              <a:rPr dirty="0" sz="3450" spc="-305">
                <a:latin typeface="Arial"/>
                <a:cs typeface="Arial"/>
              </a:rPr>
              <a:t> </a:t>
            </a:r>
            <a:r>
              <a:rPr dirty="0" sz="3350" spc="-229">
                <a:latin typeface="Trebuchet MS"/>
                <a:cs typeface="Trebuchet MS"/>
              </a:rPr>
              <a:t>Review </a:t>
            </a:r>
            <a:r>
              <a:rPr dirty="0" sz="3350" spc="-180">
                <a:latin typeface="Trebuchet MS"/>
                <a:cs typeface="Trebuchet MS"/>
              </a:rPr>
              <a:t>and </a:t>
            </a:r>
            <a:r>
              <a:rPr dirty="0" sz="3350" spc="-195">
                <a:latin typeface="Trebuchet MS"/>
                <a:cs typeface="Trebuchet MS"/>
              </a:rPr>
              <a:t>Clarification </a:t>
            </a:r>
            <a:r>
              <a:rPr dirty="0" sz="3450" spc="2045">
                <a:latin typeface="Arial"/>
                <a:cs typeface="Arial"/>
              </a:rPr>
              <a:t>📝</a:t>
            </a:r>
            <a:endParaRPr sz="34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25120" indent="-133985">
              <a:lnSpc>
                <a:spcPct val="100000"/>
              </a:lnSpc>
              <a:spcBef>
                <a:spcPts val="100"/>
              </a:spcBef>
              <a:buFont typeface="Trebuchet MS"/>
              <a:buChar char="•"/>
              <a:tabLst>
                <a:tab pos="325755" algn="l"/>
              </a:tabLst>
            </a:pPr>
            <a:r>
              <a:rPr dirty="0" spc="65" b="1">
                <a:solidFill>
                  <a:srgbClr val="C2132D"/>
                </a:solidFill>
                <a:latin typeface="Trebuchet MS"/>
                <a:cs typeface="Trebuchet MS"/>
              </a:rPr>
              <a:t>Class</a:t>
            </a:r>
            <a:r>
              <a:rPr dirty="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-30" b="1">
                <a:solidFill>
                  <a:srgbClr val="C2132D"/>
                </a:solidFill>
                <a:latin typeface="Trebuchet MS"/>
                <a:cs typeface="Trebuchet MS"/>
              </a:rPr>
              <a:t>Notes</a:t>
            </a:r>
            <a:r>
              <a:rPr dirty="0" spc="-30"/>
              <a:t>:</a:t>
            </a:r>
            <a:r>
              <a:rPr dirty="0" spc="-130"/>
              <a:t> </a:t>
            </a:r>
            <a:r>
              <a:rPr dirty="0" spc="-25"/>
              <a:t>Take</a:t>
            </a:r>
            <a:r>
              <a:rPr dirty="0" spc="-95"/>
              <a:t> </a:t>
            </a:r>
            <a:r>
              <a:rPr dirty="0" spc="75"/>
              <a:t>some</a:t>
            </a:r>
            <a:r>
              <a:rPr dirty="0" spc="-95"/>
              <a:t> </a:t>
            </a:r>
            <a:r>
              <a:rPr dirty="0" spc="-40"/>
              <a:t>time</a:t>
            </a:r>
            <a:r>
              <a:rPr dirty="0" spc="-95"/>
              <a:t> </a:t>
            </a:r>
            <a:r>
              <a:rPr dirty="0" spc="-45"/>
              <a:t>to</a:t>
            </a:r>
            <a:r>
              <a:rPr dirty="0" spc="-100"/>
              <a:t> </a:t>
            </a:r>
            <a:r>
              <a:rPr dirty="0" spc="-35"/>
              <a:t>revisit</a:t>
            </a:r>
            <a:r>
              <a:rPr dirty="0" spc="-95"/>
              <a:t> </a:t>
            </a:r>
            <a:r>
              <a:rPr dirty="0" spc="-20"/>
              <a:t>your</a:t>
            </a:r>
            <a:r>
              <a:rPr dirty="0" spc="-95"/>
              <a:t> </a:t>
            </a:r>
            <a:r>
              <a:rPr dirty="0" spc="75"/>
              <a:t>class</a:t>
            </a:r>
            <a:r>
              <a:rPr dirty="0" spc="-95"/>
              <a:t> </a:t>
            </a:r>
            <a:r>
              <a:rPr dirty="0" spc="20"/>
              <a:t>notes</a:t>
            </a:r>
            <a:r>
              <a:rPr dirty="0" spc="-95"/>
              <a:t> </a:t>
            </a:r>
            <a:r>
              <a:rPr dirty="0" spc="-25"/>
              <a:t>for</a:t>
            </a:r>
            <a:r>
              <a:rPr dirty="0" spc="-100"/>
              <a:t> </a:t>
            </a:r>
            <a:r>
              <a:rPr dirty="0" spc="-35"/>
              <a:t>key</a:t>
            </a:r>
            <a:r>
              <a:rPr dirty="0" spc="-95"/>
              <a:t> </a:t>
            </a:r>
            <a:r>
              <a:rPr dirty="0" spc="30"/>
              <a:t>insights</a:t>
            </a:r>
            <a:r>
              <a:rPr dirty="0" spc="-95"/>
              <a:t> </a:t>
            </a:r>
            <a:r>
              <a:rPr dirty="0" spc="15"/>
              <a:t>and</a:t>
            </a:r>
            <a:r>
              <a:rPr dirty="0" spc="-95"/>
              <a:t> </a:t>
            </a:r>
            <a:r>
              <a:rPr dirty="0"/>
              <a:t>concepts.</a:t>
            </a:r>
          </a:p>
          <a:p>
            <a:pPr marL="325120" marR="1016635" indent="-133985">
              <a:lnSpc>
                <a:spcPct val="118100"/>
              </a:lnSpc>
              <a:spcBef>
                <a:spcPts val="900"/>
              </a:spcBef>
              <a:buFont typeface="Trebuchet MS"/>
              <a:buChar char="•"/>
              <a:tabLst>
                <a:tab pos="325755" algn="l"/>
              </a:tabLst>
            </a:pPr>
            <a:r>
              <a:rPr dirty="0" spc="15" b="1">
                <a:solidFill>
                  <a:srgbClr val="C2132D"/>
                </a:solidFill>
                <a:latin typeface="Trebuchet MS"/>
                <a:cs typeface="Trebuchet MS"/>
              </a:rPr>
              <a:t>Zoom</a:t>
            </a:r>
            <a:r>
              <a:rPr dirty="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-40" b="1">
                <a:solidFill>
                  <a:srgbClr val="C2132D"/>
                </a:solidFill>
                <a:latin typeface="Trebuchet MS"/>
                <a:cs typeface="Trebuchet MS"/>
              </a:rPr>
              <a:t>Recording</a:t>
            </a:r>
            <a:r>
              <a:rPr dirty="0" spc="-40"/>
              <a:t>:</a:t>
            </a:r>
            <a:r>
              <a:rPr dirty="0" spc="-135"/>
              <a:t> </a:t>
            </a:r>
            <a:r>
              <a:rPr dirty="0"/>
              <a:t>The</a:t>
            </a:r>
            <a:r>
              <a:rPr dirty="0" spc="-100"/>
              <a:t> </a:t>
            </a:r>
            <a:r>
              <a:rPr dirty="0" spc="-10"/>
              <a:t>recording</a:t>
            </a:r>
            <a:r>
              <a:rPr dirty="0" spc="-95"/>
              <a:t> </a:t>
            </a:r>
            <a:r>
              <a:rPr dirty="0" spc="10"/>
              <a:t>of</a:t>
            </a:r>
            <a:r>
              <a:rPr dirty="0" spc="-100"/>
              <a:t> </a:t>
            </a:r>
            <a:r>
              <a:rPr dirty="0" spc="10"/>
              <a:t>today's</a:t>
            </a:r>
            <a:r>
              <a:rPr dirty="0" spc="-100"/>
              <a:t> </a:t>
            </a:r>
            <a:r>
              <a:rPr dirty="0" spc="75"/>
              <a:t>class</a:t>
            </a:r>
            <a:r>
              <a:rPr dirty="0" spc="-95"/>
              <a:t> </a:t>
            </a:r>
            <a:r>
              <a:rPr dirty="0" spc="-65"/>
              <a:t>will</a:t>
            </a:r>
            <a:r>
              <a:rPr dirty="0" spc="-100"/>
              <a:t> </a:t>
            </a:r>
            <a:r>
              <a:rPr dirty="0" spc="-10"/>
              <a:t>be</a:t>
            </a:r>
            <a:r>
              <a:rPr dirty="0" spc="-100"/>
              <a:t> </a:t>
            </a:r>
            <a:r>
              <a:rPr dirty="0" spc="25"/>
              <a:t>made</a:t>
            </a:r>
            <a:r>
              <a:rPr dirty="0" spc="-95"/>
              <a:t> </a:t>
            </a:r>
            <a:r>
              <a:rPr dirty="0" spc="-25"/>
              <a:t>available</a:t>
            </a:r>
            <a:r>
              <a:rPr dirty="0" spc="-100"/>
              <a:t> </a:t>
            </a:r>
            <a:r>
              <a:rPr dirty="0" spc="35"/>
              <a:t>on</a:t>
            </a:r>
            <a:r>
              <a:rPr dirty="0" spc="-100"/>
              <a:t> </a:t>
            </a:r>
            <a:r>
              <a:rPr dirty="0" spc="55"/>
              <a:t>Canvas  </a:t>
            </a:r>
            <a:r>
              <a:rPr dirty="0" spc="-25"/>
              <a:t>approximately</a:t>
            </a:r>
            <a:r>
              <a:rPr dirty="0" spc="-100"/>
              <a:t> </a:t>
            </a:r>
            <a:r>
              <a:rPr dirty="0" spc="-10"/>
              <a:t>3-4</a:t>
            </a:r>
            <a:r>
              <a:rPr dirty="0" spc="-100"/>
              <a:t> </a:t>
            </a:r>
            <a:r>
              <a:rPr dirty="0" spc="35"/>
              <a:t>hours</a:t>
            </a:r>
            <a:r>
              <a:rPr dirty="0" spc="-100"/>
              <a:t> </a:t>
            </a:r>
            <a:r>
              <a:rPr dirty="0" spc="-50"/>
              <a:t>after</a:t>
            </a:r>
            <a:r>
              <a:rPr dirty="0" spc="-100"/>
              <a:t> </a:t>
            </a:r>
            <a:r>
              <a:rPr dirty="0" spc="-50"/>
              <a:t>the</a:t>
            </a:r>
            <a:r>
              <a:rPr dirty="0" spc="-100"/>
              <a:t> </a:t>
            </a:r>
            <a:r>
              <a:rPr dirty="0" spc="80"/>
              <a:t>session</a:t>
            </a:r>
            <a:r>
              <a:rPr dirty="0" spc="-100"/>
              <a:t> </a:t>
            </a:r>
            <a:r>
              <a:rPr dirty="0"/>
              <a:t>ends.</a:t>
            </a:r>
          </a:p>
          <a:p>
            <a:pPr marL="325120" marR="5080" indent="-133985">
              <a:lnSpc>
                <a:spcPct val="118100"/>
              </a:lnSpc>
              <a:spcBef>
                <a:spcPts val="819"/>
              </a:spcBef>
              <a:buFont typeface="Trebuchet MS"/>
              <a:buChar char="•"/>
              <a:tabLst>
                <a:tab pos="325755" algn="l"/>
              </a:tabLst>
            </a:pPr>
            <a:r>
              <a:rPr dirty="0" spc="-35" b="1">
                <a:solidFill>
                  <a:srgbClr val="C2132D"/>
                </a:solidFill>
                <a:latin typeface="Trebuchet MS"/>
                <a:cs typeface="Trebuchet MS"/>
              </a:rPr>
              <a:t>Questions</a:t>
            </a:r>
            <a:r>
              <a:rPr dirty="0" spc="-35"/>
              <a:t>:</a:t>
            </a:r>
            <a:r>
              <a:rPr dirty="0" spc="-90"/>
              <a:t> </a:t>
            </a:r>
            <a:r>
              <a:rPr dirty="0" spc="35"/>
              <a:t>Please</a:t>
            </a:r>
            <a:r>
              <a:rPr dirty="0" spc="-85"/>
              <a:t> </a:t>
            </a:r>
            <a:r>
              <a:rPr dirty="0" spc="-25"/>
              <a:t>don't</a:t>
            </a:r>
            <a:r>
              <a:rPr dirty="0" spc="-90"/>
              <a:t> </a:t>
            </a:r>
            <a:r>
              <a:rPr dirty="0" spc="-20"/>
              <a:t>hesitate</a:t>
            </a:r>
            <a:r>
              <a:rPr dirty="0" spc="-85"/>
              <a:t> </a:t>
            </a:r>
            <a:r>
              <a:rPr dirty="0" spc="-45"/>
              <a:t>to</a:t>
            </a:r>
            <a:r>
              <a:rPr dirty="0" spc="-90"/>
              <a:t> </a:t>
            </a:r>
            <a:r>
              <a:rPr dirty="0" spc="75"/>
              <a:t>ask</a:t>
            </a:r>
            <a:r>
              <a:rPr dirty="0" spc="-85"/>
              <a:t> </a:t>
            </a:r>
            <a:r>
              <a:rPr dirty="0" spc="-25"/>
              <a:t>for</a:t>
            </a:r>
            <a:r>
              <a:rPr dirty="0" spc="-85"/>
              <a:t> </a:t>
            </a:r>
            <a:r>
              <a:rPr dirty="0" spc="-35"/>
              <a:t>clarification</a:t>
            </a:r>
            <a:r>
              <a:rPr dirty="0" spc="-90"/>
              <a:t> </a:t>
            </a:r>
            <a:r>
              <a:rPr dirty="0" spc="35"/>
              <a:t>on</a:t>
            </a:r>
            <a:r>
              <a:rPr dirty="0" spc="-85"/>
              <a:t> </a:t>
            </a:r>
            <a:r>
              <a:rPr dirty="0"/>
              <a:t>any</a:t>
            </a:r>
            <a:r>
              <a:rPr dirty="0" spc="-90"/>
              <a:t> </a:t>
            </a:r>
            <a:r>
              <a:rPr dirty="0" spc="15"/>
              <a:t>topics</a:t>
            </a:r>
            <a:r>
              <a:rPr dirty="0" spc="-85"/>
              <a:t> </a:t>
            </a:r>
            <a:r>
              <a:rPr dirty="0" spc="60"/>
              <a:t>discussed</a:t>
            </a:r>
            <a:r>
              <a:rPr dirty="0" spc="-85"/>
              <a:t> </a:t>
            </a:r>
            <a:r>
              <a:rPr dirty="0" spc="-35"/>
              <a:t>in</a:t>
            </a:r>
            <a:r>
              <a:rPr dirty="0" spc="-90"/>
              <a:t> </a:t>
            </a:r>
            <a:r>
              <a:rPr dirty="0" spc="30"/>
              <a:t>class.</a:t>
            </a:r>
            <a:r>
              <a:rPr dirty="0" spc="-85"/>
              <a:t> </a:t>
            </a:r>
            <a:r>
              <a:rPr dirty="0"/>
              <a:t>It's  </a:t>
            </a:r>
            <a:r>
              <a:rPr dirty="0" spc="-20"/>
              <a:t>crucial not </a:t>
            </a:r>
            <a:r>
              <a:rPr dirty="0" spc="-45"/>
              <a:t>to </a:t>
            </a:r>
            <a:r>
              <a:rPr dirty="0" spc="-85"/>
              <a:t>let </a:t>
            </a:r>
            <a:r>
              <a:rPr dirty="0" spc="30"/>
              <a:t>questions</a:t>
            </a:r>
            <a:r>
              <a:rPr dirty="0" spc="-335"/>
              <a:t> </a:t>
            </a:r>
            <a:r>
              <a:rPr dirty="0" spc="-15"/>
              <a:t>accumulate.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23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1434"/>
            <a:ext cx="4545965" cy="5505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50" spc="2045">
                <a:latin typeface="Arial"/>
                <a:cs typeface="Arial"/>
              </a:rPr>
              <a:t>📖</a:t>
            </a:r>
            <a:r>
              <a:rPr dirty="0" sz="3450" spc="-390">
                <a:latin typeface="Arial"/>
                <a:cs typeface="Arial"/>
              </a:rPr>
              <a:t> </a:t>
            </a:r>
            <a:r>
              <a:rPr dirty="0" sz="3350" spc="-215">
                <a:latin typeface="Trebuchet MS"/>
                <a:cs typeface="Trebuchet MS"/>
              </a:rPr>
              <a:t>Required </a:t>
            </a:r>
            <a:r>
              <a:rPr dirty="0" sz="3350" spc="-120">
                <a:latin typeface="Trebuchet MS"/>
                <a:cs typeface="Trebuchet MS"/>
              </a:rPr>
              <a:t>Readings </a:t>
            </a:r>
            <a:r>
              <a:rPr dirty="0" sz="3450" spc="2045">
                <a:latin typeface="Arial"/>
                <a:cs typeface="Arial"/>
              </a:rPr>
              <a:t>📖</a:t>
            </a:r>
            <a:endParaRPr sz="34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425575"/>
            <a:ext cx="5705475" cy="1604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133985" marR="2401570" indent="-133985">
              <a:lnSpc>
                <a:spcPct val="100000"/>
              </a:lnSpc>
              <a:spcBef>
                <a:spcPts val="100"/>
              </a:spcBef>
              <a:buFont typeface="Trebuchet MS"/>
              <a:buChar char="•"/>
              <a:tabLst>
                <a:tab pos="133985" algn="l"/>
              </a:tabLst>
            </a:pPr>
            <a:r>
              <a:rPr dirty="0" sz="1800" spc="-50" b="1">
                <a:solidFill>
                  <a:srgbClr val="C2132D"/>
                </a:solidFill>
                <a:latin typeface="Trebuchet MS"/>
                <a:cs typeface="Trebuchet MS"/>
              </a:rPr>
              <a:t>Reference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following</a:t>
            </a:r>
            <a:r>
              <a:rPr dirty="0" sz="1800" spc="-204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pages: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dirty="0" sz="1800" spc="6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Pandas </a:t>
            </a:r>
            <a:r>
              <a:rPr dirty="0" sz="1800" spc="-1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Plot</a:t>
            </a:r>
            <a:r>
              <a:rPr dirty="0" sz="1800" spc="-27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7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API</a:t>
            </a:r>
            <a:endParaRPr sz="1800">
              <a:latin typeface="Trebuchet MS"/>
              <a:cs typeface="Trebuchet MS"/>
            </a:endParaRPr>
          </a:p>
          <a:p>
            <a:pPr algn="r" lvl="1" marL="527050" marR="2447290" indent="-5276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dirty="0" sz="1800" spc="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An </a:t>
            </a:r>
            <a:r>
              <a:rPr dirty="0" sz="1800" spc="-2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Introduction </a:t>
            </a:r>
            <a:r>
              <a:rPr dirty="0" sz="1800" spc="-4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to</a:t>
            </a:r>
            <a:r>
              <a:rPr dirty="0" sz="1800" spc="-40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800" spc="2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Seaborn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dirty="0" sz="1800" spc="6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An</a:t>
            </a:r>
            <a:r>
              <a:rPr dirty="0" sz="1800" spc="-105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dirty="0" sz="1800" spc="-2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Introduction</a:t>
            </a:r>
            <a:r>
              <a:rPr dirty="0" sz="1800" spc="-105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dirty="0" sz="1800" spc="-45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to</a:t>
            </a:r>
            <a:r>
              <a:rPr dirty="0" sz="1800" spc="-10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dirty="0" sz="1800" spc="25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Seaborn</a:t>
            </a:r>
            <a:r>
              <a:rPr dirty="0" sz="1800" spc="-105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dirty="0" sz="1800" spc="-25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for</a:t>
            </a:r>
            <a:r>
              <a:rPr dirty="0" sz="1800" spc="-10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dirty="0" sz="1800" spc="-15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data</a:t>
            </a:r>
            <a:r>
              <a:rPr dirty="0" sz="1800" spc="-105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dirty="0" sz="1800" spc="-2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viz</a:t>
            </a:r>
            <a:r>
              <a:rPr dirty="0" sz="1800" spc="-105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dirty="0" sz="1800" spc="-45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with</a:t>
            </a:r>
            <a:r>
              <a:rPr dirty="0" sz="1800" spc="-10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dirty="0" sz="1800" spc="1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Python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2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632904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70">
                <a:latin typeface="Trebuchet MS"/>
                <a:cs typeface="Trebuchet MS"/>
              </a:rPr>
              <a:t>Learning </a:t>
            </a:r>
            <a:r>
              <a:rPr dirty="0" sz="3350" spc="-204">
                <a:latin typeface="Trebuchet MS"/>
                <a:cs typeface="Trebuchet MS"/>
              </a:rPr>
              <a:t>Objectives </a:t>
            </a:r>
            <a:r>
              <a:rPr dirty="0" sz="3350" spc="-185">
                <a:latin typeface="Trebuchet MS"/>
                <a:cs typeface="Trebuchet MS"/>
              </a:rPr>
              <a:t>for </a:t>
            </a:r>
            <a:r>
              <a:rPr dirty="0" sz="3350" spc="-135">
                <a:latin typeface="Trebuchet MS"/>
                <a:cs typeface="Trebuchet MS"/>
              </a:rPr>
              <a:t>Today's</a:t>
            </a:r>
            <a:r>
              <a:rPr dirty="0" sz="3350" spc="-495">
                <a:latin typeface="Trebuchet MS"/>
                <a:cs typeface="Trebuchet MS"/>
              </a:rPr>
              <a:t> </a:t>
            </a:r>
            <a:r>
              <a:rPr dirty="0" sz="3350" spc="-20">
                <a:latin typeface="Trebuchet MS"/>
                <a:cs typeface="Trebuchet MS"/>
              </a:rPr>
              <a:t>Class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425575"/>
            <a:ext cx="4339590" cy="737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Generate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 </a:t>
            </a:r>
            <a:r>
              <a:rPr dirty="0" sz="1800" spc="-65">
                <a:solidFill>
                  <a:srgbClr val="585D60"/>
                </a:solidFill>
                <a:latin typeface="Trebuchet MS"/>
                <a:cs typeface="Trebuchet MS"/>
              </a:rPr>
              <a:t>interpret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simple</a:t>
            </a:r>
            <a:r>
              <a:rPr dirty="0" sz="1800" spc="-36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line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charts.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Create </a:t>
            </a:r>
            <a:r>
              <a:rPr dirty="0" sz="1800" spc="50">
                <a:solidFill>
                  <a:srgbClr val="585D60"/>
                </a:solidFill>
                <a:latin typeface="Trebuchet MS"/>
                <a:cs typeface="Trebuchet MS"/>
              </a:rPr>
              <a:t>seasonal</a:t>
            </a:r>
            <a:r>
              <a:rPr dirty="0" sz="1800" spc="-4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plots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subplots.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3104" y="2758440"/>
            <a:ext cx="9104630" cy="1036319"/>
          </a:xfrm>
          <a:prstGeom prst="rect"/>
          <a:solidFill>
            <a:srgbClr val="333333"/>
          </a:solidFill>
        </p:spPr>
        <p:txBody>
          <a:bodyPr wrap="square" lIns="0" tIns="140335" rIns="0" bIns="0" rtlCol="0" vert="horz">
            <a:spAutoFit/>
          </a:bodyPr>
          <a:lstStyle/>
          <a:p>
            <a:pPr marL="236220">
              <a:lnSpc>
                <a:spcPct val="100000"/>
              </a:lnSpc>
              <a:spcBef>
                <a:spcPts val="1105"/>
              </a:spcBef>
            </a:pPr>
            <a:r>
              <a:rPr dirty="0" sz="4100" spc="-1230">
                <a:solidFill>
                  <a:srgbClr val="000000"/>
                </a:solidFill>
                <a:latin typeface="Trebuchet MS"/>
                <a:cs typeface="Trebuchet MS"/>
              </a:rPr>
              <a:t>G</a:t>
            </a:r>
            <a:r>
              <a:rPr dirty="0" sz="4100" spc="-123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4100" spc="-123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100" spc="-12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00" spc="-123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4100" spc="-123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123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100" spc="-12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00" spc="-123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4100" spc="-123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100" spc="-123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2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23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23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23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100" spc="-1230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dirty="0" sz="4100" spc="-1225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2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225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4100" spc="-12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1225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dirty="0" sz="4100" spc="-1225">
                <a:solidFill>
                  <a:srgbClr val="FFFFFF"/>
                </a:solidFill>
                <a:latin typeface="Trebuchet MS"/>
                <a:cs typeface="Trebuchet MS"/>
              </a:rPr>
              <a:t>d </a:t>
            </a:r>
            <a:r>
              <a:rPr dirty="0" sz="4100" spc="-1075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4100" spc="-107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1075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4100" spc="-107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1075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07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075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100" spc="-107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00" spc="-1075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4100" spc="-107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100" spc="-1075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dirty="0" sz="4100" spc="-107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4100" spc="-1075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4100" spc="-107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100" spc="-1075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100" spc="-107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00" spc="-1075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075">
                <a:solidFill>
                  <a:srgbClr val="FFFFFF"/>
                </a:solidFill>
                <a:latin typeface="Trebuchet MS"/>
                <a:cs typeface="Trebuchet MS"/>
              </a:rPr>
              <a:t>t </a:t>
            </a:r>
            <a:r>
              <a:rPr dirty="0" sz="4100" spc="-1125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4100" spc="-112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100" spc="-1125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4100" spc="-1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1125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dirty="0" sz="4100" spc="-112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4100" spc="-1125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dirty="0" sz="4100" spc="-112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4100" spc="-1125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dirty="0" sz="4100" spc="-112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4100" spc="-1125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100" spc="-1125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dirty="0" sz="4100" spc="-1080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dirty="0" sz="4100" spc="-108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4100" spc="-108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4100" spc="-108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108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4100" spc="-108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108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100" spc="-108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00" spc="-10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-106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dirty="0" sz="4100" spc="-106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100" spc="-1060">
                <a:solidFill>
                  <a:srgbClr val="000000"/>
                </a:solidFill>
                <a:latin typeface="Trebuchet MS"/>
                <a:cs typeface="Trebuchet MS"/>
              </a:rPr>
              <a:t>h</a:t>
            </a:r>
            <a:r>
              <a:rPr dirty="0" sz="4100" spc="-106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4100" spc="-106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0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06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4100" spc="-106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100" spc="-106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0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06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4100" spc="-106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13719" y="5995415"/>
            <a:ext cx="811530" cy="491490"/>
          </a:xfrm>
          <a:custGeom>
            <a:avLst/>
            <a:gdLst/>
            <a:ahLst/>
            <a:cxnLst/>
            <a:rect l="l" t="t" r="r" b="b"/>
            <a:pathLst>
              <a:path w="811529" h="491489">
                <a:moveTo>
                  <a:pt x="0" y="0"/>
                </a:moveTo>
                <a:lnTo>
                  <a:pt x="811529" y="0"/>
                </a:lnTo>
                <a:lnTo>
                  <a:pt x="811529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964712" y="6218137"/>
            <a:ext cx="421005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295">
                <a:latin typeface="Trebuchet MS"/>
                <a:cs typeface="Trebuchet MS"/>
              </a:rPr>
              <a:t>4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dirty="0" sz="1200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200" spc="-295">
                <a:latin typeface="Trebuchet MS"/>
                <a:cs typeface="Trebuchet MS"/>
              </a:rPr>
              <a:t>5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764476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80">
                <a:latin typeface="Trebuchet MS"/>
                <a:cs typeface="Trebuchet MS"/>
              </a:rPr>
              <a:t>Basics: </a:t>
            </a:r>
            <a:r>
              <a:rPr dirty="0" sz="3350" spc="-225">
                <a:latin typeface="Trebuchet MS"/>
                <a:cs typeface="Trebuchet MS"/>
              </a:rPr>
              <a:t>Tabular </a:t>
            </a:r>
            <a:r>
              <a:rPr dirty="0" sz="3350" spc="-190">
                <a:latin typeface="Trebuchet MS"/>
                <a:cs typeface="Trebuchet MS"/>
              </a:rPr>
              <a:t>Data </a:t>
            </a:r>
            <a:r>
              <a:rPr dirty="0" sz="3350" spc="-155">
                <a:latin typeface="Trebuchet MS"/>
                <a:cs typeface="Trebuchet MS"/>
              </a:rPr>
              <a:t>Formats </a:t>
            </a:r>
            <a:r>
              <a:rPr dirty="0" sz="3350" spc="-395">
                <a:latin typeface="Trebuchet MS"/>
                <a:cs typeface="Trebuchet MS"/>
              </a:rPr>
              <a:t>- </a:t>
            </a:r>
            <a:r>
              <a:rPr dirty="0" sz="3350" spc="-229">
                <a:latin typeface="Trebuchet MS"/>
                <a:cs typeface="Trebuchet MS"/>
              </a:rPr>
              <a:t>Wide </a:t>
            </a:r>
            <a:r>
              <a:rPr dirty="0" sz="3350" spc="-120">
                <a:latin typeface="Trebuchet MS"/>
                <a:cs typeface="Trebuchet MS"/>
              </a:rPr>
              <a:t>vs.</a:t>
            </a:r>
            <a:r>
              <a:rPr dirty="0" sz="3350" spc="-450">
                <a:latin typeface="Trebuchet MS"/>
                <a:cs typeface="Trebuchet MS"/>
              </a:rPr>
              <a:t> </a:t>
            </a:r>
            <a:r>
              <a:rPr dirty="0" sz="3350" spc="-105">
                <a:latin typeface="Trebuchet MS"/>
                <a:cs typeface="Trebuchet MS"/>
              </a:rPr>
              <a:t>Long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96802" y="1503493"/>
            <a:ext cx="4325020" cy="4520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6176962"/>
            <a:ext cx="4057650" cy="0"/>
          </a:xfrm>
          <a:custGeom>
            <a:avLst/>
            <a:gdLst/>
            <a:ahLst/>
            <a:cxnLst/>
            <a:rect l="l" t="t" r="r" b="b"/>
            <a:pathLst>
              <a:path w="4057650" h="0">
                <a:moveTo>
                  <a:pt x="0" y="0"/>
                </a:moveTo>
                <a:lnTo>
                  <a:pt x="405764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6186487"/>
            <a:ext cx="4057650" cy="0"/>
          </a:xfrm>
          <a:custGeom>
            <a:avLst/>
            <a:gdLst/>
            <a:ahLst/>
            <a:cxnLst/>
            <a:rect l="l" t="t" r="r" b="b"/>
            <a:pathLst>
              <a:path w="4057650" h="0">
                <a:moveTo>
                  <a:pt x="0" y="0"/>
                </a:moveTo>
                <a:lnTo>
                  <a:pt x="405764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62524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964712" y="6218137"/>
            <a:ext cx="421005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5 </a:t>
            </a:r>
            <a:r>
              <a:rPr dirty="0" sz="1200" spc="-135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dirty="0" sz="12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25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6274743"/>
            <a:ext cx="4082415" cy="15684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850" b="1">
                <a:solidFill>
                  <a:srgbClr val="C2132D"/>
                </a:solidFill>
                <a:latin typeface="Trebuchet MS"/>
                <a:cs typeface="Trebuchet MS"/>
              </a:rPr>
              <a:t>Source:</a:t>
            </a:r>
            <a:r>
              <a:rPr dirty="0" sz="850" spc="-3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35">
                <a:solidFill>
                  <a:srgbClr val="585D60"/>
                </a:solidFill>
                <a:latin typeface="Trebuchet MS"/>
                <a:cs typeface="Trebuchet MS"/>
              </a:rPr>
              <a:t>Image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4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from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Trebuchet MS"/>
                <a:cs typeface="Trebuchet MS"/>
              </a:rPr>
              <a:t>Garrick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Aden-Buie's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excellent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tidyexplain</a:t>
            </a:r>
            <a:r>
              <a:rPr dirty="0" sz="850" spc="-3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1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GitHub</a:t>
            </a:r>
            <a:r>
              <a:rPr dirty="0" sz="850" spc="-3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1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Repository</a:t>
            </a:r>
            <a:endParaRPr sz="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3524" y="1985962"/>
            <a:ext cx="3133725" cy="0"/>
          </a:xfrm>
          <a:custGeom>
            <a:avLst/>
            <a:gdLst/>
            <a:ahLst/>
            <a:cxnLst/>
            <a:rect l="l" t="t" r="r" b="b"/>
            <a:pathLst>
              <a:path w="3133725" h="0">
                <a:moveTo>
                  <a:pt x="0" y="0"/>
                </a:moveTo>
                <a:lnTo>
                  <a:pt x="3133724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52574" y="2009775"/>
          <a:ext cx="3095625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3500"/>
                <a:gridCol w="885825"/>
                <a:gridCol w="876300"/>
              </a:tblGrid>
              <a:tr h="366712"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0" b="1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country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R w="1905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1999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2000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395287"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800" spc="2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Afghanistan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52069"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745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52069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2666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52069">
                    <a:lnL w="190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</a:tr>
              <a:tr h="361949"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Brazil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37737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80488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DEDED"/>
                    </a:solidFill>
                  </a:tcPr>
                </a:tc>
              </a:tr>
              <a:tr h="395287"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1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China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7625">
                    <a:lnR w="1905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212258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213766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FFFFFF"/>
                      </a:solidFill>
                      <a:prstDash val="solid"/>
                    </a:lnL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431801" y="1539875"/>
            <a:ext cx="13290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Wide</a:t>
            </a:r>
            <a:r>
              <a:rPr dirty="0" sz="1800" spc="-15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0" b="1">
                <a:solidFill>
                  <a:srgbClr val="C2132D"/>
                </a:solidFill>
                <a:latin typeface="Trebuchet MS"/>
                <a:cs typeface="Trebuchet MS"/>
              </a:rPr>
              <a:t>Format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96024" y="4662487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 h="0">
                <a:moveTo>
                  <a:pt x="0" y="0"/>
                </a:moveTo>
                <a:lnTo>
                  <a:pt x="42671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315074" y="1981200"/>
          <a:ext cx="4229100" cy="2657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3500"/>
                <a:gridCol w="628650"/>
                <a:gridCol w="885825"/>
                <a:gridCol w="1381125"/>
              </a:tblGrid>
              <a:tr h="390524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800" spc="-50" b="1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country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52069"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223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800" spc="-60" b="1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year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52069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800" b="1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cases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52069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800" b="1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population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52069">
                    <a:lnL w="190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395287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800" spc="2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Afghanistan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52069"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800" spc="6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1999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52069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745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52069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19987071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52069">
                    <a:lnL w="190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</a:tr>
              <a:tr h="361949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2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Afghanistan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6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2000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2666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20595360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DEDED"/>
                    </a:solidFill>
                  </a:tcPr>
                </a:tc>
              </a:tr>
              <a:tr h="390524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-2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Brazil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7625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6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1999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37737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172006362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61949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Brazil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6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2000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80488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174504898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DEDED"/>
                    </a:solidFill>
                  </a:tcPr>
                </a:tc>
              </a:tr>
              <a:tr h="400049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1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China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7625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6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1999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212258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1272915272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52424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1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China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6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2000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213766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1280428583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0964712" y="6218137"/>
            <a:ext cx="421005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6 </a:t>
            </a:r>
            <a:r>
              <a:rPr dirty="0" sz="1200" spc="-135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dirty="0" sz="12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25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4908" y="1539875"/>
            <a:ext cx="13290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Wide</a:t>
            </a:r>
            <a:r>
              <a:rPr dirty="0" sz="1800" spc="-15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0" b="1">
                <a:solidFill>
                  <a:srgbClr val="C2132D"/>
                </a:solidFill>
                <a:latin typeface="Trebuchet MS"/>
                <a:cs typeface="Trebuchet MS"/>
              </a:rPr>
              <a:t>Format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764476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80">
                <a:latin typeface="Trebuchet MS"/>
                <a:cs typeface="Trebuchet MS"/>
              </a:rPr>
              <a:t>Basics: </a:t>
            </a:r>
            <a:r>
              <a:rPr dirty="0" sz="3350" spc="-225">
                <a:latin typeface="Trebuchet MS"/>
                <a:cs typeface="Trebuchet MS"/>
              </a:rPr>
              <a:t>Tabular </a:t>
            </a:r>
            <a:r>
              <a:rPr dirty="0" sz="3350" spc="-190">
                <a:latin typeface="Trebuchet MS"/>
                <a:cs typeface="Trebuchet MS"/>
              </a:rPr>
              <a:t>Data </a:t>
            </a:r>
            <a:r>
              <a:rPr dirty="0" sz="3350" spc="-155">
                <a:latin typeface="Trebuchet MS"/>
                <a:cs typeface="Trebuchet MS"/>
              </a:rPr>
              <a:t>Formats </a:t>
            </a:r>
            <a:r>
              <a:rPr dirty="0" sz="3350" spc="-395">
                <a:latin typeface="Trebuchet MS"/>
                <a:cs typeface="Trebuchet MS"/>
              </a:rPr>
              <a:t>- </a:t>
            </a:r>
            <a:r>
              <a:rPr dirty="0" sz="3350" spc="-229">
                <a:latin typeface="Trebuchet MS"/>
                <a:cs typeface="Trebuchet MS"/>
              </a:rPr>
              <a:t>Wide </a:t>
            </a:r>
            <a:r>
              <a:rPr dirty="0" sz="3350" spc="-120">
                <a:latin typeface="Trebuchet MS"/>
                <a:cs typeface="Trebuchet MS"/>
              </a:rPr>
              <a:t>vs.</a:t>
            </a:r>
            <a:r>
              <a:rPr dirty="0" sz="3350" spc="-450">
                <a:latin typeface="Trebuchet MS"/>
                <a:cs typeface="Trebuchet MS"/>
              </a:rPr>
              <a:t> </a:t>
            </a:r>
            <a:r>
              <a:rPr dirty="0" sz="3350" spc="-105">
                <a:latin typeface="Trebuchet MS"/>
                <a:cs typeface="Trebuchet MS"/>
              </a:rPr>
              <a:t>Long</a:t>
            </a:r>
            <a:endParaRPr sz="3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34543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80">
                <a:latin typeface="Trebuchet MS"/>
                <a:cs typeface="Trebuchet MS"/>
              </a:rPr>
              <a:t>Basics: </a:t>
            </a:r>
            <a:r>
              <a:rPr dirty="0" sz="3350" spc="-215">
                <a:latin typeface="Trebuchet MS"/>
                <a:cs typeface="Trebuchet MS"/>
              </a:rPr>
              <a:t>The </a:t>
            </a:r>
            <a:r>
              <a:rPr dirty="0" sz="3350" spc="-190">
                <a:latin typeface="Trebuchet MS"/>
                <a:cs typeface="Trebuchet MS"/>
              </a:rPr>
              <a:t>Anatomy </a:t>
            </a:r>
            <a:r>
              <a:rPr dirty="0" sz="3350" spc="-140">
                <a:latin typeface="Trebuchet MS"/>
                <a:cs typeface="Trebuchet MS"/>
              </a:rPr>
              <a:t>of </a:t>
            </a:r>
            <a:r>
              <a:rPr dirty="0" sz="3350" spc="-145">
                <a:latin typeface="Trebuchet MS"/>
                <a:cs typeface="Trebuchet MS"/>
              </a:rPr>
              <a:t>a</a:t>
            </a:r>
            <a:r>
              <a:rPr dirty="0" sz="3350" spc="-670">
                <a:latin typeface="Trebuchet MS"/>
                <a:cs typeface="Trebuchet MS"/>
              </a:rPr>
              <a:t> </a:t>
            </a:r>
            <a:r>
              <a:rPr dirty="0" sz="3350" spc="-195">
                <a:latin typeface="Trebuchet MS"/>
                <a:cs typeface="Trebuchet MS"/>
              </a:rPr>
              <a:t>Chart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38525" y="1428749"/>
            <a:ext cx="4648199" cy="4657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6176962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 h="0">
                <a:moveTo>
                  <a:pt x="0" y="0"/>
                </a:moveTo>
                <a:lnTo>
                  <a:pt x="260984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6186487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 h="0">
                <a:moveTo>
                  <a:pt x="0" y="0"/>
                </a:moveTo>
                <a:lnTo>
                  <a:pt x="260984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14725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7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01700" y="6274743"/>
            <a:ext cx="2635885" cy="15684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850" b="1">
                <a:solidFill>
                  <a:srgbClr val="C2132D"/>
                </a:solidFill>
                <a:latin typeface="Trebuchet MS"/>
                <a:cs typeface="Trebuchet MS"/>
              </a:rPr>
              <a:t>Source:</a:t>
            </a:r>
            <a:r>
              <a:rPr dirty="0" sz="850" spc="-4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35">
                <a:solidFill>
                  <a:srgbClr val="585D60"/>
                </a:solidFill>
                <a:latin typeface="Trebuchet MS"/>
                <a:cs typeface="Trebuchet MS"/>
              </a:rPr>
              <a:t>Image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4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from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Matplotlib</a:t>
            </a:r>
            <a:r>
              <a:rPr dirty="0" sz="850" spc="-4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1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Documentation</a:t>
            </a:r>
            <a:endParaRPr sz="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10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897445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90">
                <a:latin typeface="Trebuchet MS"/>
                <a:cs typeface="Trebuchet MS"/>
              </a:rPr>
              <a:t>Making </a:t>
            </a:r>
            <a:r>
              <a:rPr dirty="0" sz="3350" spc="-130">
                <a:latin typeface="Trebuchet MS"/>
                <a:cs typeface="Trebuchet MS"/>
              </a:rPr>
              <a:t>Charts </a:t>
            </a:r>
            <a:r>
              <a:rPr dirty="0" sz="3350" spc="-190">
                <a:latin typeface="Trebuchet MS"/>
                <a:cs typeface="Trebuchet MS"/>
              </a:rPr>
              <a:t>in </a:t>
            </a:r>
            <a:r>
              <a:rPr dirty="0" sz="3350" spc="-215">
                <a:latin typeface="Trebuchet MS"/>
                <a:cs typeface="Trebuchet MS"/>
              </a:rPr>
              <a:t>Python: </a:t>
            </a:r>
            <a:r>
              <a:rPr dirty="0" sz="3350" spc="-240">
                <a:latin typeface="Trebuchet MS"/>
                <a:cs typeface="Trebuchet MS"/>
              </a:rPr>
              <a:t>Three </a:t>
            </a:r>
            <a:r>
              <a:rPr dirty="0" sz="3350" spc="-80">
                <a:latin typeface="Trebuchet MS"/>
                <a:cs typeface="Trebuchet MS"/>
              </a:rPr>
              <a:t>Possible</a:t>
            </a:r>
            <a:r>
              <a:rPr dirty="0" sz="3350" spc="-595">
                <a:latin typeface="Trebuchet MS"/>
                <a:cs typeface="Trebuchet MS"/>
              </a:rPr>
              <a:t> </a:t>
            </a:r>
            <a:r>
              <a:rPr dirty="0" sz="3350" spc="-140">
                <a:latin typeface="Trebuchet MS"/>
                <a:cs typeface="Trebuchet MS"/>
              </a:rPr>
              <a:t>Approaches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425575"/>
            <a:ext cx="9142730" cy="181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-40" b="1">
                <a:solidFill>
                  <a:srgbClr val="C2132D"/>
                </a:solidFill>
                <a:latin typeface="Trebuchet MS"/>
                <a:cs typeface="Trebuchet MS"/>
              </a:rPr>
              <a:t>Matplotlib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dirty="0" sz="1800" spc="-1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Trebuchet MS"/>
                <a:cs typeface="Trebuchet MS"/>
              </a:rPr>
              <a:t>most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basic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flexible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plotting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library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Python.</a:t>
            </a:r>
            <a:endParaRPr sz="1800">
              <a:latin typeface="Trebuchet MS"/>
              <a:cs typeface="Trebuchet MS"/>
            </a:endParaRPr>
          </a:p>
          <a:p>
            <a:pPr marL="146050" marR="5080" indent="-133985">
              <a:lnSpc>
                <a:spcPct val="118100"/>
              </a:lnSpc>
              <a:spcBef>
                <a:spcPts val="900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-10" b="1">
                <a:solidFill>
                  <a:srgbClr val="C2132D"/>
                </a:solidFill>
                <a:latin typeface="Trebuchet MS"/>
                <a:cs typeface="Trebuchet MS"/>
              </a:rPr>
              <a:t>Panadas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1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wrapper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around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Matplotlib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that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Trebuchet MS"/>
                <a:cs typeface="Trebuchet MS"/>
              </a:rPr>
              <a:t>makes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it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easier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create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simple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plots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directly 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from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DataFrames.</a:t>
            </a:r>
            <a:endParaRPr sz="1800">
              <a:latin typeface="Trebuchet MS"/>
              <a:cs typeface="Trebuchet MS"/>
            </a:endParaRPr>
          </a:p>
          <a:p>
            <a:pPr marL="146050" marR="100965" indent="-133985">
              <a:lnSpc>
                <a:spcPct val="118100"/>
              </a:lnSpc>
              <a:spcBef>
                <a:spcPts val="819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-40" b="1">
                <a:solidFill>
                  <a:srgbClr val="C2132D"/>
                </a:solidFill>
                <a:latin typeface="Trebuchet MS"/>
                <a:cs typeface="Trebuchet MS"/>
              </a:rPr>
              <a:t>Seaborn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1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high-level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interface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Matplotlib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that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Trebuchet MS"/>
                <a:cs typeface="Trebuchet MS"/>
              </a:rPr>
              <a:t>makes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it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easier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create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attractive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 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informative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statistical</a:t>
            </a:r>
            <a:r>
              <a:rPr dirty="0" sz="1800" spc="-1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graphics.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3792" y="1780920"/>
            <a:ext cx="4137056" cy="21651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471369" y="4247963"/>
            <a:ext cx="3918934" cy="21657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955929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20">
                <a:latin typeface="Trebuchet MS"/>
                <a:cs typeface="Trebuchet MS"/>
              </a:rPr>
              <a:t>Recall: </a:t>
            </a:r>
            <a:r>
              <a:rPr dirty="0" sz="3350" spc="-80">
                <a:latin typeface="Trebuchet MS"/>
                <a:cs typeface="Trebuchet MS"/>
              </a:rPr>
              <a:t>Microsoft's </a:t>
            </a:r>
            <a:r>
              <a:rPr dirty="0" sz="3350" spc="-15">
                <a:latin typeface="Trebuchet MS"/>
                <a:cs typeface="Trebuchet MS"/>
              </a:rPr>
              <a:t>Missed </a:t>
            </a:r>
            <a:r>
              <a:rPr dirty="0" sz="3350" spc="-220">
                <a:latin typeface="Trebuchet MS"/>
                <a:cs typeface="Trebuchet MS"/>
              </a:rPr>
              <a:t>Opportunity </a:t>
            </a:r>
            <a:r>
              <a:rPr dirty="0" sz="3350" spc="-190">
                <a:latin typeface="Trebuchet MS"/>
                <a:cs typeface="Trebuchet MS"/>
              </a:rPr>
              <a:t>in </a:t>
            </a:r>
            <a:r>
              <a:rPr dirty="0" sz="3350" spc="-130">
                <a:latin typeface="Trebuchet MS"/>
                <a:cs typeface="Trebuchet MS"/>
              </a:rPr>
              <a:t>Mobile</a:t>
            </a:r>
            <a:r>
              <a:rPr dirty="0" sz="3350" spc="-680">
                <a:latin typeface="Trebuchet MS"/>
                <a:cs typeface="Trebuchet MS"/>
              </a:rPr>
              <a:t> </a:t>
            </a:r>
            <a:r>
              <a:rPr dirty="0" sz="3350" spc="-95">
                <a:latin typeface="Trebuchet MS"/>
                <a:cs typeface="Trebuchet MS"/>
              </a:rPr>
              <a:t>Phones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10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2149" y="1600072"/>
            <a:ext cx="4048125" cy="4178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2715" marR="5080" indent="-120650">
              <a:lnSpc>
                <a:spcPct val="117200"/>
              </a:lnSpc>
              <a:spcBef>
                <a:spcPts val="95"/>
              </a:spcBef>
              <a:buClr>
                <a:srgbClr val="C2132D"/>
              </a:buClr>
              <a:buChar char="•"/>
              <a:tabLst>
                <a:tab pos="133350" algn="l"/>
              </a:tabLst>
            </a:pPr>
            <a:r>
              <a:rPr dirty="0" sz="1600" spc="35">
                <a:solidFill>
                  <a:srgbClr val="585D60"/>
                </a:solidFill>
                <a:latin typeface="Trebuchet MS"/>
                <a:cs typeface="Trebuchet MS"/>
              </a:rPr>
              <a:t>Since </a:t>
            </a:r>
            <a:r>
              <a:rPr dirty="0" sz="1600" spc="50">
                <a:solidFill>
                  <a:srgbClr val="585D60"/>
                </a:solidFill>
                <a:latin typeface="Trebuchet MS"/>
                <a:cs typeface="Trebuchet MS"/>
              </a:rPr>
              <a:t>Q1 </a:t>
            </a:r>
            <a:r>
              <a:rPr dirty="0" sz="1600">
                <a:solidFill>
                  <a:srgbClr val="585D60"/>
                </a:solidFill>
                <a:latin typeface="Trebuchet MS"/>
                <a:cs typeface="Trebuchet MS"/>
              </a:rPr>
              <a:t>2009, </a:t>
            </a:r>
            <a:r>
              <a:rPr dirty="0" sz="1600" spc="-15" b="1">
                <a:solidFill>
                  <a:srgbClr val="C2132D"/>
                </a:solidFill>
                <a:latin typeface="Trebuchet MS"/>
                <a:cs typeface="Trebuchet MS"/>
              </a:rPr>
              <a:t>Windows' </a:t>
            </a:r>
            <a:r>
              <a:rPr dirty="0" sz="1600" spc="10" b="1">
                <a:solidFill>
                  <a:srgbClr val="C2132D"/>
                </a:solidFill>
                <a:latin typeface="Trebuchet MS"/>
                <a:cs typeface="Trebuchet MS"/>
              </a:rPr>
              <a:t>Mobile </a:t>
            </a:r>
            <a:r>
              <a:rPr dirty="0" sz="1600" spc="30" b="1">
                <a:solidFill>
                  <a:srgbClr val="C2132D"/>
                </a:solidFill>
                <a:latin typeface="Trebuchet MS"/>
                <a:cs typeface="Trebuchet MS"/>
              </a:rPr>
              <a:t>OS's  </a:t>
            </a:r>
            <a:r>
              <a:rPr dirty="0" sz="1600" spc="-35" b="1">
                <a:solidFill>
                  <a:srgbClr val="C2132D"/>
                </a:solidFill>
                <a:latin typeface="Trebuchet MS"/>
                <a:cs typeface="Trebuchet MS"/>
              </a:rPr>
              <a:t>market</a:t>
            </a:r>
            <a:r>
              <a:rPr dirty="0" sz="16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600" spc="-10" b="1">
                <a:solidFill>
                  <a:srgbClr val="C2132D"/>
                </a:solidFill>
                <a:latin typeface="Trebuchet MS"/>
                <a:cs typeface="Trebuchet MS"/>
              </a:rPr>
              <a:t>share</a:t>
            </a:r>
            <a:r>
              <a:rPr dirty="0" sz="1600" spc="-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600" spc="-60" b="1">
                <a:solidFill>
                  <a:srgbClr val="C2132D"/>
                </a:solidFill>
                <a:latin typeface="Trebuchet MS"/>
                <a:cs typeface="Trebuchet MS"/>
              </a:rPr>
              <a:t>&lt;=</a:t>
            </a:r>
            <a:r>
              <a:rPr dirty="0" sz="1600" spc="-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600" spc="-60" b="1">
                <a:solidFill>
                  <a:srgbClr val="C2132D"/>
                </a:solidFill>
                <a:latin typeface="Trebuchet MS"/>
                <a:cs typeface="Trebuchet MS"/>
              </a:rPr>
              <a:t>2.5%</a:t>
            </a:r>
            <a:r>
              <a:rPr dirty="0" sz="1600" spc="-60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dirty="0" sz="16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6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6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585D60"/>
                </a:solidFill>
                <a:latin typeface="Trebuchet MS"/>
                <a:cs typeface="Trebuchet MS"/>
              </a:rPr>
              <a:t>now</a:t>
            </a:r>
            <a:r>
              <a:rPr dirty="0" sz="16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585D60"/>
                </a:solidFill>
                <a:latin typeface="Trebuchet MS"/>
                <a:cs typeface="Trebuchet MS"/>
              </a:rPr>
              <a:t>at</a:t>
            </a:r>
            <a:r>
              <a:rPr dirty="0" sz="16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55">
                <a:solidFill>
                  <a:srgbClr val="585D60"/>
                </a:solidFill>
                <a:latin typeface="Trebuchet MS"/>
                <a:cs typeface="Trebuchet MS"/>
              </a:rPr>
              <a:t>0.02%  </a:t>
            </a:r>
            <a:r>
              <a:rPr dirty="0" sz="1600" spc="-15">
                <a:solidFill>
                  <a:srgbClr val="585D60"/>
                </a:solidFill>
                <a:latin typeface="Trebuchet MS"/>
                <a:cs typeface="Trebuchet MS"/>
              </a:rPr>
              <a:t>(</a:t>
            </a:r>
            <a:r>
              <a:rPr dirty="0" sz="1600" spc="-15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StatCounter</a:t>
            </a:r>
            <a:r>
              <a:rPr dirty="0" sz="1600" spc="-15">
                <a:solidFill>
                  <a:srgbClr val="585D60"/>
                </a:solidFill>
                <a:latin typeface="Trebuchet MS"/>
                <a:cs typeface="Trebuchet MS"/>
              </a:rPr>
              <a:t>).</a:t>
            </a:r>
            <a:endParaRPr sz="1600">
              <a:latin typeface="Trebuchet MS"/>
              <a:cs typeface="Trebuchet MS"/>
            </a:endParaRPr>
          </a:p>
          <a:p>
            <a:pPr marL="132715" marR="281940" indent="-120650">
              <a:lnSpc>
                <a:spcPct val="121100"/>
              </a:lnSpc>
              <a:spcBef>
                <a:spcPts val="750"/>
              </a:spcBef>
              <a:buFont typeface="Trebuchet MS"/>
              <a:buChar char="•"/>
              <a:tabLst>
                <a:tab pos="133350" algn="l"/>
              </a:tabLst>
            </a:pPr>
            <a:r>
              <a:rPr dirty="0" sz="1600" spc="-20" b="1">
                <a:solidFill>
                  <a:srgbClr val="C2132D"/>
                </a:solidFill>
                <a:latin typeface="Trebuchet MS"/>
                <a:cs typeface="Trebuchet MS"/>
              </a:rPr>
              <a:t>Apple's </a:t>
            </a:r>
            <a:r>
              <a:rPr dirty="0" sz="1600" spc="10" b="1">
                <a:solidFill>
                  <a:srgbClr val="C2132D"/>
                </a:solidFill>
                <a:latin typeface="Trebuchet MS"/>
                <a:cs typeface="Trebuchet MS"/>
              </a:rPr>
              <a:t>Mobile </a:t>
            </a:r>
            <a:r>
              <a:rPr dirty="0" sz="1600" spc="40" b="1">
                <a:solidFill>
                  <a:srgbClr val="C2132D"/>
                </a:solidFill>
                <a:latin typeface="Trebuchet MS"/>
                <a:cs typeface="Trebuchet MS"/>
              </a:rPr>
              <a:t>iOS</a:t>
            </a:r>
            <a:r>
              <a:rPr dirty="0" sz="1600" spc="-35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600" spc="-35" b="1">
                <a:solidFill>
                  <a:srgbClr val="C2132D"/>
                </a:solidFill>
                <a:latin typeface="Trebuchet MS"/>
                <a:cs typeface="Trebuchet MS"/>
              </a:rPr>
              <a:t>market </a:t>
            </a:r>
            <a:r>
              <a:rPr dirty="0" sz="1600" spc="-10" b="1">
                <a:solidFill>
                  <a:srgbClr val="C2132D"/>
                </a:solidFill>
                <a:latin typeface="Trebuchet MS"/>
                <a:cs typeface="Trebuchet MS"/>
              </a:rPr>
              <a:t>share </a:t>
            </a:r>
            <a:r>
              <a:rPr dirty="0" sz="1600" spc="-105" b="1">
                <a:solidFill>
                  <a:srgbClr val="C2132D"/>
                </a:solidFill>
                <a:latin typeface="Trebuchet MS"/>
                <a:cs typeface="Trebuchet MS"/>
              </a:rPr>
              <a:t>&gt; </a:t>
            </a:r>
            <a:r>
              <a:rPr dirty="0" sz="1600" spc="-50" b="1">
                <a:solidFill>
                  <a:srgbClr val="C2132D"/>
                </a:solidFill>
                <a:latin typeface="Trebuchet MS"/>
                <a:cs typeface="Trebuchet MS"/>
              </a:rPr>
              <a:t>19%</a:t>
            </a:r>
            <a:r>
              <a:rPr dirty="0" sz="1600" spc="-50">
                <a:solidFill>
                  <a:srgbClr val="585D60"/>
                </a:solidFill>
                <a:latin typeface="Trebuchet MS"/>
                <a:cs typeface="Trebuchet MS"/>
              </a:rPr>
              <a:t>,  </a:t>
            </a:r>
            <a:r>
              <a:rPr dirty="0" sz="1600" spc="2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6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6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585D60"/>
                </a:solidFill>
                <a:latin typeface="Trebuchet MS"/>
                <a:cs typeface="Trebuchet MS"/>
              </a:rPr>
              <a:t>now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585D60"/>
                </a:solidFill>
                <a:latin typeface="Trebuchet MS"/>
                <a:cs typeface="Trebuchet MS"/>
              </a:rPr>
              <a:t>at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10" b="1">
                <a:solidFill>
                  <a:srgbClr val="C2132D"/>
                </a:solidFill>
                <a:latin typeface="Trebuchet MS"/>
                <a:cs typeface="Trebuchet MS"/>
              </a:rPr>
              <a:t>27.69%</a:t>
            </a:r>
            <a:r>
              <a:rPr dirty="0" sz="1600" spc="-8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600" spc="-15">
                <a:solidFill>
                  <a:srgbClr val="585D60"/>
                </a:solidFill>
                <a:latin typeface="Trebuchet MS"/>
                <a:cs typeface="Trebuchet MS"/>
              </a:rPr>
              <a:t>(</a:t>
            </a:r>
            <a:r>
              <a:rPr dirty="0" sz="1600" spc="-15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StatCounter</a:t>
            </a:r>
            <a:r>
              <a:rPr dirty="0" sz="1600" spc="-15">
                <a:solidFill>
                  <a:srgbClr val="585D60"/>
                </a:solidFill>
                <a:latin typeface="Trebuchet MS"/>
                <a:cs typeface="Trebuchet MS"/>
              </a:rPr>
              <a:t>).</a:t>
            </a:r>
            <a:endParaRPr sz="1600">
              <a:latin typeface="Trebuchet MS"/>
              <a:cs typeface="Trebuchet MS"/>
            </a:endParaRPr>
          </a:p>
          <a:p>
            <a:pPr marL="132715" marR="393065" indent="-120650">
              <a:lnSpc>
                <a:spcPct val="117200"/>
              </a:lnSpc>
              <a:spcBef>
                <a:spcPts val="825"/>
              </a:spcBef>
              <a:buClr>
                <a:srgbClr val="C2132D"/>
              </a:buClr>
              <a:buChar char="•"/>
              <a:tabLst>
                <a:tab pos="133350" algn="l"/>
              </a:tabLst>
            </a:pPr>
            <a:r>
              <a:rPr dirty="0" sz="1600" spc="25">
                <a:solidFill>
                  <a:srgbClr val="585D60"/>
                </a:solidFill>
                <a:latin typeface="Trebuchet MS"/>
                <a:cs typeface="Trebuchet MS"/>
              </a:rPr>
              <a:t>Apple's</a:t>
            </a:r>
            <a:r>
              <a:rPr dirty="0" sz="16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10" b="1">
                <a:solidFill>
                  <a:srgbClr val="C2132D"/>
                </a:solidFill>
                <a:latin typeface="Trebuchet MS"/>
                <a:cs typeface="Trebuchet MS"/>
              </a:rPr>
              <a:t>iPhone</a:t>
            </a:r>
            <a:r>
              <a:rPr dirty="0" sz="1600" spc="-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600" spc="-30" b="1">
                <a:solidFill>
                  <a:srgbClr val="C2132D"/>
                </a:solidFill>
                <a:latin typeface="Trebuchet MS"/>
                <a:cs typeface="Trebuchet MS"/>
              </a:rPr>
              <a:t>revenues</a:t>
            </a:r>
            <a:r>
              <a:rPr dirty="0" sz="16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585D60"/>
                </a:solidFill>
                <a:latin typeface="Trebuchet MS"/>
                <a:cs typeface="Trebuchet MS"/>
              </a:rPr>
              <a:t>from</a:t>
            </a:r>
            <a:r>
              <a:rPr dirty="0" sz="16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70">
                <a:solidFill>
                  <a:srgbClr val="585D60"/>
                </a:solidFill>
                <a:latin typeface="Trebuchet MS"/>
                <a:cs typeface="Trebuchet MS"/>
              </a:rPr>
              <a:t>2007</a:t>
            </a:r>
            <a:r>
              <a:rPr dirty="0" sz="16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0">
                <a:solidFill>
                  <a:srgbClr val="585D60"/>
                </a:solidFill>
                <a:latin typeface="Trebuchet MS"/>
                <a:cs typeface="Trebuchet MS"/>
              </a:rPr>
              <a:t>to  </a:t>
            </a:r>
            <a:r>
              <a:rPr dirty="0" sz="1600" spc="70">
                <a:solidFill>
                  <a:srgbClr val="585D60"/>
                </a:solidFill>
                <a:latin typeface="Trebuchet MS"/>
                <a:cs typeface="Trebuchet MS"/>
              </a:rPr>
              <a:t>2024 </a:t>
            </a:r>
            <a:r>
              <a:rPr dirty="0" sz="1600" spc="85">
                <a:solidFill>
                  <a:srgbClr val="585D60"/>
                </a:solidFill>
                <a:latin typeface="Trebuchet MS"/>
                <a:cs typeface="Trebuchet MS"/>
              </a:rPr>
              <a:t>was</a:t>
            </a:r>
            <a:r>
              <a:rPr dirty="0" sz="1600" spc="-3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0" b="1">
                <a:solidFill>
                  <a:srgbClr val="C2132D"/>
                </a:solidFill>
                <a:latin typeface="Trebuchet MS"/>
                <a:cs typeface="Trebuchet MS"/>
              </a:rPr>
              <a:t>$2.037 </a:t>
            </a:r>
            <a:r>
              <a:rPr dirty="0" sz="1600" spc="-50" b="1">
                <a:solidFill>
                  <a:srgbClr val="C2132D"/>
                </a:solidFill>
                <a:latin typeface="Trebuchet MS"/>
                <a:cs typeface="Trebuchet MS"/>
              </a:rPr>
              <a:t>trillion </a:t>
            </a:r>
            <a:r>
              <a:rPr dirty="0" sz="1600" spc="-30">
                <a:solidFill>
                  <a:srgbClr val="585D60"/>
                </a:solidFill>
                <a:latin typeface="Trebuchet MS"/>
                <a:cs typeface="Trebuchet MS"/>
              </a:rPr>
              <a:t>(per </a:t>
            </a:r>
            <a:r>
              <a:rPr dirty="0" sz="1600" spc="-15">
                <a:solidFill>
                  <a:srgbClr val="83D5D3"/>
                </a:solidFill>
                <a:latin typeface="Trebuchet MS"/>
                <a:cs typeface="Trebuchet MS"/>
                <a:hlinkClick r:id="rId5"/>
              </a:rPr>
              <a:t>statista</a:t>
            </a:r>
            <a:r>
              <a:rPr dirty="0" sz="1600" spc="-15">
                <a:solidFill>
                  <a:srgbClr val="585D60"/>
                </a:solidFill>
                <a:latin typeface="Trebuchet MS"/>
                <a:cs typeface="Trebuchet MS"/>
              </a:rPr>
              <a:t>).</a:t>
            </a:r>
            <a:endParaRPr sz="1600">
              <a:latin typeface="Trebuchet MS"/>
              <a:cs typeface="Trebuchet MS"/>
            </a:endParaRPr>
          </a:p>
          <a:p>
            <a:pPr marL="132715" marR="59055" indent="-120650">
              <a:lnSpc>
                <a:spcPct val="117200"/>
              </a:lnSpc>
              <a:spcBef>
                <a:spcPts val="825"/>
              </a:spcBef>
              <a:buClr>
                <a:srgbClr val="C2132D"/>
              </a:buClr>
              <a:buChar char="•"/>
              <a:tabLst>
                <a:tab pos="133350" algn="l"/>
              </a:tabLst>
            </a:pPr>
            <a:r>
              <a:rPr dirty="0" sz="1600" spc="80">
                <a:solidFill>
                  <a:srgbClr val="585D60"/>
                </a:solidFill>
                <a:latin typeface="Trebuchet MS"/>
                <a:cs typeface="Trebuchet MS"/>
              </a:rPr>
              <a:t>Assuming </a:t>
            </a:r>
            <a:r>
              <a:rPr dirty="0" sz="1600" spc="40">
                <a:solidFill>
                  <a:srgbClr val="585D60"/>
                </a:solidFill>
                <a:latin typeface="Trebuchet MS"/>
                <a:cs typeface="Trebuchet MS"/>
              </a:rPr>
              <a:t>Microsoft </a:t>
            </a:r>
            <a:r>
              <a:rPr dirty="0" sz="1600" spc="15">
                <a:solidFill>
                  <a:srgbClr val="585D60"/>
                </a:solidFill>
                <a:latin typeface="Trebuchet MS"/>
                <a:cs typeface="Trebuchet MS"/>
              </a:rPr>
              <a:t>could </a:t>
            </a:r>
            <a:r>
              <a:rPr dirty="0" sz="1600">
                <a:solidFill>
                  <a:srgbClr val="585D60"/>
                </a:solidFill>
                <a:latin typeface="Trebuchet MS"/>
                <a:cs typeface="Trebuchet MS"/>
              </a:rPr>
              <a:t>have </a:t>
            </a:r>
            <a:r>
              <a:rPr dirty="0" sz="1600" spc="-10">
                <a:solidFill>
                  <a:srgbClr val="585D60"/>
                </a:solidFill>
                <a:latin typeface="Trebuchet MS"/>
                <a:cs typeface="Trebuchet MS"/>
              </a:rPr>
              <a:t>captured  </a:t>
            </a:r>
            <a:r>
              <a:rPr dirty="0" sz="1600" spc="-25">
                <a:solidFill>
                  <a:srgbClr val="585D60"/>
                </a:solidFill>
                <a:latin typeface="Trebuchet MS"/>
                <a:cs typeface="Trebuchet MS"/>
              </a:rPr>
              <a:t>just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45" b="1">
                <a:solidFill>
                  <a:srgbClr val="C2132D"/>
                </a:solidFill>
                <a:latin typeface="Trebuchet MS"/>
                <a:cs typeface="Trebuchet MS"/>
              </a:rPr>
              <a:t>5%</a:t>
            </a:r>
            <a:r>
              <a:rPr dirty="0" sz="1600" spc="-8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600" spc="15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585D60"/>
                </a:solidFill>
                <a:latin typeface="Trebuchet MS"/>
                <a:cs typeface="Trebuchet MS"/>
              </a:rPr>
              <a:t>Apple's</a:t>
            </a:r>
            <a:r>
              <a:rPr dirty="0" sz="16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15">
                <a:solidFill>
                  <a:srgbClr val="585D60"/>
                </a:solidFill>
                <a:latin typeface="Trebuchet MS"/>
                <a:cs typeface="Trebuchet MS"/>
              </a:rPr>
              <a:t>market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585D60"/>
                </a:solidFill>
                <a:latin typeface="Trebuchet MS"/>
                <a:cs typeface="Trebuchet MS"/>
              </a:rPr>
              <a:t>revenue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770">
                <a:solidFill>
                  <a:srgbClr val="585D60"/>
                </a:solidFill>
                <a:latin typeface="Arial"/>
                <a:cs typeface="Arial"/>
              </a:rPr>
              <a:t>→</a:t>
            </a:r>
            <a:r>
              <a:rPr dirty="0" sz="850" spc="16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C2132D"/>
                </a:solidFill>
                <a:latin typeface="Trebuchet MS"/>
                <a:cs typeface="Trebuchet MS"/>
              </a:rPr>
              <a:t>$102  </a:t>
            </a:r>
            <a:r>
              <a:rPr dirty="0" sz="1600" spc="-50" b="1">
                <a:solidFill>
                  <a:srgbClr val="C2132D"/>
                </a:solidFill>
                <a:latin typeface="Trebuchet MS"/>
                <a:cs typeface="Trebuchet MS"/>
              </a:rPr>
              <a:t>billion</a:t>
            </a:r>
            <a:r>
              <a:rPr dirty="0" sz="1600" spc="-50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  <a:p>
            <a:pPr marL="132715" marR="232410" indent="-120650">
              <a:lnSpc>
                <a:spcPct val="119100"/>
              </a:lnSpc>
              <a:spcBef>
                <a:spcPts val="785"/>
              </a:spcBef>
              <a:buClr>
                <a:srgbClr val="C2132D"/>
              </a:buClr>
              <a:buChar char="•"/>
              <a:tabLst>
                <a:tab pos="133350" algn="l"/>
              </a:tabLst>
            </a:pPr>
            <a:r>
              <a:rPr dirty="0" sz="1600" spc="45">
                <a:solidFill>
                  <a:srgbClr val="585D60"/>
                </a:solidFill>
                <a:latin typeface="Trebuchet MS"/>
                <a:cs typeface="Trebuchet MS"/>
              </a:rPr>
              <a:t>This </a:t>
            </a:r>
            <a:r>
              <a:rPr dirty="0" sz="1600">
                <a:solidFill>
                  <a:srgbClr val="585D60"/>
                </a:solidFill>
                <a:latin typeface="Trebuchet MS"/>
                <a:cs typeface="Trebuchet MS"/>
              </a:rPr>
              <a:t>estimate </a:t>
            </a:r>
            <a:r>
              <a:rPr dirty="0" sz="1600" spc="-15" b="1">
                <a:solidFill>
                  <a:srgbClr val="C2132D"/>
                </a:solidFill>
                <a:latin typeface="Trebuchet MS"/>
                <a:cs typeface="Trebuchet MS"/>
              </a:rPr>
              <a:t>excludes </a:t>
            </a:r>
            <a:r>
              <a:rPr dirty="0" sz="1600" spc="-10" b="1">
                <a:solidFill>
                  <a:srgbClr val="C2132D"/>
                </a:solidFill>
                <a:latin typeface="Trebuchet MS"/>
                <a:cs typeface="Trebuchet MS"/>
              </a:rPr>
              <a:t>app </a:t>
            </a:r>
            <a:r>
              <a:rPr dirty="0" sz="1600" spc="-25" b="1">
                <a:solidFill>
                  <a:srgbClr val="C2132D"/>
                </a:solidFill>
                <a:latin typeface="Trebuchet MS"/>
                <a:cs typeface="Trebuchet MS"/>
              </a:rPr>
              <a:t>store </a:t>
            </a:r>
            <a:r>
              <a:rPr dirty="0" sz="1600" spc="-15" b="1">
                <a:solidFill>
                  <a:srgbClr val="C2132D"/>
                </a:solidFill>
                <a:latin typeface="Trebuchet MS"/>
                <a:cs typeface="Trebuchet MS"/>
              </a:rPr>
              <a:t>and  </a:t>
            </a:r>
            <a:r>
              <a:rPr dirty="0" sz="1600" spc="-40" b="1">
                <a:solidFill>
                  <a:srgbClr val="C2132D"/>
                </a:solidFill>
                <a:latin typeface="Trebuchet MS"/>
                <a:cs typeface="Trebuchet MS"/>
              </a:rPr>
              <a:t>brand </a:t>
            </a:r>
            <a:r>
              <a:rPr dirty="0" sz="1600" spc="-70" b="1">
                <a:solidFill>
                  <a:srgbClr val="C2132D"/>
                </a:solidFill>
                <a:latin typeface="Trebuchet MS"/>
                <a:cs typeface="Trebuchet MS"/>
              </a:rPr>
              <a:t>value</a:t>
            </a:r>
            <a:r>
              <a:rPr dirty="0" sz="1600" spc="-70">
                <a:solidFill>
                  <a:srgbClr val="585D60"/>
                </a:solidFill>
                <a:latin typeface="Trebuchet MS"/>
                <a:cs typeface="Trebuchet MS"/>
              </a:rPr>
              <a:t>, </a:t>
            </a:r>
            <a:r>
              <a:rPr dirty="0" sz="1600" spc="10">
                <a:solidFill>
                  <a:srgbClr val="585D60"/>
                </a:solidFill>
                <a:latin typeface="Trebuchet MS"/>
                <a:cs typeface="Trebuchet MS"/>
              </a:rPr>
              <a:t>which </a:t>
            </a:r>
            <a:r>
              <a:rPr dirty="0" sz="1600" spc="-50">
                <a:solidFill>
                  <a:srgbClr val="585D60"/>
                </a:solidFill>
                <a:latin typeface="Trebuchet MS"/>
                <a:cs typeface="Trebuchet MS"/>
              </a:rPr>
              <a:t>will </a:t>
            </a:r>
            <a:r>
              <a:rPr dirty="0" sz="1600" spc="25">
                <a:solidFill>
                  <a:srgbClr val="585D60"/>
                </a:solidFill>
                <a:latin typeface="Trebuchet MS"/>
                <a:cs typeface="Trebuchet MS"/>
              </a:rPr>
              <a:t>make</a:t>
            </a:r>
            <a:r>
              <a:rPr dirty="0" sz="1600" spc="-3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dirty="0" sz="1600" spc="65">
                <a:solidFill>
                  <a:srgbClr val="585D60"/>
                </a:solidFill>
                <a:latin typeface="Trebuchet MS"/>
                <a:cs typeface="Trebuchet MS"/>
              </a:rPr>
              <a:t>missed  </a:t>
            </a:r>
            <a:r>
              <a:rPr dirty="0" sz="1600" spc="-15">
                <a:solidFill>
                  <a:srgbClr val="585D60"/>
                </a:solidFill>
                <a:latin typeface="Trebuchet MS"/>
                <a:cs typeface="Trebuchet MS"/>
              </a:rPr>
              <a:t>opportunity </a:t>
            </a:r>
            <a:r>
              <a:rPr dirty="0" sz="1600" spc="-10">
                <a:solidFill>
                  <a:srgbClr val="585D60"/>
                </a:solidFill>
                <a:latin typeface="Trebuchet MS"/>
                <a:cs typeface="Trebuchet MS"/>
              </a:rPr>
              <a:t>even</a:t>
            </a:r>
            <a:r>
              <a:rPr dirty="0" sz="1600" spc="-1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55">
                <a:solidFill>
                  <a:srgbClr val="585D60"/>
                </a:solidFill>
                <a:latin typeface="Trebuchet MS"/>
                <a:cs typeface="Trebuchet MS"/>
              </a:rPr>
              <a:t>larger.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 444: Business Forecasting</dc:title>
  <dcterms:created xsi:type="dcterms:W3CDTF">2025-02-04T16:20:20Z</dcterms:created>
  <dcterms:modified xsi:type="dcterms:W3CDTF">2025-02-04T16:20:20Z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2025-02-04T00:00:00Z</vt:filetime>
  </property>
  <property fmtid="{D5CDD505-2E9C-101B-9397-08002B2CF9AE}" pid="3" name="Creator">
    <vt:lpwstr>Mozilla/5.0 (Windows NT 10.0; Win64; x64) AppleWebKit/537.36 (KHTML, like Gecko) Chrome/132.0.0.0 Safari/537.36</vt:lpwstr>
  </property>
  <property fmtid="{D5CDD505-2E9C-101B-9397-08002B2CF9AE}" pid="4" name="LastSaved">
    <vt:filetime>2025-02-04T00:00:00Z</vt:filetime>
  </property>
</Properties>
</file>