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1531600" cy="6489700"/>
  <p:notesSz cx="115316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25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30225"/>
            <a:ext cx="97282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‹#›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‹#›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‹#›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‹#›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‹#›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1690" y="1425575"/>
            <a:ext cx="9248219" cy="452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‹#›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fmegahed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twitter.com/FadelMegah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alendly.com/fmegahed" TargetMode="External"/><Relationship Id="rId4" Type="http://schemas.openxmlformats.org/officeDocument/2006/relationships/hyperlink" Target="mailto:fmegahed@miamioh.edu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24/11/20/business/target-earnings-holiday-shopping.html?unlocked_article_code=1.sU4.BN7Y.DRvnq7F_52NO&amp;smid=url-sha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amioh.instructure.com/courses/230182/files/34510709?module_item_id=575908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dol.gov/sites/dolgov/files/ETA/oflc/pdfs/LCA_Disclosure_Data_FY2024_Q4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finance.yahoo.com/quote/AAPL/history?p=AAP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source/world-development-indicators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psidonline.isr.umich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wbstats/wbstats.pdf" TargetMode="External"/><Relationship Id="rId5" Type="http://schemas.openxmlformats.org/officeDocument/2006/relationships/hyperlink" Target="https://datacatalog.worldbank.org/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fred.stlouisfed.org/series/GD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fred.stlouisfed.org/series/CEU4200000001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fred.stlouisfed.org/series/TOTALS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fred.stlouisfed.org/series/TOTALSA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ahoot.i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al4qbc8hg3jn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xtlaverse.nixtla.io/neuralforecast/docs/getting-started/introduction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tla/statsforecast/blob/main/nbs/imgs/ChainedWindows.gi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hyperlink" Target="https://www.cbo.gov/publication/61172#_idTextAnchor040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s://forecast7.com/en/39d47n84d75/45056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eatherwidget.io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conda.io/projects/conda/en/latest/user-guide/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-riedl.medium.com/a-very-gentle-introduction-to-large-language-models-without-the-hype-5f67941fa59e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miamioh.instructure.com/courses/230182/quizzes/70169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a.com/statistics/263402/apples-iphone-revenue-since-3rd-quarter-2007/" TargetMode="External"/><Relationship Id="rId4" Type="http://schemas.openxmlformats.org/officeDocument/2006/relationships/hyperlink" Target="https://gs.statcounter.com/os-market-share/mobile/worldwide/#quarterly-200901-20240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8714105" cy="11391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350" spc="5" dirty="0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sz="3350" spc="-180" dirty="0">
                <a:solidFill>
                  <a:srgbClr val="FFFFFF"/>
                </a:solidFill>
                <a:latin typeface="Trebuchet MS"/>
                <a:cs typeface="Trebuchet MS"/>
              </a:rPr>
              <a:t>444: </a:t>
            </a:r>
            <a:r>
              <a:rPr sz="3350" spc="-4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3350" spc="-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-150" dirty="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01: Introduction to 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Series Analysis and</a:t>
            </a:r>
            <a:r>
              <a:rPr sz="3000" spc="-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Forecasting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sz="1850" spc="5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sz="1850" spc="-20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sz="1850" spc="10" dirty="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10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9079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35" dirty="0">
                <a:latin typeface="Arial Narrow"/>
                <a:cs typeface="Arial Narrow"/>
              </a:rPr>
              <a:t>Why </a:t>
            </a:r>
            <a:r>
              <a:rPr sz="3350" spc="55" dirty="0">
                <a:latin typeface="Arial Narrow"/>
                <a:cs typeface="Arial Narrow"/>
              </a:rPr>
              <a:t>Do </a:t>
            </a:r>
            <a:r>
              <a:rPr sz="3350" spc="90" dirty="0">
                <a:latin typeface="Arial Narrow"/>
                <a:cs typeface="Arial Narrow"/>
              </a:rPr>
              <a:t>These </a:t>
            </a:r>
            <a:r>
              <a:rPr sz="3350" spc="110" dirty="0">
                <a:latin typeface="Arial Narrow"/>
                <a:cs typeface="Arial Narrow"/>
              </a:rPr>
              <a:t>Stories</a:t>
            </a:r>
            <a:r>
              <a:rPr sz="3350" spc="-275" dirty="0">
                <a:latin typeface="Arial Narrow"/>
                <a:cs typeface="Arial Narrow"/>
              </a:rPr>
              <a:t> </a:t>
            </a:r>
            <a:r>
              <a:rPr sz="3350" spc="125" dirty="0">
                <a:latin typeface="Arial Narrow"/>
                <a:cs typeface="Arial Narrow"/>
              </a:rPr>
              <a:t>Matter?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631680" cy="204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(1)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Forecasting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Errors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=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Real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Money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Lost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Font typeface="Trebuchet MS"/>
              <a:buChar char="•"/>
              <a:tabLst>
                <a:tab pos="393700" algn="l"/>
              </a:tabLst>
            </a:pP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Microsoft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$102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billion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potential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mobile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phone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revenues.</a:t>
            </a:r>
            <a:endParaRPr sz="1800">
              <a:latin typeface="Trebuchet MS"/>
              <a:cs typeface="Trebuchet MS"/>
            </a:endParaRPr>
          </a:p>
          <a:p>
            <a:pPr marL="393065" marR="7620" indent="-133985">
              <a:lnSpc>
                <a:spcPct val="114599"/>
              </a:lnSpc>
              <a:spcBef>
                <a:spcPts val="975"/>
              </a:spcBef>
              <a:buFont typeface="Trebuchet MS"/>
              <a:buChar char="•"/>
              <a:tabLst>
                <a:tab pos="393700" algn="l"/>
              </a:tabLst>
            </a:pPr>
            <a:r>
              <a:rPr sz="1800" b="1" spc="-65" dirty="0">
                <a:solidFill>
                  <a:srgbClr val="C2132D"/>
                </a:solidFill>
                <a:latin typeface="Trebuchet MS"/>
                <a:cs typeface="Trebuchet MS"/>
              </a:rPr>
              <a:t>Target: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585D60"/>
                </a:solidFill>
                <a:latin typeface="Bookman Old Style"/>
                <a:cs typeface="Bookman Old Style"/>
              </a:rPr>
              <a:t>Overestimation</a:t>
            </a:r>
            <a:r>
              <a:rPr sz="1800" b="1" spc="-160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leads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unsold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stock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overservicing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(e.g.,</a:t>
            </a:r>
            <a:r>
              <a:rPr sz="1800" spc="-1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Target's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3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Stock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2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Plunging  </a:t>
            </a:r>
            <a:r>
              <a:rPr sz="1800" spc="-2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by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12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21%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due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4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to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3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lower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6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profit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1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3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larger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3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inventories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393700" algn="l"/>
              </a:tabLst>
            </a:pP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Red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Lobster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585D60"/>
                </a:solidFill>
                <a:latin typeface="Trebuchet MS"/>
                <a:cs typeface="Trebuchet MS"/>
              </a:rPr>
              <a:t>$11M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585D60"/>
                </a:solidFill>
                <a:latin typeface="Trebuchet MS"/>
                <a:cs typeface="Trebuchet MS"/>
              </a:rPr>
              <a:t>losses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due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150" dirty="0">
                <a:solidFill>
                  <a:srgbClr val="585D60"/>
                </a:solidFill>
                <a:latin typeface="Bookman Old Style"/>
                <a:cs typeface="Bookman Old Style"/>
              </a:rPr>
              <a:t>underestimating</a:t>
            </a:r>
            <a:r>
              <a:rPr sz="1800" b="1" spc="-160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demand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endless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shrimp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deal.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149725"/>
            <a:ext cx="9708515" cy="169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(2) </a:t>
            </a:r>
            <a:r>
              <a:rPr sz="1800" b="1" spc="-5" dirty="0">
                <a:solidFill>
                  <a:srgbClr val="C2132D"/>
                </a:solidFill>
                <a:latin typeface="Trebuchet MS"/>
                <a:cs typeface="Trebuchet MS"/>
              </a:rPr>
              <a:t>Course</a:t>
            </a:r>
            <a:r>
              <a:rPr sz="1800" b="1" spc="-16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Relevance: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  <a:spcBef>
                <a:spcPts val="950"/>
              </a:spcBef>
            </a:pPr>
            <a:r>
              <a:rPr sz="1800" spc="40" dirty="0">
                <a:solidFill>
                  <a:srgbClr val="585D60"/>
                </a:solidFill>
                <a:latin typeface="Trebuchet MS"/>
                <a:cs typeface="Trebuchet MS"/>
              </a:rPr>
              <a:t>This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class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will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teach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how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identify </a:t>
            </a:r>
            <a:r>
              <a:rPr sz="1800" b="1" spc="-80" dirty="0">
                <a:latin typeface="Trebuchet MS"/>
                <a:cs typeface="Trebuchet MS"/>
              </a:rPr>
              <a:t>trends</a:t>
            </a:r>
            <a:r>
              <a:rPr sz="1800" spc="-8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b="1" spc="-35" dirty="0">
                <a:latin typeface="Trebuchet MS"/>
                <a:cs typeface="Trebuchet MS"/>
              </a:rPr>
              <a:t>seasonality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sz="1800" b="1" spc="-45" dirty="0">
                <a:latin typeface="Trebuchet MS"/>
                <a:cs typeface="Trebuchet MS"/>
              </a:rPr>
              <a:t>cycles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sz="1800" b="1" spc="-55" dirty="0">
                <a:latin typeface="Trebuchet MS"/>
                <a:cs typeface="Trebuchet MS"/>
              </a:rPr>
              <a:t>how </a:t>
            </a:r>
            <a:r>
              <a:rPr sz="1800" b="1" spc="-70" dirty="0">
                <a:latin typeface="Trebuchet MS"/>
                <a:cs typeface="Trebuchet MS"/>
              </a:rPr>
              <a:t>to </a:t>
            </a:r>
            <a:r>
              <a:rPr sz="1800" b="1" spc="-40" dirty="0">
                <a:latin typeface="Trebuchet MS"/>
                <a:cs typeface="Trebuchet MS"/>
              </a:rPr>
              <a:t>apply  </a:t>
            </a:r>
            <a:r>
              <a:rPr sz="1800" b="1" spc="-15" dirty="0">
                <a:latin typeface="Trebuchet MS"/>
                <a:cs typeface="Trebuchet MS"/>
              </a:rPr>
              <a:t>forecasting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tools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models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585D60"/>
                </a:solidFill>
                <a:latin typeface="Trebuchet MS"/>
                <a:cs typeface="Trebuchet MS"/>
              </a:rPr>
              <a:t>so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avoid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these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pitfalls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future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roles.</a:t>
            </a:r>
            <a:r>
              <a:rPr sz="1800" spc="-1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goal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allow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make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data-driven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forecasts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just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gut-based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decisions,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importantly,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 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able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quantify </a:t>
            </a:r>
            <a:r>
              <a:rPr sz="1800" b="1" spc="-80" dirty="0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uncertainty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409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94448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0" dirty="0">
                <a:solidFill>
                  <a:srgbClr val="C2132D"/>
                </a:solidFill>
                <a:latin typeface="Arial Narrow"/>
                <a:cs typeface="Arial Narrow"/>
              </a:rPr>
              <a:t>Can </a:t>
            </a:r>
            <a:r>
              <a:rPr sz="3350" spc="90" dirty="0">
                <a:solidFill>
                  <a:srgbClr val="C2132D"/>
                </a:solidFill>
                <a:latin typeface="Arial Narrow"/>
                <a:cs typeface="Arial Narrow"/>
              </a:rPr>
              <a:t>you </a:t>
            </a:r>
            <a:r>
              <a:rPr sz="3350" spc="110" dirty="0">
                <a:solidFill>
                  <a:srgbClr val="C2132D"/>
                </a:solidFill>
                <a:latin typeface="Arial Narrow"/>
                <a:cs typeface="Arial Narrow"/>
              </a:rPr>
              <a:t>Avoid </a:t>
            </a:r>
            <a:r>
              <a:rPr sz="3350" spc="145" dirty="0">
                <a:solidFill>
                  <a:srgbClr val="C2132D"/>
                </a:solidFill>
                <a:latin typeface="Arial Narrow"/>
                <a:cs typeface="Arial Narrow"/>
              </a:rPr>
              <a:t>Common </a:t>
            </a:r>
            <a:r>
              <a:rPr sz="3350" spc="114" dirty="0">
                <a:solidFill>
                  <a:srgbClr val="C2132D"/>
                </a:solidFill>
                <a:latin typeface="Arial Narrow"/>
                <a:cs typeface="Arial Narrow"/>
              </a:rPr>
              <a:t>Forecasting</a:t>
            </a:r>
            <a:r>
              <a:rPr sz="3350" spc="-370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25" dirty="0">
                <a:solidFill>
                  <a:srgbClr val="C2132D"/>
                </a:solidFill>
                <a:latin typeface="Arial Narrow"/>
                <a:cs typeface="Arial Narrow"/>
              </a:rPr>
              <a:t>Mistakes?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5525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1240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1673225"/>
            <a:ext cx="9462770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6870" algn="l"/>
                <a:tab pos="3161665" algn="l"/>
                <a:tab pos="4461510" algn="l"/>
                <a:tab pos="6294755" algn="l"/>
                <a:tab pos="8067040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Description	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Trebuchet MS"/>
                <a:cs typeface="Trebuchet MS"/>
              </a:rPr>
              <a:t>Logic	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Sol	</a:t>
            </a:r>
            <a:r>
              <a:rPr sz="1800" spc="85" dirty="0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Results	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Fadel's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Trebuchet MS"/>
                <a:cs typeface="Trebuchet MS"/>
              </a:rPr>
              <a:t>Logic	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Fadel's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Sol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rebuchet MS"/>
              <a:cs typeface="Trebuchet MS"/>
            </a:endParaRPr>
          </a:p>
          <a:p>
            <a:pPr marL="165100" indent="-133985" algn="just">
              <a:lnSpc>
                <a:spcPct val="100000"/>
              </a:lnSpc>
              <a:buFont typeface="Trebuchet MS"/>
              <a:buChar char="•"/>
              <a:tabLst>
                <a:tab pos="165100" algn="l"/>
              </a:tabLst>
            </a:pP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Scenario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business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analyst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hotel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chain.</a:t>
            </a:r>
            <a:endParaRPr sz="1800">
              <a:latin typeface="Trebuchet MS"/>
              <a:cs typeface="Trebuchet MS"/>
            </a:endParaRPr>
          </a:p>
          <a:p>
            <a:pPr marL="165100" indent="-133985" algn="just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65100" algn="l"/>
              </a:tabLst>
            </a:pP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Problem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tasked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hotel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occupancy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11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months.</a:t>
            </a:r>
            <a:endParaRPr sz="1800">
              <a:latin typeface="Trebuchet MS"/>
              <a:cs typeface="Trebuchet MS"/>
            </a:endParaRPr>
          </a:p>
          <a:p>
            <a:pPr marL="164465" marR="5080" indent="-133985" algn="just">
              <a:lnSpc>
                <a:spcPct val="118100"/>
              </a:lnSpc>
              <a:spcBef>
                <a:spcPts val="825"/>
              </a:spcBef>
              <a:buFont typeface="Trebuchet MS"/>
              <a:buChar char="•"/>
              <a:tabLst>
                <a:tab pos="165100" algn="l"/>
              </a:tabLst>
            </a:pPr>
            <a:r>
              <a:rPr sz="1800" b="1" spc="-6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access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hotel's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monthly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room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occupancy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2022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January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 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2025.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Download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80" dirty="0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sz="1800" spc="-3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here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64465" marR="367030" indent="-133985" algn="just">
              <a:lnSpc>
                <a:spcPct val="118100"/>
              </a:lnSpc>
              <a:spcBef>
                <a:spcPts val="825"/>
              </a:spcBef>
              <a:buFont typeface="Trebuchet MS"/>
              <a:buChar char="•"/>
              <a:tabLst>
                <a:tab pos="165100" algn="l"/>
              </a:tabLst>
            </a:pP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Task: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Without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the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10" dirty="0">
                <a:latin typeface="Trebuchet MS"/>
                <a:cs typeface="Trebuchet MS"/>
              </a:rPr>
              <a:t>use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of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any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45" dirty="0">
                <a:latin typeface="Trebuchet MS"/>
                <a:cs typeface="Trebuchet MS"/>
              </a:rPr>
              <a:t>AI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tools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hotel's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occupancy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11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months.</a:t>
            </a:r>
            <a:r>
              <a:rPr sz="1800" spc="-1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made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Excel,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585D60"/>
                </a:solidFill>
                <a:latin typeface="Trebuchet MS"/>
                <a:cs typeface="Trebuchet MS"/>
              </a:rPr>
              <a:t>R,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Python.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Document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the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10" dirty="0">
                <a:latin typeface="Trebuchet MS"/>
                <a:cs typeface="Trebuchet MS"/>
              </a:rPr>
              <a:t>process  </a:t>
            </a:r>
            <a:r>
              <a:rPr sz="1800" b="1" spc="-30" dirty="0">
                <a:latin typeface="Trebuchet MS"/>
                <a:cs typeface="Trebuchet MS"/>
              </a:rPr>
              <a:t>and </a:t>
            </a:r>
            <a:r>
              <a:rPr sz="1800" b="1" spc="-80" dirty="0">
                <a:latin typeface="Trebuchet MS"/>
                <a:cs typeface="Trebuchet MS"/>
              </a:rPr>
              <a:t>the </a:t>
            </a:r>
            <a:r>
              <a:rPr sz="1800" b="1" spc="-55" dirty="0">
                <a:latin typeface="Trebuchet MS"/>
                <a:cs typeface="Trebuchet MS"/>
              </a:rPr>
              <a:t>rationale behind </a:t>
            </a:r>
            <a:r>
              <a:rPr sz="1800" b="1" spc="-60" dirty="0">
                <a:latin typeface="Trebuchet MS"/>
                <a:cs typeface="Trebuchet MS"/>
              </a:rPr>
              <a:t>your</a:t>
            </a:r>
            <a:r>
              <a:rPr sz="1800" b="1" spc="-260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forecasts.</a:t>
            </a:r>
            <a:endParaRPr sz="1800">
              <a:latin typeface="Trebuchet MS"/>
              <a:cs typeface="Trebuchet MS"/>
            </a:endParaRPr>
          </a:p>
          <a:p>
            <a:pPr marL="164465" marR="35560" indent="-133985" algn="just">
              <a:lnSpc>
                <a:spcPct val="118100"/>
              </a:lnSpc>
              <a:spcBef>
                <a:spcPts val="825"/>
              </a:spcBef>
              <a:buFont typeface="Trebuchet MS"/>
              <a:buChar char="•"/>
              <a:tabLst>
                <a:tab pos="165100" algn="l"/>
              </a:tabLst>
            </a:pP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Non-graded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65" dirty="0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Activity: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Input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logic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11-month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forecast,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quantitative 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C2132D"/>
                </a:solidFill>
                <a:latin typeface="Trebuchet MS"/>
                <a:cs typeface="Trebuchet MS"/>
              </a:rPr>
              <a:t>February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2025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2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tabs,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respectively.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08:00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11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384" y="2496312"/>
            <a:ext cx="9942830" cy="146304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44780" rIns="0" bIns="0" rtlCol="0">
            <a:spAutoFit/>
          </a:bodyPr>
          <a:lstStyle/>
          <a:p>
            <a:pPr marR="221615" algn="ctr">
              <a:lnSpc>
                <a:spcPts val="4520"/>
              </a:lnSpc>
              <a:spcBef>
                <a:spcPts val="1140"/>
              </a:spcBef>
            </a:pPr>
            <a:r>
              <a:rPr sz="4100" spc="-1165" dirty="0">
                <a:latin typeface="Trebuchet MS"/>
                <a:cs typeface="Trebuchet MS"/>
              </a:rPr>
              <a:t>T</a:t>
            </a:r>
            <a:r>
              <a:rPr sz="4100" spc="-1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165" dirty="0">
                <a:latin typeface="Trebuchet MS"/>
                <a:cs typeface="Trebuchet MS"/>
              </a:rPr>
              <a:t>y</a:t>
            </a:r>
            <a:r>
              <a:rPr sz="4100" spc="-11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00" spc="-1165" dirty="0">
                <a:latin typeface="Trebuchet MS"/>
                <a:cs typeface="Trebuchet MS"/>
              </a:rPr>
              <a:t>p</a:t>
            </a:r>
            <a:r>
              <a:rPr sz="4100" spc="-11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00" spc="-1165" dirty="0">
                <a:latin typeface="Trebuchet MS"/>
                <a:cs typeface="Trebuchet MS"/>
              </a:rPr>
              <a:t>e</a:t>
            </a:r>
            <a:r>
              <a:rPr sz="4100" spc="-1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165" dirty="0">
                <a:latin typeface="Trebuchet MS"/>
                <a:cs typeface="Trebuchet MS"/>
              </a:rPr>
              <a:t>s</a:t>
            </a:r>
            <a:r>
              <a:rPr sz="4100" spc="-11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4100" spc="-1019" dirty="0">
                <a:latin typeface="Trebuchet MS"/>
                <a:cs typeface="Trebuchet MS"/>
              </a:rPr>
              <a:t>o</a:t>
            </a:r>
            <a:r>
              <a:rPr sz="4100" spc="-101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19" dirty="0">
                <a:latin typeface="Trebuchet MS"/>
                <a:cs typeface="Trebuchet MS"/>
              </a:rPr>
              <a:t>f</a:t>
            </a:r>
            <a:r>
              <a:rPr sz="4100" spc="-1019" dirty="0">
                <a:solidFill>
                  <a:srgbClr val="FFFFFF"/>
                </a:solidFill>
                <a:latin typeface="Trebuchet MS"/>
                <a:cs typeface="Trebuchet MS"/>
              </a:rPr>
              <a:t>f </a:t>
            </a:r>
            <a:r>
              <a:rPr sz="4100" spc="-1175" dirty="0">
                <a:latin typeface="Trebuchet MS"/>
                <a:cs typeface="Trebuchet MS"/>
              </a:rPr>
              <a:t>D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100" spc="-1175" dirty="0">
                <a:latin typeface="Trebuchet MS"/>
                <a:cs typeface="Trebuchet MS"/>
              </a:rPr>
              <a:t>a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175" dirty="0">
                <a:latin typeface="Trebuchet MS"/>
                <a:cs typeface="Trebuchet MS"/>
              </a:rPr>
              <a:t>t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175" dirty="0">
                <a:latin typeface="Trebuchet MS"/>
                <a:cs typeface="Trebuchet MS"/>
              </a:rPr>
              <a:t>a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100" spc="-1230" dirty="0">
                <a:latin typeface="Trebuchet MS"/>
                <a:cs typeface="Trebuchet MS"/>
              </a:rPr>
              <a:t>O</a:t>
            </a:r>
            <a:r>
              <a:rPr sz="4100" spc="-12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230" dirty="0">
                <a:latin typeface="Trebuchet MS"/>
                <a:cs typeface="Trebuchet MS"/>
              </a:rPr>
              <a:t>v</a:t>
            </a:r>
            <a:r>
              <a:rPr sz="4100" spc="-12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100" spc="-1230" dirty="0">
                <a:latin typeface="Trebuchet MS"/>
                <a:cs typeface="Trebuchet MS"/>
              </a:rPr>
              <a:t>e</a:t>
            </a:r>
            <a:r>
              <a:rPr sz="4100" spc="-12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230" dirty="0">
                <a:latin typeface="Trebuchet MS"/>
                <a:cs typeface="Trebuchet MS"/>
              </a:rPr>
              <a:t>r</a:t>
            </a:r>
            <a:r>
              <a:rPr sz="4100" spc="-123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4100" spc="-1285" dirty="0">
                <a:latin typeface="Trebuchet MS"/>
                <a:cs typeface="Trebuchet MS"/>
              </a:rPr>
              <a:t>T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285" dirty="0">
                <a:latin typeface="Trebuchet MS"/>
                <a:cs typeface="Trebuchet MS"/>
              </a:rPr>
              <a:t>i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285" dirty="0">
                <a:latin typeface="Trebuchet MS"/>
                <a:cs typeface="Trebuchet MS"/>
              </a:rPr>
              <a:t>m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00" spc="-1285" dirty="0">
                <a:latin typeface="Trebuchet MS"/>
                <a:cs typeface="Trebuchet MS"/>
              </a:rPr>
              <a:t>e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25" dirty="0">
                <a:latin typeface="Trebuchet MS"/>
                <a:cs typeface="Trebuchet MS"/>
              </a:rPr>
              <a:t>a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225" dirty="0">
                <a:latin typeface="Trebuchet MS"/>
                <a:cs typeface="Trebuchet MS"/>
              </a:rPr>
              <a:t>nd</a:t>
            </a:r>
            <a:r>
              <a:rPr sz="4100" spc="-1225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4100" spc="-1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180" dirty="0">
                <a:latin typeface="Trebuchet MS"/>
                <a:cs typeface="Trebuchet MS"/>
              </a:rPr>
              <a:t>th</a:t>
            </a:r>
            <a:r>
              <a:rPr sz="4100" spc="-1180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4100" spc="-1180" dirty="0">
                <a:latin typeface="Trebuchet MS"/>
                <a:cs typeface="Trebuchet MS"/>
              </a:rPr>
              <a:t>e</a:t>
            </a:r>
            <a:r>
              <a:rPr sz="4100" spc="-1160" dirty="0">
                <a:latin typeface="Trebuchet MS"/>
                <a:cs typeface="Trebuchet MS"/>
              </a:rPr>
              <a:t> </a:t>
            </a:r>
            <a:r>
              <a:rPr sz="4100" spc="-1320" dirty="0">
                <a:latin typeface="Trebuchet MS"/>
                <a:cs typeface="Trebuchet MS"/>
              </a:rPr>
              <a:t>C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320" dirty="0">
                <a:latin typeface="Trebuchet MS"/>
                <a:cs typeface="Trebuchet MS"/>
              </a:rPr>
              <a:t>o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sz="4100" spc="-1320" dirty="0">
                <a:latin typeface="Trebuchet MS"/>
                <a:cs typeface="Trebuchet MS"/>
              </a:rPr>
              <a:t>m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00" spc="-1320" dirty="0">
                <a:latin typeface="Trebuchet MS"/>
                <a:cs typeface="Trebuchet MS"/>
              </a:rPr>
              <a:t>p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320" dirty="0">
                <a:latin typeface="Trebuchet MS"/>
                <a:cs typeface="Trebuchet MS"/>
              </a:rPr>
              <a:t>o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320" dirty="0">
                <a:latin typeface="Trebuchet MS"/>
                <a:cs typeface="Trebuchet MS"/>
              </a:rPr>
              <a:t>n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320" dirty="0">
                <a:latin typeface="Trebuchet MS"/>
                <a:cs typeface="Trebuchet MS"/>
              </a:rPr>
              <a:t>e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320" dirty="0">
                <a:latin typeface="Trebuchet MS"/>
                <a:cs typeface="Trebuchet MS"/>
              </a:rPr>
              <a:t>n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320" dirty="0">
                <a:latin typeface="Trebuchet MS"/>
                <a:cs typeface="Trebuchet MS"/>
              </a:rPr>
              <a:t>t</a:t>
            </a:r>
            <a:r>
              <a:rPr sz="4100" spc="-13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320" dirty="0"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  <a:p>
            <a:pPr marL="9525" algn="ctr">
              <a:lnSpc>
                <a:spcPts val="4520"/>
              </a:lnSpc>
            </a:pPr>
            <a:r>
              <a:rPr sz="4100" spc="-1019" dirty="0">
                <a:latin typeface="Trebuchet MS"/>
                <a:cs typeface="Trebuchet MS"/>
              </a:rPr>
              <a:t>o</a:t>
            </a:r>
            <a:r>
              <a:rPr sz="4100" spc="-1019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100" spc="-1019" dirty="0">
                <a:latin typeface="Trebuchet MS"/>
                <a:cs typeface="Trebuchet MS"/>
              </a:rPr>
              <a:t>f     </a:t>
            </a:r>
            <a:r>
              <a:rPr sz="4100" spc="-1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170" dirty="0">
                <a:latin typeface="Trebuchet MS"/>
                <a:cs typeface="Trebuchet MS"/>
              </a:rPr>
              <a:t>a      </a:t>
            </a:r>
            <a:r>
              <a:rPr sz="4100" spc="-1155" dirty="0">
                <a:latin typeface="Trebuchet MS"/>
                <a:cs typeface="Trebuchet MS"/>
              </a:rPr>
              <a:t> 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285" dirty="0">
                <a:latin typeface="Trebuchet MS"/>
                <a:cs typeface="Trebuchet MS"/>
              </a:rPr>
              <a:t>T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285" dirty="0">
                <a:latin typeface="Trebuchet MS"/>
                <a:cs typeface="Trebuchet MS"/>
              </a:rPr>
              <a:t>i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00" spc="-1285" dirty="0">
                <a:latin typeface="Trebuchet MS"/>
                <a:cs typeface="Trebuchet MS"/>
              </a:rPr>
              <a:t>m</a:t>
            </a:r>
            <a:r>
              <a:rPr sz="4100" spc="-12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285" dirty="0">
                <a:latin typeface="Trebuchet MS"/>
                <a:cs typeface="Trebuchet MS"/>
              </a:rPr>
              <a:t>e</a:t>
            </a:r>
            <a:r>
              <a:rPr sz="4100" spc="-290" dirty="0">
                <a:latin typeface="Trebuchet MS"/>
                <a:cs typeface="Trebuchet MS"/>
              </a:rPr>
              <a:t> 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975" dirty="0">
                <a:latin typeface="Trebuchet MS"/>
                <a:cs typeface="Trebuchet MS"/>
              </a:rPr>
              <a:t>S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975" dirty="0">
                <a:latin typeface="Trebuchet MS"/>
                <a:cs typeface="Trebuchet MS"/>
              </a:rPr>
              <a:t>e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975" dirty="0">
                <a:latin typeface="Trebuchet MS"/>
                <a:cs typeface="Trebuchet MS"/>
              </a:rPr>
              <a:t>ri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sz="4100" spc="-975" dirty="0">
                <a:latin typeface="Trebuchet MS"/>
                <a:cs typeface="Trebuchet MS"/>
              </a:rPr>
              <a:t>es</a:t>
            </a:r>
            <a:r>
              <a:rPr sz="4100" spc="-9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95" dirty="0">
                <a:latin typeface="Trebuchet MS"/>
                <a:cs typeface="Trebuchet MS"/>
              </a:rPr>
              <a:t>1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4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56107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00" dirty="0">
                <a:latin typeface="Arial Narrow"/>
                <a:cs typeface="Arial Narrow"/>
              </a:rPr>
              <a:t>Cross-Sectional</a:t>
            </a:r>
            <a:r>
              <a:rPr sz="3350" spc="-55" dirty="0">
                <a:latin typeface="Arial Narrow"/>
                <a:cs typeface="Arial Narrow"/>
              </a:rPr>
              <a:t> </a:t>
            </a:r>
            <a:r>
              <a:rPr sz="3350" spc="85" dirty="0">
                <a:latin typeface="Arial Narrow"/>
                <a:cs typeface="Arial Narrow"/>
              </a:rPr>
              <a:t>Data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5675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Cross-sectional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captures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point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observation;  </a:t>
            </a:r>
            <a:r>
              <a:rPr sz="1800" spc="-120" dirty="0">
                <a:solidFill>
                  <a:srgbClr val="585D60"/>
                </a:solidFill>
                <a:latin typeface="Trebuchet MS"/>
                <a:cs typeface="Trebuchet MS"/>
              </a:rPr>
              <a:t>e.g.,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585D60"/>
                </a:solidFill>
                <a:latin typeface="Bookman Old Style"/>
                <a:cs typeface="Bookman Old Style"/>
              </a:rPr>
              <a:t>all</a:t>
            </a:r>
            <a:r>
              <a:rPr sz="1800" b="1" spc="-160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b="1" spc="-170" dirty="0">
                <a:solidFill>
                  <a:srgbClr val="585D60"/>
                </a:solidFill>
                <a:latin typeface="Bookman Old Style"/>
                <a:cs typeface="Bookman Old Style"/>
              </a:rPr>
              <a:t>the</a:t>
            </a:r>
            <a:r>
              <a:rPr sz="1800" b="1" spc="-160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b="1" spc="-110" dirty="0">
                <a:solidFill>
                  <a:srgbClr val="585D60"/>
                </a:solidFill>
                <a:latin typeface="Bookman Old Style"/>
                <a:cs typeface="Bookman Old Style"/>
              </a:rPr>
              <a:t>variables</a:t>
            </a:r>
            <a:r>
              <a:rPr sz="1800" b="1" spc="-155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b="1" spc="-190" dirty="0">
                <a:solidFill>
                  <a:srgbClr val="585D60"/>
                </a:solidFill>
                <a:latin typeface="Bookman Old Style"/>
                <a:cs typeface="Bookman Old Style"/>
              </a:rPr>
              <a:t>within</a:t>
            </a:r>
            <a:r>
              <a:rPr sz="1800" b="1" spc="-160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b="1" spc="-85" dirty="0">
                <a:solidFill>
                  <a:srgbClr val="585D60"/>
                </a:solidFill>
                <a:latin typeface="Bookman Old Style"/>
                <a:cs typeface="Bookman Old Style"/>
              </a:rPr>
              <a:t>a</a:t>
            </a:r>
            <a:r>
              <a:rPr sz="1800" b="1" spc="-160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b="1" spc="-135" dirty="0">
                <a:solidFill>
                  <a:srgbClr val="585D60"/>
                </a:solidFill>
                <a:latin typeface="Bookman Old Style"/>
                <a:cs typeface="Bookman Old Style"/>
              </a:rPr>
              <a:t>given</a:t>
            </a:r>
            <a:r>
              <a:rPr sz="1800" b="1" spc="-155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b="1" spc="-125" dirty="0">
                <a:solidFill>
                  <a:srgbClr val="585D60"/>
                </a:solidFill>
                <a:latin typeface="Bookman Old Style"/>
                <a:cs typeface="Bookman Old Style"/>
              </a:rPr>
              <a:t>observation</a:t>
            </a:r>
            <a:r>
              <a:rPr sz="1800" b="1" spc="-160" dirty="0">
                <a:solidFill>
                  <a:srgbClr val="585D60"/>
                </a:solidFill>
                <a:latin typeface="Bookman Old Style"/>
                <a:cs typeface="Bookman Old Style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DoL's</a:t>
            </a:r>
            <a:r>
              <a:rPr sz="1800" spc="-9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6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LCA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2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Disclosure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Data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2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for</a:t>
            </a:r>
            <a:r>
              <a:rPr sz="1800" spc="-9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6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2024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4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Q4 </a:t>
            </a:r>
            <a:r>
              <a:rPr sz="1800" spc="40" dirty="0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were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collected</a:t>
            </a:r>
            <a:r>
              <a:rPr sz="1800" spc="-16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simultaneously.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0224" y="2638424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0" y="0"/>
                </a:moveTo>
                <a:lnTo>
                  <a:pt x="38099" y="38099"/>
                </a:lnTo>
                <a:lnTo>
                  <a:pt x="76199" y="0"/>
                </a:lnTo>
              </a:path>
            </a:pathLst>
          </a:custGeom>
          <a:ln w="1904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312" y="2509837"/>
            <a:ext cx="571500" cy="295275"/>
          </a:xfrm>
          <a:custGeom>
            <a:avLst/>
            <a:gdLst/>
            <a:ahLst/>
            <a:cxnLst/>
            <a:rect l="l" t="t" r="r" b="b"/>
            <a:pathLst>
              <a:path w="571500" h="295275">
                <a:moveTo>
                  <a:pt x="0" y="271462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6"/>
                </a:lnTo>
                <a:lnTo>
                  <a:pt x="1812" y="14699"/>
                </a:lnTo>
                <a:lnTo>
                  <a:pt x="3021" y="11782"/>
                </a:lnTo>
                <a:lnTo>
                  <a:pt x="4741" y="9206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0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547687" y="0"/>
                </a:lnTo>
                <a:lnTo>
                  <a:pt x="550845" y="0"/>
                </a:lnTo>
                <a:lnTo>
                  <a:pt x="553882" y="604"/>
                </a:lnTo>
                <a:lnTo>
                  <a:pt x="556799" y="1812"/>
                </a:lnTo>
                <a:lnTo>
                  <a:pt x="559717" y="3020"/>
                </a:lnTo>
                <a:lnTo>
                  <a:pt x="562292" y="4741"/>
                </a:lnTo>
                <a:lnTo>
                  <a:pt x="564525" y="6974"/>
                </a:lnTo>
                <a:lnTo>
                  <a:pt x="566758" y="9206"/>
                </a:lnTo>
                <a:lnTo>
                  <a:pt x="571500" y="23812"/>
                </a:lnTo>
                <a:lnTo>
                  <a:pt x="571500" y="271462"/>
                </a:lnTo>
                <a:lnTo>
                  <a:pt x="547687" y="295274"/>
                </a:lnTo>
                <a:lnTo>
                  <a:pt x="23812" y="295274"/>
                </a:lnTo>
                <a:lnTo>
                  <a:pt x="1812" y="280574"/>
                </a:lnTo>
                <a:lnTo>
                  <a:pt x="604" y="277657"/>
                </a:lnTo>
                <a:lnTo>
                  <a:pt x="0" y="274619"/>
                </a:lnTo>
                <a:lnTo>
                  <a:pt x="0" y="271462"/>
                </a:lnTo>
                <a:close/>
              </a:path>
            </a:pathLst>
          </a:custGeom>
          <a:ln w="9524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4675599"/>
            <a:ext cx="209931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35" dirty="0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sz="125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sz="125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25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r>
              <a:rPr sz="1250" spc="-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1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25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184</a:t>
            </a:r>
            <a:r>
              <a:rPr sz="125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9439" y="4685124"/>
            <a:ext cx="64135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5" dirty="0">
                <a:solidFill>
                  <a:srgbClr val="666666"/>
                </a:solidFill>
                <a:latin typeface="Trebuchet MS"/>
                <a:cs typeface="Trebuchet MS"/>
              </a:rPr>
              <a:t>Previous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4175" y="4629150"/>
            <a:ext cx="428624" cy="361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4175" y="4629150"/>
            <a:ext cx="428625" cy="361950"/>
          </a:xfrm>
          <a:custGeom>
            <a:avLst/>
            <a:gdLst/>
            <a:ahLst/>
            <a:cxnLst/>
            <a:rect l="l" t="t" r="r" b="b"/>
            <a:pathLst>
              <a:path w="428625" h="361950">
                <a:moveTo>
                  <a:pt x="414835" y="361949"/>
                </a:moveTo>
                <a:lnTo>
                  <a:pt x="13789" y="361949"/>
                </a:lnTo>
                <a:lnTo>
                  <a:pt x="9299" y="360089"/>
                </a:lnTo>
                <a:lnTo>
                  <a:pt x="1859" y="352650"/>
                </a:lnTo>
                <a:lnTo>
                  <a:pt x="0" y="348159"/>
                </a:lnTo>
                <a:lnTo>
                  <a:pt x="0" y="13789"/>
                </a:lnTo>
                <a:lnTo>
                  <a:pt x="1859" y="9299"/>
                </a:lnTo>
                <a:lnTo>
                  <a:pt x="9299" y="1859"/>
                </a:lnTo>
                <a:lnTo>
                  <a:pt x="13789" y="0"/>
                </a:lnTo>
                <a:lnTo>
                  <a:pt x="414835" y="0"/>
                </a:lnTo>
                <a:lnTo>
                  <a:pt x="419324" y="1859"/>
                </a:lnTo>
                <a:lnTo>
                  <a:pt x="426764" y="9299"/>
                </a:lnTo>
                <a:lnTo>
                  <a:pt x="426857" y="9524"/>
                </a:lnTo>
                <a:lnTo>
                  <a:pt x="16419" y="9524"/>
                </a:lnTo>
                <a:lnTo>
                  <a:pt x="14174" y="10454"/>
                </a:lnTo>
                <a:lnTo>
                  <a:pt x="10454" y="14173"/>
                </a:lnTo>
                <a:lnTo>
                  <a:pt x="9524" y="16419"/>
                </a:lnTo>
                <a:lnTo>
                  <a:pt x="9524" y="345529"/>
                </a:lnTo>
                <a:lnTo>
                  <a:pt x="10454" y="347775"/>
                </a:lnTo>
                <a:lnTo>
                  <a:pt x="14174" y="351494"/>
                </a:lnTo>
                <a:lnTo>
                  <a:pt x="16419" y="352424"/>
                </a:lnTo>
                <a:lnTo>
                  <a:pt x="426858" y="352424"/>
                </a:lnTo>
                <a:lnTo>
                  <a:pt x="426764" y="352650"/>
                </a:lnTo>
                <a:lnTo>
                  <a:pt x="419324" y="360089"/>
                </a:lnTo>
                <a:lnTo>
                  <a:pt x="414835" y="361949"/>
                </a:lnTo>
                <a:close/>
              </a:path>
              <a:path w="428625" h="361950">
                <a:moveTo>
                  <a:pt x="426858" y="352424"/>
                </a:moveTo>
                <a:lnTo>
                  <a:pt x="412204" y="352424"/>
                </a:lnTo>
                <a:lnTo>
                  <a:pt x="414449" y="351494"/>
                </a:lnTo>
                <a:lnTo>
                  <a:pt x="418169" y="347775"/>
                </a:lnTo>
                <a:lnTo>
                  <a:pt x="419099" y="345529"/>
                </a:lnTo>
                <a:lnTo>
                  <a:pt x="419099" y="16419"/>
                </a:lnTo>
                <a:lnTo>
                  <a:pt x="418169" y="14173"/>
                </a:lnTo>
                <a:lnTo>
                  <a:pt x="414449" y="10454"/>
                </a:lnTo>
                <a:lnTo>
                  <a:pt x="412204" y="9524"/>
                </a:lnTo>
                <a:lnTo>
                  <a:pt x="426857" y="9524"/>
                </a:lnTo>
                <a:lnTo>
                  <a:pt x="428624" y="13789"/>
                </a:lnTo>
                <a:lnTo>
                  <a:pt x="428624" y="348159"/>
                </a:lnTo>
                <a:lnTo>
                  <a:pt x="426858" y="352424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400" y="2500106"/>
          <a:ext cx="9716135" cy="209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054735" algn="l"/>
                          <a:tab pos="7280275" algn="l"/>
                        </a:tabLst>
                      </a:pPr>
                      <a:r>
                        <a:rPr sz="1250" spc="5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Show </a:t>
                      </a:r>
                      <a:r>
                        <a:rPr sz="1250" spc="17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sz="1250" spc="-1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entries	</a:t>
                      </a:r>
                      <a:r>
                        <a:rPr sz="1875" spc="-7" baseline="2222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Search:</a:t>
                      </a:r>
                      <a:endParaRPr sz="1875" baseline="2222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R w="28575">
                      <a:solidFill>
                        <a:srgbClr val="AAAAAA"/>
                      </a:solidFill>
                      <a:prstDash val="solid"/>
                    </a:lnR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AAAAA"/>
                      </a:solidFill>
                      <a:prstDash val="solid"/>
                    </a:lnL>
                    <a:lnR w="28575">
                      <a:solidFill>
                        <a:srgbClr val="AAAAAA"/>
                      </a:solidFill>
                      <a:prstDash val="solid"/>
                    </a:lnR>
                    <a:lnT w="28575">
                      <a:solidFill>
                        <a:srgbClr val="AAAAAA"/>
                      </a:solidFill>
                      <a:prstDash val="solid"/>
                    </a:lnT>
                    <a:lnB w="28575">
                      <a:solidFill>
                        <a:srgbClr val="AAAA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4">
                <a:tc>
                  <a:txBody>
                    <a:bodyPr/>
                    <a:lstStyle/>
                    <a:p>
                      <a:pPr marL="94615">
                        <a:lnSpc>
                          <a:spcPts val="1025"/>
                        </a:lnSpc>
                        <a:spcBef>
                          <a:spcPts val="660"/>
                        </a:spcBef>
                        <a:tabLst>
                          <a:tab pos="829944" algn="l"/>
                        </a:tabLst>
                      </a:pPr>
                      <a:r>
                        <a:rPr sz="1250" b="1" spc="-2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Date	</a:t>
                      </a:r>
                      <a:r>
                        <a:rPr sz="1500" b="1" spc="7" baseline="19444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500" baseline="19444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ts val="725"/>
                        </a:lnSpc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50" b="1" spc="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r>
                        <a:rPr sz="1250" b="1" spc="-10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b="1" spc="-3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1025"/>
                        </a:lnSpc>
                        <a:spcBef>
                          <a:spcPts val="660"/>
                        </a:spcBef>
                        <a:tabLst>
                          <a:tab pos="756285" algn="l"/>
                          <a:tab pos="3194685" algn="l"/>
                        </a:tabLst>
                      </a:pPr>
                      <a:r>
                        <a:rPr sz="1500" b="1" baseline="19444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	</a:t>
                      </a:r>
                      <a:r>
                        <a:rPr sz="1250" b="1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Empl</a:t>
                      </a:r>
                      <a:r>
                        <a:rPr sz="1250" b="1" spc="-1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oy</a:t>
                      </a:r>
                      <a:r>
                        <a:rPr sz="1250" b="1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er	</a:t>
                      </a:r>
                      <a:r>
                        <a:rPr sz="1500" b="1" baseline="19444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500" baseline="19444">
                        <a:latin typeface="Arial"/>
                        <a:cs typeface="Arial"/>
                      </a:endParaRPr>
                    </a:p>
                    <a:p>
                      <a:pPr marL="439420">
                        <a:lnSpc>
                          <a:spcPts val="725"/>
                        </a:lnSpc>
                        <a:tabLst>
                          <a:tab pos="3194685" algn="l"/>
                        </a:tabLst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	▼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025"/>
                        </a:lnSpc>
                        <a:spcBef>
                          <a:spcPts val="660"/>
                        </a:spcBef>
                      </a:pPr>
                      <a:r>
                        <a:rPr sz="1250" b="1" spc="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WORKSITE_STATE</a:t>
                      </a:r>
                      <a:r>
                        <a:rPr sz="1250" b="1" spc="10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7" baseline="19444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500" baseline="19444">
                        <a:latin typeface="Arial"/>
                        <a:cs typeface="Arial"/>
                      </a:endParaRPr>
                    </a:p>
                    <a:p>
                      <a:pPr marR="16510" algn="r">
                        <a:lnSpc>
                          <a:spcPts val="725"/>
                        </a:lnSpc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952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1025"/>
                        </a:lnSpc>
                        <a:spcBef>
                          <a:spcPts val="660"/>
                        </a:spcBef>
                      </a:pPr>
                      <a:r>
                        <a:rPr sz="1250" b="1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Salary</a:t>
                      </a:r>
                      <a:r>
                        <a:rPr sz="1250" b="1" spc="-19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7" baseline="19444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500" baseline="19444">
                        <a:latin typeface="Arial"/>
                        <a:cs typeface="Arial"/>
                      </a:endParaRPr>
                    </a:p>
                    <a:p>
                      <a:pPr marR="82550" algn="r">
                        <a:lnSpc>
                          <a:spcPts val="725"/>
                        </a:lnSpc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28575">
                      <a:solidFill>
                        <a:srgbClr val="AAAAAA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2022-04-14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-4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Sr.</a:t>
                      </a:r>
                      <a:r>
                        <a:rPr sz="1250" spc="-7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Programmer/Analyst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69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-3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Illumina,</a:t>
                      </a:r>
                      <a:r>
                        <a:rPr sz="1250" spc="-7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Inc.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OH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$142,294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99">
                <a:tc gridSpan="6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1147445" algn="l"/>
                          <a:tab pos="4370070" algn="l"/>
                          <a:tab pos="7125334" algn="l"/>
                          <a:tab pos="8940165" algn="l"/>
                        </a:tabLst>
                      </a:pPr>
                      <a:r>
                        <a:rPr sz="1250" spc="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2022-07-19	</a:t>
                      </a:r>
                      <a:r>
                        <a:rPr sz="1250" spc="1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 </a:t>
                      </a:r>
                      <a:r>
                        <a:rPr sz="1250" spc="10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SAP </a:t>
                      </a:r>
                      <a:r>
                        <a:rPr sz="1250" spc="-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250" spc="-2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Consultant,</a:t>
                      </a:r>
                      <a:r>
                        <a:rPr sz="1250" spc="-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3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FICO	</a:t>
                      </a:r>
                      <a:r>
                        <a:rPr sz="12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NTT </a:t>
                      </a:r>
                      <a:r>
                        <a:rPr sz="1250" spc="2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1250" spc="5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Business</a:t>
                      </a:r>
                      <a:r>
                        <a:rPr sz="1250" spc="-254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Solutions</a:t>
                      </a:r>
                      <a:r>
                        <a:rPr sz="1250" spc="-5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Inc.	</a:t>
                      </a:r>
                      <a:r>
                        <a:rPr sz="1250" spc="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OH	</a:t>
                      </a:r>
                      <a:r>
                        <a:rPr sz="1250" spc="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$173,400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2022-08-10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-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Metallurgical</a:t>
                      </a:r>
                      <a:r>
                        <a:rPr sz="1250" spc="-7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Engineer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69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-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General </a:t>
                      </a:r>
                      <a:r>
                        <a:rPr sz="1250" spc="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Aluminum </a:t>
                      </a:r>
                      <a:r>
                        <a:rPr sz="1250" spc="3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Mfg.</a:t>
                      </a:r>
                      <a:r>
                        <a:rPr sz="1250" spc="-21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3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spc="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OH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$74,000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4">
                <a:tc gridSpan="6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1147445" algn="l"/>
                          <a:tab pos="4370070" algn="l"/>
                          <a:tab pos="7125334" algn="l"/>
                          <a:tab pos="9030335" algn="l"/>
                        </a:tabLst>
                      </a:pPr>
                      <a:r>
                        <a:rPr sz="1250" spc="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2023-03-13	</a:t>
                      </a:r>
                      <a:r>
                        <a:rPr sz="1250" spc="-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Lecturer	</a:t>
                      </a:r>
                      <a:r>
                        <a:rPr sz="1250" spc="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The Ohio</a:t>
                      </a:r>
                      <a:r>
                        <a:rPr sz="1250" spc="-114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sz="1250" spc="-5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University	</a:t>
                      </a:r>
                      <a:r>
                        <a:rPr sz="1250" spc="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OH	</a:t>
                      </a:r>
                      <a:r>
                        <a:rPr sz="1250" spc="1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$50,944</a:t>
                      </a:r>
                      <a:endParaRPr sz="125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13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93222" y="4685124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1195" y="4685124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9167" y="4685124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7140" y="4685124"/>
            <a:ext cx="11557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85113" y="4685124"/>
            <a:ext cx="5518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31800" algn="l"/>
              </a:tabLst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5	</a:t>
            </a:r>
            <a:r>
              <a:rPr sz="1250" spc="-80" dirty="0">
                <a:solidFill>
                  <a:srgbClr val="333333"/>
                </a:solidFill>
                <a:latin typeface="Trebuchet MS"/>
                <a:cs typeface="Trebuchet MS"/>
              </a:rPr>
              <a:t>…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60073" y="4685124"/>
            <a:ext cx="20574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0" dirty="0">
                <a:solidFill>
                  <a:srgbClr val="333333"/>
                </a:solidFill>
                <a:latin typeface="Trebuchet MS"/>
                <a:cs typeface="Trebuchet MS"/>
              </a:rPr>
              <a:t>46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97938" y="4685124"/>
            <a:ext cx="3562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100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250" spc="-1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1250" spc="-5" dirty="0">
                <a:solidFill>
                  <a:srgbClr val="333333"/>
                </a:solidFill>
                <a:latin typeface="Trebuchet MS"/>
                <a:cs typeface="Trebuchet MS"/>
              </a:rPr>
              <a:t>x</a:t>
            </a:r>
            <a:r>
              <a:rPr sz="1250" spc="-85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28981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5" dirty="0">
                <a:solidFill>
                  <a:srgbClr val="C2132D"/>
                </a:solidFill>
                <a:latin typeface="Arial Narrow"/>
                <a:cs typeface="Arial Narrow"/>
              </a:rPr>
              <a:t>Time </a:t>
            </a:r>
            <a:r>
              <a:rPr sz="3350" spc="75" dirty="0">
                <a:solidFill>
                  <a:srgbClr val="C2132D"/>
                </a:solidFill>
                <a:latin typeface="Arial Narrow"/>
                <a:cs typeface="Arial Narrow"/>
              </a:rPr>
              <a:t>Series</a:t>
            </a:r>
            <a:r>
              <a:rPr sz="3350" spc="-170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85" dirty="0">
                <a:solidFill>
                  <a:srgbClr val="C2132D"/>
                </a:solidFill>
                <a:latin typeface="Arial Narrow"/>
                <a:cs typeface="Arial Narrow"/>
              </a:rPr>
              <a:t>Data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66533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captures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variable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points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time;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585D60"/>
                </a:solidFill>
                <a:latin typeface="Trebuchet MS"/>
                <a:cs typeface="Trebuchet MS"/>
              </a:rPr>
              <a:t>e.g.,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daily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3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stock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1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prices </a:t>
            </a:r>
            <a:r>
              <a:rPr sz="1800" spc="10" dirty="0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for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Apple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simulated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monthly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hotel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room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occupancy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dataset.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638" y="2401813"/>
            <a:ext cx="8282922" cy="3448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14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185356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85" dirty="0">
                <a:latin typeface="Arial Narrow"/>
                <a:cs typeface="Arial Narrow"/>
              </a:rPr>
              <a:t>Panel</a:t>
            </a:r>
            <a:r>
              <a:rPr sz="3350" spc="-60" dirty="0">
                <a:latin typeface="Arial Narrow"/>
                <a:cs typeface="Arial Narrow"/>
              </a:rPr>
              <a:t> </a:t>
            </a:r>
            <a:r>
              <a:rPr sz="3350" spc="85" dirty="0">
                <a:latin typeface="Arial Narrow"/>
                <a:cs typeface="Arial Narrow"/>
              </a:rPr>
              <a:t>Data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161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Panel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captures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points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observation;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585D60"/>
                </a:solidFill>
                <a:latin typeface="Trebuchet MS"/>
                <a:cs typeface="Trebuchet MS"/>
              </a:rPr>
              <a:t>e.g.,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sz="1800" spc="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Panel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1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Study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1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of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2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Income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4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Dynamics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World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5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Bank's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2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World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1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Development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1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Indicators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490844"/>
            <a:ext cx="229425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30" dirty="0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sz="1450" spc="-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sz="1450" spc="-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450" spc="-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7</a:t>
            </a:r>
            <a:r>
              <a:rPr sz="1450" spc="-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450" spc="-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30</a:t>
            </a:r>
            <a:r>
              <a:rPr sz="1450" spc="-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7801" y="5500369"/>
            <a:ext cx="7296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95" dirty="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sz="1450" spc="-95" dirty="0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sz="1450" spc="-40" dirty="0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sz="1450" spc="-15" dirty="0">
                <a:solidFill>
                  <a:srgbClr val="666666"/>
                </a:solidFill>
                <a:latin typeface="Trebuchet MS"/>
                <a:cs typeface="Trebuchet MS"/>
              </a:rPr>
              <a:t>v</a:t>
            </a:r>
            <a:r>
              <a:rPr sz="1450" spc="-65" dirty="0">
                <a:solidFill>
                  <a:srgbClr val="666666"/>
                </a:solidFill>
                <a:latin typeface="Trebuchet MS"/>
                <a:cs typeface="Trebuchet MS"/>
              </a:rPr>
              <a:t>i</a:t>
            </a:r>
            <a:r>
              <a:rPr sz="1450" spc="40" dirty="0">
                <a:solidFill>
                  <a:srgbClr val="666666"/>
                </a:solidFill>
                <a:latin typeface="Trebuchet MS"/>
                <a:cs typeface="Trebuchet MS"/>
              </a:rPr>
              <a:t>o</a:t>
            </a:r>
            <a:r>
              <a:rPr sz="1450" dirty="0">
                <a:solidFill>
                  <a:srgbClr val="666666"/>
                </a:solidFill>
                <a:latin typeface="Trebuchet MS"/>
                <a:cs typeface="Trebuchet MS"/>
              </a:rPr>
              <a:t>u</a:t>
            </a:r>
            <a:r>
              <a:rPr sz="1450" spc="155" dirty="0">
                <a:solidFill>
                  <a:srgbClr val="666666"/>
                </a:solidFill>
                <a:latin typeface="Trebuchet MS"/>
                <a:cs typeface="Trebuchet MS"/>
              </a:rPr>
              <a:t>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5200" y="5429250"/>
            <a:ext cx="485773" cy="409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0" y="5429250"/>
            <a:ext cx="485775" cy="409575"/>
          </a:xfrm>
          <a:custGeom>
            <a:avLst/>
            <a:gdLst/>
            <a:ahLst/>
            <a:cxnLst/>
            <a:rect l="l" t="t" r="r" b="b"/>
            <a:pathLst>
              <a:path w="485775" h="409575">
                <a:moveTo>
                  <a:pt x="471985" y="409574"/>
                </a:moveTo>
                <a:lnTo>
                  <a:pt x="13788" y="409574"/>
                </a:lnTo>
                <a:lnTo>
                  <a:pt x="9298" y="407714"/>
                </a:lnTo>
                <a:lnTo>
                  <a:pt x="1859" y="400275"/>
                </a:lnTo>
                <a:lnTo>
                  <a:pt x="0" y="395786"/>
                </a:lnTo>
                <a:lnTo>
                  <a:pt x="0" y="13788"/>
                </a:lnTo>
                <a:lnTo>
                  <a:pt x="1859" y="9298"/>
                </a:lnTo>
                <a:lnTo>
                  <a:pt x="9298" y="1859"/>
                </a:lnTo>
                <a:lnTo>
                  <a:pt x="13788" y="0"/>
                </a:lnTo>
                <a:lnTo>
                  <a:pt x="471985" y="0"/>
                </a:lnTo>
                <a:lnTo>
                  <a:pt x="476474" y="1859"/>
                </a:lnTo>
                <a:lnTo>
                  <a:pt x="483914" y="9298"/>
                </a:lnTo>
                <a:lnTo>
                  <a:pt x="484008" y="9524"/>
                </a:lnTo>
                <a:lnTo>
                  <a:pt x="16419" y="9524"/>
                </a:lnTo>
                <a:lnTo>
                  <a:pt x="14174" y="10454"/>
                </a:lnTo>
                <a:lnTo>
                  <a:pt x="10454" y="14173"/>
                </a:lnTo>
                <a:lnTo>
                  <a:pt x="9524" y="16419"/>
                </a:lnTo>
                <a:lnTo>
                  <a:pt x="9524" y="393154"/>
                </a:lnTo>
                <a:lnTo>
                  <a:pt x="10454" y="395399"/>
                </a:lnTo>
                <a:lnTo>
                  <a:pt x="14174" y="399119"/>
                </a:lnTo>
                <a:lnTo>
                  <a:pt x="16419" y="400049"/>
                </a:lnTo>
                <a:lnTo>
                  <a:pt x="484008" y="400049"/>
                </a:lnTo>
                <a:lnTo>
                  <a:pt x="483914" y="400275"/>
                </a:lnTo>
                <a:lnTo>
                  <a:pt x="476474" y="407714"/>
                </a:lnTo>
                <a:lnTo>
                  <a:pt x="471985" y="409574"/>
                </a:lnTo>
                <a:close/>
              </a:path>
              <a:path w="485775" h="409575">
                <a:moveTo>
                  <a:pt x="484008" y="400049"/>
                </a:moveTo>
                <a:lnTo>
                  <a:pt x="469355" y="400049"/>
                </a:lnTo>
                <a:lnTo>
                  <a:pt x="471599" y="399119"/>
                </a:lnTo>
                <a:lnTo>
                  <a:pt x="475319" y="395399"/>
                </a:lnTo>
                <a:lnTo>
                  <a:pt x="476249" y="393154"/>
                </a:lnTo>
                <a:lnTo>
                  <a:pt x="476249" y="16419"/>
                </a:lnTo>
                <a:lnTo>
                  <a:pt x="475319" y="14173"/>
                </a:lnTo>
                <a:lnTo>
                  <a:pt x="471599" y="10454"/>
                </a:lnTo>
                <a:lnTo>
                  <a:pt x="469355" y="9524"/>
                </a:lnTo>
                <a:lnTo>
                  <a:pt x="484008" y="9524"/>
                </a:lnTo>
                <a:lnTo>
                  <a:pt x="485774" y="13788"/>
                </a:lnTo>
                <a:lnTo>
                  <a:pt x="485774" y="395786"/>
                </a:lnTo>
                <a:lnTo>
                  <a:pt x="484008" y="40004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95530" y="5500369"/>
            <a:ext cx="1282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1992" y="5500369"/>
            <a:ext cx="1282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8454" y="5500369"/>
            <a:ext cx="1282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4916" y="5500369"/>
            <a:ext cx="1282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1378" y="5500369"/>
            <a:ext cx="1282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5" dirty="0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7839" y="5500369"/>
            <a:ext cx="4038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00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450" spc="-30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1450" spc="-15" dirty="0">
                <a:solidFill>
                  <a:srgbClr val="333333"/>
                </a:solidFill>
                <a:latin typeface="Trebuchet MS"/>
                <a:cs typeface="Trebuchet MS"/>
              </a:rPr>
              <a:t>x</a:t>
            </a:r>
            <a:r>
              <a:rPr sz="1450" spc="-105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1550" y="525779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15599" y="525779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1700" y="6104730"/>
            <a:ext cx="32842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dirty="0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sz="850" b="1" spc="-4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queried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World</a:t>
            </a:r>
            <a:r>
              <a:rPr sz="850" spc="-35" dirty="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850" spc="35" dirty="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Bank</a:t>
            </a:r>
            <a:r>
              <a:rPr sz="850" spc="-35" dirty="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850" spc="15" dirty="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Data</a:t>
            </a:r>
            <a:r>
              <a:rPr sz="850" spc="-35" dirty="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850" spc="35" dirty="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wbstats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4259" y="6104730"/>
            <a:ext cx="573468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-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20" dirty="0">
                <a:solidFill>
                  <a:srgbClr val="585D60"/>
                </a:solidFill>
                <a:latin typeface="Trebuchet MS"/>
                <a:cs typeface="Trebuchet MS"/>
              </a:rPr>
              <a:t>R.</a:t>
            </a:r>
            <a:r>
              <a:rPr sz="850" spc="-4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printed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0" dirty="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585D60"/>
                </a:solidFill>
                <a:latin typeface="Trebuchet MS"/>
                <a:cs typeface="Trebuchet MS"/>
              </a:rPr>
              <a:t>snapshot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585D60"/>
                </a:solidFill>
                <a:latin typeface="Trebuchet MS"/>
                <a:cs typeface="Trebuchet MS"/>
              </a:rPr>
              <a:t>7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(out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585D60"/>
                </a:solidFill>
                <a:latin typeface="Trebuchet MS"/>
                <a:cs typeface="Trebuchet MS"/>
              </a:rPr>
              <a:t>much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5" dirty="0">
                <a:solidFill>
                  <a:srgbClr val="585D60"/>
                </a:solidFill>
                <a:latin typeface="Trebuchet MS"/>
                <a:cs typeface="Trebuchet MS"/>
              </a:rPr>
              <a:t>larger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panel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dataset).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5" dirty="0">
                <a:solidFill>
                  <a:srgbClr val="585D60"/>
                </a:solidFill>
                <a:latin typeface="Trebuchet MS"/>
                <a:cs typeface="Trebuchet MS"/>
              </a:rPr>
              <a:t>think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panel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700" y="6266655"/>
            <a:ext cx="349885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70" dirty="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585D60"/>
                </a:solidFill>
                <a:latin typeface="Trebuchet MS"/>
                <a:cs typeface="Trebuchet MS"/>
              </a:rPr>
              <a:t>cross-sectional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dataset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5" dirty="0">
                <a:solidFill>
                  <a:srgbClr val="585D60"/>
                </a:solidFill>
                <a:latin typeface="Trebuchet MS"/>
                <a:cs typeface="Trebuchet MS"/>
              </a:rPr>
              <a:t>longitudinal/time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component.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00822" y="6141094"/>
            <a:ext cx="97928" cy="97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4400" y="2190750"/>
          <a:ext cx="9701530" cy="319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4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170"/>
                        </a:lnSpc>
                        <a:spcBef>
                          <a:spcPts val="610"/>
                        </a:spcBef>
                      </a:pPr>
                      <a:r>
                        <a:rPr sz="1450" b="1" spc="1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iso3c</a:t>
                      </a:r>
                      <a:r>
                        <a:rPr sz="1725" b="1" spc="22" baseline="16908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725" baseline="16908">
                        <a:latin typeface="Arial"/>
                        <a:cs typeface="Arial"/>
                      </a:endParaRPr>
                    </a:p>
                    <a:p>
                      <a:pPr marR="10795" algn="r">
                        <a:lnSpc>
                          <a:spcPts val="810"/>
                        </a:lnSpc>
                      </a:pPr>
                      <a:r>
                        <a:rPr sz="115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170"/>
                        </a:lnSpc>
                        <a:spcBef>
                          <a:spcPts val="610"/>
                        </a:spcBef>
                      </a:pPr>
                      <a:r>
                        <a:rPr sz="1450" b="1" spc="-2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sz="1725" b="1" spc="-37" baseline="16908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725" baseline="16908">
                        <a:latin typeface="Arial"/>
                        <a:cs typeface="Arial"/>
                      </a:endParaRPr>
                    </a:p>
                    <a:p>
                      <a:pPr marR="91440" algn="r">
                        <a:lnSpc>
                          <a:spcPts val="810"/>
                        </a:lnSpc>
                      </a:pPr>
                      <a:r>
                        <a:rPr sz="115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170"/>
                        </a:lnSpc>
                        <a:spcBef>
                          <a:spcPts val="610"/>
                        </a:spcBef>
                      </a:pPr>
                      <a:r>
                        <a:rPr sz="1450" b="1" spc="-4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NY.GDP.MKTP.KD.ZG</a:t>
                      </a:r>
                      <a:r>
                        <a:rPr sz="1725" b="1" spc="-60" baseline="16908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725" baseline="16908">
                        <a:latin typeface="Arial"/>
                        <a:cs typeface="Arial"/>
                      </a:endParaRPr>
                    </a:p>
                    <a:p>
                      <a:pPr marR="86995" algn="r">
                        <a:lnSpc>
                          <a:spcPts val="810"/>
                        </a:lnSpc>
                      </a:pPr>
                      <a:r>
                        <a:rPr sz="115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170"/>
                        </a:lnSpc>
                        <a:spcBef>
                          <a:spcPts val="610"/>
                        </a:spcBef>
                      </a:pPr>
                      <a:r>
                        <a:rPr sz="1450" b="1" spc="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SH.DYN.NMRT</a:t>
                      </a:r>
                      <a:r>
                        <a:rPr sz="1725" b="1" spc="30" baseline="16908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725" baseline="16908">
                        <a:latin typeface="Arial"/>
                        <a:cs typeface="Arial"/>
                      </a:endParaRPr>
                    </a:p>
                    <a:p>
                      <a:pPr marR="86995" algn="r">
                        <a:lnSpc>
                          <a:spcPts val="810"/>
                        </a:lnSpc>
                      </a:pPr>
                      <a:r>
                        <a:rPr sz="115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0">
                        <a:lnSpc>
                          <a:spcPts val="1170"/>
                        </a:lnSpc>
                        <a:spcBef>
                          <a:spcPts val="610"/>
                        </a:spcBef>
                      </a:pPr>
                      <a:r>
                        <a:rPr sz="1450" b="1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SH.HIV.INCD.ZS</a:t>
                      </a:r>
                      <a:r>
                        <a:rPr sz="1725" b="1" baseline="16908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725" baseline="16908">
                        <a:latin typeface="Arial"/>
                        <a:cs typeface="Arial"/>
                      </a:endParaRPr>
                    </a:p>
                    <a:p>
                      <a:pPr marR="10795" algn="r">
                        <a:lnSpc>
                          <a:spcPts val="810"/>
                        </a:lnSpc>
                      </a:pPr>
                      <a:r>
                        <a:rPr sz="115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170"/>
                        </a:lnSpc>
                        <a:spcBef>
                          <a:spcPts val="610"/>
                        </a:spcBef>
                      </a:pPr>
                      <a:r>
                        <a:rPr sz="1450" b="1" spc="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SH.MED.BEDS.ZS</a:t>
                      </a:r>
                      <a:r>
                        <a:rPr sz="1725" b="1" spc="30" baseline="16908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sz="1725" baseline="16908">
                        <a:latin typeface="Arial"/>
                        <a:cs typeface="Arial"/>
                      </a:endParaRPr>
                    </a:p>
                    <a:p>
                      <a:pPr marR="10795" algn="r">
                        <a:lnSpc>
                          <a:spcPts val="810"/>
                        </a:lnSpc>
                      </a:pPr>
                      <a:r>
                        <a:rPr sz="115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50" b="1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SH.MED.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7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50" spc="8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2014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7.4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5.8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3.6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4">
                <a:tc gridSpan="4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87985" algn="l"/>
                          <a:tab pos="1279525" algn="l"/>
                        </a:tabLst>
                      </a:pP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</a:t>
                      </a:r>
                      <a:r>
                        <a:rPr sz="1450" spc="8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	</a:t>
                      </a: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2015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83197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242945" algn="l"/>
                          <a:tab pos="6693534" algn="l"/>
                        </a:tabLst>
                      </a:pP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	</a:t>
                      </a:r>
                      <a:r>
                        <a:rPr sz="1450" spc="-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5.3	3.8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4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spc="8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2016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6.8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4.8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4.1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4">
                <a:tc gridSpan="4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87985" algn="l"/>
                          <a:tab pos="1279525" algn="l"/>
                        </a:tabLst>
                      </a:pP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sz="1450" spc="8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	</a:t>
                      </a: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2017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68084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242945" algn="l"/>
                          <a:tab pos="6693534" algn="l"/>
                        </a:tabLst>
                      </a:pPr>
                      <a:r>
                        <a:rPr sz="1450" spc="-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6.9	4.4	4.3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4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spc="8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2018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6.7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4.1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4.6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4">
                <a:tc gridSpan="4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87985" algn="l"/>
                          <a:tab pos="1279525" algn="l"/>
                        </a:tabLst>
                      </a:pP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	</a:t>
                      </a:r>
                      <a:r>
                        <a:rPr sz="1450" spc="8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	</a:t>
                      </a: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2019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831975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242945" algn="l"/>
                          <a:tab pos="6693534" algn="l"/>
                        </a:tabLst>
                      </a:pPr>
                      <a:r>
                        <a:rPr sz="1450" spc="45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	</a:t>
                      </a:r>
                      <a:r>
                        <a:rPr sz="1450" spc="-2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3.7	4.8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2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spc="8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2020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2.2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3.5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50" dirty="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15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72845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0" dirty="0">
                <a:latin typeface="Arial Narrow"/>
                <a:cs typeface="Arial Narrow"/>
              </a:rPr>
              <a:t>Components </a:t>
            </a:r>
            <a:r>
              <a:rPr sz="3350" spc="235" dirty="0">
                <a:latin typeface="Arial Narrow"/>
                <a:cs typeface="Arial Narrow"/>
              </a:rPr>
              <a:t>of</a:t>
            </a:r>
            <a:r>
              <a:rPr sz="3350" spc="-535" dirty="0">
                <a:latin typeface="Arial Narrow"/>
                <a:cs typeface="Arial Narrow"/>
              </a:rPr>
              <a:t> </a:t>
            </a:r>
            <a:r>
              <a:rPr sz="3350" spc="135" dirty="0">
                <a:latin typeface="Arial Narrow"/>
                <a:cs typeface="Arial Narrow"/>
              </a:rPr>
              <a:t>Time </a:t>
            </a:r>
            <a:r>
              <a:rPr sz="3350" spc="75" dirty="0">
                <a:latin typeface="Arial Narrow"/>
                <a:cs typeface="Arial Narrow"/>
              </a:rPr>
              <a:t>Series Data: </a:t>
            </a:r>
            <a:r>
              <a:rPr sz="3350" spc="65" dirty="0">
                <a:latin typeface="Arial Narrow"/>
                <a:cs typeface="Arial Narrow"/>
              </a:rPr>
              <a:t>Trend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644525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Trend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long-term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increasing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decreasing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pattern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Example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US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7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GDP</a:t>
            </a:r>
            <a:r>
              <a:rPr sz="1800" spc="-9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long-term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upward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585D60"/>
                </a:solidFill>
                <a:latin typeface="Trebuchet MS"/>
                <a:cs typeface="Trebuchet MS"/>
              </a:rPr>
              <a:t>trend.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516331"/>
            <a:ext cx="9497903" cy="356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16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7355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0" dirty="0">
                <a:solidFill>
                  <a:srgbClr val="C2132D"/>
                </a:solidFill>
                <a:latin typeface="Arial Narrow"/>
                <a:cs typeface="Arial Narrow"/>
              </a:rPr>
              <a:t>Components </a:t>
            </a:r>
            <a:r>
              <a:rPr sz="3350" spc="235" dirty="0">
                <a:solidFill>
                  <a:srgbClr val="C2132D"/>
                </a:solidFill>
                <a:latin typeface="Arial Narrow"/>
                <a:cs typeface="Arial Narrow"/>
              </a:rPr>
              <a:t>of</a:t>
            </a:r>
            <a:r>
              <a:rPr sz="3350" spc="-450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35" dirty="0">
                <a:solidFill>
                  <a:srgbClr val="C2132D"/>
                </a:solidFill>
                <a:latin typeface="Arial Narrow"/>
                <a:cs typeface="Arial Narrow"/>
              </a:rPr>
              <a:t>Time </a:t>
            </a:r>
            <a:r>
              <a:rPr sz="3350" spc="75" dirty="0">
                <a:solidFill>
                  <a:srgbClr val="C2132D"/>
                </a:solidFill>
                <a:latin typeface="Arial Narrow"/>
                <a:cs typeface="Arial Narrow"/>
              </a:rPr>
              <a:t>Series Data: </a:t>
            </a:r>
            <a:r>
              <a:rPr sz="3350" spc="105" dirty="0">
                <a:solidFill>
                  <a:srgbClr val="C2132D"/>
                </a:solidFill>
                <a:latin typeface="Arial Narrow"/>
                <a:cs typeface="Arial Narrow"/>
              </a:rPr>
              <a:t>Seasonality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84349"/>
            <a:ext cx="9493885" cy="9886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70"/>
              </a:spcBef>
            </a:pPr>
            <a:r>
              <a:rPr sz="1800" b="1" spc="-5" dirty="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refers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property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displays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REGULAR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patterns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repeat 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constant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frequency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sz="1850" i="1" spc="-60" dirty="0">
                <a:solidFill>
                  <a:srgbClr val="585D60"/>
                </a:solidFill>
                <a:latin typeface="Trebuchet MS"/>
                <a:cs typeface="Trebuchet MS"/>
              </a:rPr>
              <a:t>m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).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For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example,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number </a:t>
            </a:r>
            <a:r>
              <a:rPr sz="1800" spc="1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of </a:t>
            </a:r>
            <a:r>
              <a:rPr sz="1800" spc="-7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retail </a:t>
            </a:r>
            <a:r>
              <a:rPr sz="1800" spc="-5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trade </a:t>
            </a:r>
            <a:r>
              <a:rPr sz="1800" spc="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workers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has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seasonal 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pattern (with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an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upward</a:t>
            </a:r>
            <a:r>
              <a:rPr sz="1800" spc="-3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trend).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602056"/>
            <a:ext cx="9590250" cy="356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17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91992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0" dirty="0">
                <a:solidFill>
                  <a:srgbClr val="C2132D"/>
                </a:solidFill>
                <a:latin typeface="Arial Narrow"/>
                <a:cs typeface="Arial Narrow"/>
              </a:rPr>
              <a:t>Components</a:t>
            </a:r>
            <a:r>
              <a:rPr sz="3350" spc="5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235" dirty="0">
                <a:solidFill>
                  <a:srgbClr val="C2132D"/>
                </a:solidFill>
                <a:latin typeface="Arial Narrow"/>
                <a:cs typeface="Arial Narrow"/>
              </a:rPr>
              <a:t>of</a:t>
            </a:r>
            <a:r>
              <a:rPr sz="3350" spc="-60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35" dirty="0">
                <a:solidFill>
                  <a:srgbClr val="C2132D"/>
                </a:solidFill>
                <a:latin typeface="Arial Narrow"/>
                <a:cs typeface="Arial Narrow"/>
              </a:rPr>
              <a:t>Time</a:t>
            </a:r>
            <a:r>
              <a:rPr sz="3350" spc="5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75" dirty="0">
                <a:solidFill>
                  <a:srgbClr val="C2132D"/>
                </a:solidFill>
                <a:latin typeface="Arial Narrow"/>
                <a:cs typeface="Arial Narrow"/>
              </a:rPr>
              <a:t>Series</a:t>
            </a:r>
            <a:r>
              <a:rPr sz="3350" spc="10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75" dirty="0">
                <a:solidFill>
                  <a:srgbClr val="C2132D"/>
                </a:solidFill>
                <a:latin typeface="Arial Narrow"/>
                <a:cs typeface="Arial Narrow"/>
              </a:rPr>
              <a:t>Data:</a:t>
            </a:r>
            <a:r>
              <a:rPr sz="3350" spc="10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60" dirty="0">
                <a:solidFill>
                  <a:srgbClr val="C2132D"/>
                </a:solidFill>
                <a:latin typeface="Arial Narrow"/>
                <a:cs typeface="Arial Narrow"/>
              </a:rPr>
              <a:t>Multiple</a:t>
            </a:r>
            <a:r>
              <a:rPr sz="3350" spc="5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05" dirty="0">
                <a:solidFill>
                  <a:srgbClr val="C2132D"/>
                </a:solidFill>
                <a:latin typeface="Arial Narrow"/>
                <a:cs typeface="Arial Narrow"/>
              </a:rPr>
              <a:t>Seasonality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1084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Multiple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refers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property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displays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seasonal 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patterns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repeat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 different</a:t>
            </a:r>
            <a:r>
              <a:rPr sz="1800" spc="-3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frequencies.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5960" y="2274760"/>
            <a:ext cx="8920733" cy="4090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18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68929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0" dirty="0">
                <a:solidFill>
                  <a:srgbClr val="C2132D"/>
                </a:solidFill>
                <a:latin typeface="Arial Narrow"/>
                <a:cs typeface="Arial Narrow"/>
              </a:rPr>
              <a:t>Components </a:t>
            </a:r>
            <a:r>
              <a:rPr sz="3350" spc="235" dirty="0">
                <a:solidFill>
                  <a:srgbClr val="C2132D"/>
                </a:solidFill>
                <a:latin typeface="Arial Narrow"/>
                <a:cs typeface="Arial Narrow"/>
              </a:rPr>
              <a:t>of</a:t>
            </a:r>
            <a:r>
              <a:rPr sz="3350" spc="-455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35" dirty="0">
                <a:solidFill>
                  <a:srgbClr val="C2132D"/>
                </a:solidFill>
                <a:latin typeface="Arial Narrow"/>
                <a:cs typeface="Arial Narrow"/>
              </a:rPr>
              <a:t>Time </a:t>
            </a:r>
            <a:r>
              <a:rPr sz="3350" spc="75" dirty="0">
                <a:solidFill>
                  <a:srgbClr val="C2132D"/>
                </a:solidFill>
                <a:latin typeface="Arial Narrow"/>
                <a:cs typeface="Arial Narrow"/>
              </a:rPr>
              <a:t>Series Data: </a:t>
            </a:r>
            <a:r>
              <a:rPr sz="3350" spc="80" dirty="0">
                <a:solidFill>
                  <a:srgbClr val="C2132D"/>
                </a:solidFill>
                <a:latin typeface="Arial Narrow"/>
                <a:cs typeface="Arial Narrow"/>
              </a:rPr>
              <a:t>Cycles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1478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Cycles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refer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property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series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displays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irregular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patterns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repeat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 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irregular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frequencies.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example,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US</a:t>
            </a:r>
            <a:r>
              <a:rPr sz="1800" spc="-13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4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Total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2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Vehicle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6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Sales</a:t>
            </a:r>
            <a:r>
              <a:rPr sz="1800" spc="-9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business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cycles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 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influenced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economic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conditions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advancements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vehicle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technologies.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602056"/>
            <a:ext cx="9497903" cy="356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19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125" dirty="0">
                <a:latin typeface="Arial Narrow"/>
                <a:cs typeface="Arial Narrow"/>
              </a:rPr>
              <a:t>Learning Objectives </a:t>
            </a:r>
            <a:r>
              <a:rPr sz="4100" spc="235" dirty="0">
                <a:latin typeface="Arial Narrow"/>
                <a:cs typeface="Arial Narrow"/>
              </a:rPr>
              <a:t>for </a:t>
            </a:r>
            <a:r>
              <a:rPr sz="4100" spc="70" dirty="0">
                <a:latin typeface="Arial Narrow"/>
                <a:cs typeface="Arial Narrow"/>
              </a:rPr>
              <a:t>Today's</a:t>
            </a:r>
            <a:r>
              <a:rPr sz="4100" spc="-515" dirty="0">
                <a:latin typeface="Arial Narrow"/>
                <a:cs typeface="Arial Narrow"/>
              </a:rPr>
              <a:t> </a:t>
            </a:r>
            <a:r>
              <a:rPr sz="4100" spc="120" dirty="0">
                <a:latin typeface="Arial Narrow"/>
                <a:cs typeface="Arial Narrow"/>
              </a:rPr>
              <a:t>Class</a:t>
            </a:r>
            <a:endParaRPr sz="4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944054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role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business.</a:t>
            </a:r>
            <a:endParaRPr sz="1800" dirty="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components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time-series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sz="1800" b="1" spc="-105" dirty="0">
                <a:solidFill>
                  <a:srgbClr val="C2132D"/>
                </a:solidFill>
                <a:latin typeface="Trebuchet MS"/>
                <a:cs typeface="Trebuchet MS"/>
              </a:rPr>
              <a:t>trend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multiple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endParaRPr sz="1800" dirty="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315"/>
              </a:spcBef>
            </a:pP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cycles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 dirty="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concept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data-generating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process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(DGP)</a:t>
            </a:r>
            <a:endParaRPr sz="1800" dirty="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90" dirty="0">
                <a:solidFill>
                  <a:srgbClr val="585D60"/>
                </a:solidFill>
                <a:latin typeface="Trebuchet MS"/>
                <a:cs typeface="Trebuchet MS"/>
              </a:rPr>
              <a:t>Discuss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limits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3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endParaRPr sz="1800" dirty="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Understand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key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sz="1800" spc="-26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terminology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2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68929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0" dirty="0">
                <a:solidFill>
                  <a:srgbClr val="C2132D"/>
                </a:solidFill>
                <a:latin typeface="Arial Narrow"/>
                <a:cs typeface="Arial Narrow"/>
              </a:rPr>
              <a:t>Components </a:t>
            </a:r>
            <a:r>
              <a:rPr sz="3350" spc="235" dirty="0">
                <a:solidFill>
                  <a:srgbClr val="C2132D"/>
                </a:solidFill>
                <a:latin typeface="Arial Narrow"/>
                <a:cs typeface="Arial Narrow"/>
              </a:rPr>
              <a:t>of</a:t>
            </a:r>
            <a:r>
              <a:rPr sz="3350" spc="-455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35" dirty="0">
                <a:solidFill>
                  <a:srgbClr val="C2132D"/>
                </a:solidFill>
                <a:latin typeface="Arial Narrow"/>
                <a:cs typeface="Arial Narrow"/>
              </a:rPr>
              <a:t>Time </a:t>
            </a:r>
            <a:r>
              <a:rPr sz="3350" spc="75" dirty="0">
                <a:solidFill>
                  <a:srgbClr val="C2132D"/>
                </a:solidFill>
                <a:latin typeface="Arial Narrow"/>
                <a:cs typeface="Arial Narrow"/>
              </a:rPr>
              <a:t>Series Data: </a:t>
            </a:r>
            <a:r>
              <a:rPr sz="3350" spc="80" dirty="0">
                <a:solidFill>
                  <a:srgbClr val="C2132D"/>
                </a:solidFill>
                <a:latin typeface="Arial Narrow"/>
                <a:cs typeface="Arial Narrow"/>
              </a:rPr>
              <a:t>Cycles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1478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Cycles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refer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property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series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displays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irregular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patterns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repeat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at 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irregular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frequencies.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example,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US</a:t>
            </a:r>
            <a:r>
              <a:rPr sz="1800" spc="-13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4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Total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-2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Vehicle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6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Sales</a:t>
            </a:r>
            <a:r>
              <a:rPr sz="1800" spc="-9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585D60"/>
                </a:solidFill>
                <a:latin typeface="Trebuchet MS"/>
                <a:cs typeface="Trebuchet MS"/>
              </a:rPr>
              <a:t>business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cycles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 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influenced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economic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conditions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advancements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vehicle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technologies.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602056"/>
            <a:ext cx="9497903" cy="356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20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06666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150" dirty="0">
                <a:latin typeface="Arial Narrow"/>
                <a:cs typeface="Arial Narrow"/>
              </a:rPr>
              <a:t>Kahoot </a:t>
            </a:r>
            <a:r>
              <a:rPr sz="4100" spc="175" dirty="0">
                <a:latin typeface="Arial Narrow"/>
                <a:cs typeface="Arial Narrow"/>
              </a:rPr>
              <a:t>Competition</a:t>
            </a:r>
            <a:r>
              <a:rPr sz="4100" spc="-180" dirty="0">
                <a:latin typeface="Arial Narrow"/>
                <a:cs typeface="Arial Narrow"/>
              </a:rPr>
              <a:t> </a:t>
            </a:r>
            <a:r>
              <a:rPr sz="4100" spc="240" dirty="0">
                <a:latin typeface="Arial Narrow"/>
                <a:cs typeface="Arial Narrow"/>
              </a:rPr>
              <a:t>#01</a:t>
            </a:r>
            <a:endParaRPr sz="4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627235" cy="446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139">
              <a:lnSpc>
                <a:spcPct val="118100"/>
              </a:lnSpc>
              <a:spcBef>
                <a:spcPts val="100"/>
              </a:spcBef>
            </a:pP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585D60"/>
                </a:solidFill>
                <a:latin typeface="Trebuchet MS"/>
                <a:cs typeface="Trebuchet MS"/>
              </a:rPr>
              <a:t>assess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understanding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retention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topics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covered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585D60"/>
                </a:solidFill>
                <a:latin typeface="Trebuchet MS"/>
                <a:cs typeface="Trebuchet MS"/>
              </a:rPr>
              <a:t>so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585D60"/>
                </a:solidFill>
                <a:latin typeface="Trebuchet MS"/>
                <a:cs typeface="Trebuchet MS"/>
              </a:rPr>
              <a:t>far,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compete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a 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Kahoot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competition </a:t>
            </a: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(consisting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of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5</a:t>
            </a:r>
            <a:r>
              <a:rPr sz="1800" b="1" spc="-4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questions)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Go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2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https://kahoot.it/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Enter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Trebuchet MS"/>
                <a:cs typeface="Trebuchet MS"/>
              </a:rPr>
              <a:t>game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pin,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shown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during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first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(preferred)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last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393065" marR="297815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question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within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allocated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20-second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window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sz="1800" b="1" spc="-5" dirty="0">
                <a:solidFill>
                  <a:srgbClr val="C2132D"/>
                </a:solidFill>
                <a:latin typeface="Trebuchet MS"/>
                <a:cs typeface="Trebuchet MS"/>
              </a:rPr>
              <a:t>fast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2132D"/>
                </a:solidFill>
                <a:latin typeface="Trebuchet MS"/>
                <a:cs typeface="Trebuchet MS"/>
              </a:rPr>
              <a:t>answers  </a:t>
            </a: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provide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more</a:t>
            </a:r>
            <a:r>
              <a:rPr sz="1800" b="1" spc="-13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points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tabLst>
                <a:tab pos="6142990" algn="l"/>
              </a:tabLst>
            </a:pP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Winning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competition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involves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having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75" dirty="0">
                <a:solidFill>
                  <a:srgbClr val="C2132D"/>
                </a:solidFill>
                <a:latin typeface="Trebuchet MS"/>
                <a:cs typeface="Trebuchet MS"/>
              </a:rPr>
              <a:t>as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many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2132D"/>
                </a:solidFill>
                <a:latin typeface="Trebuchet MS"/>
                <a:cs typeface="Trebuchet MS"/>
              </a:rPr>
              <a:t>answers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75" dirty="0">
                <a:solidFill>
                  <a:srgbClr val="C2132D"/>
                </a:solidFill>
                <a:latin typeface="Trebuchet MS"/>
                <a:cs typeface="Trebuchet MS"/>
              </a:rPr>
              <a:t>as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possible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50" dirty="0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taking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C2132D"/>
                </a:solidFill>
                <a:latin typeface="Trebuchet MS"/>
                <a:cs typeface="Trebuchet MS"/>
              </a:rPr>
              <a:t>the 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shortest </a:t>
            </a: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duration </a:t>
            </a:r>
            <a:r>
              <a:rPr sz="1800" b="1" spc="-70" dirty="0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answer these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questions.</a:t>
            </a:r>
            <a:r>
              <a:rPr sz="1800" b="1" spc="-31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winner	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competition</a:t>
            </a:r>
            <a:r>
              <a:rPr sz="1800" spc="-3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will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receive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0.15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bonus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rgbClr val="C2132D"/>
                </a:solidFill>
                <a:latin typeface="Trebuchet MS"/>
                <a:cs typeface="Trebuchet MS"/>
              </a:rPr>
              <a:t>Assignment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C2132D"/>
                </a:solidFill>
                <a:latin typeface="Trebuchet MS"/>
                <a:cs typeface="Trebuchet MS"/>
              </a:rPr>
              <a:t>01</a:t>
            </a:r>
            <a:r>
              <a:rPr sz="1800" spc="-80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Good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luck!!!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4175" y="5363104"/>
            <a:ext cx="256540" cy="227965"/>
          </a:xfrm>
          <a:custGeom>
            <a:avLst/>
            <a:gdLst/>
            <a:ahLst/>
            <a:cxnLst/>
            <a:rect l="l" t="t" r="r" b="b"/>
            <a:pathLst>
              <a:path w="256540" h="227964">
                <a:moveTo>
                  <a:pt x="198387" y="28442"/>
                </a:moveTo>
                <a:lnTo>
                  <a:pt x="57596" y="28442"/>
                </a:lnTo>
                <a:lnTo>
                  <a:pt x="57463" y="26131"/>
                </a:lnTo>
                <a:lnTo>
                  <a:pt x="57285" y="21420"/>
                </a:lnTo>
                <a:lnTo>
                  <a:pt x="58712" y="13124"/>
                </a:lnTo>
                <a:lnTo>
                  <a:pt x="63168" y="6310"/>
                </a:lnTo>
                <a:lnTo>
                  <a:pt x="69915" y="1697"/>
                </a:lnTo>
                <a:lnTo>
                  <a:pt x="78217" y="0"/>
                </a:lnTo>
                <a:lnTo>
                  <a:pt x="177766" y="0"/>
                </a:lnTo>
                <a:lnTo>
                  <a:pt x="186068" y="1697"/>
                </a:lnTo>
                <a:lnTo>
                  <a:pt x="192816" y="6310"/>
                </a:lnTo>
                <a:lnTo>
                  <a:pt x="197271" y="13124"/>
                </a:lnTo>
                <a:lnTo>
                  <a:pt x="198698" y="21420"/>
                </a:lnTo>
                <a:lnTo>
                  <a:pt x="198521" y="26131"/>
                </a:lnTo>
                <a:lnTo>
                  <a:pt x="198387" y="28442"/>
                </a:lnTo>
                <a:close/>
              </a:path>
              <a:path w="256540" h="227964">
                <a:moveTo>
                  <a:pt x="149768" y="199098"/>
                </a:moveTo>
                <a:lnTo>
                  <a:pt x="106215" y="199098"/>
                </a:lnTo>
                <a:lnTo>
                  <a:pt x="113770" y="191543"/>
                </a:lnTo>
                <a:lnTo>
                  <a:pt x="113770" y="182255"/>
                </a:lnTo>
                <a:lnTo>
                  <a:pt x="81977" y="157357"/>
                </a:lnTo>
                <a:lnTo>
                  <a:pt x="66323" y="150496"/>
                </a:lnTo>
                <a:lnTo>
                  <a:pt x="34886" y="128303"/>
                </a:lnTo>
                <a:lnTo>
                  <a:pt x="9943" y="91855"/>
                </a:lnTo>
                <a:lnTo>
                  <a:pt x="0" y="39108"/>
                </a:lnTo>
                <a:lnTo>
                  <a:pt x="0" y="33197"/>
                </a:lnTo>
                <a:lnTo>
                  <a:pt x="4755" y="28442"/>
                </a:lnTo>
                <a:lnTo>
                  <a:pt x="251229" y="28442"/>
                </a:lnTo>
                <a:lnTo>
                  <a:pt x="255984" y="33197"/>
                </a:lnTo>
                <a:lnTo>
                  <a:pt x="255984" y="39108"/>
                </a:lnTo>
                <a:lnTo>
                  <a:pt x="254999" y="49774"/>
                </a:lnTo>
                <a:lnTo>
                  <a:pt x="21776" y="49774"/>
                </a:lnTo>
                <a:lnTo>
                  <a:pt x="25088" y="70142"/>
                </a:lnTo>
                <a:lnTo>
                  <a:pt x="49774" y="113015"/>
                </a:lnTo>
                <a:lnTo>
                  <a:pt x="82306" y="134480"/>
                </a:lnTo>
                <a:lnTo>
                  <a:pt x="213621" y="134480"/>
                </a:lnTo>
                <a:lnTo>
                  <a:pt x="205733" y="140960"/>
                </a:lnTo>
                <a:lnTo>
                  <a:pt x="189699" y="150496"/>
                </a:lnTo>
                <a:lnTo>
                  <a:pt x="174032" y="157357"/>
                </a:lnTo>
                <a:lnTo>
                  <a:pt x="159723" y="161990"/>
                </a:lnTo>
                <a:lnTo>
                  <a:pt x="152560" y="165150"/>
                </a:lnTo>
                <a:lnTo>
                  <a:pt x="147042" y="169939"/>
                </a:lnTo>
                <a:lnTo>
                  <a:pt x="143479" y="175820"/>
                </a:lnTo>
                <a:lnTo>
                  <a:pt x="142213" y="182255"/>
                </a:lnTo>
                <a:lnTo>
                  <a:pt x="142213" y="191543"/>
                </a:lnTo>
                <a:lnTo>
                  <a:pt x="149768" y="199098"/>
                </a:lnTo>
                <a:close/>
              </a:path>
              <a:path w="256540" h="227964">
                <a:moveTo>
                  <a:pt x="173722" y="134480"/>
                </a:moveTo>
                <a:lnTo>
                  <a:pt x="82306" y="134480"/>
                </a:lnTo>
                <a:lnTo>
                  <a:pt x="75014" y="119320"/>
                </a:lnTo>
                <a:lnTo>
                  <a:pt x="68506" y="100427"/>
                </a:lnTo>
                <a:lnTo>
                  <a:pt x="63132" y="77384"/>
                </a:lnTo>
                <a:lnTo>
                  <a:pt x="59240" y="49774"/>
                </a:lnTo>
                <a:lnTo>
                  <a:pt x="196787" y="49774"/>
                </a:lnTo>
                <a:lnTo>
                  <a:pt x="192896" y="77384"/>
                </a:lnTo>
                <a:lnTo>
                  <a:pt x="187521" y="100427"/>
                </a:lnTo>
                <a:lnTo>
                  <a:pt x="181013" y="119320"/>
                </a:lnTo>
                <a:lnTo>
                  <a:pt x="173722" y="134480"/>
                </a:lnTo>
                <a:close/>
              </a:path>
              <a:path w="256540" h="227964">
                <a:moveTo>
                  <a:pt x="213621" y="134480"/>
                </a:moveTo>
                <a:lnTo>
                  <a:pt x="173722" y="134480"/>
                </a:lnTo>
                <a:lnTo>
                  <a:pt x="182074" y="130426"/>
                </a:lnTo>
                <a:lnTo>
                  <a:pt x="190405" y="125547"/>
                </a:lnTo>
                <a:lnTo>
                  <a:pt x="198527" y="119769"/>
                </a:lnTo>
                <a:lnTo>
                  <a:pt x="206254" y="113015"/>
                </a:lnTo>
                <a:lnTo>
                  <a:pt x="216335" y="101446"/>
                </a:lnTo>
                <a:lnTo>
                  <a:pt x="224764" y="87261"/>
                </a:lnTo>
                <a:lnTo>
                  <a:pt x="230959" y="70142"/>
                </a:lnTo>
                <a:lnTo>
                  <a:pt x="234296" y="49774"/>
                </a:lnTo>
                <a:lnTo>
                  <a:pt x="254999" y="49774"/>
                </a:lnTo>
                <a:lnTo>
                  <a:pt x="253346" y="67675"/>
                </a:lnTo>
                <a:lnTo>
                  <a:pt x="246046" y="91855"/>
                </a:lnTo>
                <a:lnTo>
                  <a:pt x="235004" y="111960"/>
                </a:lnTo>
                <a:lnTo>
                  <a:pt x="221142" y="128303"/>
                </a:lnTo>
                <a:lnTo>
                  <a:pt x="213621" y="134480"/>
                </a:lnTo>
                <a:close/>
              </a:path>
              <a:path w="256540" h="227964">
                <a:moveTo>
                  <a:pt x="178522" y="227541"/>
                </a:moveTo>
                <a:lnTo>
                  <a:pt x="77461" y="227541"/>
                </a:lnTo>
                <a:lnTo>
                  <a:pt x="71106" y="221186"/>
                </a:lnTo>
                <a:lnTo>
                  <a:pt x="71106" y="205454"/>
                </a:lnTo>
                <a:lnTo>
                  <a:pt x="77461" y="199098"/>
                </a:lnTo>
                <a:lnTo>
                  <a:pt x="178522" y="199098"/>
                </a:lnTo>
                <a:lnTo>
                  <a:pt x="184877" y="205454"/>
                </a:lnTo>
                <a:lnTo>
                  <a:pt x="184877" y="221186"/>
                </a:lnTo>
                <a:lnTo>
                  <a:pt x="178522" y="227541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1700" y="6077108"/>
            <a:ext cx="9355455" cy="349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850" b="1" spc="-30" dirty="0">
                <a:solidFill>
                  <a:srgbClr val="C2132D"/>
                </a:solidFill>
                <a:latin typeface="Trebuchet MS"/>
                <a:cs typeface="Trebuchet MS"/>
              </a:rPr>
              <a:t>P.S:</a:t>
            </a:r>
            <a:r>
              <a:rPr sz="850" b="1" spc="-5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585D60"/>
                </a:solidFill>
                <a:latin typeface="Trebuchet MS"/>
                <a:cs typeface="Trebuchet MS"/>
              </a:rPr>
              <a:t>Kahoot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competition</a:t>
            </a:r>
            <a:r>
              <a:rPr sz="850" spc="-2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20" dirty="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b="1" dirty="0">
                <a:solidFill>
                  <a:srgbClr val="C2132D"/>
                </a:solidFill>
                <a:latin typeface="Trebuchet MS"/>
                <a:cs typeface="Trebuchet MS"/>
              </a:rPr>
              <a:t>no</a:t>
            </a:r>
            <a:r>
              <a:rPr sz="850" b="1" spc="-3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b="1" dirty="0">
                <a:solidFill>
                  <a:srgbClr val="C2132D"/>
                </a:solidFill>
                <a:latin typeface="Trebuchet MS"/>
                <a:cs typeface="Trebuchet MS"/>
              </a:rPr>
              <a:t>impact</a:t>
            </a:r>
            <a:r>
              <a:rPr sz="850" b="1" spc="-3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b="1" dirty="0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sz="850" b="1" spc="-3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b="1" spc="-15" dirty="0">
                <a:solidFill>
                  <a:srgbClr val="C2132D"/>
                </a:solidFill>
                <a:latin typeface="Trebuchet MS"/>
                <a:cs typeface="Trebuchet MS"/>
              </a:rPr>
              <a:t>your</a:t>
            </a:r>
            <a:r>
              <a:rPr sz="850" b="1" spc="-3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b="1" spc="-10" dirty="0">
                <a:solidFill>
                  <a:srgbClr val="C2132D"/>
                </a:solidFill>
                <a:latin typeface="Trebuchet MS"/>
                <a:cs typeface="Trebuchet MS"/>
              </a:rPr>
              <a:t>grade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25" dirty="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b="1" spc="-10" dirty="0">
                <a:solidFill>
                  <a:srgbClr val="C2132D"/>
                </a:solidFill>
                <a:latin typeface="Trebuchet MS"/>
                <a:cs typeface="Trebuchet MS"/>
              </a:rPr>
              <a:t>fun</a:t>
            </a:r>
            <a:r>
              <a:rPr sz="850" b="1" spc="-3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way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60" dirty="0">
                <a:solidFill>
                  <a:srgbClr val="585D60"/>
                </a:solidFill>
                <a:latin typeface="Trebuchet MS"/>
                <a:cs typeface="Trebuchet MS"/>
              </a:rPr>
              <a:t>assessing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knowledge,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motivating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0" dirty="0">
                <a:solidFill>
                  <a:srgbClr val="585D60"/>
                </a:solidFill>
                <a:latin typeface="Trebuchet MS"/>
                <a:cs typeface="Trebuchet MS"/>
              </a:rPr>
              <a:t>ask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about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585D60"/>
                </a:solidFill>
                <a:latin typeface="Trebuchet MS"/>
                <a:cs typeface="Trebuchet MS"/>
              </a:rPr>
              <a:t>topics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covered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sz="850" spc="-2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585D60"/>
                </a:solidFill>
                <a:latin typeface="Trebuchet MS"/>
                <a:cs typeface="Trebuchet MS"/>
              </a:rPr>
              <a:t>full 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understanding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75" dirty="0">
                <a:solidFill>
                  <a:srgbClr val="585D60"/>
                </a:solidFill>
                <a:latin typeface="Trebuchet MS"/>
                <a:cs typeface="Trebuchet MS"/>
              </a:rPr>
              <a:t>it,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585D60"/>
                </a:solidFill>
                <a:latin typeface="Trebuchet MS"/>
                <a:cs typeface="Trebuchet MS"/>
              </a:rPr>
              <a:t>providing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585D60"/>
                </a:solidFill>
                <a:latin typeface="Trebuchet MS"/>
                <a:cs typeface="Trebuchet MS"/>
              </a:rPr>
              <a:t>me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55" dirty="0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I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45" dirty="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585D60"/>
                </a:solidFill>
                <a:latin typeface="Trebuchet MS"/>
                <a:cs typeface="Trebuchet MS"/>
              </a:rPr>
              <a:t>pace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today's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585D60"/>
                </a:solidFill>
                <a:latin typeface="Trebuchet MS"/>
                <a:cs typeface="Trebuchet MS"/>
              </a:rPr>
              <a:t>class.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21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504" y="2758440"/>
            <a:ext cx="6498590" cy="1039494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4033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105"/>
              </a:spcBef>
            </a:pPr>
            <a:r>
              <a:rPr sz="4100" spc="-127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2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275" dirty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sz="4100" spc="-12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100" spc="-127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2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117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100" spc="-117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17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17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17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155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4100" spc="-1155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4100" spc="-1015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4100" spc="-10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00" spc="-101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0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01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0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1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0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01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0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01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10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01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10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4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1936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75" dirty="0">
                <a:latin typeface="Arial Narrow"/>
                <a:cs typeface="Arial Narrow"/>
              </a:rPr>
              <a:t>The </a:t>
            </a:r>
            <a:r>
              <a:rPr sz="3350" spc="90" dirty="0">
                <a:latin typeface="Arial Narrow"/>
                <a:cs typeface="Arial Narrow"/>
              </a:rPr>
              <a:t>Idea </a:t>
            </a:r>
            <a:r>
              <a:rPr sz="3350" spc="235" dirty="0">
                <a:latin typeface="Arial Narrow"/>
                <a:cs typeface="Arial Narrow"/>
              </a:rPr>
              <a:t>of</a:t>
            </a:r>
            <a:r>
              <a:rPr sz="3350" spc="-445" dirty="0">
                <a:latin typeface="Arial Narrow"/>
                <a:cs typeface="Arial Narrow"/>
              </a:rPr>
              <a:t> </a:t>
            </a:r>
            <a:r>
              <a:rPr sz="3350" spc="85" dirty="0">
                <a:latin typeface="Arial Narrow"/>
                <a:cs typeface="Arial Narrow"/>
              </a:rPr>
              <a:t>a Data </a:t>
            </a:r>
            <a:r>
              <a:rPr sz="3350" spc="80" dirty="0">
                <a:latin typeface="Arial Narrow"/>
                <a:cs typeface="Arial Narrow"/>
              </a:rPr>
              <a:t>Generating </a:t>
            </a:r>
            <a:r>
              <a:rPr sz="3350" spc="120" dirty="0">
                <a:latin typeface="Arial Narrow"/>
                <a:cs typeface="Arial Narrow"/>
              </a:rPr>
              <a:t>Process </a:t>
            </a:r>
            <a:r>
              <a:rPr sz="3350" spc="25" dirty="0">
                <a:latin typeface="Arial Narrow"/>
                <a:cs typeface="Arial Narrow"/>
              </a:rPr>
              <a:t>(DGP)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53670" algn="l"/>
              </a:tabLst>
            </a:pPr>
            <a:r>
              <a:rPr spc="110" dirty="0"/>
              <a:t>A</a:t>
            </a:r>
            <a:r>
              <a:rPr spc="-95" dirty="0"/>
              <a:t> </a:t>
            </a:r>
            <a:r>
              <a:rPr b="1" spc="-55" dirty="0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pc="60" dirty="0"/>
              <a:t>is</a:t>
            </a:r>
            <a:r>
              <a:rPr spc="-95" dirty="0"/>
              <a:t> </a:t>
            </a:r>
            <a:r>
              <a:rPr spc="-30" dirty="0"/>
              <a:t>defined</a:t>
            </a:r>
            <a:r>
              <a:rPr spc="-95" dirty="0"/>
              <a:t> </a:t>
            </a:r>
            <a:r>
              <a:rPr spc="114" dirty="0"/>
              <a:t>as</a:t>
            </a:r>
            <a:r>
              <a:rPr spc="-95" dirty="0"/>
              <a:t> </a:t>
            </a:r>
            <a:r>
              <a:rPr spc="30" dirty="0"/>
              <a:t>a</a:t>
            </a:r>
            <a:r>
              <a:rPr spc="-95" dirty="0"/>
              <a:t> </a:t>
            </a:r>
            <a:r>
              <a:rPr b="1" spc="-25" dirty="0">
                <a:solidFill>
                  <a:srgbClr val="C2132D"/>
                </a:solidFill>
                <a:latin typeface="Trebuchet MS"/>
                <a:cs typeface="Trebuchet MS"/>
              </a:rPr>
              <a:t>sequence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15" dirty="0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15" dirty="0">
                <a:solidFill>
                  <a:srgbClr val="C2132D"/>
                </a:solidFill>
                <a:latin typeface="Trebuchet MS"/>
                <a:cs typeface="Trebuchet MS"/>
              </a:rPr>
              <a:t>observations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pc="-20" dirty="0"/>
              <a:t>recorded</a:t>
            </a:r>
            <a:r>
              <a:rPr spc="-95" dirty="0"/>
              <a:t> </a:t>
            </a:r>
            <a:r>
              <a:rPr spc="-50" dirty="0"/>
              <a:t>at</a:t>
            </a:r>
            <a:r>
              <a:rPr spc="-95" dirty="0"/>
              <a:t> </a:t>
            </a:r>
            <a:r>
              <a:rPr spc="-25" dirty="0"/>
              <a:t>regular</a:t>
            </a:r>
            <a:r>
              <a:rPr spc="-95" dirty="0"/>
              <a:t> </a:t>
            </a:r>
            <a:r>
              <a:rPr spc="-40" dirty="0"/>
              <a:t>time</a:t>
            </a:r>
            <a:r>
              <a:rPr spc="-95" dirty="0"/>
              <a:t> </a:t>
            </a:r>
            <a:r>
              <a:rPr spc="-40" dirty="0"/>
              <a:t>intervals.</a:t>
            </a:r>
          </a:p>
          <a:p>
            <a:pPr marL="153035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53670" algn="l"/>
              </a:tabLst>
            </a:pPr>
            <a:r>
              <a:rPr spc="25" dirty="0"/>
              <a:t>Any</a:t>
            </a:r>
            <a:r>
              <a:rPr spc="-100" dirty="0"/>
              <a:t> </a:t>
            </a:r>
            <a:r>
              <a:rPr spc="-40" dirty="0"/>
              <a:t>time</a:t>
            </a:r>
            <a:r>
              <a:rPr spc="-95" dirty="0"/>
              <a:t> </a:t>
            </a:r>
            <a:r>
              <a:rPr spc="30" dirty="0"/>
              <a:t>series</a:t>
            </a:r>
            <a:r>
              <a:rPr spc="-100" dirty="0"/>
              <a:t> </a:t>
            </a:r>
            <a:r>
              <a:rPr spc="60" dirty="0"/>
              <a:t>is</a:t>
            </a:r>
            <a:r>
              <a:rPr spc="-95" dirty="0"/>
              <a:t> </a:t>
            </a:r>
            <a:r>
              <a:rPr spc="-20" dirty="0"/>
              <a:t>generated</a:t>
            </a:r>
            <a:r>
              <a:rPr spc="-100" dirty="0"/>
              <a:t> </a:t>
            </a:r>
            <a:r>
              <a:rPr spc="-20" dirty="0"/>
              <a:t>by</a:t>
            </a:r>
            <a:r>
              <a:rPr spc="-95" dirty="0"/>
              <a:t> </a:t>
            </a:r>
            <a:r>
              <a:rPr spc="75" dirty="0"/>
              <a:t>some</a:t>
            </a:r>
            <a:r>
              <a:rPr spc="-100" dirty="0"/>
              <a:t> </a:t>
            </a:r>
            <a:r>
              <a:rPr spc="-15" dirty="0"/>
              <a:t>kind</a:t>
            </a:r>
            <a:r>
              <a:rPr spc="-95" dirty="0"/>
              <a:t> </a:t>
            </a:r>
            <a:r>
              <a:rPr spc="10" dirty="0"/>
              <a:t>of</a:t>
            </a:r>
            <a:r>
              <a:rPr spc="-100" dirty="0"/>
              <a:t> </a:t>
            </a:r>
            <a:r>
              <a:rPr spc="5" dirty="0"/>
              <a:t>mechanism,</a:t>
            </a:r>
            <a:r>
              <a:rPr spc="-95" dirty="0"/>
              <a:t> </a:t>
            </a:r>
            <a:r>
              <a:rPr dirty="0"/>
              <a:t>which</a:t>
            </a:r>
            <a:r>
              <a:rPr spc="-100" dirty="0"/>
              <a:t> </a:t>
            </a:r>
            <a:r>
              <a:rPr spc="60" dirty="0"/>
              <a:t>is</a:t>
            </a:r>
            <a:r>
              <a:rPr spc="-95" dirty="0"/>
              <a:t> </a:t>
            </a:r>
            <a:r>
              <a:rPr spc="-25" dirty="0"/>
              <a:t>often</a:t>
            </a:r>
            <a:r>
              <a:rPr spc="-100" dirty="0"/>
              <a:t> </a:t>
            </a:r>
            <a:r>
              <a:rPr spc="-60" dirty="0"/>
              <a:t>referred</a:t>
            </a:r>
            <a:r>
              <a:rPr spc="-95" dirty="0"/>
              <a:t> </a:t>
            </a:r>
            <a:r>
              <a:rPr spc="-45" dirty="0"/>
              <a:t>to</a:t>
            </a:r>
            <a:r>
              <a:rPr spc="-100" dirty="0"/>
              <a:t> </a:t>
            </a:r>
            <a:r>
              <a:rPr spc="114" dirty="0"/>
              <a:t>as</a:t>
            </a:r>
            <a:r>
              <a:rPr spc="-95" dirty="0"/>
              <a:t> </a:t>
            </a:r>
            <a:r>
              <a:rPr spc="30" dirty="0"/>
              <a:t>a</a:t>
            </a:r>
          </a:p>
          <a:p>
            <a:pPr marL="153035">
              <a:lnSpc>
                <a:spcPct val="100000"/>
              </a:lnSpc>
              <a:spcBef>
                <a:spcPts val="390"/>
              </a:spcBef>
            </a:pPr>
            <a:r>
              <a:rPr b="1" spc="-3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30" dirty="0">
                <a:solidFill>
                  <a:srgbClr val="C2132D"/>
                </a:solidFill>
                <a:latin typeface="Trebuchet MS"/>
                <a:cs typeface="Trebuchet MS"/>
              </a:rPr>
              <a:t>generating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10" dirty="0">
                <a:solidFill>
                  <a:srgbClr val="C2132D"/>
                </a:solidFill>
                <a:latin typeface="Trebuchet MS"/>
                <a:cs typeface="Trebuchet MS"/>
              </a:rPr>
              <a:t>process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20" dirty="0">
                <a:solidFill>
                  <a:srgbClr val="C2132D"/>
                </a:solidFill>
                <a:latin typeface="Trebuchet MS"/>
                <a:cs typeface="Trebuchet MS"/>
              </a:rPr>
              <a:t>(GDP)</a:t>
            </a:r>
            <a:r>
              <a:rPr spc="-20" dirty="0"/>
              <a:t>.</a:t>
            </a:r>
            <a:r>
              <a:rPr spc="-100" dirty="0"/>
              <a:t> </a:t>
            </a:r>
            <a:r>
              <a:rPr dirty="0"/>
              <a:t>For</a:t>
            </a:r>
            <a:r>
              <a:rPr spc="-100" dirty="0"/>
              <a:t> </a:t>
            </a:r>
            <a:r>
              <a:rPr spc="-45" dirty="0"/>
              <a:t>example,</a:t>
            </a:r>
            <a:r>
              <a:rPr spc="-95" dirty="0"/>
              <a:t> </a:t>
            </a:r>
            <a:r>
              <a:rPr spc="-50" dirty="0"/>
              <a:t>the</a:t>
            </a:r>
            <a:r>
              <a:rPr spc="-100" dirty="0"/>
              <a:t> </a:t>
            </a:r>
            <a:r>
              <a:rPr spc="-40" dirty="0"/>
              <a:t>hotel</a:t>
            </a:r>
            <a:r>
              <a:rPr spc="-95" dirty="0"/>
              <a:t> </a:t>
            </a:r>
            <a:r>
              <a:rPr spc="25" dirty="0"/>
              <a:t>occupancy</a:t>
            </a:r>
            <a:r>
              <a:rPr spc="-100" dirty="0"/>
              <a:t> </a:t>
            </a:r>
            <a:r>
              <a:rPr dirty="0"/>
              <a:t>dataset</a:t>
            </a:r>
            <a:r>
              <a:rPr spc="-100" dirty="0"/>
              <a:t> </a:t>
            </a:r>
            <a:r>
              <a:rPr spc="60" dirty="0"/>
              <a:t>is</a:t>
            </a:r>
            <a:r>
              <a:rPr spc="-95" dirty="0"/>
              <a:t> </a:t>
            </a:r>
            <a:r>
              <a:rPr spc="-5" dirty="0"/>
              <a:t>impacted</a:t>
            </a:r>
            <a:r>
              <a:rPr spc="-100" dirty="0"/>
              <a:t> </a:t>
            </a:r>
            <a:r>
              <a:rPr spc="-90" dirty="0"/>
              <a:t>by:</a:t>
            </a:r>
          </a:p>
          <a:p>
            <a:pPr marL="534035" lvl="1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534670" algn="l"/>
              </a:tabLst>
            </a:pPr>
            <a:r>
              <a:rPr sz="1800" b="1" spc="-20" dirty="0">
                <a:latin typeface="Trebuchet MS"/>
                <a:cs typeface="Trebuchet MS"/>
              </a:rPr>
              <a:t>season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b="1" spc="-50" dirty="0">
                <a:latin typeface="Trebuchet MS"/>
                <a:cs typeface="Trebuchet MS"/>
              </a:rPr>
              <a:t>holidays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b="1" spc="-20" dirty="0">
                <a:latin typeface="Trebuchet MS"/>
                <a:cs typeface="Trebuchet MS"/>
              </a:rPr>
              <a:t>economic </a:t>
            </a:r>
            <a:r>
              <a:rPr sz="1800" b="1" spc="-50" dirty="0">
                <a:latin typeface="Trebuchet MS"/>
                <a:cs typeface="Trebuchet MS"/>
              </a:rPr>
              <a:t>conditions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3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marketing </a:t>
            </a:r>
            <a:r>
              <a:rPr sz="1800" b="1" spc="-15" dirty="0">
                <a:latin typeface="Trebuchet MS"/>
                <a:cs typeface="Trebuchet MS"/>
              </a:rPr>
              <a:t>campaigns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534035" lvl="1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34670" algn="l"/>
              </a:tabLst>
            </a:pPr>
            <a:r>
              <a:rPr sz="1800" b="1" spc="-55" dirty="0">
                <a:latin typeface="Trebuchet MS"/>
                <a:cs typeface="Trebuchet MS"/>
              </a:rPr>
              <a:t>number </a:t>
            </a:r>
            <a:r>
              <a:rPr sz="1800" b="1" spc="-15" dirty="0">
                <a:latin typeface="Trebuchet MS"/>
                <a:cs typeface="Trebuchet MS"/>
              </a:rPr>
              <a:t>of </a:t>
            </a:r>
            <a:r>
              <a:rPr sz="1800" b="1" spc="-50" dirty="0">
                <a:latin typeface="Trebuchet MS"/>
                <a:cs typeface="Trebuchet MS"/>
              </a:rPr>
              <a:t>rooms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b="1" spc="-35" dirty="0">
                <a:latin typeface="Trebuchet MS"/>
                <a:cs typeface="Trebuchet MS"/>
              </a:rPr>
              <a:t>room </a:t>
            </a:r>
            <a:r>
              <a:rPr sz="1800" b="1" spc="-80" dirty="0">
                <a:latin typeface="Trebuchet MS"/>
                <a:cs typeface="Trebuchet MS"/>
              </a:rPr>
              <a:t>rates</a:t>
            </a:r>
            <a:r>
              <a:rPr sz="1800" spc="-8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409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customer </a:t>
            </a:r>
            <a:r>
              <a:rPr sz="1800" b="1" spc="-30" dirty="0">
                <a:latin typeface="Trebuchet MS"/>
                <a:cs typeface="Trebuchet MS"/>
              </a:rPr>
              <a:t>satisfaction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534035" lvl="1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534670" algn="l"/>
              </a:tabLst>
            </a:pPr>
            <a:r>
              <a:rPr sz="1800" b="1" spc="-100" dirty="0">
                <a:latin typeface="Trebuchet MS"/>
                <a:cs typeface="Trebuchet MS"/>
              </a:rPr>
              <a:t>weather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b="1" spc="-20" dirty="0">
                <a:latin typeface="Trebuchet MS"/>
                <a:cs typeface="Trebuchet MS"/>
              </a:rPr>
              <a:t>local </a:t>
            </a:r>
            <a:r>
              <a:rPr sz="1800" b="1" spc="-75" dirty="0">
                <a:latin typeface="Trebuchet MS"/>
                <a:cs typeface="Trebuchet MS"/>
              </a:rPr>
              <a:t>events</a:t>
            </a:r>
            <a:r>
              <a:rPr sz="1800" spc="-75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sz="1800" b="1" spc="-65" dirty="0">
                <a:latin typeface="Trebuchet MS"/>
                <a:cs typeface="Trebuchet MS"/>
              </a:rPr>
              <a:t>competition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;</a:t>
            </a:r>
            <a:r>
              <a:rPr sz="1800" spc="-3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534035" lvl="1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34670" algn="l"/>
              </a:tabLst>
            </a:pPr>
            <a:r>
              <a:rPr sz="1800" b="1" spc="-55" dirty="0">
                <a:latin typeface="Trebuchet MS"/>
                <a:cs typeface="Trebuchet MS"/>
              </a:rPr>
              <a:t>number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of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rooms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already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booked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room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cancellations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no-shows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53035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53670" algn="l"/>
              </a:tabLst>
            </a:pPr>
            <a:r>
              <a:rPr dirty="0"/>
              <a:t>The</a:t>
            </a:r>
            <a:r>
              <a:rPr spc="-100" dirty="0"/>
              <a:t> </a:t>
            </a:r>
            <a:r>
              <a:rPr b="1" spc="45" dirty="0">
                <a:solidFill>
                  <a:srgbClr val="C2132D"/>
                </a:solidFill>
                <a:latin typeface="Trebuchet MS"/>
                <a:cs typeface="Trebuchet MS"/>
              </a:rPr>
              <a:t>DGP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pc="60" dirty="0"/>
              <a:t>is</a:t>
            </a:r>
            <a:r>
              <a:rPr spc="-95" dirty="0"/>
              <a:t> </a:t>
            </a:r>
            <a:r>
              <a:rPr spc="-50" dirty="0"/>
              <a:t>the</a:t>
            </a:r>
            <a:r>
              <a:rPr spc="-95" dirty="0"/>
              <a:t> </a:t>
            </a:r>
            <a:r>
              <a:rPr b="1" spc="-45" dirty="0">
                <a:solidFill>
                  <a:srgbClr val="C2132D"/>
                </a:solidFill>
                <a:latin typeface="Trebuchet MS"/>
                <a:cs typeface="Trebuchet MS"/>
              </a:rPr>
              <a:t>underlying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60" dirty="0">
                <a:solidFill>
                  <a:srgbClr val="C2132D"/>
                </a:solidFill>
                <a:latin typeface="Trebuchet MS"/>
                <a:cs typeface="Trebuchet MS"/>
              </a:rPr>
              <a:t>theoretical</a:t>
            </a:r>
            <a:r>
              <a:rPr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C2132D"/>
                </a:solidFill>
                <a:latin typeface="Trebuchet MS"/>
                <a:cs typeface="Trebuchet MS"/>
              </a:rPr>
              <a:t>mechanism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pc="-55" dirty="0"/>
              <a:t>that</a:t>
            </a:r>
            <a:r>
              <a:rPr spc="-100" dirty="0"/>
              <a:t> </a:t>
            </a:r>
            <a:r>
              <a:rPr dirty="0"/>
              <a:t>generates</a:t>
            </a:r>
            <a:r>
              <a:rPr spc="-95" dirty="0"/>
              <a:t> </a:t>
            </a:r>
            <a:r>
              <a:rPr spc="-50" dirty="0"/>
              <a:t>the</a:t>
            </a:r>
            <a:r>
              <a:rPr spc="-95" dirty="0"/>
              <a:t> </a:t>
            </a:r>
            <a:r>
              <a:rPr spc="-15" dirty="0"/>
              <a:t>data</a:t>
            </a:r>
            <a:r>
              <a:rPr spc="-100" dirty="0"/>
              <a:t> </a:t>
            </a:r>
            <a:r>
              <a:rPr spc="-10" dirty="0"/>
              <a:t>we</a:t>
            </a:r>
            <a:r>
              <a:rPr spc="-95" dirty="0"/>
              <a:t> </a:t>
            </a:r>
            <a:r>
              <a:rPr spc="-10" dirty="0"/>
              <a:t>observe.</a:t>
            </a:r>
          </a:p>
          <a:p>
            <a:pPr marL="534035" lvl="1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34670" algn="l"/>
              </a:tabLst>
            </a:pPr>
            <a:r>
              <a:rPr sz="1800" spc="45" dirty="0">
                <a:solidFill>
                  <a:srgbClr val="585D60"/>
                </a:solidFill>
                <a:latin typeface="Trebuchet MS"/>
                <a:cs typeface="Trebuchet MS"/>
              </a:rPr>
              <a:t>Accounts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both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systematic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patterns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(e.g.,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trend,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seasonality)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randomness.</a:t>
            </a:r>
            <a:endParaRPr sz="1800">
              <a:latin typeface="Trebuchet MS"/>
              <a:cs typeface="Trebuchet MS"/>
            </a:endParaRPr>
          </a:p>
          <a:p>
            <a:pPr marL="153035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53670" algn="l"/>
              </a:tabLst>
            </a:pPr>
            <a:r>
              <a:rPr b="1" spc="-80" dirty="0">
                <a:solidFill>
                  <a:srgbClr val="C2132D"/>
                </a:solidFill>
                <a:latin typeface="Trebuchet MS"/>
                <a:cs typeface="Trebuchet MS"/>
              </a:rPr>
              <a:t>But</a:t>
            </a:r>
            <a:r>
              <a:rPr spc="-80" dirty="0"/>
              <a:t>:</a:t>
            </a:r>
            <a:r>
              <a:rPr spc="-100" dirty="0"/>
              <a:t>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0" dirty="0"/>
              <a:t>real-world</a:t>
            </a:r>
            <a:r>
              <a:rPr spc="-100" dirty="0"/>
              <a:t> </a:t>
            </a:r>
            <a:r>
              <a:rPr spc="-20" dirty="0"/>
              <a:t>settings,</a:t>
            </a:r>
            <a:r>
              <a:rPr spc="-95" dirty="0"/>
              <a:t> </a:t>
            </a:r>
            <a:r>
              <a:rPr spc="-60" dirty="0"/>
              <a:t>there</a:t>
            </a:r>
            <a:r>
              <a:rPr spc="-100" dirty="0"/>
              <a:t> </a:t>
            </a:r>
            <a:r>
              <a:rPr spc="60" dirty="0"/>
              <a:t>is</a:t>
            </a:r>
            <a:r>
              <a:rPr spc="-100" dirty="0"/>
              <a:t> </a:t>
            </a:r>
            <a:r>
              <a:rPr spc="-25" dirty="0"/>
              <a:t>often</a:t>
            </a:r>
            <a:r>
              <a:rPr spc="-95" dirty="0"/>
              <a:t> </a:t>
            </a:r>
            <a:r>
              <a:rPr b="1" spc="-30" dirty="0">
                <a:solidFill>
                  <a:srgbClr val="C2132D"/>
                </a:solidFill>
                <a:latin typeface="Trebuchet MS"/>
                <a:cs typeface="Trebuchet MS"/>
              </a:rPr>
              <a:t>no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60" dirty="0">
                <a:solidFill>
                  <a:srgbClr val="C2132D"/>
                </a:solidFill>
                <a:latin typeface="Trebuchet MS"/>
                <a:cs typeface="Trebuchet MS"/>
              </a:rPr>
              <a:t>perfectly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b="1" spc="-45" dirty="0">
                <a:solidFill>
                  <a:srgbClr val="C2132D"/>
                </a:solidFill>
                <a:latin typeface="Trebuchet MS"/>
                <a:cs typeface="Trebuchet MS"/>
              </a:rPr>
              <a:t>known</a:t>
            </a:r>
            <a:r>
              <a:rPr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pc="-65" dirty="0"/>
              <a:t>DGP.</a:t>
            </a:r>
          </a:p>
          <a:p>
            <a:pPr marL="534035" lvl="1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34670" algn="l"/>
              </a:tabLst>
            </a:pP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Any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formula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write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approximation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unknowable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85" dirty="0">
                <a:solidFill>
                  <a:srgbClr val="C2132D"/>
                </a:solidFill>
                <a:latin typeface="Trebuchet MS"/>
                <a:cs typeface="Trebuchet MS"/>
              </a:rPr>
              <a:t>“truth.”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23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54175"/>
            <a:ext cx="413448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65" dirty="0">
                <a:solidFill>
                  <a:srgbClr val="C2132D"/>
                </a:solidFill>
                <a:latin typeface="Trebuchet MS"/>
                <a:cs typeface="Trebuchet MS"/>
              </a:rPr>
              <a:t>A </a:t>
            </a: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map </a:t>
            </a:r>
            <a:r>
              <a:rPr sz="1800" b="1" dirty="0">
                <a:solidFill>
                  <a:srgbClr val="C2132D"/>
                </a:solidFill>
                <a:latin typeface="Arial"/>
                <a:cs typeface="Arial"/>
              </a:rPr>
              <a:t>≠ </a:t>
            </a:r>
            <a:r>
              <a:rPr sz="1800" b="1" spc="-80" dirty="0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sz="1800" b="1" spc="-4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territory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527050" marR="132080" lvl="1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maps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navigate,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but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they 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always</a:t>
            </a:r>
            <a:r>
              <a:rPr sz="1800" spc="-17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simplified.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Similarly,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Arial"/>
                <a:cs typeface="Arial"/>
              </a:rPr>
              <a:t>≠</a:t>
            </a:r>
            <a:r>
              <a:rPr sz="1800" spc="-6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reality</a:t>
            </a:r>
            <a:endParaRPr sz="1800">
              <a:latin typeface="Trebuchet MS"/>
              <a:cs typeface="Trebuchet MS"/>
            </a:endParaRPr>
          </a:p>
          <a:p>
            <a:pPr marL="527050">
              <a:lnSpc>
                <a:spcPct val="100000"/>
              </a:lnSpc>
              <a:spcBef>
                <a:spcPts val="340"/>
              </a:spcBef>
            </a:pP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—it</a:t>
            </a:r>
            <a:r>
              <a:rPr sz="1800" spc="-11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40" dirty="0">
                <a:solidFill>
                  <a:srgbClr val="585D60"/>
                </a:solidFill>
                <a:latin typeface="Trebuchet MS"/>
                <a:cs typeface="Trebuchet MS"/>
              </a:rPr>
              <a:t>purposeful</a:t>
            </a:r>
            <a:r>
              <a:rPr sz="1850" i="1" spc="-12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simplification.</a:t>
            </a:r>
            <a:endParaRPr sz="1800">
              <a:latin typeface="Trebuchet MS"/>
              <a:cs typeface="Trebuchet MS"/>
            </a:endParaRPr>
          </a:p>
          <a:p>
            <a:pPr marL="146050" indent="-133985" algn="just">
              <a:lnSpc>
                <a:spcPct val="100000"/>
              </a:lnSpc>
              <a:spcBef>
                <a:spcPts val="120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Different </a:t>
            </a:r>
            <a:r>
              <a:rPr sz="1800" b="1" spc="30" dirty="0">
                <a:solidFill>
                  <a:srgbClr val="C2132D"/>
                </a:solidFill>
                <a:latin typeface="Trebuchet MS"/>
                <a:cs typeface="Trebuchet MS"/>
              </a:rPr>
              <a:t>maps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for </a:t>
            </a:r>
            <a:r>
              <a:rPr sz="1800" b="1" spc="-65" dirty="0">
                <a:solidFill>
                  <a:srgbClr val="C2132D"/>
                </a:solidFill>
                <a:latin typeface="Trebuchet MS"/>
                <a:cs typeface="Trebuchet MS"/>
              </a:rPr>
              <a:t>different</a:t>
            </a:r>
            <a:r>
              <a:rPr sz="1800" b="1" spc="-35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needs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527050" marR="5080" lvl="1" indent="-133985" algn="just">
              <a:lnSpc>
                <a:spcPct val="116300"/>
              </a:lnSpc>
              <a:spcBef>
                <a:spcPts val="93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11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tourist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Trebuchet MS"/>
                <a:cs typeface="Trebuchet MS"/>
              </a:rPr>
              <a:t>map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highlights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landmarks, 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while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transportation </a:t>
            </a:r>
            <a:r>
              <a:rPr sz="1800" spc="40" dirty="0">
                <a:solidFill>
                  <a:srgbClr val="585D60"/>
                </a:solidFill>
                <a:latin typeface="Trebuchet MS"/>
                <a:cs typeface="Trebuchet MS"/>
              </a:rPr>
              <a:t>map</a:t>
            </a:r>
            <a:r>
              <a:rPr sz="1800" spc="-36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focuses 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 roads</a:t>
            </a:r>
            <a:r>
              <a:rPr sz="1800" spc="-3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inform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navigation.</a:t>
            </a:r>
            <a:endParaRPr sz="1800">
              <a:latin typeface="Trebuchet MS"/>
              <a:cs typeface="Trebuchet MS"/>
            </a:endParaRPr>
          </a:p>
          <a:p>
            <a:pPr marL="527050" marR="40640" lvl="1" indent="-133985">
              <a:lnSpc>
                <a:spcPct val="116599"/>
              </a:lnSpc>
              <a:spcBef>
                <a:spcPts val="869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Each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addresses</a:t>
            </a:r>
            <a:r>
              <a:rPr sz="1800" spc="-3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20" dirty="0">
                <a:solidFill>
                  <a:srgbClr val="585D60"/>
                </a:solidFill>
                <a:latin typeface="Trebuchet MS"/>
                <a:cs typeface="Trebuchet MS"/>
              </a:rPr>
              <a:t>specific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questions, 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just </a:t>
            </a:r>
            <a:r>
              <a:rPr sz="1800" spc="114" dirty="0">
                <a:solidFill>
                  <a:srgbClr val="585D60"/>
                </a:solidFill>
                <a:latin typeface="Trebuchet MS"/>
                <a:cs typeface="Trebuchet MS"/>
              </a:rPr>
              <a:t>as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we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build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different 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models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different 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objectives.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399" y="1543050"/>
            <a:ext cx="4362450" cy="201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8399" y="4191000"/>
            <a:ext cx="4362450" cy="2000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9209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55" dirty="0">
                <a:latin typeface="Arial Narrow"/>
                <a:cs typeface="Arial Narrow"/>
              </a:rPr>
              <a:t>Model</a:t>
            </a:r>
            <a:r>
              <a:rPr sz="3350" spc="5" dirty="0">
                <a:latin typeface="Arial Narrow"/>
                <a:cs typeface="Arial Narrow"/>
              </a:rPr>
              <a:t> </a:t>
            </a:r>
            <a:r>
              <a:rPr sz="3350" spc="120" dirty="0">
                <a:latin typeface="Arial Narrow"/>
                <a:cs typeface="Arial Narrow"/>
              </a:rPr>
              <a:t>vs.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75" dirty="0">
                <a:latin typeface="Arial Narrow"/>
                <a:cs typeface="Arial Narrow"/>
              </a:rPr>
              <a:t>Reality</a:t>
            </a:r>
            <a:r>
              <a:rPr sz="3350" spc="5" dirty="0">
                <a:latin typeface="Arial Narrow"/>
                <a:cs typeface="Arial Narrow"/>
              </a:rPr>
              <a:t> </a:t>
            </a:r>
            <a:r>
              <a:rPr sz="3350" spc="-459" dirty="0">
                <a:latin typeface="Arial Narrow"/>
                <a:cs typeface="Arial Narrow"/>
              </a:rPr>
              <a:t>—</a:t>
            </a:r>
            <a:r>
              <a:rPr sz="3350" spc="-365" dirty="0">
                <a:latin typeface="Arial Narrow"/>
                <a:cs typeface="Arial Narrow"/>
              </a:rPr>
              <a:t> </a:t>
            </a:r>
            <a:r>
              <a:rPr sz="3350" spc="75" dirty="0">
                <a:latin typeface="Arial Narrow"/>
                <a:cs typeface="Arial Narrow"/>
              </a:rPr>
              <a:t>The</a:t>
            </a:r>
            <a:r>
              <a:rPr sz="3350" spc="5" dirty="0">
                <a:latin typeface="Arial Narrow"/>
                <a:cs typeface="Arial Narrow"/>
              </a:rPr>
              <a:t> </a:t>
            </a:r>
            <a:r>
              <a:rPr sz="3350" spc="160" dirty="0">
                <a:latin typeface="Arial Narrow"/>
                <a:cs typeface="Arial Narrow"/>
              </a:rPr>
              <a:t>Map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114" dirty="0">
                <a:latin typeface="Arial Narrow"/>
                <a:cs typeface="Arial Narrow"/>
              </a:rPr>
              <a:t>Analogy</a:t>
            </a:r>
            <a:r>
              <a:rPr sz="3350" spc="5" dirty="0">
                <a:latin typeface="Arial Narrow"/>
                <a:cs typeface="Arial Narrow"/>
              </a:rPr>
              <a:t> </a:t>
            </a:r>
            <a:r>
              <a:rPr sz="3350" spc="190" dirty="0">
                <a:latin typeface="Arial Narrow"/>
                <a:cs typeface="Arial Narrow"/>
              </a:rPr>
              <a:t>for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dirty="0">
                <a:latin typeface="Arial Narrow"/>
                <a:cs typeface="Arial Narrow"/>
              </a:rPr>
              <a:t>DGPs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24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25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5057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35" dirty="0">
                <a:latin typeface="Arial Narrow"/>
                <a:cs typeface="Arial Narrow"/>
              </a:rPr>
              <a:t>Why </a:t>
            </a:r>
            <a:r>
              <a:rPr sz="3350" spc="40" dirty="0">
                <a:latin typeface="Arial Narrow"/>
                <a:cs typeface="Arial Narrow"/>
              </a:rPr>
              <a:t>Use </a:t>
            </a:r>
            <a:r>
              <a:rPr sz="3350" dirty="0">
                <a:latin typeface="Arial Narrow"/>
                <a:cs typeface="Arial Narrow"/>
              </a:rPr>
              <a:t>DGPs </a:t>
            </a:r>
            <a:r>
              <a:rPr sz="3350" spc="190" dirty="0">
                <a:latin typeface="Arial Narrow"/>
                <a:cs typeface="Arial Narrow"/>
              </a:rPr>
              <a:t>If </a:t>
            </a:r>
            <a:r>
              <a:rPr sz="3350" spc="60" dirty="0">
                <a:latin typeface="Arial Narrow"/>
                <a:cs typeface="Arial Narrow"/>
              </a:rPr>
              <a:t>They </a:t>
            </a:r>
            <a:r>
              <a:rPr sz="3350" spc="55" dirty="0">
                <a:latin typeface="Arial Narrow"/>
                <a:cs typeface="Arial Narrow"/>
              </a:rPr>
              <a:t>Do </a:t>
            </a:r>
            <a:r>
              <a:rPr sz="3350" spc="165" dirty="0">
                <a:latin typeface="Arial Narrow"/>
                <a:cs typeface="Arial Narrow"/>
              </a:rPr>
              <a:t>not</a:t>
            </a:r>
            <a:r>
              <a:rPr sz="3350" spc="-535" dirty="0">
                <a:latin typeface="Arial Narrow"/>
                <a:cs typeface="Arial Narrow"/>
              </a:rPr>
              <a:t> </a:t>
            </a:r>
            <a:r>
              <a:rPr sz="3350" spc="135" dirty="0">
                <a:latin typeface="Arial Narrow"/>
                <a:cs typeface="Arial Narrow"/>
              </a:rPr>
              <a:t>Actually </a:t>
            </a:r>
            <a:r>
              <a:rPr sz="3350" spc="65" dirty="0">
                <a:latin typeface="Arial Narrow"/>
                <a:cs typeface="Arial Narrow"/>
              </a:rPr>
              <a:t>Exist?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664700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861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361315" algn="l"/>
              </a:tabLst>
            </a:pP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Guiding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Principle:</a:t>
            </a:r>
            <a:endParaRPr sz="1800">
              <a:latin typeface="Trebuchet MS"/>
              <a:cs typeface="Trebuchet MS"/>
            </a:endParaRPr>
          </a:p>
          <a:p>
            <a:pPr marL="393065" marR="801370" lvl="1" indent="-133985">
              <a:lnSpc>
                <a:spcPct val="117100"/>
              </a:lnSpc>
              <a:spcBef>
                <a:spcPts val="176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Thinking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terms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65" dirty="0">
                <a:solidFill>
                  <a:srgbClr val="585D60"/>
                </a:solidFill>
                <a:latin typeface="Trebuchet MS"/>
                <a:cs typeface="Trebuchet MS"/>
              </a:rPr>
              <a:t>hypothetical</a:t>
            </a:r>
            <a:r>
              <a:rPr sz="1850" i="1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585D60"/>
                </a:solidFill>
                <a:latin typeface="Trebuchet MS"/>
                <a:cs typeface="Trebuchet MS"/>
              </a:rPr>
              <a:t>DGP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helps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585D60"/>
                </a:solidFill>
                <a:latin typeface="Trebuchet MS"/>
                <a:cs typeface="Trebuchet MS"/>
              </a:rPr>
              <a:t>us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design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select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reasonable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 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structures.</a:t>
            </a:r>
            <a:endParaRPr sz="1800">
              <a:latin typeface="Trebuchet MS"/>
              <a:cs typeface="Trebuchet MS"/>
            </a:endParaRPr>
          </a:p>
          <a:p>
            <a:pPr marL="393065" marR="941069" lvl="1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E.g.,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incorporate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domain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insights: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“Does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our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hotel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occupancy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strong 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seasonality?”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C2132D"/>
              </a:buClr>
              <a:buFont typeface="Trebuchet MS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360680" indent="-34861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61315" algn="l"/>
              </a:tabLst>
            </a:pP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Clarifying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Assumptions:</a:t>
            </a:r>
            <a:endParaRPr sz="1800">
              <a:latin typeface="Trebuchet MS"/>
              <a:cs typeface="Trebuchet MS"/>
            </a:endParaRPr>
          </a:p>
          <a:p>
            <a:pPr marL="393065" marR="5080" lvl="1" indent="-133985">
              <a:lnSpc>
                <a:spcPct val="118100"/>
              </a:lnSpc>
              <a:spcBef>
                <a:spcPts val="179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Even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585D60"/>
                </a:solidFill>
                <a:latin typeface="Trebuchet MS"/>
                <a:cs typeface="Trebuchet MS"/>
              </a:rPr>
              <a:t>DGP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known,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stating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assumptions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(e.g.,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no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trend,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constant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variance)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makes 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our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models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testable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4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improvable.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2132D"/>
              </a:buClr>
              <a:buFont typeface="Trebuchet MS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360680" indent="-348615">
              <a:lnSpc>
                <a:spcPct val="100000"/>
              </a:lnSpc>
              <a:buAutoNum type="arabicParenBoth"/>
              <a:tabLst>
                <a:tab pos="361315" algn="l"/>
              </a:tabLst>
            </a:pPr>
            <a:r>
              <a:rPr sz="1800" b="1" spc="-65" dirty="0">
                <a:solidFill>
                  <a:srgbClr val="C2132D"/>
                </a:solidFill>
                <a:latin typeface="Trebuchet MS"/>
                <a:cs typeface="Trebuchet MS"/>
              </a:rPr>
              <a:t>Iterative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Refinement: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155" dirty="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new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contradict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assumptions,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adjust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“map”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reality.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forecasting,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continually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update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models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capture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changing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conditions.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26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4093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5" dirty="0">
                <a:latin typeface="Arial Narrow"/>
                <a:cs typeface="Arial Narrow"/>
              </a:rPr>
              <a:t>Key </a:t>
            </a:r>
            <a:r>
              <a:rPr sz="3350" spc="-55" dirty="0">
                <a:latin typeface="Arial Narrow"/>
                <a:cs typeface="Arial Narrow"/>
              </a:rPr>
              <a:t>DGP</a:t>
            </a:r>
            <a:r>
              <a:rPr sz="3350" spc="-110" dirty="0">
                <a:latin typeface="Arial Narrow"/>
                <a:cs typeface="Arial Narrow"/>
              </a:rPr>
              <a:t> </a:t>
            </a:r>
            <a:r>
              <a:rPr sz="3350" spc="75" dirty="0">
                <a:latin typeface="Arial Narrow"/>
                <a:cs typeface="Arial Narrow"/>
              </a:rPr>
              <a:t>Takeaways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273461"/>
            <a:ext cx="7360920" cy="350012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29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All </a:t>
            </a:r>
            <a:r>
              <a:rPr sz="1800" b="1" spc="35" dirty="0">
                <a:solidFill>
                  <a:srgbClr val="C2132D"/>
                </a:solidFill>
                <a:latin typeface="Trebuchet MS"/>
                <a:cs typeface="Trebuchet MS"/>
              </a:rPr>
              <a:t>Models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sz="1800" b="1" spc="-31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Wrong…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4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-114" dirty="0">
                <a:solidFill>
                  <a:srgbClr val="585D60"/>
                </a:solidFill>
                <a:latin typeface="Trebuchet MS"/>
                <a:cs typeface="Trebuchet MS"/>
              </a:rPr>
              <a:t>...but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35" dirty="0">
                <a:solidFill>
                  <a:srgbClr val="585D60"/>
                </a:solidFill>
                <a:latin typeface="Trebuchet MS"/>
                <a:cs typeface="Trebuchet MS"/>
              </a:rPr>
              <a:t>useful</a:t>
            </a:r>
            <a:r>
              <a:rPr sz="1850" i="1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forecasting,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planning,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decision-making.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8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rgbClr val="C2132D"/>
                </a:solidFill>
                <a:latin typeface="Trebuchet MS"/>
                <a:cs typeface="Trebuchet MS"/>
              </a:rPr>
              <a:t>DGP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85" dirty="0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Useful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Fiction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talk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about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structure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thinking.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We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never 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truly </a:t>
            </a:r>
            <a:r>
              <a:rPr sz="1800" spc="-114" dirty="0">
                <a:solidFill>
                  <a:srgbClr val="585D60"/>
                </a:solidFill>
                <a:latin typeface="Trebuchet MS"/>
                <a:cs typeface="Trebuchet MS"/>
              </a:rPr>
              <a:t>“see” </a:t>
            </a:r>
            <a:r>
              <a:rPr sz="1800" spc="-165" dirty="0">
                <a:solidFill>
                  <a:srgbClr val="585D60"/>
                </a:solidFill>
                <a:latin typeface="Trebuchet MS"/>
                <a:cs typeface="Trebuchet MS"/>
              </a:rPr>
              <a:t>it;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we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only </a:t>
            </a:r>
            <a:r>
              <a:rPr sz="1800" spc="45" dirty="0">
                <a:solidFill>
                  <a:srgbClr val="585D60"/>
                </a:solidFill>
                <a:latin typeface="Trebuchet MS"/>
                <a:cs typeface="Trebuchet MS"/>
              </a:rPr>
              <a:t>see</a:t>
            </a:r>
            <a:r>
              <a:rPr sz="1800" spc="-3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Practical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Implication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4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11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good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20" dirty="0">
                <a:solidFill>
                  <a:srgbClr val="585D60"/>
                </a:solidFill>
                <a:latin typeface="Trebuchet MS"/>
                <a:cs typeface="Trebuchet MS"/>
              </a:rPr>
              <a:t>close</a:t>
            </a:r>
            <a:r>
              <a:rPr sz="1850" i="1" spc="-12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5" dirty="0">
                <a:solidFill>
                  <a:srgbClr val="585D60"/>
                </a:solidFill>
                <a:latin typeface="Trebuchet MS"/>
                <a:cs typeface="Trebuchet MS"/>
              </a:rPr>
              <a:t>enough</a:t>
            </a:r>
            <a:r>
              <a:rPr sz="1850" i="1" spc="-11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guide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accurate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forecasts.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8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Remain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aware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limitations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ready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adapt.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992" y="2731008"/>
            <a:ext cx="8613775" cy="1076325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6764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320"/>
              </a:spcBef>
            </a:pPr>
            <a:r>
              <a:rPr sz="4100" spc="-1210" dirty="0">
                <a:solidFill>
                  <a:srgbClr val="000000"/>
                </a:solidFill>
                <a:latin typeface="Trebuchet MS"/>
                <a:cs typeface="Trebuchet MS"/>
              </a:rPr>
              <a:t>"</a:t>
            </a:r>
            <a:r>
              <a:rPr sz="4100" spc="-121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100" spc="-1210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sz="4100" spc="-12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00" spc="-1210" dirty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sz="4100" spc="-12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100" spc="-121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1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21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4100" spc="-123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23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3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13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4100" spc="-1135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4100" spc="-123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23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3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)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4100" spc="-96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1614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sz="4100" spc="-16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00" spc="-161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6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?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r>
              <a:rPr sz="4100" spc="-994" dirty="0">
                <a:solidFill>
                  <a:srgbClr val="000000"/>
                </a:solidFill>
                <a:latin typeface="Trebuchet MS"/>
                <a:cs typeface="Trebuchet MS"/>
              </a:rPr>
              <a:t>"</a:t>
            </a:r>
            <a:r>
              <a:rPr sz="4100" spc="-994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200" spc="-295" dirty="0">
                <a:latin typeface="Trebuchet MS"/>
                <a:cs typeface="Trebuchet MS"/>
              </a:rPr>
              <a:t>7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7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4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82423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35" dirty="0">
                <a:solidFill>
                  <a:srgbClr val="C2132D"/>
                </a:solidFill>
                <a:latin typeface="Arial Narrow"/>
                <a:cs typeface="Arial Narrow"/>
              </a:rPr>
              <a:t>Rank </a:t>
            </a:r>
            <a:r>
              <a:rPr sz="3350" spc="120" dirty="0">
                <a:solidFill>
                  <a:srgbClr val="C2132D"/>
                </a:solidFill>
                <a:latin typeface="Arial Narrow"/>
                <a:cs typeface="Arial Narrow"/>
              </a:rPr>
              <a:t>these </a:t>
            </a:r>
            <a:r>
              <a:rPr sz="3350" spc="105" dirty="0">
                <a:solidFill>
                  <a:srgbClr val="C2132D"/>
                </a:solidFill>
                <a:latin typeface="Arial Narrow"/>
                <a:cs typeface="Arial Narrow"/>
              </a:rPr>
              <a:t>Scenarios </a:t>
            </a:r>
            <a:r>
              <a:rPr sz="3350" spc="135" dirty="0">
                <a:solidFill>
                  <a:srgbClr val="C2132D"/>
                </a:solidFill>
                <a:latin typeface="Arial Narrow"/>
                <a:cs typeface="Arial Narrow"/>
              </a:rPr>
              <a:t>in </a:t>
            </a:r>
            <a:r>
              <a:rPr sz="3350" spc="95" dirty="0">
                <a:solidFill>
                  <a:srgbClr val="C2132D"/>
                </a:solidFill>
                <a:latin typeface="Arial Narrow"/>
                <a:cs typeface="Arial Narrow"/>
              </a:rPr>
              <a:t>Terms </a:t>
            </a:r>
            <a:r>
              <a:rPr sz="3350" spc="235" dirty="0">
                <a:solidFill>
                  <a:srgbClr val="C2132D"/>
                </a:solidFill>
                <a:latin typeface="Arial Narrow"/>
                <a:cs typeface="Arial Narrow"/>
              </a:rPr>
              <a:t>of</a:t>
            </a:r>
            <a:r>
              <a:rPr sz="3350" spc="-470" dirty="0">
                <a:solidFill>
                  <a:srgbClr val="C2132D"/>
                </a:solidFill>
                <a:latin typeface="Arial Narrow"/>
                <a:cs typeface="Arial Narrow"/>
              </a:rPr>
              <a:t> </a:t>
            </a:r>
            <a:r>
              <a:rPr sz="3350" spc="120" dirty="0">
                <a:solidFill>
                  <a:srgbClr val="C2132D"/>
                </a:solidFill>
                <a:latin typeface="Arial Narrow"/>
                <a:cs typeface="Arial Narrow"/>
              </a:rPr>
              <a:t>Forecastability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5525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21240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1673225"/>
            <a:ext cx="8028940" cy="142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6870" algn="l"/>
                <a:tab pos="3092450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Description	</a:t>
            </a:r>
            <a:r>
              <a:rPr sz="1800" spc="40" dirty="0">
                <a:solidFill>
                  <a:srgbClr val="585D60"/>
                </a:solidFill>
                <a:latin typeface="Trebuchet MS"/>
                <a:cs typeface="Trebuchet MS"/>
              </a:rPr>
              <a:t>Scenarios	</a:t>
            </a:r>
            <a:r>
              <a:rPr sz="1800" spc="85" dirty="0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buFont typeface="Trebuchet MS"/>
              <a:buChar char="•"/>
              <a:tabLst>
                <a:tab pos="165100" algn="l"/>
              </a:tabLst>
            </a:pP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Rank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scenario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(in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tab)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easiest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(1)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hardest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(6)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predict.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65100" algn="l"/>
              </a:tabLst>
            </a:pP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Submit</a:t>
            </a:r>
            <a:r>
              <a:rPr sz="1800" b="1" spc="-10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ranking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clicking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here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02:00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28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29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639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0" dirty="0">
                <a:latin typeface="Arial Narrow"/>
                <a:cs typeface="Arial Narrow"/>
              </a:rPr>
              <a:t>Perfect </a:t>
            </a:r>
            <a:r>
              <a:rPr sz="3350" spc="140" dirty="0">
                <a:latin typeface="Arial Narrow"/>
                <a:cs typeface="Arial Narrow"/>
              </a:rPr>
              <a:t>(or </a:t>
            </a:r>
            <a:r>
              <a:rPr sz="3350" spc="105" dirty="0">
                <a:latin typeface="Arial Narrow"/>
                <a:cs typeface="Arial Narrow"/>
              </a:rPr>
              <a:t>Near-Perfect)</a:t>
            </a:r>
            <a:r>
              <a:rPr sz="3350" spc="-270" dirty="0">
                <a:latin typeface="Arial Narrow"/>
                <a:cs typeface="Arial Narrow"/>
              </a:rPr>
              <a:t> </a:t>
            </a:r>
            <a:r>
              <a:rPr sz="3350" spc="114" dirty="0">
                <a:latin typeface="Arial Narrow"/>
                <a:cs typeface="Arial Narrow"/>
              </a:rPr>
              <a:t>Forecasts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8809355" cy="421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Examples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10" dirty="0">
                <a:solidFill>
                  <a:srgbClr val="C2132D"/>
                </a:solidFill>
                <a:latin typeface="Trebuchet MS"/>
                <a:cs typeface="Trebuchet MS"/>
              </a:rPr>
              <a:t>Sunset</a:t>
            </a:r>
            <a:r>
              <a:rPr sz="1800" b="1" spc="-15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Times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08050" lvl="2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908685" algn="l"/>
              </a:tabLst>
            </a:pP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precise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astronomical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calculations.</a:t>
            </a:r>
            <a:endParaRPr sz="1800">
              <a:latin typeface="Trebuchet MS"/>
              <a:cs typeface="Trebuchet MS"/>
            </a:endParaRPr>
          </a:p>
          <a:p>
            <a:pPr marL="908050" lvl="2" indent="-134620">
              <a:lnSpc>
                <a:spcPct val="100000"/>
              </a:lnSpc>
              <a:spcBef>
                <a:spcPts val="1165"/>
              </a:spcBef>
              <a:buClr>
                <a:srgbClr val="C2132D"/>
              </a:buClr>
              <a:buChar char="•"/>
              <a:tabLst>
                <a:tab pos="908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predict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85D60"/>
                </a:solidFill>
                <a:latin typeface="Trebuchet MS"/>
                <a:cs typeface="Trebuchet MS"/>
              </a:rPr>
              <a:t>sunset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exact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minute,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55" dirty="0">
                <a:solidFill>
                  <a:srgbClr val="585D60"/>
                </a:solidFill>
                <a:latin typeface="Trebuchet MS"/>
                <a:cs typeface="Trebuchet MS"/>
              </a:rPr>
              <a:t>tomorrow</a:t>
            </a:r>
            <a:r>
              <a:rPr sz="1850" i="1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even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year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now.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80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Tides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08050" lvl="2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908685" algn="l"/>
              </a:tabLst>
            </a:pP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Governed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well-modeled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gravitational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forces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585D60"/>
                </a:solidFill>
                <a:latin typeface="Trebuchet MS"/>
                <a:cs typeface="Trebuchet MS"/>
              </a:rPr>
              <a:t>Moon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Sun.</a:t>
            </a:r>
            <a:endParaRPr sz="1800">
              <a:latin typeface="Trebuchet MS"/>
              <a:cs typeface="Trebuchet MS"/>
            </a:endParaRPr>
          </a:p>
          <a:p>
            <a:pPr marL="908050" lvl="2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908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Highly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predictable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centuries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future.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Why </a:t>
            </a:r>
            <a:r>
              <a:rPr sz="1800" b="1" spc="90" dirty="0">
                <a:solidFill>
                  <a:srgbClr val="C2132D"/>
                </a:solidFill>
                <a:latin typeface="Trebuchet MS"/>
                <a:cs typeface="Trebuchet MS"/>
              </a:rPr>
              <a:t>So</a:t>
            </a:r>
            <a:r>
              <a:rPr sz="1800" b="1" spc="-15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Certain?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16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These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phenomena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follow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60" dirty="0">
                <a:solidFill>
                  <a:srgbClr val="585D60"/>
                </a:solidFill>
                <a:latin typeface="Trebuchet MS"/>
                <a:cs typeface="Trebuchet MS"/>
              </a:rPr>
              <a:t>deterministic</a:t>
            </a:r>
            <a:r>
              <a:rPr sz="1850" i="1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(or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near-deterministic)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physical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laws.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8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Little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no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stochastic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“noise”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9311" y="2773680"/>
            <a:ext cx="4246245" cy="92075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85"/>
              </a:spcBef>
            </a:pPr>
            <a:r>
              <a:rPr sz="4100" spc="-111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11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110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4100" spc="-1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100" spc="-111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11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1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11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0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7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0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95" dirty="0">
                <a:latin typeface="Trebuchet MS"/>
                <a:cs typeface="Trebuchet MS"/>
              </a:rPr>
              <a:t>3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2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4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30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539875"/>
            <a:ext cx="880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W</a:t>
            </a:r>
            <a:r>
              <a:rPr sz="1800" b="1" spc="-70" dirty="0">
                <a:solidFill>
                  <a:srgbClr val="C2132D"/>
                </a:solidFill>
                <a:latin typeface="Trebuchet MS"/>
                <a:cs typeface="Trebuchet MS"/>
              </a:rPr>
              <a:t>eather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2035685"/>
            <a:ext cx="3937635" cy="1747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50" marR="5080" indent="-133985">
              <a:lnSpc>
                <a:spcPct val="117100"/>
              </a:lnSpc>
              <a:spcBef>
                <a:spcPts val="114"/>
              </a:spcBef>
              <a:buClr>
                <a:srgbClr val="C2132D"/>
              </a:buClr>
              <a:buSzPct val="97297"/>
              <a:buFont typeface="Trebuchet MS"/>
              <a:buChar char="•"/>
              <a:tabLst>
                <a:tab pos="146685" algn="l"/>
              </a:tabLst>
            </a:pPr>
            <a:r>
              <a:rPr sz="1850" i="1" spc="-55" dirty="0">
                <a:solidFill>
                  <a:srgbClr val="585D60"/>
                </a:solidFill>
                <a:latin typeface="Trebuchet MS"/>
                <a:cs typeface="Trebuchet MS"/>
              </a:rPr>
              <a:t>Tomorrow’s </a:t>
            </a:r>
            <a:r>
              <a:rPr sz="1850" i="1" spc="-40" dirty="0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: Quite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accurate 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(initial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conditions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+</a:t>
            </a:r>
            <a:r>
              <a:rPr sz="1800" spc="-36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physical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models).</a:t>
            </a:r>
            <a:endParaRPr sz="1800">
              <a:latin typeface="Trebuchet MS"/>
              <a:cs typeface="Trebuchet MS"/>
            </a:endParaRPr>
          </a:p>
          <a:p>
            <a:pPr marL="146050" marR="251460" indent="-133985">
              <a:lnSpc>
                <a:spcPct val="115900"/>
              </a:lnSpc>
              <a:spcBef>
                <a:spcPts val="810"/>
              </a:spcBef>
              <a:buClr>
                <a:srgbClr val="C2132D"/>
              </a:buClr>
              <a:buSzPct val="97297"/>
              <a:buFont typeface="Trebuchet MS"/>
              <a:buChar char="•"/>
              <a:tabLst>
                <a:tab pos="146685" algn="l"/>
              </a:tabLst>
            </a:pPr>
            <a:r>
              <a:rPr sz="1850" i="1" spc="40" dirty="0">
                <a:solidFill>
                  <a:srgbClr val="585D60"/>
                </a:solidFill>
                <a:latin typeface="Trebuchet MS"/>
                <a:cs typeface="Trebuchet MS"/>
              </a:rPr>
              <a:t>1</a:t>
            </a:r>
            <a:r>
              <a:rPr sz="1850" i="1" spc="-12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60" dirty="0">
                <a:solidFill>
                  <a:srgbClr val="585D60"/>
                </a:solidFill>
                <a:latin typeface="Trebuchet MS"/>
                <a:cs typeface="Trebuchet MS"/>
              </a:rPr>
              <a:t>Year</a:t>
            </a:r>
            <a:r>
              <a:rPr sz="1850" i="1" spc="-12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45" dirty="0">
                <a:solidFill>
                  <a:srgbClr val="585D60"/>
                </a:solidFill>
                <a:latin typeface="Trebuchet MS"/>
                <a:cs typeface="Trebuchet MS"/>
              </a:rPr>
              <a:t>Ahead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Chaos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changing 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conditions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degrade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accuracy 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significantly.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4806" y="1539875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C2132D"/>
                </a:solidFill>
                <a:latin typeface="Trebuchet MS"/>
                <a:cs typeface="Trebuchet MS"/>
              </a:rPr>
              <a:t>S&amp;P</a:t>
            </a:r>
            <a:r>
              <a:rPr sz="1800" b="1" spc="-16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500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1861" y="2035685"/>
            <a:ext cx="4029075" cy="3033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marR="69850" indent="-133985">
              <a:lnSpc>
                <a:spcPct val="116500"/>
              </a:lnSpc>
              <a:spcBef>
                <a:spcPts val="130"/>
              </a:spcBef>
              <a:buClr>
                <a:srgbClr val="C2132D"/>
              </a:buClr>
              <a:buSzPct val="97297"/>
              <a:buFont typeface="Trebuchet MS"/>
              <a:buChar char="•"/>
              <a:tabLst>
                <a:tab pos="146685" algn="l"/>
              </a:tabLst>
            </a:pPr>
            <a:r>
              <a:rPr sz="1850" i="1" spc="-55" dirty="0">
                <a:solidFill>
                  <a:srgbClr val="585D60"/>
                </a:solidFill>
                <a:latin typeface="Trebuchet MS"/>
                <a:cs typeface="Trebuchet MS"/>
              </a:rPr>
              <a:t>Tomorrow’s </a:t>
            </a:r>
            <a:r>
              <a:rPr sz="1850" i="1" spc="-25" dirty="0">
                <a:solidFill>
                  <a:srgbClr val="585D60"/>
                </a:solidFill>
                <a:latin typeface="Trebuchet MS"/>
                <a:cs typeface="Trebuchet MS"/>
              </a:rPr>
              <a:t>Close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Some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short-term 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signals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exist,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but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accuracy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limited 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(especially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if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attempting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beat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market;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accuracy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4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relatively 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high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if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just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want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ball 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park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700" spc="5" dirty="0">
                <a:solidFill>
                  <a:srgbClr val="C2132D"/>
                </a:solidFill>
                <a:latin typeface="Courier New"/>
                <a:cs typeface="Courier New"/>
              </a:rPr>
              <a:t>adjusted</a:t>
            </a:r>
            <a:r>
              <a:rPr sz="1700" spc="-260" dirty="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sz="1700" spc="-30" dirty="0">
                <a:solidFill>
                  <a:srgbClr val="C2132D"/>
                </a:solidFill>
                <a:latin typeface="Courier New"/>
                <a:cs typeface="Courier New"/>
              </a:rPr>
              <a:t>close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5900"/>
              </a:lnSpc>
              <a:spcBef>
                <a:spcPts val="885"/>
              </a:spcBef>
              <a:buClr>
                <a:srgbClr val="C2132D"/>
              </a:buClr>
              <a:buSzPct val="97297"/>
              <a:buFont typeface="Trebuchet MS"/>
              <a:buChar char="•"/>
              <a:tabLst>
                <a:tab pos="146685" algn="l"/>
              </a:tabLst>
            </a:pPr>
            <a:r>
              <a:rPr sz="1850" i="1" spc="40" dirty="0">
                <a:solidFill>
                  <a:srgbClr val="585D60"/>
                </a:solidFill>
                <a:latin typeface="Trebuchet MS"/>
                <a:cs typeface="Trebuchet MS"/>
              </a:rPr>
              <a:t>1 </a:t>
            </a:r>
            <a:r>
              <a:rPr sz="1850" i="1" spc="-60" dirty="0">
                <a:solidFill>
                  <a:srgbClr val="585D60"/>
                </a:solidFill>
                <a:latin typeface="Trebuchet MS"/>
                <a:cs typeface="Trebuchet MS"/>
              </a:rPr>
              <a:t>Year </a:t>
            </a:r>
            <a:r>
              <a:rPr sz="1850" i="1" spc="-45" dirty="0">
                <a:solidFill>
                  <a:srgbClr val="585D60"/>
                </a:solidFill>
                <a:latin typeface="Trebuchet MS"/>
                <a:cs typeface="Trebuchet MS"/>
              </a:rPr>
              <a:t>Ahead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Many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unknown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macro 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shocks,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making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precise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forecasts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very 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uncertain.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1088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25" dirty="0">
                <a:latin typeface="Arial Narrow"/>
                <a:cs typeface="Arial Narrow"/>
              </a:rPr>
              <a:t>Partially </a:t>
            </a:r>
            <a:r>
              <a:rPr sz="3350" spc="120" dirty="0">
                <a:latin typeface="Arial Narrow"/>
                <a:cs typeface="Arial Narrow"/>
              </a:rPr>
              <a:t>Predictable </a:t>
            </a:r>
            <a:r>
              <a:rPr sz="3350" spc="-459" dirty="0">
                <a:latin typeface="Arial Narrow"/>
                <a:cs typeface="Arial Narrow"/>
              </a:rPr>
              <a:t>— </a:t>
            </a:r>
            <a:r>
              <a:rPr sz="3350" spc="80" dirty="0">
                <a:latin typeface="Arial Narrow"/>
                <a:cs typeface="Arial Narrow"/>
              </a:rPr>
              <a:t>Weather </a:t>
            </a:r>
            <a:r>
              <a:rPr sz="3350" dirty="0">
                <a:latin typeface="Arial Narrow"/>
                <a:cs typeface="Arial Narrow"/>
              </a:rPr>
              <a:t>&amp;</a:t>
            </a:r>
            <a:r>
              <a:rPr sz="3350" spc="-440" dirty="0">
                <a:latin typeface="Arial Narrow"/>
                <a:cs typeface="Arial Narrow"/>
              </a:rPr>
              <a:t> </a:t>
            </a:r>
            <a:r>
              <a:rPr sz="3350" spc="145" dirty="0">
                <a:latin typeface="Arial Narrow"/>
                <a:cs typeface="Arial Narrow"/>
              </a:rPr>
              <a:t>Markets</a:t>
            </a:r>
            <a:endParaRPr sz="33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502061"/>
            <a:ext cx="3886200" cy="45478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29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30" dirty="0">
                <a:solidFill>
                  <a:srgbClr val="C2132D"/>
                </a:solidFill>
                <a:latin typeface="Trebuchet MS"/>
                <a:cs typeface="Trebuchet MS"/>
              </a:rPr>
              <a:t>No </a:t>
            </a: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Predictable</a:t>
            </a:r>
            <a:r>
              <a:rPr sz="1800" b="1" spc="-22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Pattern</a:t>
            </a:r>
            <a:endParaRPr sz="1800">
              <a:latin typeface="Trebuchet MS"/>
              <a:cs typeface="Trebuchet MS"/>
            </a:endParaRPr>
          </a:p>
          <a:p>
            <a:pPr marL="527050" marR="587375" lvl="1" indent="-133985">
              <a:lnSpc>
                <a:spcPct val="117100"/>
              </a:lnSpc>
              <a:spcBef>
                <a:spcPts val="86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Draws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 </a:t>
            </a:r>
            <a:r>
              <a:rPr sz="1850" i="1" spc="-45" dirty="0">
                <a:solidFill>
                  <a:srgbClr val="585D60"/>
                </a:solidFill>
                <a:latin typeface="Trebuchet MS"/>
                <a:cs typeface="Trebuchet MS"/>
              </a:rPr>
              <a:t>engineered</a:t>
            </a:r>
            <a:r>
              <a:rPr sz="1850" i="1" spc="-42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 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random.</a:t>
            </a:r>
            <a:endParaRPr sz="1800">
              <a:latin typeface="Trebuchet MS"/>
              <a:cs typeface="Trebuchet MS"/>
            </a:endParaRPr>
          </a:p>
          <a:p>
            <a:pPr marL="527050" marR="285115" lvl="1" indent="-133985">
              <a:lnSpc>
                <a:spcPct val="1147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95" dirty="0">
                <a:solidFill>
                  <a:srgbClr val="585D60"/>
                </a:solidFill>
                <a:latin typeface="Trebuchet MS"/>
                <a:cs typeface="Trebuchet MS"/>
              </a:rPr>
              <a:t>No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matter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much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 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collect,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 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can’t </a:t>
            </a:r>
            <a:r>
              <a:rPr sz="1850" i="1" spc="-70" dirty="0">
                <a:solidFill>
                  <a:srgbClr val="585D60"/>
                </a:solidFill>
                <a:latin typeface="Trebuchet MS"/>
                <a:cs typeface="Trebuchet MS"/>
              </a:rPr>
              <a:t>outpredict 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chance.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Why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“Un-forecastable”?</a:t>
            </a:r>
            <a:endParaRPr sz="1800">
              <a:latin typeface="Trebuchet MS"/>
              <a:cs typeface="Trebuchet MS"/>
            </a:endParaRPr>
          </a:p>
          <a:p>
            <a:pPr marL="527050" marR="5080" lvl="1" indent="-133985">
              <a:lnSpc>
                <a:spcPct val="114700"/>
              </a:lnSpc>
              <a:spcBef>
                <a:spcPts val="969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Data-Generating </a:t>
            </a:r>
            <a:r>
              <a:rPr sz="1800" spc="70" dirty="0">
                <a:solidFill>
                  <a:srgbClr val="585D60"/>
                </a:solidFill>
                <a:latin typeface="Trebuchet MS"/>
                <a:cs typeface="Trebuchet MS"/>
              </a:rPr>
              <a:t>Process 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(DGP)</a:t>
            </a:r>
            <a:r>
              <a:rPr sz="1800" spc="-11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11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effectively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70" dirty="0">
                <a:solidFill>
                  <a:srgbClr val="585D60"/>
                </a:solidFill>
                <a:latin typeface="Trebuchet MS"/>
                <a:cs typeface="Trebuchet MS"/>
              </a:rPr>
              <a:t>pure</a:t>
            </a:r>
            <a:r>
              <a:rPr sz="1850" i="1" spc="-1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5" dirty="0">
                <a:solidFill>
                  <a:srgbClr val="585D60"/>
                </a:solidFill>
                <a:latin typeface="Trebuchet MS"/>
                <a:cs typeface="Trebuchet MS"/>
              </a:rPr>
              <a:t>noise</a:t>
            </a:r>
            <a:r>
              <a:rPr sz="1850" i="1" spc="-1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by 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design.</a:t>
            </a:r>
            <a:endParaRPr sz="1800">
              <a:latin typeface="Trebuchet MS"/>
              <a:cs typeface="Trebuchet MS"/>
            </a:endParaRPr>
          </a:p>
          <a:p>
            <a:pPr marL="527050" marR="379730" lvl="1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95" dirty="0">
                <a:solidFill>
                  <a:srgbClr val="585D60"/>
                </a:solidFill>
                <a:latin typeface="Trebuchet MS"/>
                <a:cs typeface="Trebuchet MS"/>
              </a:rPr>
              <a:t>No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structural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sz="1800" spc="-35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deterministic 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component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22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model.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399" y="1543050"/>
            <a:ext cx="4362449" cy="4371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6711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10" dirty="0">
                <a:latin typeface="Arial Narrow"/>
                <a:cs typeface="Arial Narrow"/>
              </a:rPr>
              <a:t>Unpredictable </a:t>
            </a:r>
            <a:r>
              <a:rPr sz="3350" spc="-459" dirty="0">
                <a:latin typeface="Arial Narrow"/>
                <a:cs typeface="Arial Narrow"/>
              </a:rPr>
              <a:t>— </a:t>
            </a:r>
            <a:r>
              <a:rPr sz="3350" spc="130" dirty="0">
                <a:latin typeface="Arial Narrow"/>
                <a:cs typeface="Arial Narrow"/>
              </a:rPr>
              <a:t>Lottery</a:t>
            </a:r>
            <a:r>
              <a:rPr sz="3350" spc="-240" dirty="0">
                <a:latin typeface="Arial Narrow"/>
                <a:cs typeface="Arial Narrow"/>
              </a:rPr>
              <a:t> </a:t>
            </a:r>
            <a:r>
              <a:rPr sz="3350" spc="130" dirty="0">
                <a:latin typeface="Arial Narrow"/>
                <a:cs typeface="Arial Narrow"/>
              </a:rPr>
              <a:t>Numbers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31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32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5662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90" dirty="0">
                <a:latin typeface="Arial Narrow"/>
                <a:cs typeface="Arial Narrow"/>
              </a:rPr>
              <a:t>Relating </a:t>
            </a:r>
            <a:r>
              <a:rPr sz="3350" spc="155" dirty="0">
                <a:latin typeface="Arial Narrow"/>
                <a:cs typeface="Arial Narrow"/>
              </a:rPr>
              <a:t>It </a:t>
            </a:r>
            <a:r>
              <a:rPr sz="3350" spc="105" dirty="0">
                <a:latin typeface="Arial Narrow"/>
                <a:cs typeface="Arial Narrow"/>
              </a:rPr>
              <a:t>Back </a:t>
            </a:r>
            <a:r>
              <a:rPr sz="3350" spc="180" dirty="0">
                <a:latin typeface="Arial Narrow"/>
                <a:cs typeface="Arial Narrow"/>
              </a:rPr>
              <a:t>to </a:t>
            </a:r>
            <a:r>
              <a:rPr sz="3350" spc="130" dirty="0">
                <a:latin typeface="Arial Narrow"/>
                <a:cs typeface="Arial Narrow"/>
              </a:rPr>
              <a:t>the</a:t>
            </a:r>
            <a:r>
              <a:rPr sz="3350" spc="-515" dirty="0">
                <a:latin typeface="Arial Narrow"/>
                <a:cs typeface="Arial Narrow"/>
              </a:rPr>
              <a:t> </a:t>
            </a:r>
            <a:r>
              <a:rPr sz="3350" spc="-55" dirty="0">
                <a:latin typeface="Arial Narrow"/>
                <a:cs typeface="Arial Narrow"/>
              </a:rPr>
              <a:t>DGP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340215" cy="323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Different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Types of</a:t>
            </a:r>
            <a:r>
              <a:rPr sz="1800" b="1" spc="-26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C2132D"/>
                </a:solidFill>
                <a:latin typeface="Trebuchet MS"/>
                <a:cs typeface="Trebuchet MS"/>
              </a:rPr>
              <a:t>DGPs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Deterministic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(or </a:t>
            </a: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nearly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so)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45" dirty="0">
                <a:solidFill>
                  <a:srgbClr val="585D60"/>
                </a:solidFill>
                <a:latin typeface="Trebuchet MS"/>
                <a:cs typeface="Trebuchet MS"/>
              </a:rPr>
              <a:t>Sunset</a:t>
            </a:r>
            <a:r>
              <a:rPr sz="1800" spc="-4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times,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tidal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schedules.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Complex 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&amp;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Partly </a:t>
            </a: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Stochastic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-80" dirty="0">
                <a:solidFill>
                  <a:srgbClr val="585D60"/>
                </a:solidFill>
                <a:latin typeface="Trebuchet MS"/>
                <a:cs typeface="Trebuchet MS"/>
              </a:rPr>
              <a:t>Weather,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financial</a:t>
            </a:r>
            <a:r>
              <a:rPr sz="1800" spc="-3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markets.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Pure </a:t>
            </a: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Randomness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Lottery</a:t>
            </a:r>
            <a:r>
              <a:rPr sz="1800" spc="-25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draws.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Key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C2132D"/>
                </a:solidFill>
                <a:latin typeface="Trebuchet MS"/>
                <a:cs typeface="Trebuchet MS"/>
              </a:rPr>
              <a:t>Lesson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165"/>
              </a:spcBef>
              <a:buClr>
                <a:srgbClr val="C2132D"/>
              </a:buClr>
              <a:buSzPct val="97297"/>
              <a:buFont typeface="Trebuchet MS"/>
              <a:buChar char="•"/>
              <a:tabLst>
                <a:tab pos="527685" algn="l"/>
              </a:tabLst>
            </a:pPr>
            <a:r>
              <a:rPr sz="1850" i="1" spc="-90" dirty="0">
                <a:solidFill>
                  <a:srgbClr val="585D60"/>
                </a:solidFill>
                <a:latin typeface="Trebuchet MS"/>
                <a:cs typeface="Trebuchet MS"/>
              </a:rPr>
              <a:t>All</a:t>
            </a:r>
            <a:r>
              <a:rPr sz="1850" i="1" spc="-11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these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processes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DGP—some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“knowable”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than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others.</a:t>
            </a:r>
            <a:endParaRPr sz="1800">
              <a:latin typeface="Trebuchet MS"/>
              <a:cs typeface="Trebuchet MS"/>
            </a:endParaRPr>
          </a:p>
          <a:p>
            <a:pPr marL="527050" marR="5080" lvl="1" indent="-133985">
              <a:lnSpc>
                <a:spcPct val="117100"/>
              </a:lnSpc>
              <a:spcBef>
                <a:spcPts val="850"/>
              </a:spcBef>
              <a:buClr>
                <a:srgbClr val="C2132D"/>
              </a:buClr>
              <a:buSzPct val="97297"/>
              <a:buFont typeface="Trebuchet MS"/>
              <a:buChar char="•"/>
              <a:tabLst>
                <a:tab pos="527685" algn="l"/>
              </a:tabLst>
            </a:pPr>
            <a:r>
              <a:rPr sz="1850" i="1" spc="-55" dirty="0">
                <a:solidFill>
                  <a:srgbClr val="585D60"/>
                </a:solidFill>
                <a:latin typeface="Trebuchet MS"/>
                <a:cs typeface="Trebuchet MS"/>
              </a:rPr>
              <a:t>Forecastability</a:t>
            </a:r>
            <a:r>
              <a:rPr sz="1850" i="1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depends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much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585D60"/>
                </a:solidFill>
                <a:latin typeface="Trebuchet MS"/>
                <a:cs typeface="Trebuchet MS"/>
              </a:rPr>
              <a:t>DGP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deterministic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vs.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random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how 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well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we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can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37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585D60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256" y="2773680"/>
            <a:ext cx="5157470" cy="102743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985"/>
              </a:spcBef>
            </a:pPr>
            <a:r>
              <a:rPr sz="4100" spc="-1240" dirty="0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sz="4100" spc="-124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00" spc="-124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2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240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4100" spc="-12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00" spc="-1055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4100" spc="-105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100" spc="-9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spc="-124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100" spc="-12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00" spc="-124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24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2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24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100" spc="-12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00" spc="-124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100" spc="-12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95" dirty="0">
                <a:latin typeface="Trebuchet MS"/>
                <a:cs typeface="Trebuchet MS"/>
              </a:rPr>
              <a:t>3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200" spc="-295" dirty="0">
                <a:latin typeface="Trebuchet MS"/>
                <a:cs typeface="Trebuchet MS"/>
              </a:rPr>
              <a:t>3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4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0129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90" dirty="0">
                <a:latin typeface="Arial Narrow"/>
                <a:cs typeface="Arial Narrow"/>
              </a:rPr>
              <a:t>F</a:t>
            </a:r>
            <a:r>
              <a:rPr sz="3350" spc="175" dirty="0">
                <a:latin typeface="Arial Narrow"/>
                <a:cs typeface="Arial Narrow"/>
              </a:rPr>
              <a:t>o</a:t>
            </a:r>
            <a:r>
              <a:rPr sz="3350" spc="65" dirty="0">
                <a:latin typeface="Arial Narrow"/>
                <a:cs typeface="Arial Narrow"/>
              </a:rPr>
              <a:t>r</a:t>
            </a:r>
            <a:r>
              <a:rPr sz="3350" spc="140" dirty="0">
                <a:latin typeface="Arial Narrow"/>
                <a:cs typeface="Arial Narrow"/>
              </a:rPr>
              <a:t>ecasting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68935"/>
            <a:ext cx="9220200" cy="1433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50" marR="5080" indent="-133985">
              <a:lnSpc>
                <a:spcPct val="117100"/>
              </a:lnSpc>
              <a:spcBef>
                <a:spcPts val="114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Forecasting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process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55" dirty="0">
                <a:solidFill>
                  <a:srgbClr val="585D60"/>
                </a:solidFill>
                <a:latin typeface="Trebuchet MS"/>
                <a:cs typeface="Trebuchet MS"/>
              </a:rPr>
              <a:t>historical</a:t>
            </a:r>
            <a:r>
              <a:rPr sz="1850" i="1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50" dirty="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sz="1850" i="1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55" dirty="0">
                <a:solidFill>
                  <a:srgbClr val="585D60"/>
                </a:solidFill>
                <a:latin typeface="Trebuchet MS"/>
                <a:cs typeface="Trebuchet MS"/>
              </a:rPr>
              <a:t>patterns</a:t>
            </a:r>
            <a:r>
              <a:rPr sz="1850" i="1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predict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100" dirty="0">
                <a:solidFill>
                  <a:srgbClr val="585D60"/>
                </a:solidFill>
                <a:latin typeface="Trebuchet MS"/>
                <a:cs typeface="Trebuchet MS"/>
              </a:rPr>
              <a:t>future</a:t>
            </a:r>
            <a:r>
              <a:rPr sz="1850" i="1" spc="-11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values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or 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events.</a:t>
            </a:r>
            <a:endParaRPr sz="1800">
              <a:latin typeface="Trebuchet MS"/>
              <a:cs typeface="Trebuchet MS"/>
            </a:endParaRPr>
          </a:p>
          <a:p>
            <a:pPr marL="146050" marR="10541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objective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most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10" dirty="0">
                <a:solidFill>
                  <a:srgbClr val="C2132D"/>
                </a:solidFill>
                <a:latin typeface="Trebuchet MS"/>
                <a:cs typeface="Trebuchet MS"/>
              </a:rPr>
              <a:t>analyses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forecasts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future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values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series.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057524"/>
            <a:ext cx="9696449" cy="322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400799"/>
            <a:ext cx="9696449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34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6238" y="3228012"/>
            <a:ext cx="4244394" cy="2652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6562" y="3232331"/>
            <a:ext cx="4241271" cy="314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09130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95" dirty="0">
                <a:latin typeface="Arial Narrow"/>
                <a:cs typeface="Arial Narrow"/>
              </a:rPr>
              <a:t>Explanatory</a:t>
            </a:r>
            <a:r>
              <a:rPr sz="3350" spc="-30" dirty="0">
                <a:latin typeface="Arial Narrow"/>
                <a:cs typeface="Arial Narrow"/>
              </a:rPr>
              <a:t> </a:t>
            </a:r>
            <a:r>
              <a:rPr sz="3350" spc="114" dirty="0">
                <a:latin typeface="Arial Narrow"/>
                <a:cs typeface="Arial Narrow"/>
              </a:rPr>
              <a:t>Forecasting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754" y="1368935"/>
            <a:ext cx="9288145" cy="1433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0" marR="5080" indent="-133985">
              <a:lnSpc>
                <a:spcPct val="117600"/>
              </a:lnSpc>
              <a:spcBef>
                <a:spcPts val="10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addition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past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585D60"/>
                </a:solidFill>
                <a:latin typeface="Trebuchet MS"/>
                <a:cs typeface="Trebuchet MS"/>
              </a:rPr>
              <a:t>data,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explanatory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forecasting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585D60"/>
                </a:solidFill>
                <a:latin typeface="Trebuchet MS"/>
                <a:cs typeface="Trebuchet MS"/>
              </a:rPr>
              <a:t>uses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65" dirty="0">
                <a:solidFill>
                  <a:srgbClr val="585D60"/>
                </a:solidFill>
                <a:latin typeface="Trebuchet MS"/>
                <a:cs typeface="Trebuchet MS"/>
              </a:rPr>
              <a:t>additional</a:t>
            </a:r>
            <a:r>
              <a:rPr sz="1850" i="1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50" i="1" spc="-40" dirty="0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sz="1850" i="1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predict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future 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values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variable(s)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interest.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make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forecasts, we need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include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both  historical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future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predictions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explanatory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variables.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example,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sz="1800" b="1" spc="-20" dirty="0">
                <a:solidFill>
                  <a:srgbClr val="C2132D"/>
                </a:solidFill>
                <a:latin typeface="Trebuchet MS"/>
                <a:cs typeface="Trebuchet MS"/>
              </a:rPr>
              <a:t>Forecasting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C2132D"/>
                </a:solidFill>
                <a:latin typeface="Trebuchet MS"/>
                <a:cs typeface="Trebuchet MS"/>
              </a:rPr>
              <a:t>electricity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demand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weather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forecasts,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day,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day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585D60"/>
                </a:solidFill>
                <a:latin typeface="Trebuchet MS"/>
                <a:cs typeface="Trebuchet MS"/>
              </a:rPr>
              <a:t>week,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585D60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176962"/>
            <a:ext cx="6924675" cy="0"/>
          </a:xfrm>
          <a:custGeom>
            <a:avLst/>
            <a:gdLst/>
            <a:ahLst/>
            <a:cxnLst/>
            <a:rect l="l" t="t" r="r" b="b"/>
            <a:pathLst>
              <a:path w="6924675">
                <a:moveTo>
                  <a:pt x="0" y="0"/>
                </a:moveTo>
                <a:lnTo>
                  <a:pt x="69246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6186487"/>
            <a:ext cx="6924675" cy="0"/>
          </a:xfrm>
          <a:custGeom>
            <a:avLst/>
            <a:gdLst/>
            <a:ahLst/>
            <a:cxnLst/>
            <a:rect l="l" t="t" r="r" b="b"/>
            <a:pathLst>
              <a:path w="6924675">
                <a:moveTo>
                  <a:pt x="0" y="0"/>
                </a:moveTo>
                <a:lnTo>
                  <a:pt x="69246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955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35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6274743"/>
            <a:ext cx="6950075" cy="1568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b="1" spc="25" dirty="0">
                <a:solidFill>
                  <a:srgbClr val="C2132D"/>
                </a:solidFill>
                <a:latin typeface="Trebuchet MS"/>
                <a:cs typeface="Trebuchet MS"/>
              </a:rPr>
              <a:t>Image</a:t>
            </a:r>
            <a:r>
              <a:rPr sz="850" b="1" spc="-3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b="1" spc="10" dirty="0">
                <a:solidFill>
                  <a:srgbClr val="C2132D"/>
                </a:solidFill>
                <a:latin typeface="Trebuchet MS"/>
                <a:cs typeface="Trebuchet MS"/>
              </a:rPr>
              <a:t>Sources:</a:t>
            </a:r>
            <a:r>
              <a:rPr sz="850" b="1" spc="-3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Nixtla's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585D60"/>
                </a:solidFill>
                <a:latin typeface="Trebuchet MS"/>
                <a:cs typeface="Trebuchet MS"/>
              </a:rPr>
              <a:t>demo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remaining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useful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25" dirty="0">
                <a:solidFill>
                  <a:srgbClr val="585D60"/>
                </a:solidFill>
                <a:latin typeface="Trebuchet MS"/>
                <a:cs typeface="Trebuchet MS"/>
              </a:rPr>
              <a:t>life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engine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585D60"/>
                </a:solidFill>
                <a:latin typeface="Trebuchet MS"/>
                <a:cs typeface="Trebuchet MS"/>
              </a:rPr>
              <a:t>exogenous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585D60"/>
                </a:solidFill>
                <a:latin typeface="Trebuchet MS"/>
                <a:cs typeface="Trebuchet MS"/>
              </a:rPr>
              <a:t>sensor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585D60"/>
                </a:solidFill>
                <a:latin typeface="Trebuchet MS"/>
                <a:cs typeface="Trebuchet MS"/>
              </a:rPr>
              <a:t>See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here</a:t>
            </a:r>
            <a:r>
              <a:rPr sz="850" spc="-3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sz="850" spc="-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-5" dirty="0">
                <a:solidFill>
                  <a:srgbClr val="585D60"/>
                </a:solidFill>
                <a:latin typeface="Trebuchet MS"/>
                <a:cs typeface="Trebuchet MS"/>
              </a:rPr>
              <a:t>details.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0237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5" dirty="0">
                <a:latin typeface="Arial Narrow"/>
                <a:cs typeface="Arial Narrow"/>
              </a:rPr>
              <a:t>Backtesting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8979535" cy="153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Backtesting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practice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evaluating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applying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historical  data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comparing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predictions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actual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outcomes.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11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way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Trebuchet MS"/>
                <a:cs typeface="Trebuchet MS"/>
              </a:rPr>
              <a:t>see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would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have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performed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past.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Backtesting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equivalent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C2132D"/>
                </a:solidFill>
                <a:latin typeface="Trebuchet MS"/>
                <a:cs typeface="Trebuchet MS"/>
              </a:rPr>
              <a:t>train-test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split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ML;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not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random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though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2313" y="3219811"/>
            <a:ext cx="5721177" cy="2762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176962"/>
            <a:ext cx="3838575" cy="0"/>
          </a:xfrm>
          <a:custGeom>
            <a:avLst/>
            <a:gdLst/>
            <a:ahLst/>
            <a:cxnLst/>
            <a:rect l="l" t="t" r="r" b="b"/>
            <a:pathLst>
              <a:path w="3838575">
                <a:moveTo>
                  <a:pt x="0" y="0"/>
                </a:moveTo>
                <a:lnTo>
                  <a:pt x="38385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6186487"/>
            <a:ext cx="3838575" cy="0"/>
          </a:xfrm>
          <a:custGeom>
            <a:avLst/>
            <a:gdLst/>
            <a:ahLst/>
            <a:cxnLst/>
            <a:rect l="l" t="t" r="r" b="b"/>
            <a:pathLst>
              <a:path w="3838575">
                <a:moveTo>
                  <a:pt x="0" y="0"/>
                </a:moveTo>
                <a:lnTo>
                  <a:pt x="38385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345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36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271548"/>
            <a:ext cx="3865245" cy="1606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50" b="1" spc="25" dirty="0">
                <a:solidFill>
                  <a:srgbClr val="C2132D"/>
                </a:solidFill>
                <a:latin typeface="Trebuchet MS"/>
                <a:cs typeface="Trebuchet MS"/>
              </a:rPr>
              <a:t>Image</a:t>
            </a:r>
            <a:r>
              <a:rPr sz="850" b="1" spc="-4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b="1" dirty="0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sz="850" b="1" spc="-3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Chained</a:t>
            </a:r>
            <a:r>
              <a:rPr sz="850" spc="-3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850" spc="3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Windows</a:t>
            </a:r>
            <a:r>
              <a:rPr sz="850" spc="-4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850" spc="15" dirty="0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Nixtla's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585D60"/>
                </a:solidFill>
                <a:latin typeface="Trebuchet MS"/>
                <a:cs typeface="Trebuchet MS"/>
              </a:rPr>
              <a:t>GitHub</a:t>
            </a:r>
            <a:r>
              <a:rPr sz="850" spc="-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585D60"/>
                </a:solidFill>
                <a:latin typeface="Trebuchet MS"/>
                <a:cs typeface="Trebuchet MS"/>
              </a:rPr>
              <a:t>Repo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850" spc="-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900" i="1" spc="-15" dirty="0">
                <a:solidFill>
                  <a:srgbClr val="585D60"/>
                </a:solidFill>
                <a:latin typeface="Trebuchet MS"/>
                <a:cs typeface="Trebuchet MS"/>
              </a:rPr>
              <a:t>statsforecast</a:t>
            </a:r>
            <a:r>
              <a:rPr sz="850" spc="-15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37 </a:t>
            </a:r>
            <a:r>
              <a:rPr sz="1200" spc="-135" dirty="0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sz="1200" spc="-2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85D60"/>
                </a:solidFill>
                <a:latin typeface="Trebuchet MS"/>
                <a:cs typeface="Trebuchet MS"/>
              </a:rPr>
              <a:t>42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0515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0" dirty="0">
                <a:latin typeface="Arial Narrow"/>
                <a:cs typeface="Arial Narrow"/>
              </a:rPr>
              <a:t>Insample </a:t>
            </a:r>
            <a:r>
              <a:rPr sz="3350" spc="120" dirty="0">
                <a:latin typeface="Arial Narrow"/>
                <a:cs typeface="Arial Narrow"/>
              </a:rPr>
              <a:t>vs. </a:t>
            </a:r>
            <a:r>
              <a:rPr sz="3350" spc="85" dirty="0">
                <a:latin typeface="Arial Narrow"/>
                <a:cs typeface="Arial Narrow"/>
              </a:rPr>
              <a:t>Out-of-Sample</a:t>
            </a:r>
            <a:r>
              <a:rPr sz="3350" spc="-235" dirty="0">
                <a:latin typeface="Arial Narrow"/>
                <a:cs typeface="Arial Narrow"/>
              </a:rPr>
              <a:t> </a:t>
            </a:r>
            <a:r>
              <a:rPr sz="3350" spc="165" dirty="0">
                <a:latin typeface="Arial Narrow"/>
                <a:cs typeface="Arial Narrow"/>
              </a:rPr>
              <a:t>Metrics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354820" cy="279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5" dirty="0">
                <a:solidFill>
                  <a:srgbClr val="C2132D"/>
                </a:solidFill>
                <a:latin typeface="Trebuchet MS"/>
                <a:cs typeface="Trebuchet MS"/>
              </a:rPr>
              <a:t>In-Sample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Metrics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Metrics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calculated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C2132D"/>
                </a:solidFill>
                <a:latin typeface="Trebuchet MS"/>
                <a:cs typeface="Trebuchet MS"/>
              </a:rPr>
              <a:t>same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85D60"/>
                </a:solidFill>
                <a:latin typeface="Trebuchet MS"/>
                <a:cs typeface="Trebuchet MS"/>
              </a:rPr>
              <a:t>train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model.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45" dirty="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misleading,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already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seen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5" dirty="0">
                <a:solidFill>
                  <a:srgbClr val="C2132D"/>
                </a:solidFill>
                <a:latin typeface="Trebuchet MS"/>
                <a:cs typeface="Trebuchet MS"/>
              </a:rPr>
              <a:t>Out-of-Sample</a:t>
            </a:r>
            <a:r>
              <a:rPr sz="1800" b="1" spc="-10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2132D"/>
                </a:solidFill>
                <a:latin typeface="Trebuchet MS"/>
                <a:cs typeface="Trebuchet MS"/>
              </a:rPr>
              <a:t>Metrics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527050" marR="5080" lvl="1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Metrics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calculated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not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C2132D"/>
                </a:solidFill>
                <a:latin typeface="Trebuchet MS"/>
                <a:cs typeface="Trebuchet MS"/>
              </a:rPr>
              <a:t>seen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2132D"/>
                </a:solidFill>
                <a:latin typeface="Trebuchet MS"/>
                <a:cs typeface="Trebuchet MS"/>
              </a:rPr>
              <a:t>by</a:t>
            </a:r>
            <a:r>
              <a:rPr sz="18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80" dirty="0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model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during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training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585D60"/>
                </a:solidFill>
                <a:latin typeface="Trebuchet MS"/>
                <a:cs typeface="Trebuchet MS"/>
              </a:rPr>
              <a:t>(i.e.,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test/holdout/out- 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of-sample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data).</a:t>
            </a:r>
            <a:endParaRPr sz="1800">
              <a:latin typeface="Trebuchet MS"/>
              <a:cs typeface="Trebuchet MS"/>
            </a:endParaRPr>
          </a:p>
          <a:p>
            <a:pPr marL="527050" lvl="1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reliable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indicators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perform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new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11874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00" spc="-1220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4100" spc="-12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295" dirty="0">
                <a:latin typeface="Trebuchet MS"/>
                <a:cs typeface="Trebuchet MS"/>
              </a:rPr>
              <a:t>3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200" spc="-295" dirty="0">
                <a:latin typeface="Trebuchet MS"/>
                <a:cs typeface="Trebuchet MS"/>
              </a:rPr>
              <a:t>8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8 </a:t>
            </a:r>
            <a:r>
              <a:rPr sz="1200" spc="-385" dirty="0">
                <a:latin typeface="Trebuchet MS"/>
                <a:cs typeface="Trebuchet MS"/>
              </a:rPr>
              <a:t>/</a:t>
            </a:r>
            <a:r>
              <a:rPr sz="1200" spc="-38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95" dirty="0">
                <a:latin typeface="Trebuchet MS"/>
                <a:cs typeface="Trebuchet MS"/>
              </a:rPr>
              <a:t>4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200" spc="-295" dirty="0">
                <a:latin typeface="Trebuchet MS"/>
                <a:cs typeface="Trebuchet MS"/>
              </a:rPr>
              <a:t>2</a:t>
            </a:r>
            <a:r>
              <a:rPr sz="1200" spc="-29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39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135" dirty="0">
                <a:latin typeface="Arial Narrow"/>
                <a:cs typeface="Arial Narrow"/>
              </a:rPr>
              <a:t>Summary </a:t>
            </a:r>
            <a:r>
              <a:rPr sz="4100" spc="285" dirty="0">
                <a:latin typeface="Arial Narrow"/>
                <a:cs typeface="Arial Narrow"/>
              </a:rPr>
              <a:t>of </a:t>
            </a:r>
            <a:r>
              <a:rPr sz="4100" spc="185" dirty="0">
                <a:latin typeface="Arial Narrow"/>
                <a:cs typeface="Arial Narrow"/>
              </a:rPr>
              <a:t>Main</a:t>
            </a:r>
            <a:r>
              <a:rPr sz="4100" spc="-470" dirty="0">
                <a:latin typeface="Arial Narrow"/>
                <a:cs typeface="Arial Narrow"/>
              </a:rPr>
              <a:t> </a:t>
            </a:r>
            <a:r>
              <a:rPr sz="4100" spc="170" dirty="0">
                <a:latin typeface="Arial Narrow"/>
                <a:cs typeface="Arial Narrow"/>
              </a:rPr>
              <a:t>Points</a:t>
            </a:r>
            <a:endParaRPr sz="4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687560" cy="290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able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role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business.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components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C2132D"/>
                </a:solidFill>
                <a:latin typeface="Trebuchet MS"/>
                <a:cs typeface="Trebuchet MS"/>
              </a:rPr>
              <a:t>time-series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sz="1800" b="1" spc="-105" dirty="0">
                <a:solidFill>
                  <a:srgbClr val="C2132D"/>
                </a:solidFill>
                <a:latin typeface="Trebuchet MS"/>
                <a:cs typeface="Trebuchet MS"/>
              </a:rPr>
              <a:t>trend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2132D"/>
                </a:solidFill>
                <a:latin typeface="Trebuchet MS"/>
                <a:cs typeface="Trebuchet MS"/>
              </a:rPr>
              <a:t>multiple</a:t>
            </a: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cycles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concept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data-generating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85D60"/>
                </a:solidFill>
                <a:latin typeface="Trebuchet MS"/>
                <a:cs typeface="Trebuchet MS"/>
              </a:rPr>
              <a:t>process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(DGP)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90" dirty="0">
                <a:solidFill>
                  <a:srgbClr val="585D60"/>
                </a:solidFill>
                <a:latin typeface="Trebuchet MS"/>
                <a:cs typeface="Trebuchet MS"/>
              </a:rPr>
              <a:t>Discuss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limits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3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Understand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key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sz="1800" spc="-26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terminology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04644"/>
            <a:ext cx="4064635" cy="3140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50" marR="114935" indent="-133985">
              <a:lnSpc>
                <a:spcPct val="117200"/>
              </a:lnSpc>
              <a:spcBef>
                <a:spcPts val="114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10" dirty="0">
                <a:solidFill>
                  <a:srgbClr val="C2132D"/>
                </a:solidFill>
                <a:latin typeface="Trebuchet MS"/>
                <a:cs typeface="Trebuchet MS"/>
              </a:rPr>
              <a:t>Businesses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Sales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forecasts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set 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revenue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targets,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inventory</a:t>
            </a:r>
            <a:r>
              <a:rPr sz="1800" spc="-22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projections  optimize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supply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chains,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staffing 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plans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ensure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workforce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readiness  </a:t>
            </a:r>
            <a:r>
              <a:rPr sz="1800" spc="-5" dirty="0">
                <a:solidFill>
                  <a:srgbClr val="585D60"/>
                </a:solidFill>
                <a:latin typeface="Trebuchet MS"/>
                <a:cs typeface="Trebuchet MS"/>
              </a:rPr>
              <a:t>during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demand</a:t>
            </a:r>
            <a:r>
              <a:rPr sz="1800" spc="-20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fluctuations.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82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110" dirty="0">
                <a:solidFill>
                  <a:srgbClr val="C2132D"/>
                </a:solidFill>
                <a:latin typeface="Trebuchet MS"/>
                <a:cs typeface="Trebuchet MS"/>
              </a:rPr>
              <a:t>Gov.</a:t>
            </a:r>
            <a:r>
              <a:rPr sz="1800" spc="-110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Tax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revenue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social</a:t>
            </a:r>
            <a:r>
              <a:rPr sz="1800" spc="-37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programs 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forecasts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aid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budgeting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sz="1800" spc="5" dirty="0">
                <a:solidFill>
                  <a:srgbClr val="585D60"/>
                </a:solidFill>
                <a:latin typeface="Trebuchet MS"/>
                <a:cs typeface="Trebuchet MS"/>
              </a:rPr>
              <a:t>resource 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allocation.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Individuals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Financial</a:t>
            </a:r>
            <a:r>
              <a:rPr sz="1800" spc="-1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forecasts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4728844"/>
            <a:ext cx="3926840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664210">
              <a:lnSpc>
                <a:spcPct val="114599"/>
              </a:lnSpc>
              <a:spcBef>
                <a:spcPts val="100"/>
              </a:spcBef>
            </a:pP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support 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budgeting,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saving,</a:t>
            </a:r>
            <a:r>
              <a:rPr sz="1800" spc="-3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retirement</a:t>
            </a:r>
            <a:r>
              <a:rPr sz="1800" spc="-1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planning.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894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85" dirty="0">
                <a:solidFill>
                  <a:srgbClr val="C2132D"/>
                </a:solidFill>
                <a:latin typeface="Trebuchet MS"/>
                <a:cs typeface="Trebuchet MS"/>
              </a:rPr>
              <a:t>Weather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Forecast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inform</a:t>
            </a:r>
            <a:r>
              <a:rPr sz="1800" spc="-22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85D60"/>
                </a:solidFill>
                <a:latin typeface="Trebuchet MS"/>
                <a:cs typeface="Trebuchet MS"/>
              </a:rPr>
              <a:t>agriculture, 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disaster 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prep,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daily</a:t>
            </a:r>
            <a:r>
              <a:rPr sz="1800" spc="-35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decisions.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4584" y="1700685"/>
            <a:ext cx="4268183" cy="146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33555" y="3242944"/>
            <a:ext cx="299148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85D60"/>
                </a:solidFill>
                <a:latin typeface="Trebuchet MS"/>
                <a:cs typeface="Trebuchet MS"/>
              </a:rPr>
              <a:t>Source: </a:t>
            </a:r>
            <a:r>
              <a:rPr sz="1450" spc="2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Congressional </a:t>
            </a:r>
            <a:r>
              <a:rPr sz="1450" spc="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Budget</a:t>
            </a:r>
            <a:r>
              <a:rPr sz="1450" spc="-27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450" spc="-4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Office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5736" y="6033769"/>
            <a:ext cx="284670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585D60"/>
                </a:solidFill>
                <a:latin typeface="Trebuchet MS"/>
                <a:cs typeface="Trebuchet MS"/>
              </a:rPr>
              <a:t>Source: </a:t>
            </a:r>
            <a:r>
              <a:rPr sz="1450" spc="-3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Weather </a:t>
            </a:r>
            <a:r>
              <a:rPr sz="1450" spc="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Widget's</a:t>
            </a:r>
            <a:r>
              <a:rPr sz="1450" spc="-25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450" spc="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Forecast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7460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14" dirty="0">
                <a:latin typeface="Arial Narrow"/>
                <a:cs typeface="Arial Narrow"/>
              </a:rPr>
              <a:t>Forecasting </a:t>
            </a:r>
            <a:r>
              <a:rPr sz="3350" spc="160" dirty="0">
                <a:latin typeface="Arial Narrow"/>
                <a:cs typeface="Arial Narrow"/>
              </a:rPr>
              <a:t>Impacts </a:t>
            </a:r>
            <a:r>
              <a:rPr sz="3350" spc="80" dirty="0">
                <a:latin typeface="Arial Narrow"/>
                <a:cs typeface="Arial Narrow"/>
              </a:rPr>
              <a:t>Everything </a:t>
            </a:r>
            <a:r>
              <a:rPr sz="3350" spc="110" dirty="0">
                <a:latin typeface="Arial Narrow"/>
                <a:cs typeface="Arial Narrow"/>
              </a:rPr>
              <a:t>and</a:t>
            </a:r>
            <a:r>
              <a:rPr sz="3350" spc="-330" dirty="0">
                <a:latin typeface="Arial Narrow"/>
                <a:cs typeface="Arial Narrow"/>
              </a:rPr>
              <a:t> </a:t>
            </a:r>
            <a:r>
              <a:rPr sz="3350" spc="45" dirty="0">
                <a:latin typeface="Arial Narrow"/>
                <a:cs typeface="Arial Narrow"/>
              </a:rPr>
              <a:t>Everyone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5689" y="4301362"/>
            <a:ext cx="622300" cy="348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OXFORD</a:t>
            </a: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WE</a:t>
            </a:r>
            <a:r>
              <a:rPr sz="1050" spc="-6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A</a:t>
            </a:r>
            <a:r>
              <a:rPr sz="105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THER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3540" y="4224400"/>
            <a:ext cx="478155" cy="488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0°C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clear</a:t>
            </a:r>
            <a:r>
              <a:rPr sz="900" spc="-9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 </a:t>
            </a:r>
            <a:r>
              <a:rPr sz="900" spc="1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sky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1202" y="4999354"/>
            <a:ext cx="21780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8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T</a:t>
            </a:r>
            <a:r>
              <a:rPr sz="950" spc="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ue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497" y="5637529"/>
            <a:ext cx="2673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7878"/>
                </a:solidFill>
                <a:latin typeface="Tahoma"/>
                <a:cs typeface="Tahoma"/>
                <a:hlinkClick r:id="rId5"/>
              </a:rPr>
              <a:t>4°C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6180AA"/>
                </a:solidFill>
                <a:latin typeface="Tahoma"/>
                <a:cs typeface="Tahoma"/>
                <a:hlinkClick r:id="rId5"/>
              </a:rPr>
              <a:t>-2°C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1873" y="4999354"/>
            <a:ext cx="2628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3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W</a:t>
            </a:r>
            <a:r>
              <a:rPr sz="950" spc="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ed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9641" y="5637529"/>
            <a:ext cx="2673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7878"/>
                </a:solidFill>
                <a:latin typeface="Tahoma"/>
                <a:cs typeface="Tahoma"/>
                <a:hlinkClick r:id="rId5"/>
              </a:rPr>
              <a:t>5°C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6180AA"/>
                </a:solidFill>
                <a:latin typeface="Tahoma"/>
                <a:cs typeface="Tahoma"/>
                <a:hlinkClick r:id="rId5"/>
              </a:rPr>
              <a:t>-1°C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9899" y="4999354"/>
            <a:ext cx="2330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Thu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2784" y="5637529"/>
            <a:ext cx="2673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7878"/>
                </a:solidFill>
                <a:latin typeface="Tahoma"/>
                <a:cs typeface="Tahoma"/>
                <a:hlinkClick r:id="rId5"/>
              </a:rPr>
              <a:t>5°C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6180AA"/>
                </a:solidFill>
                <a:latin typeface="Tahoma"/>
                <a:cs typeface="Tahoma"/>
                <a:hlinkClick r:id="rId5"/>
              </a:rPr>
              <a:t>-1°C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8910" y="4999354"/>
            <a:ext cx="1612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Fri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4765" y="5637529"/>
            <a:ext cx="28956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7878"/>
                </a:solidFill>
                <a:latin typeface="Tahoma"/>
                <a:cs typeface="Tahoma"/>
                <a:hlinkClick r:id="rId5"/>
              </a:rPr>
              <a:t>12°C</a:t>
            </a:r>
            <a:endParaRPr sz="950">
              <a:latin typeface="Tahoma"/>
              <a:cs typeface="Tahoma"/>
            </a:endParaRPr>
          </a:p>
          <a:p>
            <a:pPr marL="7874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6180AA"/>
                </a:solidFill>
                <a:latin typeface="Tahoma"/>
                <a:cs typeface="Tahoma"/>
                <a:hlinkClick r:id="rId5"/>
              </a:rPr>
              <a:t>3°C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53450" y="4999354"/>
            <a:ext cx="1981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Sat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41246" y="5637529"/>
            <a:ext cx="22288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7878"/>
                </a:solidFill>
                <a:latin typeface="Tahoma"/>
                <a:cs typeface="Tahoma"/>
                <a:hlinkClick r:id="rId5"/>
              </a:rPr>
              <a:t>5°C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6180AA"/>
                </a:solidFill>
                <a:latin typeface="Tahoma"/>
                <a:cs typeface="Tahoma"/>
                <a:hlinkClick r:id="rId5"/>
              </a:rPr>
              <a:t>1°C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60966" y="4999354"/>
            <a:ext cx="2298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Sun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1051" y="5637529"/>
            <a:ext cx="28956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7878"/>
                </a:solidFill>
                <a:latin typeface="Tahoma"/>
                <a:cs typeface="Tahoma"/>
                <a:hlinkClick r:id="rId5"/>
              </a:rPr>
              <a:t>11°C</a:t>
            </a:r>
            <a:endParaRPr sz="950">
              <a:latin typeface="Tahoma"/>
              <a:cs typeface="Tahoma"/>
            </a:endParaRPr>
          </a:p>
          <a:p>
            <a:pPr marL="7874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6180AA"/>
                </a:solidFill>
                <a:latin typeface="Tahoma"/>
                <a:cs typeface="Tahoma"/>
                <a:hlinkClick r:id="rId5"/>
              </a:rPr>
              <a:t>3°C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72055" y="4999354"/>
            <a:ext cx="2540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ABAB"/>
                </a:solidFill>
                <a:latin typeface="Tahoma"/>
                <a:cs typeface="Tahoma"/>
                <a:hlinkClick r:id="rId5"/>
              </a:rPr>
              <a:t>Mon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65357" y="5637529"/>
            <a:ext cx="2673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10"/>
              </a:spcBef>
            </a:pPr>
            <a:r>
              <a:rPr sz="950" spc="5" dirty="0">
                <a:solidFill>
                  <a:srgbClr val="AB7878"/>
                </a:solidFill>
                <a:latin typeface="Tahoma"/>
                <a:cs typeface="Tahoma"/>
                <a:hlinkClick r:id="rId5"/>
              </a:rPr>
              <a:t>3°C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6180AA"/>
                </a:solidFill>
                <a:latin typeface="Tahoma"/>
                <a:cs typeface="Tahoma"/>
                <a:hlinkClick r:id="rId5"/>
              </a:rPr>
              <a:t>-2°C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43113" y="4458461"/>
            <a:ext cx="89535" cy="36830"/>
          </a:xfrm>
          <a:custGeom>
            <a:avLst/>
            <a:gdLst/>
            <a:ahLst/>
            <a:cxnLst/>
            <a:rect l="l" t="t" r="r" b="b"/>
            <a:pathLst>
              <a:path w="89534" h="36829">
                <a:moveTo>
                  <a:pt x="76961" y="36575"/>
                </a:moveTo>
                <a:lnTo>
                  <a:pt x="13716" y="36575"/>
                </a:lnTo>
                <a:lnTo>
                  <a:pt x="9398" y="34797"/>
                </a:lnTo>
                <a:lnTo>
                  <a:pt x="1778" y="27177"/>
                </a:lnTo>
                <a:lnTo>
                  <a:pt x="0" y="23113"/>
                </a:lnTo>
                <a:lnTo>
                  <a:pt x="104" y="13462"/>
                </a:lnTo>
                <a:lnTo>
                  <a:pt x="1778" y="9397"/>
                </a:lnTo>
                <a:lnTo>
                  <a:pt x="9398" y="1777"/>
                </a:lnTo>
                <a:lnTo>
                  <a:pt x="13461" y="0"/>
                </a:lnTo>
                <a:lnTo>
                  <a:pt x="76961" y="0"/>
                </a:lnTo>
                <a:lnTo>
                  <a:pt x="81280" y="1777"/>
                </a:lnTo>
                <a:lnTo>
                  <a:pt x="87884" y="9397"/>
                </a:lnTo>
                <a:lnTo>
                  <a:pt x="89408" y="13462"/>
                </a:lnTo>
                <a:lnTo>
                  <a:pt x="89318" y="23113"/>
                </a:lnTo>
                <a:lnTo>
                  <a:pt x="87884" y="27177"/>
                </a:lnTo>
                <a:lnTo>
                  <a:pt x="84581" y="30987"/>
                </a:lnTo>
                <a:lnTo>
                  <a:pt x="81279" y="34543"/>
                </a:lnTo>
                <a:lnTo>
                  <a:pt x="76961" y="36575"/>
                </a:lnTo>
                <a:close/>
              </a:path>
            </a:pathLst>
          </a:custGeom>
          <a:solidFill>
            <a:srgbClr val="FEB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0646" y="4267771"/>
            <a:ext cx="76517" cy="75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0646" y="4610163"/>
            <a:ext cx="76517" cy="75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1336" y="4190238"/>
            <a:ext cx="36830" cy="89535"/>
          </a:xfrm>
          <a:custGeom>
            <a:avLst/>
            <a:gdLst/>
            <a:ahLst/>
            <a:cxnLst/>
            <a:rect l="l" t="t" r="r" b="b"/>
            <a:pathLst>
              <a:path w="36829" h="89535">
                <a:moveTo>
                  <a:pt x="23113" y="89408"/>
                </a:moveTo>
                <a:lnTo>
                  <a:pt x="13715" y="89408"/>
                </a:lnTo>
                <a:lnTo>
                  <a:pt x="9397" y="87884"/>
                </a:lnTo>
                <a:lnTo>
                  <a:pt x="5587" y="84581"/>
                </a:lnTo>
                <a:lnTo>
                  <a:pt x="2032" y="81279"/>
                </a:lnTo>
                <a:lnTo>
                  <a:pt x="0" y="76961"/>
                </a:lnTo>
                <a:lnTo>
                  <a:pt x="104" y="13461"/>
                </a:lnTo>
                <a:lnTo>
                  <a:pt x="1777" y="9398"/>
                </a:lnTo>
                <a:lnTo>
                  <a:pt x="9397" y="1778"/>
                </a:lnTo>
                <a:lnTo>
                  <a:pt x="13462" y="0"/>
                </a:lnTo>
                <a:lnTo>
                  <a:pt x="22860" y="0"/>
                </a:lnTo>
                <a:lnTo>
                  <a:pt x="27177" y="1778"/>
                </a:lnTo>
                <a:lnTo>
                  <a:pt x="34797" y="9398"/>
                </a:lnTo>
                <a:lnTo>
                  <a:pt x="36575" y="13461"/>
                </a:lnTo>
                <a:lnTo>
                  <a:pt x="36575" y="76961"/>
                </a:lnTo>
                <a:lnTo>
                  <a:pt x="34797" y="81280"/>
                </a:lnTo>
                <a:lnTo>
                  <a:pt x="27177" y="87884"/>
                </a:lnTo>
                <a:lnTo>
                  <a:pt x="23113" y="89408"/>
                </a:lnTo>
                <a:close/>
              </a:path>
            </a:pathLst>
          </a:custGeom>
          <a:solidFill>
            <a:srgbClr val="FEB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11336" y="4673853"/>
            <a:ext cx="36830" cy="89535"/>
          </a:xfrm>
          <a:custGeom>
            <a:avLst/>
            <a:gdLst/>
            <a:ahLst/>
            <a:cxnLst/>
            <a:rect l="l" t="t" r="r" b="b"/>
            <a:pathLst>
              <a:path w="36829" h="89535">
                <a:moveTo>
                  <a:pt x="23113" y="89408"/>
                </a:moveTo>
                <a:lnTo>
                  <a:pt x="13715" y="89408"/>
                </a:lnTo>
                <a:lnTo>
                  <a:pt x="9397" y="87629"/>
                </a:lnTo>
                <a:lnTo>
                  <a:pt x="1777" y="80009"/>
                </a:lnTo>
                <a:lnTo>
                  <a:pt x="0" y="75945"/>
                </a:lnTo>
                <a:lnTo>
                  <a:pt x="0" y="12445"/>
                </a:lnTo>
                <a:lnTo>
                  <a:pt x="1777" y="8128"/>
                </a:lnTo>
                <a:lnTo>
                  <a:pt x="9397" y="1523"/>
                </a:lnTo>
                <a:lnTo>
                  <a:pt x="13462" y="0"/>
                </a:lnTo>
                <a:lnTo>
                  <a:pt x="22860" y="0"/>
                </a:lnTo>
                <a:lnTo>
                  <a:pt x="27177" y="1524"/>
                </a:lnTo>
                <a:lnTo>
                  <a:pt x="30987" y="4825"/>
                </a:lnTo>
                <a:lnTo>
                  <a:pt x="34543" y="8128"/>
                </a:lnTo>
                <a:lnTo>
                  <a:pt x="36575" y="12445"/>
                </a:lnTo>
                <a:lnTo>
                  <a:pt x="36471" y="75945"/>
                </a:lnTo>
                <a:lnTo>
                  <a:pt x="34797" y="80009"/>
                </a:lnTo>
                <a:lnTo>
                  <a:pt x="27177" y="87629"/>
                </a:lnTo>
                <a:lnTo>
                  <a:pt x="23113" y="89408"/>
                </a:lnTo>
                <a:close/>
              </a:path>
            </a:pathLst>
          </a:custGeom>
          <a:solidFill>
            <a:srgbClr val="FEB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62085" y="4609210"/>
            <a:ext cx="76517" cy="76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62085" y="4267771"/>
            <a:ext cx="76517" cy="755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26728" y="4458461"/>
            <a:ext cx="89535" cy="36830"/>
          </a:xfrm>
          <a:custGeom>
            <a:avLst/>
            <a:gdLst/>
            <a:ahLst/>
            <a:cxnLst/>
            <a:rect l="l" t="t" r="r" b="b"/>
            <a:pathLst>
              <a:path w="89534" h="36829">
                <a:moveTo>
                  <a:pt x="75945" y="36575"/>
                </a:moveTo>
                <a:lnTo>
                  <a:pt x="12446" y="36575"/>
                </a:lnTo>
                <a:lnTo>
                  <a:pt x="8128" y="34797"/>
                </a:lnTo>
                <a:lnTo>
                  <a:pt x="1523" y="27177"/>
                </a:lnTo>
                <a:lnTo>
                  <a:pt x="0" y="23113"/>
                </a:lnTo>
                <a:lnTo>
                  <a:pt x="89" y="13462"/>
                </a:lnTo>
                <a:lnTo>
                  <a:pt x="1524" y="9397"/>
                </a:lnTo>
                <a:lnTo>
                  <a:pt x="8128" y="1777"/>
                </a:lnTo>
                <a:lnTo>
                  <a:pt x="12446" y="0"/>
                </a:lnTo>
                <a:lnTo>
                  <a:pt x="75691" y="0"/>
                </a:lnTo>
                <a:lnTo>
                  <a:pt x="80009" y="2032"/>
                </a:lnTo>
                <a:lnTo>
                  <a:pt x="83819" y="5587"/>
                </a:lnTo>
                <a:lnTo>
                  <a:pt x="87629" y="9397"/>
                </a:lnTo>
                <a:lnTo>
                  <a:pt x="89408" y="13462"/>
                </a:lnTo>
                <a:lnTo>
                  <a:pt x="89303" y="23113"/>
                </a:lnTo>
                <a:lnTo>
                  <a:pt x="87629" y="27177"/>
                </a:lnTo>
                <a:lnTo>
                  <a:pt x="80009" y="34797"/>
                </a:lnTo>
                <a:lnTo>
                  <a:pt x="75945" y="36575"/>
                </a:lnTo>
                <a:close/>
              </a:path>
            </a:pathLst>
          </a:custGeom>
          <a:solidFill>
            <a:srgbClr val="FEB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67572" y="4314697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4" h="324485">
                <a:moveTo>
                  <a:pt x="162052" y="324104"/>
                </a:moveTo>
                <a:lnTo>
                  <a:pt x="99917" y="312261"/>
                </a:lnTo>
                <a:lnTo>
                  <a:pt x="47497" y="276606"/>
                </a:lnTo>
                <a:lnTo>
                  <a:pt x="11842" y="224186"/>
                </a:lnTo>
                <a:lnTo>
                  <a:pt x="0" y="162052"/>
                </a:lnTo>
                <a:lnTo>
                  <a:pt x="2956" y="129758"/>
                </a:lnTo>
                <a:lnTo>
                  <a:pt x="26681" y="72505"/>
                </a:lnTo>
                <a:lnTo>
                  <a:pt x="72505" y="26681"/>
                </a:lnTo>
                <a:lnTo>
                  <a:pt x="129758" y="2956"/>
                </a:lnTo>
                <a:lnTo>
                  <a:pt x="162052" y="0"/>
                </a:lnTo>
                <a:lnTo>
                  <a:pt x="194345" y="2956"/>
                </a:lnTo>
                <a:lnTo>
                  <a:pt x="224186" y="11842"/>
                </a:lnTo>
                <a:lnTo>
                  <a:pt x="251598" y="26681"/>
                </a:lnTo>
                <a:lnTo>
                  <a:pt x="264705" y="37592"/>
                </a:lnTo>
                <a:lnTo>
                  <a:pt x="162052" y="37592"/>
                </a:lnTo>
                <a:lnTo>
                  <a:pt x="137100" y="39874"/>
                </a:lnTo>
                <a:lnTo>
                  <a:pt x="93007" y="58058"/>
                </a:lnTo>
                <a:lnTo>
                  <a:pt x="58058" y="93114"/>
                </a:lnTo>
                <a:lnTo>
                  <a:pt x="39874" y="137136"/>
                </a:lnTo>
                <a:lnTo>
                  <a:pt x="37592" y="162052"/>
                </a:lnTo>
                <a:lnTo>
                  <a:pt x="39874" y="187003"/>
                </a:lnTo>
                <a:lnTo>
                  <a:pt x="58058" y="231096"/>
                </a:lnTo>
                <a:lnTo>
                  <a:pt x="93114" y="266045"/>
                </a:lnTo>
                <a:lnTo>
                  <a:pt x="137136" y="284230"/>
                </a:lnTo>
                <a:lnTo>
                  <a:pt x="162052" y="286512"/>
                </a:lnTo>
                <a:lnTo>
                  <a:pt x="264705" y="286512"/>
                </a:lnTo>
                <a:lnTo>
                  <a:pt x="251598" y="297422"/>
                </a:lnTo>
                <a:lnTo>
                  <a:pt x="224186" y="312261"/>
                </a:lnTo>
                <a:lnTo>
                  <a:pt x="194345" y="321147"/>
                </a:lnTo>
                <a:lnTo>
                  <a:pt x="162052" y="324104"/>
                </a:lnTo>
                <a:close/>
              </a:path>
              <a:path w="324484" h="324485">
                <a:moveTo>
                  <a:pt x="264705" y="286512"/>
                </a:moveTo>
                <a:lnTo>
                  <a:pt x="162052" y="286512"/>
                </a:lnTo>
                <a:lnTo>
                  <a:pt x="187003" y="284230"/>
                </a:lnTo>
                <a:lnTo>
                  <a:pt x="210026" y="277399"/>
                </a:lnTo>
                <a:lnTo>
                  <a:pt x="250190" y="250190"/>
                </a:lnTo>
                <a:lnTo>
                  <a:pt x="277399" y="209931"/>
                </a:lnTo>
                <a:lnTo>
                  <a:pt x="286512" y="162052"/>
                </a:lnTo>
                <a:lnTo>
                  <a:pt x="284230" y="137100"/>
                </a:lnTo>
                <a:lnTo>
                  <a:pt x="266045" y="93007"/>
                </a:lnTo>
                <a:lnTo>
                  <a:pt x="230989" y="58058"/>
                </a:lnTo>
                <a:lnTo>
                  <a:pt x="186967" y="39874"/>
                </a:lnTo>
                <a:lnTo>
                  <a:pt x="162052" y="37592"/>
                </a:lnTo>
                <a:lnTo>
                  <a:pt x="264705" y="37592"/>
                </a:lnTo>
                <a:lnTo>
                  <a:pt x="297422" y="72505"/>
                </a:lnTo>
                <a:lnTo>
                  <a:pt x="321147" y="129758"/>
                </a:lnTo>
                <a:lnTo>
                  <a:pt x="324104" y="162052"/>
                </a:lnTo>
                <a:lnTo>
                  <a:pt x="321147" y="194345"/>
                </a:lnTo>
                <a:lnTo>
                  <a:pt x="312261" y="224186"/>
                </a:lnTo>
                <a:lnTo>
                  <a:pt x="297422" y="251598"/>
                </a:lnTo>
                <a:lnTo>
                  <a:pt x="276606" y="276606"/>
                </a:lnTo>
                <a:lnTo>
                  <a:pt x="264705" y="286512"/>
                </a:lnTo>
                <a:close/>
              </a:path>
            </a:pathLst>
          </a:custGeom>
          <a:solidFill>
            <a:srgbClr val="FEBC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2613" y="5280088"/>
            <a:ext cx="250698" cy="2506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61263" y="5280088"/>
            <a:ext cx="250698" cy="250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90510" y="5321093"/>
            <a:ext cx="230241" cy="2208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09635" y="5321093"/>
            <a:ext cx="230241" cy="2208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37608" y="5321315"/>
            <a:ext cx="231473" cy="1636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56733" y="5321315"/>
            <a:ext cx="231473" cy="163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85383" y="5321315"/>
            <a:ext cx="231473" cy="163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4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40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09956"/>
            <a:ext cx="665035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2510" dirty="0">
                <a:latin typeface="Arial"/>
                <a:cs typeface="Arial"/>
              </a:rPr>
              <a:t>📝</a:t>
            </a:r>
            <a:r>
              <a:rPr sz="4200" spc="-605" dirty="0">
                <a:latin typeface="Arial"/>
                <a:cs typeface="Arial"/>
              </a:rPr>
              <a:t> </a:t>
            </a:r>
            <a:r>
              <a:rPr sz="4100" spc="65" dirty="0">
                <a:latin typeface="Arial Narrow"/>
                <a:cs typeface="Arial Narrow"/>
              </a:rPr>
              <a:t>Review </a:t>
            </a:r>
            <a:r>
              <a:rPr sz="4100" spc="135" dirty="0">
                <a:latin typeface="Arial Narrow"/>
                <a:cs typeface="Arial Narrow"/>
              </a:rPr>
              <a:t>and </a:t>
            </a:r>
            <a:r>
              <a:rPr sz="4100" spc="155" dirty="0">
                <a:latin typeface="Arial Narrow"/>
                <a:cs typeface="Arial Narrow"/>
              </a:rPr>
              <a:t>Clarification </a:t>
            </a:r>
            <a:r>
              <a:rPr sz="4200" spc="2510" dirty="0">
                <a:latin typeface="Arial"/>
                <a:cs typeface="Arial"/>
              </a:rPr>
              <a:t>📝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9413240" cy="180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65" dirty="0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sz="1800" spc="-3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3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Take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revisit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notes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insights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concepts.</a:t>
            </a:r>
            <a:endParaRPr sz="1800">
              <a:latin typeface="Trebuchet MS"/>
              <a:cs typeface="Trebuchet MS"/>
            </a:endParaRPr>
          </a:p>
          <a:p>
            <a:pPr marL="146050" marR="1016635" indent="-133985">
              <a:lnSpc>
                <a:spcPct val="114599"/>
              </a:lnSpc>
              <a:spcBef>
                <a:spcPts val="97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15" dirty="0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sz="1800" b="1" spc="-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sz="1800" spc="-4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1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recording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85D60"/>
                </a:solidFill>
                <a:latin typeface="Trebuchet MS"/>
                <a:cs typeface="Trebuchet MS"/>
              </a:rPr>
              <a:t>today's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85D60"/>
                </a:solidFill>
                <a:latin typeface="Trebuchet MS"/>
                <a:cs typeface="Trebuchet MS"/>
              </a:rPr>
              <a:t>made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available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85D60"/>
                </a:solidFill>
                <a:latin typeface="Trebuchet MS"/>
                <a:cs typeface="Trebuchet MS"/>
              </a:rPr>
              <a:t>Canvas 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approximately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3-4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hours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after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585D60"/>
                </a:solidFill>
                <a:latin typeface="Trebuchet MS"/>
                <a:cs typeface="Trebuchet MS"/>
              </a:rPr>
              <a:t>session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ends.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4599"/>
              </a:lnSpc>
              <a:spcBef>
                <a:spcPts val="975"/>
              </a:spcBef>
              <a:buFont typeface="Trebuchet MS"/>
              <a:buChar char="•"/>
              <a:tabLst>
                <a:tab pos="146685" algn="l"/>
              </a:tabLst>
            </a:pPr>
            <a:r>
              <a:rPr sz="1800" b="1" spc="-35" dirty="0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don't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hesitate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585D60"/>
                </a:solidFill>
                <a:latin typeface="Trebuchet MS"/>
                <a:cs typeface="Trebuchet MS"/>
              </a:rPr>
              <a:t>ask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clarification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any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topics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585D60"/>
                </a:solidFill>
                <a:latin typeface="Trebuchet MS"/>
                <a:cs typeface="Trebuchet MS"/>
              </a:rPr>
              <a:t>discussed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8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class.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85D60"/>
                </a:solidFill>
                <a:latin typeface="Trebuchet MS"/>
                <a:cs typeface="Trebuchet MS"/>
              </a:rPr>
              <a:t>It's 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crucial not </a:t>
            </a:r>
            <a:r>
              <a:rPr sz="1800" spc="-45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800" spc="-85" dirty="0">
                <a:solidFill>
                  <a:srgbClr val="585D60"/>
                </a:solidFill>
                <a:latin typeface="Trebuchet MS"/>
                <a:cs typeface="Trebuchet MS"/>
              </a:rPr>
              <a:t>let </a:t>
            </a: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sz="1800" spc="-33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85D60"/>
                </a:solidFill>
                <a:latin typeface="Trebuchet MS"/>
                <a:cs typeface="Trebuchet MS"/>
              </a:rPr>
              <a:t>accumulate.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41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09956"/>
            <a:ext cx="554990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2510" dirty="0">
                <a:latin typeface="Arial"/>
                <a:cs typeface="Arial"/>
              </a:rPr>
              <a:t>📖</a:t>
            </a:r>
            <a:r>
              <a:rPr sz="4200" spc="-475" dirty="0">
                <a:latin typeface="Arial"/>
                <a:cs typeface="Arial"/>
              </a:rPr>
              <a:t> </a:t>
            </a:r>
            <a:r>
              <a:rPr sz="4100" spc="85" dirty="0">
                <a:latin typeface="Arial Narrow"/>
                <a:cs typeface="Arial Narrow"/>
              </a:rPr>
              <a:t>Required </a:t>
            </a:r>
            <a:r>
              <a:rPr sz="4100" spc="100" dirty="0">
                <a:latin typeface="Arial Narrow"/>
                <a:cs typeface="Arial Narrow"/>
              </a:rPr>
              <a:t>Readings </a:t>
            </a:r>
            <a:r>
              <a:rPr sz="4200" spc="2510" dirty="0">
                <a:latin typeface="Arial"/>
                <a:cs typeface="Arial"/>
              </a:rPr>
              <a:t>📖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01775"/>
            <a:ext cx="7590790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155" dirty="0">
                <a:solidFill>
                  <a:srgbClr val="585D60"/>
                </a:solidFill>
                <a:latin typeface="Arial"/>
                <a:cs typeface="Arial"/>
              </a:rPr>
              <a:t>🐍</a:t>
            </a:r>
            <a:r>
              <a:rPr sz="1750" spc="-4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585D60"/>
                </a:solidFill>
                <a:latin typeface="Bookman Old Style"/>
                <a:cs typeface="Bookman Old Style"/>
              </a:rPr>
              <a:t>Python </a:t>
            </a:r>
            <a:r>
              <a:rPr sz="1800" b="1" spc="-110" dirty="0">
                <a:solidFill>
                  <a:srgbClr val="585D60"/>
                </a:solidFill>
                <a:latin typeface="Bookman Old Style"/>
                <a:cs typeface="Bookman Old Style"/>
              </a:rPr>
              <a:t>Prep</a:t>
            </a:r>
            <a:endParaRPr sz="18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Bookman Old Style"/>
              <a:cs typeface="Bookman Old Style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-3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Getting </a:t>
            </a:r>
            <a:r>
              <a:rPr sz="1800" spc="-1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Started </a:t>
            </a:r>
            <a:r>
              <a:rPr sz="1800" spc="-4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with</a:t>
            </a:r>
            <a:r>
              <a:rPr sz="1800" spc="-254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40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Conda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sz="1800" spc="-10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5" dirty="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Structures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2132D"/>
              </a:buClr>
              <a:buFont typeface="Trebuchet MS"/>
              <a:buChar char="•"/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750" spc="1155" dirty="0">
                <a:solidFill>
                  <a:srgbClr val="585D60"/>
                </a:solidFill>
                <a:latin typeface="Arial"/>
                <a:cs typeface="Arial"/>
              </a:rPr>
              <a:t>🤖</a:t>
            </a:r>
            <a:r>
              <a:rPr sz="1750" spc="-6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585D60"/>
                </a:solidFill>
                <a:latin typeface="Bookman Old Style"/>
                <a:cs typeface="Bookman Old Style"/>
              </a:rPr>
              <a:t>LLM: </a:t>
            </a:r>
            <a:r>
              <a:rPr sz="1800" b="1" spc="-110" dirty="0">
                <a:solidFill>
                  <a:srgbClr val="585D60"/>
                </a:solidFill>
                <a:latin typeface="Bookman Old Style"/>
                <a:cs typeface="Bookman Old Style"/>
              </a:rPr>
              <a:t>Prep</a:t>
            </a:r>
            <a:endParaRPr sz="18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Bookman Old Style"/>
              <a:cs typeface="Bookman Old Style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sz="1800" spc="11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A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2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Very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4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Gentle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2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Introduction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4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to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1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Large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4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Language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7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Models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3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without</a:t>
            </a:r>
            <a:r>
              <a:rPr sz="1800" spc="-10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5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the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10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Hype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42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16560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50" spc="2625" dirty="0">
                <a:latin typeface="Arial"/>
                <a:cs typeface="Arial"/>
              </a:rPr>
              <a:t>🎯</a:t>
            </a:r>
            <a:r>
              <a:rPr sz="4050" spc="-434" dirty="0">
                <a:latin typeface="Arial"/>
                <a:cs typeface="Arial"/>
              </a:rPr>
              <a:t> </a:t>
            </a:r>
            <a:r>
              <a:rPr sz="4100" spc="180" dirty="0">
                <a:latin typeface="Arial Narrow"/>
                <a:cs typeface="Arial Narrow"/>
              </a:rPr>
              <a:t>Assignment </a:t>
            </a:r>
            <a:r>
              <a:rPr sz="4050" spc="2625" dirty="0">
                <a:latin typeface="Arial"/>
                <a:cs typeface="Arial"/>
              </a:rPr>
              <a:t>🎯</a:t>
            </a:r>
            <a:endParaRPr sz="4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627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sz="1800" spc="30" dirty="0">
                <a:solidFill>
                  <a:srgbClr val="585D60"/>
                </a:solidFill>
                <a:latin typeface="Trebuchet MS"/>
                <a:cs typeface="Trebuchet MS"/>
              </a:rPr>
              <a:t>Go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notes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85D60"/>
                </a:solidFill>
                <a:latin typeface="Trebuchet MS"/>
                <a:cs typeface="Trebuchet MS"/>
              </a:rPr>
              <a:t>complete</a:t>
            </a:r>
            <a:r>
              <a:rPr sz="18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Assignment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6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01</a:t>
            </a:r>
            <a:r>
              <a:rPr sz="1800" spc="-95" dirty="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35" dirty="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sz="1800" spc="-1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85D60"/>
                </a:solidFill>
                <a:latin typeface="Trebuchet MS"/>
                <a:cs typeface="Trebuchet MS"/>
              </a:rPr>
              <a:t>Canvas.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638300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0"/>
                </a:moveTo>
                <a:lnTo>
                  <a:pt x="0" y="866774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9212" y="3200399"/>
            <a:ext cx="0" cy="3086100"/>
          </a:xfrm>
          <a:custGeom>
            <a:avLst/>
            <a:gdLst/>
            <a:ahLst/>
            <a:cxnLst/>
            <a:rect l="l" t="t" r="r" b="b"/>
            <a:pathLst>
              <a:path h="3086100">
                <a:moveTo>
                  <a:pt x="0" y="0"/>
                </a:moveTo>
                <a:lnTo>
                  <a:pt x="0" y="308609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3024" y="1638300"/>
            <a:ext cx="5010150" cy="86677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1587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25"/>
              </a:spcBef>
            </a:pPr>
            <a:r>
              <a:rPr sz="1600" b="1" spc="-110" dirty="0">
                <a:solidFill>
                  <a:srgbClr val="C2132D"/>
                </a:solidFill>
                <a:latin typeface="Trebuchet MS"/>
                <a:cs typeface="Trebuchet MS"/>
              </a:rPr>
              <a:t>Q</a:t>
            </a:r>
            <a:r>
              <a:rPr sz="1600" spc="-11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People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85D60"/>
                </a:solidFill>
                <a:latin typeface="Trebuchet MS"/>
                <a:cs typeface="Trebuchet MS"/>
              </a:rPr>
              <a:t>get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585D60"/>
                </a:solidFill>
                <a:latin typeface="Trebuchet MS"/>
                <a:cs typeface="Trebuchet MS"/>
              </a:rPr>
              <a:t>passionate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when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Apple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585D60"/>
                </a:solidFill>
                <a:latin typeface="Trebuchet MS"/>
                <a:cs typeface="Trebuchet MS"/>
              </a:rPr>
              <a:t>comes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85D60"/>
                </a:solidFill>
                <a:latin typeface="Trebuchet MS"/>
                <a:cs typeface="Trebuchet MS"/>
              </a:rPr>
              <a:t>out</a:t>
            </a:r>
            <a:endParaRPr sz="1600">
              <a:latin typeface="Trebuchet MS"/>
              <a:cs typeface="Trebuchet MS"/>
            </a:endParaRPr>
          </a:p>
          <a:p>
            <a:pPr marL="205104" marR="3175">
              <a:lnSpc>
                <a:spcPct val="117200"/>
              </a:lnSpc>
            </a:pPr>
            <a:r>
              <a:rPr sz="1600" spc="-35" dirty="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585D60"/>
                </a:solidFill>
                <a:latin typeface="Trebuchet MS"/>
                <a:cs typeface="Trebuchet MS"/>
              </a:rPr>
              <a:t>something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D60"/>
                </a:solidFill>
                <a:latin typeface="Trebuchet MS"/>
                <a:cs typeface="Trebuchet MS"/>
              </a:rPr>
              <a:t>new—the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iPhone;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course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585D60"/>
                </a:solidFill>
                <a:latin typeface="Trebuchet MS"/>
                <a:cs typeface="Trebuchet MS"/>
              </a:rPr>
              <a:t>...</a:t>
            </a:r>
            <a:r>
              <a:rPr sz="1600" spc="-7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85" dirty="0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C2132D"/>
                </a:solidFill>
                <a:latin typeface="Trebuchet MS"/>
                <a:cs typeface="Trebuchet MS"/>
              </a:rPr>
              <a:t>that  </a:t>
            </a:r>
            <a:r>
              <a:rPr sz="1600" b="1" spc="5" dirty="0">
                <a:solidFill>
                  <a:srgbClr val="C2132D"/>
                </a:solidFill>
                <a:latin typeface="Trebuchet MS"/>
                <a:cs typeface="Trebuchet MS"/>
              </a:rPr>
              <a:t>something </a:t>
            </a:r>
            <a:r>
              <a:rPr sz="1600" b="1" spc="-55" dirty="0">
                <a:solidFill>
                  <a:srgbClr val="C2132D"/>
                </a:solidFill>
                <a:latin typeface="Trebuchet MS"/>
                <a:cs typeface="Trebuchet MS"/>
              </a:rPr>
              <a:t>you'd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want </a:t>
            </a:r>
            <a:r>
              <a:rPr sz="1600" b="1" spc="-40" dirty="0">
                <a:solidFill>
                  <a:srgbClr val="C2132D"/>
                </a:solidFill>
                <a:latin typeface="Trebuchet MS"/>
                <a:cs typeface="Trebuchet MS"/>
              </a:rPr>
              <a:t>them </a:t>
            </a:r>
            <a:r>
              <a:rPr sz="1600" b="1" spc="-55" dirty="0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feel </a:t>
            </a:r>
            <a:r>
              <a:rPr sz="1600" b="1" spc="-25" dirty="0">
                <a:solidFill>
                  <a:srgbClr val="C2132D"/>
                </a:solidFill>
                <a:latin typeface="Trebuchet MS"/>
                <a:cs typeface="Trebuchet MS"/>
              </a:rPr>
              <a:t>about</a:t>
            </a:r>
            <a:r>
              <a:rPr sz="1600" b="1" spc="-35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C2132D"/>
                </a:solidFill>
                <a:latin typeface="Trebuchet MS"/>
                <a:cs typeface="Trebuchet MS"/>
              </a:rPr>
              <a:t>Microsoft?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024" y="3200399"/>
            <a:ext cx="5010150" cy="308610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1587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25"/>
              </a:spcBef>
            </a:pPr>
            <a:r>
              <a:rPr sz="1600" b="1" spc="-60" dirty="0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sz="1600" spc="-60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It's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sort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D60"/>
                </a:solidFill>
                <a:latin typeface="Trebuchet MS"/>
                <a:cs typeface="Trebuchet MS"/>
              </a:rPr>
              <a:t>funny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85D60"/>
                </a:solidFill>
                <a:latin typeface="Trebuchet MS"/>
                <a:cs typeface="Trebuchet MS"/>
              </a:rPr>
              <a:t>question.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C2132D"/>
                </a:solidFill>
                <a:latin typeface="Trebuchet MS"/>
                <a:cs typeface="Trebuchet MS"/>
              </a:rPr>
              <a:t>Would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C2132D"/>
                </a:solidFill>
                <a:latin typeface="Trebuchet MS"/>
                <a:cs typeface="Trebuchet MS"/>
              </a:rPr>
              <a:t>I</a:t>
            </a:r>
            <a:r>
              <a:rPr sz="1600" b="1" spc="-7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C2132D"/>
                </a:solidFill>
                <a:latin typeface="Trebuchet MS"/>
                <a:cs typeface="Trebuchet MS"/>
              </a:rPr>
              <a:t>trade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C2132D"/>
                </a:solidFill>
                <a:latin typeface="Trebuchet MS"/>
                <a:cs typeface="Trebuchet MS"/>
              </a:rPr>
              <a:t>96%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endParaRPr sz="1600">
              <a:latin typeface="Trebuchet MS"/>
              <a:cs typeface="Trebuchet MS"/>
            </a:endParaRPr>
          </a:p>
          <a:p>
            <a:pPr marL="205104">
              <a:lnSpc>
                <a:spcPct val="100000"/>
              </a:lnSpc>
              <a:spcBef>
                <a:spcPts val="280"/>
              </a:spcBef>
            </a:pPr>
            <a:r>
              <a:rPr sz="1600" b="1" spc="-60" dirty="0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sz="1600" b="1" spc="-35" dirty="0">
                <a:solidFill>
                  <a:srgbClr val="C2132D"/>
                </a:solidFill>
                <a:latin typeface="Trebuchet MS"/>
                <a:cs typeface="Trebuchet MS"/>
              </a:rPr>
              <a:t>market for </a:t>
            </a:r>
            <a:r>
              <a:rPr sz="1600" b="1" spc="65" dirty="0">
                <a:solidFill>
                  <a:srgbClr val="C2132D"/>
                </a:solidFill>
                <a:latin typeface="Trebuchet MS"/>
                <a:cs typeface="Trebuchet MS"/>
              </a:rPr>
              <a:t>4%?</a:t>
            </a:r>
            <a:r>
              <a:rPr sz="1600" b="1" spc="-19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50" i="1" spc="-60" dirty="0">
                <a:solidFill>
                  <a:srgbClr val="585D60"/>
                </a:solidFill>
                <a:latin typeface="Trebuchet MS"/>
                <a:cs typeface="Trebuchet MS"/>
              </a:rPr>
              <a:t>(Laughter.)</a:t>
            </a:r>
            <a:endParaRPr sz="1650">
              <a:latin typeface="Trebuchet MS"/>
              <a:cs typeface="Trebuchet MS"/>
            </a:endParaRPr>
          </a:p>
          <a:p>
            <a:pPr marL="205104" marR="92710">
              <a:lnSpc>
                <a:spcPct val="118500"/>
              </a:lnSpc>
              <a:spcBef>
                <a:spcPts val="790"/>
              </a:spcBef>
            </a:pPr>
            <a:r>
              <a:rPr sz="1600" b="1" spc="25" dirty="0">
                <a:solidFill>
                  <a:srgbClr val="C2132D"/>
                </a:solidFill>
                <a:latin typeface="Trebuchet MS"/>
                <a:cs typeface="Trebuchet MS"/>
              </a:rPr>
              <a:t>I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want </a:t>
            </a:r>
            <a:r>
              <a:rPr sz="1600" b="1" spc="-55" dirty="0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sz="1600" b="1" spc="-35" dirty="0">
                <a:solidFill>
                  <a:srgbClr val="C2132D"/>
                </a:solidFill>
                <a:latin typeface="Trebuchet MS"/>
                <a:cs typeface="Trebuchet MS"/>
              </a:rPr>
              <a:t>have </a:t>
            </a:r>
            <a:r>
              <a:rPr sz="1600" b="1" spc="-15" dirty="0">
                <a:solidFill>
                  <a:srgbClr val="C2132D"/>
                </a:solidFill>
                <a:latin typeface="Trebuchet MS"/>
                <a:cs typeface="Trebuchet MS"/>
              </a:rPr>
              <a:t>products </a:t>
            </a:r>
            <a:r>
              <a:rPr sz="1600" b="1" spc="-50" dirty="0">
                <a:solidFill>
                  <a:srgbClr val="C2132D"/>
                </a:solidFill>
                <a:latin typeface="Trebuchet MS"/>
                <a:cs typeface="Trebuchet MS"/>
              </a:rPr>
              <a:t>that </a:t>
            </a:r>
            <a:r>
              <a:rPr sz="1600" b="1" spc="-20" dirty="0">
                <a:solidFill>
                  <a:srgbClr val="C2132D"/>
                </a:solidFill>
                <a:latin typeface="Trebuchet MS"/>
                <a:cs typeface="Trebuchet MS"/>
              </a:rPr>
              <a:t>appeal </a:t>
            </a:r>
            <a:r>
              <a:rPr sz="1600" b="1" spc="-55" dirty="0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sz="1600" b="1" spc="-60" dirty="0">
                <a:solidFill>
                  <a:srgbClr val="C2132D"/>
                </a:solidFill>
                <a:latin typeface="Trebuchet MS"/>
                <a:cs typeface="Trebuchet MS"/>
              </a:rPr>
              <a:t>everybody. </a:t>
            </a:r>
            <a:r>
              <a:rPr sz="1600" b="1" spc="-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There's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no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chance </a:t>
            </a:r>
            <a:r>
              <a:rPr sz="1600" spc="-40" dirty="0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sz="1600" spc="-35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iPhone </a:t>
            </a:r>
            <a:r>
              <a:rPr sz="1600" spc="60" dirty="0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sz="1600" spc="45" dirty="0">
                <a:solidFill>
                  <a:srgbClr val="585D60"/>
                </a:solidFill>
                <a:latin typeface="Trebuchet MS"/>
                <a:cs typeface="Trebuchet MS"/>
              </a:rPr>
              <a:t>going </a:t>
            </a:r>
            <a:r>
              <a:rPr sz="1600" spc="-30" dirty="0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sz="1600" spc="-5" dirty="0">
                <a:solidFill>
                  <a:srgbClr val="585D60"/>
                </a:solidFill>
                <a:latin typeface="Trebuchet MS"/>
                <a:cs typeface="Trebuchet MS"/>
              </a:rPr>
              <a:t>get 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any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D60"/>
                </a:solidFill>
                <a:latin typeface="Trebuchet MS"/>
                <a:cs typeface="Trebuchet MS"/>
              </a:rPr>
              <a:t>significant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market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85D60"/>
                </a:solidFill>
                <a:latin typeface="Trebuchet MS"/>
                <a:cs typeface="Trebuchet MS"/>
              </a:rPr>
              <a:t>share.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40" dirty="0">
                <a:solidFill>
                  <a:srgbClr val="C2132D"/>
                </a:solidFill>
                <a:latin typeface="Trebuchet MS"/>
                <a:cs typeface="Trebuchet MS"/>
              </a:rPr>
              <a:t>No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C2132D"/>
                </a:solidFill>
                <a:latin typeface="Trebuchet MS"/>
                <a:cs typeface="Trebuchet MS"/>
              </a:rPr>
              <a:t>chance.</a:t>
            </a:r>
            <a:r>
              <a:rPr sz="1600" b="1" spc="-7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It's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585D60"/>
                </a:solidFill>
                <a:latin typeface="Trebuchet MS"/>
                <a:cs typeface="Trebuchet MS"/>
              </a:rPr>
              <a:t>$500  </a:t>
            </a:r>
            <a:r>
              <a:rPr sz="1600" spc="30" dirty="0">
                <a:solidFill>
                  <a:srgbClr val="585D60"/>
                </a:solidFill>
                <a:latin typeface="Trebuchet MS"/>
                <a:cs typeface="Trebuchet MS"/>
              </a:rPr>
              <a:t>subsidized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585D60"/>
                </a:solidFill>
                <a:latin typeface="Trebuchet MS"/>
                <a:cs typeface="Trebuchet MS"/>
              </a:rPr>
              <a:t>item.</a:t>
            </a:r>
            <a:r>
              <a:rPr sz="1600" spc="-114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85D60"/>
                </a:solidFill>
                <a:latin typeface="Trebuchet MS"/>
                <a:cs typeface="Trebuchet MS"/>
              </a:rPr>
              <a:t>They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585D60"/>
                </a:solidFill>
                <a:latin typeface="Trebuchet MS"/>
                <a:cs typeface="Trebuchet MS"/>
              </a:rPr>
              <a:t>may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make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585D60"/>
                </a:solidFill>
                <a:latin typeface="Trebuchet MS"/>
                <a:cs typeface="Trebuchet MS"/>
              </a:rPr>
              <a:t>lot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585D60"/>
                </a:solidFill>
                <a:latin typeface="Trebuchet MS"/>
                <a:cs typeface="Trebuchet MS"/>
              </a:rPr>
              <a:t>money.</a:t>
            </a:r>
            <a:endParaRPr sz="1600">
              <a:latin typeface="Trebuchet MS"/>
              <a:cs typeface="Trebuchet MS"/>
            </a:endParaRPr>
          </a:p>
          <a:p>
            <a:pPr marL="205104" marR="80010">
              <a:lnSpc>
                <a:spcPct val="118500"/>
              </a:lnSpc>
              <a:spcBef>
                <a:spcPts val="800"/>
              </a:spcBef>
            </a:pPr>
            <a:r>
              <a:rPr sz="1600" spc="5" dirty="0">
                <a:solidFill>
                  <a:srgbClr val="585D60"/>
                </a:solidFill>
                <a:latin typeface="Trebuchet MS"/>
                <a:cs typeface="Trebuchet MS"/>
              </a:rPr>
              <a:t>But </a:t>
            </a:r>
            <a:r>
              <a:rPr sz="1600" spc="-50" dirty="0">
                <a:solidFill>
                  <a:srgbClr val="585D60"/>
                </a:solidFill>
                <a:latin typeface="Trebuchet MS"/>
                <a:cs typeface="Trebuchet MS"/>
              </a:rPr>
              <a:t>if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you </a:t>
            </a:r>
            <a:r>
              <a:rPr sz="1600" spc="-20" dirty="0">
                <a:solidFill>
                  <a:srgbClr val="585D60"/>
                </a:solidFill>
                <a:latin typeface="Trebuchet MS"/>
                <a:cs typeface="Trebuchet MS"/>
              </a:rPr>
              <a:t>actually </a:t>
            </a:r>
            <a:r>
              <a:rPr sz="1600" spc="-25" dirty="0">
                <a:solidFill>
                  <a:srgbClr val="585D60"/>
                </a:solidFill>
                <a:latin typeface="Trebuchet MS"/>
                <a:cs typeface="Trebuchet MS"/>
              </a:rPr>
              <a:t>take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look </a:t>
            </a:r>
            <a:r>
              <a:rPr sz="1600" spc="-35" dirty="0">
                <a:solidFill>
                  <a:srgbClr val="585D60"/>
                </a:solidFill>
                <a:latin typeface="Trebuchet MS"/>
                <a:cs typeface="Trebuchet MS"/>
              </a:rPr>
              <a:t>at the </a:t>
            </a:r>
            <a:r>
              <a:rPr sz="1600" spc="-10" dirty="0">
                <a:solidFill>
                  <a:srgbClr val="585D60"/>
                </a:solidFill>
                <a:latin typeface="Trebuchet MS"/>
                <a:cs typeface="Trebuchet MS"/>
              </a:rPr>
              <a:t>1.3 </a:t>
            </a:r>
            <a:r>
              <a:rPr sz="1600" spc="-30" dirty="0">
                <a:solidFill>
                  <a:srgbClr val="585D60"/>
                </a:solidFill>
                <a:latin typeface="Trebuchet MS"/>
                <a:cs typeface="Trebuchet MS"/>
              </a:rPr>
              <a:t>billion  </a:t>
            </a:r>
            <a:r>
              <a:rPr sz="1600" spc="45" dirty="0">
                <a:solidFill>
                  <a:srgbClr val="585D60"/>
                </a:solidFill>
                <a:latin typeface="Trebuchet MS"/>
                <a:cs typeface="Trebuchet MS"/>
              </a:rPr>
              <a:t>phones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585D60"/>
                </a:solidFill>
                <a:latin typeface="Trebuchet MS"/>
                <a:cs typeface="Trebuchet MS"/>
              </a:rPr>
              <a:t>get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sold,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C2132D"/>
                </a:solidFill>
                <a:latin typeface="Trebuchet MS"/>
                <a:cs typeface="Trebuchet MS"/>
              </a:rPr>
              <a:t>I'd</a:t>
            </a:r>
            <a:r>
              <a:rPr sz="1600" b="1" spc="-7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C2132D"/>
                </a:solidFill>
                <a:latin typeface="Trebuchet MS"/>
                <a:cs typeface="Trebuchet MS"/>
              </a:rPr>
              <a:t>prefer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35" dirty="0">
                <a:solidFill>
                  <a:srgbClr val="C2132D"/>
                </a:solidFill>
                <a:latin typeface="Trebuchet MS"/>
                <a:cs typeface="Trebuchet MS"/>
              </a:rPr>
              <a:t>have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40" dirty="0">
                <a:solidFill>
                  <a:srgbClr val="C2132D"/>
                </a:solidFill>
                <a:latin typeface="Trebuchet MS"/>
                <a:cs typeface="Trebuchet MS"/>
              </a:rPr>
              <a:t>our</a:t>
            </a:r>
            <a:r>
              <a:rPr sz="1600" b="1" spc="-7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C2132D"/>
                </a:solidFill>
                <a:latin typeface="Trebuchet MS"/>
                <a:cs typeface="Trebuchet MS"/>
              </a:rPr>
              <a:t>software 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in </a:t>
            </a:r>
            <a:r>
              <a:rPr sz="1600" b="1" spc="25" dirty="0">
                <a:solidFill>
                  <a:srgbClr val="C2132D"/>
                </a:solidFill>
                <a:latin typeface="Trebuchet MS"/>
                <a:cs typeface="Trebuchet MS"/>
              </a:rPr>
              <a:t>60%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or </a:t>
            </a:r>
            <a:r>
              <a:rPr sz="1600" b="1" spc="25" dirty="0">
                <a:solidFill>
                  <a:srgbClr val="C2132D"/>
                </a:solidFill>
                <a:latin typeface="Trebuchet MS"/>
                <a:cs typeface="Trebuchet MS"/>
              </a:rPr>
              <a:t>70%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or </a:t>
            </a:r>
            <a:r>
              <a:rPr sz="1600" b="1" spc="25" dirty="0">
                <a:solidFill>
                  <a:srgbClr val="C2132D"/>
                </a:solidFill>
                <a:latin typeface="Trebuchet MS"/>
                <a:cs typeface="Trebuchet MS"/>
              </a:rPr>
              <a:t>80% </a:t>
            </a:r>
            <a:r>
              <a:rPr sz="1600" b="1" spc="-5" dirty="0">
                <a:solidFill>
                  <a:srgbClr val="C2132D"/>
                </a:solidFill>
                <a:latin typeface="Trebuchet MS"/>
                <a:cs typeface="Trebuchet MS"/>
              </a:rPr>
              <a:t>of </a:t>
            </a:r>
            <a:r>
              <a:rPr sz="1600" b="1" spc="-85" dirty="0">
                <a:solidFill>
                  <a:srgbClr val="C2132D"/>
                </a:solidFill>
                <a:latin typeface="Trebuchet MS"/>
                <a:cs typeface="Trebuchet MS"/>
              </a:rPr>
              <a:t>them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600" spc="-10" dirty="0">
                <a:solidFill>
                  <a:srgbClr val="585D60"/>
                </a:solidFill>
                <a:latin typeface="Trebuchet MS"/>
                <a:cs typeface="Trebuchet MS"/>
              </a:rPr>
              <a:t>than </a:t>
            </a:r>
            <a:r>
              <a:rPr sz="1600" spc="-5" dirty="0">
                <a:solidFill>
                  <a:srgbClr val="585D60"/>
                </a:solidFill>
                <a:latin typeface="Trebuchet MS"/>
                <a:cs typeface="Trebuchet MS"/>
              </a:rPr>
              <a:t>I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would </a:t>
            </a:r>
            <a:r>
              <a:rPr sz="1600" b="1" spc="45" dirty="0">
                <a:solidFill>
                  <a:srgbClr val="C2132D"/>
                </a:solidFill>
                <a:latin typeface="Trebuchet MS"/>
                <a:cs typeface="Trebuchet MS"/>
              </a:rPr>
              <a:t>2%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or  </a:t>
            </a:r>
            <a:r>
              <a:rPr sz="1600" b="1" spc="-35" dirty="0">
                <a:solidFill>
                  <a:srgbClr val="C2132D"/>
                </a:solidFill>
                <a:latin typeface="Trebuchet MS"/>
                <a:cs typeface="Trebuchet MS"/>
              </a:rPr>
              <a:t>3%, which </a:t>
            </a:r>
            <a:r>
              <a:rPr sz="1600" b="1" spc="45" dirty="0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sz="1600" b="1" spc="-34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what </a:t>
            </a:r>
            <a:r>
              <a:rPr sz="1600" b="1" spc="-20" dirty="0">
                <a:solidFill>
                  <a:srgbClr val="C2132D"/>
                </a:solidFill>
                <a:latin typeface="Trebuchet MS"/>
                <a:cs typeface="Trebuchet MS"/>
              </a:rPr>
              <a:t>Apple </a:t>
            </a:r>
            <a:r>
              <a:rPr sz="1600" b="1" spc="-10" dirty="0">
                <a:solidFill>
                  <a:srgbClr val="C2132D"/>
                </a:solidFill>
                <a:latin typeface="Trebuchet MS"/>
                <a:cs typeface="Trebuchet MS"/>
              </a:rPr>
              <a:t>might </a:t>
            </a:r>
            <a:r>
              <a:rPr sz="1600" b="1" spc="-45" dirty="0">
                <a:solidFill>
                  <a:srgbClr val="C2132D"/>
                </a:solidFill>
                <a:latin typeface="Trebuchet MS"/>
                <a:cs typeface="Trebuchet MS"/>
              </a:rPr>
              <a:t>get</a:t>
            </a:r>
            <a:r>
              <a:rPr sz="1600" spc="-45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4700" y="1543050"/>
            <a:ext cx="3486149" cy="28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46987" y="4562347"/>
            <a:ext cx="3237230" cy="901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algn="ctr">
              <a:lnSpc>
                <a:spcPct val="119100"/>
              </a:lnSpc>
              <a:spcBef>
                <a:spcPts val="135"/>
              </a:spcBef>
            </a:pPr>
            <a:r>
              <a:rPr sz="1600" spc="5" dirty="0">
                <a:solidFill>
                  <a:srgbClr val="585D60"/>
                </a:solidFill>
                <a:latin typeface="Trebuchet MS"/>
                <a:cs typeface="Trebuchet MS"/>
              </a:rPr>
              <a:t>Steve </a:t>
            </a:r>
            <a:r>
              <a:rPr sz="1600" spc="-50" dirty="0">
                <a:solidFill>
                  <a:srgbClr val="585D60"/>
                </a:solidFill>
                <a:latin typeface="Trebuchet MS"/>
                <a:cs typeface="Trebuchet MS"/>
              </a:rPr>
              <a:t>Ballmer, </a:t>
            </a:r>
            <a:r>
              <a:rPr sz="1600" spc="5" dirty="0">
                <a:solidFill>
                  <a:srgbClr val="585D60"/>
                </a:solidFill>
                <a:latin typeface="Trebuchet MS"/>
                <a:cs typeface="Trebuchet MS"/>
              </a:rPr>
              <a:t>Former </a:t>
            </a:r>
            <a:r>
              <a:rPr sz="1600" spc="65" dirty="0">
                <a:solidFill>
                  <a:srgbClr val="585D60"/>
                </a:solidFill>
                <a:latin typeface="Trebuchet MS"/>
                <a:cs typeface="Trebuchet MS"/>
              </a:rPr>
              <a:t>CEO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of 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Microsoft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585D60"/>
                </a:solidFill>
                <a:latin typeface="Trebuchet MS"/>
                <a:cs typeface="Trebuchet MS"/>
              </a:rPr>
              <a:t>his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infamous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85D60"/>
                </a:solidFill>
                <a:latin typeface="Trebuchet MS"/>
                <a:cs typeface="Trebuchet MS"/>
              </a:rPr>
              <a:t>interview  with </a:t>
            </a:r>
            <a:r>
              <a:rPr sz="1600" spc="105" dirty="0">
                <a:solidFill>
                  <a:srgbClr val="83D5D3"/>
                </a:solidFill>
                <a:latin typeface="Trebuchet MS"/>
                <a:cs typeface="Trebuchet MS"/>
              </a:rPr>
              <a:t>USA </a:t>
            </a:r>
            <a:r>
              <a:rPr sz="1600" spc="5" dirty="0">
                <a:solidFill>
                  <a:srgbClr val="83D5D3"/>
                </a:solidFill>
                <a:latin typeface="Trebuchet MS"/>
                <a:cs typeface="Trebuchet MS"/>
              </a:rPr>
              <a:t>Today</a:t>
            </a:r>
            <a:r>
              <a:rPr sz="1600" spc="-360" dirty="0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83D5D3"/>
                </a:solidFill>
                <a:latin typeface="Trebuchet MS"/>
                <a:cs typeface="Trebuchet MS"/>
              </a:rPr>
              <a:t>2007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5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73696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65" dirty="0">
                <a:latin typeface="Arial Narrow"/>
                <a:cs typeface="Arial Narrow"/>
              </a:rPr>
              <a:t>Microsoft's</a:t>
            </a:r>
            <a:r>
              <a:rPr sz="3350" spc="5" dirty="0">
                <a:latin typeface="Arial Narrow"/>
                <a:cs typeface="Arial Narrow"/>
              </a:rPr>
              <a:t> </a:t>
            </a:r>
            <a:r>
              <a:rPr sz="3350" spc="155" dirty="0">
                <a:latin typeface="Arial Narrow"/>
                <a:cs typeface="Arial Narrow"/>
              </a:rPr>
              <a:t>Missed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125" dirty="0">
                <a:latin typeface="Arial Narrow"/>
                <a:cs typeface="Arial Narrow"/>
              </a:rPr>
              <a:t>Opportunity</a:t>
            </a:r>
            <a:r>
              <a:rPr sz="3350" spc="5" dirty="0">
                <a:latin typeface="Arial Narrow"/>
                <a:cs typeface="Arial Narrow"/>
              </a:rPr>
              <a:t> </a:t>
            </a:r>
            <a:r>
              <a:rPr sz="3350" spc="175" dirty="0">
                <a:latin typeface="Arial Narrow"/>
                <a:cs typeface="Arial Narrow"/>
              </a:rPr>
              <a:t>with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155" dirty="0">
                <a:latin typeface="Arial Narrow"/>
                <a:cs typeface="Arial Narrow"/>
              </a:rPr>
              <a:t>Mobile</a:t>
            </a:r>
            <a:r>
              <a:rPr sz="3350" spc="5" dirty="0">
                <a:latin typeface="Arial Narrow"/>
                <a:cs typeface="Arial Narrow"/>
              </a:rPr>
              <a:t> </a:t>
            </a:r>
            <a:r>
              <a:rPr sz="3350" spc="105" dirty="0">
                <a:latin typeface="Arial Narrow"/>
                <a:cs typeface="Arial Narrow"/>
              </a:rPr>
              <a:t>Phones</a:t>
            </a:r>
            <a:endParaRPr sz="33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3792" y="1780920"/>
            <a:ext cx="4137056" cy="2165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1369" y="4247963"/>
            <a:ext cx="3918934" cy="2165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3370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65" dirty="0">
                <a:latin typeface="Arial Narrow"/>
                <a:cs typeface="Arial Narrow"/>
              </a:rPr>
              <a:t>Microsoft's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155" dirty="0">
                <a:latin typeface="Arial Narrow"/>
                <a:cs typeface="Arial Narrow"/>
              </a:rPr>
              <a:t>Missed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114" dirty="0">
                <a:latin typeface="Arial Narrow"/>
                <a:cs typeface="Arial Narrow"/>
              </a:rPr>
              <a:t>Opportunity:</a:t>
            </a:r>
            <a:r>
              <a:rPr sz="3350" spc="15" dirty="0">
                <a:latin typeface="Arial Narrow"/>
                <a:cs typeface="Arial Narrow"/>
              </a:rPr>
              <a:t> </a:t>
            </a:r>
            <a:r>
              <a:rPr sz="3350" spc="105" dirty="0">
                <a:latin typeface="Arial Narrow"/>
                <a:cs typeface="Arial Narrow"/>
              </a:rPr>
              <a:t>Back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235" dirty="0">
                <a:latin typeface="Arial Narrow"/>
                <a:cs typeface="Arial Narrow"/>
              </a:rPr>
              <a:t>of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85" dirty="0">
                <a:latin typeface="Arial Narrow"/>
                <a:cs typeface="Arial Narrow"/>
              </a:rPr>
              <a:t>a</a:t>
            </a:r>
            <a:r>
              <a:rPr sz="3350" spc="15" dirty="0">
                <a:latin typeface="Arial Narrow"/>
                <a:cs typeface="Arial Narrow"/>
              </a:rPr>
              <a:t> </a:t>
            </a:r>
            <a:r>
              <a:rPr sz="3350" spc="125" dirty="0">
                <a:latin typeface="Arial Narrow"/>
                <a:cs typeface="Arial Narrow"/>
              </a:rPr>
              <a:t>Napkin</a:t>
            </a:r>
            <a:r>
              <a:rPr sz="3350" spc="10" dirty="0">
                <a:latin typeface="Arial Narrow"/>
                <a:cs typeface="Arial Narrow"/>
              </a:rPr>
              <a:t> </a:t>
            </a:r>
            <a:r>
              <a:rPr sz="3350" spc="95" dirty="0">
                <a:latin typeface="Arial Narrow"/>
                <a:cs typeface="Arial Narrow"/>
              </a:rPr>
              <a:t>Calc.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6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2149" y="1600072"/>
            <a:ext cx="4048125" cy="417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 indent="-120650">
              <a:lnSpc>
                <a:spcPct val="117200"/>
              </a:lnSpc>
              <a:spcBef>
                <a:spcPts val="9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sz="1600" spc="35" dirty="0">
                <a:solidFill>
                  <a:srgbClr val="585D60"/>
                </a:solidFill>
                <a:latin typeface="Trebuchet MS"/>
                <a:cs typeface="Trebuchet MS"/>
              </a:rPr>
              <a:t>Since </a:t>
            </a:r>
            <a:r>
              <a:rPr sz="1600" spc="50" dirty="0">
                <a:solidFill>
                  <a:srgbClr val="585D60"/>
                </a:solidFill>
                <a:latin typeface="Trebuchet MS"/>
                <a:cs typeface="Trebuchet MS"/>
              </a:rPr>
              <a:t>Q1 </a:t>
            </a:r>
            <a:r>
              <a:rPr sz="1600" dirty="0">
                <a:solidFill>
                  <a:srgbClr val="585D60"/>
                </a:solidFill>
                <a:latin typeface="Trebuchet MS"/>
                <a:cs typeface="Trebuchet MS"/>
              </a:rPr>
              <a:t>2009, </a:t>
            </a:r>
            <a:r>
              <a:rPr sz="1600" b="1" spc="-15" dirty="0">
                <a:solidFill>
                  <a:srgbClr val="C2132D"/>
                </a:solidFill>
                <a:latin typeface="Trebuchet MS"/>
                <a:cs typeface="Trebuchet MS"/>
              </a:rPr>
              <a:t>Windows' </a:t>
            </a:r>
            <a:r>
              <a:rPr sz="1600" b="1" spc="10" dirty="0">
                <a:solidFill>
                  <a:srgbClr val="C2132D"/>
                </a:solidFill>
                <a:latin typeface="Trebuchet MS"/>
                <a:cs typeface="Trebuchet MS"/>
              </a:rPr>
              <a:t>Mobile </a:t>
            </a:r>
            <a:r>
              <a:rPr sz="1600" b="1" spc="30" dirty="0">
                <a:solidFill>
                  <a:srgbClr val="C2132D"/>
                </a:solidFill>
                <a:latin typeface="Trebuchet MS"/>
                <a:cs typeface="Trebuchet MS"/>
              </a:rPr>
              <a:t>OS's  </a:t>
            </a:r>
            <a:r>
              <a:rPr sz="1600" b="1" spc="-35" dirty="0">
                <a:solidFill>
                  <a:srgbClr val="C2132D"/>
                </a:solidFill>
                <a:latin typeface="Trebuchet MS"/>
                <a:cs typeface="Trebuchet MS"/>
              </a:rPr>
              <a:t>market</a:t>
            </a:r>
            <a:r>
              <a:rPr sz="16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C2132D"/>
                </a:solidFill>
                <a:latin typeface="Trebuchet MS"/>
                <a:cs typeface="Trebuchet MS"/>
              </a:rPr>
              <a:t>share</a:t>
            </a:r>
            <a:r>
              <a:rPr sz="16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C2132D"/>
                </a:solidFill>
                <a:latin typeface="Trebuchet MS"/>
                <a:cs typeface="Trebuchet MS"/>
              </a:rPr>
              <a:t>&lt;=</a:t>
            </a:r>
            <a:r>
              <a:rPr sz="16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60" dirty="0">
                <a:solidFill>
                  <a:srgbClr val="C2132D"/>
                </a:solidFill>
                <a:latin typeface="Trebuchet MS"/>
                <a:cs typeface="Trebuchet MS"/>
              </a:rPr>
              <a:t>2.5%</a:t>
            </a:r>
            <a:r>
              <a:rPr sz="1600" spc="-60" dirty="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600" spc="-9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585D60"/>
                </a:solidFill>
                <a:latin typeface="Trebuchet MS"/>
                <a:cs typeface="Trebuchet MS"/>
              </a:rPr>
              <a:t>now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585D60"/>
                </a:solidFill>
                <a:latin typeface="Trebuchet MS"/>
                <a:cs typeface="Trebuchet MS"/>
              </a:rPr>
              <a:t>0.02%  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sz="1600" spc="-1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StatCounter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600">
              <a:latin typeface="Trebuchet MS"/>
              <a:cs typeface="Trebuchet MS"/>
            </a:endParaRPr>
          </a:p>
          <a:p>
            <a:pPr marL="132715" marR="281940" indent="-120650">
              <a:lnSpc>
                <a:spcPct val="121100"/>
              </a:lnSpc>
              <a:spcBef>
                <a:spcPts val="750"/>
              </a:spcBef>
              <a:buFont typeface="Trebuchet MS"/>
              <a:buChar char="•"/>
              <a:tabLst>
                <a:tab pos="133350" algn="l"/>
              </a:tabLst>
            </a:pPr>
            <a:r>
              <a:rPr sz="1600" b="1" spc="-20" dirty="0">
                <a:solidFill>
                  <a:srgbClr val="C2132D"/>
                </a:solidFill>
                <a:latin typeface="Trebuchet MS"/>
                <a:cs typeface="Trebuchet MS"/>
              </a:rPr>
              <a:t>Apple's </a:t>
            </a:r>
            <a:r>
              <a:rPr sz="1600" b="1" spc="10" dirty="0">
                <a:solidFill>
                  <a:srgbClr val="C2132D"/>
                </a:solidFill>
                <a:latin typeface="Trebuchet MS"/>
                <a:cs typeface="Trebuchet MS"/>
              </a:rPr>
              <a:t>Mobile </a:t>
            </a:r>
            <a:r>
              <a:rPr sz="1600" b="1" spc="40" dirty="0">
                <a:solidFill>
                  <a:srgbClr val="C2132D"/>
                </a:solidFill>
                <a:latin typeface="Trebuchet MS"/>
                <a:cs typeface="Trebuchet MS"/>
              </a:rPr>
              <a:t>iOS</a:t>
            </a:r>
            <a:r>
              <a:rPr sz="1600" b="1" spc="-35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35" dirty="0">
                <a:solidFill>
                  <a:srgbClr val="C2132D"/>
                </a:solidFill>
                <a:latin typeface="Trebuchet MS"/>
                <a:cs typeface="Trebuchet MS"/>
              </a:rPr>
              <a:t>market </a:t>
            </a:r>
            <a:r>
              <a:rPr sz="1600" b="1" spc="-10" dirty="0">
                <a:solidFill>
                  <a:srgbClr val="C2132D"/>
                </a:solidFill>
                <a:latin typeface="Trebuchet MS"/>
                <a:cs typeface="Trebuchet MS"/>
              </a:rPr>
              <a:t>share </a:t>
            </a:r>
            <a:r>
              <a:rPr sz="1600" b="1" spc="-105" dirty="0">
                <a:solidFill>
                  <a:srgbClr val="C2132D"/>
                </a:solidFill>
                <a:latin typeface="Trebuchet MS"/>
                <a:cs typeface="Trebuchet MS"/>
              </a:rPr>
              <a:t>&gt; </a:t>
            </a:r>
            <a:r>
              <a:rPr sz="1600" b="1" spc="-50" dirty="0">
                <a:solidFill>
                  <a:srgbClr val="C2132D"/>
                </a:solidFill>
                <a:latin typeface="Trebuchet MS"/>
                <a:cs typeface="Trebuchet MS"/>
              </a:rPr>
              <a:t>19%</a:t>
            </a:r>
            <a:r>
              <a:rPr sz="1600" spc="-50" dirty="0">
                <a:solidFill>
                  <a:srgbClr val="585D60"/>
                </a:solidFill>
                <a:latin typeface="Trebuchet MS"/>
                <a:cs typeface="Trebuchet MS"/>
              </a:rPr>
              <a:t>, 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585D60"/>
                </a:solidFill>
                <a:latin typeface="Trebuchet MS"/>
                <a:cs typeface="Trebuchet MS"/>
              </a:rPr>
              <a:t>now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C2132D"/>
                </a:solidFill>
                <a:latin typeface="Trebuchet MS"/>
                <a:cs typeface="Trebuchet MS"/>
              </a:rPr>
              <a:t>27.69%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sz="1600" spc="-15" dirty="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StatCounter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600">
              <a:latin typeface="Trebuchet MS"/>
              <a:cs typeface="Trebuchet MS"/>
            </a:endParaRPr>
          </a:p>
          <a:p>
            <a:pPr marL="132715" marR="393065" indent="-120650">
              <a:lnSpc>
                <a:spcPct val="1172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Apple's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C2132D"/>
                </a:solidFill>
                <a:latin typeface="Trebuchet MS"/>
                <a:cs typeface="Trebuchet MS"/>
              </a:rPr>
              <a:t>iPhone</a:t>
            </a:r>
            <a:r>
              <a:rPr sz="1600" b="1" spc="-85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C2132D"/>
                </a:solidFill>
                <a:latin typeface="Trebuchet MS"/>
                <a:cs typeface="Trebuchet MS"/>
              </a:rPr>
              <a:t>revenues</a:t>
            </a:r>
            <a:r>
              <a:rPr sz="1600" b="1" spc="-9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585D60"/>
                </a:solidFill>
                <a:latin typeface="Trebuchet MS"/>
                <a:cs typeface="Trebuchet MS"/>
              </a:rPr>
              <a:t>2007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sz="1600" spc="70" dirty="0">
                <a:solidFill>
                  <a:srgbClr val="585D60"/>
                </a:solidFill>
                <a:latin typeface="Trebuchet MS"/>
                <a:cs typeface="Trebuchet MS"/>
              </a:rPr>
              <a:t>2024 </a:t>
            </a:r>
            <a:r>
              <a:rPr sz="1600" spc="85" dirty="0">
                <a:solidFill>
                  <a:srgbClr val="585D60"/>
                </a:solidFill>
                <a:latin typeface="Trebuchet MS"/>
                <a:cs typeface="Trebuchet MS"/>
              </a:rPr>
              <a:t>was</a:t>
            </a:r>
            <a:r>
              <a:rPr sz="1600" spc="-3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-30" dirty="0">
                <a:solidFill>
                  <a:srgbClr val="C2132D"/>
                </a:solidFill>
                <a:latin typeface="Trebuchet MS"/>
                <a:cs typeface="Trebuchet MS"/>
              </a:rPr>
              <a:t>$2.037 </a:t>
            </a:r>
            <a:r>
              <a:rPr sz="1600" b="1" spc="-50" dirty="0">
                <a:solidFill>
                  <a:srgbClr val="C2132D"/>
                </a:solidFill>
                <a:latin typeface="Trebuchet MS"/>
                <a:cs typeface="Trebuchet MS"/>
              </a:rPr>
              <a:t>trillion </a:t>
            </a:r>
            <a:r>
              <a:rPr sz="1600" spc="-30" dirty="0">
                <a:solidFill>
                  <a:srgbClr val="585D60"/>
                </a:solidFill>
                <a:latin typeface="Trebuchet MS"/>
                <a:cs typeface="Trebuchet MS"/>
              </a:rPr>
              <a:t>(per </a:t>
            </a:r>
            <a:r>
              <a:rPr sz="1600" spc="-15" dirty="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statista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600">
              <a:latin typeface="Trebuchet MS"/>
              <a:cs typeface="Trebuchet MS"/>
            </a:endParaRPr>
          </a:p>
          <a:p>
            <a:pPr marL="132715" marR="59055" indent="-120650">
              <a:lnSpc>
                <a:spcPct val="1172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sz="1600" spc="80" dirty="0">
                <a:solidFill>
                  <a:srgbClr val="585D60"/>
                </a:solidFill>
                <a:latin typeface="Trebuchet MS"/>
                <a:cs typeface="Trebuchet MS"/>
              </a:rPr>
              <a:t>Assuming </a:t>
            </a:r>
            <a:r>
              <a:rPr sz="1600" spc="40" dirty="0">
                <a:solidFill>
                  <a:srgbClr val="585D60"/>
                </a:solidFill>
                <a:latin typeface="Trebuchet MS"/>
                <a:cs typeface="Trebuchet MS"/>
              </a:rPr>
              <a:t>Microsoft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could </a:t>
            </a:r>
            <a:r>
              <a:rPr sz="1600" dirty="0">
                <a:solidFill>
                  <a:srgbClr val="585D60"/>
                </a:solidFill>
                <a:latin typeface="Trebuchet MS"/>
                <a:cs typeface="Trebuchet MS"/>
              </a:rPr>
              <a:t>have </a:t>
            </a:r>
            <a:r>
              <a:rPr sz="1600" spc="-10" dirty="0">
                <a:solidFill>
                  <a:srgbClr val="585D60"/>
                </a:solidFill>
                <a:latin typeface="Trebuchet MS"/>
                <a:cs typeface="Trebuchet MS"/>
              </a:rPr>
              <a:t>captured  </a:t>
            </a:r>
            <a:r>
              <a:rPr sz="1600" spc="-25" dirty="0">
                <a:solidFill>
                  <a:srgbClr val="585D60"/>
                </a:solidFill>
                <a:latin typeface="Trebuchet MS"/>
                <a:cs typeface="Trebuchet MS"/>
              </a:rPr>
              <a:t>just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b="1" spc="45" dirty="0">
                <a:solidFill>
                  <a:srgbClr val="C2132D"/>
                </a:solidFill>
                <a:latin typeface="Trebuchet MS"/>
                <a:cs typeface="Trebuchet MS"/>
              </a:rPr>
              <a:t>5%</a:t>
            </a:r>
            <a:r>
              <a:rPr sz="1600" b="1" spc="-80" dirty="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Apple's</a:t>
            </a:r>
            <a:r>
              <a:rPr sz="160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market</a:t>
            </a:r>
            <a:r>
              <a:rPr sz="160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585D60"/>
                </a:solidFill>
                <a:latin typeface="Trebuchet MS"/>
                <a:cs typeface="Trebuchet MS"/>
              </a:rPr>
              <a:t>revenue</a:t>
            </a:r>
            <a:r>
              <a:rPr sz="1600" spc="-8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850" spc="770" dirty="0">
                <a:solidFill>
                  <a:srgbClr val="585D60"/>
                </a:solidFill>
                <a:latin typeface="Arial"/>
                <a:cs typeface="Arial"/>
              </a:rPr>
              <a:t>→</a:t>
            </a:r>
            <a:r>
              <a:rPr sz="850" spc="165" dirty="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C2132D"/>
                </a:solidFill>
                <a:latin typeface="Trebuchet MS"/>
                <a:cs typeface="Trebuchet MS"/>
              </a:rPr>
              <a:t>$102  </a:t>
            </a:r>
            <a:r>
              <a:rPr sz="1600" b="1" spc="-50" dirty="0">
                <a:solidFill>
                  <a:srgbClr val="C2132D"/>
                </a:solidFill>
                <a:latin typeface="Trebuchet MS"/>
                <a:cs typeface="Trebuchet MS"/>
              </a:rPr>
              <a:t>billion</a:t>
            </a:r>
            <a:r>
              <a:rPr sz="1600" spc="-50" dirty="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32715" marR="232410" indent="-120650">
              <a:lnSpc>
                <a:spcPct val="119100"/>
              </a:lnSpc>
              <a:spcBef>
                <a:spcPts val="78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sz="1600" spc="45" dirty="0">
                <a:solidFill>
                  <a:srgbClr val="585D60"/>
                </a:solidFill>
                <a:latin typeface="Trebuchet MS"/>
                <a:cs typeface="Trebuchet MS"/>
              </a:rPr>
              <a:t>This </a:t>
            </a:r>
            <a:r>
              <a:rPr sz="1600" dirty="0">
                <a:solidFill>
                  <a:srgbClr val="585D60"/>
                </a:solidFill>
                <a:latin typeface="Trebuchet MS"/>
                <a:cs typeface="Trebuchet MS"/>
              </a:rPr>
              <a:t>estimate </a:t>
            </a:r>
            <a:r>
              <a:rPr sz="1600" b="1" spc="-15" dirty="0">
                <a:solidFill>
                  <a:srgbClr val="C2132D"/>
                </a:solidFill>
                <a:latin typeface="Trebuchet MS"/>
                <a:cs typeface="Trebuchet MS"/>
              </a:rPr>
              <a:t>excludes </a:t>
            </a:r>
            <a:r>
              <a:rPr sz="1600" b="1" spc="-10" dirty="0">
                <a:solidFill>
                  <a:srgbClr val="C2132D"/>
                </a:solidFill>
                <a:latin typeface="Trebuchet MS"/>
                <a:cs typeface="Trebuchet MS"/>
              </a:rPr>
              <a:t>app </a:t>
            </a:r>
            <a:r>
              <a:rPr sz="1600" b="1" spc="-25" dirty="0">
                <a:solidFill>
                  <a:srgbClr val="C2132D"/>
                </a:solidFill>
                <a:latin typeface="Trebuchet MS"/>
                <a:cs typeface="Trebuchet MS"/>
              </a:rPr>
              <a:t>store </a:t>
            </a:r>
            <a:r>
              <a:rPr sz="1600" b="1" spc="-15" dirty="0">
                <a:solidFill>
                  <a:srgbClr val="C2132D"/>
                </a:solidFill>
                <a:latin typeface="Trebuchet MS"/>
                <a:cs typeface="Trebuchet MS"/>
              </a:rPr>
              <a:t>and  </a:t>
            </a:r>
            <a:r>
              <a:rPr sz="1600" b="1" spc="-40" dirty="0">
                <a:solidFill>
                  <a:srgbClr val="C2132D"/>
                </a:solidFill>
                <a:latin typeface="Trebuchet MS"/>
                <a:cs typeface="Trebuchet MS"/>
              </a:rPr>
              <a:t>brand </a:t>
            </a:r>
            <a:r>
              <a:rPr sz="1600" b="1" spc="-70" dirty="0">
                <a:solidFill>
                  <a:srgbClr val="C2132D"/>
                </a:solidFill>
                <a:latin typeface="Trebuchet MS"/>
                <a:cs typeface="Trebuchet MS"/>
              </a:rPr>
              <a:t>value</a:t>
            </a:r>
            <a:r>
              <a:rPr sz="1600" spc="-70" dirty="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sz="1600" spc="10" dirty="0">
                <a:solidFill>
                  <a:srgbClr val="585D60"/>
                </a:solidFill>
                <a:latin typeface="Trebuchet MS"/>
                <a:cs typeface="Trebuchet MS"/>
              </a:rPr>
              <a:t>which </a:t>
            </a:r>
            <a:r>
              <a:rPr sz="1600" spc="-50" dirty="0">
                <a:solidFill>
                  <a:srgbClr val="585D60"/>
                </a:solidFill>
                <a:latin typeface="Trebuchet MS"/>
                <a:cs typeface="Trebuchet MS"/>
              </a:rPr>
              <a:t>will </a:t>
            </a:r>
            <a:r>
              <a:rPr sz="1600" spc="25" dirty="0">
                <a:solidFill>
                  <a:srgbClr val="585D60"/>
                </a:solidFill>
                <a:latin typeface="Trebuchet MS"/>
                <a:cs typeface="Trebuchet MS"/>
              </a:rPr>
              <a:t>make</a:t>
            </a:r>
            <a:r>
              <a:rPr sz="1600" spc="-34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600" spc="65" dirty="0">
                <a:solidFill>
                  <a:srgbClr val="585D60"/>
                </a:solidFill>
                <a:latin typeface="Trebuchet MS"/>
                <a:cs typeface="Trebuchet MS"/>
              </a:rPr>
              <a:t>missed  </a:t>
            </a:r>
            <a:r>
              <a:rPr sz="1600" spc="-15" dirty="0">
                <a:solidFill>
                  <a:srgbClr val="585D60"/>
                </a:solidFill>
                <a:latin typeface="Trebuchet MS"/>
                <a:cs typeface="Trebuchet MS"/>
              </a:rPr>
              <a:t>opportunity </a:t>
            </a:r>
            <a:r>
              <a:rPr sz="1600" spc="-10" dirty="0">
                <a:solidFill>
                  <a:srgbClr val="585D60"/>
                </a:solidFill>
                <a:latin typeface="Trebuchet MS"/>
                <a:cs typeface="Trebuchet MS"/>
              </a:rPr>
              <a:t>even</a:t>
            </a:r>
            <a:r>
              <a:rPr sz="1600" spc="-16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585D60"/>
                </a:solidFill>
                <a:latin typeface="Trebuchet MS"/>
                <a:cs typeface="Trebuchet MS"/>
              </a:rPr>
              <a:t>larger.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5475" y="1543050"/>
            <a:ext cx="2409824" cy="1809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7382" y="3595369"/>
            <a:ext cx="25177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15" dirty="0">
                <a:solidFill>
                  <a:srgbClr val="C2132D"/>
                </a:solidFill>
                <a:latin typeface="Trebuchet MS"/>
                <a:cs typeface="Trebuchet MS"/>
              </a:rPr>
              <a:t>IBM</a:t>
            </a:r>
            <a:r>
              <a:rPr sz="1450" spc="15" dirty="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sz="145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450" spc="75" dirty="0">
                <a:solidFill>
                  <a:srgbClr val="585D60"/>
                </a:solidFill>
                <a:latin typeface="Trebuchet MS"/>
                <a:cs typeface="Trebuchet MS"/>
              </a:rPr>
              <a:t>Missed</a:t>
            </a:r>
            <a:r>
              <a:rPr sz="145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sz="1450" spc="-9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450" spc="80" dirty="0">
                <a:solidFill>
                  <a:srgbClr val="585D60"/>
                </a:solidFill>
                <a:latin typeface="Trebuchet MS"/>
                <a:cs typeface="Trebuchet MS"/>
              </a:rPr>
              <a:t>PC</a:t>
            </a:r>
            <a:r>
              <a:rPr sz="1450" spc="-8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revolution.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4474" y="4089969"/>
            <a:ext cx="3162299" cy="1710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4783" y="6033769"/>
            <a:ext cx="36226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45" dirty="0">
                <a:solidFill>
                  <a:srgbClr val="C2132D"/>
                </a:solidFill>
                <a:latin typeface="Trebuchet MS"/>
                <a:cs typeface="Trebuchet MS"/>
              </a:rPr>
              <a:t>Kodak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450" spc="75" dirty="0">
                <a:solidFill>
                  <a:srgbClr val="585D60"/>
                </a:solidFill>
                <a:latin typeface="Trebuchet MS"/>
                <a:cs typeface="Trebuchet MS"/>
              </a:rPr>
              <a:t>Missed</a:t>
            </a:r>
            <a:r>
              <a:rPr sz="1450" spc="-305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450" spc="-30" dirty="0">
                <a:solidFill>
                  <a:srgbClr val="585D60"/>
                </a:solidFill>
                <a:latin typeface="Trebuchet MS"/>
                <a:cs typeface="Trebuchet MS"/>
              </a:rPr>
              <a:t>digital </a:t>
            </a:r>
            <a:r>
              <a:rPr sz="1450" dirty="0">
                <a:solidFill>
                  <a:srgbClr val="585D60"/>
                </a:solidFill>
                <a:latin typeface="Trebuchet MS"/>
                <a:cs typeface="Trebuchet MS"/>
              </a:rPr>
              <a:t>camera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revolution.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8025" y="1543050"/>
            <a:ext cx="2743199" cy="1809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8983" y="3595369"/>
            <a:ext cx="37604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35" dirty="0">
                <a:solidFill>
                  <a:srgbClr val="C2132D"/>
                </a:solidFill>
                <a:latin typeface="Trebuchet MS"/>
                <a:cs typeface="Trebuchet MS"/>
              </a:rPr>
              <a:t>Blockbuster</a:t>
            </a:r>
            <a:r>
              <a:rPr sz="1450" spc="-35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450" spc="75" dirty="0">
                <a:solidFill>
                  <a:srgbClr val="585D60"/>
                </a:solidFill>
                <a:latin typeface="Trebuchet MS"/>
                <a:cs typeface="Trebuchet MS"/>
              </a:rPr>
              <a:t>Missed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450" dirty="0">
                <a:solidFill>
                  <a:srgbClr val="585D60"/>
                </a:solidFill>
                <a:latin typeface="Trebuchet MS"/>
                <a:cs typeface="Trebuchet MS"/>
              </a:rPr>
              <a:t>streaming</a:t>
            </a:r>
            <a:r>
              <a:rPr sz="1450" spc="-32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revolution.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4640" y="4063364"/>
            <a:ext cx="2029967" cy="1677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7713" y="6033769"/>
            <a:ext cx="360299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5" dirty="0">
                <a:solidFill>
                  <a:srgbClr val="C2132D"/>
                </a:solidFill>
                <a:latin typeface="Trebuchet MS"/>
                <a:cs typeface="Trebuchet MS"/>
              </a:rPr>
              <a:t>Yahoo</a:t>
            </a:r>
            <a:r>
              <a:rPr sz="1450" spc="-55" dirty="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sz="1450" spc="75" dirty="0">
                <a:solidFill>
                  <a:srgbClr val="585D60"/>
                </a:solidFill>
                <a:latin typeface="Trebuchet MS"/>
                <a:cs typeface="Trebuchet MS"/>
              </a:rPr>
              <a:t>Missed</a:t>
            </a:r>
            <a:r>
              <a:rPr sz="1450" spc="-300" dirty="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sz="1450" spc="15" dirty="0">
                <a:solidFill>
                  <a:srgbClr val="585D60"/>
                </a:solidFill>
                <a:latin typeface="Trebuchet MS"/>
                <a:cs typeface="Trebuchet MS"/>
              </a:rPr>
              <a:t>search </a:t>
            </a:r>
            <a:r>
              <a:rPr sz="1450" spc="-10" dirty="0">
                <a:solidFill>
                  <a:srgbClr val="585D60"/>
                </a:solidFill>
                <a:latin typeface="Trebuchet MS"/>
                <a:cs typeface="Trebuchet MS"/>
              </a:rPr>
              <a:t>engine </a:t>
            </a:r>
            <a:r>
              <a:rPr sz="1450" spc="-45" dirty="0">
                <a:solidFill>
                  <a:srgbClr val="585D60"/>
                </a:solidFill>
                <a:latin typeface="Trebuchet MS"/>
                <a:cs typeface="Trebuchet MS"/>
              </a:rPr>
              <a:t>revolution.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7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803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75" dirty="0">
                <a:latin typeface="Arial Narrow"/>
                <a:cs typeface="Arial Narrow"/>
              </a:rPr>
              <a:t>Other </a:t>
            </a:r>
            <a:r>
              <a:rPr sz="3350" spc="55" dirty="0">
                <a:latin typeface="Arial Narrow"/>
                <a:cs typeface="Arial Narrow"/>
              </a:rPr>
              <a:t>Real-World </a:t>
            </a:r>
            <a:r>
              <a:rPr sz="3350" spc="114" dirty="0">
                <a:latin typeface="Arial Narrow"/>
                <a:cs typeface="Arial Narrow"/>
              </a:rPr>
              <a:t>Forecasting </a:t>
            </a:r>
            <a:r>
              <a:rPr sz="3350" spc="85" dirty="0">
                <a:latin typeface="Arial Narrow"/>
                <a:cs typeface="Arial Narrow"/>
              </a:rPr>
              <a:t>Failures </a:t>
            </a:r>
            <a:r>
              <a:rPr sz="3350" spc="135" dirty="0">
                <a:latin typeface="Arial Narrow"/>
                <a:cs typeface="Arial Narrow"/>
              </a:rPr>
              <a:t>in</a:t>
            </a:r>
            <a:r>
              <a:rPr sz="3350" spc="-360" dirty="0">
                <a:latin typeface="Arial Narrow"/>
                <a:cs typeface="Arial Narrow"/>
              </a:rPr>
              <a:t> </a:t>
            </a:r>
            <a:r>
              <a:rPr sz="3350" spc="60" dirty="0">
                <a:latin typeface="Arial Narrow"/>
                <a:cs typeface="Arial Narrow"/>
              </a:rPr>
              <a:t>Tech</a:t>
            </a:r>
            <a:endParaRPr sz="33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2499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65" dirty="0">
                <a:latin typeface="Arial Narrow"/>
                <a:cs typeface="Arial Narrow"/>
              </a:rPr>
              <a:t>Non-Tech </a:t>
            </a:r>
            <a:r>
              <a:rPr sz="3350" spc="80" dirty="0">
                <a:latin typeface="Arial Narrow"/>
                <a:cs typeface="Arial Narrow"/>
              </a:rPr>
              <a:t>Failures: </a:t>
            </a:r>
            <a:r>
              <a:rPr sz="3350" dirty="0">
                <a:latin typeface="Arial Narrow"/>
                <a:cs typeface="Arial Narrow"/>
              </a:rPr>
              <a:t>Red </a:t>
            </a:r>
            <a:r>
              <a:rPr sz="3350" spc="114" dirty="0">
                <a:latin typeface="Arial Narrow"/>
                <a:cs typeface="Arial Narrow"/>
              </a:rPr>
              <a:t>Lobster's </a:t>
            </a:r>
            <a:r>
              <a:rPr sz="3350" spc="90" dirty="0">
                <a:latin typeface="Arial Narrow"/>
                <a:cs typeface="Arial Narrow"/>
              </a:rPr>
              <a:t>Endless</a:t>
            </a:r>
            <a:r>
              <a:rPr sz="3350" spc="-180" dirty="0">
                <a:latin typeface="Arial Narrow"/>
                <a:cs typeface="Arial Narrow"/>
              </a:rPr>
              <a:t> </a:t>
            </a:r>
            <a:r>
              <a:rPr sz="3350" spc="110" dirty="0">
                <a:latin typeface="Arial Narrow"/>
                <a:cs typeface="Arial Narrow"/>
              </a:rPr>
              <a:t>Shrimp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2241" y="1490486"/>
            <a:ext cx="5697603" cy="4926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8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2345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65" dirty="0">
                <a:latin typeface="Arial Narrow"/>
                <a:cs typeface="Arial Narrow"/>
              </a:rPr>
              <a:t>Non-Tech </a:t>
            </a:r>
            <a:r>
              <a:rPr sz="3350" spc="80" dirty="0">
                <a:latin typeface="Arial Narrow"/>
                <a:cs typeface="Arial Narrow"/>
              </a:rPr>
              <a:t>Failures: </a:t>
            </a:r>
            <a:r>
              <a:rPr sz="3350" spc="70" dirty="0">
                <a:latin typeface="Arial Narrow"/>
                <a:cs typeface="Arial Narrow"/>
              </a:rPr>
              <a:t>Target's</a:t>
            </a:r>
            <a:r>
              <a:rPr sz="3350" spc="-200" dirty="0">
                <a:latin typeface="Arial Narrow"/>
                <a:cs typeface="Arial Narrow"/>
              </a:rPr>
              <a:t> </a:t>
            </a:r>
            <a:r>
              <a:rPr sz="3350" spc="120" dirty="0">
                <a:latin typeface="Arial Narrow"/>
                <a:cs typeface="Arial Narrow"/>
              </a:rPr>
              <a:t>Overestimation</a:t>
            </a:r>
            <a:endParaRPr sz="335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1254" y="1477032"/>
            <a:ext cx="4159955" cy="493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45" dirty="0"/>
              <a:t>9</a:t>
            </a:fld>
            <a:r>
              <a:rPr spc="45" dirty="0"/>
              <a:t> </a:t>
            </a:r>
            <a:r>
              <a:rPr spc="-135" dirty="0"/>
              <a:t>/</a:t>
            </a:r>
            <a:r>
              <a:rPr spc="-260" dirty="0"/>
              <a:t> </a:t>
            </a:r>
            <a:r>
              <a:rPr spc="45" dirty="0"/>
              <a:t>42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2950</Words>
  <Application>Microsoft Office PowerPoint</Application>
  <PresentationFormat>Custom</PresentationFormat>
  <Paragraphs>374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Narrow</vt:lpstr>
      <vt:lpstr>Bookman Old Style</vt:lpstr>
      <vt:lpstr>Calibri</vt:lpstr>
      <vt:lpstr>Courier New</vt:lpstr>
      <vt:lpstr>Tahoma</vt:lpstr>
      <vt:lpstr>Times New Roman</vt:lpstr>
      <vt:lpstr>Trebuchet MS</vt:lpstr>
      <vt:lpstr>Office Theme</vt:lpstr>
      <vt:lpstr>ISA 444: Business Forecasting 01: Introduction to Time Series Analysis and Forecasting</vt:lpstr>
      <vt:lpstr>Learning Objectives for Today's Class</vt:lpstr>
      <vt:lpstr>CCoouurrssee MMoottiivvaattiioonn</vt:lpstr>
      <vt:lpstr>Forecasting Impacts Everything and Everyone</vt:lpstr>
      <vt:lpstr>Microsoft's Missed Opportunity with Mobile Phones</vt:lpstr>
      <vt:lpstr>Microsoft's Missed Opportunity: Back of a Napkin Calc.</vt:lpstr>
      <vt:lpstr>Other Real-World Forecasting Failures in Tech</vt:lpstr>
      <vt:lpstr>Non-Tech Failures: Red Lobster's Endless Shrimp</vt:lpstr>
      <vt:lpstr>Non-Tech Failures: Target's Overestimation</vt:lpstr>
      <vt:lpstr>Why Do These Stories Matter?</vt:lpstr>
      <vt:lpstr>08:00</vt:lpstr>
      <vt:lpstr>PowerPoint Presentation</vt:lpstr>
      <vt:lpstr>Cross-Sectional Data</vt:lpstr>
      <vt:lpstr>PowerPoint Presentation</vt:lpstr>
      <vt:lpstr>Panel Data</vt:lpstr>
      <vt:lpstr>Components of Time Series Data: Trend</vt:lpstr>
      <vt:lpstr>PowerPoint Presentation</vt:lpstr>
      <vt:lpstr>PowerPoint Presentation</vt:lpstr>
      <vt:lpstr>PowerPoint Presentation</vt:lpstr>
      <vt:lpstr>PowerPoint Presentation</vt:lpstr>
      <vt:lpstr>Kahoot Competition #01</vt:lpstr>
      <vt:lpstr>TThhee DDaattaa GGeenneerraattiinngg  PPrroocceessss</vt:lpstr>
      <vt:lpstr>The Idea of a Data Generating Process (DGP)</vt:lpstr>
      <vt:lpstr>Model vs. Reality — The Map Analogy for DGPs</vt:lpstr>
      <vt:lpstr>Why Use DGPs If They Do not Actually Exist?</vt:lpstr>
      <vt:lpstr>Key DGP Takeaways</vt:lpstr>
      <vt:lpstr>""WWhhaatt CCaann((aanndd CCaannnnoott)) WWee FFoorreeccaasstt??""</vt:lpstr>
      <vt:lpstr>02:00</vt:lpstr>
      <vt:lpstr>Perfect (or Near-Perfect) Forecasts</vt:lpstr>
      <vt:lpstr>Partially Predictable — Weather &amp; Markets</vt:lpstr>
      <vt:lpstr>Unpredictable — Lottery Numbers</vt:lpstr>
      <vt:lpstr>Relating It Back to the DGP</vt:lpstr>
      <vt:lpstr>KKeeyy FFoorreeccaassttiinngg TTeerrmmss</vt:lpstr>
      <vt:lpstr>Forecasting</vt:lpstr>
      <vt:lpstr>Explanatory Forecasting</vt:lpstr>
      <vt:lpstr>Backtesting</vt:lpstr>
      <vt:lpstr>Insample vs. Out-of-Sample Metrics</vt:lpstr>
      <vt:lpstr>RReeccaapp</vt:lpstr>
      <vt:lpstr>Summary of Main Points</vt:lpstr>
      <vt:lpstr>📝 Review and Clarification 📝</vt:lpstr>
      <vt:lpstr>📖 Required Readings 📖</vt:lpstr>
      <vt:lpstr>🎯 Assignment 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444: Business Forecasting</dc:title>
  <cp:lastModifiedBy>Megahed, Fadel M</cp:lastModifiedBy>
  <cp:revision>1</cp:revision>
  <dcterms:created xsi:type="dcterms:W3CDTF">2025-01-28T14:58:49Z</dcterms:created>
  <dcterms:modified xsi:type="dcterms:W3CDTF">2025-01-28T14:59:04Z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2025-01-28T00:00:00Z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2025-01-28T00:00:00Z</vt:filetime>
  </property>
</Properties>
</file>