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#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#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#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#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#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4912" y="320675"/>
            <a:ext cx="13976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331" y="1507394"/>
            <a:ext cx="9578975" cy="248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#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texts.com/fpp3/" TargetMode="External"/><Relationship Id="rId3" Type="http://schemas.openxmlformats.org/officeDocument/2006/relationships/hyperlink" Target="https://otexts.com/fpp3/moving-averages.html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texts.com/fpp3/" TargetMode="External"/><Relationship Id="rId3" Type="http://schemas.openxmlformats.org/officeDocument/2006/relationships/hyperlink" Target="https://otexts.com/fpp3/moving-averages.html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ed.stlouisfed.org/graph/fredgraph.csv?bgcolor=%23ebf3fb&amp;chart_type=line&amp;drp=0&amp;fo=open%20sans&amp;graph_bgcolor=%23ffffff&amp;height=450&amp;mode=fred&amp;recession_bars=on&amp;txtcolor=%23444444&amp;ts=12&amp;tts=12&amp;width=1320&amp;nt=0&amp;thu=0&amp;trc=0&amp;show_legend=yes&amp;show_axis_titles=yes&amp;show_tooltip=yes&amp;id=USTRADE&amp;scale=left&amp;cosd=1992-01-01&amp;coed=2025-01-01&amp;line_color=%230073e6&amp;link_values=false&amp;line_style=solid&amp;mark_type=none&amp;mw=3&amp;lw=3&amp;ost=-99999&amp;oet=99999&amp;mma=0&amp;fml=a&amp;fq=Monthly&amp;fam=avg&amp;fgst=lin&amp;fgsnd=2020-02-01&amp;line_index=1&amp;transformation=lin&amp;vintage_date=2025-02-12&amp;revision_date=2025-02-12&amp;nd=1939-01-01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texts.com/fpp3/" TargetMode="External"/><Relationship Id="rId3" Type="http://schemas.openxmlformats.org/officeDocument/2006/relationships/hyperlink" Target="https://github.com/robjhyndman/fpp3_slides/blob/main/3-4-classical-decomposition.Rmd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texts.com/fpp3/" TargetMode="External"/><Relationship Id="rId3" Type="http://schemas.openxmlformats.org/officeDocument/2006/relationships/hyperlink" Target="https://github.com/robjhyndman/fpp3_slides/blob/main/3-4-classical-decomposition.Rmd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smodels.org/devel/_modules/statsmodels/tsa/seasonal/_seasonal.html#seasonal_decompose" TargetMode="External"/><Relationship Id="rId3" Type="http://schemas.openxmlformats.org/officeDocument/2006/relationships/hyperlink" Target="https://numpy.org/doc/stable/glossary.html#term-array_like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hyperlink" Target="https://stackoverflow.com/a/55350230/10156153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hyperlink" Target="https://stackoverflow.com/a/55350230/10156153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texts.com/fpp3/" TargetMode="External"/><Relationship Id="rId3" Type="http://schemas.openxmlformats.org/officeDocument/2006/relationships/hyperlink" Target="https://github.com/robjhyndman/fpp3_slides/blob/main/3-4-classical-decomposition.Rmd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smodels.org/devel/generated/statsmodels.tsa.seasonal.MSTL.html" TargetMode="External"/><Relationship Id="rId3" Type="http://schemas.openxmlformats.org/officeDocument/2006/relationships/hyperlink" Target="https://towardsdatascience.com/multi-seasonal-time-series-decomposition-using-mstl-in-python-136630e67530/" TargetMode="External"/><Relationship Id="rId4" Type="http://schemas.openxmlformats.org/officeDocument/2006/relationships/hyperlink" Target="https://arxiv.org/pdf/2107.13462" TargetMode="External"/><Relationship Id="rId5" Type="http://schemas.openxmlformats.org/officeDocument/2006/relationships/hyperlink" Target="https://miamioh.instructure.com/courses/230182/assignments/3067706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s://fred.stlouisfed.org/series/CEU4200000001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913955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444: </a:t>
            </a:r>
            <a:r>
              <a:rPr dirty="0" sz="3350" spc="-4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350" spc="-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5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06: Centered Moving </a:t>
            </a:r>
            <a:r>
              <a:rPr dirty="0" sz="3000" spc="-35">
                <a:solidFill>
                  <a:srgbClr val="FFFFFF"/>
                </a:solidFill>
                <a:latin typeface="Times New Roman"/>
                <a:cs typeface="Times New Roman"/>
              </a:rPr>
              <a:t>Average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and Seasonal</a:t>
            </a:r>
            <a:r>
              <a:rPr dirty="0" sz="30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Decomposition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6009" y="2882899"/>
            <a:ext cx="55333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90">
                <a:solidFill>
                  <a:srgbClr val="FFFFFF"/>
                </a:solidFill>
                <a:latin typeface="Trebuchet MS"/>
                <a:cs typeface="Trebuchet MS"/>
              </a:rPr>
              <a:t>Centered </a:t>
            </a:r>
            <a:r>
              <a:rPr dirty="0" sz="4100" spc="-114">
                <a:solidFill>
                  <a:srgbClr val="FFFFFF"/>
                </a:solidFill>
                <a:latin typeface="Trebuchet MS"/>
                <a:cs typeface="Trebuchet MS"/>
              </a:rPr>
              <a:t>Moving</a:t>
            </a:r>
            <a:r>
              <a:rPr dirty="0" sz="4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80">
                <a:solidFill>
                  <a:srgbClr val="FFFFFF"/>
                </a:solidFill>
                <a:latin typeface="Trebuchet MS"/>
                <a:cs typeface="Trebuchet MS"/>
              </a:rPr>
              <a:t>Averages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0087" y="5971031"/>
            <a:ext cx="915162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5618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0">
                <a:latin typeface="Trebuchet MS"/>
                <a:cs typeface="Trebuchet MS"/>
              </a:rPr>
              <a:t>Relation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45">
                <a:latin typeface="Trebuchet MS"/>
                <a:cs typeface="Trebuchet MS"/>
              </a:rPr>
              <a:t>Averages </a:t>
            </a:r>
            <a:r>
              <a:rPr dirty="0" sz="3350" spc="-235">
                <a:latin typeface="Trebuchet MS"/>
                <a:cs typeface="Trebuchet MS"/>
              </a:rPr>
              <a:t>to </a:t>
            </a:r>
            <a:r>
              <a:rPr dirty="0" sz="3350" spc="-80">
                <a:latin typeface="Trebuchet MS"/>
                <a:cs typeface="Trebuchet MS"/>
              </a:rPr>
              <a:t>Classical</a:t>
            </a:r>
            <a:r>
              <a:rPr dirty="0" sz="3350" spc="-600">
                <a:latin typeface="Trebuchet MS"/>
                <a:cs typeface="Trebuchet MS"/>
              </a:rPr>
              <a:t> </a:t>
            </a:r>
            <a:r>
              <a:rPr dirty="0" sz="3350" spc="-150">
                <a:latin typeface="Trebuchet MS"/>
                <a:cs typeface="Trebuchet MS"/>
              </a:rPr>
              <a:t>Decomposition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83395" cy="217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classical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method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time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series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decomposition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originated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1920s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was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widely 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until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19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1950s.</a:t>
            </a:r>
            <a:endParaRPr sz="1800">
              <a:latin typeface="Arial"/>
              <a:cs typeface="Arial"/>
            </a:endParaRPr>
          </a:p>
          <a:p>
            <a:pPr marL="146050" marR="306705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still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forms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basis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many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time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series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decomposition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methods</a:t>
            </a:r>
            <a:r>
              <a:rPr dirty="0" sz="1800" spc="-7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so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important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understand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 </a:t>
            </a: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19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works.</a:t>
            </a:r>
            <a:endParaRPr sz="1800">
              <a:latin typeface="Arial"/>
              <a:cs typeface="Arial"/>
            </a:endParaRPr>
          </a:p>
          <a:p>
            <a:pPr marL="146050" marR="5334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first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step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classical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decomposition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use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moving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method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estimate 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trend-cycle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so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 begin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discussing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077108"/>
            <a:ext cx="911034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Hyndman,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R.J.,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&amp;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Athanasopoulos,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35">
                <a:solidFill>
                  <a:srgbClr val="585D60"/>
                </a:solidFill>
                <a:latin typeface="Arial"/>
                <a:cs typeface="Arial"/>
              </a:rPr>
              <a:t>G.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(2021)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Forecasting: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principles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practice,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3rd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edition,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OTexts: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Melbourne,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Australia.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https://otexts.com/fpp3/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February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12, 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2025.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Chapter</a:t>
            </a:r>
            <a:r>
              <a:rPr dirty="0" sz="850" spc="-8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3.3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11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5880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95">
                <a:latin typeface="Trebuchet MS"/>
                <a:cs typeface="Trebuchet MS"/>
              </a:rPr>
              <a:t>Average </a:t>
            </a:r>
            <a:r>
              <a:rPr dirty="0" sz="3350" spc="-40">
                <a:latin typeface="Trebuchet MS"/>
                <a:cs typeface="Trebuchet MS"/>
              </a:rPr>
              <a:t>(MA)</a:t>
            </a:r>
            <a:r>
              <a:rPr dirty="0" sz="3350" spc="-430">
                <a:latin typeface="Trebuchet MS"/>
                <a:cs typeface="Trebuchet MS"/>
              </a:rPr>
              <a:t> </a:t>
            </a:r>
            <a:r>
              <a:rPr dirty="0" sz="3350" spc="-140">
                <a:latin typeface="Trebuchet MS"/>
                <a:cs typeface="Trebuchet MS"/>
              </a:rPr>
              <a:t>Smoothing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82760" cy="261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Moving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averages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smooth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out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short-term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fluctuations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highlight</a:t>
            </a:r>
            <a:r>
              <a:rPr dirty="0" sz="1800" spc="-3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longer-term 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trends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12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cycles.</a:t>
            </a:r>
            <a:endParaRPr sz="1800">
              <a:latin typeface="Arial"/>
              <a:cs typeface="Arial"/>
            </a:endParaRPr>
          </a:p>
          <a:p>
            <a:pPr marL="146050" marR="569595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classical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decomposition,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trend-cycle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component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estimated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using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</a:t>
            </a:r>
            <a:r>
              <a:rPr dirty="0" sz="1800" spc="-28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centered 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moving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average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marR="211454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centered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moving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calculated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taking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average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values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either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side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data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point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27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question.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Mathematically,a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centered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average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order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r>
              <a:rPr dirty="0" sz="1600" spc="-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written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8604" y="4416424"/>
            <a:ext cx="567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14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3888" sz="2700" spc="-209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4492" sz="1725" spc="-209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4492" sz="1725" spc="-202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2763" y="4231319"/>
            <a:ext cx="955040" cy="738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6850">
              <a:lnSpc>
                <a:spcPts val="715"/>
              </a:lnSpc>
              <a:spcBef>
                <a:spcPts val="105"/>
              </a:spcBef>
            </a:pPr>
            <a:r>
              <a:rPr dirty="0" sz="1150" spc="-15" i="1">
                <a:solidFill>
                  <a:srgbClr val="585D60"/>
                </a:solidFill>
                <a:latin typeface="Verdana"/>
                <a:cs typeface="Verdana"/>
              </a:rPr>
              <a:t>k</a:t>
            </a:r>
            <a:endParaRPr sz="1150">
              <a:latin typeface="Verdana"/>
              <a:cs typeface="Verdana"/>
            </a:endParaRPr>
          </a:p>
          <a:p>
            <a:pPr marL="73660">
              <a:lnSpc>
                <a:spcPts val="3175"/>
              </a:lnSpc>
            </a:pPr>
            <a:r>
              <a:rPr dirty="0" sz="3200" spc="270">
                <a:solidFill>
                  <a:srgbClr val="585D60"/>
                </a:solidFill>
                <a:latin typeface="Verdana"/>
                <a:cs typeface="Verdana"/>
              </a:rPr>
              <a:t>∑</a:t>
            </a:r>
            <a:r>
              <a:rPr dirty="0" sz="3200" spc="-590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600" spc="8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4492" sz="1725" spc="12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3333" sz="1875" spc="120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baseline="-14492" sz="1725" spc="120" i="1">
                <a:solidFill>
                  <a:srgbClr val="585D60"/>
                </a:solidFill>
                <a:latin typeface="Verdana"/>
                <a:cs typeface="Verdana"/>
              </a:rPr>
              <a:t>j</a:t>
            </a:r>
            <a:r>
              <a:rPr dirty="0" sz="1800" spc="80">
                <a:solidFill>
                  <a:srgbClr val="585D60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dirty="0" sz="1150" spc="155" i="1">
                <a:solidFill>
                  <a:srgbClr val="585D60"/>
                </a:solidFill>
                <a:latin typeface="Verdana"/>
                <a:cs typeface="Verdana"/>
              </a:rPr>
              <a:t>j</a:t>
            </a:r>
            <a:r>
              <a:rPr dirty="0" sz="1250" spc="155">
                <a:solidFill>
                  <a:srgbClr val="585D60"/>
                </a:solidFill>
                <a:latin typeface="Arial"/>
                <a:cs typeface="Arial"/>
              </a:rPr>
              <a:t>=−</a:t>
            </a:r>
            <a:r>
              <a:rPr dirty="0" sz="1150" spc="155" i="1">
                <a:solidFill>
                  <a:srgbClr val="585D60"/>
                </a:solidFill>
                <a:latin typeface="Verdana"/>
                <a:cs typeface="Verdana"/>
              </a:rPr>
              <a:t>k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9139" y="4197454"/>
            <a:ext cx="226695" cy="67691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625"/>
              </a:spcBef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20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48324" y="460533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649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82699" y="5226049"/>
            <a:ext cx="6594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where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2</a:t>
            </a:r>
            <a:r>
              <a:rPr dirty="0" sz="1600" spc="-55" i="1">
                <a:solidFill>
                  <a:srgbClr val="585D60"/>
                </a:solidFill>
                <a:latin typeface="Verdana"/>
                <a:cs typeface="Verdana"/>
              </a:rPr>
              <a:t>k</a:t>
            </a:r>
            <a:r>
              <a:rPr dirty="0" sz="1600" spc="-16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1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values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average.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530225"/>
            <a:ext cx="9061450" cy="21856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3350" spc="-235">
                <a:solidFill>
                  <a:srgbClr val="C2132D"/>
                </a:solidFill>
                <a:latin typeface="Trebuchet MS"/>
                <a:cs typeface="Trebuchet MS"/>
              </a:rPr>
              <a:t>Centered </a:t>
            </a:r>
            <a:r>
              <a:rPr dirty="0" sz="3350" spc="-95">
                <a:solidFill>
                  <a:srgbClr val="C2132D"/>
                </a:solidFill>
                <a:latin typeface="Trebuchet MS"/>
                <a:cs typeface="Trebuchet MS"/>
              </a:rPr>
              <a:t>Moving</a:t>
            </a:r>
            <a:r>
              <a:rPr dirty="0" sz="3350" spc="-2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95">
                <a:solidFill>
                  <a:srgbClr val="C2132D"/>
                </a:solidFill>
                <a:latin typeface="Trebuchet MS"/>
                <a:cs typeface="Trebuchet MS"/>
              </a:rPr>
              <a:t>Average</a:t>
            </a:r>
            <a:endParaRPr sz="33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005"/>
              </a:spcBef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Let's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consider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following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series: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4492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4492" sz="1725" spc="27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Arial"/>
                <a:cs typeface="Arial"/>
              </a:rPr>
              <a:t>{4,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7,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7,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Arial"/>
                <a:cs typeface="Arial"/>
              </a:rPr>
              <a:t>10,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Arial"/>
                <a:cs typeface="Arial"/>
              </a:rPr>
              <a:t>13,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Arial"/>
                <a:cs typeface="Arial"/>
              </a:rPr>
              <a:t>13,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16}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90"/>
              </a:spcBef>
            </a:pP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Calculate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centered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moving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order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3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input </a:t>
            </a:r>
            <a:r>
              <a:rPr dirty="0" sz="1800" spc="-10" b="1">
                <a:solidFill>
                  <a:srgbClr val="C2132D"/>
                </a:solidFill>
                <a:latin typeface="Arial"/>
                <a:cs typeface="Arial"/>
              </a:rPr>
              <a:t>it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CMA3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column</a:t>
            </a:r>
            <a:r>
              <a:rPr dirty="0" sz="1800" spc="-19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below.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4445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444500" algn="l"/>
              </a:tabLst>
            </a:pP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Note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each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cell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table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editable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but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please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only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edit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CMA3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column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2962274"/>
          <a:ext cx="9696450" cy="302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5515"/>
                <a:gridCol w="1785619"/>
                <a:gridCol w="4425315"/>
              </a:tblGrid>
              <a:tr h="409574">
                <a:tc>
                  <a:txBody>
                    <a:bodyPr/>
                    <a:lstStyle/>
                    <a:p>
                      <a:pPr marL="1892300">
                        <a:lnSpc>
                          <a:spcPts val="1355"/>
                        </a:lnSpc>
                        <a:spcBef>
                          <a:spcPts val="235"/>
                        </a:spcBef>
                      </a:pPr>
                      <a:r>
                        <a:rPr dirty="0" baseline="-15325" sz="2175" spc="-22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150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1961514">
                        <a:lnSpc>
                          <a:spcPts val="994"/>
                        </a:lnSpc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ts val="1170"/>
                        </a:lnSpc>
                        <a:spcBef>
                          <a:spcPts val="610"/>
                        </a:spcBef>
                      </a:pPr>
                      <a:r>
                        <a:rPr dirty="0" sz="145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5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dirty="0" sz="1450" spc="5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baseline="16908" sz="172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6908" sz="1725">
                        <a:latin typeface="Arial"/>
                        <a:cs typeface="Arial"/>
                      </a:endParaRPr>
                    </a:p>
                    <a:p>
                      <a:pPr algn="r" marR="11430">
                        <a:lnSpc>
                          <a:spcPts val="810"/>
                        </a:lnSpc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170"/>
                        </a:lnSpc>
                        <a:spcBef>
                          <a:spcPts val="610"/>
                        </a:spcBef>
                        <a:tabLst>
                          <a:tab pos="4185285" algn="l"/>
                        </a:tabLst>
                      </a:pPr>
                      <a:r>
                        <a:rPr dirty="0" sz="1450" spc="-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cma3	</a:t>
                      </a:r>
                      <a:r>
                        <a:rPr dirty="0" baseline="16908" sz="172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6908" sz="1725">
                        <a:latin typeface="Arial"/>
                        <a:cs typeface="Arial"/>
                      </a:endParaRPr>
                    </a:p>
                    <a:p>
                      <a:pPr algn="r" marR="87630">
                        <a:lnSpc>
                          <a:spcPts val="810"/>
                        </a:lnSpc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371474">
                <a:tc>
                  <a:txBody>
                    <a:bodyPr/>
                    <a:lstStyle/>
                    <a:p>
                      <a:pPr algn="r" marR="13709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371474">
                <a:tc gridSpan="3">
                  <a:txBody>
                    <a:bodyPr/>
                    <a:lstStyle/>
                    <a:p>
                      <a:pPr marL="200342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5148580" algn="l"/>
                        </a:tabLst>
                      </a:pPr>
                      <a:r>
                        <a:rPr dirty="0" sz="1450" spc="4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0999">
                <a:tc>
                  <a:txBody>
                    <a:bodyPr/>
                    <a:lstStyle/>
                    <a:p>
                      <a:pPr algn="r" marR="13709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371474">
                <a:tc gridSpan="3">
                  <a:txBody>
                    <a:bodyPr/>
                    <a:lstStyle/>
                    <a:p>
                      <a:pPr marL="200342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5045710" algn="l"/>
                        </a:tabLst>
                      </a:pPr>
                      <a:r>
                        <a:rPr dirty="0" sz="1450" spc="4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10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1474">
                <a:tc>
                  <a:txBody>
                    <a:bodyPr/>
                    <a:lstStyle/>
                    <a:p>
                      <a:pPr algn="r" marR="13709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13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371474">
                <a:tc gridSpan="3">
                  <a:txBody>
                    <a:bodyPr/>
                    <a:lstStyle/>
                    <a:p>
                      <a:pPr marL="200342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5045710" algn="l"/>
                        </a:tabLst>
                      </a:pPr>
                      <a:r>
                        <a:rPr dirty="0" sz="1450" spc="4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	13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1474">
                <a:tc>
                  <a:txBody>
                    <a:bodyPr/>
                    <a:lstStyle/>
                    <a:p>
                      <a:pPr algn="r" marR="13709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5841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03:00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210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35">
                <a:latin typeface="Trebuchet MS"/>
                <a:cs typeface="Trebuchet MS"/>
              </a:rPr>
              <a:t>Centered </a:t>
            </a: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45">
                <a:latin typeface="Trebuchet MS"/>
                <a:cs typeface="Trebuchet MS"/>
              </a:rPr>
              <a:t>Averages </a:t>
            </a:r>
            <a:r>
              <a:rPr dirty="0" sz="3350" spc="-190">
                <a:latin typeface="Trebuchet MS"/>
                <a:cs typeface="Trebuchet MS"/>
              </a:rPr>
              <a:t>in</a:t>
            </a:r>
            <a:r>
              <a:rPr dirty="0" sz="3350" spc="-475">
                <a:latin typeface="Trebuchet MS"/>
                <a:cs typeface="Trebuchet MS"/>
              </a:rPr>
              <a:t>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092824"/>
            <a:ext cx="4882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C2132D"/>
                </a:solidFill>
                <a:latin typeface="Arial"/>
                <a:cs typeface="Arial"/>
              </a:rPr>
              <a:t>Which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two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CMA4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cols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correct?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Edit</a:t>
            </a:r>
            <a:r>
              <a:rPr dirty="0" sz="1800" spc="-9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428750"/>
            <a:ext cx="9696450" cy="23907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y_t = [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13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13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16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0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df =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pd.DataFrame({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"t"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: range(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len(y_t) +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), 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"y_t"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y_t})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350">
              <a:latin typeface="Courier New"/>
              <a:cs typeface="Courier New"/>
            </a:endParaRPr>
          </a:p>
          <a:p>
            <a:pPr marL="525145" marR="196977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cma3 =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'y_t'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].rolling(window =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center =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True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).mean(),  cma4r =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'y_t'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].rolling(window =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center =</a:t>
            </a:r>
            <a:r>
              <a:rPr dirty="0" sz="1350" spc="-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True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).mean(),  cma4l =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x: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'cma4r'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].shift(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-1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4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df.head(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048125"/>
            <a:ext cx="9696450" cy="1819275"/>
          </a:xfrm>
          <a:custGeom>
            <a:avLst/>
            <a:gdLst/>
            <a:ahLst/>
            <a:cxnLst/>
            <a:rect l="l" t="t" r="r" b="b"/>
            <a:pathLst>
              <a:path w="9696450" h="1819275">
                <a:moveTo>
                  <a:pt x="0" y="0"/>
                </a:moveTo>
                <a:lnTo>
                  <a:pt x="9696449" y="0"/>
                </a:lnTo>
                <a:lnTo>
                  <a:pt x="9696449" y="1819274"/>
                </a:lnTo>
                <a:lnTo>
                  <a:pt x="0" y="18192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1145" y="4138607"/>
          <a:ext cx="3399790" cy="42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/>
                <a:gridCol w="313054"/>
                <a:gridCol w="521334"/>
                <a:gridCol w="625475"/>
                <a:gridCol w="729614"/>
                <a:gridCol w="657225"/>
              </a:tblGrid>
              <a:tr h="212566">
                <a:tc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y_t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cma4r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cma4l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12566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7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0195" y="4513566"/>
            <a:ext cx="2631440" cy="12407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110"/>
              </a:spcBef>
              <a:tabLst>
                <a:tab pos="637540" algn="l"/>
                <a:tab pos="1158875" algn="l"/>
                <a:tab pos="1576070" algn="l"/>
                <a:tab pos="2305685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2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7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6.0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NaN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75"/>
              </a:lnSpc>
              <a:tabLst>
                <a:tab pos="637540" algn="l"/>
                <a:tab pos="1158875" algn="l"/>
                <a:tab pos="1576070" algn="l"/>
                <a:tab pos="2201545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2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3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7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8.0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7.00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75"/>
              </a:lnSpc>
              <a:tabLst>
                <a:tab pos="637540" algn="l"/>
                <a:tab pos="1054735" algn="l"/>
                <a:tab pos="1471930" algn="l"/>
                <a:tab pos="2201545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3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4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10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10.0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9.25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75"/>
              </a:lnSpc>
              <a:tabLst>
                <a:tab pos="637540" algn="l"/>
                <a:tab pos="1054735" algn="l"/>
                <a:tab pos="1471930" algn="l"/>
                <a:tab pos="2097405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4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5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13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12.0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10.75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75"/>
              </a:lnSpc>
              <a:tabLst>
                <a:tab pos="637540" algn="l"/>
                <a:tab pos="1054735" algn="l"/>
                <a:tab pos="1471930" algn="l"/>
                <a:tab pos="2097405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5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6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13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14.0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13.00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  <a:tabLst>
                <a:tab pos="637540" algn="l"/>
                <a:tab pos="1054735" algn="l"/>
                <a:tab pos="1576070" algn="l"/>
                <a:tab pos="2305685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6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7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16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NaN</a:t>
            </a:r>
            <a:r>
              <a:rPr dirty="0" sz="140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NaN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718" y="4513566"/>
            <a:ext cx="546735" cy="12407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6839">
              <a:lnSpc>
                <a:spcPts val="1630"/>
              </a:lnSpc>
              <a:spcBef>
                <a:spcPts val="110"/>
              </a:spcBef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7.00</a:t>
            </a:r>
            <a:endParaRPr sz="1400">
              <a:latin typeface="Courier New"/>
              <a:cs typeface="Courier New"/>
            </a:endParaRPr>
          </a:p>
          <a:p>
            <a:pPr marL="116839">
              <a:lnSpc>
                <a:spcPts val="1575"/>
              </a:lnSpc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9.25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75"/>
              </a:lnSpc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10.75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75"/>
              </a:lnSpc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13.00</a:t>
            </a:r>
            <a:endParaRPr sz="1400">
              <a:latin typeface="Courier New"/>
              <a:cs typeface="Courier New"/>
            </a:endParaRPr>
          </a:p>
          <a:p>
            <a:pPr marL="220979" marR="5080">
              <a:lnSpc>
                <a:spcPts val="1570"/>
              </a:lnSpc>
              <a:spcBef>
                <a:spcPts val="90"/>
              </a:spcBef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NaN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NaN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14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0227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35">
                <a:latin typeface="Trebuchet MS"/>
                <a:cs typeface="Trebuchet MS"/>
              </a:rPr>
              <a:t>Centered </a:t>
            </a: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45">
                <a:latin typeface="Trebuchet MS"/>
                <a:cs typeface="Trebuchet MS"/>
              </a:rPr>
              <a:t>Averages </a:t>
            </a:r>
            <a:r>
              <a:rPr dirty="0" sz="3350" spc="15">
                <a:latin typeface="Trebuchet MS"/>
                <a:cs typeface="Trebuchet MS"/>
              </a:rPr>
              <a:t>as</a:t>
            </a:r>
            <a:r>
              <a:rPr dirty="0" sz="3350" spc="-535">
                <a:latin typeface="Trebuchet MS"/>
                <a:cs typeface="Trebuchet MS"/>
              </a:rPr>
              <a:t> </a:t>
            </a:r>
            <a:r>
              <a:rPr dirty="0" sz="3350" spc="-235">
                <a:latin typeface="Trebuchet MS"/>
                <a:cs typeface="Trebuchet MS"/>
              </a:rPr>
              <a:t>Trend-Cycle </a:t>
            </a:r>
            <a:r>
              <a:rPr dirty="0" sz="3350" spc="-140">
                <a:latin typeface="Trebuchet MS"/>
                <a:cs typeface="Trebuchet MS"/>
              </a:rPr>
              <a:t>Estimators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846" y="1587253"/>
            <a:ext cx="9415252" cy="3797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16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1544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95">
                <a:latin typeface="Trebuchet MS"/>
                <a:cs typeface="Trebuchet MS"/>
              </a:rPr>
              <a:t>Average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5">
                <a:latin typeface="Trebuchet MS"/>
                <a:cs typeface="Trebuchet MS"/>
              </a:rPr>
              <a:t>Moving</a:t>
            </a:r>
            <a:r>
              <a:rPr dirty="0" sz="3350" spc="-515">
                <a:latin typeface="Trebuchet MS"/>
                <a:cs typeface="Trebuchet MS"/>
              </a:rPr>
              <a:t> </a:t>
            </a:r>
            <a:r>
              <a:rPr dirty="0" sz="3350" spc="-145">
                <a:latin typeface="Trebuchet MS"/>
                <a:cs typeface="Trebuchet MS"/>
              </a:rPr>
              <a:t>Averages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76475"/>
            <a:ext cx="9696450" cy="2171700"/>
          </a:xfrm>
          <a:custGeom>
            <a:avLst/>
            <a:gdLst/>
            <a:ahLst/>
            <a:cxnLst/>
            <a:rect l="l" t="t" r="r" b="b"/>
            <a:pathLst>
              <a:path w="9696450" h="2171700">
                <a:moveTo>
                  <a:pt x="0" y="0"/>
                </a:moveTo>
                <a:lnTo>
                  <a:pt x="9696449" y="0"/>
                </a:lnTo>
                <a:lnTo>
                  <a:pt x="9696449" y="2171699"/>
                </a:lnTo>
                <a:lnTo>
                  <a:pt x="0" y="217169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9650" y="3457575"/>
            <a:ext cx="9505950" cy="180975"/>
          </a:xfrm>
          <a:custGeom>
            <a:avLst/>
            <a:gdLst/>
            <a:ahLst/>
            <a:cxnLst/>
            <a:rect l="l" t="t" r="r" b="b"/>
            <a:pathLst>
              <a:path w="9505950" h="180975">
                <a:moveTo>
                  <a:pt x="0" y="0"/>
                </a:moveTo>
                <a:lnTo>
                  <a:pt x="9505949" y="0"/>
                </a:lnTo>
                <a:lnTo>
                  <a:pt x="95059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9650" y="3638550"/>
            <a:ext cx="9505950" cy="171450"/>
          </a:xfrm>
          <a:custGeom>
            <a:avLst/>
            <a:gdLst/>
            <a:ahLst/>
            <a:cxnLst/>
            <a:rect l="l" t="t" r="r" b="b"/>
            <a:pathLst>
              <a:path w="9505950" h="171450">
                <a:moveTo>
                  <a:pt x="0" y="0"/>
                </a:moveTo>
                <a:lnTo>
                  <a:pt x="9505949" y="0"/>
                </a:lnTo>
                <a:lnTo>
                  <a:pt x="95059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1376044"/>
            <a:ext cx="9415780" cy="298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r>
              <a:rPr dirty="0" sz="1600" spc="-114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even,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often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resort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moving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moving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averages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center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37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average.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Let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 revisit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our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previous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"/>
              <a:cs typeface="Arial"/>
            </a:endParaRPr>
          </a:p>
          <a:p>
            <a:pPr marL="109855">
              <a:lnSpc>
                <a:spcPts val="1430"/>
              </a:lnSpc>
              <a:spcBef>
                <a:spcPts val="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df =</a:t>
            </a:r>
            <a:r>
              <a:rPr dirty="0" sz="1200" spc="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297815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pd.DataFrame({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"t"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range(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len(y_t) +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"y_t"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200" spc="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y_t})</a:t>
            </a:r>
            <a:endParaRPr sz="1200">
              <a:latin typeface="Courier New"/>
              <a:cs typeface="Courier New"/>
            </a:endParaRPr>
          </a:p>
          <a:p>
            <a:pPr marL="297815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200">
              <a:latin typeface="Courier New"/>
              <a:cs typeface="Courier New"/>
            </a:endParaRPr>
          </a:p>
          <a:p>
            <a:pPr marL="485140" marR="2450465">
              <a:lnSpc>
                <a:spcPts val="1420"/>
              </a:lnSpc>
              <a:spcBef>
                <a:spcPts val="5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cma3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'y_t'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].rolling(window =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center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True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).mean(),  cma4r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'y_t'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].rolling(window =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center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True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).mean(),  cma4l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'cma4r'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].shift(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-1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),</a:t>
            </a:r>
            <a:endParaRPr sz="1200">
              <a:latin typeface="Courier New"/>
              <a:cs typeface="Courier New"/>
            </a:endParaRPr>
          </a:p>
          <a:p>
            <a:pPr marL="485140" marR="2169160">
              <a:lnSpc>
                <a:spcPts val="1430"/>
              </a:lnSpc>
              <a:spcBef>
                <a:spcPts val="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cma4_2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x: 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'cma4l'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].rolling(window =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center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True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).mean(),  cma4_2_alt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x: (x[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'cma4r'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 +</a:t>
            </a:r>
            <a:r>
              <a:rPr dirty="0" sz="1200" spc="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'cma4l'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])/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  <a:p>
            <a:pPr marL="485140">
              <a:lnSpc>
                <a:spcPts val="12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97815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09855">
              <a:lnSpc>
                <a:spcPts val="143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df.head(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657725"/>
            <a:ext cx="9696450" cy="1628775"/>
          </a:xfrm>
          <a:custGeom>
            <a:avLst/>
            <a:gdLst/>
            <a:ahLst/>
            <a:cxnLst/>
            <a:rect l="l" t="t" r="r" b="b"/>
            <a:pathLst>
              <a:path w="9696450" h="1628775">
                <a:moveTo>
                  <a:pt x="0" y="0"/>
                </a:moveTo>
                <a:lnTo>
                  <a:pt x="9696449" y="0"/>
                </a:lnTo>
                <a:lnTo>
                  <a:pt x="9696449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80281" y="4737312"/>
          <a:ext cx="4940300" cy="145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/>
                <a:gridCol w="281305"/>
                <a:gridCol w="468629"/>
                <a:gridCol w="562610"/>
                <a:gridCol w="656589"/>
                <a:gridCol w="656589"/>
                <a:gridCol w="750570"/>
                <a:gridCol w="1063625"/>
              </a:tblGrid>
              <a:tr h="191748"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y_t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cma3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cma4r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cma4l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cma4_2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cma4_2_alt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50" spc="-6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50" spc="-6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6.0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7.00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50" spc="-6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8.0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7.00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9.25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8.125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8.125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180974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50" spc="-6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10.0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9.25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10.75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10.000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2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10.000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176212">
                <a:tc>
                  <a:txBody>
                    <a:bodyPr/>
                    <a:lstStyle/>
                    <a:p>
                      <a:pPr marL="31750">
                        <a:lnSpc>
                          <a:spcPts val="1285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50" spc="-6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8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8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12.0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8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10.75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8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13.00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8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11.875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5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11.875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176212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50" spc="-6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9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9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14.0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9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13.00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9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29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191748"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</a:pP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50" spc="-6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50" spc="-1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10"/>
                        </a:lnSpc>
                      </a:pPr>
                      <a:r>
                        <a:rPr dirty="0" sz="125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16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4295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95">
                <a:latin typeface="Trebuchet MS"/>
                <a:cs typeface="Trebuchet MS"/>
              </a:rPr>
              <a:t>Average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45">
                <a:latin typeface="Trebuchet MS"/>
                <a:cs typeface="Trebuchet MS"/>
              </a:rPr>
              <a:t>Averages</a:t>
            </a:r>
            <a:r>
              <a:rPr dirty="0" sz="3350" spc="-640">
                <a:latin typeface="Trebuchet MS"/>
                <a:cs typeface="Trebuchet MS"/>
              </a:rPr>
              <a:t> </a:t>
            </a:r>
            <a:r>
              <a:rPr dirty="0" sz="3350" spc="-200">
                <a:latin typeface="Trebuchet MS"/>
                <a:cs typeface="Trebuchet MS"/>
              </a:rPr>
              <a:t>(Cont.)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698355" cy="186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8630">
              <a:lnSpc>
                <a:spcPct val="118100"/>
              </a:lnSpc>
              <a:spcBef>
                <a:spcPts val="100"/>
              </a:spcBef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2-MA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follows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average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even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order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(such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4),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called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“centered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average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order</a:t>
            </a:r>
            <a:r>
              <a:rPr dirty="0" sz="1800" spc="-2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4”.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because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results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now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symmetric.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  <a:spcBef>
                <a:spcPts val="819"/>
              </a:spcBef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see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case,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write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2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4-MA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(named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cma4_2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cma4_2_alt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our 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Python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code)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800" spc="-17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follows: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599" y="3511549"/>
            <a:ext cx="256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097" sz="2400" spc="-31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-210">
                <a:solidFill>
                  <a:srgbClr val="585D6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0081" y="3688394"/>
            <a:ext cx="838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3465" y="3673855"/>
            <a:ext cx="95821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0085" algn="l"/>
              </a:tabLst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2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8751" y="3688394"/>
            <a:ext cx="838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9820" y="3673855"/>
            <a:ext cx="31470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72515" algn="l"/>
                <a:tab pos="1740535" algn="l"/>
                <a:tab pos="2201545" algn="l"/>
                <a:tab pos="2868930" algn="l"/>
              </a:tabLst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	</a:t>
            </a: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3431" y="3395573"/>
            <a:ext cx="6132195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8630" algn="l"/>
                <a:tab pos="791210" algn="l"/>
                <a:tab pos="5304790" algn="l"/>
                <a:tab pos="5922010" algn="l"/>
              </a:tabLst>
            </a:pP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3200" spc="-605">
                <a:solidFill>
                  <a:srgbClr val="585D60"/>
                </a:solidFill>
                <a:latin typeface="Verdana"/>
                <a:cs typeface="Verdana"/>
              </a:rPr>
              <a:t>[</a:t>
            </a:r>
            <a:r>
              <a:rPr dirty="0" sz="3200" spc="-605">
                <a:solidFill>
                  <a:srgbClr val="585D60"/>
                </a:solidFill>
                <a:latin typeface="Verdana"/>
                <a:cs typeface="Verdana"/>
              </a:rPr>
              <a:t>	</a:t>
            </a:r>
            <a:r>
              <a:rPr dirty="0" sz="1800" spc="100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	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sz="1600" i="1">
                <a:solidFill>
                  <a:srgbClr val="585D60"/>
                </a:solidFill>
                <a:latin typeface="Verdana"/>
                <a:cs typeface="Verdana"/>
              </a:rPr>
              <a:t>	</a:t>
            </a:r>
            <a:r>
              <a:rPr dirty="0" sz="1800" spc="100">
                <a:solidFill>
                  <a:srgbClr val="585D60"/>
                </a:solidFill>
                <a:latin typeface="Arial"/>
                <a:cs typeface="Arial"/>
              </a:rPr>
              <a:t>)</a:t>
            </a:r>
            <a:r>
              <a:rPr dirty="0" sz="3200" spc="-605">
                <a:solidFill>
                  <a:srgbClr val="585D60"/>
                </a:solidFill>
                <a:latin typeface="Verdana"/>
                <a:cs typeface="Verdana"/>
              </a:rPr>
              <a:t>]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3724" y="375761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45134" y="3416299"/>
            <a:ext cx="462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</a:tabLst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7575" y="375761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60440" y="3416299"/>
            <a:ext cx="368427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3590">
              <a:lnSpc>
                <a:spcPts val="1720"/>
              </a:lnSpc>
              <a:spcBef>
                <a:spcPts val="100"/>
              </a:spcBef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714"/>
              </a:lnSpc>
              <a:tabLst>
                <a:tab pos="667385" algn="l"/>
                <a:tab pos="1745614" algn="l"/>
                <a:tab pos="2328545" algn="l"/>
                <a:tab pos="2856230" algn="l"/>
              </a:tabLst>
            </a:pP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	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	</a:t>
            </a:r>
            <a:r>
              <a:rPr dirty="0" sz="1800" spc="100">
                <a:solidFill>
                  <a:srgbClr val="585D60"/>
                </a:solidFill>
                <a:latin typeface="Arial"/>
                <a:cs typeface="Arial"/>
              </a:rPr>
              <a:t>)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	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sz="1600" spc="15" i="1">
                <a:solidFill>
                  <a:srgbClr val="585D60"/>
                </a:solidFill>
                <a:latin typeface="Verdana"/>
                <a:cs typeface="Verdana"/>
              </a:rPr>
              <a:t>y	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9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5134" y="3721099"/>
            <a:ext cx="331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  <a:tab pos="3191510" algn="l"/>
              </a:tabLst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2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4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15074" y="375761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3724" y="43005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19550" y="43005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95849" y="43005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72124" y="43005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45134" y="3959224"/>
            <a:ext cx="3463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4715" algn="l"/>
                <a:tab pos="1777364" algn="l"/>
                <a:tab pos="2453005" algn="l"/>
                <a:tab pos="3335654" algn="l"/>
              </a:tabLst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300" y="4149724"/>
            <a:ext cx="654240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9455">
              <a:lnSpc>
                <a:spcPct val="100000"/>
              </a:lnSpc>
              <a:spcBef>
                <a:spcPts val="100"/>
              </a:spcBef>
            </a:pPr>
            <a:r>
              <a:rPr dirty="0" baseline="6172" sz="2700" spc="517">
                <a:solidFill>
                  <a:srgbClr val="585D60"/>
                </a:solidFill>
                <a:latin typeface="Arial"/>
                <a:cs typeface="Arial"/>
              </a:rPr>
              <a:t>= </a:t>
            </a:r>
            <a:r>
              <a:rPr dirty="0" baseline="-30864" sz="2700" spc="-157">
                <a:solidFill>
                  <a:srgbClr val="585D60"/>
                </a:solidFill>
                <a:latin typeface="Arial"/>
                <a:cs typeface="Arial"/>
              </a:rPr>
              <a:t>8 </a:t>
            </a:r>
            <a:r>
              <a:rPr dirty="0" baseline="6944" sz="2400" spc="52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sz="1150" spc="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585D60"/>
                </a:solidFill>
                <a:latin typeface="Arial"/>
                <a:cs typeface="Arial"/>
              </a:rPr>
              <a:t>−2 </a:t>
            </a:r>
            <a:r>
              <a:rPr dirty="0" baseline="6172" sz="2700" spc="517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baseline="-27777" sz="2700" spc="-157">
                <a:solidFill>
                  <a:srgbClr val="585D60"/>
                </a:solidFill>
                <a:latin typeface="Arial"/>
                <a:cs typeface="Arial"/>
              </a:rPr>
              <a:t>4 </a:t>
            </a:r>
            <a:r>
              <a:rPr dirty="0" baseline="6944" sz="2400" spc="52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sz="1150" spc="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585D60"/>
                </a:solidFill>
                <a:latin typeface="Arial"/>
                <a:cs typeface="Arial"/>
              </a:rPr>
              <a:t>−1 </a:t>
            </a:r>
            <a:r>
              <a:rPr dirty="0" baseline="6172" sz="2700" spc="517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baseline="-27777" sz="2700" spc="-157">
                <a:solidFill>
                  <a:srgbClr val="585D60"/>
                </a:solidFill>
                <a:latin typeface="Arial"/>
                <a:cs typeface="Arial"/>
              </a:rPr>
              <a:t>4 </a:t>
            </a:r>
            <a:r>
              <a:rPr dirty="0" baseline="6944" sz="2400" spc="-44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sz="1150" spc="-30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baseline="6172" sz="2700" spc="517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baseline="-27777" sz="2700" spc="-157">
                <a:solidFill>
                  <a:srgbClr val="585D60"/>
                </a:solidFill>
                <a:latin typeface="Arial"/>
                <a:cs typeface="Arial"/>
              </a:rPr>
              <a:t>4 </a:t>
            </a:r>
            <a:r>
              <a:rPr dirty="0" baseline="6944" sz="2400" spc="52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sz="1150" spc="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35">
                <a:solidFill>
                  <a:srgbClr val="585D60"/>
                </a:solidFill>
                <a:latin typeface="Arial"/>
                <a:cs typeface="Arial"/>
              </a:rPr>
              <a:t>+1 </a:t>
            </a:r>
            <a:r>
              <a:rPr dirty="0" baseline="6172" sz="2700" spc="517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baseline="-30864" sz="2700" spc="-157">
                <a:solidFill>
                  <a:srgbClr val="585D60"/>
                </a:solidFill>
                <a:latin typeface="Arial"/>
                <a:cs typeface="Arial"/>
              </a:rPr>
              <a:t>8</a:t>
            </a:r>
            <a:r>
              <a:rPr dirty="0" baseline="-30864" sz="2700" spc="17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6944" sz="2400" spc="67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sz="1150" spc="4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45">
                <a:solidFill>
                  <a:srgbClr val="585D60"/>
                </a:solidFill>
                <a:latin typeface="Arial"/>
                <a:cs typeface="Arial"/>
              </a:rPr>
              <a:t>+2</a:t>
            </a:r>
            <a:r>
              <a:rPr dirty="0" baseline="6172" sz="2700" spc="67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baseline="6172" sz="27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640"/>
              </a:spcBef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now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weighted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observations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that</a:t>
            </a:r>
            <a:r>
              <a:rPr dirty="0" sz="1800" spc="-36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symmetric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57949" y="43005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1700" y="6077108"/>
            <a:ext cx="911034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Hyndman,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R.J.,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&amp;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Athanasopoulos,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35">
                <a:solidFill>
                  <a:srgbClr val="585D60"/>
                </a:solidFill>
                <a:latin typeface="Arial"/>
                <a:cs typeface="Arial"/>
              </a:rPr>
              <a:t>G.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(2021)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Forecasting: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principles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practice,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3rd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edition,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OTexts: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Melbourne,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Australia.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https://otexts.com/fpp3/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February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12, 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2025.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Chapter</a:t>
            </a:r>
            <a:r>
              <a:rPr dirty="0" sz="850" spc="-8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3.3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17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0874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35">
                <a:latin typeface="Trebuchet MS"/>
                <a:cs typeface="Trebuchet MS"/>
              </a:rPr>
              <a:t>Centered </a:t>
            </a:r>
            <a:r>
              <a:rPr dirty="0" sz="3350" spc="-95">
                <a:latin typeface="Trebuchet MS"/>
                <a:cs typeface="Trebuchet MS"/>
              </a:rPr>
              <a:t>Moving </a:t>
            </a:r>
            <a:r>
              <a:rPr dirty="0" sz="3350" spc="-145">
                <a:latin typeface="Trebuchet MS"/>
                <a:cs typeface="Trebuchet MS"/>
              </a:rPr>
              <a:t>Averages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235">
                <a:latin typeface="Trebuchet MS"/>
                <a:cs typeface="Trebuchet MS"/>
              </a:rPr>
              <a:t>Trend-Cycle</a:t>
            </a:r>
            <a:r>
              <a:rPr dirty="0" sz="3350" spc="-585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Estimation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006205" cy="18637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750" spc="1155">
                <a:solidFill>
                  <a:srgbClr val="585D60"/>
                </a:solidFill>
                <a:latin typeface="Arial"/>
                <a:cs typeface="Arial"/>
              </a:rPr>
              <a:t>📊</a:t>
            </a:r>
            <a:r>
              <a:rPr dirty="0" sz="1750" spc="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C2132D"/>
                </a:solidFill>
                <a:latin typeface="Arial"/>
                <a:cs typeface="Arial"/>
              </a:rPr>
              <a:t>Key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Idea: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Centered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(CMAs)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estimate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trend-cycle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smoothing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seasonal 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fluctuations.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Example: </a:t>
            </a:r>
            <a:r>
              <a:rPr dirty="0" sz="1800" spc="30" b="1">
                <a:solidFill>
                  <a:srgbClr val="C2132D"/>
                </a:solidFill>
                <a:latin typeface="Arial"/>
                <a:cs typeface="Arial"/>
              </a:rPr>
              <a:t>2 </a:t>
            </a:r>
            <a:r>
              <a:rPr dirty="0" sz="1800" spc="-100" b="1">
                <a:solidFill>
                  <a:srgbClr val="C2132D"/>
                </a:solidFill>
                <a:latin typeface="Arial"/>
                <a:cs typeface="Arial"/>
              </a:rPr>
              <a:t>× </a:t>
            </a:r>
            <a:r>
              <a:rPr dirty="0" sz="1800" spc="30" b="1">
                <a:solidFill>
                  <a:srgbClr val="C2132D"/>
                </a:solidFill>
                <a:latin typeface="Arial"/>
                <a:cs typeface="Arial"/>
              </a:rPr>
              <a:t>4 </a:t>
            </a:r>
            <a:r>
              <a:rPr dirty="0" sz="1800" spc="105" b="1">
                <a:solidFill>
                  <a:srgbClr val="C2132D"/>
                </a:solidFill>
                <a:latin typeface="Arial"/>
                <a:cs typeface="Arial"/>
              </a:rPr>
              <a:t>-</a:t>
            </a:r>
            <a:r>
              <a:rPr dirty="0" sz="1800" spc="-16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2132D"/>
                </a:solidFill>
                <a:latin typeface="Arial"/>
                <a:cs typeface="Arial"/>
              </a:rPr>
              <a:t>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595494"/>
            <a:ext cx="474980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Balances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across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quarters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Averages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out seasonal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/quarterly</a:t>
            </a:r>
            <a:r>
              <a:rPr dirty="0" sz="1800" spc="-14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variation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3917" y="3511549"/>
            <a:ext cx="256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5625" sz="2400" spc="-31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-210">
                <a:solidFill>
                  <a:srgbClr val="585D60"/>
                </a:solidFill>
                <a:latin typeface="Arial"/>
                <a:cs typeface="Arial"/>
              </a:rPr>
              <a:t>^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9399" y="3688394"/>
            <a:ext cx="838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1124" y="3673855"/>
            <a:ext cx="2908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3526" y="3673855"/>
            <a:ext cx="2908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5927" y="3688394"/>
            <a:ext cx="838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1756" y="3673855"/>
            <a:ext cx="2908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4158" y="3673855"/>
            <a:ext cx="2908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254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250" spc="-60">
                <a:solidFill>
                  <a:srgbClr val="585D60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7349" y="3568699"/>
            <a:ext cx="644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 </a:t>
            </a:r>
            <a:r>
              <a:rPr dirty="0" baseline="37037" sz="2700" spc="-157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baseline="37037" sz="2700" spc="-19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4452" y="37210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5275" y="375761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92699" y="3568699"/>
            <a:ext cx="631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baseline="37037" sz="2700" spc="-157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baseline="37037" sz="2700" spc="-352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6854" y="37210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91099" y="375761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67399" y="375761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79256" y="3721099"/>
            <a:ext cx="81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340" algn="l"/>
              </a:tabLst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4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43675" y="375761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62401" y="3568699"/>
            <a:ext cx="2215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08455" algn="l"/>
              </a:tabLst>
            </a:pP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baseline="37037" sz="2700" spc="-157">
                <a:solidFill>
                  <a:srgbClr val="585D60"/>
                </a:solidFill>
                <a:latin typeface="Arial"/>
                <a:cs typeface="Arial"/>
              </a:rPr>
              <a:t>1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 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19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37037" sz="2700" spc="-157">
                <a:solidFill>
                  <a:srgbClr val="585D60"/>
                </a:solidFill>
                <a:latin typeface="Arial"/>
                <a:cs typeface="Arial"/>
              </a:rPr>
              <a:t>1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	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 </a:t>
            </a:r>
            <a:r>
              <a:rPr dirty="0" baseline="37037" sz="2700" spc="-157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dirty="0" baseline="37037" sz="2700" spc="-337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6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7487" y="37210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29500" y="375761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18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2749" y="1433512"/>
            <a:ext cx="5619750" cy="0"/>
          </a:xfrm>
          <a:custGeom>
            <a:avLst/>
            <a:gdLst/>
            <a:ahLst/>
            <a:cxnLst/>
            <a:rect l="l" t="t" r="r" b="b"/>
            <a:pathLst>
              <a:path w="5619750" h="0">
                <a:moveTo>
                  <a:pt x="0" y="0"/>
                </a:moveTo>
                <a:lnTo>
                  <a:pt x="56197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2749" y="2605087"/>
            <a:ext cx="5619750" cy="0"/>
          </a:xfrm>
          <a:custGeom>
            <a:avLst/>
            <a:gdLst/>
            <a:ahLst/>
            <a:cxnLst/>
            <a:rect l="l" t="t" r="r" b="b"/>
            <a:pathLst>
              <a:path w="5619750" h="0">
                <a:moveTo>
                  <a:pt x="0" y="0"/>
                </a:moveTo>
                <a:lnTo>
                  <a:pt x="56197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1799" y="1457325"/>
          <a:ext cx="558165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4725"/>
                <a:gridCol w="2066925"/>
              </a:tblGrid>
              <a:tr h="366712"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60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Seasonal </a:t>
                      </a:r>
                      <a:r>
                        <a:rPr dirty="0" sz="1800" spc="-5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Period</a:t>
                      </a:r>
                      <a:r>
                        <a:rPr dirty="0" sz="1800" spc="-6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(m)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70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Recommended</a:t>
                      </a:r>
                      <a:r>
                        <a:rPr dirty="0" sz="1800" spc="-8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04812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10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Even </a:t>
                      </a:r>
                      <a:r>
                        <a:rPr dirty="0" sz="18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(e.g., </a:t>
                      </a:r>
                      <a:r>
                        <a:rPr dirty="0" sz="1800" spc="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12 </a:t>
                      </a:r>
                      <a:r>
                        <a:rPr dirty="0" sz="18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months, </a:t>
                      </a:r>
                      <a:r>
                        <a:rPr dirty="0" sz="1800" spc="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800" spc="-17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quarters)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30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800" spc="-100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× </a:t>
                      </a:r>
                      <a:r>
                        <a:rPr dirty="0" sz="1800" spc="-4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m </a:t>
                      </a:r>
                      <a:r>
                        <a:rPr dirty="0" sz="1800" spc="10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2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Odd </a:t>
                      </a:r>
                      <a:r>
                        <a:rPr dirty="0" sz="18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(e.g., </a:t>
                      </a:r>
                      <a:r>
                        <a:rPr dirty="0" sz="1800" spc="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15" b="1">
                          <a:solidFill>
                            <a:srgbClr val="C2132D"/>
                          </a:solidFill>
                          <a:latin typeface="Arial"/>
                          <a:cs typeface="Arial"/>
                        </a:rPr>
                        <a:t>m-MA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18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0128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90">
                <a:latin typeface="Trebuchet MS"/>
                <a:cs typeface="Trebuchet MS"/>
              </a:rPr>
              <a:t>Choosing </a:t>
            </a:r>
            <a:r>
              <a:rPr dirty="0" sz="3350" spc="-260">
                <a:latin typeface="Trebuchet MS"/>
                <a:cs typeface="Trebuchet MS"/>
              </a:rPr>
              <a:t>the </a:t>
            </a:r>
            <a:r>
              <a:rPr dirty="0" sz="3350" spc="-180">
                <a:latin typeface="Trebuchet MS"/>
                <a:cs typeface="Trebuchet MS"/>
              </a:rPr>
              <a:t>Right </a:t>
            </a:r>
            <a:r>
              <a:rPr dirty="0" sz="3350" spc="-95">
                <a:latin typeface="Trebuchet MS"/>
                <a:cs typeface="Trebuchet MS"/>
              </a:rPr>
              <a:t>Moving</a:t>
            </a:r>
            <a:r>
              <a:rPr dirty="0" sz="3350" spc="-425">
                <a:latin typeface="Trebuchet MS"/>
                <a:cs typeface="Trebuchet MS"/>
              </a:rPr>
              <a:t> </a:t>
            </a:r>
            <a:r>
              <a:rPr dirty="0" sz="3350" spc="-195">
                <a:latin typeface="Trebuchet MS"/>
                <a:cs typeface="Trebuchet MS"/>
              </a:rPr>
              <a:t>Average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119119"/>
            <a:ext cx="8190230" cy="21685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800">
                <a:solidFill>
                  <a:srgbClr val="585D60"/>
                </a:solidFill>
                <a:latin typeface="Segoe UI Symbol"/>
                <a:cs typeface="Segoe UI Symbol"/>
              </a:rPr>
              <a:t>✔</a:t>
            </a:r>
            <a:r>
              <a:rPr dirty="0" sz="1800" spc="-50">
                <a:solidFill>
                  <a:srgbClr val="585D60"/>
                </a:solidFill>
                <a:latin typeface="Segoe UI Symbol"/>
                <a:cs typeface="Segoe UI Symbol"/>
              </a:rPr>
              <a:t> </a:t>
            </a:r>
            <a:r>
              <a:rPr dirty="0" sz="1800" spc="30" b="1">
                <a:solidFill>
                  <a:srgbClr val="C2132D"/>
                </a:solidFill>
                <a:latin typeface="Arial"/>
                <a:cs typeface="Arial"/>
              </a:rPr>
              <a:t>2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C2132D"/>
                </a:solidFill>
                <a:latin typeface="Arial"/>
                <a:cs typeface="Arial"/>
              </a:rPr>
              <a:t>×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C2132D"/>
                </a:solidFill>
                <a:latin typeface="Arial"/>
                <a:cs typeface="Arial"/>
              </a:rPr>
              <a:t>12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105" b="1">
                <a:solidFill>
                  <a:srgbClr val="C2132D"/>
                </a:solidFill>
                <a:latin typeface="Arial"/>
                <a:cs typeface="Arial"/>
              </a:rPr>
              <a:t>-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2132D"/>
                </a:solidFill>
                <a:latin typeface="Arial"/>
                <a:cs typeface="Arial"/>
              </a:rPr>
              <a:t>MA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monthly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seasonality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annual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585D60"/>
                </a:solidFill>
                <a:latin typeface="Segoe UI Symbol"/>
                <a:cs typeface="Segoe UI Symbol"/>
              </a:rPr>
              <a:t>✔</a:t>
            </a:r>
            <a:r>
              <a:rPr dirty="0" sz="1800" spc="-50">
                <a:solidFill>
                  <a:srgbClr val="585D60"/>
                </a:solidFill>
                <a:latin typeface="Segoe UI Symbol"/>
                <a:cs typeface="Segoe UI Symbol"/>
              </a:rPr>
              <a:t> </a:t>
            </a:r>
            <a:r>
              <a:rPr dirty="0" sz="1800" spc="30" b="1">
                <a:solidFill>
                  <a:srgbClr val="C2132D"/>
                </a:solidFill>
                <a:latin typeface="Arial"/>
                <a:cs typeface="Arial"/>
              </a:rPr>
              <a:t>2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C2132D"/>
                </a:solidFill>
                <a:latin typeface="Arial"/>
                <a:cs typeface="Arial"/>
              </a:rPr>
              <a:t>×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C2132D"/>
                </a:solidFill>
                <a:latin typeface="Arial"/>
                <a:cs typeface="Arial"/>
              </a:rPr>
              <a:t>4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105" b="1">
                <a:solidFill>
                  <a:srgbClr val="C2132D"/>
                </a:solidFill>
                <a:latin typeface="Arial"/>
                <a:cs typeface="Arial"/>
              </a:rPr>
              <a:t>-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2132D"/>
                </a:solidFill>
                <a:latin typeface="Arial"/>
                <a:cs typeface="Arial"/>
              </a:rPr>
              <a:t>MA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quarterly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seasonality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annual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585D60"/>
                </a:solidFill>
                <a:latin typeface="Segoe UI Symbol"/>
                <a:cs typeface="Segoe UI Symbol"/>
              </a:rPr>
              <a:t>✔</a:t>
            </a:r>
            <a:r>
              <a:rPr dirty="0" sz="1800" spc="-50">
                <a:solidFill>
                  <a:srgbClr val="585D60"/>
                </a:solidFill>
                <a:latin typeface="Segoe UI Symbol"/>
                <a:cs typeface="Segoe UI Symbol"/>
              </a:rPr>
              <a:t> </a:t>
            </a:r>
            <a:r>
              <a:rPr dirty="0" sz="1800" spc="35" b="1">
                <a:solidFill>
                  <a:srgbClr val="C2132D"/>
                </a:solidFill>
                <a:latin typeface="Arial"/>
                <a:cs typeface="Arial"/>
              </a:rPr>
              <a:t>7-MA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weekly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seasonality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daily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dirty="0" sz="1800">
                <a:solidFill>
                  <a:srgbClr val="585D60"/>
                </a:solidFill>
                <a:latin typeface="Segoe UI Symbol"/>
                <a:cs typeface="Segoe UI Symbol"/>
              </a:rPr>
              <a:t>⚠</a:t>
            </a:r>
            <a:r>
              <a:rPr dirty="0" sz="1800" spc="-55">
                <a:solidFill>
                  <a:srgbClr val="585D60"/>
                </a:solidFill>
                <a:latin typeface="Segoe UI Symbol"/>
                <a:cs typeface="Segoe UI Symbol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Beware!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wrong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MA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order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retains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noise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instead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extracting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trend.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Quick </a:t>
            </a:r>
            <a:r>
              <a:rPr dirty="0" sz="3350" spc="-185">
                <a:latin typeface="Trebuchet MS"/>
                <a:cs typeface="Trebuchet MS"/>
              </a:rPr>
              <a:t>Refresher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00">
                <a:latin typeface="Trebuchet MS"/>
                <a:cs typeface="Trebuchet MS"/>
              </a:rPr>
              <a:t>Last</a:t>
            </a:r>
            <a:r>
              <a:rPr dirty="0" sz="3350" spc="-47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7369809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Generate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interpret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simple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line</a:t>
            </a:r>
            <a:r>
              <a:rPr dirty="0" sz="1800" spc="-3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charts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seasonal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33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subplots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Describe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lag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lag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scatter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interpret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autocorrelation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(ACF)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time-series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522209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3350" spc="-235">
                <a:solidFill>
                  <a:srgbClr val="C2132D"/>
                </a:solidFill>
                <a:latin typeface="Trebuchet MS"/>
                <a:cs typeface="Trebuchet MS"/>
              </a:rPr>
              <a:t>Trend-Cycle </a:t>
            </a:r>
            <a:r>
              <a:rPr dirty="0" sz="3350" spc="-165">
                <a:solidFill>
                  <a:srgbClr val="C2132D"/>
                </a:solidFill>
                <a:latin typeface="Trebuchet MS"/>
                <a:cs typeface="Trebuchet MS"/>
              </a:rPr>
              <a:t>Estimation </a:t>
            </a:r>
            <a:r>
              <a:rPr dirty="0" sz="3350" spc="-100">
                <a:solidFill>
                  <a:srgbClr val="C2132D"/>
                </a:solidFill>
                <a:latin typeface="Trebuchet MS"/>
                <a:cs typeface="Trebuchet MS"/>
              </a:rPr>
              <a:t>Using</a:t>
            </a:r>
            <a:r>
              <a:rPr dirty="0" sz="3350" spc="-40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65">
                <a:solidFill>
                  <a:srgbClr val="C2132D"/>
                </a:solidFill>
                <a:latin typeface="Trebuchet MS"/>
                <a:cs typeface="Trebuchet MS"/>
              </a:rPr>
              <a:t>CMAs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552575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4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124075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4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1673225"/>
            <a:ext cx="9234805" cy="260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975" algn="l"/>
                <a:tab pos="1805305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Data	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Plot	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Printout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164465" marR="5080" indent="-133985">
              <a:lnSpc>
                <a:spcPct val="118100"/>
              </a:lnSpc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Download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CEU4200000001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capturing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total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employment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U.S.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retail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trade</a:t>
            </a:r>
            <a:r>
              <a:rPr dirty="0" sz="1800" spc="-36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sector 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1992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2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2025.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monthly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seasonally</a:t>
            </a:r>
            <a:r>
              <a:rPr dirty="0" sz="1800" spc="-27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adjusted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an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appropriate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moving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average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estimate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trend-cycle</a:t>
            </a:r>
            <a:r>
              <a:rPr dirty="0" sz="1800" spc="-3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component.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Recreate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raw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trend-cycle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component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next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tab.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05:00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18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1866" y="2882899"/>
            <a:ext cx="514159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00">
                <a:solidFill>
                  <a:srgbClr val="FFFFFF"/>
                </a:solidFill>
                <a:latin typeface="Trebuchet MS"/>
                <a:cs typeface="Trebuchet MS"/>
              </a:rPr>
              <a:t>Classical</a:t>
            </a:r>
            <a:r>
              <a:rPr dirty="0" sz="41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85">
                <a:solidFill>
                  <a:srgbClr val="FFFFFF"/>
                </a:solidFill>
                <a:latin typeface="Trebuchet MS"/>
                <a:cs typeface="Trebuchet MS"/>
              </a:rPr>
              <a:t>Decomposition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0943" y="5971031"/>
            <a:ext cx="924306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18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28750"/>
            <a:ext cx="9696450" cy="1371600"/>
          </a:xfrm>
          <a:custGeom>
            <a:avLst/>
            <a:gdLst/>
            <a:ahLst/>
            <a:cxnLst/>
            <a:rect l="l" t="t" r="r" b="b"/>
            <a:pathLst>
              <a:path w="9696450" h="1371600">
                <a:moveTo>
                  <a:pt x="9553574" y="1371599"/>
                </a:moveTo>
                <a:lnTo>
                  <a:pt x="142874" y="1371599"/>
                </a:lnTo>
                <a:lnTo>
                  <a:pt x="135855" y="1371428"/>
                </a:lnTo>
                <a:lnTo>
                  <a:pt x="94749" y="1363251"/>
                </a:lnTo>
                <a:lnTo>
                  <a:pt x="57756" y="1343478"/>
                </a:lnTo>
                <a:lnTo>
                  <a:pt x="28120" y="1313842"/>
                </a:lnTo>
                <a:lnTo>
                  <a:pt x="8348" y="1276850"/>
                </a:lnTo>
                <a:lnTo>
                  <a:pt x="171" y="1235743"/>
                </a:lnTo>
                <a:lnTo>
                  <a:pt x="0" y="1228724"/>
                </a:lnTo>
                <a:lnTo>
                  <a:pt x="0" y="142874"/>
                </a:lnTo>
                <a:lnTo>
                  <a:pt x="6150" y="101400"/>
                </a:lnTo>
                <a:lnTo>
                  <a:pt x="24078" y="63497"/>
                </a:lnTo>
                <a:lnTo>
                  <a:pt x="52234" y="32429"/>
                </a:lnTo>
                <a:lnTo>
                  <a:pt x="88198" y="10875"/>
                </a:lnTo>
                <a:lnTo>
                  <a:pt x="128870" y="686"/>
                </a:lnTo>
                <a:lnTo>
                  <a:pt x="142874" y="0"/>
                </a:lnTo>
                <a:lnTo>
                  <a:pt x="9553574" y="0"/>
                </a:lnTo>
                <a:lnTo>
                  <a:pt x="9595047" y="6150"/>
                </a:lnTo>
                <a:lnTo>
                  <a:pt x="9632951" y="24078"/>
                </a:lnTo>
                <a:lnTo>
                  <a:pt x="9664019" y="52234"/>
                </a:lnTo>
                <a:lnTo>
                  <a:pt x="9685573" y="88198"/>
                </a:lnTo>
                <a:lnTo>
                  <a:pt x="9695763" y="128870"/>
                </a:lnTo>
                <a:lnTo>
                  <a:pt x="9696449" y="142874"/>
                </a:lnTo>
                <a:lnTo>
                  <a:pt x="9696449" y="1228724"/>
                </a:lnTo>
                <a:lnTo>
                  <a:pt x="9690298" y="1270199"/>
                </a:lnTo>
                <a:lnTo>
                  <a:pt x="9672370" y="1308101"/>
                </a:lnTo>
                <a:lnTo>
                  <a:pt x="9644214" y="1339170"/>
                </a:lnTo>
                <a:lnTo>
                  <a:pt x="9608250" y="1360724"/>
                </a:lnTo>
                <a:lnTo>
                  <a:pt x="9567577" y="1370913"/>
                </a:lnTo>
                <a:lnTo>
                  <a:pt x="9553574" y="1371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2113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Classical</a:t>
            </a:r>
            <a:r>
              <a:rPr dirty="0" sz="3350" spc="-305">
                <a:latin typeface="Trebuchet MS"/>
                <a:cs typeface="Trebuchet MS"/>
              </a:rPr>
              <a:t> </a:t>
            </a:r>
            <a:r>
              <a:rPr dirty="0" sz="3350" spc="-150">
                <a:latin typeface="Trebuchet MS"/>
                <a:cs typeface="Trebuchet MS"/>
              </a:rPr>
              <a:t>Decomposition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1739900"/>
            <a:ext cx="9419590" cy="324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baseline="1543" sz="2700" spc="-82" b="1">
                <a:solidFill>
                  <a:srgbClr val="C2132D"/>
                </a:solidFill>
                <a:latin typeface="Arial"/>
                <a:cs typeface="Arial"/>
              </a:rPr>
              <a:t>Additive </a:t>
            </a:r>
            <a:r>
              <a:rPr dirty="0" baseline="1543" sz="2700" spc="-97" b="1">
                <a:solidFill>
                  <a:srgbClr val="C2132D"/>
                </a:solidFill>
                <a:latin typeface="Arial"/>
                <a:cs typeface="Arial"/>
              </a:rPr>
              <a:t>decomposition:</a:t>
            </a:r>
            <a:r>
              <a:rPr dirty="0" baseline="1543" sz="2700" spc="-82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27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52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-12077" sz="1725" spc="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25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-12077" sz="1725" spc="18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27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4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432" sz="2700" spc="-209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209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2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5432" sz="2700" spc="-337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3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-142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00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432" sz="2700" spc="-300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0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baseline="-12077" sz="1725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290"/>
              </a:spcBef>
            </a:pPr>
            <a:r>
              <a:rPr dirty="0" baseline="1543" sz="2700" spc="-52" b="1">
                <a:solidFill>
                  <a:srgbClr val="C2132D"/>
                </a:solidFill>
                <a:latin typeface="Arial"/>
                <a:cs typeface="Arial"/>
              </a:rPr>
              <a:t>Multiplicative</a:t>
            </a:r>
            <a:r>
              <a:rPr dirty="0" baseline="1543" sz="2700" spc="-82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baseline="1543" sz="2700" spc="-97" b="1">
                <a:solidFill>
                  <a:srgbClr val="C2132D"/>
                </a:solidFill>
                <a:latin typeface="Arial"/>
                <a:cs typeface="Arial"/>
              </a:rPr>
              <a:t>decomposition:</a:t>
            </a:r>
            <a:r>
              <a:rPr dirty="0" baseline="1543" sz="2700" spc="-82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27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52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-12077" sz="1725" spc="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25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-12077" sz="1725" spc="18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284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4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432" sz="2700" spc="-209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209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2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5432" sz="2700" spc="-337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3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-142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00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432" sz="2700" spc="-300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0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baseline="-12077" sz="172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 marL="241300" indent="-133985">
              <a:lnSpc>
                <a:spcPct val="100000"/>
              </a:lnSpc>
              <a:spcBef>
                <a:spcPts val="1795"/>
              </a:spcBef>
              <a:buFont typeface="Trebuchet MS"/>
              <a:buChar char="•"/>
              <a:tabLst>
                <a:tab pos="241300" algn="l"/>
              </a:tabLst>
            </a:pP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Estimate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600" spc="-21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3888" sz="2700" spc="-315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13888" sz="2700" spc="-82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(2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)-MA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Arial"/>
                <a:cs typeface="Arial"/>
              </a:rPr>
              <a:t>if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r>
              <a:rPr dirty="0" sz="1600" spc="-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even.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Otherwise,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estimate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1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3888" sz="2700" spc="-315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13888" sz="2700" spc="-82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-MA</a:t>
            </a:r>
            <a:endParaRPr sz="1800">
              <a:latin typeface="Arial"/>
              <a:cs typeface="Arial"/>
            </a:endParaRPr>
          </a:p>
          <a:p>
            <a:pPr marL="240665" marR="43180" indent="-133985">
              <a:lnSpc>
                <a:spcPct val="118100"/>
              </a:lnSpc>
              <a:spcBef>
                <a:spcPts val="894"/>
              </a:spcBef>
              <a:buFont typeface="Trebuchet MS"/>
              <a:buChar char="•"/>
              <a:tabLst>
                <a:tab pos="241300" algn="l"/>
              </a:tabLst>
            </a:pP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Compute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de-trended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series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using: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(a)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4492" sz="1725" spc="-44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800" spc="-27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4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3888" sz="2700" spc="-209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4492" sz="1725" spc="-209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additive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decomposition,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(b) </a:t>
            </a:r>
            <a:r>
              <a:rPr dirty="0" sz="160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4492" sz="172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60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3888" sz="2700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4492" sz="1725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 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multiplicative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decomposition.</a:t>
            </a:r>
            <a:endParaRPr sz="1800">
              <a:latin typeface="Arial"/>
              <a:cs typeface="Arial"/>
            </a:endParaRPr>
          </a:p>
          <a:p>
            <a:pPr marL="2413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241300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Once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de-trended,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we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are </a:t>
            </a:r>
            <a:r>
              <a:rPr dirty="0" sz="1800" b="1">
                <a:solidFill>
                  <a:srgbClr val="C2132D"/>
                </a:solidFill>
                <a:latin typeface="Arial"/>
                <a:cs typeface="Arial"/>
              </a:rPr>
              <a:t>left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with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-14492" sz="1725" spc="7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600" spc="125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-14492" sz="1725" spc="187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components.</a:t>
            </a:r>
            <a:r>
              <a:rPr dirty="0" sz="1800" spc="-1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Specifically:</a:t>
            </a:r>
            <a:endParaRPr sz="1800">
              <a:latin typeface="Arial"/>
              <a:cs typeface="Arial"/>
            </a:endParaRPr>
          </a:p>
          <a:p>
            <a:pPr lvl="1" marL="622300" indent="-133985">
              <a:lnSpc>
                <a:spcPts val="1540"/>
              </a:lnSpc>
              <a:spcBef>
                <a:spcPts val="1320"/>
              </a:spcBef>
              <a:buFont typeface="Trebuchet MS"/>
              <a:buChar char="•"/>
              <a:tabLst>
                <a:tab pos="622300" algn="l"/>
                <a:tab pos="5354955" algn="l"/>
              </a:tabLst>
            </a:pP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Additive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model: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baseline="1736" sz="2400" spc="-44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1543" sz="2700" spc="517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baseline="1543" sz="2700" spc="-1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736" sz="2400" spc="-209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432" sz="2700" spc="-209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209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baseline="-12077" sz="1725" spc="-112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1543" sz="2700" spc="517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baseline="1543" sz="2700" spc="7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543" sz="2700" spc="-120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baseline="1736" sz="2400" spc="-12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432" sz="2700" spc="-120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12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1543" sz="2700" spc="517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baseline="1543" sz="2700" spc="-157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736" sz="2400" spc="-509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6975" sz="2700" spc="-509">
                <a:solidFill>
                  <a:srgbClr val="585D60"/>
                </a:solidFill>
                <a:latin typeface="Arial"/>
                <a:cs typeface="Arial"/>
              </a:rPr>
              <a:t>^    </a:t>
            </a:r>
            <a:r>
              <a:rPr dirty="0" baseline="16975" sz="2700" spc="-277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543" sz="2700" spc="517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baseline="1543" sz="2700" spc="-1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736" sz="2400" spc="-509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432" sz="2700" spc="-509">
                <a:solidFill>
                  <a:srgbClr val="585D60"/>
                </a:solidFill>
                <a:latin typeface="Arial"/>
                <a:cs typeface="Arial"/>
              </a:rPr>
              <a:t>^  </a:t>
            </a:r>
            <a:r>
              <a:rPr dirty="0" baseline="15432" sz="2700" spc="-277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543" sz="2700" spc="150">
                <a:solidFill>
                  <a:srgbClr val="585D60"/>
                </a:solidFill>
                <a:latin typeface="Arial"/>
                <a:cs typeface="Arial"/>
              </a:rPr>
              <a:t>)</a:t>
            </a:r>
            <a:r>
              <a:rPr dirty="0" baseline="1543" sz="2700" spc="-1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543" sz="2700" spc="517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baseline="1543" sz="2700" spc="-157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736" sz="2400" spc="-31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432" sz="2700" spc="-315">
                <a:solidFill>
                  <a:srgbClr val="585D60"/>
                </a:solidFill>
                <a:latin typeface="Arial"/>
                <a:cs typeface="Arial"/>
              </a:rPr>
              <a:t>^	</a:t>
            </a:r>
            <a:r>
              <a:rPr dirty="0" baseline="1543" sz="2700" spc="517">
                <a:solidFill>
                  <a:srgbClr val="585D60"/>
                </a:solidFill>
                <a:latin typeface="Arial"/>
                <a:cs typeface="Arial"/>
              </a:rPr>
              <a:t>= </a:t>
            </a:r>
            <a:r>
              <a:rPr dirty="0" baseline="1736" sz="2400" spc="-509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6975" sz="2700" spc="-509">
                <a:solidFill>
                  <a:srgbClr val="585D60"/>
                </a:solidFill>
                <a:latin typeface="Arial"/>
                <a:cs typeface="Arial"/>
              </a:rPr>
              <a:t>^ </a:t>
            </a:r>
            <a:r>
              <a:rPr dirty="0" baseline="1543" sz="2700" spc="517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baseline="1543" sz="2700" spc="-4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736" sz="2400" spc="-509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432" sz="2700" spc="-509">
                <a:solidFill>
                  <a:srgbClr val="585D60"/>
                </a:solidFill>
                <a:latin typeface="Arial"/>
                <a:cs typeface="Arial"/>
              </a:rPr>
              <a:t>^</a:t>
            </a:r>
            <a:endParaRPr baseline="15432" sz="2700">
              <a:latin typeface="Arial"/>
              <a:cs typeface="Arial"/>
            </a:endParaRPr>
          </a:p>
          <a:p>
            <a:pPr marL="4081145">
              <a:lnSpc>
                <a:spcPts val="760"/>
              </a:lnSpc>
              <a:tabLst>
                <a:tab pos="4603750" algn="l"/>
                <a:tab pos="5221605" algn="l"/>
                <a:tab pos="5757545" algn="l"/>
                <a:tab pos="6279515" algn="l"/>
              </a:tabLst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	t	t	t	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754" y="5149998"/>
            <a:ext cx="287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  <a:tab pos="2682240" algn="l"/>
              </a:tabLst>
            </a:pP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Multiplicati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v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e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model:</a:t>
            </a:r>
            <a:r>
              <a:rPr dirty="0" sz="1800" b="1">
                <a:solidFill>
                  <a:srgbClr val="C2132D"/>
                </a:solidFill>
                <a:latin typeface="Arial"/>
                <a:cs typeface="Arial"/>
              </a:rPr>
              <a:t>	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9478" y="5260019"/>
            <a:ext cx="838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2093" y="5149849"/>
            <a:ext cx="990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 </a:t>
            </a:r>
            <a:r>
              <a:rPr dirty="0" sz="1600" spc="-340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8518" sz="2700" spc="-509">
                <a:solidFill>
                  <a:srgbClr val="585D60"/>
                </a:solidFill>
                <a:latin typeface="Arial"/>
                <a:cs typeface="Arial"/>
              </a:rPr>
              <a:t>^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3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40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432" sz="2700" spc="-509">
                <a:solidFill>
                  <a:srgbClr val="585D60"/>
                </a:solidFill>
                <a:latin typeface="Arial"/>
                <a:cs typeface="Arial"/>
              </a:rPr>
              <a:t>^</a:t>
            </a:r>
            <a:endParaRPr baseline="15432"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2013" y="5260019"/>
            <a:ext cx="8382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5519" y="5098094"/>
            <a:ext cx="19685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50" spc="-2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7361" sz="1200" spc="-3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baseline="-17361"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1408" y="5302630"/>
            <a:ext cx="20383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4492" sz="1725" spc="-22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-150">
                <a:solidFill>
                  <a:srgbClr val="585D60"/>
                </a:solidFill>
                <a:latin typeface="Arial"/>
                <a:cs typeface="Arial"/>
              </a:rPr>
              <a:t>^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4057" y="5426923"/>
            <a:ext cx="6667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14775" y="532923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49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55467" y="5102605"/>
            <a:ext cx="83121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150" spc="-5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555" sz="1875" spc="-75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0416" sz="1200" spc="-7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-50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150" spc="-50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5555" sz="1875" spc="-75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0416" sz="1200" spc="-7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-50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150" spc="-50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555" sz="1875" spc="-75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0416" sz="1200" spc="-7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658" y="5302630"/>
            <a:ext cx="20383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4492" sz="1725" spc="-22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250" spc="-150">
                <a:solidFill>
                  <a:srgbClr val="585D60"/>
                </a:solidFill>
                <a:latin typeface="Arial"/>
                <a:cs typeface="Arial"/>
              </a:rPr>
              <a:t>^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1306" y="5426923"/>
            <a:ext cx="6667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750" y="5329237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 h="0">
                <a:moveTo>
                  <a:pt x="0" y="0"/>
                </a:moveTo>
                <a:lnTo>
                  <a:pt x="790574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1700" y="6112818"/>
            <a:ext cx="9110345" cy="318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Hyndman,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R.J.,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&amp;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Athanasopoulos,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35">
                <a:solidFill>
                  <a:srgbClr val="585D60"/>
                </a:solidFill>
                <a:latin typeface="Arial"/>
                <a:cs typeface="Arial"/>
              </a:rPr>
              <a:t>G.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(2021)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Forecasting: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principles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practice,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3rd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edition,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OTexts: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Melbourne,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Australia.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https://otexts.com/fpp3/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February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12,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2025.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Chapter 3.4</a:t>
            </a:r>
            <a:r>
              <a:rPr dirty="0" sz="850" spc="-1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Slides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5289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55">
                <a:latin typeface="Trebuchet MS"/>
                <a:cs typeface="Trebuchet MS"/>
              </a:rPr>
              <a:t>Estimating </a:t>
            </a:r>
            <a:r>
              <a:rPr dirty="0" sz="3350" spc="-95">
                <a:latin typeface="Trebuchet MS"/>
                <a:cs typeface="Trebuchet MS"/>
              </a:rPr>
              <a:t>Seasonal</a:t>
            </a:r>
            <a:r>
              <a:rPr dirty="0" sz="3350" spc="-370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Component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054" y="1376044"/>
            <a:ext cx="9298940" cy="3806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marR="42227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593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component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estimated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averaging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detrended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series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 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season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across all</a:t>
            </a:r>
            <a:r>
              <a:rPr dirty="0" sz="1800" spc="-1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years.</a:t>
            </a:r>
            <a:endParaRPr sz="1800">
              <a:latin typeface="Arial"/>
              <a:cs typeface="Arial"/>
            </a:endParaRPr>
          </a:p>
          <a:p>
            <a:pPr marL="158750" marR="66675" indent="-133985">
              <a:lnSpc>
                <a:spcPct val="116300"/>
              </a:lnSpc>
              <a:spcBef>
                <a:spcPts val="935"/>
              </a:spcBef>
              <a:buClr>
                <a:srgbClr val="C2132D"/>
              </a:buClr>
              <a:buFont typeface="Trebuchet MS"/>
              <a:buChar char="•"/>
              <a:tabLst>
                <a:tab pos="1593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example,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Arial"/>
                <a:cs typeface="Arial"/>
              </a:rPr>
              <a:t>if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have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monthly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data,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estimate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seasonal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index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January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 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averaging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all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January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values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detrended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series.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Do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each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month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get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seasonal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index.</a:t>
            </a:r>
            <a:endParaRPr sz="1800">
              <a:latin typeface="Arial"/>
              <a:cs typeface="Arial"/>
            </a:endParaRPr>
          </a:p>
          <a:p>
            <a:pPr marL="15875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159385" algn="l"/>
              </a:tabLst>
            </a:pP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Adjust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seasonal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indices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ensure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that:</a:t>
            </a:r>
            <a:endParaRPr sz="1800">
              <a:latin typeface="Arial"/>
              <a:cs typeface="Arial"/>
            </a:endParaRPr>
          </a:p>
          <a:p>
            <a:pPr lvl="1" marL="5397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40385" algn="l"/>
              </a:tabLst>
            </a:pP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additive: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sz="1600" spc="-40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28888" sz="1875" spc="44">
                <a:solidFill>
                  <a:srgbClr val="585D60"/>
                </a:solidFill>
                <a:latin typeface="Arial"/>
                <a:cs typeface="Arial"/>
              </a:rPr>
              <a:t>(1)</a:t>
            </a:r>
            <a:r>
              <a:rPr dirty="0" baseline="28888" sz="1875" spc="20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sz="1600" spc="-40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28888" sz="1875" spc="44">
                <a:solidFill>
                  <a:srgbClr val="585D60"/>
                </a:solidFill>
                <a:latin typeface="Arial"/>
                <a:cs typeface="Arial"/>
              </a:rPr>
              <a:t>(2)</a:t>
            </a:r>
            <a:r>
              <a:rPr dirty="0" baseline="28888" sz="1875" spc="20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5">
                <a:solidFill>
                  <a:srgbClr val="585D60"/>
                </a:solidFill>
                <a:latin typeface="Arial"/>
                <a:cs typeface="Arial"/>
              </a:rPr>
              <a:t>…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sz="1600" spc="-40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28888" sz="1875" spc="7">
                <a:solidFill>
                  <a:srgbClr val="585D60"/>
                </a:solidFill>
                <a:latin typeface="Arial"/>
                <a:cs typeface="Arial"/>
              </a:rPr>
              <a:t>(12)</a:t>
            </a:r>
            <a:r>
              <a:rPr dirty="0" baseline="28888" sz="1875" spc="35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lvl="1" marL="5397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40385" algn="l"/>
              </a:tabLst>
            </a:pP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multiplicative: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sz="1600" spc="-405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28888" sz="1875" spc="44">
                <a:solidFill>
                  <a:srgbClr val="585D60"/>
                </a:solidFill>
                <a:latin typeface="Arial"/>
                <a:cs typeface="Arial"/>
              </a:rPr>
              <a:t>(1)</a:t>
            </a:r>
            <a:r>
              <a:rPr dirty="0" baseline="28888" sz="1875" spc="20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sz="1600" spc="-40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28888" sz="1875" spc="44">
                <a:solidFill>
                  <a:srgbClr val="585D60"/>
                </a:solidFill>
                <a:latin typeface="Arial"/>
                <a:cs typeface="Arial"/>
              </a:rPr>
              <a:t>(2)</a:t>
            </a:r>
            <a:r>
              <a:rPr dirty="0" baseline="28888" sz="1875" spc="20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5">
                <a:solidFill>
                  <a:srgbClr val="585D60"/>
                </a:solidFill>
                <a:latin typeface="Arial"/>
                <a:cs typeface="Arial"/>
              </a:rPr>
              <a:t>…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sz="1600" spc="-40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baseline="28888" sz="1875" spc="7">
                <a:solidFill>
                  <a:srgbClr val="585D60"/>
                </a:solidFill>
                <a:latin typeface="Arial"/>
                <a:cs typeface="Arial"/>
              </a:rPr>
              <a:t>(12)</a:t>
            </a:r>
            <a:r>
              <a:rPr dirty="0" baseline="28888" sz="1875" spc="367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 i="1">
                <a:solidFill>
                  <a:srgbClr val="585D6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  <a:p>
            <a:pPr marL="158750" marR="1778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1593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component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then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obtained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repeating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 indices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each</a:t>
            </a:r>
            <a:r>
              <a:rPr dirty="0" sz="1800" spc="-3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year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13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112818"/>
            <a:ext cx="9110345" cy="318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Hyndman,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R.J.,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&amp;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Athanasopoulos,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35">
                <a:solidFill>
                  <a:srgbClr val="585D60"/>
                </a:solidFill>
                <a:latin typeface="Arial"/>
                <a:cs typeface="Arial"/>
              </a:rPr>
              <a:t>G.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(2021)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Forecasting: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principles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practice,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3rd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edition,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OTexts: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Melbourne,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Australia.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https://otexts.com/fpp3/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February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12,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2025.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Chapter 3.4</a:t>
            </a:r>
            <a:r>
              <a:rPr dirty="0" sz="850" spc="-1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Slides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25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4185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55">
                <a:latin typeface="Trebuchet MS"/>
                <a:cs typeface="Trebuchet MS"/>
              </a:rPr>
              <a:t>Estimating </a:t>
            </a:r>
            <a:r>
              <a:rPr dirty="0" sz="3350" spc="-260">
                <a:latin typeface="Trebuchet MS"/>
                <a:cs typeface="Trebuchet MS"/>
              </a:rPr>
              <a:t>the </a:t>
            </a:r>
            <a:r>
              <a:rPr dirty="0" sz="3350" spc="-210">
                <a:latin typeface="Trebuchet MS"/>
                <a:cs typeface="Trebuchet MS"/>
              </a:rPr>
              <a:t>Remainder</a:t>
            </a:r>
            <a:r>
              <a:rPr dirty="0" sz="3350" spc="-365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Component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435100"/>
            <a:ext cx="459867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543" sz="2700" spc="7">
                <a:solidFill>
                  <a:srgbClr val="585D60"/>
                </a:solidFill>
                <a:latin typeface="Arial"/>
                <a:cs typeface="Arial"/>
              </a:rPr>
              <a:t>Additive</a:t>
            </a:r>
            <a:r>
              <a:rPr dirty="0" baseline="1543" sz="2700" spc="-8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baseline="1543" sz="2700" spc="30">
                <a:solidFill>
                  <a:srgbClr val="585D60"/>
                </a:solidFill>
                <a:latin typeface="Arial"/>
                <a:cs typeface="Arial"/>
              </a:rPr>
              <a:t>decomposition:</a:t>
            </a:r>
            <a:r>
              <a:rPr dirty="0" baseline="1543" sz="2700" spc="-82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00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432" sz="2700" spc="-300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0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-3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4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432" sz="2700" spc="-209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209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−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2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5432" sz="2700" spc="-337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3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endParaRPr baseline="-12077" sz="1725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290"/>
              </a:spcBef>
            </a:pPr>
            <a:r>
              <a:rPr dirty="0" baseline="1543" sz="2700" spc="37">
                <a:solidFill>
                  <a:srgbClr val="585D60"/>
                </a:solidFill>
                <a:latin typeface="Arial"/>
                <a:cs typeface="Arial"/>
              </a:rPr>
              <a:t>Multiplicative </a:t>
            </a:r>
            <a:r>
              <a:rPr dirty="0" baseline="1543" sz="2700" spc="30">
                <a:solidFill>
                  <a:srgbClr val="585D60"/>
                </a:solidFill>
                <a:latin typeface="Arial"/>
                <a:cs typeface="Arial"/>
              </a:rPr>
              <a:t>decomposition: </a:t>
            </a:r>
            <a:r>
              <a:rPr dirty="0" sz="1600" spc="-200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15432" sz="2700" spc="-300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00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5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3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/(</a:t>
            </a:r>
            <a:r>
              <a:rPr dirty="0" sz="1600" spc="-2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15432" sz="2700" spc="-37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600" spc="-2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15432" sz="2700" spc="-37">
                <a:solidFill>
                  <a:srgbClr val="585D60"/>
                </a:solidFill>
                <a:latin typeface="Arial"/>
                <a:cs typeface="Arial"/>
              </a:rPr>
              <a:t>^</a:t>
            </a:r>
            <a:r>
              <a:rPr dirty="0" baseline="-12077" sz="1725" spc="-3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8275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Classical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60">
                <a:latin typeface="Trebuchet MS"/>
                <a:cs typeface="Trebuchet MS"/>
              </a:rPr>
              <a:t> </a:t>
            </a:r>
            <a:r>
              <a:rPr dirty="0" sz="3350" spc="-175">
                <a:latin typeface="Trebuchet MS"/>
                <a:cs typeface="Trebuchet MS"/>
              </a:rPr>
              <a:t>(Ref)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38275"/>
            <a:ext cx="9734550" cy="0"/>
          </a:xfrm>
          <a:custGeom>
            <a:avLst/>
            <a:gdLst/>
            <a:ahLst/>
            <a:cxnLst/>
            <a:rect l="l" t="t" r="r" b="b"/>
            <a:pathLst>
              <a:path w="9734550" h="0">
                <a:moveTo>
                  <a:pt x="0" y="0"/>
                </a:moveTo>
                <a:lnTo>
                  <a:pt x="973454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19824"/>
            <a:ext cx="9734550" cy="0"/>
          </a:xfrm>
          <a:custGeom>
            <a:avLst/>
            <a:gdLst/>
            <a:ahLst/>
            <a:cxnLst/>
            <a:rect l="l" t="t" r="r" b="b"/>
            <a:pathLst>
              <a:path w="9734550" h="0">
                <a:moveTo>
                  <a:pt x="0" y="0"/>
                </a:moveTo>
                <a:lnTo>
                  <a:pt x="9734549" y="0"/>
                </a:lnTo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39424" y="1428750"/>
            <a:ext cx="0" cy="4800600"/>
          </a:xfrm>
          <a:custGeom>
            <a:avLst/>
            <a:gdLst/>
            <a:ahLst/>
            <a:cxnLst/>
            <a:rect l="l" t="t" r="r" b="b"/>
            <a:pathLst>
              <a:path w="0" h="4800600">
                <a:moveTo>
                  <a:pt x="0" y="0"/>
                </a:moveTo>
                <a:lnTo>
                  <a:pt x="0" y="4800599"/>
                </a:lnTo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3925" y="1428750"/>
            <a:ext cx="0" cy="4800600"/>
          </a:xfrm>
          <a:custGeom>
            <a:avLst/>
            <a:gdLst/>
            <a:ahLst/>
            <a:cxnLst/>
            <a:rect l="l" t="t" r="r" b="b"/>
            <a:pathLst>
              <a:path w="0" h="4800600">
                <a:moveTo>
                  <a:pt x="0" y="0"/>
                </a:moveTo>
                <a:lnTo>
                  <a:pt x="0" y="4800599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850" y="2581275"/>
            <a:ext cx="9229725" cy="1971675"/>
          </a:xfrm>
          <a:custGeom>
            <a:avLst/>
            <a:gdLst/>
            <a:ahLst/>
            <a:cxnLst/>
            <a:rect l="l" t="t" r="r" b="b"/>
            <a:pathLst>
              <a:path w="9229725" h="1971675">
                <a:moveTo>
                  <a:pt x="0" y="0"/>
                </a:moveTo>
                <a:lnTo>
                  <a:pt x="9229724" y="0"/>
                </a:lnTo>
                <a:lnTo>
                  <a:pt x="9229724" y="1971674"/>
                </a:lnTo>
                <a:lnTo>
                  <a:pt x="0" y="1971674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58188" y="4273550"/>
            <a:ext cx="69913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  <a:hlinkClick r:id="rId2"/>
              </a:rPr>
              <a:t>[source]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3150" y="1909445"/>
            <a:ext cx="5360035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00">
                <a:latin typeface="Trebuchet MS"/>
                <a:cs typeface="Trebuchet MS"/>
              </a:rPr>
              <a:t>statsmodels.tsa.seasonal.seasonal_decompose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9300" y="3133724"/>
            <a:ext cx="857250" cy="190500"/>
          </a:xfrm>
          <a:custGeom>
            <a:avLst/>
            <a:gdLst/>
            <a:ahLst/>
            <a:cxnLst/>
            <a:rect l="l" t="t" r="r" b="b"/>
            <a:pathLst>
              <a:path w="857250" h="190500">
                <a:moveTo>
                  <a:pt x="0" y="0"/>
                </a:moveTo>
                <a:lnTo>
                  <a:pt x="857249" y="0"/>
                </a:lnTo>
                <a:lnTo>
                  <a:pt x="857249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33575" y="3362325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0" y="0"/>
                </a:moveTo>
                <a:lnTo>
                  <a:pt x="342899" y="0"/>
                </a:lnTo>
                <a:lnTo>
                  <a:pt x="342899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5025" y="3590925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0" y="0"/>
                </a:moveTo>
                <a:lnTo>
                  <a:pt x="342899" y="0"/>
                </a:lnTo>
                <a:lnTo>
                  <a:pt x="342899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3819525"/>
            <a:ext cx="342900" cy="190500"/>
          </a:xfrm>
          <a:custGeom>
            <a:avLst/>
            <a:gdLst/>
            <a:ahLst/>
            <a:cxnLst/>
            <a:rect l="l" t="t" r="r" b="b"/>
            <a:pathLst>
              <a:path w="342900" h="190500">
                <a:moveTo>
                  <a:pt x="0" y="0"/>
                </a:moveTo>
                <a:lnTo>
                  <a:pt x="342899" y="0"/>
                </a:lnTo>
                <a:lnTo>
                  <a:pt x="342899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0862" y="4048125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85724">
            <a:solidFill>
              <a:srgbClr val="F5F5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57287" y="2616200"/>
            <a:ext cx="377317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900" indent="-343535">
              <a:lnSpc>
                <a:spcPct val="136400"/>
              </a:lnSpc>
              <a:spcBef>
                <a:spcPts val="95"/>
              </a:spcBef>
            </a:pPr>
            <a:r>
              <a:rPr dirty="0" sz="1100" spc="15">
                <a:solidFill>
                  <a:srgbClr val="36454E"/>
                </a:solidFill>
                <a:latin typeface="Courier New"/>
                <a:cs typeface="Courier New"/>
              </a:rPr>
              <a:t>statsmodels.tsa.seasonal.</a:t>
            </a:r>
            <a:r>
              <a:rPr dirty="0" sz="1100" spc="15" b="1">
                <a:solidFill>
                  <a:srgbClr val="36454E"/>
                </a:solidFill>
                <a:latin typeface="Courier New"/>
                <a:cs typeface="Courier New"/>
              </a:rPr>
              <a:t>seasonal_decompose</a:t>
            </a:r>
            <a:r>
              <a:rPr dirty="0" sz="1100" spc="15">
                <a:latin typeface="Courier New"/>
                <a:cs typeface="Courier New"/>
              </a:rPr>
              <a:t>(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x</a:t>
            </a:r>
            <a:r>
              <a:rPr dirty="0" sz="1100" spc="15"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342900" marR="1792605">
              <a:lnSpc>
                <a:spcPct val="136400"/>
              </a:lnSpc>
            </a:pP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model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B7D4D"/>
                </a:solidFill>
                <a:latin typeface="Courier New"/>
                <a:cs typeface="Courier New"/>
              </a:rPr>
              <a:t>'additive'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filt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E58D9"/>
                </a:solidFill>
                <a:latin typeface="Courier New"/>
                <a:cs typeface="Courier New"/>
              </a:rPr>
              <a:t>None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period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E58D9"/>
                </a:solidFill>
                <a:latin typeface="Courier New"/>
                <a:cs typeface="Courier New"/>
              </a:rPr>
              <a:t>None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two_sided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E58D9"/>
                </a:solidFill>
                <a:latin typeface="Courier New"/>
                <a:cs typeface="Courier New"/>
              </a:rPr>
              <a:t>True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extrapolate_trend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287" y="4273550"/>
            <a:ext cx="8636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95699" y="6124574"/>
            <a:ext cx="590550" cy="85725"/>
          </a:xfrm>
          <a:custGeom>
            <a:avLst/>
            <a:gdLst/>
            <a:ahLst/>
            <a:cxnLst/>
            <a:rect l="l" t="t" r="r" b="b"/>
            <a:pathLst>
              <a:path w="590550" h="85725">
                <a:moveTo>
                  <a:pt x="590550" y="85725"/>
                </a:moveTo>
                <a:lnTo>
                  <a:pt x="0" y="85725"/>
                </a:lnTo>
                <a:lnTo>
                  <a:pt x="0" y="16523"/>
                </a:lnTo>
                <a:lnTo>
                  <a:pt x="16523" y="0"/>
                </a:lnTo>
                <a:lnTo>
                  <a:pt x="574026" y="0"/>
                </a:lnTo>
                <a:lnTo>
                  <a:pt x="590550" y="85725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16037" y="4686934"/>
            <a:ext cx="5391785" cy="1590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35">
                <a:latin typeface="Trebuchet MS"/>
                <a:cs typeface="Trebuchet MS"/>
              </a:rPr>
              <a:t>Seasonal</a:t>
            </a:r>
            <a:r>
              <a:rPr dirty="0" sz="1000" spc="-55">
                <a:latin typeface="Trebuchet MS"/>
                <a:cs typeface="Trebuchet MS"/>
              </a:rPr>
              <a:t> </a:t>
            </a:r>
            <a:r>
              <a:rPr dirty="0" sz="1000" spc="20">
                <a:latin typeface="Trebuchet MS"/>
                <a:cs typeface="Trebuchet MS"/>
              </a:rPr>
              <a:t>decomposition</a:t>
            </a:r>
            <a:r>
              <a:rPr dirty="0" sz="1000" spc="-50">
                <a:latin typeface="Trebuchet MS"/>
                <a:cs typeface="Trebuchet MS"/>
              </a:rPr>
              <a:t> </a:t>
            </a:r>
            <a:r>
              <a:rPr dirty="0" sz="1000" spc="35">
                <a:latin typeface="Trebuchet MS"/>
                <a:cs typeface="Trebuchet MS"/>
              </a:rPr>
              <a:t>using</a:t>
            </a:r>
            <a:r>
              <a:rPr dirty="0" sz="1000" spc="-50">
                <a:latin typeface="Trebuchet MS"/>
                <a:cs typeface="Trebuchet MS"/>
              </a:rPr>
              <a:t> </a:t>
            </a:r>
            <a:r>
              <a:rPr dirty="0" sz="1000" spc="25">
                <a:latin typeface="Trebuchet MS"/>
                <a:cs typeface="Trebuchet MS"/>
              </a:rPr>
              <a:t>moving</a:t>
            </a:r>
            <a:r>
              <a:rPr dirty="0" sz="1000" spc="-50">
                <a:latin typeface="Trebuchet MS"/>
                <a:cs typeface="Trebuchet MS"/>
              </a:rPr>
              <a:t> </a:t>
            </a:r>
            <a:r>
              <a:rPr dirty="0" sz="1000" spc="5">
                <a:latin typeface="Trebuchet MS"/>
                <a:cs typeface="Trebuchet MS"/>
              </a:rPr>
              <a:t>averages.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000" spc="-60" b="1">
                <a:latin typeface="Bookman Old Style"/>
                <a:cs typeface="Bookman Old Style"/>
              </a:rPr>
              <a:t>Parameters</a:t>
            </a:r>
            <a:endParaRPr sz="1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Bookman Old Style"/>
              <a:cs typeface="Bookman Old Style"/>
            </a:endParaRPr>
          </a:p>
          <a:p>
            <a:pPr marL="255270">
              <a:lnSpc>
                <a:spcPct val="100000"/>
              </a:lnSpc>
              <a:spcBef>
                <a:spcPts val="5"/>
              </a:spcBef>
            </a:pPr>
            <a:r>
              <a:rPr dirty="0" sz="1000" spc="-85" b="1">
                <a:latin typeface="Bookman Old Style"/>
                <a:cs typeface="Bookman Old Style"/>
              </a:rPr>
              <a:t>x </a:t>
            </a:r>
            <a:r>
              <a:rPr dirty="0" sz="1000" spc="-125">
                <a:latin typeface="Trebuchet MS"/>
                <a:cs typeface="Trebuchet MS"/>
              </a:rPr>
              <a:t>: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4050B4"/>
                </a:solidFill>
                <a:latin typeface="Trebuchet MS"/>
                <a:cs typeface="Trebuchet MS"/>
                <a:hlinkClick r:id="rId3"/>
              </a:rPr>
              <a:t>array_like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rebuchet MS"/>
              <a:cs typeface="Trebuchet MS"/>
            </a:endParaRPr>
          </a:p>
          <a:p>
            <a:pPr marL="497840">
              <a:lnSpc>
                <a:spcPct val="100000"/>
              </a:lnSpc>
            </a:pPr>
            <a:r>
              <a:rPr dirty="0" sz="1000" spc="10">
                <a:latin typeface="Trebuchet MS"/>
                <a:cs typeface="Trebuchet MS"/>
              </a:rPr>
              <a:t>Time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5">
                <a:latin typeface="Trebuchet MS"/>
                <a:cs typeface="Trebuchet MS"/>
              </a:rPr>
              <a:t>series.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If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2d,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individual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25">
                <a:latin typeface="Trebuchet MS"/>
                <a:cs typeface="Trebuchet MS"/>
              </a:rPr>
              <a:t>series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are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15">
                <a:latin typeface="Trebuchet MS"/>
                <a:cs typeface="Trebuchet MS"/>
              </a:rPr>
              <a:t>in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15">
                <a:latin typeface="Trebuchet MS"/>
                <a:cs typeface="Trebuchet MS"/>
              </a:rPr>
              <a:t>columns.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5">
                <a:latin typeface="Trebuchet MS"/>
                <a:cs typeface="Trebuchet MS"/>
              </a:rPr>
              <a:t>x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30">
                <a:latin typeface="Trebuchet MS"/>
                <a:cs typeface="Trebuchet MS"/>
              </a:rPr>
              <a:t>must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5">
                <a:latin typeface="Trebuchet MS"/>
                <a:cs typeface="Trebuchet MS"/>
              </a:rPr>
              <a:t>contain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 spc="45">
                <a:latin typeface="Trebuchet MS"/>
                <a:cs typeface="Trebuchet MS"/>
              </a:rPr>
              <a:t>2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5">
                <a:latin typeface="Trebuchet MS"/>
                <a:cs typeface="Trebuchet MS"/>
              </a:rPr>
              <a:t>complete</a:t>
            </a:r>
            <a:r>
              <a:rPr dirty="0" sz="1000" spc="-4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cycles.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rebuchet MS"/>
              <a:cs typeface="Trebuchet MS"/>
            </a:endParaRPr>
          </a:p>
          <a:p>
            <a:pPr marL="255270">
              <a:lnSpc>
                <a:spcPct val="100000"/>
              </a:lnSpc>
            </a:pPr>
            <a:r>
              <a:rPr dirty="0" sz="1000" spc="-70" b="1">
                <a:latin typeface="Bookman Old Style"/>
                <a:cs typeface="Bookman Old Style"/>
              </a:rPr>
              <a:t>model </a:t>
            </a:r>
            <a:r>
              <a:rPr dirty="0" sz="1000" spc="-125">
                <a:latin typeface="Trebuchet MS"/>
                <a:cs typeface="Trebuchet MS"/>
              </a:rPr>
              <a:t>: </a:t>
            </a:r>
            <a:r>
              <a:rPr dirty="0" sz="1000" spc="-45">
                <a:latin typeface="Trebuchet MS"/>
                <a:cs typeface="Trebuchet MS"/>
              </a:rPr>
              <a:t>{“additive” </a:t>
            </a:r>
            <a:r>
              <a:rPr dirty="0" sz="1000" spc="-35">
                <a:latin typeface="Trebuchet MS"/>
                <a:cs typeface="Trebuchet MS"/>
              </a:rPr>
              <a:t>“multiplicative”}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36454E"/>
                </a:solidFill>
                <a:latin typeface="Courier New"/>
                <a:cs typeface="Courier New"/>
              </a:rPr>
              <a:t>optional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25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9101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Classical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30">
                <a:latin typeface="Trebuchet MS"/>
                <a:cs typeface="Trebuchet MS"/>
              </a:rPr>
              <a:t> </a:t>
            </a:r>
            <a:r>
              <a:rPr dirty="0" sz="3350" spc="-180">
                <a:latin typeface="Trebuchet MS"/>
                <a:cs typeface="Trebuchet MS"/>
              </a:rPr>
              <a:t>(Code-Add)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618172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1550" y="622934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48924" y="618172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15599" y="622934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6325" y="6181724"/>
            <a:ext cx="9372600" cy="161925"/>
          </a:xfrm>
          <a:custGeom>
            <a:avLst/>
            <a:gdLst/>
            <a:ahLst/>
            <a:cxnLst/>
            <a:rect l="l" t="t" r="r" b="b"/>
            <a:pathLst>
              <a:path w="9372600" h="161925">
                <a:moveTo>
                  <a:pt x="0" y="0"/>
                </a:moveTo>
                <a:lnTo>
                  <a:pt x="9372599" y="0"/>
                </a:lnTo>
                <a:lnTo>
                  <a:pt x="9372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6325" y="6200774"/>
            <a:ext cx="1590675" cy="123825"/>
          </a:xfrm>
          <a:custGeom>
            <a:avLst/>
            <a:gdLst/>
            <a:ahLst/>
            <a:cxnLst/>
            <a:rect l="l" t="t" r="r" b="b"/>
            <a:pathLst>
              <a:path w="1590675" h="123825">
                <a:moveTo>
                  <a:pt x="0" y="0"/>
                </a:moveTo>
                <a:lnTo>
                  <a:pt x="1590674" y="0"/>
                </a:lnTo>
                <a:lnTo>
                  <a:pt x="15906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1428750"/>
            <a:ext cx="9696450" cy="4752975"/>
          </a:xfrm>
          <a:custGeom>
            <a:avLst/>
            <a:gdLst/>
            <a:ahLst/>
            <a:cxnLst/>
            <a:rect l="l" t="t" r="r" b="b"/>
            <a:pathLst>
              <a:path w="9696450" h="4752975">
                <a:moveTo>
                  <a:pt x="0" y="0"/>
                </a:moveTo>
                <a:lnTo>
                  <a:pt x="9696449" y="0"/>
                </a:lnTo>
                <a:lnTo>
                  <a:pt x="9696449" y="4752974"/>
                </a:lnTo>
                <a:lnTo>
                  <a:pt x="0" y="47529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12031" y="1507394"/>
            <a:ext cx="9566275" cy="4585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from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statsmodels.tsa.seasonal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seasonal_decompose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30"/>
              </a:lnSpc>
              <a:spcBef>
                <a:spcPts val="1240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retail_empl = (  pd.read_csv(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"https://fred.stlouisfed.org/graph/fredgraph.csv?bgcolor=%23ebf3fb&amp;chart_type=line&amp;drp=0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36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.rename(columns = {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"observation_date"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"CEU4200000001"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200" spc="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"CEU4200000001"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200">
              <a:latin typeface="Courier New"/>
              <a:cs typeface="Courier New"/>
            </a:endParaRPr>
          </a:p>
          <a:p>
            <a:pPr marL="374650"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date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x: pd.to_datetime(x[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]),</a:t>
            </a:r>
            <a:endParaRPr sz="1200">
              <a:latin typeface="Courier New"/>
              <a:cs typeface="Courier New"/>
            </a:endParaRPr>
          </a:p>
          <a:p>
            <a:pPr marL="562610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43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50"/>
              </a:lnSpc>
              <a:spcBef>
                <a:spcPts val="121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Set the date as index and set the frequency of the</a:t>
            </a:r>
            <a:r>
              <a:rPr dirty="0" sz="125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data</a:t>
            </a:r>
            <a:endParaRPr sz="1250">
              <a:latin typeface="Courier New"/>
              <a:cs typeface="Courier New"/>
            </a:endParaRPr>
          </a:p>
          <a:p>
            <a:pPr marR="5525135">
              <a:lnSpc>
                <a:spcPts val="1430"/>
              </a:lnSpc>
              <a:spcBef>
                <a:spcPts val="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retail_empl = retail_empl.set_index(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retail_empl =</a:t>
            </a:r>
            <a:r>
              <a:rPr dirty="0" sz="1200" spc="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retail_empl.asfreq(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"MS"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50"/>
              </a:lnSpc>
              <a:spcBef>
                <a:spcPts val="116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Decompose the time</a:t>
            </a:r>
            <a:r>
              <a:rPr dirty="0" sz="125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series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 = seasonal_decompose( retail_empl[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"CEU4200000001"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], model =</a:t>
            </a:r>
            <a:r>
              <a:rPr dirty="0" sz="1200" spc="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"additive"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90"/>
              </a:lnSpc>
              <a:spcBef>
                <a:spcPts val="121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Extract the trend, seasonal, and residual</a:t>
            </a:r>
            <a:r>
              <a:rPr dirty="0" sz="125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components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38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res_df =</a:t>
            </a:r>
            <a:r>
              <a:rPr dirty="0" sz="1200" spc="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pd.DataFrame({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390"/>
              </a:lnSpc>
            </a:pP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"observed"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res.observed,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"trend"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res.trend,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"seasonal"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res.seasonal,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"residual"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20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res.resid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43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R="6463030">
              <a:lnSpc>
                <a:spcPct val="97000"/>
              </a:lnSpc>
              <a:spcBef>
                <a:spcPts val="1255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Plot the decomposed time </a:t>
            </a:r>
            <a:r>
              <a:rPr dirty="0" sz="1250" spc="-105" i="1">
                <a:solidFill>
                  <a:srgbClr val="999987"/>
                </a:solidFill>
                <a:latin typeface="Courier New"/>
                <a:cs typeface="Courier New"/>
              </a:rPr>
              <a:t>series </a:t>
            </a:r>
            <a:r>
              <a:rPr dirty="0" sz="1250" spc="-105" i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fig = res.plot()  fig.set_size_inches(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4.75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fig.tight_layout()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25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1756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Classical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45">
                <a:latin typeface="Trebuchet MS"/>
                <a:cs typeface="Trebuchet MS"/>
              </a:rPr>
              <a:t> </a:t>
            </a:r>
            <a:r>
              <a:rPr dirty="0" sz="3350" spc="-220">
                <a:latin typeface="Trebuchet MS"/>
                <a:cs typeface="Trebuchet MS"/>
              </a:rPr>
              <a:t>(Output-Add)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9543" y="1587272"/>
            <a:ext cx="9405556" cy="427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077108"/>
            <a:ext cx="9314815" cy="3492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50" spc="-15" b="1">
                <a:solidFill>
                  <a:srgbClr val="C2132D"/>
                </a:solidFill>
                <a:latin typeface="Arial"/>
                <a:cs typeface="Arial"/>
              </a:rPr>
              <a:t>Comment: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You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have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more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control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over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plotting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res_df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directly.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See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example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StackOverflow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while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noting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their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decomposition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equivalent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our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res</a:t>
            </a:r>
            <a:r>
              <a:rPr dirty="0" sz="700" spc="-204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object.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also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into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C2132D"/>
                </a:solidFill>
                <a:latin typeface="Courier New"/>
                <a:cs typeface="Courier New"/>
              </a:rPr>
              <a:t>pd.melt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then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.reset_index()</a:t>
            </a:r>
            <a:r>
              <a:rPr dirty="0" sz="700" spc="-204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date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into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column,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sns.relplot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27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9940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Classical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60">
                <a:latin typeface="Trebuchet MS"/>
                <a:cs typeface="Trebuchet MS"/>
              </a:rPr>
              <a:t> </a:t>
            </a:r>
            <a:r>
              <a:rPr dirty="0" sz="3350" spc="-175">
                <a:latin typeface="Trebuchet MS"/>
                <a:cs typeface="Trebuchet MS"/>
              </a:rPr>
              <a:t>(Code-Mult)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618172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1550" y="622934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48924" y="618172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15599" y="622934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6325" y="6181724"/>
            <a:ext cx="9372600" cy="161925"/>
          </a:xfrm>
          <a:custGeom>
            <a:avLst/>
            <a:gdLst/>
            <a:ahLst/>
            <a:cxnLst/>
            <a:rect l="l" t="t" r="r" b="b"/>
            <a:pathLst>
              <a:path w="9372600" h="161925">
                <a:moveTo>
                  <a:pt x="0" y="0"/>
                </a:moveTo>
                <a:lnTo>
                  <a:pt x="9372599" y="0"/>
                </a:lnTo>
                <a:lnTo>
                  <a:pt x="9372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6325" y="6200774"/>
            <a:ext cx="1590675" cy="123825"/>
          </a:xfrm>
          <a:custGeom>
            <a:avLst/>
            <a:gdLst/>
            <a:ahLst/>
            <a:cxnLst/>
            <a:rect l="l" t="t" r="r" b="b"/>
            <a:pathLst>
              <a:path w="1590675" h="123825">
                <a:moveTo>
                  <a:pt x="0" y="0"/>
                </a:moveTo>
                <a:lnTo>
                  <a:pt x="1590674" y="0"/>
                </a:lnTo>
                <a:lnTo>
                  <a:pt x="15906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1428750"/>
            <a:ext cx="9696450" cy="4752975"/>
          </a:xfrm>
          <a:custGeom>
            <a:avLst/>
            <a:gdLst/>
            <a:ahLst/>
            <a:cxnLst/>
            <a:rect l="l" t="t" r="r" b="b"/>
            <a:pathLst>
              <a:path w="9696450" h="4752975">
                <a:moveTo>
                  <a:pt x="0" y="0"/>
                </a:moveTo>
                <a:lnTo>
                  <a:pt x="9696449" y="0"/>
                </a:lnTo>
                <a:lnTo>
                  <a:pt x="9696449" y="4752974"/>
                </a:lnTo>
                <a:lnTo>
                  <a:pt x="0" y="47529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12031" y="1507394"/>
            <a:ext cx="10373995" cy="4908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from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statsmodels.tsa.seasonal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seasonal_decompose</a:t>
            </a:r>
            <a:endParaRPr sz="1200">
              <a:latin typeface="Courier New"/>
              <a:cs typeface="Courier New"/>
            </a:endParaRPr>
          </a:p>
          <a:p>
            <a:pPr marL="187325" marR="799465" indent="-187960">
              <a:lnSpc>
                <a:spcPts val="1430"/>
              </a:lnSpc>
              <a:spcBef>
                <a:spcPts val="1240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retail_empl = (  pd.read_csv(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"https://fred.stlouisfed.org/graph/fredgraph.csv?bgcolor=%23ebf3fb&amp;chart_type=line&amp;drp=0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36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.rename(columns = {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"observation_date"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"CEU4200000001"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200" spc="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"CEU4200000001"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200">
              <a:latin typeface="Courier New"/>
              <a:cs typeface="Courier New"/>
            </a:endParaRPr>
          </a:p>
          <a:p>
            <a:pPr marL="374650"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date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x: pd.to_datetime(x[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]),</a:t>
            </a:r>
            <a:endParaRPr sz="1200">
              <a:latin typeface="Courier New"/>
              <a:cs typeface="Courier New"/>
            </a:endParaRPr>
          </a:p>
          <a:p>
            <a:pPr marL="562610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43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50"/>
              </a:lnSpc>
              <a:spcBef>
                <a:spcPts val="121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Set the date as index and set the frequency of the</a:t>
            </a:r>
            <a:r>
              <a:rPr dirty="0" sz="125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data</a:t>
            </a:r>
            <a:endParaRPr sz="1250">
              <a:latin typeface="Courier New"/>
              <a:cs typeface="Courier New"/>
            </a:endParaRPr>
          </a:p>
          <a:p>
            <a:pPr marR="6332855">
              <a:lnSpc>
                <a:spcPts val="1430"/>
              </a:lnSpc>
              <a:spcBef>
                <a:spcPts val="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retail_empl = retail_empl.set_index(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retail_empl =</a:t>
            </a:r>
            <a:r>
              <a:rPr dirty="0" sz="1200" spc="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retail_empl.asfreq(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"MS"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50"/>
              </a:lnSpc>
              <a:spcBef>
                <a:spcPts val="116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Decompose the time</a:t>
            </a:r>
            <a:r>
              <a:rPr dirty="0" sz="125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series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 = seasonal_decompose( retail_empl[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"CEU4200000001"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], model =</a:t>
            </a:r>
            <a:r>
              <a:rPr dirty="0" sz="1200" spc="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"multiplicative"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90"/>
              </a:lnSpc>
              <a:spcBef>
                <a:spcPts val="121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Extract the trend, seasonal, and residual</a:t>
            </a:r>
            <a:r>
              <a:rPr dirty="0" sz="125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components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38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res_df =</a:t>
            </a:r>
            <a:r>
              <a:rPr dirty="0" sz="1200" spc="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pd.DataFrame({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390"/>
              </a:lnSpc>
            </a:pP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"observed"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res.observed,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"trend"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res.trend,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"seasonal"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res.seasonal,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"residual"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200" spc="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res.resid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43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R="7270750">
              <a:lnSpc>
                <a:spcPct val="97000"/>
              </a:lnSpc>
              <a:spcBef>
                <a:spcPts val="1255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Plot the decomposed time </a:t>
            </a:r>
            <a:r>
              <a:rPr dirty="0" sz="1250" spc="-105" i="1">
                <a:solidFill>
                  <a:srgbClr val="999987"/>
                </a:solidFill>
                <a:latin typeface="Courier New"/>
                <a:cs typeface="Courier New"/>
              </a:rPr>
              <a:t>series </a:t>
            </a:r>
            <a:r>
              <a:rPr dirty="0" sz="1250" spc="-105" i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fig = res.plot()  fig.set_size_inches(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4.75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fig.tight_layout()</a:t>
            </a:r>
            <a:endParaRPr sz="12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11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28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2594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80">
                <a:latin typeface="Trebuchet MS"/>
                <a:cs typeface="Trebuchet MS"/>
              </a:rPr>
              <a:t>Classical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50">
                <a:latin typeface="Trebuchet MS"/>
                <a:cs typeface="Trebuchet MS"/>
              </a:rPr>
              <a:t> </a:t>
            </a:r>
            <a:r>
              <a:rPr dirty="0" sz="3350" spc="-215">
                <a:latin typeface="Trebuchet MS"/>
                <a:cs typeface="Trebuchet MS"/>
              </a:rPr>
              <a:t>(Output-Mult)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3382" y="1587272"/>
            <a:ext cx="9421716" cy="427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077108"/>
            <a:ext cx="9314815" cy="3492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50" spc="-15" b="1">
                <a:solidFill>
                  <a:srgbClr val="C2132D"/>
                </a:solidFill>
                <a:latin typeface="Arial"/>
                <a:cs typeface="Arial"/>
              </a:rPr>
              <a:t>Comment: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You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have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more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control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over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plotting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res_df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directly.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See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example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StackOverflow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while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noting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their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decomposition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equivalent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our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res</a:t>
            </a:r>
            <a:r>
              <a:rPr dirty="0" sz="700" spc="-204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object.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also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into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C2132D"/>
                </a:solidFill>
                <a:latin typeface="Courier New"/>
                <a:cs typeface="Courier New"/>
              </a:rPr>
              <a:t>pd.melt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then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.reset_index()</a:t>
            </a:r>
            <a:r>
              <a:rPr dirty="0" sz="700" spc="-204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date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into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column,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sns.relplot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29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Learning </a:t>
            </a:r>
            <a:r>
              <a:rPr dirty="0" sz="3350" spc="-204">
                <a:latin typeface="Trebuchet MS"/>
                <a:cs typeface="Trebuchet MS"/>
              </a:rPr>
              <a:t>Objectives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35">
                <a:latin typeface="Trebuchet MS"/>
                <a:cs typeface="Trebuchet MS"/>
              </a:rPr>
              <a:t>Today's</a:t>
            </a:r>
            <a:r>
              <a:rPr dirty="0" sz="3350" spc="-49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7893050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Describe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compute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centered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27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Estimate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trend-cycle via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Perform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classical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decomposition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(trend-cycle, seasonal,</a:t>
            </a:r>
            <a:r>
              <a:rPr dirty="0" sz="1800" spc="-27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residual/remainder)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STL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4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MSTL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alternatives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classical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decomposition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2986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0">
                <a:latin typeface="Trebuchet MS"/>
                <a:cs typeface="Trebuchet MS"/>
              </a:rPr>
              <a:t>Comments </a:t>
            </a:r>
            <a:r>
              <a:rPr dirty="0" sz="3350" spc="-150">
                <a:latin typeface="Trebuchet MS"/>
                <a:cs typeface="Trebuchet MS"/>
              </a:rPr>
              <a:t>on </a:t>
            </a:r>
            <a:r>
              <a:rPr dirty="0" sz="3350" spc="-260">
                <a:latin typeface="Trebuchet MS"/>
                <a:cs typeface="Trebuchet MS"/>
              </a:rPr>
              <a:t>the </a:t>
            </a:r>
            <a:r>
              <a:rPr dirty="0" sz="3350" spc="-80">
                <a:latin typeface="Trebuchet MS"/>
                <a:cs typeface="Trebuchet MS"/>
              </a:rPr>
              <a:t>Classical</a:t>
            </a:r>
            <a:r>
              <a:rPr dirty="0" sz="3350" spc="-425">
                <a:latin typeface="Trebuchet MS"/>
                <a:cs typeface="Trebuchet MS"/>
              </a:rPr>
              <a:t> </a:t>
            </a:r>
            <a:r>
              <a:rPr dirty="0" sz="3350" spc="-150">
                <a:latin typeface="Trebuchet MS"/>
                <a:cs typeface="Trebuchet MS"/>
              </a:rPr>
              <a:t>Decomposition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212580" cy="224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Estimate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trend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unavailable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first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few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last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few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observations.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component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repeats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year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Arial"/>
                <a:cs typeface="Arial"/>
              </a:rPr>
              <a:t>year,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which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may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not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realistic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(especially 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time-series).</a:t>
            </a:r>
            <a:endParaRPr sz="1800">
              <a:latin typeface="Arial"/>
              <a:cs typeface="Arial"/>
            </a:endParaRPr>
          </a:p>
          <a:p>
            <a:pPr marL="146050" marR="51689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Since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trend-cycle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estimated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an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average-based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method,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robust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to 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outliers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Newer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methods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designed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overcome these</a:t>
            </a:r>
            <a:r>
              <a:rPr dirty="0" sz="1800" spc="-29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problems.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077108"/>
            <a:ext cx="911034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Hyndman,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R.J.,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&amp;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Athanasopoulos,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35">
                <a:solidFill>
                  <a:srgbClr val="585D60"/>
                </a:solidFill>
                <a:latin typeface="Arial"/>
                <a:cs typeface="Arial"/>
              </a:rPr>
              <a:t>G.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(2021)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Forecasting: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principles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practice,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3rd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edition,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OTexts: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Melbourne,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Australia.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https://otexts.com/fpp3/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February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12, 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2025.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Chapter 3.4</a:t>
            </a:r>
            <a:r>
              <a:rPr dirty="0" sz="850" spc="-1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Slides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30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4792" y="2882899"/>
            <a:ext cx="40557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65">
                <a:solidFill>
                  <a:srgbClr val="FFFFFF"/>
                </a:solidFill>
                <a:latin typeface="Trebuchet MS"/>
                <a:cs typeface="Trebuchet MS"/>
              </a:rPr>
              <a:t>STL</a:t>
            </a:r>
            <a:r>
              <a:rPr dirty="0" sz="41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85">
                <a:solidFill>
                  <a:srgbClr val="FFFFFF"/>
                </a:solidFill>
                <a:latin typeface="Trebuchet MS"/>
                <a:cs typeface="Trebuchet MS"/>
              </a:rPr>
              <a:t>Decomposition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0943" y="5971031"/>
            <a:ext cx="924306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5267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Seasonal-Trend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85">
                <a:latin typeface="Trebuchet MS"/>
                <a:cs typeface="Trebuchet MS"/>
              </a:rPr>
              <a:t>using </a:t>
            </a:r>
            <a:r>
              <a:rPr dirty="0" sz="3350" spc="-55">
                <a:latin typeface="Trebuchet MS"/>
                <a:cs typeface="Trebuchet MS"/>
              </a:rPr>
              <a:t>LOESS</a:t>
            </a:r>
            <a:r>
              <a:rPr dirty="0" sz="3350" spc="-575">
                <a:latin typeface="Trebuchet MS"/>
                <a:cs typeface="Trebuchet MS"/>
              </a:rPr>
              <a:t> </a:t>
            </a:r>
            <a:r>
              <a:rPr dirty="0" sz="3350" spc="-95">
                <a:latin typeface="Trebuchet MS"/>
                <a:cs typeface="Trebuchet MS"/>
              </a:rPr>
              <a:t>(STL)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8789670" cy="247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STL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very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flexible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decomposing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series.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handle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any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type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seasonality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allows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non-constant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seasonal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patterns.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robust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3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outliers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However,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it: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cannot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handle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trading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day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calendar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adjustments,</a:t>
            </a:r>
            <a:r>
              <a:rPr dirty="0" sz="1800" spc="-3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only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additive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(take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logs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get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multiplicative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decomposition).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391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50">
                <a:latin typeface="Trebuchet MS"/>
                <a:cs typeface="Trebuchet MS"/>
              </a:rPr>
              <a:t>STL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85">
                <a:latin typeface="Trebuchet MS"/>
                <a:cs typeface="Trebuchet MS"/>
              </a:rPr>
              <a:t> </a:t>
            </a:r>
            <a:r>
              <a:rPr dirty="0" sz="3350" spc="-175">
                <a:latin typeface="Trebuchet MS"/>
                <a:cs typeface="Trebuchet MS"/>
              </a:rPr>
              <a:t>(Ref)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38275"/>
            <a:ext cx="9734550" cy="0"/>
          </a:xfrm>
          <a:custGeom>
            <a:avLst/>
            <a:gdLst/>
            <a:ahLst/>
            <a:cxnLst/>
            <a:rect l="l" t="t" r="r" b="b"/>
            <a:pathLst>
              <a:path w="9734550" h="0">
                <a:moveTo>
                  <a:pt x="0" y="0"/>
                </a:moveTo>
                <a:lnTo>
                  <a:pt x="973454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19824"/>
            <a:ext cx="9734550" cy="0"/>
          </a:xfrm>
          <a:custGeom>
            <a:avLst/>
            <a:gdLst/>
            <a:ahLst/>
            <a:cxnLst/>
            <a:rect l="l" t="t" r="r" b="b"/>
            <a:pathLst>
              <a:path w="9734550" h="0">
                <a:moveTo>
                  <a:pt x="0" y="0"/>
                </a:moveTo>
                <a:lnTo>
                  <a:pt x="9734549" y="0"/>
                </a:lnTo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39424" y="1428750"/>
            <a:ext cx="0" cy="4800600"/>
          </a:xfrm>
          <a:custGeom>
            <a:avLst/>
            <a:gdLst/>
            <a:ahLst/>
            <a:cxnLst/>
            <a:rect l="l" t="t" r="r" b="b"/>
            <a:pathLst>
              <a:path w="0" h="4800600">
                <a:moveTo>
                  <a:pt x="0" y="0"/>
                </a:moveTo>
                <a:lnTo>
                  <a:pt x="0" y="4800599"/>
                </a:lnTo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3925" y="1428750"/>
            <a:ext cx="0" cy="4800600"/>
          </a:xfrm>
          <a:custGeom>
            <a:avLst/>
            <a:gdLst/>
            <a:ahLst/>
            <a:cxnLst/>
            <a:rect l="l" t="t" r="r" b="b"/>
            <a:pathLst>
              <a:path w="0" h="4800600">
                <a:moveTo>
                  <a:pt x="0" y="0"/>
                </a:moveTo>
                <a:lnTo>
                  <a:pt x="0" y="4800599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3150" y="1909445"/>
            <a:ext cx="3371215" cy="3365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00">
                <a:latin typeface="Trebuchet MS"/>
                <a:cs typeface="Trebuchet MS"/>
              </a:rPr>
              <a:t>statsmodels.tsa.seasonal.STL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5850" y="2581275"/>
            <a:ext cx="9229725" cy="334327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46990" rIns="0" bIns="0" rtlCol="0" vert="horz">
            <a:spAutoFit/>
          </a:bodyPr>
          <a:lstStyle/>
          <a:p>
            <a:pPr marL="414020" marR="6149340" indent="-343535">
              <a:lnSpc>
                <a:spcPct val="136400"/>
              </a:lnSpc>
              <a:spcBef>
                <a:spcPts val="370"/>
              </a:spcBef>
            </a:pPr>
            <a:r>
              <a:rPr dirty="0" sz="1100" spc="15" b="1">
                <a:solidFill>
                  <a:srgbClr val="3F6EC6"/>
                </a:solidFill>
                <a:latin typeface="Courier New"/>
                <a:cs typeface="Courier New"/>
              </a:rPr>
              <a:t>class</a:t>
            </a:r>
            <a:r>
              <a:rPr dirty="0" sz="1100" spc="-85" b="1">
                <a:solidFill>
                  <a:srgbClr val="3F6EC6"/>
                </a:solidFill>
                <a:latin typeface="Courier New"/>
                <a:cs typeface="Courier New"/>
              </a:rPr>
              <a:t> </a:t>
            </a:r>
            <a:r>
              <a:rPr dirty="0" sz="1100" spc="15">
                <a:solidFill>
                  <a:srgbClr val="36454E"/>
                </a:solidFill>
                <a:latin typeface="Courier New"/>
                <a:cs typeface="Courier New"/>
              </a:rPr>
              <a:t>statsmodels.tsa.seasonal.</a:t>
            </a:r>
            <a:r>
              <a:rPr dirty="0" sz="1100" spc="15" b="1">
                <a:solidFill>
                  <a:srgbClr val="36454E"/>
                </a:solidFill>
                <a:latin typeface="Courier New"/>
                <a:cs typeface="Courier New"/>
              </a:rPr>
              <a:t>STL</a:t>
            </a:r>
            <a:r>
              <a:rPr dirty="0" sz="1100" spc="15">
                <a:latin typeface="Courier New"/>
                <a:cs typeface="Courier New"/>
              </a:rPr>
              <a:t>(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endog</a:t>
            </a:r>
            <a:r>
              <a:rPr dirty="0" sz="1100" spc="15"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414020" marR="7435215">
              <a:lnSpc>
                <a:spcPct val="136400"/>
              </a:lnSpc>
            </a:pP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period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E58D9"/>
                </a:solidFill>
                <a:latin typeface="Courier New"/>
                <a:cs typeface="Courier New"/>
              </a:rPr>
              <a:t>None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seasonal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7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trend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E58D9"/>
                </a:solidFill>
                <a:latin typeface="Courier New"/>
                <a:cs typeface="Courier New"/>
              </a:rPr>
              <a:t>None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low_pass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E58D9"/>
                </a:solidFill>
                <a:latin typeface="Courier New"/>
                <a:cs typeface="Courier New"/>
              </a:rPr>
              <a:t>None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seasonal_deg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1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trend_deg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1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low_pass_deg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1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robust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E58D9"/>
                </a:solidFill>
                <a:latin typeface="Courier New"/>
                <a:cs typeface="Courier New"/>
              </a:rPr>
              <a:t>False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seasonal_jump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1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trend_jump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1</a:t>
            </a:r>
            <a:r>
              <a:rPr dirty="0" sz="1100" spc="15">
                <a:latin typeface="Courier New"/>
                <a:cs typeface="Courier New"/>
              </a:rPr>
              <a:t>,  </a:t>
            </a:r>
            <a:r>
              <a:rPr dirty="0" sz="1100" spc="15">
                <a:solidFill>
                  <a:srgbClr val="4050B4"/>
                </a:solidFill>
                <a:latin typeface="Courier New"/>
                <a:cs typeface="Courier New"/>
              </a:rPr>
              <a:t>low_pass_jump</a:t>
            </a:r>
            <a:r>
              <a:rPr dirty="0" sz="1100" spc="15"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D52929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480"/>
              </a:spcBef>
            </a:pPr>
            <a:r>
              <a:rPr dirty="0" sz="1100" spc="1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6037" y="6058534"/>
            <a:ext cx="25063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15">
                <a:latin typeface="Trebuchet MS"/>
                <a:cs typeface="Trebuchet MS"/>
              </a:rPr>
              <a:t>Season-Trend </a:t>
            </a:r>
            <a:r>
              <a:rPr dirty="0" sz="1000" spc="20">
                <a:latin typeface="Trebuchet MS"/>
                <a:cs typeface="Trebuchet MS"/>
              </a:rPr>
              <a:t>decomposition </a:t>
            </a:r>
            <a:r>
              <a:rPr dirty="0" sz="1000" spc="35">
                <a:latin typeface="Trebuchet MS"/>
                <a:cs typeface="Trebuchet MS"/>
              </a:rPr>
              <a:t>using</a:t>
            </a:r>
            <a:r>
              <a:rPr dirty="0" sz="1000" spc="-210">
                <a:latin typeface="Trebuchet MS"/>
                <a:cs typeface="Trebuchet MS"/>
              </a:rPr>
              <a:t> </a:t>
            </a:r>
            <a:r>
              <a:rPr dirty="0" sz="1000" spc="35">
                <a:latin typeface="Trebuchet MS"/>
                <a:cs typeface="Trebuchet MS"/>
              </a:rPr>
              <a:t>LOESS.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2426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50">
                <a:latin typeface="Trebuchet MS"/>
                <a:cs typeface="Trebuchet MS"/>
              </a:rPr>
              <a:t>STL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85">
                <a:latin typeface="Trebuchet MS"/>
                <a:cs typeface="Trebuchet MS"/>
              </a:rPr>
              <a:t> </a:t>
            </a:r>
            <a:r>
              <a:rPr dirty="0" sz="3350" spc="-160">
                <a:latin typeface="Trebuchet MS"/>
                <a:cs typeface="Trebuchet MS"/>
              </a:rPr>
              <a:t>(Code)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618172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1550" y="622934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48924" y="618172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15599" y="622934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6325" y="6181724"/>
            <a:ext cx="9372600" cy="161925"/>
          </a:xfrm>
          <a:custGeom>
            <a:avLst/>
            <a:gdLst/>
            <a:ahLst/>
            <a:cxnLst/>
            <a:rect l="l" t="t" r="r" b="b"/>
            <a:pathLst>
              <a:path w="9372600" h="161925">
                <a:moveTo>
                  <a:pt x="0" y="0"/>
                </a:moveTo>
                <a:lnTo>
                  <a:pt x="9372599" y="0"/>
                </a:lnTo>
                <a:lnTo>
                  <a:pt x="9372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6325" y="6200774"/>
            <a:ext cx="1590675" cy="123825"/>
          </a:xfrm>
          <a:custGeom>
            <a:avLst/>
            <a:gdLst/>
            <a:ahLst/>
            <a:cxnLst/>
            <a:rect l="l" t="t" r="r" b="b"/>
            <a:pathLst>
              <a:path w="1590675" h="123825">
                <a:moveTo>
                  <a:pt x="0" y="0"/>
                </a:moveTo>
                <a:lnTo>
                  <a:pt x="1590674" y="0"/>
                </a:lnTo>
                <a:lnTo>
                  <a:pt x="15906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1428750"/>
            <a:ext cx="9696450" cy="4752975"/>
          </a:xfrm>
          <a:custGeom>
            <a:avLst/>
            <a:gdLst/>
            <a:ahLst/>
            <a:cxnLst/>
            <a:rect l="l" t="t" r="r" b="b"/>
            <a:pathLst>
              <a:path w="9696450" h="4752975">
                <a:moveTo>
                  <a:pt x="0" y="0"/>
                </a:moveTo>
                <a:lnTo>
                  <a:pt x="9696449" y="0"/>
                </a:lnTo>
                <a:lnTo>
                  <a:pt x="9696449" y="4752974"/>
                </a:lnTo>
                <a:lnTo>
                  <a:pt x="0" y="47529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9650" y="3981450"/>
            <a:ext cx="9505950" cy="35242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5715" rIns="0" bIns="0" rtlCol="0" vert="horz">
            <a:spAutoFit/>
          </a:bodyPr>
          <a:lstStyle/>
          <a:p>
            <a:pPr marL="1905" marR="3023870">
              <a:lnSpc>
                <a:spcPts val="1350"/>
              </a:lnSpc>
              <a:spcBef>
                <a:spcPts val="4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stl = STL(retail_empl[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"CEU4200000001"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], seasonal =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13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robust =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True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res =</a:t>
            </a:r>
            <a:r>
              <a:rPr dirty="0" sz="1200" spc="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stl.fit()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30"/>
              </a:spcBef>
            </a:pPr>
            <a:r>
              <a:rPr dirty="0" spc="15" b="1">
                <a:latin typeface="Courier New"/>
                <a:cs typeface="Courier New"/>
              </a:rPr>
              <a:t>from </a:t>
            </a:r>
            <a:r>
              <a:rPr dirty="0" spc="15"/>
              <a:t>statsmodels.tsa.seasonal </a:t>
            </a:r>
            <a:r>
              <a:rPr dirty="0" spc="15" b="1">
                <a:latin typeface="Courier New"/>
                <a:cs typeface="Courier New"/>
              </a:rPr>
              <a:t>import </a:t>
            </a:r>
            <a:r>
              <a:rPr dirty="0" spc="15"/>
              <a:t>STL</a:t>
            </a:r>
          </a:p>
          <a:p>
            <a:pPr marL="200025" indent="-187960">
              <a:lnSpc>
                <a:spcPts val="1430"/>
              </a:lnSpc>
              <a:spcBef>
                <a:spcPts val="1240"/>
              </a:spcBef>
            </a:pPr>
            <a:r>
              <a:rPr dirty="0" spc="15"/>
              <a:t>retail_empl = (  pd.read_csv(</a:t>
            </a:r>
            <a:r>
              <a:rPr dirty="0" spc="15">
                <a:solidFill>
                  <a:srgbClr val="DD1144"/>
                </a:solidFill>
              </a:rPr>
              <a:t>"https://fred.stlouisfed.org/graph/fredgraph.csv?bgcolor=%23ebf3fb&amp;chart_type=line&amp;drp=0</a:t>
            </a:r>
          </a:p>
          <a:p>
            <a:pPr marL="200025">
              <a:lnSpc>
                <a:spcPts val="1365"/>
              </a:lnSpc>
            </a:pPr>
            <a:r>
              <a:rPr dirty="0" spc="15"/>
              <a:t>.rename(columns = {</a:t>
            </a:r>
            <a:r>
              <a:rPr dirty="0" spc="15">
                <a:solidFill>
                  <a:srgbClr val="DD1144"/>
                </a:solidFill>
              </a:rPr>
              <a:t>"observation_date"</a:t>
            </a:r>
            <a:r>
              <a:rPr dirty="0" spc="15"/>
              <a:t>: </a:t>
            </a:r>
            <a:r>
              <a:rPr dirty="0" spc="15">
                <a:solidFill>
                  <a:srgbClr val="DD1144"/>
                </a:solidFill>
              </a:rPr>
              <a:t>"date"</a:t>
            </a:r>
            <a:r>
              <a:rPr dirty="0" spc="15"/>
              <a:t>, </a:t>
            </a:r>
            <a:r>
              <a:rPr dirty="0" spc="15">
                <a:solidFill>
                  <a:srgbClr val="DD1144"/>
                </a:solidFill>
              </a:rPr>
              <a:t>"CEU4200000001"</a:t>
            </a:r>
            <a:r>
              <a:rPr dirty="0" spc="15"/>
              <a:t>:</a:t>
            </a:r>
            <a:r>
              <a:rPr dirty="0" spc="45"/>
              <a:t> </a:t>
            </a:r>
            <a:r>
              <a:rPr dirty="0" spc="15">
                <a:solidFill>
                  <a:srgbClr val="DD1144"/>
                </a:solidFill>
              </a:rPr>
              <a:t>"CEU4200000001"</a:t>
            </a:r>
            <a:r>
              <a:rPr dirty="0" spc="15"/>
              <a:t>})</a:t>
            </a:r>
          </a:p>
          <a:p>
            <a:pPr marL="200025">
              <a:lnSpc>
                <a:spcPts val="1390"/>
              </a:lnSpc>
            </a:pPr>
            <a:r>
              <a:rPr dirty="0" spc="15"/>
              <a:t>.assign(</a:t>
            </a:r>
          </a:p>
          <a:p>
            <a:pPr marL="387350">
              <a:lnSpc>
                <a:spcPts val="1390"/>
              </a:lnSpc>
            </a:pPr>
            <a:r>
              <a:rPr dirty="0" spc="15"/>
              <a:t>date = </a:t>
            </a:r>
            <a:r>
              <a:rPr dirty="0" spc="15" b="1">
                <a:latin typeface="Courier New"/>
                <a:cs typeface="Courier New"/>
              </a:rPr>
              <a:t>lambda </a:t>
            </a:r>
            <a:r>
              <a:rPr dirty="0" spc="15"/>
              <a:t>x: pd.to_datetime(x[</a:t>
            </a:r>
            <a:r>
              <a:rPr dirty="0" spc="15">
                <a:solidFill>
                  <a:srgbClr val="DD1144"/>
                </a:solidFill>
              </a:rPr>
              <a:t>"date"</a:t>
            </a:r>
            <a:r>
              <a:rPr dirty="0" spc="15"/>
              <a:t>]),</a:t>
            </a:r>
          </a:p>
          <a:p>
            <a:pPr marL="575310">
              <a:lnSpc>
                <a:spcPts val="1425"/>
              </a:lnSpc>
            </a:pPr>
            <a:r>
              <a:rPr dirty="0" spc="15"/>
              <a:t>)</a:t>
            </a:r>
          </a:p>
          <a:p>
            <a:pPr marL="200025">
              <a:lnSpc>
                <a:spcPts val="1430"/>
              </a:lnSpc>
            </a:pPr>
            <a:r>
              <a:rPr dirty="0" spc="15"/>
              <a:t>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</a:p>
          <a:p>
            <a:pPr marL="12065" marR="5525135">
              <a:lnSpc>
                <a:spcPts val="1350"/>
              </a:lnSpc>
            </a:pPr>
            <a:r>
              <a:rPr dirty="0" spc="15"/>
              <a:t>retail_empl = retail_empl.set_index(</a:t>
            </a:r>
            <a:r>
              <a:rPr dirty="0" spc="15">
                <a:solidFill>
                  <a:srgbClr val="DD1144"/>
                </a:solidFill>
              </a:rPr>
              <a:t>"date"</a:t>
            </a:r>
            <a:r>
              <a:rPr dirty="0" spc="15"/>
              <a:t>)  retail_empl =</a:t>
            </a:r>
            <a:r>
              <a:rPr dirty="0" spc="20"/>
              <a:t> </a:t>
            </a:r>
            <a:r>
              <a:rPr dirty="0" spc="15"/>
              <a:t>retail_empl.asfreq(</a:t>
            </a:r>
            <a:r>
              <a:rPr dirty="0" spc="15">
                <a:solidFill>
                  <a:srgbClr val="DD1144"/>
                </a:solidFill>
              </a:rPr>
              <a:t>"MS"</a:t>
            </a:r>
            <a:r>
              <a:rPr dirty="0" spc="15"/>
              <a:t>)</a:t>
            </a:r>
          </a:p>
          <a:p>
            <a:pPr marL="200025" indent="-187960">
              <a:lnSpc>
                <a:spcPct val="100000"/>
              </a:lnSpc>
              <a:spcBef>
                <a:spcPts val="1180"/>
              </a:spcBef>
              <a:buChar char="❖"/>
              <a:tabLst>
                <a:tab pos="2006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Decompose the time</a:t>
            </a:r>
            <a:r>
              <a:rPr dirty="0" sz="125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series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9331" y="4464858"/>
            <a:ext cx="8935720" cy="16275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0025" indent="-187960">
              <a:lnSpc>
                <a:spcPts val="1490"/>
              </a:lnSpc>
              <a:spcBef>
                <a:spcPts val="114"/>
              </a:spcBef>
              <a:buChar char="❖"/>
              <a:tabLst>
                <a:tab pos="2006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Extract the trend, seasonal, and residual</a:t>
            </a:r>
            <a:r>
              <a:rPr dirty="0" sz="1250" spc="-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components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38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res_df =</a:t>
            </a:r>
            <a:r>
              <a:rPr dirty="0" sz="1200" spc="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pd.DataFrame({</a:t>
            </a:r>
            <a:endParaRPr sz="1200">
              <a:latin typeface="Courier New"/>
              <a:cs typeface="Courier New"/>
            </a:endParaRPr>
          </a:p>
          <a:p>
            <a:pPr marL="200025">
              <a:lnSpc>
                <a:spcPts val="1390"/>
              </a:lnSpc>
            </a:pP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"observed"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res.observed,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"trend"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res.trend,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"seasonal"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 res.seasonal,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"residual"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:</a:t>
            </a:r>
            <a:r>
              <a:rPr dirty="0" sz="1200" spc="19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res.resid</a:t>
            </a:r>
            <a:endParaRPr sz="1200">
              <a:latin typeface="Courier New"/>
              <a:cs typeface="Courier New"/>
            </a:endParaRPr>
          </a:p>
          <a:p>
            <a:pPr marL="200025">
              <a:lnSpc>
                <a:spcPts val="143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})</a:t>
            </a:r>
            <a:endParaRPr sz="1200">
              <a:latin typeface="Courier New"/>
              <a:cs typeface="Courier New"/>
            </a:endParaRPr>
          </a:p>
          <a:p>
            <a:pPr marL="12700" marR="5819775">
              <a:lnSpc>
                <a:spcPct val="97000"/>
              </a:lnSpc>
              <a:spcBef>
                <a:spcPts val="1255"/>
              </a:spcBef>
              <a:buChar char="❖"/>
              <a:tabLst>
                <a:tab pos="2006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Plot the decomposed time </a:t>
            </a:r>
            <a:r>
              <a:rPr dirty="0" sz="1250" spc="-105" i="1">
                <a:solidFill>
                  <a:srgbClr val="999987"/>
                </a:solidFill>
                <a:latin typeface="Courier New"/>
                <a:cs typeface="Courier New"/>
              </a:rPr>
              <a:t>series </a:t>
            </a:r>
            <a:r>
              <a:rPr dirty="0" sz="1250" spc="-105" i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fig = res.plot()  fig.set_size_inches(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4.75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fig.tight_layout()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6265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50">
                <a:latin typeface="Trebuchet MS"/>
                <a:cs typeface="Trebuchet MS"/>
              </a:rPr>
              <a:t>STL </a:t>
            </a:r>
            <a:r>
              <a:rPr dirty="0" sz="3350" spc="-150">
                <a:latin typeface="Trebuchet MS"/>
                <a:cs typeface="Trebuchet MS"/>
              </a:rPr>
              <a:t>Decomposition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r>
              <a:rPr dirty="0" sz="3350" spc="-570">
                <a:latin typeface="Trebuchet MS"/>
                <a:cs typeface="Trebuchet MS"/>
              </a:rPr>
              <a:t> </a:t>
            </a:r>
            <a:r>
              <a:rPr dirty="0" sz="3350" spc="-220">
                <a:latin typeface="Trebuchet MS"/>
                <a:cs typeface="Trebuchet MS"/>
              </a:rPr>
              <a:t>(Out)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9543" y="1587272"/>
            <a:ext cx="9405556" cy="4280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8084184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50">
                <a:solidFill>
                  <a:srgbClr val="C2132D"/>
                </a:solidFill>
                <a:latin typeface="Trebuchet MS"/>
                <a:cs typeface="Trebuchet MS"/>
              </a:rPr>
              <a:t>STL </a:t>
            </a:r>
            <a:r>
              <a:rPr dirty="0" sz="3350" spc="-150">
                <a:solidFill>
                  <a:srgbClr val="C2132D"/>
                </a:solidFill>
                <a:latin typeface="Trebuchet MS"/>
                <a:cs typeface="Trebuchet MS"/>
              </a:rPr>
              <a:t>Decomposition </a:t>
            </a:r>
            <a:r>
              <a:rPr dirty="0" sz="3350" spc="-10">
                <a:solidFill>
                  <a:srgbClr val="C2132D"/>
                </a:solidFill>
                <a:latin typeface="Trebuchet MS"/>
                <a:cs typeface="Trebuchet MS"/>
              </a:rPr>
              <a:t>vs </a:t>
            </a:r>
            <a:r>
              <a:rPr dirty="0" sz="3350" spc="-80">
                <a:solidFill>
                  <a:srgbClr val="C2132D"/>
                </a:solidFill>
                <a:latin typeface="Trebuchet MS"/>
                <a:cs typeface="Trebuchet MS"/>
              </a:rPr>
              <a:t>Classical</a:t>
            </a:r>
            <a:r>
              <a:rPr dirty="0" sz="3350" spc="-77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50">
                <a:solidFill>
                  <a:srgbClr val="C2132D"/>
                </a:solidFill>
                <a:latin typeface="Trebuchet MS"/>
                <a:cs typeface="Trebuchet MS"/>
              </a:rPr>
              <a:t>Decomposition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8841105" cy="339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15" b="1">
                <a:latin typeface="Trebuchet MS"/>
                <a:cs typeface="Trebuchet MS"/>
              </a:rPr>
              <a:t>In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70" b="1">
                <a:latin typeface="Trebuchet MS"/>
                <a:cs typeface="Trebuchet MS"/>
              </a:rPr>
              <a:t>two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minutes,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examine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80" b="1">
                <a:latin typeface="Trebuchet MS"/>
                <a:cs typeface="Trebuchet MS"/>
              </a:rPr>
              <a:t>the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differences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70" b="1">
                <a:latin typeface="Trebuchet MS"/>
                <a:cs typeface="Trebuchet MS"/>
              </a:rPr>
              <a:t>between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80" b="1">
                <a:latin typeface="Trebuchet MS"/>
                <a:cs typeface="Trebuchet MS"/>
              </a:rPr>
              <a:t>the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60" b="1">
                <a:latin typeface="Trebuchet MS"/>
                <a:cs typeface="Trebuchet MS"/>
              </a:rPr>
              <a:t>output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figures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40" b="1">
                <a:latin typeface="Trebuchet MS"/>
                <a:cs typeface="Trebuchet MS"/>
              </a:rPr>
              <a:t>from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80" b="1">
                <a:latin typeface="Trebuchet MS"/>
                <a:cs typeface="Trebuchet MS"/>
              </a:rPr>
              <a:t>the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15" b="1">
                <a:latin typeface="Trebuchet MS"/>
                <a:cs typeface="Trebuchet MS"/>
              </a:rPr>
              <a:t>classical  </a:t>
            </a:r>
            <a:r>
              <a:rPr dirty="0" sz="1800" spc="-20" b="1">
                <a:latin typeface="Trebuchet MS"/>
                <a:cs typeface="Trebuchet MS"/>
              </a:rPr>
              <a:t>decomposition </a:t>
            </a:r>
            <a:r>
              <a:rPr dirty="0" sz="1800" spc="-50" b="1">
                <a:latin typeface="Trebuchet MS"/>
                <a:cs typeface="Trebuchet MS"/>
              </a:rPr>
              <a:t>(additive) </a:t>
            </a:r>
            <a:r>
              <a:rPr dirty="0" sz="1800" spc="-30" b="1">
                <a:latin typeface="Trebuchet MS"/>
                <a:cs typeface="Trebuchet MS"/>
              </a:rPr>
              <a:t>and </a:t>
            </a:r>
            <a:r>
              <a:rPr dirty="0" sz="1800" spc="-80" b="1">
                <a:latin typeface="Trebuchet MS"/>
                <a:cs typeface="Trebuchet MS"/>
              </a:rPr>
              <a:t>the </a:t>
            </a:r>
            <a:r>
              <a:rPr dirty="0" sz="1800" spc="60" b="1">
                <a:latin typeface="Trebuchet MS"/>
                <a:cs typeface="Trebuchet MS"/>
              </a:rPr>
              <a:t>STL</a:t>
            </a:r>
            <a:r>
              <a:rPr dirty="0" sz="1800" spc="-295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decomposition.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Edit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02:00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2344" y="2882899"/>
            <a:ext cx="13004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5">
                <a:solidFill>
                  <a:srgbClr val="FFFFFF"/>
                </a:solidFill>
                <a:latin typeface="Trebuchet MS"/>
                <a:cs typeface="Trebuchet MS"/>
              </a:rPr>
              <a:t>Recap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0943" y="5971031"/>
            <a:ext cx="924306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Summary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0">
                <a:latin typeface="Trebuchet MS"/>
                <a:cs typeface="Trebuchet MS"/>
              </a:rPr>
              <a:t>Main</a:t>
            </a:r>
            <a:r>
              <a:rPr dirty="0" sz="3350" spc="-455">
                <a:latin typeface="Trebuchet MS"/>
                <a:cs typeface="Trebuchet MS"/>
              </a:rPr>
              <a:t> </a:t>
            </a:r>
            <a:r>
              <a:rPr dirty="0" sz="3350" spc="-110">
                <a:latin typeface="Trebuchet MS"/>
                <a:cs typeface="Trebuchet MS"/>
              </a:rPr>
              <a:t>Points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140065" cy="215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now,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should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able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do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Describe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compute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centered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27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Estimate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trend-cycle via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Perform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classical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decomposition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(trend-cycle, seasonal,</a:t>
            </a:r>
            <a:r>
              <a:rPr dirty="0" sz="1800" spc="-27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residual/remainder)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STL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4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MSTL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alternatives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classical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decomposition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260">
                <a:latin typeface="Arial"/>
                <a:cs typeface="Arial"/>
              </a:rPr>
              <a:t> </a:t>
            </a:r>
            <a:r>
              <a:rPr dirty="0" sz="3350" spc="-229">
                <a:latin typeface="Trebuchet MS"/>
                <a:cs typeface="Trebuchet MS"/>
              </a:rPr>
              <a:t>Review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95">
                <a:latin typeface="Trebuchet MS"/>
                <a:cs typeface="Trebuchet MS"/>
              </a:rPr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413240" cy="181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Class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Notes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Take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some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revisit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notes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key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insights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concepts.</a:t>
            </a:r>
            <a:endParaRPr sz="1800">
              <a:latin typeface="Arial"/>
              <a:cs typeface="Arial"/>
            </a:endParaRPr>
          </a:p>
          <a:p>
            <a:pPr marL="14605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Zoom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Recording</a:t>
            </a:r>
            <a:r>
              <a:rPr dirty="0" sz="1800" spc="-75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recording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today's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made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available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Canvas 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approximately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3-4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hours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after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session</a:t>
            </a:r>
            <a:r>
              <a:rPr dirty="0" sz="1800" spc="-3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ends.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Questions</a:t>
            </a:r>
            <a:r>
              <a:rPr dirty="0" sz="1800" spc="-70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Please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don't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hesitate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ask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clarification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any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topics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discussed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class.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It's 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crucial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not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let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questions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accumulate.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9178" y="2882899"/>
            <a:ext cx="482727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04">
                <a:solidFill>
                  <a:srgbClr val="FFFFFF"/>
                </a:solidFill>
                <a:latin typeface="Trebuchet MS"/>
                <a:cs typeface="Trebuchet MS"/>
              </a:rPr>
              <a:t>Motivation </a:t>
            </a:r>
            <a:r>
              <a:rPr dirty="0" sz="4100" spc="-2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10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65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86287" y="5971031"/>
            <a:ext cx="838962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33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4131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🎯</a:t>
            </a:r>
            <a:r>
              <a:rPr dirty="0" sz="3300" spc="-330">
                <a:latin typeface="Arial"/>
                <a:cs typeface="Arial"/>
              </a:rPr>
              <a:t> </a:t>
            </a:r>
            <a:r>
              <a:rPr dirty="0" sz="3350" spc="-110">
                <a:latin typeface="Trebuchet MS"/>
                <a:cs typeface="Trebuchet MS"/>
              </a:rPr>
              <a:t>Assignment </a:t>
            </a:r>
            <a:r>
              <a:rPr dirty="0" sz="3300" spc="2155">
                <a:latin typeface="Arial"/>
                <a:cs typeface="Arial"/>
              </a:rPr>
              <a:t>🎯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333230" cy="300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preparation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assignment,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encouraged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thoroughly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read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1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MSTL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7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API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Reference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statsmodels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package.</a:t>
            </a:r>
            <a:endParaRPr sz="1800">
              <a:latin typeface="Arial"/>
              <a:cs typeface="Arial"/>
            </a:endParaRPr>
          </a:p>
          <a:p>
            <a:pPr lvl="1" marL="527050" marR="485140" indent="-133985">
              <a:lnSpc>
                <a:spcPct val="116300"/>
              </a:lnSpc>
              <a:spcBef>
                <a:spcPts val="93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Multi-Seasonal</a:t>
            </a:r>
            <a:r>
              <a:rPr dirty="0" sz="1800" spc="-1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Time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Series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Decomposition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using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1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MSTL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Python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Towards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Data  Science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Blog,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which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demonstrates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MSTL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 works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implemented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similar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Skim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through the </a:t>
            </a:r>
            <a:r>
              <a:rPr dirty="0" sz="1800" spc="14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MSTL</a:t>
            </a:r>
            <a:r>
              <a:rPr dirty="0" sz="1800" spc="-4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Research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Paper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Once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read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references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went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over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our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notes,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now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ready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examine  and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complete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Assignment</a:t>
            </a:r>
            <a:r>
              <a:rPr dirty="0" sz="1800" spc="-229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3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04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806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0">
                <a:latin typeface="Trebuchet MS"/>
                <a:cs typeface="Trebuchet MS"/>
              </a:rPr>
              <a:t>Recall: </a:t>
            </a:r>
            <a:r>
              <a:rPr dirty="0" sz="3350" spc="-215">
                <a:latin typeface="Trebuchet MS"/>
                <a:cs typeface="Trebuchet MS"/>
              </a:rPr>
              <a:t>Time </a:t>
            </a:r>
            <a:r>
              <a:rPr dirty="0" sz="3350" spc="-105">
                <a:latin typeface="Trebuchet MS"/>
                <a:cs typeface="Trebuchet MS"/>
              </a:rPr>
              <a:t>Series</a:t>
            </a:r>
            <a:r>
              <a:rPr dirty="0" sz="3350" spc="-375">
                <a:latin typeface="Trebuchet MS"/>
                <a:cs typeface="Trebuchet MS"/>
              </a:rPr>
              <a:t> </a:t>
            </a:r>
            <a:r>
              <a:rPr dirty="0" sz="3350" spc="-155">
                <a:latin typeface="Trebuchet MS"/>
                <a:cs typeface="Trebuchet MS"/>
              </a:rPr>
              <a:t>Components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458325" cy="181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Trend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: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Long-term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increase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decrease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33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: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Regular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pattern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up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down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fluctuations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influenced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calendar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day 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(e.g.,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quarterly,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monthly,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day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33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week,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hourly)</a:t>
            </a:r>
            <a:endParaRPr sz="1800">
              <a:latin typeface="Arial"/>
              <a:cs typeface="Arial"/>
            </a:endParaRPr>
          </a:p>
          <a:p>
            <a:pPr marL="146050" marR="282575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Cyclical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Repeating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up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down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movements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fixed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period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(e.g.,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business 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cycles,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economic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cycles),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typically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over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</a:t>
            </a:r>
            <a:r>
              <a:rPr dirty="0" sz="1800" spc="-32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years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6659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Time </a:t>
            </a:r>
            <a:r>
              <a:rPr dirty="0" sz="3350" spc="-105">
                <a:latin typeface="Trebuchet MS"/>
                <a:cs typeface="Trebuchet MS"/>
              </a:rPr>
              <a:t>Series</a:t>
            </a:r>
            <a:r>
              <a:rPr dirty="0" sz="3350" spc="-320">
                <a:latin typeface="Trebuchet MS"/>
                <a:cs typeface="Trebuchet MS"/>
              </a:rPr>
              <a:t> </a:t>
            </a:r>
            <a:r>
              <a:rPr dirty="0" sz="3350" spc="-150">
                <a:latin typeface="Trebuchet MS"/>
                <a:cs typeface="Trebuchet MS"/>
              </a:rPr>
              <a:t>Decomposition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954" y="1376044"/>
            <a:ext cx="8471535" cy="442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0" marR="118745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97485" algn="l"/>
              </a:tabLst>
            </a:pP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Decomposition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process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breaking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down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into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its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constituent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components: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trend-cycle,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seasonal,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residual/remainder.</a:t>
            </a:r>
            <a:endParaRPr sz="1800">
              <a:latin typeface="Arial"/>
              <a:cs typeface="Arial"/>
            </a:endParaRPr>
          </a:p>
          <a:p>
            <a:pPr marL="1968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97485" algn="l"/>
              </a:tabLst>
            </a:pP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Mathematically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write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202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these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components:</a:t>
            </a:r>
            <a:endParaRPr sz="1800">
              <a:latin typeface="Arial"/>
              <a:cs typeface="Arial"/>
            </a:endParaRPr>
          </a:p>
          <a:p>
            <a:pPr marL="3940175">
              <a:lnSpc>
                <a:spcPct val="100000"/>
              </a:lnSpc>
              <a:spcBef>
                <a:spcPts val="1665"/>
              </a:spcBef>
            </a:pP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4492" sz="1725" spc="-44" i="1">
                <a:solidFill>
                  <a:srgbClr val="585D60"/>
                </a:solidFill>
                <a:latin typeface="Verdana"/>
                <a:cs typeface="Verdana"/>
              </a:rPr>
              <a:t>t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 </a:t>
            </a:r>
            <a:r>
              <a:rPr dirty="0" sz="1600" spc="135" i="1">
                <a:solidFill>
                  <a:srgbClr val="585D60"/>
                </a:solidFill>
                <a:latin typeface="Verdana"/>
                <a:cs typeface="Verdana"/>
              </a:rPr>
              <a:t>f</a:t>
            </a:r>
            <a:r>
              <a:rPr dirty="0" sz="1800" spc="135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sz="1600" spc="1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4492" sz="1725" spc="202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13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600" spc="3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-14492" sz="1725" spc="52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1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10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-14492" sz="1725" spc="16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110">
                <a:solidFill>
                  <a:srgbClr val="585D60"/>
                </a:solidFill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where:</a:t>
            </a:r>
            <a:endParaRPr sz="1800">
              <a:latin typeface="Arial"/>
              <a:cs typeface="Arial"/>
            </a:endParaRPr>
          </a:p>
          <a:p>
            <a:pPr lvl="1" marL="5778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SzPct val="112500"/>
              <a:buFont typeface="Trebuchet MS"/>
              <a:buChar char="•"/>
              <a:tabLst>
                <a:tab pos="578485" algn="l"/>
              </a:tabLst>
            </a:pPr>
            <a:r>
              <a:rPr dirty="0" sz="1600" spc="30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4492" sz="1725" spc="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: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Trend-cycle</a:t>
            </a:r>
            <a:r>
              <a:rPr dirty="0" sz="1800" spc="-1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  <a:p>
            <a:pPr lvl="1" marL="5778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SzPct val="112500"/>
              <a:buFont typeface="Trebuchet MS"/>
              <a:buChar char="•"/>
              <a:tabLst>
                <a:tab pos="578485" algn="l"/>
              </a:tabLst>
            </a:pPr>
            <a:r>
              <a:rPr dirty="0" sz="1600" spc="10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-12077" sz="1725" spc="1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: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Seasonal</a:t>
            </a:r>
            <a:r>
              <a:rPr dirty="0" sz="1800" spc="-12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  <a:p>
            <a:pPr lvl="1" marL="5778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SzPct val="112500"/>
              <a:buFont typeface="Trebuchet MS"/>
              <a:buChar char="•"/>
              <a:tabLst>
                <a:tab pos="578485" algn="l"/>
              </a:tabLst>
            </a:pPr>
            <a:r>
              <a:rPr dirty="0" sz="1600" spc="95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-14492" sz="1725" spc="142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95">
                <a:solidFill>
                  <a:srgbClr val="585D60"/>
                </a:solidFill>
                <a:latin typeface="Arial"/>
                <a:cs typeface="Arial"/>
              </a:rPr>
              <a:t>: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Remainder</a:t>
            </a:r>
            <a:r>
              <a:rPr dirty="0" sz="1800" spc="-2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  <a:p>
            <a:pPr lvl="1" marL="5778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SzPct val="112500"/>
              <a:buFont typeface="Trebuchet MS"/>
              <a:buChar char="•"/>
              <a:tabLst>
                <a:tab pos="578485" algn="l"/>
              </a:tabLst>
            </a:pPr>
            <a:r>
              <a:rPr dirty="0" sz="1600" spc="140" i="1">
                <a:solidFill>
                  <a:srgbClr val="585D60"/>
                </a:solidFill>
                <a:latin typeface="Verdana"/>
                <a:cs typeface="Verdana"/>
              </a:rPr>
              <a:t>f</a:t>
            </a:r>
            <a:r>
              <a:rPr dirty="0" sz="1800" spc="140">
                <a:solidFill>
                  <a:srgbClr val="585D60"/>
                </a:solidFill>
                <a:latin typeface="Arial"/>
                <a:cs typeface="Arial"/>
              </a:rPr>
              <a:t>():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Some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combines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2132D"/>
              </a:buClr>
              <a:buFont typeface="Trebuchet MS"/>
              <a:buChar char="•"/>
            </a:pPr>
            <a:endParaRPr sz="1800">
              <a:latin typeface="Arial"/>
              <a:cs typeface="Arial"/>
            </a:endParaRPr>
          </a:p>
          <a:p>
            <a:pPr marL="19685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Font typeface="Trebuchet MS"/>
              <a:buChar char="•"/>
              <a:tabLst>
                <a:tab pos="1974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decomposition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additive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254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multiplicative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9002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Seasonality: </a:t>
            </a:r>
            <a:r>
              <a:rPr dirty="0" sz="3350" spc="-200">
                <a:latin typeface="Trebuchet MS"/>
                <a:cs typeface="Trebuchet MS"/>
              </a:rPr>
              <a:t>Additive</a:t>
            </a:r>
            <a:r>
              <a:rPr dirty="0" sz="3350" spc="-300">
                <a:latin typeface="Trebuchet MS"/>
                <a:cs typeface="Trebuchet MS"/>
              </a:rPr>
              <a:t> </a:t>
            </a:r>
            <a:r>
              <a:rPr dirty="0" sz="3350" spc="-70">
                <a:latin typeface="Trebuchet MS"/>
                <a:cs typeface="Trebuchet MS"/>
              </a:rPr>
              <a:t>Models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8115" y="2737942"/>
            <a:ext cx="8322785" cy="340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9000" y="1376044"/>
            <a:ext cx="9269730" cy="99695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Definition: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additive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model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appropriate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trend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approximately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linear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components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stays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constant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over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written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as: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27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52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-12077" sz="1725" spc="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+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5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-12077" sz="1725" spc="15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10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7956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Seasonality: </a:t>
            </a:r>
            <a:r>
              <a:rPr dirty="0" sz="3350" spc="-185">
                <a:latin typeface="Trebuchet MS"/>
                <a:cs typeface="Trebuchet MS"/>
              </a:rPr>
              <a:t>Multiplicative</a:t>
            </a:r>
            <a:r>
              <a:rPr dirty="0" sz="3350" spc="-305">
                <a:latin typeface="Trebuchet MS"/>
                <a:cs typeface="Trebuchet MS"/>
              </a:rPr>
              <a:t> </a:t>
            </a:r>
            <a:r>
              <a:rPr dirty="0" sz="3350" spc="-70">
                <a:latin typeface="Trebuchet MS"/>
                <a:cs typeface="Trebuchet MS"/>
              </a:rPr>
              <a:t>Models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3454" y="2766750"/>
            <a:ext cx="8067446" cy="3582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9000" y="1376044"/>
            <a:ext cx="967041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81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Definition: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multiplicative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model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appropriate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when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trend is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nonlinear </a:t>
            </a:r>
            <a:r>
              <a:rPr dirty="0" sz="1800" spc="-15" b="1">
                <a:solidFill>
                  <a:srgbClr val="C2132D"/>
                </a:solidFill>
                <a:latin typeface="Arial"/>
                <a:cs typeface="Arial"/>
              </a:rPr>
              <a:t>(e.g.,</a:t>
            </a:r>
            <a:r>
              <a:rPr dirty="0" sz="1800" spc="-3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exponential)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, 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and/or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component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changes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proportionally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with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level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time</a:t>
            </a:r>
            <a:r>
              <a:rPr dirty="0" sz="1800" spc="-19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series.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written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as: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0" i="1">
                <a:solidFill>
                  <a:srgbClr val="585D60"/>
                </a:solidFill>
                <a:latin typeface="Verdana"/>
                <a:cs typeface="Verdana"/>
              </a:rPr>
              <a:t>y</a:t>
            </a:r>
            <a:r>
              <a:rPr dirty="0" baseline="-12077" sz="1725" spc="-44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277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52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585D60"/>
                </a:solidFill>
                <a:latin typeface="Verdana"/>
                <a:cs typeface="Verdana"/>
              </a:rPr>
              <a:t>S</a:t>
            </a:r>
            <a:r>
              <a:rPr dirty="0" baseline="-12077" sz="1725" spc="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baseline="-12077" sz="1725" spc="120" i="1">
                <a:solidFill>
                  <a:srgbClr val="585D60"/>
                </a:solidFill>
                <a:latin typeface="Verdana"/>
                <a:cs typeface="Verdana"/>
              </a:rPr>
              <a:t> </a:t>
            </a:r>
            <a:r>
              <a:rPr dirty="0" sz="1800" spc="345">
                <a:solidFill>
                  <a:srgbClr val="585D60"/>
                </a:solidFill>
                <a:latin typeface="Arial"/>
                <a:cs typeface="Arial"/>
              </a:rPr>
              <a:t>×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5" i="1">
                <a:solidFill>
                  <a:srgbClr val="585D60"/>
                </a:solidFill>
                <a:latin typeface="Verdana"/>
                <a:cs typeface="Verdana"/>
              </a:rPr>
              <a:t>R</a:t>
            </a:r>
            <a:r>
              <a:rPr dirty="0" baseline="-12077" sz="1725" spc="157" i="1">
                <a:solidFill>
                  <a:srgbClr val="585D60"/>
                </a:solidFill>
                <a:latin typeface="Verdana"/>
                <a:cs typeface="Verdana"/>
              </a:rPr>
              <a:t>t</a:t>
            </a:r>
            <a:r>
              <a:rPr dirty="0" sz="1800" spc="10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3058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55">
                <a:latin typeface="Trebuchet MS"/>
                <a:cs typeface="Trebuchet MS"/>
              </a:rPr>
              <a:t>Motivating </a:t>
            </a:r>
            <a:r>
              <a:rPr dirty="0" sz="3350" spc="-225">
                <a:latin typeface="Trebuchet MS"/>
                <a:cs typeface="Trebuchet MS"/>
              </a:rPr>
              <a:t>Example: </a:t>
            </a:r>
            <a:r>
              <a:rPr dirty="0" sz="3350" spc="-70">
                <a:latin typeface="Trebuchet MS"/>
                <a:cs typeface="Trebuchet MS"/>
              </a:rPr>
              <a:t>US </a:t>
            </a:r>
            <a:r>
              <a:rPr dirty="0" sz="3350" spc="-215">
                <a:latin typeface="Trebuchet MS"/>
                <a:cs typeface="Trebuchet MS"/>
              </a:rPr>
              <a:t>Retail </a:t>
            </a:r>
            <a:r>
              <a:rPr dirty="0" sz="3350" spc="-250">
                <a:latin typeface="Trebuchet MS"/>
                <a:cs typeface="Trebuchet MS"/>
              </a:rPr>
              <a:t>Trade</a:t>
            </a:r>
            <a:r>
              <a:rPr dirty="0" sz="3350" spc="-585">
                <a:latin typeface="Trebuchet MS"/>
                <a:cs typeface="Trebuchet MS"/>
              </a:rPr>
              <a:t> </a:t>
            </a:r>
            <a:r>
              <a:rPr dirty="0" sz="3350" spc="-220">
                <a:latin typeface="Trebuchet MS"/>
                <a:cs typeface="Trebuchet MS"/>
              </a:rPr>
              <a:t>Employment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65383" y="3395439"/>
            <a:ext cx="8614045" cy="273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1552575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4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124075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 h="0">
                <a:moveTo>
                  <a:pt x="0" y="0"/>
                </a:moveTo>
                <a:lnTo>
                  <a:pt x="9334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300" y="1673225"/>
            <a:ext cx="9113520" cy="142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975" algn="l"/>
                <a:tab pos="1805305" algn="l"/>
                <a:tab pos="3112770" algn="l"/>
                <a:tab pos="4419600" algn="l"/>
                <a:tab pos="5895340" algn="l"/>
                <a:tab pos="7203440" algn="l"/>
                <a:tab pos="8492490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Decomp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Decomp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100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end-C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c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De</a:t>
            </a:r>
            <a:r>
              <a:rPr dirty="0" sz="1800" spc="-135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r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end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SeasAdj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	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Notes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contains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total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employment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U.S.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retail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trade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sector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1992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2025.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monthly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seasonally</a:t>
            </a:r>
            <a:r>
              <a:rPr dirty="0" sz="1800" spc="-29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adjusted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fld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444: Business Forecasting</dc:title>
  <dcterms:created xsi:type="dcterms:W3CDTF">2025-02-13T13:23:43Z</dcterms:created>
  <dcterms:modified xsi:type="dcterms:W3CDTF">2025-02-13T13:23:43Z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2025-02-13T00:00:00Z</vt:filetime>
  </property>
  <property fmtid="{D5CDD505-2E9C-101B-9397-08002B2CF9AE}" pid="3" name="Creator">
    <vt:lpwstr>Mozilla/5.0 (Windows NT 10.0; Win64; x64) AppleWebKit/537.36 (KHTML, like Gecko) Chrome/133.0.0.0 Safari/537.36</vt:lpwstr>
  </property>
  <property fmtid="{D5CDD505-2E9C-101B-9397-08002B2CF9AE}" pid="4" name="LastSaved">
    <vt:filetime>2025-02-13T00:00:00Z</vt:filetime>
  </property>
</Properties>
</file>