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1531600" cy="6489700"/>
  <p:notesSz cx="115316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25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425575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fmegahed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twitter.com/FadelMegah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alendly.com/fmegahed" TargetMode="External"/><Relationship Id="rId4" Type="http://schemas.openxmlformats.org/officeDocument/2006/relationships/hyperlink" Target="mailto:fmegahed@miamioh.edu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7805420" cy="11391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350" spc="5" dirty="0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sz="3350" spc="-180" dirty="0">
                <a:solidFill>
                  <a:srgbClr val="FFFFFF"/>
                </a:solidFill>
                <a:latin typeface="Trebuchet MS"/>
                <a:cs typeface="Trebuchet MS"/>
              </a:rPr>
              <a:t>444: 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350" spc="-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50" dirty="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04: Plotting a Single 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Series in Python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(Cont.)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sz="1850" spc="5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sz="1850" spc="-20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9345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00" dirty="0">
                <a:latin typeface="Trebuchet MS"/>
                <a:cs typeface="Trebuchet MS"/>
              </a:rPr>
              <a:t>Implementing </a:t>
            </a:r>
            <a:r>
              <a:rPr sz="3350" spc="-20" dirty="0">
                <a:latin typeface="Trebuchet MS"/>
                <a:cs typeface="Trebuchet MS"/>
              </a:rPr>
              <a:t>Lags </a:t>
            </a:r>
            <a:r>
              <a:rPr sz="3350" spc="-190" dirty="0">
                <a:latin typeface="Trebuchet MS"/>
                <a:cs typeface="Trebuchet MS"/>
              </a:rPr>
              <a:t>in</a:t>
            </a:r>
            <a:r>
              <a:rPr sz="3350" spc="-535" dirty="0">
                <a:latin typeface="Trebuchet MS"/>
                <a:cs typeface="Trebuchet MS"/>
              </a:rPr>
              <a:t> </a:t>
            </a:r>
            <a:r>
              <a:rPr sz="3350" spc="-180" dirty="0">
                <a:latin typeface="Trebuchet MS"/>
                <a:cs typeface="Trebuchet MS"/>
              </a:rPr>
              <a:t>Python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688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6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Python,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lags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C2132D"/>
                </a:solidFill>
                <a:latin typeface="Courier New"/>
                <a:cs typeface="Courier New"/>
              </a:rPr>
              <a:t>shift()</a:t>
            </a:r>
            <a:r>
              <a:rPr sz="1700" spc="-575" dirty="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pandas.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981200"/>
            <a:ext cx="9696450" cy="296227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525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sz="1350" b="1" spc="10" dirty="0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sz="1350" b="1" spc="10" dirty="0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sz="1350" b="1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05"/>
              </a:spcBef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df =</a:t>
            </a:r>
            <a:r>
              <a:rPr sz="1350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pd.DataFrame(</a:t>
            </a:r>
            <a:endParaRPr sz="1350">
              <a:latin typeface="Courier New"/>
              <a:cs typeface="Courier New"/>
            </a:endParaRPr>
          </a:p>
          <a:p>
            <a:pPr marL="525145" marR="2491105" indent="-635">
              <a:lnSpc>
                <a:spcPts val="1580"/>
              </a:lnSpc>
              <a:spcBef>
                <a:spcPts val="60"/>
              </a:spcBef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: pd.date_range(start=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'2025-01-01'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, periods=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350" spc="-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freq=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'D'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),  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'sales'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: [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100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150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120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200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180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3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00"/>
              </a:lnSpc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350">
              <a:latin typeface="Courier New"/>
              <a:cs typeface="Courier New"/>
            </a:endParaRPr>
          </a:p>
          <a:p>
            <a:pPr marL="733425" marR="5097145">
              <a:lnSpc>
                <a:spcPts val="1580"/>
              </a:lnSpc>
              <a:spcBef>
                <a:spcPts val="65"/>
              </a:spcBef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lag1 = </a:t>
            </a:r>
            <a:r>
              <a:rPr sz="1350" b="1" spc="10" dirty="0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x:</a:t>
            </a:r>
            <a:r>
              <a:rPr sz="1350" spc="-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x[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'sales'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].shift(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),  lag2 = </a:t>
            </a:r>
            <a:r>
              <a:rPr sz="1350" b="1" spc="10" dirty="0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x:</a:t>
            </a:r>
            <a:r>
              <a:rPr sz="1350" spc="-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x[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'sales'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].shift(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00"/>
              </a:lnSpc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1305"/>
              </a:spcBef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df.head(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172075"/>
            <a:ext cx="9696450" cy="1019175"/>
          </a:xfrm>
          <a:custGeom>
            <a:avLst/>
            <a:gdLst/>
            <a:ahLst/>
            <a:cxnLst/>
            <a:rect l="l" t="t" r="r" b="b"/>
            <a:pathLst>
              <a:path w="9696450" h="1019175">
                <a:moveTo>
                  <a:pt x="0" y="0"/>
                </a:moveTo>
                <a:lnTo>
                  <a:pt x="9696449" y="0"/>
                </a:lnTo>
                <a:lnTo>
                  <a:pt x="969644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1145" y="5262557"/>
          <a:ext cx="3816350" cy="82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ts val="1475"/>
                        </a:lnSpc>
                      </a:pP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date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4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sales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4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lag1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lag2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66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 0</a:t>
                      </a:r>
                      <a:r>
                        <a:rPr sz="1400" i="1" spc="-8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2025-01-01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 1</a:t>
                      </a:r>
                      <a:r>
                        <a:rPr sz="1400" i="1" spc="-8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2025-01-02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4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4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100.0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75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566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 2</a:t>
                      </a:r>
                      <a:r>
                        <a:rPr sz="1400" i="1" spc="-8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2025-01-03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70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70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150.0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70"/>
                        </a:lnSpc>
                      </a:pPr>
                      <a:r>
                        <a:rPr sz="14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100.0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10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963534" cy="2509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0" dirty="0">
                <a:solidFill>
                  <a:srgbClr val="C2132D"/>
                </a:solidFill>
                <a:latin typeface="Trebuchet MS"/>
                <a:cs typeface="Trebuchet MS"/>
              </a:rPr>
              <a:t>Class </a:t>
            </a:r>
            <a:r>
              <a:rPr sz="3350" spc="-229" dirty="0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sz="3350" spc="-165" dirty="0">
                <a:solidFill>
                  <a:srgbClr val="C2132D"/>
                </a:solidFill>
                <a:latin typeface="Trebuchet MS"/>
                <a:cs typeface="Trebuchet MS"/>
              </a:rPr>
              <a:t>Plot </a:t>
            </a:r>
            <a:r>
              <a:rPr sz="3350" spc="-260" dirty="0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sz="3200" dirty="0">
                <a:solidFill>
                  <a:srgbClr val="C2132D"/>
                </a:solidFill>
                <a:latin typeface="Courier New"/>
                <a:cs typeface="Courier New"/>
              </a:rPr>
              <a:t>aus_beer</a:t>
            </a:r>
            <a:r>
              <a:rPr sz="3200" spc="-1490" dirty="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sz="3350" spc="-215" dirty="0">
                <a:solidFill>
                  <a:srgbClr val="C2132D"/>
                </a:solidFill>
                <a:latin typeface="Trebuchet MS"/>
                <a:cs typeface="Trebuchet MS"/>
              </a:rPr>
              <a:t>Time </a:t>
            </a:r>
            <a:r>
              <a:rPr sz="3350" spc="-105" dirty="0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endParaRPr sz="33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300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Load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sz="1700" spc="5" dirty="0">
                <a:solidFill>
                  <a:srgbClr val="C2132D"/>
                </a:solidFill>
                <a:latin typeface="Courier New"/>
                <a:cs typeface="Courier New"/>
              </a:rPr>
              <a:t>aus_beer.csv</a:t>
            </a:r>
            <a:r>
              <a:rPr sz="1700" spc="-875" dirty="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dataset </a:t>
            </a:r>
            <a:r>
              <a:rPr sz="1800" spc="55" dirty="0">
                <a:solidFill>
                  <a:srgbClr val="585D60"/>
                </a:solidFill>
                <a:latin typeface="Arial"/>
                <a:cs typeface="Arial"/>
              </a:rPr>
              <a:t>from </a:t>
            </a:r>
            <a:r>
              <a:rPr sz="1800" spc="-35" dirty="0">
                <a:solidFill>
                  <a:srgbClr val="585D60"/>
                </a:solidFill>
                <a:latin typeface="Arial"/>
                <a:cs typeface="Arial"/>
              </a:rPr>
              <a:t>Canvas.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sz="1800" spc="-6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line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C2132D"/>
                </a:solidFill>
                <a:latin typeface="Courier New"/>
                <a:cs typeface="Courier New"/>
              </a:rPr>
              <a:t>beer</a:t>
            </a:r>
            <a:r>
              <a:rPr sz="1700" spc="-575" dirty="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column.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Color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sz="1800" spc="40" dirty="0">
                <a:solidFill>
                  <a:srgbClr val="585D60"/>
                </a:solidFill>
                <a:latin typeface="Arial"/>
                <a:cs typeface="Arial"/>
              </a:rPr>
              <a:t>plot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sz="1800" spc="-26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quarter.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Add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legend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29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plot.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208" y="3599699"/>
            <a:ext cx="5822659" cy="235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05:00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11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539875"/>
            <a:ext cx="419544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this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demo,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sz="1800" spc="-24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will:</a:t>
            </a:r>
            <a:endParaRPr sz="1800">
              <a:latin typeface="Arial"/>
              <a:cs typeface="Arial"/>
            </a:endParaRPr>
          </a:p>
          <a:p>
            <a:pPr marL="393065" marR="398145" indent="-133985">
              <a:lnSpc>
                <a:spcPct val="118100"/>
              </a:lnSpc>
              <a:spcBef>
                <a:spcPts val="180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scatter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plots </a:t>
            </a:r>
            <a:r>
              <a:rPr sz="1800" spc="50" dirty="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sz="1800" spc="-3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 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series.</a:t>
            </a:r>
            <a:endParaRPr sz="1800">
              <a:latin typeface="Arial"/>
              <a:cs typeface="Arial"/>
            </a:endParaRPr>
          </a:p>
          <a:p>
            <a:pPr marL="393065" marR="508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Interpret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relationship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sz="1800" spc="-254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 current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sz="1800" spc="50" dirty="0">
                <a:solidFill>
                  <a:srgbClr val="585D60"/>
                </a:solidFill>
                <a:latin typeface="Arial"/>
                <a:cs typeface="Arial"/>
              </a:rPr>
              <a:t>its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lagged</a:t>
            </a:r>
            <a:r>
              <a:rPr sz="1800" spc="-34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399" y="1543050"/>
            <a:ext cx="4362449" cy="4943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4061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35" dirty="0">
                <a:latin typeface="Trebuchet MS"/>
                <a:cs typeface="Trebuchet MS"/>
              </a:rPr>
              <a:t>Demo: </a:t>
            </a:r>
            <a:r>
              <a:rPr sz="3350" spc="-190" dirty="0">
                <a:latin typeface="Trebuchet MS"/>
                <a:cs typeface="Trebuchet MS"/>
              </a:rPr>
              <a:t>Creating </a:t>
            </a:r>
            <a:r>
              <a:rPr sz="3350" spc="-180" dirty="0">
                <a:latin typeface="Trebuchet MS"/>
                <a:cs typeface="Trebuchet MS"/>
              </a:rPr>
              <a:t>and </a:t>
            </a:r>
            <a:r>
              <a:rPr sz="3350" spc="-220" dirty="0">
                <a:latin typeface="Trebuchet MS"/>
                <a:cs typeface="Trebuchet MS"/>
              </a:rPr>
              <a:t>Interpreting </a:t>
            </a:r>
            <a:r>
              <a:rPr sz="3350" spc="-85" dirty="0">
                <a:latin typeface="Trebuchet MS"/>
                <a:cs typeface="Trebuchet MS"/>
              </a:rPr>
              <a:t>Lag </a:t>
            </a:r>
            <a:r>
              <a:rPr sz="3350" spc="-185" dirty="0">
                <a:latin typeface="Trebuchet MS"/>
                <a:cs typeface="Trebuchet MS"/>
              </a:rPr>
              <a:t>Scatter</a:t>
            </a:r>
            <a:r>
              <a:rPr sz="3350" spc="-509" dirty="0">
                <a:latin typeface="Trebuchet MS"/>
                <a:cs typeface="Trebuchet MS"/>
              </a:rPr>
              <a:t> </a:t>
            </a:r>
            <a:r>
              <a:rPr sz="3350" spc="-95" dirty="0">
                <a:latin typeface="Trebuchet MS"/>
                <a:cs typeface="Trebuchet MS"/>
              </a:rPr>
              <a:t>Plots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12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704" y="2752344"/>
            <a:ext cx="9418320" cy="104266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4605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150"/>
              </a:spcBef>
            </a:pPr>
            <a:r>
              <a:rPr sz="4100" spc="-1019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4100" spc="-101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00" spc="-1019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4100" spc="-101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00" spc="-1019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01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19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19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4100" spc="-12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2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22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08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8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4100" spc="-118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180" dirty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sz="4100" spc="-11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100" spc="-118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18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100" spc="-123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3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2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230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4100" spc="-1230" dirty="0">
                <a:solidFill>
                  <a:srgbClr val="FFFFFF"/>
                </a:solidFill>
                <a:latin typeface="Trebuchet MS"/>
                <a:cs typeface="Trebuchet MS"/>
              </a:rPr>
              <a:t>F </a:t>
            </a:r>
            <a:r>
              <a:rPr sz="4100" spc="-1000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4100" spc="-10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100" spc="-100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0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0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00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4100" spc="-117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128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28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28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00" spc="-128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97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97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97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97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97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97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95" dirty="0">
                <a:latin typeface="Trebuchet MS"/>
                <a:cs typeface="Trebuchet MS"/>
              </a:rPr>
              <a:t>1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-295" dirty="0">
                <a:latin typeface="Trebuchet MS"/>
                <a:cs typeface="Trebuchet MS"/>
              </a:rPr>
              <a:t>3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1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-295" dirty="0">
                <a:latin typeface="Trebuchet MS"/>
                <a:cs typeface="Trebuchet MS"/>
              </a:rPr>
              <a:t>7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046" y="2379864"/>
            <a:ext cx="3780789" cy="1639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43330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40" dirty="0">
                <a:latin typeface="Trebuchet MS"/>
                <a:cs typeface="Trebuchet MS"/>
              </a:rPr>
              <a:t>What </a:t>
            </a:r>
            <a:r>
              <a:rPr sz="3350" dirty="0">
                <a:latin typeface="Trebuchet MS"/>
                <a:cs typeface="Trebuchet MS"/>
              </a:rPr>
              <a:t>is </a:t>
            </a:r>
            <a:r>
              <a:rPr sz="3350" spc="-260" dirty="0">
                <a:latin typeface="Trebuchet MS"/>
                <a:cs typeface="Trebuchet MS"/>
              </a:rPr>
              <a:t>the </a:t>
            </a:r>
            <a:r>
              <a:rPr sz="3350" spc="-195" dirty="0">
                <a:latin typeface="Trebuchet MS"/>
                <a:cs typeface="Trebuchet MS"/>
              </a:rPr>
              <a:t>Autocorrelation </a:t>
            </a:r>
            <a:r>
              <a:rPr sz="3350" spc="-185" dirty="0">
                <a:latin typeface="Trebuchet MS"/>
                <a:cs typeface="Trebuchet MS"/>
              </a:rPr>
              <a:t>Function</a:t>
            </a:r>
            <a:r>
              <a:rPr sz="3350" spc="-545" dirty="0">
                <a:latin typeface="Trebuchet MS"/>
                <a:cs typeface="Trebuchet MS"/>
              </a:rPr>
              <a:t> </a:t>
            </a:r>
            <a:r>
              <a:rPr sz="3350" spc="-70" dirty="0">
                <a:latin typeface="Trebuchet MS"/>
                <a:cs typeface="Trebuchet MS"/>
              </a:rPr>
              <a:t>(ACF)?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376044"/>
            <a:ext cx="970280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Autocorrelation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Function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(ACF)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measure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correlation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 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lagged version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17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815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1550" y="46291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4924" y="45815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599" y="46291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6325" y="4581525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6325" y="4600575"/>
            <a:ext cx="3305175" cy="123825"/>
          </a:xfrm>
          <a:custGeom>
            <a:avLst/>
            <a:gdLst/>
            <a:ahLst/>
            <a:cxnLst/>
            <a:rect l="l" t="t" r="r" b="b"/>
            <a:pathLst>
              <a:path w="3305175" h="123825">
                <a:moveTo>
                  <a:pt x="0" y="0"/>
                </a:moveTo>
                <a:lnTo>
                  <a:pt x="3305174" y="0"/>
                </a:lnTo>
                <a:lnTo>
                  <a:pt x="33051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400" y="2419350"/>
            <a:ext cx="4400550" cy="21812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96520" rIns="0" bIns="0" rtlCol="0">
            <a:spAutoFit/>
          </a:bodyPr>
          <a:lstStyle/>
          <a:p>
            <a:pPr marL="107950">
              <a:lnSpc>
                <a:spcPts val="1580"/>
              </a:lnSpc>
              <a:spcBef>
                <a:spcPts val="760"/>
              </a:spcBef>
            </a:pPr>
            <a:r>
              <a:rPr sz="1350" b="1" spc="10" dirty="0">
                <a:solidFill>
                  <a:srgbClr val="333333"/>
                </a:solidFill>
                <a:latin typeface="Courier New"/>
                <a:cs typeface="Courier New"/>
              </a:rPr>
              <a:t>from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statsmodels.graphics.tsaplots</a:t>
            </a:r>
            <a:r>
              <a:rPr sz="1350" spc="-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b="1" spc="10" dirty="0">
                <a:solidFill>
                  <a:srgbClr val="333333"/>
                </a:solidFill>
                <a:latin typeface="Courier New"/>
                <a:cs typeface="Courier New"/>
              </a:rPr>
              <a:t>import  import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matplotlib.pyplot </a:t>
            </a:r>
            <a:r>
              <a:rPr sz="1350" b="1" spc="10" dirty="0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sz="1350" b="1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plt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1255"/>
              </a:spcBef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df =</a:t>
            </a:r>
            <a:r>
              <a:rPr sz="1350" spc="-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pd.read_csv(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'../../data/aus_beer.csv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80"/>
              </a:lnSpc>
              <a:spcBef>
                <a:spcPts val="1390"/>
              </a:spcBef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plot_acf(df[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'beer'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], lags=</a:t>
            </a:r>
            <a:r>
              <a:rPr sz="1350" spc="10" dirty="0">
                <a:solidFill>
                  <a:srgbClr val="008080"/>
                </a:solidFill>
                <a:latin typeface="Courier New"/>
                <a:cs typeface="Courier New"/>
              </a:rPr>
              <a:t>12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  plt.title(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'Autocorrelation Function</a:t>
            </a:r>
            <a:r>
              <a:rPr sz="1350" spc="-6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(ACF)  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plt.xlabel(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'Lag (quarter)'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  plt.ylabel(</a:t>
            </a:r>
            <a:r>
              <a:rPr sz="1350" spc="10" dirty="0">
                <a:solidFill>
                  <a:srgbClr val="DD1144"/>
                </a:solidFill>
                <a:latin typeface="Courier New"/>
                <a:cs typeface="Courier New"/>
              </a:rPr>
              <a:t>'Autocorrelation'</a:t>
            </a: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 marR="21590">
              <a:lnSpc>
                <a:spcPts val="1515"/>
              </a:lnSpc>
            </a:pPr>
            <a:r>
              <a:rPr sz="1350" spc="10" dirty="0">
                <a:solidFill>
                  <a:srgbClr val="333333"/>
                </a:solidFill>
                <a:latin typeface="Courier New"/>
                <a:cs typeface="Courier New"/>
              </a:rPr>
              <a:t>plt.show()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5" dirty="0">
                <a:solidFill>
                  <a:srgbClr val="585D60"/>
                </a:solidFill>
                <a:latin typeface="Arial"/>
                <a:cs typeface="Arial"/>
              </a:rPr>
              <a:t>14 </a:t>
            </a:r>
            <a:r>
              <a:rPr sz="1200" spc="160" dirty="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sz="1200" spc="-16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585D6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1874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95" dirty="0">
                <a:latin typeface="Trebuchet MS"/>
                <a:cs typeface="Trebuchet MS"/>
              </a:rPr>
              <a:t>1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-295" dirty="0">
                <a:latin typeface="Trebuchet MS"/>
                <a:cs typeface="Trebuchet MS"/>
              </a:rPr>
              <a:t>5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1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-295" dirty="0">
                <a:latin typeface="Trebuchet MS"/>
                <a:cs typeface="Trebuchet MS"/>
              </a:rPr>
              <a:t>7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16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70" dirty="0">
                <a:latin typeface="Trebuchet MS"/>
                <a:cs typeface="Trebuchet MS"/>
              </a:rPr>
              <a:t>Summary </a:t>
            </a:r>
            <a:r>
              <a:rPr sz="3350" spc="-140" dirty="0">
                <a:latin typeface="Trebuchet MS"/>
                <a:cs typeface="Trebuchet MS"/>
              </a:rPr>
              <a:t>of </a:t>
            </a:r>
            <a:r>
              <a:rPr sz="3350" spc="-90" dirty="0">
                <a:latin typeface="Trebuchet MS"/>
                <a:cs typeface="Trebuchet MS"/>
              </a:rPr>
              <a:t>Main</a:t>
            </a:r>
            <a:r>
              <a:rPr sz="3350" spc="-455" dirty="0">
                <a:latin typeface="Trebuchet MS"/>
                <a:cs typeface="Trebuchet MS"/>
              </a:rPr>
              <a:t> </a:t>
            </a:r>
            <a:r>
              <a:rPr sz="3350" spc="-110" dirty="0">
                <a:latin typeface="Trebuchet MS"/>
                <a:cs typeface="Trebuchet MS"/>
              </a:rPr>
              <a:t>Points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474599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now,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you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should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able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sz="1800" spc="-34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do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Describe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scatter</a:t>
            </a:r>
            <a:r>
              <a:rPr sz="1800" spc="-3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plots.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Plot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interpret the </a:t>
            </a:r>
            <a:r>
              <a:rPr sz="1800" spc="-90" dirty="0">
                <a:solidFill>
                  <a:srgbClr val="585D60"/>
                </a:solidFill>
                <a:latin typeface="Arial"/>
                <a:cs typeface="Arial"/>
              </a:rPr>
              <a:t>ACF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31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time-series.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17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2155" dirty="0">
                <a:latin typeface="Arial"/>
                <a:cs typeface="Arial"/>
              </a:rPr>
              <a:t>📝</a:t>
            </a:r>
            <a:r>
              <a:rPr sz="3300" spc="-260" dirty="0">
                <a:latin typeface="Arial"/>
                <a:cs typeface="Arial"/>
              </a:rPr>
              <a:t> </a:t>
            </a:r>
            <a:r>
              <a:rPr sz="3350" spc="-229" dirty="0">
                <a:latin typeface="Trebuchet MS"/>
                <a:cs typeface="Trebuchet MS"/>
              </a:rPr>
              <a:t>Review </a:t>
            </a:r>
            <a:r>
              <a:rPr sz="3350" spc="-180" dirty="0">
                <a:latin typeface="Trebuchet MS"/>
                <a:cs typeface="Trebuchet MS"/>
              </a:rPr>
              <a:t>and </a:t>
            </a:r>
            <a:r>
              <a:rPr sz="3350" spc="-195" dirty="0">
                <a:latin typeface="Trebuchet MS"/>
                <a:cs typeface="Trebuchet MS"/>
              </a:rPr>
              <a:t>Clarification </a:t>
            </a:r>
            <a:r>
              <a:rPr sz="3300" spc="2155" dirty="0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25755" algn="l"/>
              </a:tabLst>
            </a:pPr>
            <a:r>
              <a:rPr b="1" spc="65" dirty="0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spc="-5" dirty="0"/>
              <a:t>:</a:t>
            </a:r>
            <a:r>
              <a:rPr spc="-85" dirty="0"/>
              <a:t> </a:t>
            </a:r>
            <a:r>
              <a:rPr spc="-55" dirty="0"/>
              <a:t>Take </a:t>
            </a:r>
            <a:r>
              <a:rPr spc="20" dirty="0"/>
              <a:t>some</a:t>
            </a:r>
            <a:r>
              <a:rPr spc="-50" dirty="0"/>
              <a:t> </a:t>
            </a:r>
            <a:r>
              <a:rPr spc="35" dirty="0"/>
              <a:t>time</a:t>
            </a:r>
            <a:r>
              <a:rPr spc="-50" dirty="0"/>
              <a:t> </a:t>
            </a:r>
            <a:r>
              <a:rPr spc="45" dirty="0"/>
              <a:t>to</a:t>
            </a:r>
            <a:r>
              <a:rPr spc="-55" dirty="0"/>
              <a:t> </a:t>
            </a:r>
            <a:r>
              <a:rPr spc="10" dirty="0"/>
              <a:t>revisit</a:t>
            </a:r>
            <a:r>
              <a:rPr spc="-50" dirty="0"/>
              <a:t> </a:t>
            </a:r>
            <a:r>
              <a:rPr spc="-10" dirty="0"/>
              <a:t>your</a:t>
            </a:r>
            <a:r>
              <a:rPr spc="-55" dirty="0"/>
              <a:t> </a:t>
            </a:r>
            <a:r>
              <a:rPr spc="20" dirty="0"/>
              <a:t>class</a:t>
            </a:r>
            <a:r>
              <a:rPr spc="-50" dirty="0"/>
              <a:t> </a:t>
            </a:r>
            <a:r>
              <a:rPr spc="15" dirty="0"/>
              <a:t>notes</a:t>
            </a:r>
            <a:r>
              <a:rPr spc="-50" dirty="0"/>
              <a:t> </a:t>
            </a:r>
            <a:r>
              <a:rPr spc="50" dirty="0"/>
              <a:t>for</a:t>
            </a:r>
            <a:r>
              <a:rPr spc="-55" dirty="0"/>
              <a:t> </a:t>
            </a:r>
            <a:r>
              <a:rPr spc="-40" dirty="0"/>
              <a:t>key</a:t>
            </a:r>
            <a:r>
              <a:rPr spc="-50" dirty="0"/>
              <a:t> </a:t>
            </a:r>
            <a:r>
              <a:rPr spc="25" dirty="0"/>
              <a:t>insights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15" dirty="0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325755" algn="l"/>
              </a:tabLst>
            </a:pPr>
            <a:r>
              <a:rPr b="1" spc="15" dirty="0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25" dirty="0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spc="-25" dirty="0"/>
              <a:t>:</a:t>
            </a:r>
            <a:r>
              <a:rPr spc="-80" dirty="0"/>
              <a:t> </a:t>
            </a:r>
            <a:r>
              <a:rPr spc="-30" dirty="0"/>
              <a:t>The</a:t>
            </a:r>
            <a:r>
              <a:rPr spc="-50" dirty="0"/>
              <a:t> </a:t>
            </a:r>
            <a:r>
              <a:rPr spc="5" dirty="0"/>
              <a:t>recording</a:t>
            </a:r>
            <a:r>
              <a:rPr spc="-45" dirty="0"/>
              <a:t> </a:t>
            </a:r>
            <a:r>
              <a:rPr spc="75" dirty="0"/>
              <a:t>of</a:t>
            </a:r>
            <a:r>
              <a:rPr spc="-45" dirty="0"/>
              <a:t> </a:t>
            </a:r>
            <a:r>
              <a:rPr spc="-10" dirty="0"/>
              <a:t>today's</a:t>
            </a:r>
            <a:r>
              <a:rPr spc="-50" dirty="0"/>
              <a:t> </a:t>
            </a:r>
            <a:r>
              <a:rPr spc="20" dirty="0"/>
              <a:t>class</a:t>
            </a:r>
            <a:r>
              <a:rPr spc="-45" dirty="0"/>
              <a:t> </a:t>
            </a:r>
            <a:r>
              <a:rPr spc="40" dirty="0"/>
              <a:t>will</a:t>
            </a:r>
            <a:r>
              <a:rPr spc="-50" dirty="0"/>
              <a:t> </a:t>
            </a:r>
            <a:r>
              <a:rPr spc="-20" dirty="0"/>
              <a:t>be</a:t>
            </a:r>
            <a:r>
              <a:rPr spc="-45" dirty="0"/>
              <a:t> </a:t>
            </a:r>
            <a:r>
              <a:rPr spc="5" dirty="0"/>
              <a:t>made</a:t>
            </a:r>
            <a:r>
              <a:rPr spc="-45" dirty="0"/>
              <a:t> </a:t>
            </a:r>
            <a:r>
              <a:rPr spc="-10" dirty="0"/>
              <a:t>available</a:t>
            </a:r>
            <a:r>
              <a:rPr spc="-50" dirty="0"/>
              <a:t> </a:t>
            </a:r>
            <a:r>
              <a:rPr spc="5" dirty="0"/>
              <a:t>on</a:t>
            </a:r>
            <a:r>
              <a:rPr spc="-45" dirty="0"/>
              <a:t> </a:t>
            </a:r>
            <a:r>
              <a:rPr spc="-35" dirty="0"/>
              <a:t>Canvas  </a:t>
            </a:r>
            <a:r>
              <a:rPr spc="5" dirty="0"/>
              <a:t>approximately </a:t>
            </a:r>
            <a:r>
              <a:rPr spc="-30" dirty="0"/>
              <a:t>3-4 </a:t>
            </a:r>
            <a:r>
              <a:rPr spc="5" dirty="0"/>
              <a:t>hours </a:t>
            </a:r>
            <a:r>
              <a:rPr spc="30" dirty="0"/>
              <a:t>after </a:t>
            </a:r>
            <a:r>
              <a:rPr spc="10" dirty="0"/>
              <a:t>the session</a:t>
            </a:r>
            <a:r>
              <a:rPr spc="-350" dirty="0"/>
              <a:t> </a:t>
            </a:r>
            <a:r>
              <a:rPr spc="-10" dirty="0"/>
              <a:t>ends.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325755" algn="l"/>
              </a:tabLst>
            </a:pPr>
            <a:r>
              <a:rPr b="1" spc="-15" dirty="0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spc="-15" dirty="0"/>
              <a:t>:</a:t>
            </a:r>
            <a:r>
              <a:rPr spc="-50" dirty="0"/>
              <a:t> </a:t>
            </a:r>
            <a:r>
              <a:rPr spc="-20" dirty="0"/>
              <a:t>Please</a:t>
            </a:r>
            <a:r>
              <a:rPr spc="-50" dirty="0"/>
              <a:t> </a:t>
            </a:r>
            <a:r>
              <a:rPr spc="-5" dirty="0"/>
              <a:t>don't</a:t>
            </a:r>
            <a:r>
              <a:rPr spc="-50" dirty="0"/>
              <a:t> </a:t>
            </a:r>
            <a:r>
              <a:rPr spc="10" dirty="0"/>
              <a:t>hesitate</a:t>
            </a:r>
            <a:r>
              <a:rPr spc="-50" dirty="0"/>
              <a:t> </a:t>
            </a:r>
            <a:r>
              <a:rPr spc="45" dirty="0"/>
              <a:t>to</a:t>
            </a:r>
            <a:r>
              <a:rPr spc="-50" dirty="0"/>
              <a:t> </a:t>
            </a:r>
            <a:r>
              <a:rPr spc="5" dirty="0"/>
              <a:t>ask</a:t>
            </a:r>
            <a:r>
              <a:rPr spc="-50" dirty="0"/>
              <a:t> </a:t>
            </a:r>
            <a:r>
              <a:rPr spc="50" dirty="0"/>
              <a:t>for</a:t>
            </a:r>
            <a:r>
              <a:rPr spc="-50" dirty="0"/>
              <a:t> </a:t>
            </a:r>
            <a:r>
              <a:rPr spc="25" dirty="0"/>
              <a:t>clarification</a:t>
            </a:r>
            <a:r>
              <a:rPr spc="-50" dirty="0"/>
              <a:t> </a:t>
            </a:r>
            <a:r>
              <a:rPr spc="5" dirty="0"/>
              <a:t>on</a:t>
            </a:r>
            <a:r>
              <a:rPr spc="-50" dirty="0"/>
              <a:t> </a:t>
            </a:r>
            <a:r>
              <a:rPr spc="-30" dirty="0"/>
              <a:t>any</a:t>
            </a:r>
            <a:r>
              <a:rPr spc="-50" dirty="0"/>
              <a:t> </a:t>
            </a:r>
            <a:r>
              <a:rPr spc="35" dirty="0"/>
              <a:t>topics</a:t>
            </a:r>
            <a:r>
              <a:rPr spc="-50" dirty="0"/>
              <a:t> </a:t>
            </a:r>
            <a:r>
              <a:rPr spc="15" dirty="0"/>
              <a:t>discussed</a:t>
            </a:r>
            <a:r>
              <a:rPr spc="-45" dirty="0"/>
              <a:t> </a:t>
            </a:r>
            <a:r>
              <a:rPr spc="15" dirty="0"/>
              <a:t>in</a:t>
            </a:r>
            <a:r>
              <a:rPr spc="-50" dirty="0"/>
              <a:t> </a:t>
            </a:r>
            <a:r>
              <a:rPr spc="15" dirty="0"/>
              <a:t>class.</a:t>
            </a:r>
            <a:r>
              <a:rPr spc="-50" dirty="0"/>
              <a:t> </a:t>
            </a:r>
            <a:r>
              <a:rPr dirty="0"/>
              <a:t>It's  </a:t>
            </a:r>
            <a:r>
              <a:rPr spc="20" dirty="0"/>
              <a:t>crucial</a:t>
            </a:r>
            <a:r>
              <a:rPr spc="-60" dirty="0"/>
              <a:t> </a:t>
            </a:r>
            <a:r>
              <a:rPr spc="35" dirty="0"/>
              <a:t>not</a:t>
            </a:r>
            <a:r>
              <a:rPr spc="-55" dirty="0"/>
              <a:t> </a:t>
            </a:r>
            <a:r>
              <a:rPr spc="45" dirty="0"/>
              <a:t>to</a:t>
            </a:r>
            <a:r>
              <a:rPr spc="-55" dirty="0"/>
              <a:t> </a:t>
            </a:r>
            <a:r>
              <a:rPr spc="25" dirty="0"/>
              <a:t>let</a:t>
            </a:r>
            <a:r>
              <a:rPr spc="-55" dirty="0"/>
              <a:t> </a:t>
            </a:r>
            <a:r>
              <a:rPr spc="15" dirty="0"/>
              <a:t>questions</a:t>
            </a:r>
            <a:r>
              <a:rPr spc="-55" dirty="0"/>
              <a:t> </a:t>
            </a:r>
            <a:r>
              <a:rPr spc="10" dirty="0"/>
              <a:t>accumulate.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2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80" dirty="0">
                <a:latin typeface="Trebuchet MS"/>
                <a:cs typeface="Trebuchet MS"/>
              </a:rPr>
              <a:t>Quick </a:t>
            </a:r>
            <a:r>
              <a:rPr sz="3350" spc="-185" dirty="0">
                <a:latin typeface="Trebuchet MS"/>
                <a:cs typeface="Trebuchet MS"/>
              </a:rPr>
              <a:t>Refresher </a:t>
            </a:r>
            <a:r>
              <a:rPr sz="3350" spc="-140" dirty="0">
                <a:latin typeface="Trebuchet MS"/>
                <a:cs typeface="Trebuchet MS"/>
              </a:rPr>
              <a:t>of </a:t>
            </a:r>
            <a:r>
              <a:rPr sz="3350" spc="-100" dirty="0">
                <a:latin typeface="Trebuchet MS"/>
                <a:cs typeface="Trebuchet MS"/>
              </a:rPr>
              <a:t>Last</a:t>
            </a:r>
            <a:r>
              <a:rPr sz="3350" spc="-475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451548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Generate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interpret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simple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line</a:t>
            </a:r>
            <a:r>
              <a:rPr sz="1800" spc="-33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charts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750" spc="65" dirty="0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seasonal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plots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33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subplots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3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70" dirty="0">
                <a:latin typeface="Trebuchet MS"/>
                <a:cs typeface="Trebuchet MS"/>
              </a:rPr>
              <a:t>Learning </a:t>
            </a:r>
            <a:r>
              <a:rPr sz="3350" spc="-204" dirty="0">
                <a:latin typeface="Trebuchet MS"/>
                <a:cs typeface="Trebuchet MS"/>
              </a:rPr>
              <a:t>Objectives </a:t>
            </a:r>
            <a:r>
              <a:rPr sz="3350" spc="-185" dirty="0">
                <a:latin typeface="Trebuchet MS"/>
                <a:cs typeface="Trebuchet MS"/>
              </a:rPr>
              <a:t>for </a:t>
            </a:r>
            <a:r>
              <a:rPr sz="3350" spc="-135" dirty="0">
                <a:latin typeface="Trebuchet MS"/>
                <a:cs typeface="Trebuchet MS"/>
              </a:rPr>
              <a:t>Today's</a:t>
            </a:r>
            <a:r>
              <a:rPr sz="3350" spc="-495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719328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Describe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scatter</a:t>
            </a:r>
            <a:r>
              <a:rPr sz="1800" spc="-3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plots.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interpret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autocorrelation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function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(ACF)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time-series.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624" y="2758440"/>
            <a:ext cx="9174480" cy="1039494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4033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105"/>
              </a:spcBef>
            </a:pP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100" spc="-108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08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100" spc="-117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17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sz="4100" spc="-12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2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22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sz="4100" spc="-103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03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03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03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03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0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03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9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98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9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95" dirty="0">
                <a:latin typeface="Trebuchet MS"/>
                <a:cs typeface="Trebuchet MS"/>
              </a:rPr>
              <a:t>4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2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1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-295" dirty="0">
                <a:latin typeface="Trebuchet MS"/>
                <a:cs typeface="Trebuchet MS"/>
              </a:rPr>
              <a:t>7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5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48729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40" dirty="0">
                <a:latin typeface="Trebuchet MS"/>
                <a:cs typeface="Trebuchet MS"/>
              </a:rPr>
              <a:t>What </a:t>
            </a:r>
            <a:r>
              <a:rPr sz="3350" dirty="0">
                <a:latin typeface="Trebuchet MS"/>
                <a:cs typeface="Trebuchet MS"/>
              </a:rPr>
              <a:t>is </a:t>
            </a:r>
            <a:r>
              <a:rPr sz="3350" spc="-145" dirty="0">
                <a:latin typeface="Trebuchet MS"/>
                <a:cs typeface="Trebuchet MS"/>
              </a:rPr>
              <a:t>a</a:t>
            </a:r>
            <a:r>
              <a:rPr sz="3350" spc="-555" dirty="0">
                <a:latin typeface="Trebuchet MS"/>
                <a:cs typeface="Trebuchet MS"/>
              </a:rPr>
              <a:t> </a:t>
            </a:r>
            <a:r>
              <a:rPr sz="3350" spc="-15" dirty="0">
                <a:latin typeface="Trebuchet MS"/>
                <a:cs typeface="Trebuchet MS"/>
              </a:rPr>
              <a:t>Lag?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92619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C2132D"/>
                </a:solidFill>
                <a:latin typeface="Trebuchet MS"/>
                <a:cs typeface="Trebuchet MS"/>
              </a:rPr>
              <a:t>lag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refers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delay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an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event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Arial"/>
                <a:cs typeface="Arial"/>
              </a:rPr>
              <a:t>its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observable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Arial"/>
                <a:cs typeface="Arial"/>
              </a:rPr>
              <a:t>effect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measurement.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data,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C2132D"/>
                </a:solidFill>
                <a:latin typeface="Trebuchet MS"/>
                <a:cs typeface="Trebuchet MS"/>
              </a:rPr>
              <a:t>lag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simply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previous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observation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series.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buFont typeface="Trebuchet MS"/>
              <a:buChar char="•"/>
              <a:tabLst>
                <a:tab pos="393700" algn="l"/>
              </a:tabLst>
            </a:pPr>
            <a:r>
              <a:rPr sz="1800" b="1" spc="35" dirty="0">
                <a:solidFill>
                  <a:srgbClr val="C2132D"/>
                </a:solidFill>
                <a:latin typeface="Trebuchet MS"/>
                <a:cs typeface="Trebuchet MS"/>
              </a:rPr>
              <a:t>Lag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1: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Refers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immediately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preceding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current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393700" algn="l"/>
              </a:tabLst>
            </a:pPr>
            <a:r>
              <a:rPr sz="1800" b="1" spc="35" dirty="0">
                <a:solidFill>
                  <a:srgbClr val="C2132D"/>
                </a:solidFill>
                <a:latin typeface="Trebuchet MS"/>
                <a:cs typeface="Trebuchet MS"/>
              </a:rPr>
              <a:t>Lag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2: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Refers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Arial"/>
                <a:cs typeface="Arial"/>
              </a:rPr>
              <a:t>two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periods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before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current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value,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so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6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7623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40" dirty="0">
                <a:latin typeface="Trebuchet MS"/>
                <a:cs typeface="Trebuchet MS"/>
              </a:rPr>
              <a:t>What </a:t>
            </a:r>
            <a:r>
              <a:rPr sz="3350" dirty="0">
                <a:latin typeface="Trebuchet MS"/>
                <a:cs typeface="Trebuchet MS"/>
              </a:rPr>
              <a:t>is </a:t>
            </a:r>
            <a:r>
              <a:rPr sz="3350" spc="-145" dirty="0">
                <a:latin typeface="Trebuchet MS"/>
                <a:cs typeface="Trebuchet MS"/>
              </a:rPr>
              <a:t>a </a:t>
            </a:r>
            <a:r>
              <a:rPr sz="3350" spc="-85" dirty="0">
                <a:latin typeface="Trebuchet MS"/>
                <a:cs typeface="Trebuchet MS"/>
              </a:rPr>
              <a:t>Lag</a:t>
            </a:r>
            <a:r>
              <a:rPr sz="3350" spc="-635" dirty="0">
                <a:latin typeface="Trebuchet MS"/>
                <a:cs typeface="Trebuchet MS"/>
              </a:rPr>
              <a:t> </a:t>
            </a:r>
            <a:r>
              <a:rPr sz="3350" spc="-150" dirty="0">
                <a:latin typeface="Trebuchet MS"/>
                <a:cs typeface="Trebuchet MS"/>
              </a:rPr>
              <a:t>(Cont.)?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425575"/>
            <a:ext cx="9680575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Imagine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3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daily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sales: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4445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444500" algn="l"/>
              </a:tabLst>
            </a:pPr>
            <a:r>
              <a:rPr sz="1800" spc="-70" dirty="0">
                <a:solidFill>
                  <a:srgbClr val="585D60"/>
                </a:solidFill>
                <a:latin typeface="Arial"/>
                <a:cs typeface="Arial"/>
              </a:rPr>
              <a:t>Day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1:</a:t>
            </a:r>
            <a:r>
              <a:rPr sz="1800" spc="-13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$100</a:t>
            </a:r>
            <a:endParaRPr sz="1800">
              <a:latin typeface="Arial"/>
              <a:cs typeface="Arial"/>
            </a:endParaRPr>
          </a:p>
          <a:p>
            <a:pPr marL="4445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444500" algn="l"/>
              </a:tabLst>
            </a:pPr>
            <a:r>
              <a:rPr sz="1800" spc="-70" dirty="0">
                <a:solidFill>
                  <a:srgbClr val="585D60"/>
                </a:solidFill>
                <a:latin typeface="Arial"/>
                <a:cs typeface="Arial"/>
              </a:rPr>
              <a:t>Day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2:</a:t>
            </a:r>
            <a:r>
              <a:rPr sz="1800" spc="-13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$150</a:t>
            </a:r>
            <a:endParaRPr sz="1800">
              <a:latin typeface="Arial"/>
              <a:cs typeface="Arial"/>
            </a:endParaRPr>
          </a:p>
          <a:p>
            <a:pPr marL="4445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444500" algn="l"/>
              </a:tabLst>
            </a:pPr>
            <a:r>
              <a:rPr sz="1800" spc="-70" dirty="0">
                <a:solidFill>
                  <a:srgbClr val="585D60"/>
                </a:solidFill>
                <a:latin typeface="Arial"/>
                <a:cs typeface="Arial"/>
              </a:rPr>
              <a:t>Day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3:</a:t>
            </a:r>
            <a:r>
              <a:rPr sz="1800" spc="-13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$120</a:t>
            </a:r>
            <a:endParaRPr sz="1800">
              <a:latin typeface="Arial"/>
              <a:cs typeface="Arial"/>
            </a:endParaRPr>
          </a:p>
          <a:p>
            <a:pPr marL="63500" marR="55880">
              <a:lnSpc>
                <a:spcPct val="114599"/>
              </a:lnSpc>
              <a:spcBef>
                <a:spcPts val="1875"/>
              </a:spcBef>
            </a:pP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Arial"/>
                <a:cs typeface="Arial"/>
              </a:rPr>
              <a:t>Day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Arial"/>
                <a:cs typeface="Arial"/>
              </a:rPr>
              <a:t>3,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1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sales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Arial"/>
                <a:cs typeface="Arial"/>
              </a:rPr>
              <a:t>Day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2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($150).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Similarly,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2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Arial"/>
                <a:cs typeface="Arial"/>
              </a:rPr>
              <a:t>Day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1 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($100).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90"/>
              </a:spcBef>
            </a:pP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mathematical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notation,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500" i="1" spc="155" dirty="0">
                <a:solidFill>
                  <a:srgbClr val="585D60"/>
                </a:solidFill>
                <a:latin typeface="Calibri"/>
                <a:cs typeface="Calibri"/>
              </a:rPr>
              <a:t>y</a:t>
            </a:r>
            <a:r>
              <a:rPr sz="1575" i="1" spc="232" baseline="-15873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r>
              <a:rPr sz="1575" i="1" spc="450" baseline="-15873" dirty="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represents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at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then: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444500" indent="-133985">
              <a:lnSpc>
                <a:spcPct val="100000"/>
              </a:lnSpc>
              <a:buClr>
                <a:srgbClr val="C2132D"/>
              </a:buClr>
              <a:buSzPct val="120000"/>
              <a:buFont typeface="Trebuchet MS"/>
              <a:buChar char="•"/>
              <a:tabLst>
                <a:tab pos="444500" algn="l"/>
              </a:tabLst>
            </a:pPr>
            <a:r>
              <a:rPr sz="1500" i="1" spc="260" dirty="0">
                <a:solidFill>
                  <a:srgbClr val="585D60"/>
                </a:solidFill>
                <a:latin typeface="Calibri"/>
                <a:cs typeface="Calibri"/>
              </a:rPr>
              <a:t>y</a:t>
            </a:r>
            <a:r>
              <a:rPr sz="1575" i="1" spc="390" baseline="-13227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r>
              <a:rPr sz="1275" spc="390" baseline="-16339" dirty="0">
                <a:solidFill>
                  <a:srgbClr val="585D60"/>
                </a:solidFill>
                <a:latin typeface="Times New Roman"/>
                <a:cs typeface="Times New Roman"/>
              </a:rPr>
              <a:t>−1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1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36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500" i="1" spc="155" dirty="0">
                <a:solidFill>
                  <a:srgbClr val="585D60"/>
                </a:solidFill>
                <a:latin typeface="Calibri"/>
                <a:cs typeface="Calibri"/>
              </a:rPr>
              <a:t>y</a:t>
            </a:r>
            <a:r>
              <a:rPr sz="1575" i="1" spc="232" baseline="-13227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endParaRPr sz="1575" baseline="-13227">
              <a:latin typeface="Calibri"/>
              <a:cs typeface="Calibri"/>
            </a:endParaRPr>
          </a:p>
          <a:p>
            <a:pPr marL="4445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SzPct val="120000"/>
              <a:buFont typeface="Trebuchet MS"/>
              <a:buChar char="•"/>
              <a:tabLst>
                <a:tab pos="444500" algn="l"/>
              </a:tabLst>
            </a:pPr>
            <a:r>
              <a:rPr sz="1500" i="1" spc="260" dirty="0">
                <a:solidFill>
                  <a:srgbClr val="585D60"/>
                </a:solidFill>
                <a:latin typeface="Calibri"/>
                <a:cs typeface="Calibri"/>
              </a:rPr>
              <a:t>y</a:t>
            </a:r>
            <a:r>
              <a:rPr sz="1575" i="1" spc="390" baseline="-15873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r>
              <a:rPr sz="1275" spc="390" baseline="-19607" dirty="0">
                <a:solidFill>
                  <a:srgbClr val="585D60"/>
                </a:solidFill>
                <a:latin typeface="Times New Roman"/>
                <a:cs typeface="Times New Roman"/>
              </a:rPr>
              <a:t>−2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2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value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36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500" i="1" spc="155" dirty="0">
                <a:solidFill>
                  <a:srgbClr val="585D60"/>
                </a:solidFill>
                <a:latin typeface="Calibri"/>
                <a:cs typeface="Calibri"/>
              </a:rPr>
              <a:t>y</a:t>
            </a:r>
            <a:r>
              <a:rPr sz="1575" i="1" spc="232" baseline="-15873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endParaRPr sz="1575" baseline="-1587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980" y="4125883"/>
            <a:ext cx="3745474" cy="151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0046" y="3999114"/>
            <a:ext cx="3780789" cy="1639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32549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85" dirty="0">
                <a:latin typeface="Trebuchet MS"/>
                <a:cs typeface="Trebuchet MS"/>
              </a:rPr>
              <a:t>Importance </a:t>
            </a:r>
            <a:r>
              <a:rPr sz="3350" spc="-140" dirty="0">
                <a:latin typeface="Trebuchet MS"/>
                <a:cs typeface="Trebuchet MS"/>
              </a:rPr>
              <a:t>of</a:t>
            </a:r>
            <a:r>
              <a:rPr sz="3350" spc="-355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Lags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7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6054" y="1376044"/>
            <a:ext cx="9169400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68960" indent="-133985" algn="just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59385" algn="l"/>
              </a:tabLst>
            </a:pPr>
            <a:r>
              <a:rPr sz="1800" b="1" spc="60" dirty="0">
                <a:solidFill>
                  <a:srgbClr val="C2132D"/>
                </a:solidFill>
                <a:latin typeface="Trebuchet MS"/>
                <a:cs typeface="Trebuchet MS"/>
              </a:rPr>
              <a:t>Lags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important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because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they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us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 relationship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past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present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values.</a:t>
            </a:r>
            <a:r>
              <a:rPr sz="1800" spc="-9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They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Forecasting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39750" marR="17780" lvl="1" indent="-133985" algn="just">
              <a:lnSpc>
                <a:spcPct val="116300"/>
              </a:lnSpc>
              <a:spcBef>
                <a:spcPts val="935"/>
              </a:spcBef>
              <a:buFont typeface="Trebuchet MS"/>
              <a:buChar char="•"/>
              <a:tabLst>
                <a:tab pos="540385" algn="l"/>
              </a:tabLst>
            </a:pP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Autoregressive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models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Models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such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585D60"/>
                </a:solidFill>
                <a:latin typeface="Arial"/>
                <a:cs typeface="Arial"/>
              </a:rPr>
              <a:t>AR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(AutoRegressive)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Arial"/>
                <a:cs typeface="Arial"/>
              </a:rPr>
              <a:t>ARIMA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models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use 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past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values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(lags)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predict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future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values.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example,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an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Arial"/>
                <a:cs typeface="Arial"/>
              </a:rPr>
              <a:t>AR(1)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model 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uses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r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edicts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500" i="1" spc="210" dirty="0">
                <a:solidFill>
                  <a:srgbClr val="585D60"/>
                </a:solidFill>
                <a:latin typeface="Calibri"/>
                <a:cs typeface="Calibri"/>
              </a:rPr>
              <a:t>y</a:t>
            </a:r>
            <a:r>
              <a:rPr sz="1575" i="1" spc="157" baseline="-13227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r>
              <a:rPr sz="1575" i="1" baseline="-13227" dirty="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sz="1575" i="1" spc="89" baseline="-13227" dirty="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solely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based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500" i="1" spc="210" dirty="0">
                <a:solidFill>
                  <a:srgbClr val="585D60"/>
                </a:solidFill>
                <a:latin typeface="Calibri"/>
                <a:cs typeface="Calibri"/>
              </a:rPr>
              <a:t>y</a:t>
            </a:r>
            <a:r>
              <a:rPr sz="1575" i="1" spc="157" baseline="-13227" dirty="0">
                <a:solidFill>
                  <a:srgbClr val="585D60"/>
                </a:solidFill>
                <a:latin typeface="Calibri"/>
                <a:cs typeface="Calibri"/>
              </a:rPr>
              <a:t>t</a:t>
            </a:r>
            <a:r>
              <a:rPr sz="1275" spc="765" baseline="-16339" dirty="0">
                <a:solidFill>
                  <a:srgbClr val="585D60"/>
                </a:solidFill>
                <a:latin typeface="Times New Roman"/>
                <a:cs typeface="Times New Roman"/>
              </a:rPr>
              <a:t>−</a:t>
            </a:r>
            <a:r>
              <a:rPr sz="1275" spc="450" baseline="-16339" dirty="0">
                <a:solidFill>
                  <a:srgbClr val="585D60"/>
                </a:solidFill>
                <a:latin typeface="Times New Roman"/>
                <a:cs typeface="Times New Roman"/>
              </a:rPr>
              <a:t>1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39750" lvl="1" indent="-134620" algn="just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40385" algn="l"/>
              </a:tabLst>
            </a:pP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Seasonality: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Lags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capture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seasonal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patterns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8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32549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85" dirty="0">
                <a:latin typeface="Trebuchet MS"/>
                <a:cs typeface="Trebuchet MS"/>
              </a:rPr>
              <a:t>Importance </a:t>
            </a:r>
            <a:r>
              <a:rPr sz="3350" spc="-140" dirty="0">
                <a:latin typeface="Trebuchet MS"/>
                <a:cs typeface="Trebuchet MS"/>
              </a:rPr>
              <a:t>of</a:t>
            </a:r>
            <a:r>
              <a:rPr sz="3350" spc="-355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Lags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3513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74803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60" dirty="0">
                <a:solidFill>
                  <a:srgbClr val="C2132D"/>
                </a:solidFill>
                <a:latin typeface="Trebuchet MS"/>
                <a:cs typeface="Trebuchet MS"/>
              </a:rPr>
              <a:t>Lags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important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because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they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us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 relationship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past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present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values.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Hence,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they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in:</a:t>
            </a:r>
            <a:endParaRPr sz="1800">
              <a:latin typeface="Arial"/>
              <a:cs typeface="Arial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20" dirty="0">
                <a:solidFill>
                  <a:srgbClr val="C2132D"/>
                </a:solidFill>
                <a:latin typeface="Trebuchet MS"/>
                <a:cs typeface="Trebuchet MS"/>
              </a:rPr>
              <a:t>Causal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2132D"/>
                </a:solidFill>
                <a:latin typeface="Trebuchet MS"/>
                <a:cs typeface="Trebuchet MS"/>
              </a:rPr>
              <a:t>Analysis:</a:t>
            </a:r>
            <a:endParaRPr sz="1800">
              <a:latin typeface="Trebuchet MS"/>
              <a:cs typeface="Trebuchet MS"/>
            </a:endParaRPr>
          </a:p>
          <a:p>
            <a:pPr marL="908050" marR="5080" lvl="2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908685" algn="l"/>
              </a:tabLst>
            </a:pPr>
            <a:r>
              <a:rPr sz="1800" b="1" spc="20" dirty="0">
                <a:solidFill>
                  <a:srgbClr val="C2132D"/>
                </a:solidFill>
                <a:latin typeface="Trebuchet MS"/>
                <a:cs typeface="Trebuchet MS"/>
              </a:rPr>
              <a:t>Cause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Effect: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many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business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scenarios,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past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events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(lags)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predictors  </a:t>
            </a:r>
            <a:r>
              <a:rPr sz="1800" spc="50" dirty="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current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outcomes;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e.g.,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past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advertising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spend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Arial"/>
                <a:cs typeface="Arial"/>
              </a:rPr>
              <a:t>might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affect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current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sales.</a:t>
            </a:r>
            <a:endParaRPr sz="1800">
              <a:latin typeface="Arial"/>
              <a:cs typeface="Arial"/>
            </a:endParaRPr>
          </a:p>
          <a:p>
            <a:pPr marL="908050" marR="234315" lvl="2" indent="-133985">
              <a:lnSpc>
                <a:spcPct val="118100"/>
              </a:lnSpc>
              <a:spcBef>
                <a:spcPts val="825"/>
              </a:spcBef>
              <a:buFont typeface="Trebuchet MS"/>
              <a:buChar char="•"/>
              <a:tabLst>
                <a:tab pos="908685" algn="l"/>
              </a:tabLst>
            </a:pP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Policy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Evaluation: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Understanding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delayed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impact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policies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changes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(e.g., 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price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changes,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marketing campaigns)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sz="1800" spc="-30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essential.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" dirty="0"/>
              <a:t>9</a:t>
            </a:fld>
            <a:r>
              <a:rPr spc="5" dirty="0"/>
              <a:t> </a:t>
            </a:r>
            <a:r>
              <a:rPr spc="160" dirty="0"/>
              <a:t>/</a:t>
            </a:r>
            <a:r>
              <a:rPr spc="-165" dirty="0"/>
              <a:t> </a:t>
            </a:r>
            <a:r>
              <a:rPr spc="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6005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85" dirty="0">
                <a:latin typeface="Trebuchet MS"/>
                <a:cs typeface="Trebuchet MS"/>
              </a:rPr>
              <a:t>Importance </a:t>
            </a:r>
            <a:r>
              <a:rPr sz="3350" spc="-140" dirty="0">
                <a:latin typeface="Trebuchet MS"/>
                <a:cs typeface="Trebuchet MS"/>
              </a:rPr>
              <a:t>of </a:t>
            </a:r>
            <a:r>
              <a:rPr sz="3350" spc="-20" dirty="0">
                <a:latin typeface="Trebuchet MS"/>
                <a:cs typeface="Trebuchet MS"/>
              </a:rPr>
              <a:t>Lags</a:t>
            </a:r>
            <a:r>
              <a:rPr sz="3350" spc="-434" dirty="0">
                <a:latin typeface="Trebuchet MS"/>
                <a:cs typeface="Trebuchet MS"/>
              </a:rPr>
              <a:t> </a:t>
            </a:r>
            <a:r>
              <a:rPr sz="3350" spc="-200" dirty="0">
                <a:latin typeface="Trebuchet MS"/>
                <a:cs typeface="Trebuchet MS"/>
              </a:rPr>
              <a:t>(Cont.)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45832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870585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60" dirty="0">
                <a:solidFill>
                  <a:srgbClr val="C2132D"/>
                </a:solidFill>
                <a:latin typeface="Trebuchet MS"/>
                <a:cs typeface="Trebuchet MS"/>
              </a:rPr>
              <a:t>Lags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important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because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they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us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sz="180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  relationship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past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present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values.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Arial"/>
                <a:cs typeface="Arial"/>
              </a:rPr>
              <a:t>Hence,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they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Arial"/>
                <a:cs typeface="Arial"/>
              </a:rPr>
              <a:t>in:</a:t>
            </a:r>
            <a:endParaRPr sz="1800">
              <a:latin typeface="Arial"/>
              <a:cs typeface="Arial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Data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Preparation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and </a:t>
            </a:r>
            <a:r>
              <a:rPr sz="1800" b="1" spc="-75" dirty="0">
                <a:solidFill>
                  <a:srgbClr val="C2132D"/>
                </a:solidFill>
                <a:latin typeface="Trebuchet MS"/>
                <a:cs typeface="Trebuchet MS"/>
              </a:rPr>
              <a:t>Feature</a:t>
            </a:r>
            <a:r>
              <a:rPr sz="1800" b="1" spc="-2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Engineering:</a:t>
            </a:r>
            <a:endParaRPr sz="1800">
              <a:latin typeface="Trebuchet MS"/>
              <a:cs typeface="Trebuchet MS"/>
            </a:endParaRPr>
          </a:p>
          <a:p>
            <a:pPr marL="908050" marR="5080" lvl="2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908685" algn="l"/>
              </a:tabLst>
            </a:pPr>
            <a:r>
              <a:rPr sz="1800" b="1" spc="-75" dirty="0">
                <a:solidFill>
                  <a:srgbClr val="C2132D"/>
                </a:solidFill>
                <a:latin typeface="Trebuchet MS"/>
                <a:cs typeface="Trebuchet MS"/>
              </a:rPr>
              <a:t>Feature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Creation: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machine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learning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models,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creating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lag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features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series 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model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Arial"/>
                <a:cs typeface="Arial"/>
              </a:rPr>
              <a:t>historical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patterns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trends.</a:t>
            </a:r>
            <a:endParaRPr sz="1800">
              <a:latin typeface="Arial"/>
              <a:cs typeface="Arial"/>
            </a:endParaRPr>
          </a:p>
          <a:p>
            <a:pPr marL="908050" marR="286385" lvl="2" indent="-133985">
              <a:lnSpc>
                <a:spcPct val="118100"/>
              </a:lnSpc>
              <a:spcBef>
                <a:spcPts val="825"/>
              </a:spcBef>
              <a:buFont typeface="Trebuchet MS"/>
              <a:buChar char="•"/>
              <a:tabLst>
                <a:tab pos="908685" algn="l"/>
              </a:tabLst>
            </a:pP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Smoothing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Differencing: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Lags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also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techniques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like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differencing</a:t>
            </a:r>
            <a:r>
              <a:rPr sz="1800" spc="-5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Arial"/>
                <a:cs typeface="Arial"/>
              </a:rPr>
              <a:t>to  </a:t>
            </a:r>
            <a:r>
              <a:rPr sz="1800" spc="15" dirty="0">
                <a:solidFill>
                  <a:srgbClr val="585D60"/>
                </a:solidFill>
                <a:latin typeface="Arial"/>
                <a:cs typeface="Arial"/>
              </a:rPr>
              <a:t>stabilize</a:t>
            </a:r>
            <a:r>
              <a:rPr sz="1800" spc="-60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mean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Arial"/>
                <a:cs typeface="Arial"/>
              </a:rPr>
              <a:t>series,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Arial"/>
                <a:cs typeface="Arial"/>
              </a:rPr>
              <a:t>which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Arial"/>
                <a:cs typeface="Arial"/>
              </a:rPr>
              <a:t>common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Arial"/>
                <a:cs typeface="Arial"/>
              </a:rPr>
              <a:t>preprocessing</a:t>
            </a:r>
            <a:r>
              <a:rPr sz="1800" spc="-5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Arial"/>
                <a:cs typeface="Arial"/>
              </a:rPr>
              <a:t>step.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999</Words>
  <Application>Microsoft Office PowerPoint</Application>
  <PresentationFormat>Custom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 UI Emoji</vt:lpstr>
      <vt:lpstr>Times New Roman</vt:lpstr>
      <vt:lpstr>Trebuchet MS</vt:lpstr>
      <vt:lpstr>Office Theme</vt:lpstr>
      <vt:lpstr>ISA 444: Business Forecasting 04: Plotting a Single Time Series in Python (Cont.)</vt:lpstr>
      <vt:lpstr>Quick Refresher of Last Class</vt:lpstr>
      <vt:lpstr>Learning Objectives for Today's Class</vt:lpstr>
      <vt:lpstr>DDeessccrriibbee aa llaagg aanndd ccrreeaattee llaagg ssccaatttteerr pplloottss</vt:lpstr>
      <vt:lpstr>What is a Lag?</vt:lpstr>
      <vt:lpstr>What is a Lag (Cont.)?</vt:lpstr>
      <vt:lpstr>Importance of Lags</vt:lpstr>
      <vt:lpstr>Importance of Lags</vt:lpstr>
      <vt:lpstr>Importance of Lags (Cont.)</vt:lpstr>
      <vt:lpstr>Implementing Lags in Python</vt:lpstr>
      <vt:lpstr>05:00</vt:lpstr>
      <vt:lpstr>Demo: Creating and Interpreting Lag Scatter Plots</vt:lpstr>
      <vt:lpstr>PPlloott aanndd iinntteerrpprreett tthhee AACCFF ffoorr aa TTiimmee SSeerriieess</vt:lpstr>
      <vt:lpstr>What is the Autocorrelation Function (ACF)?</vt:lpstr>
      <vt:lpstr>RReeccaapp</vt:lpstr>
      <vt:lpstr>Summary of Main Points</vt:lpstr>
      <vt:lpstr>📝 Review and Clarification 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444: Business Forecasting</dc:title>
  <cp:lastModifiedBy>Megahed, Fadel M</cp:lastModifiedBy>
  <cp:revision>1</cp:revision>
  <dcterms:created xsi:type="dcterms:W3CDTF">2025-02-06T16:18:55Z</dcterms:created>
  <dcterms:modified xsi:type="dcterms:W3CDTF">2025-02-06T16:18:59Z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2025-02-06T00:00:00Z</vt:filetime>
  </property>
</Properties>
</file>