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4"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8416" autoAdjust="0"/>
  </p:normalViewPr>
  <p:slideViewPr>
    <p:cSldViewPr snapToGrid="0" snapToObjects="1">
      <p:cViewPr varScale="1">
        <p:scale>
          <a:sx n="111" d="100"/>
          <a:sy n="111" d="100"/>
        </p:scale>
        <p:origin x="-246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Friday, 10 April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Friday, 10 April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Friday, 10 April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Friday, 10 April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Friday, 10 April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Friday, 10 April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Friday, 10 April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Friday, 10 April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Friday, 10 April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Friday, 10 April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Friday, 10 April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Friday, 10 April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PRoJEct</a:t>
            </a:r>
            <a:r>
              <a:rPr lang="en-US" dirty="0" smtClean="0"/>
              <a:t> </a:t>
            </a:r>
            <a:r>
              <a:rPr lang="en-US" dirty="0" err="1" smtClean="0"/>
              <a:t>benson</a:t>
            </a:r>
            <a:endParaRPr lang="en-US" dirty="0"/>
          </a:p>
        </p:txBody>
      </p:sp>
      <p:sp>
        <p:nvSpPr>
          <p:cNvPr id="3" name="Subtitle 2"/>
          <p:cNvSpPr>
            <a:spLocks noGrp="1"/>
          </p:cNvSpPr>
          <p:nvPr>
            <p:ph type="subTitle" idx="1"/>
          </p:nvPr>
        </p:nvSpPr>
        <p:spPr>
          <a:xfrm>
            <a:off x="685800" y="3505200"/>
            <a:ext cx="6400800" cy="420727"/>
          </a:xfrm>
        </p:spPr>
        <p:txBody>
          <a:bodyPr>
            <a:normAutofit lnSpcReduction="10000"/>
          </a:bodyPr>
          <a:lstStyle/>
          <a:p>
            <a:r>
              <a:rPr lang="en-US" dirty="0" smtClean="0"/>
              <a:t>Brain Juice Marketing Project</a:t>
            </a:r>
            <a:endParaRPr lang="en-US" dirty="0"/>
          </a:p>
        </p:txBody>
      </p:sp>
      <p:grpSp>
        <p:nvGrpSpPr>
          <p:cNvPr id="6" name="Group 5"/>
          <p:cNvGrpSpPr/>
          <p:nvPr/>
        </p:nvGrpSpPr>
        <p:grpSpPr>
          <a:xfrm>
            <a:off x="6674914" y="3652019"/>
            <a:ext cx="1757598" cy="2600052"/>
            <a:chOff x="6376094" y="3816370"/>
            <a:chExt cx="1757598" cy="2600052"/>
          </a:xfrm>
        </p:grpSpPr>
        <p:sp>
          <p:nvSpPr>
            <p:cNvPr id="5" name="Rectangle 4"/>
            <p:cNvSpPr/>
            <p:nvPr/>
          </p:nvSpPr>
          <p:spPr>
            <a:xfrm>
              <a:off x="6376094" y="3816370"/>
              <a:ext cx="1757598" cy="2600052"/>
            </a:xfrm>
            <a:prstGeom prst="rect">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518241" y="3931546"/>
              <a:ext cx="1466389" cy="2362147"/>
            </a:xfrm>
            <a:prstGeom prst="rect">
              <a:avLst/>
            </a:prstGeom>
          </p:spPr>
        </p:pic>
      </p:grpSp>
    </p:spTree>
    <p:extLst>
      <p:ext uri="{BB962C8B-B14F-4D97-AF65-F5344CB8AC3E}">
        <p14:creationId xmlns:p14="http://schemas.microsoft.com/office/powerpoint/2010/main" val="13348067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problem: product trial placement</a:t>
            </a:r>
            <a:endParaRPr lang="en-US" dirty="0"/>
          </a:p>
        </p:txBody>
      </p:sp>
      <p:sp>
        <p:nvSpPr>
          <p:cNvPr id="4" name="Rectangle 3"/>
          <p:cNvSpPr/>
          <p:nvPr/>
        </p:nvSpPr>
        <p:spPr>
          <a:xfrm>
            <a:off x="550753" y="1562484"/>
            <a:ext cx="3470493" cy="4893649"/>
          </a:xfrm>
          <a:prstGeom prst="rect">
            <a:avLst/>
          </a:prstGeom>
          <a:ln>
            <a:solidFill>
              <a:schemeClr val="accent1"/>
            </a:solidFill>
          </a:ln>
        </p:spPr>
        <p:txBody>
          <a:bodyPr wrap="square">
            <a:spAutoFit/>
          </a:bodyPr>
          <a:lstStyle/>
          <a:p>
            <a:r>
              <a:rPr lang="en-US" sz="800" dirty="0"/>
              <a:t>Metis team -</a:t>
            </a:r>
          </a:p>
          <a:p>
            <a:r>
              <a:rPr lang="en-US" sz="800" dirty="0"/>
              <a:t> </a:t>
            </a:r>
          </a:p>
          <a:p>
            <a:r>
              <a:rPr lang="en-US" sz="800" dirty="0"/>
              <a:t>It was great chatting with you at the recent </a:t>
            </a:r>
            <a:r>
              <a:rPr lang="en-US" sz="800" dirty="0" err="1"/>
              <a:t>BeverageLovers</a:t>
            </a:r>
            <a:r>
              <a:rPr lang="en-US" sz="800" dirty="0"/>
              <a:t> </a:t>
            </a:r>
            <a:r>
              <a:rPr lang="en-US" sz="800" dirty="0" err="1"/>
              <a:t>meetup</a:t>
            </a:r>
            <a:r>
              <a:rPr lang="en-US" sz="800" dirty="0"/>
              <a:t>.  We’d love to take some next steps to see if working together is something that would make sense for both parties.</a:t>
            </a:r>
          </a:p>
          <a:p>
            <a:r>
              <a:rPr lang="en-US" sz="800" dirty="0"/>
              <a:t> </a:t>
            </a:r>
          </a:p>
          <a:p>
            <a:r>
              <a:rPr lang="en-US" sz="800" dirty="0"/>
              <a:t>As we mentioned, we are affiliated with Diageo International, a leading beverage producer, and we have a new drink we are bringing to market in Q3 2015.  The target audience for this new drink, "Brain Juice," are young striving professionals who are working hard, burning the candle at both ends, and need an edge to make sure both their brains and bodies are fully powered when it counts most.  Gender is not important, but we believe that our target customers should best trial this product in a very specific time window - either in early the morning (to fuel up on the way to work), or in the late afternoon / early evening (to fuel up for the gym, happy hour, or the club).</a:t>
            </a:r>
          </a:p>
          <a:p>
            <a:r>
              <a:rPr lang="en-US" sz="800" dirty="0"/>
              <a:t> </a:t>
            </a:r>
          </a:p>
          <a:p>
            <a:r>
              <a:rPr lang="en-US" sz="800" dirty="0"/>
              <a:t>We believe the best way to find these customers for a sample trial will be the use of street teams, who will set up table with Brain Juice product samples, offer testers coupons for additional Brain Juice purchases, and collect customer contact information for our monthly "Be the Brain of tomorrow" newsletter, full of tips for tomorrow's aspiring professional.</a:t>
            </a:r>
          </a:p>
          <a:p>
            <a:r>
              <a:rPr lang="en-US" sz="800" dirty="0"/>
              <a:t> </a:t>
            </a:r>
          </a:p>
          <a:p>
            <a:r>
              <a:rPr lang="en-US" sz="800" dirty="0"/>
              <a:t>We would like to engage you to harness the power of data and analytics to optimize the deployment of our street teams near subway stations - it's a big city, so where should we locate our teams to engage the largest number of customers?   If possible, we also want to ensure that customer have a good experience with Brain Juice, so we'd like to avoid long lines if possible.    I've heard that the MTA makes subway ridership data available, so maybe you can look into this as a tool for this work?</a:t>
            </a:r>
          </a:p>
          <a:p>
            <a:r>
              <a:rPr lang="en-US" sz="800" dirty="0"/>
              <a:t> </a:t>
            </a:r>
          </a:p>
          <a:p>
            <a:r>
              <a:rPr lang="en-US" sz="800" dirty="0"/>
              <a:t>The ball is in your court now—do you think this is something that would be feasible for your group? From there we can explore what kind of an engagement would make sense for all of us.</a:t>
            </a:r>
          </a:p>
          <a:p>
            <a:r>
              <a:rPr lang="en-US" sz="800" dirty="0"/>
              <a:t> </a:t>
            </a:r>
          </a:p>
          <a:p>
            <a:r>
              <a:rPr lang="en-US" sz="800" dirty="0"/>
              <a:t>Best,</a:t>
            </a:r>
          </a:p>
          <a:p>
            <a:r>
              <a:rPr lang="en-US" sz="800" dirty="0"/>
              <a:t> </a:t>
            </a:r>
          </a:p>
          <a:p>
            <a:r>
              <a:rPr lang="en-US" sz="800" dirty="0"/>
              <a:t>Dr. Jennifer J Pepper</a:t>
            </a:r>
          </a:p>
          <a:p>
            <a:r>
              <a:rPr lang="en-US" sz="800" dirty="0"/>
              <a:t>Diageo International</a:t>
            </a:r>
          </a:p>
        </p:txBody>
      </p:sp>
      <p:sp>
        <p:nvSpPr>
          <p:cNvPr id="5" name="TextBox 4"/>
          <p:cNvSpPr txBox="1"/>
          <p:nvPr/>
        </p:nvSpPr>
        <p:spPr>
          <a:xfrm>
            <a:off x="4366822" y="1703292"/>
            <a:ext cx="4164585" cy="4524316"/>
          </a:xfrm>
          <a:prstGeom prst="rect">
            <a:avLst/>
          </a:prstGeom>
          <a:noFill/>
        </p:spPr>
        <p:txBody>
          <a:bodyPr wrap="square" rtlCol="0">
            <a:spAutoFit/>
          </a:bodyPr>
          <a:lstStyle/>
          <a:p>
            <a:pPr marL="285750" indent="-285750">
              <a:buFont typeface="Arial"/>
              <a:buChar char="•"/>
            </a:pPr>
            <a:r>
              <a:rPr lang="en-US" b="1" dirty="0" smtClean="0"/>
              <a:t>Client:</a:t>
            </a:r>
            <a:r>
              <a:rPr lang="en-US" dirty="0" smtClean="0"/>
              <a:t> Diageo</a:t>
            </a:r>
          </a:p>
          <a:p>
            <a:pPr marL="285750" indent="-285750">
              <a:buFont typeface="Arial"/>
              <a:buChar char="•"/>
            </a:pPr>
            <a:r>
              <a:rPr lang="en-US" b="1" dirty="0" smtClean="0"/>
              <a:t>New Beverage:</a:t>
            </a:r>
            <a:r>
              <a:rPr lang="en-US" dirty="0" smtClean="0"/>
              <a:t> “Brain Juice”</a:t>
            </a:r>
          </a:p>
          <a:p>
            <a:pPr marL="285750" indent="-285750">
              <a:buFont typeface="Arial"/>
              <a:buChar char="•"/>
            </a:pPr>
            <a:endParaRPr lang="en-US" dirty="0" smtClean="0"/>
          </a:p>
          <a:p>
            <a:pPr marL="285750" indent="-285750">
              <a:buFont typeface="Arial"/>
              <a:buChar char="•"/>
            </a:pPr>
            <a:r>
              <a:rPr lang="en-US" b="1" dirty="0" smtClean="0"/>
              <a:t>Target customer:</a:t>
            </a:r>
            <a:r>
              <a:rPr lang="en-US" dirty="0" smtClean="0"/>
              <a:t> “Young striving professionals who are burn the candle at both ends”</a:t>
            </a:r>
          </a:p>
          <a:p>
            <a:pPr marL="285750" indent="-285750">
              <a:buFont typeface="Arial"/>
              <a:buChar char="•"/>
            </a:pPr>
            <a:endParaRPr lang="en-US" b="1" dirty="0"/>
          </a:p>
          <a:p>
            <a:pPr marL="285750" indent="-285750">
              <a:buFont typeface="Arial"/>
              <a:buChar char="•"/>
            </a:pPr>
            <a:r>
              <a:rPr lang="en-US" b="1" dirty="0" smtClean="0"/>
              <a:t>The strategy:</a:t>
            </a:r>
            <a:r>
              <a:rPr lang="en-US" dirty="0" smtClean="0"/>
              <a:t> AM/PM product trial</a:t>
            </a:r>
          </a:p>
          <a:p>
            <a:pPr marL="742950" lvl="1" indent="-285750">
              <a:buFont typeface="Arial"/>
              <a:buChar char="•"/>
            </a:pPr>
            <a:r>
              <a:rPr lang="en-US" b="1" dirty="0" smtClean="0"/>
              <a:t>Early AM: </a:t>
            </a:r>
            <a:r>
              <a:rPr lang="en-US" dirty="0" smtClean="0"/>
              <a:t>(fuel </a:t>
            </a:r>
            <a:r>
              <a:rPr lang="en-US" dirty="0"/>
              <a:t>up on the way to </a:t>
            </a:r>
            <a:r>
              <a:rPr lang="en-US" dirty="0" smtClean="0"/>
              <a:t>work,</a:t>
            </a:r>
            <a:r>
              <a:rPr lang="en-US" dirty="0"/>
              <a:t> </a:t>
            </a:r>
            <a:r>
              <a:rPr lang="en-US" dirty="0" smtClean="0"/>
              <a:t>school, or the gym)</a:t>
            </a:r>
          </a:p>
          <a:p>
            <a:pPr marL="742950" lvl="1" indent="-285750">
              <a:buFont typeface="Arial"/>
              <a:buChar char="•"/>
            </a:pPr>
            <a:r>
              <a:rPr lang="en-US" b="1" dirty="0" smtClean="0"/>
              <a:t>Late PM:</a:t>
            </a:r>
            <a:r>
              <a:rPr lang="en-US" dirty="0" smtClean="0"/>
              <a:t>  (to </a:t>
            </a:r>
            <a:r>
              <a:rPr lang="en-US" dirty="0"/>
              <a:t>fuel up for the gym, happy hour, or the club).</a:t>
            </a:r>
          </a:p>
          <a:p>
            <a:pPr lvl="1"/>
            <a:r>
              <a:rPr lang="en-US" dirty="0"/>
              <a:t> </a:t>
            </a:r>
          </a:p>
          <a:p>
            <a:pPr marL="285750" indent="-285750">
              <a:buFont typeface="Arial"/>
              <a:buChar char="•"/>
            </a:pPr>
            <a:r>
              <a:rPr lang="en-US" b="1" dirty="0" smtClean="0"/>
              <a:t>Deliverable: </a:t>
            </a:r>
            <a:r>
              <a:rPr lang="en-US" dirty="0" smtClean="0"/>
              <a:t>recommendations on where to deploy street teams for product trial near subway stations</a:t>
            </a:r>
            <a:endParaRPr lang="en-US" dirty="0"/>
          </a:p>
        </p:txBody>
      </p:sp>
      <p:grpSp>
        <p:nvGrpSpPr>
          <p:cNvPr id="6" name="Group 5"/>
          <p:cNvGrpSpPr/>
          <p:nvPr/>
        </p:nvGrpSpPr>
        <p:grpSpPr>
          <a:xfrm>
            <a:off x="85434" y="59767"/>
            <a:ext cx="505335" cy="649132"/>
            <a:chOff x="6338119" y="2635579"/>
            <a:chExt cx="1757598" cy="2600048"/>
          </a:xfrm>
        </p:grpSpPr>
        <p:sp>
          <p:nvSpPr>
            <p:cNvPr id="7" name="Rectangle 6"/>
            <p:cNvSpPr/>
            <p:nvPr/>
          </p:nvSpPr>
          <p:spPr>
            <a:xfrm>
              <a:off x="6338119" y="2635579"/>
              <a:ext cx="1757598" cy="2600048"/>
            </a:xfrm>
            <a:prstGeom prst="rect">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6518241" y="2794483"/>
              <a:ext cx="1466389" cy="2362149"/>
            </a:xfrm>
            <a:prstGeom prst="rect">
              <a:avLst/>
            </a:prstGeom>
          </p:spPr>
        </p:pic>
      </p:grpSp>
    </p:spTree>
    <p:extLst>
      <p:ext uri="{BB962C8B-B14F-4D97-AF65-F5344CB8AC3E}">
        <p14:creationId xmlns:p14="http://schemas.microsoft.com/office/powerpoint/2010/main" val="15934622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Largest stations: weekday</a:t>
            </a:r>
            <a:endParaRPr lang="en-US" dirty="0"/>
          </a:p>
        </p:txBody>
      </p:sp>
      <p:sp>
        <p:nvSpPr>
          <p:cNvPr id="3" name="Content Placeholder 2"/>
          <p:cNvSpPr>
            <a:spLocks noGrp="1"/>
          </p:cNvSpPr>
          <p:nvPr>
            <p:ph idx="1"/>
          </p:nvPr>
        </p:nvSpPr>
        <p:spPr/>
        <p:txBody>
          <a:bodyPr>
            <a:normAutofit/>
          </a:bodyPr>
          <a:lstStyle/>
          <a:p>
            <a:pPr algn="ctr"/>
            <a:r>
              <a:rPr lang="en-US" sz="1600" dirty="0" smtClean="0"/>
              <a:t>Stations with the largest weekday traffic are </a:t>
            </a:r>
            <a:r>
              <a:rPr lang="en-US" sz="1600" dirty="0" smtClean="0"/>
              <a:t>Roosevelt Ave, 23St, 125St, 96st</a:t>
            </a:r>
            <a:endParaRPr lang="en-US" sz="1600" dirty="0"/>
          </a:p>
        </p:txBody>
      </p:sp>
      <p:grpSp>
        <p:nvGrpSpPr>
          <p:cNvPr id="4" name="Group 3"/>
          <p:cNvGrpSpPr/>
          <p:nvPr/>
        </p:nvGrpSpPr>
        <p:grpSpPr>
          <a:xfrm>
            <a:off x="85434" y="59767"/>
            <a:ext cx="505335" cy="649132"/>
            <a:chOff x="6338119" y="2635579"/>
            <a:chExt cx="1757598" cy="2600048"/>
          </a:xfrm>
        </p:grpSpPr>
        <p:sp>
          <p:nvSpPr>
            <p:cNvPr id="5" name="Rectangle 4"/>
            <p:cNvSpPr/>
            <p:nvPr/>
          </p:nvSpPr>
          <p:spPr>
            <a:xfrm>
              <a:off x="6338119" y="2635579"/>
              <a:ext cx="1757598" cy="2600048"/>
            </a:xfrm>
            <a:prstGeom prst="rect">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518241" y="2794483"/>
              <a:ext cx="1466389" cy="2362149"/>
            </a:xfrm>
            <a:prstGeom prst="rect">
              <a:avLst/>
            </a:prstGeom>
          </p:spPr>
        </p:pic>
      </p:grpSp>
      <p:pic>
        <p:nvPicPr>
          <p:cNvPr id="9" name="Picture 8"/>
          <p:cNvPicPr>
            <a:picLocks noChangeAspect="1"/>
          </p:cNvPicPr>
          <p:nvPr/>
        </p:nvPicPr>
        <p:blipFill>
          <a:blip r:embed="rId3"/>
          <a:stretch>
            <a:fillRect/>
          </a:stretch>
        </p:blipFill>
        <p:spPr>
          <a:xfrm>
            <a:off x="1401251" y="2056469"/>
            <a:ext cx="6352085" cy="4801531"/>
          </a:xfrm>
          <a:prstGeom prst="rect">
            <a:avLst/>
          </a:prstGeom>
        </p:spPr>
      </p:pic>
    </p:spTree>
    <p:extLst>
      <p:ext uri="{BB962C8B-B14F-4D97-AF65-F5344CB8AC3E}">
        <p14:creationId xmlns:p14="http://schemas.microsoft.com/office/powerpoint/2010/main" val="26510361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Largest station: weekend</a:t>
            </a:r>
            <a:endParaRPr lang="en-US" dirty="0"/>
          </a:p>
        </p:txBody>
      </p:sp>
      <p:sp>
        <p:nvSpPr>
          <p:cNvPr id="3" name="Content Placeholder 2"/>
          <p:cNvSpPr>
            <a:spLocks noGrp="1"/>
          </p:cNvSpPr>
          <p:nvPr>
            <p:ph idx="1"/>
          </p:nvPr>
        </p:nvSpPr>
        <p:spPr/>
        <p:txBody>
          <a:bodyPr>
            <a:normAutofit/>
          </a:bodyPr>
          <a:lstStyle/>
          <a:p>
            <a:pPr algn="ctr"/>
            <a:r>
              <a:rPr lang="en-US" sz="1600" dirty="0" smtClean="0"/>
              <a:t>Stations with the largest weekend traffic are </a:t>
            </a:r>
            <a:r>
              <a:rPr lang="en-US" sz="1600" dirty="0" smtClean="0"/>
              <a:t>34st-HeraldSq, 34st-Penn, 66st, 42st</a:t>
            </a:r>
            <a:endParaRPr lang="en-US" sz="1600" dirty="0"/>
          </a:p>
        </p:txBody>
      </p:sp>
      <p:grpSp>
        <p:nvGrpSpPr>
          <p:cNvPr id="4" name="Group 3"/>
          <p:cNvGrpSpPr/>
          <p:nvPr/>
        </p:nvGrpSpPr>
        <p:grpSpPr>
          <a:xfrm>
            <a:off x="85434" y="59767"/>
            <a:ext cx="505335" cy="649132"/>
            <a:chOff x="6338119" y="2635579"/>
            <a:chExt cx="1757598" cy="2600048"/>
          </a:xfrm>
        </p:grpSpPr>
        <p:sp>
          <p:nvSpPr>
            <p:cNvPr id="5" name="Rectangle 4"/>
            <p:cNvSpPr/>
            <p:nvPr/>
          </p:nvSpPr>
          <p:spPr>
            <a:xfrm>
              <a:off x="6338119" y="2635579"/>
              <a:ext cx="1757598" cy="2600048"/>
            </a:xfrm>
            <a:prstGeom prst="rect">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518241" y="2794483"/>
              <a:ext cx="1466389" cy="2362149"/>
            </a:xfrm>
            <a:prstGeom prst="rect">
              <a:avLst/>
            </a:prstGeom>
          </p:spPr>
        </p:pic>
      </p:grpSp>
      <p:pic>
        <p:nvPicPr>
          <p:cNvPr id="7" name="Picture 6"/>
          <p:cNvPicPr>
            <a:picLocks noChangeAspect="1"/>
          </p:cNvPicPr>
          <p:nvPr/>
        </p:nvPicPr>
        <p:blipFill>
          <a:blip r:embed="rId3"/>
          <a:stretch>
            <a:fillRect/>
          </a:stretch>
        </p:blipFill>
        <p:spPr>
          <a:xfrm>
            <a:off x="1418987" y="2061883"/>
            <a:ext cx="6342691" cy="4796117"/>
          </a:xfrm>
          <a:prstGeom prst="rect">
            <a:avLst/>
          </a:prstGeom>
        </p:spPr>
      </p:pic>
    </p:spTree>
    <p:extLst>
      <p:ext uri="{BB962C8B-B14F-4D97-AF65-F5344CB8AC3E}">
        <p14:creationId xmlns:p14="http://schemas.microsoft.com/office/powerpoint/2010/main" val="41590173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Weekday vs. </a:t>
            </a:r>
            <a:r>
              <a:rPr lang="en-US" dirty="0" smtClean="0"/>
              <a:t>Weekend Ratio</a:t>
            </a:r>
            <a:endParaRPr lang="en-US" dirty="0"/>
          </a:p>
        </p:txBody>
      </p:sp>
      <p:sp>
        <p:nvSpPr>
          <p:cNvPr id="3" name="Content Placeholder 2"/>
          <p:cNvSpPr>
            <a:spLocks noGrp="1"/>
          </p:cNvSpPr>
          <p:nvPr>
            <p:ph idx="1"/>
          </p:nvPr>
        </p:nvSpPr>
        <p:spPr/>
        <p:txBody>
          <a:bodyPr/>
          <a:lstStyle/>
          <a:p>
            <a:r>
              <a:rPr lang="en-US" sz="1600" b="1" dirty="0" smtClean="0"/>
              <a:t>Commuting Stations</a:t>
            </a:r>
            <a:r>
              <a:rPr lang="en-US" sz="1600" dirty="0" smtClean="0"/>
              <a:t>: </a:t>
            </a:r>
            <a:r>
              <a:rPr lang="en-US" sz="1600" dirty="0" smtClean="0"/>
              <a:t>33St-RawsonSt, </a:t>
            </a:r>
            <a:r>
              <a:rPr lang="en-US" sz="1600" dirty="0" err="1" smtClean="0"/>
              <a:t>HuntersPtAve</a:t>
            </a:r>
            <a:r>
              <a:rPr lang="en-US" sz="1600" dirty="0" smtClean="0"/>
              <a:t>, </a:t>
            </a:r>
            <a:r>
              <a:rPr lang="en-US" sz="1600" dirty="0" err="1" smtClean="0"/>
              <a:t>MarbleHill</a:t>
            </a:r>
            <a:endParaRPr lang="en-US" sz="1600" dirty="0" smtClean="0"/>
          </a:p>
          <a:p>
            <a:r>
              <a:rPr lang="en-US" sz="1600" b="1" dirty="0" smtClean="0"/>
              <a:t>Touristy Stations</a:t>
            </a:r>
            <a:r>
              <a:rPr lang="en-US" sz="1600" b="1" dirty="0" smtClean="0"/>
              <a:t>: </a:t>
            </a:r>
            <a:r>
              <a:rPr lang="en-US" sz="1600" dirty="0" smtClean="0"/>
              <a:t>Stations </a:t>
            </a:r>
            <a:r>
              <a:rPr lang="en-US" sz="1600" dirty="0" err="1" smtClean="0"/>
              <a:t>AcqueductPark</a:t>
            </a:r>
            <a:r>
              <a:rPr lang="en-US" sz="1600" dirty="0" smtClean="0"/>
              <a:t>, </a:t>
            </a:r>
            <a:r>
              <a:rPr lang="en-US" sz="1600" dirty="0" smtClean="0"/>
              <a:t>JFK-Jamaica</a:t>
            </a:r>
            <a:r>
              <a:rPr lang="en-US" sz="1600" dirty="0" smtClean="0"/>
              <a:t>, </a:t>
            </a:r>
            <a:r>
              <a:rPr lang="en-US" sz="1600" dirty="0" smtClean="0"/>
              <a:t>161-Yankee</a:t>
            </a:r>
            <a:endParaRPr lang="en-US" sz="1600" dirty="0"/>
          </a:p>
        </p:txBody>
      </p:sp>
      <p:grpSp>
        <p:nvGrpSpPr>
          <p:cNvPr id="4" name="Group 3"/>
          <p:cNvGrpSpPr/>
          <p:nvPr/>
        </p:nvGrpSpPr>
        <p:grpSpPr>
          <a:xfrm>
            <a:off x="85434" y="59767"/>
            <a:ext cx="505335" cy="649132"/>
            <a:chOff x="6338119" y="2635579"/>
            <a:chExt cx="1757598" cy="2600048"/>
          </a:xfrm>
        </p:grpSpPr>
        <p:sp>
          <p:nvSpPr>
            <p:cNvPr id="5" name="Rectangle 4"/>
            <p:cNvSpPr/>
            <p:nvPr/>
          </p:nvSpPr>
          <p:spPr>
            <a:xfrm>
              <a:off x="6338119" y="2635579"/>
              <a:ext cx="1757598" cy="2600048"/>
            </a:xfrm>
            <a:prstGeom prst="rect">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518241" y="2794483"/>
              <a:ext cx="1466389" cy="2362149"/>
            </a:xfrm>
            <a:prstGeom prst="rect">
              <a:avLst/>
            </a:prstGeom>
          </p:spPr>
        </p:pic>
      </p:grpSp>
      <p:pic>
        <p:nvPicPr>
          <p:cNvPr id="7" name="Picture 6"/>
          <p:cNvPicPr>
            <a:picLocks noChangeAspect="1"/>
          </p:cNvPicPr>
          <p:nvPr/>
        </p:nvPicPr>
        <p:blipFill>
          <a:blip r:embed="rId3"/>
          <a:stretch>
            <a:fillRect/>
          </a:stretch>
        </p:blipFill>
        <p:spPr>
          <a:xfrm>
            <a:off x="1389530" y="2805051"/>
            <a:ext cx="5438588" cy="3912049"/>
          </a:xfrm>
          <a:prstGeom prst="rect">
            <a:avLst/>
          </a:prstGeom>
        </p:spPr>
      </p:pic>
    </p:spTree>
    <p:extLst>
      <p:ext uri="{BB962C8B-B14F-4D97-AF65-F5344CB8AC3E}">
        <p14:creationId xmlns:p14="http://schemas.microsoft.com/office/powerpoint/2010/main" val="9543976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5434" y="59767"/>
            <a:ext cx="505335" cy="649132"/>
            <a:chOff x="6338119" y="2635579"/>
            <a:chExt cx="1757598" cy="2600048"/>
          </a:xfrm>
        </p:grpSpPr>
        <p:sp>
          <p:nvSpPr>
            <p:cNvPr id="5" name="Rectangle 4"/>
            <p:cNvSpPr/>
            <p:nvPr/>
          </p:nvSpPr>
          <p:spPr>
            <a:xfrm>
              <a:off x="6338119" y="2635579"/>
              <a:ext cx="1757598" cy="2600048"/>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518241" y="2794483"/>
              <a:ext cx="1466389" cy="2362149"/>
            </a:xfrm>
            <a:prstGeom prst="rect">
              <a:avLst/>
            </a:prstGeom>
            <a:ln>
              <a:noFill/>
            </a:ln>
          </p:spPr>
        </p:pic>
      </p:grpSp>
      <p:cxnSp>
        <p:nvCxnSpPr>
          <p:cNvPr id="8" name="Straight Connector 7"/>
          <p:cNvCxnSpPr/>
          <p:nvPr/>
        </p:nvCxnSpPr>
        <p:spPr>
          <a:xfrm>
            <a:off x="4407644" y="1703303"/>
            <a:ext cx="0" cy="470646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240115" y="3839886"/>
            <a:ext cx="6663767" cy="14942"/>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457200" y="533400"/>
            <a:ext cx="8229600" cy="990600"/>
          </a:xfrm>
        </p:spPr>
        <p:txBody>
          <a:bodyPr>
            <a:normAutofit/>
          </a:bodyPr>
          <a:lstStyle/>
          <a:p>
            <a:pPr algn="ctr"/>
            <a:r>
              <a:rPr lang="en-US" dirty="0" smtClean="0"/>
              <a:t>  Overall Traffic vs. Commuterness</a:t>
            </a:r>
            <a:endParaRPr lang="en-US" dirty="0">
              <a:solidFill>
                <a:schemeClr val="tx1"/>
              </a:solidFill>
              <a:latin typeface="Helvetica"/>
              <a:cs typeface="Helvetica"/>
            </a:endParaRPr>
          </a:p>
        </p:txBody>
      </p:sp>
      <p:sp>
        <p:nvSpPr>
          <p:cNvPr id="15" name="TextBox 14"/>
          <p:cNvSpPr txBox="1"/>
          <p:nvPr/>
        </p:nvSpPr>
        <p:spPr>
          <a:xfrm rot="16200000">
            <a:off x="-402623" y="3456957"/>
            <a:ext cx="2534137" cy="646331"/>
          </a:xfrm>
          <a:prstGeom prst="rect">
            <a:avLst/>
          </a:prstGeom>
          <a:noFill/>
        </p:spPr>
        <p:txBody>
          <a:bodyPr wrap="square" rtlCol="0">
            <a:spAutoFit/>
          </a:bodyPr>
          <a:lstStyle/>
          <a:p>
            <a:r>
              <a:rPr lang="en-US" dirty="0" smtClean="0"/>
              <a:t>Commuterness (Rank(</a:t>
            </a:r>
            <a:endParaRPr lang="en-US" dirty="0"/>
          </a:p>
          <a:p>
            <a:pPr algn="ctr"/>
            <a:r>
              <a:rPr lang="en-US" dirty="0" smtClean="0"/>
              <a:t>weekday / weekend)</a:t>
            </a:r>
            <a:endParaRPr lang="en-US" dirty="0"/>
          </a:p>
        </p:txBody>
      </p:sp>
      <p:sp>
        <p:nvSpPr>
          <p:cNvPr id="16" name="TextBox 15"/>
          <p:cNvSpPr txBox="1"/>
          <p:nvPr/>
        </p:nvSpPr>
        <p:spPr>
          <a:xfrm>
            <a:off x="3531300" y="6408555"/>
            <a:ext cx="2117437" cy="369332"/>
          </a:xfrm>
          <a:prstGeom prst="rect">
            <a:avLst/>
          </a:prstGeom>
          <a:noFill/>
        </p:spPr>
        <p:txBody>
          <a:bodyPr wrap="none" rtlCol="0">
            <a:spAutoFit/>
          </a:bodyPr>
          <a:lstStyle/>
          <a:p>
            <a:r>
              <a:rPr lang="en-US" dirty="0" smtClean="0"/>
              <a:t>Rank (Total Traffic)</a:t>
            </a:r>
            <a:endParaRPr lang="en-US" dirty="0"/>
          </a:p>
        </p:txBody>
      </p:sp>
      <p:sp>
        <p:nvSpPr>
          <p:cNvPr id="17" name="TextBox 16"/>
          <p:cNvSpPr txBox="1"/>
          <p:nvPr/>
        </p:nvSpPr>
        <p:spPr>
          <a:xfrm>
            <a:off x="4736353" y="2356508"/>
            <a:ext cx="2659702" cy="923330"/>
          </a:xfrm>
          <a:prstGeom prst="rect">
            <a:avLst/>
          </a:prstGeom>
          <a:noFill/>
        </p:spPr>
        <p:txBody>
          <a:bodyPr wrap="none" rtlCol="0">
            <a:spAutoFit/>
          </a:bodyPr>
          <a:lstStyle/>
          <a:p>
            <a:r>
              <a:rPr lang="en-US" b="1" u="sng" dirty="0" smtClean="0">
                <a:solidFill>
                  <a:srgbClr val="FFFFFF"/>
                </a:solidFill>
              </a:rPr>
              <a:t>Mobile teams?</a:t>
            </a:r>
          </a:p>
          <a:p>
            <a:pPr marL="285750" indent="-285750">
              <a:buFont typeface="Arial"/>
              <a:buChar char="•"/>
            </a:pPr>
            <a:r>
              <a:rPr lang="en-US" dirty="0" smtClean="0"/>
              <a:t>Large volume</a:t>
            </a:r>
          </a:p>
          <a:p>
            <a:pPr marL="285750" indent="-285750">
              <a:buFont typeface="Arial"/>
              <a:buChar char="•"/>
            </a:pPr>
            <a:r>
              <a:rPr lang="en-US" dirty="0"/>
              <a:t>H</a:t>
            </a:r>
            <a:r>
              <a:rPr lang="en-US" dirty="0" smtClean="0"/>
              <a:t>igh commuter traffic</a:t>
            </a:r>
            <a:endParaRPr lang="en-US" dirty="0"/>
          </a:p>
        </p:txBody>
      </p:sp>
      <p:sp>
        <p:nvSpPr>
          <p:cNvPr id="18" name="TextBox 17"/>
          <p:cNvSpPr txBox="1"/>
          <p:nvPr/>
        </p:nvSpPr>
        <p:spPr>
          <a:xfrm>
            <a:off x="1766043" y="2356508"/>
            <a:ext cx="1864613" cy="923330"/>
          </a:xfrm>
          <a:prstGeom prst="rect">
            <a:avLst/>
          </a:prstGeom>
          <a:noFill/>
        </p:spPr>
        <p:txBody>
          <a:bodyPr wrap="none" rtlCol="0">
            <a:spAutoFit/>
          </a:bodyPr>
          <a:lstStyle/>
          <a:p>
            <a:r>
              <a:rPr lang="en-US" b="1" u="sng" dirty="0" smtClean="0">
                <a:solidFill>
                  <a:schemeClr val="bg1"/>
                </a:solidFill>
              </a:rPr>
              <a:t>Kiosks?</a:t>
            </a:r>
          </a:p>
          <a:p>
            <a:pPr marL="285750" indent="-285750">
              <a:buFont typeface="Arial"/>
              <a:buChar char="•"/>
            </a:pPr>
            <a:r>
              <a:rPr lang="en-US" dirty="0" smtClean="0"/>
              <a:t>Large volume</a:t>
            </a:r>
          </a:p>
          <a:p>
            <a:pPr marL="285750" indent="-285750">
              <a:buFont typeface="Arial"/>
              <a:buChar char="•"/>
            </a:pPr>
            <a:r>
              <a:rPr lang="en-US" dirty="0" smtClean="0"/>
              <a:t>Mixed traffic</a:t>
            </a:r>
            <a:endParaRPr lang="en-US" dirty="0"/>
          </a:p>
        </p:txBody>
      </p:sp>
      <p:sp>
        <p:nvSpPr>
          <p:cNvPr id="19" name="TextBox 18"/>
          <p:cNvSpPr txBox="1"/>
          <p:nvPr/>
        </p:nvSpPr>
        <p:spPr>
          <a:xfrm>
            <a:off x="4888753" y="4286887"/>
            <a:ext cx="2659702" cy="923330"/>
          </a:xfrm>
          <a:prstGeom prst="rect">
            <a:avLst/>
          </a:prstGeom>
          <a:noFill/>
        </p:spPr>
        <p:txBody>
          <a:bodyPr wrap="none" rtlCol="0">
            <a:spAutoFit/>
          </a:bodyPr>
          <a:lstStyle/>
          <a:p>
            <a:r>
              <a:rPr lang="en-US" b="1" u="sng" dirty="0" smtClean="0">
                <a:solidFill>
                  <a:srgbClr val="FFFFFF"/>
                </a:solidFill>
              </a:rPr>
              <a:t>Solo solicitor?</a:t>
            </a:r>
          </a:p>
          <a:p>
            <a:pPr marL="285750" indent="-285750">
              <a:buFont typeface="Arial"/>
              <a:buChar char="•"/>
            </a:pPr>
            <a:r>
              <a:rPr lang="en-US" dirty="0" smtClean="0"/>
              <a:t>Small volume</a:t>
            </a:r>
          </a:p>
          <a:p>
            <a:pPr marL="285750" indent="-285750">
              <a:buFont typeface="Arial"/>
              <a:buChar char="•"/>
            </a:pPr>
            <a:r>
              <a:rPr lang="en-US" dirty="0"/>
              <a:t>H</a:t>
            </a:r>
            <a:r>
              <a:rPr lang="en-US" dirty="0" smtClean="0"/>
              <a:t>igh commuter traffic</a:t>
            </a:r>
            <a:endParaRPr lang="en-US" dirty="0"/>
          </a:p>
        </p:txBody>
      </p:sp>
      <p:sp>
        <p:nvSpPr>
          <p:cNvPr id="20" name="TextBox 19"/>
          <p:cNvSpPr txBox="1"/>
          <p:nvPr/>
        </p:nvSpPr>
        <p:spPr>
          <a:xfrm>
            <a:off x="1918443" y="4286887"/>
            <a:ext cx="1851789" cy="646331"/>
          </a:xfrm>
          <a:prstGeom prst="rect">
            <a:avLst/>
          </a:prstGeom>
          <a:noFill/>
        </p:spPr>
        <p:txBody>
          <a:bodyPr wrap="none" rtlCol="0">
            <a:spAutoFit/>
          </a:bodyPr>
          <a:lstStyle/>
          <a:p>
            <a:pPr marL="285750" indent="-285750">
              <a:buFont typeface="Arial"/>
              <a:buChar char="•"/>
            </a:pPr>
            <a:r>
              <a:rPr lang="en-US" dirty="0" smtClean="0"/>
              <a:t>Small volume</a:t>
            </a:r>
          </a:p>
          <a:p>
            <a:pPr marL="285750" indent="-285750">
              <a:buFont typeface="Arial"/>
              <a:buChar char="•"/>
            </a:pPr>
            <a:r>
              <a:rPr lang="en-US" dirty="0" smtClean="0"/>
              <a:t>Mixed traffic</a:t>
            </a:r>
            <a:endParaRPr lang="en-US" dirty="0"/>
          </a:p>
        </p:txBody>
      </p:sp>
      <p:pic>
        <p:nvPicPr>
          <p:cNvPr id="2" name="Picture 1" descr="visual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50" y="1396029"/>
            <a:ext cx="8742106" cy="5577566"/>
          </a:xfrm>
          <a:prstGeom prst="rect">
            <a:avLst/>
          </a:prstGeom>
        </p:spPr>
      </p:pic>
      <p:sp>
        <p:nvSpPr>
          <p:cNvPr id="7" name="TextBox 6"/>
          <p:cNvSpPr txBox="1"/>
          <p:nvPr/>
        </p:nvSpPr>
        <p:spPr>
          <a:xfrm>
            <a:off x="5529208" y="3557519"/>
            <a:ext cx="501234" cy="276999"/>
          </a:xfrm>
          <a:prstGeom prst="rect">
            <a:avLst/>
          </a:prstGeom>
          <a:noFill/>
        </p:spPr>
        <p:txBody>
          <a:bodyPr wrap="none" rtlCol="0">
            <a:spAutoFit/>
          </a:bodyPr>
          <a:lstStyle/>
          <a:p>
            <a:r>
              <a:rPr lang="en-US" sz="1200" dirty="0" smtClean="0"/>
              <a:t>33St</a:t>
            </a:r>
          </a:p>
        </p:txBody>
      </p:sp>
      <p:sp>
        <p:nvSpPr>
          <p:cNvPr id="9" name="TextBox 8"/>
          <p:cNvSpPr txBox="1"/>
          <p:nvPr/>
        </p:nvSpPr>
        <p:spPr>
          <a:xfrm>
            <a:off x="1751052" y="2236055"/>
            <a:ext cx="1042773" cy="276999"/>
          </a:xfrm>
          <a:prstGeom prst="rect">
            <a:avLst/>
          </a:prstGeom>
          <a:noFill/>
        </p:spPr>
        <p:txBody>
          <a:bodyPr wrap="none" rtlCol="0">
            <a:spAutoFit/>
          </a:bodyPr>
          <a:lstStyle/>
          <a:p>
            <a:r>
              <a:rPr lang="en-US" sz="1200" dirty="0" smtClean="0"/>
              <a:t>4St-WashSq</a:t>
            </a:r>
          </a:p>
        </p:txBody>
      </p:sp>
    </p:spTree>
    <p:extLst>
      <p:ext uri="{BB962C8B-B14F-4D97-AF65-F5344CB8AC3E}">
        <p14:creationId xmlns:p14="http://schemas.microsoft.com/office/powerpoint/2010/main" val="643777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Takeaways and next steps</a:t>
            </a:r>
            <a:endParaRPr lang="en-US" dirty="0"/>
          </a:p>
        </p:txBody>
      </p:sp>
      <p:sp>
        <p:nvSpPr>
          <p:cNvPr id="3" name="Content Placeholder 2"/>
          <p:cNvSpPr>
            <a:spLocks noGrp="1"/>
          </p:cNvSpPr>
          <p:nvPr>
            <p:ph idx="1"/>
          </p:nvPr>
        </p:nvSpPr>
        <p:spPr/>
        <p:txBody>
          <a:bodyPr/>
          <a:lstStyle/>
          <a:p>
            <a:r>
              <a:rPr lang="en-US" dirty="0" err="1" smtClean="0"/>
              <a:t>Mta</a:t>
            </a:r>
            <a:r>
              <a:rPr lang="en-US" dirty="0" smtClean="0"/>
              <a:t> data alone can help identify target consumer groups</a:t>
            </a:r>
          </a:p>
          <a:p>
            <a:pPr lvl="1"/>
            <a:r>
              <a:rPr lang="en-US" dirty="0" smtClean="0"/>
              <a:t>Stations with high percentage of commuters</a:t>
            </a:r>
          </a:p>
          <a:p>
            <a:pPr lvl="1"/>
            <a:r>
              <a:rPr lang="en-US" dirty="0" smtClean="0"/>
              <a:t>Stations with high traffic</a:t>
            </a:r>
          </a:p>
          <a:p>
            <a:pPr lvl="1"/>
            <a:r>
              <a:rPr lang="en-US" dirty="0" smtClean="0"/>
              <a:t>Stations with consistent 7-day traffic</a:t>
            </a:r>
          </a:p>
          <a:p>
            <a:pPr lvl="1"/>
            <a:endParaRPr lang="en-US" dirty="0" smtClean="0"/>
          </a:p>
          <a:p>
            <a:r>
              <a:rPr lang="en-US" dirty="0" smtClean="0"/>
              <a:t>Next steps / suggestions for improvement</a:t>
            </a:r>
          </a:p>
          <a:p>
            <a:pPr lvl="1"/>
            <a:r>
              <a:rPr lang="en-US" dirty="0" smtClean="0"/>
              <a:t>Other variability measures (morning </a:t>
            </a:r>
            <a:r>
              <a:rPr lang="en-US" dirty="0" err="1" smtClean="0"/>
              <a:t>vs</a:t>
            </a:r>
            <a:r>
              <a:rPr lang="en-US" dirty="0" smtClean="0"/>
              <a:t> evening, inter-week)</a:t>
            </a:r>
          </a:p>
          <a:p>
            <a:pPr lvl="1"/>
            <a:r>
              <a:rPr lang="en-US" dirty="0" smtClean="0"/>
              <a:t>Should cross-check with how many vendors are at target stations</a:t>
            </a:r>
            <a:endParaRPr lang="en-US" dirty="0" smtClean="0"/>
          </a:p>
          <a:p>
            <a:endParaRPr lang="en-US" dirty="0"/>
          </a:p>
        </p:txBody>
      </p:sp>
      <p:grpSp>
        <p:nvGrpSpPr>
          <p:cNvPr id="4" name="Group 3"/>
          <p:cNvGrpSpPr/>
          <p:nvPr/>
        </p:nvGrpSpPr>
        <p:grpSpPr>
          <a:xfrm>
            <a:off x="85434" y="59767"/>
            <a:ext cx="505335" cy="649132"/>
            <a:chOff x="6338119" y="2635579"/>
            <a:chExt cx="1757598" cy="2600048"/>
          </a:xfrm>
        </p:grpSpPr>
        <p:sp>
          <p:nvSpPr>
            <p:cNvPr id="5" name="Rectangle 4"/>
            <p:cNvSpPr/>
            <p:nvPr/>
          </p:nvSpPr>
          <p:spPr>
            <a:xfrm>
              <a:off x="6338119" y="2635579"/>
              <a:ext cx="1757598" cy="2600048"/>
            </a:xfrm>
            <a:prstGeom prst="rect">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518241" y="2794483"/>
              <a:ext cx="1466389" cy="2362149"/>
            </a:xfrm>
            <a:prstGeom prst="rect">
              <a:avLst/>
            </a:prstGeom>
          </p:spPr>
        </p:pic>
      </p:grpSp>
    </p:spTree>
    <p:extLst>
      <p:ext uri="{BB962C8B-B14F-4D97-AF65-F5344CB8AC3E}">
        <p14:creationId xmlns:p14="http://schemas.microsoft.com/office/powerpoint/2010/main" val="107786814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449</TotalTime>
  <Words>264</Words>
  <Application>Microsoft Macintosh PowerPoint</Application>
  <PresentationFormat>On-screen Show (4:3)</PresentationFormat>
  <Paragraphs>62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Clarity</vt:lpstr>
      <vt:lpstr>PRoJEct benson</vt:lpstr>
      <vt:lpstr>The problem: product trial placement</vt:lpstr>
      <vt:lpstr>Largest stations: weekday</vt:lpstr>
      <vt:lpstr>Largest station: weekend</vt:lpstr>
      <vt:lpstr>Weekday vs. Weekend Ratio</vt:lpstr>
      <vt:lpstr>  Overall Traffic vs. Commuterness</vt:lpstr>
      <vt:lpstr>Takeaways and next steps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&lt;name_here&gt;</dc:title>
  <dc:creator>Peter Niessen</dc:creator>
  <cp:lastModifiedBy>Tech Dept</cp:lastModifiedBy>
  <cp:revision>19</cp:revision>
  <dcterms:created xsi:type="dcterms:W3CDTF">2015-04-09T20:02:28Z</dcterms:created>
  <dcterms:modified xsi:type="dcterms:W3CDTF">2015-04-10T18:47:38Z</dcterms:modified>
</cp:coreProperties>
</file>