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F0021-72A3-6140-8E46-EA53ED3C282F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8B5B1-DD79-E34B-8951-6131251C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B5B1-DD79-E34B-8951-6131251C7E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into budget of movie, get equivalent</a:t>
            </a:r>
            <a:r>
              <a:rPr lang="en-US" baseline="0" dirty="0" smtClean="0"/>
              <a:t> % payout of GDR</a:t>
            </a:r>
          </a:p>
          <a:p>
            <a:r>
              <a:rPr lang="en-US" baseline="0" dirty="0" smtClean="0"/>
              <a:t>OPS fund: thesis: high risk, high reward, -&gt; by genre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B5B1-DD79-E34B-8951-6131251C7E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Tried to predict highest grossing</a:t>
            </a:r>
          </a:p>
          <a:p>
            <a:r>
              <a:rPr lang="en-US" dirty="0" smtClean="0"/>
              <a:t>Was</a:t>
            </a:r>
            <a:r>
              <a:rPr lang="en-US" baseline="0" dirty="0" smtClean="0"/>
              <a:t> getting decent r2, but hard to make real conclusions</a:t>
            </a:r>
          </a:p>
          <a:p>
            <a:r>
              <a:rPr lang="en-US" baseline="0" dirty="0" smtClean="0"/>
              <a:t>No shit </a:t>
            </a:r>
            <a:r>
              <a:rPr lang="en-US" baseline="0" dirty="0" err="1" smtClean="0"/>
              <a:t>sherlock</a:t>
            </a:r>
            <a:r>
              <a:rPr lang="en-US" baseline="0" dirty="0" smtClean="0"/>
              <a:t> effect</a:t>
            </a:r>
          </a:p>
          <a:p>
            <a:r>
              <a:rPr lang="en-US" baseline="0" dirty="0" smtClean="0"/>
              <a:t>	-easy to get good results</a:t>
            </a:r>
          </a:p>
          <a:p>
            <a:r>
              <a:rPr lang="en-US" baseline="0" dirty="0" smtClean="0"/>
              <a:t>	-</a:t>
            </a:r>
            <a:r>
              <a:rPr lang="en-US" baseline="0" dirty="0" err="1" smtClean="0"/>
              <a:t>identifiability</a:t>
            </a:r>
            <a:endParaRPr lang="en-US" baseline="0" dirty="0" smtClean="0"/>
          </a:p>
          <a:p>
            <a:r>
              <a:rPr lang="en-US" baseline="0" dirty="0" smtClean="0"/>
              <a:t>	-correlating to budget, </a:t>
            </a:r>
            <a:r>
              <a:rPr lang="en-US" baseline="0" dirty="0" err="1" smtClean="0"/>
              <a:t>num_theaters</a:t>
            </a:r>
            <a:endParaRPr lang="en-US" baseline="0" dirty="0" smtClean="0"/>
          </a:p>
          <a:p>
            <a:r>
              <a:rPr lang="en-US" baseline="0" dirty="0" smtClean="0"/>
              <a:t>Trailer views before release are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B5B1-DD79-E34B-8951-6131251C7E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real insight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imax</a:t>
            </a:r>
            <a:r>
              <a:rPr lang="en-US" baseline="0" dirty="0" smtClean="0"/>
              <a:t> big outlier</a:t>
            </a:r>
          </a:p>
          <a:p>
            <a:r>
              <a:rPr lang="en-US" baseline="0" dirty="0" smtClean="0"/>
              <a:t>	-KB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B5B1-DD79-E34B-8951-6131251C7E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Ratio: interesting</a:t>
            </a:r>
            <a:r>
              <a:rPr lang="en-US" baseline="0" dirty="0" smtClean="0"/>
              <a:t> finding</a:t>
            </a:r>
          </a:p>
          <a:p>
            <a:r>
              <a:rPr lang="en-US" baseline="0" dirty="0" smtClean="0"/>
              <a:t>	-consistent w </a:t>
            </a:r>
            <a:r>
              <a:rPr lang="en-US" baseline="0" dirty="0" err="1" smtClean="0"/>
              <a:t>intution</a:t>
            </a:r>
            <a:endParaRPr lang="en-US" baseline="0" dirty="0" smtClean="0"/>
          </a:p>
          <a:p>
            <a:r>
              <a:rPr lang="en-US" baseline="0" dirty="0" smtClean="0"/>
              <a:t>Ratio -&gt; adjusts for inflation</a:t>
            </a:r>
          </a:p>
          <a:p>
            <a:r>
              <a:rPr lang="en-US" baseline="0" dirty="0" smtClean="0"/>
              <a:t>		-the avatar of 1980 will never look the same on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B5B1-DD79-E34B-8951-6131251C7E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Horror</a:t>
            </a:r>
          </a:p>
          <a:p>
            <a:r>
              <a:rPr lang="en-US" dirty="0" smtClean="0"/>
              <a:t>	-low budget films, but big potential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-saw, paranormal activity</a:t>
            </a:r>
          </a:p>
          <a:p>
            <a:r>
              <a:rPr lang="en-US" baseline="0" dirty="0" smtClean="0"/>
              <a:t>Comedy</a:t>
            </a:r>
          </a:p>
          <a:p>
            <a:r>
              <a:rPr lang="en-US" baseline="0" dirty="0" smtClean="0"/>
              <a:t>	-over 70% - explain critic dilemma</a:t>
            </a:r>
          </a:p>
          <a:p>
            <a:r>
              <a:rPr lang="en-US" baseline="0" dirty="0" smtClean="0"/>
              <a:t>	-ex tomboy</a:t>
            </a:r>
          </a:p>
          <a:p>
            <a:r>
              <a:rPr lang="en-US" baseline="0" dirty="0" smtClean="0"/>
              <a:t>Family</a:t>
            </a:r>
          </a:p>
          <a:p>
            <a:r>
              <a:rPr lang="en-US" baseline="0" dirty="0" smtClean="0"/>
              <a:t>	-even if not good due to low budget/production people will still go</a:t>
            </a:r>
          </a:p>
          <a:p>
            <a:r>
              <a:rPr lang="en-US" baseline="0" dirty="0" smtClean="0"/>
              <a:t>	-parents will always take their kids to movies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Animation:</a:t>
            </a:r>
          </a:p>
          <a:p>
            <a:r>
              <a:rPr lang="en-US" baseline="0" dirty="0" smtClean="0"/>
              <a:t>	was better back in the day, but now production costs are super high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of graphics -&gt; early </a:t>
            </a:r>
            <a:r>
              <a:rPr lang="en-US" baseline="0" dirty="0" err="1" smtClean="0"/>
              <a:t>disney</a:t>
            </a:r>
            <a:r>
              <a:rPr lang="en-US" baseline="0" dirty="0" smtClean="0"/>
              <a:t> movies did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B5B1-DD79-E34B-8951-6131251C7E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Microsegmenting</a:t>
            </a:r>
            <a:r>
              <a:rPr lang="en-US" dirty="0" smtClean="0"/>
              <a:t> genres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B5B1-DD79-E34B-8951-6131251C7E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E49A-9A3D-414C-A11D-76106FBADA56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7D01-5303-6540-AC75-15F50F4A0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70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err="1" smtClean="0">
                <a:solidFill>
                  <a:srgbClr val="FFFFFF"/>
                </a:solidFill>
              </a:rPr>
              <a:t>Black&amp;WhiteStone</a:t>
            </a:r>
            <a:r>
              <a:rPr lang="en-US" dirty="0" smtClean="0">
                <a:solidFill>
                  <a:srgbClr val="FFFFFF"/>
                </a:solidFill>
              </a:rPr>
              <a:t> Group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3062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Tactical Ops Fund Proposal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Francesco </a:t>
            </a:r>
            <a:r>
              <a:rPr lang="en-US" sz="1800" dirty="0" err="1" smtClean="0">
                <a:solidFill>
                  <a:schemeClr val="bg1"/>
                </a:solidFill>
              </a:rPr>
              <a:t>Melpignano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8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9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Thank you!!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18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Met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70" y="5722470"/>
            <a:ext cx="1135529" cy="1135529"/>
          </a:xfrm>
          <a:prstGeom prst="rect">
            <a:avLst/>
          </a:prstGeom>
        </p:spPr>
      </p:pic>
      <p:pic>
        <p:nvPicPr>
          <p:cNvPr id="5" name="Picture 4" descr="Screen Shot 2015-04-24 at 12.15.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51" y="2683428"/>
            <a:ext cx="2873449" cy="3073922"/>
          </a:xfrm>
          <a:prstGeom prst="rect">
            <a:avLst/>
          </a:prstGeom>
        </p:spPr>
      </p:pic>
      <p:pic>
        <p:nvPicPr>
          <p:cNvPr id="6" name="Picture 5" descr="Screen Shot 2015-04-24 at 12.15.1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49" y="2683427"/>
            <a:ext cx="3743243" cy="3073922"/>
          </a:xfrm>
          <a:prstGeom prst="rect">
            <a:avLst/>
          </a:prstGeom>
        </p:spPr>
      </p:pic>
      <p:pic>
        <p:nvPicPr>
          <p:cNvPr id="7" name="Picture 6" descr="Screen Shot 2015-04-24 at 12.15.1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3" y="2698368"/>
            <a:ext cx="2799117" cy="299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5-04-23 at 21.23.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53" y="274638"/>
            <a:ext cx="6503199" cy="6583362"/>
          </a:xfrm>
          <a:prstGeom prst="rect">
            <a:avLst/>
          </a:prstGeom>
        </p:spPr>
      </p:pic>
      <p:pic>
        <p:nvPicPr>
          <p:cNvPr id="8" name="Picture 7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4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4-23 at 21.24.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72" y="274638"/>
            <a:ext cx="6513113" cy="6583362"/>
          </a:xfrm>
          <a:prstGeom prst="rect">
            <a:avLst/>
          </a:prstGeom>
        </p:spPr>
      </p:pic>
      <p:pic>
        <p:nvPicPr>
          <p:cNvPr id="5" name="Picture 4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4-24 at 08.46.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53" y="274638"/>
            <a:ext cx="6168016" cy="6224777"/>
          </a:xfrm>
          <a:prstGeom prst="rect">
            <a:avLst/>
          </a:prstGeom>
        </p:spPr>
      </p:pic>
      <p:pic>
        <p:nvPicPr>
          <p:cNvPr id="6" name="Picture 5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Premise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3988"/>
            <a:ext cx="6400800" cy="258411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• Buy: Percentage of movie budget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• Payout: Share of Gross Domestic Profit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• Fund Strategy: High Risk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				  Genre Based</a:t>
            </a:r>
          </a:p>
          <a:p>
            <a:pPr algn="l"/>
            <a:endParaRPr lang="en-US" sz="2800" dirty="0" smtClean="0">
              <a:solidFill>
                <a:srgbClr val="FFFFFF"/>
              </a:solidFill>
            </a:endParaRPr>
          </a:p>
          <a:p>
            <a:pPr algn="l"/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283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Initial Insight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255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• Data: BOM, IMDB, The-Numbers, </a:t>
            </a:r>
            <a:r>
              <a:rPr lang="en-US" sz="2800" dirty="0" err="1" smtClean="0">
                <a:solidFill>
                  <a:srgbClr val="FFFFFF"/>
                </a:solidFill>
              </a:rPr>
              <a:t>RottenTomatoes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             Bacon #, </a:t>
            </a:r>
            <a:r>
              <a:rPr lang="en-US" sz="2800" dirty="0" err="1" smtClean="0">
                <a:solidFill>
                  <a:srgbClr val="FFFFFF"/>
                </a:solidFill>
              </a:rPr>
              <a:t>Metacritic</a:t>
            </a:r>
            <a:r>
              <a:rPr lang="en-US" sz="2800" dirty="0" smtClean="0">
                <a:solidFill>
                  <a:srgbClr val="FFFFFF"/>
                </a:solidFill>
              </a:rPr>
              <a:t>, n=3500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• Try and predict highest grossing genre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• Too hard!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7" name="Picture 6" descr="XuDTyRE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70" y="4467412"/>
            <a:ext cx="2151529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5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creen Shot 2015-04-24 at 10.47.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5" y="1600199"/>
            <a:ext cx="7011793" cy="48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921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Domestic Gross : Budget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• More relevant measure to us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• Trends start to arise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  <p:pic>
        <p:nvPicPr>
          <p:cNvPr id="5" name="Picture 4" descr="Screen Shot 2015-04-24 at 13.10.4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70" y="3560561"/>
            <a:ext cx="4093883" cy="30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oss:budget-genre(train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9" y="1417638"/>
            <a:ext cx="7459069" cy="51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9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oss:budget-genre(test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3" y="1417638"/>
            <a:ext cx="7392146" cy="51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Recommendations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6678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mtClean="0">
                <a:solidFill>
                  <a:srgbClr val="FFFFFF"/>
                </a:solidFill>
              </a:rPr>
              <a:t>  • </a:t>
            </a:r>
            <a:r>
              <a:rPr lang="en-US" dirty="0" smtClean="0">
                <a:solidFill>
                  <a:srgbClr val="FFFFFF"/>
                </a:solidFill>
              </a:rPr>
              <a:t>1. Horror (1.5x)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       • 2. Comedy (1.6x)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 • 3. Family (2x)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• ?Animation?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9802"/>
            <a:ext cx="1568076" cy="248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673" y="1105646"/>
            <a:ext cx="1531127" cy="2268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673" y="4098364"/>
            <a:ext cx="1631991" cy="2417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42" y="3726328"/>
            <a:ext cx="2004182" cy="29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9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24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What’s Next??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9196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Met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8" y="5521158"/>
            <a:ext cx="1336842" cy="1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183</Words>
  <Application>Microsoft Macintosh PowerPoint</Application>
  <PresentationFormat>On-screen Show (4:3)</PresentationFormat>
  <Paragraphs>62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Black&amp;WhiteStone Group</vt:lpstr>
      <vt:lpstr>Premise</vt:lpstr>
      <vt:lpstr>Initial Insight</vt:lpstr>
      <vt:lpstr>PowerPoint Presentation</vt:lpstr>
      <vt:lpstr>Domestic Gross : Budget</vt:lpstr>
      <vt:lpstr>PowerPoint Presentation</vt:lpstr>
      <vt:lpstr>PowerPoint Presentation</vt:lpstr>
      <vt:lpstr>Recommendations</vt:lpstr>
      <vt:lpstr>What’s Next??</vt:lpstr>
      <vt:lpstr>Thank you!!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 Dept</dc:creator>
  <cp:lastModifiedBy>Tech Dept</cp:lastModifiedBy>
  <cp:revision>12</cp:revision>
  <dcterms:created xsi:type="dcterms:W3CDTF">2015-04-24T12:09:34Z</dcterms:created>
  <dcterms:modified xsi:type="dcterms:W3CDTF">2015-04-24T17:48:22Z</dcterms:modified>
</cp:coreProperties>
</file>