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10287000" cx="18288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Rosari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9" roundtripDataSignature="AMtx7miQU0eNtaIONaEpbvegeo9n72I8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sario-bold.fntdata"/><Relationship Id="rId25" Type="http://schemas.openxmlformats.org/officeDocument/2006/relationships/font" Target="fonts/Rosario-regular.fntdata"/><Relationship Id="rId28" Type="http://schemas.openxmlformats.org/officeDocument/2006/relationships/font" Target="fonts/Rosario-boldItalic.fntdata"/><Relationship Id="rId27" Type="http://schemas.openxmlformats.org/officeDocument/2006/relationships/font" Target="fonts/Rosari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CL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ef8905af21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gef8905af21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ef8905af21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gef8905af21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ef8905af21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gef8905af21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https://www.anaconda.com/blog/using-pip-in-a-conda-environment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Ejemplo: instalar tensorflow 2 con gpu en 2020</a:t>
            </a:r>
            <a:endParaRPr/>
          </a:p>
        </p:txBody>
      </p:sp>
      <p:sp>
        <p:nvSpPr>
          <p:cNvPr id="236" name="Google Shape;23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1" name="Google Shape;251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3" name="Google Shape;26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1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1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hyperlink" Target="https://conda.io/projects/conda/en/latest/user-guide/tasks/manage-environments.html#creating-an-environment-with-commands" TargetMode="External"/><Relationship Id="rId6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3.png"/><Relationship Id="rId6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jp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hyperlink" Target="http://www.python.org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hyperlink" Target="http://www.python.org/" TargetMode="External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hyperlink" Target="http://www.python.org/" TargetMode="External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hyperlink" Target="https://www.anaconda.com/products/individual-d" TargetMode="External"/><Relationship Id="rId5" Type="http://schemas.openxmlformats.org/officeDocument/2006/relationships/image" Target="../media/image6.png"/><Relationship Id="rId6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8030115" y="7729231"/>
            <a:ext cx="9533713" cy="20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79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48"/>
              <a:buFont typeface="Arial"/>
              <a:buNone/>
            </a:pPr>
            <a:r>
              <a:rPr b="0" i="0" lang="es-CL" sz="6948" u="none" cap="none" strike="noStrike">
                <a:solidFill>
                  <a:srgbClr val="FF9D5A"/>
                </a:solidFill>
                <a:latin typeface="Montserrat"/>
                <a:ea typeface="Montserrat"/>
                <a:cs typeface="Montserrat"/>
                <a:sym typeface="Montserrat"/>
              </a:rPr>
              <a:t>Saturdays.AI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79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48"/>
              <a:buFont typeface="Arial"/>
              <a:buNone/>
            </a:pPr>
            <a:r>
              <a:rPr b="0" i="0" lang="es-CL" sz="6948" u="none" cap="none" strike="noStrike">
                <a:solidFill>
                  <a:srgbClr val="FF9D5A"/>
                </a:solidFill>
                <a:latin typeface="Montserrat"/>
                <a:ea typeface="Montserrat"/>
                <a:cs typeface="Montserrat"/>
                <a:sym typeface="Montserrat"/>
              </a:rPr>
              <a:t>Latam Online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658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48"/>
              <a:buFont typeface="Arial"/>
              <a:buNone/>
            </a:pPr>
            <a:r>
              <a:rPr b="0" i="0" lang="es-CL" sz="6948" u="none" cap="none" strike="noStrike">
                <a:solidFill>
                  <a:srgbClr val="FAF3F0"/>
                </a:solidFill>
                <a:latin typeface="Montserrat"/>
                <a:ea typeface="Montserrat"/>
                <a:cs typeface="Montserrat"/>
                <a:sym typeface="Montserrat"/>
              </a:rPr>
              <a:t>2d</a:t>
            </a:r>
            <a:r>
              <a:rPr b="0" i="0" lang="es-CL" sz="5792" u="none" cap="none" strike="noStrike">
                <a:solidFill>
                  <a:srgbClr val="FAF3F0"/>
                </a:solidFill>
                <a:latin typeface="Montserrat"/>
                <a:ea typeface="Montserrat"/>
                <a:cs typeface="Montserrat"/>
                <a:sym typeface="Montserrat"/>
              </a:rPr>
              <a:t>a. Edición</a:t>
            </a:r>
            <a:endParaRPr b="0" i="0" sz="5792" u="none" cap="none" strike="noStrike">
              <a:solidFill>
                <a:srgbClr val="FAF3F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1028700" y="9931425"/>
            <a:ext cx="16535128" cy="38815"/>
          </a:xfrm>
          <a:prstGeom prst="rect">
            <a:avLst/>
          </a:prstGeom>
          <a:solidFill>
            <a:srgbClr val="FAF3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1028700" y="9272008"/>
            <a:ext cx="10967158" cy="481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6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L" sz="2800" u="none" cap="none" strike="noStrike">
                <a:solidFill>
                  <a:srgbClr val="FAF3F0"/>
                </a:solidFill>
                <a:latin typeface="Rosario"/>
                <a:ea typeface="Rosario"/>
                <a:cs typeface="Rosario"/>
                <a:sym typeface="Rosario"/>
              </a:rPr>
              <a:t>MACHINE LEARNING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" name="Google Shape;91;p1"/>
          <p:cNvGrpSpPr/>
          <p:nvPr/>
        </p:nvGrpSpPr>
        <p:grpSpPr>
          <a:xfrm>
            <a:off x="1083520" y="228981"/>
            <a:ext cx="2546940" cy="3204633"/>
            <a:chOff x="0" y="0"/>
            <a:chExt cx="3395919" cy="4272844"/>
          </a:xfrm>
        </p:grpSpPr>
        <p:pic>
          <p:nvPicPr>
            <p:cNvPr id="92" name="Google Shape;92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3395919" cy="38884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"/>
            <p:cNvSpPr txBox="1"/>
            <p:nvPr/>
          </p:nvSpPr>
          <p:spPr>
            <a:xfrm>
              <a:off x="683245" y="3650121"/>
              <a:ext cx="2181830" cy="6227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1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99"/>
                <a:buFont typeface="Arial"/>
                <a:buNone/>
              </a:pPr>
              <a:r>
                <a:rPr b="1" i="0" lang="es-CL" sz="2799" u="none" cap="none" strike="noStrike">
                  <a:solidFill>
                    <a:srgbClr val="FAF3F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LATAM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f8905af21_0_3"/>
          <p:cNvSpPr txBox="1"/>
          <p:nvPr/>
        </p:nvSpPr>
        <p:spPr>
          <a:xfrm>
            <a:off x="762000" y="1008063"/>
            <a:ext cx="94503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753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199"/>
              <a:buFont typeface="Arial"/>
              <a:buNone/>
            </a:pPr>
            <a:r>
              <a:rPr b="1" i="0" lang="es-CL" sz="6199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Instalando Anaconda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gef8905af21_0_3"/>
          <p:cNvSpPr/>
          <p:nvPr/>
        </p:nvSpPr>
        <p:spPr>
          <a:xfrm>
            <a:off x="14847198" y="0"/>
            <a:ext cx="3440700" cy="10706100"/>
          </a:xfrm>
          <a:prstGeom prst="rect">
            <a:avLst/>
          </a:prstGeom>
          <a:solidFill>
            <a:srgbClr val="5A47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gef8905af21_0_3"/>
          <p:cNvSpPr/>
          <p:nvPr/>
        </p:nvSpPr>
        <p:spPr>
          <a:xfrm>
            <a:off x="14904348" y="9925409"/>
            <a:ext cx="1020300" cy="1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2" name="Google Shape;202;gef8905af21_0_3"/>
          <p:cNvGrpSpPr/>
          <p:nvPr/>
        </p:nvGrpSpPr>
        <p:grpSpPr>
          <a:xfrm>
            <a:off x="16134222" y="7802050"/>
            <a:ext cx="1828048" cy="2269082"/>
            <a:chOff x="0" y="0"/>
            <a:chExt cx="2437398" cy="3025443"/>
          </a:xfrm>
        </p:grpSpPr>
        <p:pic>
          <p:nvPicPr>
            <p:cNvPr id="203" name="Google Shape;203;gef8905af21_0_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2437398" cy="27909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4" name="Google Shape;204;gef8905af21_0_3"/>
            <p:cNvSpPr txBox="1"/>
            <p:nvPr/>
          </p:nvSpPr>
          <p:spPr>
            <a:xfrm>
              <a:off x="490395" y="2613243"/>
              <a:ext cx="1566000" cy="41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19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rPr b="1" i="0" lang="es-CL" sz="2009" u="none" cap="none" strike="noStrike">
                  <a:solidFill>
                    <a:srgbClr val="FAF3F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LATAM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Icono&#10;&#10;Descripción generada automáticamente con confianza media" id="205" name="Google Shape;205;gef8905af21_0_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82200" y="419100"/>
            <a:ext cx="4257675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gef8905af21_0_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10923" y="2149638"/>
            <a:ext cx="9448800" cy="7353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gef8905af21_0_3"/>
          <p:cNvSpPr txBox="1"/>
          <p:nvPr/>
        </p:nvSpPr>
        <p:spPr>
          <a:xfrm>
            <a:off x="975625" y="2543175"/>
            <a:ext cx="5511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-CL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Hay que elegir un lugar de instalación con suficiente espacio 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f8905af21_0_16"/>
          <p:cNvSpPr txBox="1"/>
          <p:nvPr/>
        </p:nvSpPr>
        <p:spPr>
          <a:xfrm>
            <a:off x="762000" y="1008063"/>
            <a:ext cx="94503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753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199"/>
              <a:buFont typeface="Arial"/>
              <a:buNone/>
            </a:pPr>
            <a:r>
              <a:rPr b="1" i="0" lang="es-CL" sz="6199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Instalando Anaconda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ef8905af21_0_16"/>
          <p:cNvSpPr/>
          <p:nvPr/>
        </p:nvSpPr>
        <p:spPr>
          <a:xfrm>
            <a:off x="14847198" y="0"/>
            <a:ext cx="3440700" cy="10706100"/>
          </a:xfrm>
          <a:prstGeom prst="rect">
            <a:avLst/>
          </a:prstGeom>
          <a:solidFill>
            <a:srgbClr val="5A47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ef8905af21_0_16"/>
          <p:cNvSpPr/>
          <p:nvPr/>
        </p:nvSpPr>
        <p:spPr>
          <a:xfrm>
            <a:off x="14904348" y="9925409"/>
            <a:ext cx="1020300" cy="1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5" name="Google Shape;215;gef8905af21_0_16"/>
          <p:cNvGrpSpPr/>
          <p:nvPr/>
        </p:nvGrpSpPr>
        <p:grpSpPr>
          <a:xfrm>
            <a:off x="16134222" y="7802050"/>
            <a:ext cx="1828048" cy="2269082"/>
            <a:chOff x="0" y="0"/>
            <a:chExt cx="2437398" cy="3025443"/>
          </a:xfrm>
        </p:grpSpPr>
        <p:pic>
          <p:nvPicPr>
            <p:cNvPr id="216" name="Google Shape;216;gef8905af21_0_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2437398" cy="27909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7" name="Google Shape;217;gef8905af21_0_16"/>
            <p:cNvSpPr txBox="1"/>
            <p:nvPr/>
          </p:nvSpPr>
          <p:spPr>
            <a:xfrm>
              <a:off x="490395" y="2613243"/>
              <a:ext cx="1566000" cy="41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19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rPr b="1" i="0" lang="es-CL" sz="2009" u="none" cap="none" strike="noStrike">
                  <a:solidFill>
                    <a:srgbClr val="FAF3F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LATAM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Icono&#10;&#10;Descripción generada automáticamente con confianza media" id="218" name="Google Shape;218;gef8905af21_0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82200" y="419100"/>
            <a:ext cx="4257675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gef8905af21_0_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93198" y="1874000"/>
            <a:ext cx="9448800" cy="73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gef8905af21_0_16"/>
          <p:cNvSpPr txBox="1"/>
          <p:nvPr/>
        </p:nvSpPr>
        <p:spPr>
          <a:xfrm>
            <a:off x="975625" y="2543175"/>
            <a:ext cx="5511600" cy="61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-CL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 elegir opciones de instalación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-"/>
            </a:pPr>
            <a:r>
              <a:rPr b="0" i="0" lang="es-CL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to path: permite que windows reconozca comandos de anaconda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-"/>
            </a:pPr>
            <a:r>
              <a:rPr b="0" i="0" lang="es-CL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Anaconda as default Python: se reconocerá Anaconda como el ejecutable de python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f8905af21_0_30"/>
          <p:cNvSpPr txBox="1"/>
          <p:nvPr/>
        </p:nvSpPr>
        <p:spPr>
          <a:xfrm>
            <a:off x="762000" y="1008063"/>
            <a:ext cx="94503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753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199"/>
              <a:buFont typeface="Arial"/>
              <a:buNone/>
            </a:pPr>
            <a:r>
              <a:rPr b="1" i="0" lang="es-CL" sz="6199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Instalando Anaconda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ef8905af21_0_30"/>
          <p:cNvSpPr/>
          <p:nvPr/>
        </p:nvSpPr>
        <p:spPr>
          <a:xfrm>
            <a:off x="14847198" y="0"/>
            <a:ext cx="3440700" cy="10706100"/>
          </a:xfrm>
          <a:prstGeom prst="rect">
            <a:avLst/>
          </a:prstGeom>
          <a:solidFill>
            <a:srgbClr val="5A47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ef8905af21_0_30"/>
          <p:cNvSpPr/>
          <p:nvPr/>
        </p:nvSpPr>
        <p:spPr>
          <a:xfrm>
            <a:off x="14904348" y="9925409"/>
            <a:ext cx="1020300" cy="1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8" name="Google Shape;228;gef8905af21_0_30"/>
          <p:cNvGrpSpPr/>
          <p:nvPr/>
        </p:nvGrpSpPr>
        <p:grpSpPr>
          <a:xfrm>
            <a:off x="16134222" y="7802050"/>
            <a:ext cx="1828048" cy="2269082"/>
            <a:chOff x="0" y="0"/>
            <a:chExt cx="2437398" cy="3025443"/>
          </a:xfrm>
        </p:grpSpPr>
        <p:pic>
          <p:nvPicPr>
            <p:cNvPr id="229" name="Google Shape;229;gef8905af21_0_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2437398" cy="27909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0" name="Google Shape;230;gef8905af21_0_30"/>
            <p:cNvSpPr txBox="1"/>
            <p:nvPr/>
          </p:nvSpPr>
          <p:spPr>
            <a:xfrm>
              <a:off x="490395" y="2613243"/>
              <a:ext cx="1566000" cy="41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19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rPr b="1" i="0" lang="es-CL" sz="2009" u="none" cap="none" strike="noStrike">
                  <a:solidFill>
                    <a:srgbClr val="FAF3F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LATAM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Icono&#10;&#10;Descripción generada automáticamente con confianza media" id="231" name="Google Shape;231;gef8905af21_0_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82200" y="419100"/>
            <a:ext cx="4257675" cy="212407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gef8905af21_0_30"/>
          <p:cNvSpPr txBox="1"/>
          <p:nvPr/>
        </p:nvSpPr>
        <p:spPr>
          <a:xfrm>
            <a:off x="318050" y="2146500"/>
            <a:ext cx="7896300" cy="7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-CL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 ahora podemos crear ambientes e instalar las librerías que necesitamos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-CL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Algunos de los comandos importantes a usar</a:t>
            </a:r>
            <a:br>
              <a:rPr b="0" i="0" lang="es-CL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s-CL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s-CL" sz="25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https://conda.io/projects/conda/en/latest/user-guide/tasks/manage-environments.html#creating-an-environment-with-commands</a:t>
            </a:r>
            <a:r>
              <a:rPr b="0" i="0" lang="es-CL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1" lang="es-CL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conda create --name testenv</a:t>
            </a:r>
            <a:endParaRPr b="0" i="1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1" lang="es-CL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conda install numpy</a:t>
            </a:r>
            <a:endParaRPr b="0" i="1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1" lang="es-CL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conda list </a:t>
            </a:r>
            <a:endParaRPr b="0" i="1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gef8905af21_0_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214350" y="2263922"/>
            <a:ext cx="9953325" cy="7124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8"/>
          <p:cNvSpPr txBox="1"/>
          <p:nvPr/>
        </p:nvSpPr>
        <p:spPr>
          <a:xfrm>
            <a:off x="761999" y="1008063"/>
            <a:ext cx="12616865" cy="7155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753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199"/>
              <a:buFont typeface="Arial"/>
              <a:buNone/>
            </a:pPr>
            <a:r>
              <a:rPr b="1" i="0" lang="es-CL" sz="6199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¿conda o pip?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8"/>
          <p:cNvSpPr/>
          <p:nvPr/>
        </p:nvSpPr>
        <p:spPr>
          <a:xfrm>
            <a:off x="14847198" y="0"/>
            <a:ext cx="3440802" cy="10706100"/>
          </a:xfrm>
          <a:prstGeom prst="rect">
            <a:avLst/>
          </a:prstGeom>
          <a:solidFill>
            <a:srgbClr val="5A47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8"/>
          <p:cNvSpPr/>
          <p:nvPr/>
        </p:nvSpPr>
        <p:spPr>
          <a:xfrm>
            <a:off x="14904348" y="9925409"/>
            <a:ext cx="1020398" cy="101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1" name="Google Shape;241;p8"/>
          <p:cNvGrpSpPr/>
          <p:nvPr/>
        </p:nvGrpSpPr>
        <p:grpSpPr>
          <a:xfrm>
            <a:off x="16134222" y="7802050"/>
            <a:ext cx="1828048" cy="2279187"/>
            <a:chOff x="0" y="0"/>
            <a:chExt cx="2437397" cy="3038916"/>
          </a:xfrm>
        </p:grpSpPr>
        <p:pic>
          <p:nvPicPr>
            <p:cNvPr id="242" name="Google Shape;242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2437397" cy="27909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3" name="Google Shape;243;p8"/>
            <p:cNvSpPr txBox="1"/>
            <p:nvPr/>
          </p:nvSpPr>
          <p:spPr>
            <a:xfrm>
              <a:off x="490395" y="2613243"/>
              <a:ext cx="1565993" cy="4256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19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rPr b="1" i="0" lang="es-CL" sz="2009" u="none" cap="none" strike="noStrike">
                  <a:solidFill>
                    <a:srgbClr val="FAF3F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LATAM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Icono&#10;&#10;Descripción generada automáticamente con confianza media" id="244" name="Google Shape;24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04595" y="391765"/>
            <a:ext cx="4257675" cy="212407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8"/>
          <p:cNvSpPr txBox="1"/>
          <p:nvPr/>
        </p:nvSpPr>
        <p:spPr>
          <a:xfrm>
            <a:off x="518885" y="1790700"/>
            <a:ext cx="12892200" cy="54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s-CL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Anaconda tiene la ventaja de facilitar el manejo de distintos ambientes, y preocuparse de compatibilidad de librerías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s-CL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 desventaja de usar Anaconda es cuando una librería X no está disponible en Anaconda, es decir, no puede instalarse usando </a:t>
            </a:r>
            <a:r>
              <a:rPr b="0" i="1" lang="es-CL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conda install X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s-CL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este caso, uno puede instalar esa librería con pip (</a:t>
            </a:r>
            <a:r>
              <a:rPr b="0" i="1" lang="es-CL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pip install X</a:t>
            </a:r>
            <a:r>
              <a:rPr b="0" i="0" lang="es-CL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 El problema es que al usar ambos conda y pip, </a:t>
            </a:r>
            <a:r>
              <a:rPr b="0" i="1" lang="es-CL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anaconda ya no garantiza la compatibilidad de librerías</a:t>
            </a:r>
            <a:r>
              <a:rPr b="0" i="0" lang="es-CL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y es posible quebrar el ambiente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6" name="Google Shape;246;p8"/>
          <p:cNvPicPr preferRelativeResize="0"/>
          <p:nvPr/>
        </p:nvPicPr>
        <p:blipFill rotWithShape="1">
          <a:blip r:embed="rId5">
            <a:alphaModFix/>
          </a:blip>
          <a:srcRect b="25636" l="0" r="18097" t="0"/>
          <a:stretch/>
        </p:blipFill>
        <p:spPr>
          <a:xfrm>
            <a:off x="4561750" y="6694150"/>
            <a:ext cx="7277275" cy="268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44889" y="8993900"/>
            <a:ext cx="10375561" cy="1082467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8"/>
          <p:cNvSpPr txBox="1"/>
          <p:nvPr/>
        </p:nvSpPr>
        <p:spPr>
          <a:xfrm>
            <a:off x="152400" y="152400"/>
            <a:ext cx="5735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CL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https://www.anaconda.com/blog/using-pip-in-a-conda-environment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6"/>
          <p:cNvSpPr txBox="1"/>
          <p:nvPr/>
        </p:nvSpPr>
        <p:spPr>
          <a:xfrm>
            <a:off x="760612" y="1008063"/>
            <a:ext cx="9450188" cy="14310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753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199"/>
              <a:buFont typeface="Arial"/>
              <a:buNone/>
            </a:pPr>
            <a:r>
              <a:rPr b="1" i="0" lang="es-CL" sz="6199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Alternativa: Jupyter &amp; Google Collab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6"/>
          <p:cNvSpPr/>
          <p:nvPr/>
        </p:nvSpPr>
        <p:spPr>
          <a:xfrm>
            <a:off x="14847198" y="0"/>
            <a:ext cx="3440802" cy="10706100"/>
          </a:xfrm>
          <a:prstGeom prst="rect">
            <a:avLst/>
          </a:prstGeom>
          <a:solidFill>
            <a:srgbClr val="5A47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6"/>
          <p:cNvSpPr/>
          <p:nvPr/>
        </p:nvSpPr>
        <p:spPr>
          <a:xfrm>
            <a:off x="14904348" y="9925409"/>
            <a:ext cx="1020398" cy="101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6" name="Google Shape;256;p26"/>
          <p:cNvGrpSpPr/>
          <p:nvPr/>
        </p:nvGrpSpPr>
        <p:grpSpPr>
          <a:xfrm>
            <a:off x="16134222" y="7802050"/>
            <a:ext cx="1828048" cy="2279187"/>
            <a:chOff x="0" y="0"/>
            <a:chExt cx="2437397" cy="3038916"/>
          </a:xfrm>
        </p:grpSpPr>
        <p:pic>
          <p:nvPicPr>
            <p:cNvPr id="257" name="Google Shape;257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2437397" cy="27909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8" name="Google Shape;258;p26"/>
            <p:cNvSpPr txBox="1"/>
            <p:nvPr/>
          </p:nvSpPr>
          <p:spPr>
            <a:xfrm>
              <a:off x="490395" y="2613243"/>
              <a:ext cx="1565993" cy="4256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19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rPr b="1" i="0" lang="es-CL" sz="2009" u="none" cap="none" strike="noStrike">
                  <a:solidFill>
                    <a:srgbClr val="FAF3F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LATAM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9" name="Google Shape;259;p26"/>
          <p:cNvSpPr txBox="1"/>
          <p:nvPr/>
        </p:nvSpPr>
        <p:spPr>
          <a:xfrm>
            <a:off x="518885" y="2781300"/>
            <a:ext cx="12892200" cy="4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s-CL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Jupyter es un IDE que permite escribir código, incluir comentarios y descripciones, y hacer visualizaciones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s-CL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Colab implementa Jupyter, con la ventaja de que cada jupyter file es su propio ambiente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s-CL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Acceso a GPUs!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s-CL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Fácil de compartir scripts con amigos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tipo&#10;&#10;Descripción generada automáticamente" id="260" name="Google Shape;260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43196" y="351445"/>
            <a:ext cx="4781550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1"/>
          <p:cNvSpPr/>
          <p:nvPr/>
        </p:nvSpPr>
        <p:spPr>
          <a:xfrm>
            <a:off x="0" y="7962900"/>
            <a:ext cx="18288000" cy="2324100"/>
          </a:xfrm>
          <a:custGeom>
            <a:rect b="b" l="l" r="r" t="t"/>
            <a:pathLst>
              <a:path extrusionOk="0" h="786177" w="6186311">
                <a:moveTo>
                  <a:pt x="0" y="0"/>
                </a:moveTo>
                <a:lnTo>
                  <a:pt x="6186311" y="0"/>
                </a:lnTo>
                <a:lnTo>
                  <a:pt x="6186311" y="786177"/>
                </a:lnTo>
                <a:lnTo>
                  <a:pt x="0" y="786177"/>
                </a:lnTo>
                <a:close/>
              </a:path>
            </a:pathLst>
          </a:custGeom>
          <a:solidFill>
            <a:srgbClr val="5A47AF"/>
          </a:solidFill>
          <a:ln>
            <a:noFill/>
          </a:ln>
        </p:spPr>
      </p:sp>
      <p:sp>
        <p:nvSpPr>
          <p:cNvPr id="266" name="Google Shape;266;p11"/>
          <p:cNvSpPr/>
          <p:nvPr/>
        </p:nvSpPr>
        <p:spPr>
          <a:xfrm>
            <a:off x="0" y="0"/>
            <a:ext cx="18288001" cy="7962900"/>
          </a:xfrm>
          <a:prstGeom prst="rect">
            <a:avLst/>
          </a:prstGeom>
          <a:solidFill>
            <a:srgbClr val="FF9D5A">
              <a:alpha val="8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1"/>
          <p:cNvSpPr/>
          <p:nvPr/>
        </p:nvSpPr>
        <p:spPr>
          <a:xfrm>
            <a:off x="0" y="9998977"/>
            <a:ext cx="16230600" cy="38100"/>
          </a:xfrm>
          <a:prstGeom prst="rect">
            <a:avLst/>
          </a:prstGeom>
          <a:solidFill>
            <a:srgbClr val="FAF3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8" name="Google Shape;268;p11"/>
          <p:cNvGrpSpPr/>
          <p:nvPr/>
        </p:nvGrpSpPr>
        <p:grpSpPr>
          <a:xfrm>
            <a:off x="16071684" y="7904798"/>
            <a:ext cx="1828048" cy="2300103"/>
            <a:chOff x="0" y="0"/>
            <a:chExt cx="2437397" cy="3066804"/>
          </a:xfrm>
        </p:grpSpPr>
        <p:pic>
          <p:nvPicPr>
            <p:cNvPr id="269" name="Google Shape;269;p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2437397" cy="27909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0" name="Google Shape;270;p11"/>
            <p:cNvSpPr txBox="1"/>
            <p:nvPr/>
          </p:nvSpPr>
          <p:spPr>
            <a:xfrm>
              <a:off x="490394" y="2613243"/>
              <a:ext cx="1565993" cy="4535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19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rPr b="1" i="0" lang="es-CL" sz="2009" u="none" cap="none" strike="noStrike">
                  <a:solidFill>
                    <a:srgbClr val="FAF3F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LATAM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1" name="Google Shape;271;p11"/>
          <p:cNvSpPr txBox="1"/>
          <p:nvPr/>
        </p:nvSpPr>
        <p:spPr>
          <a:xfrm>
            <a:off x="605524" y="6096075"/>
            <a:ext cx="8449200" cy="15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99"/>
              <a:buFont typeface="Arial"/>
              <a:buNone/>
            </a:pPr>
            <a:r>
              <a:rPr b="1" i="0" lang="es-CL" sz="4999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Francisco Mena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5983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99"/>
              <a:buFont typeface="Arial"/>
              <a:buNone/>
            </a:pPr>
            <a:r>
              <a:rPr b="1" i="0" lang="es-CL" sz="4999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francisco@saturdays.ai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1"/>
          <p:cNvSpPr txBox="1"/>
          <p:nvPr/>
        </p:nvSpPr>
        <p:spPr>
          <a:xfrm>
            <a:off x="786459" y="982028"/>
            <a:ext cx="73902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773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99"/>
              <a:buFont typeface="Arial"/>
              <a:buNone/>
            </a:pPr>
            <a:r>
              <a:rPr b="1" i="0" lang="es-CL" sz="6399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Muchas gracias!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14847198" y="0"/>
            <a:ext cx="3440802" cy="10706100"/>
          </a:xfrm>
          <a:prstGeom prst="rect">
            <a:avLst/>
          </a:prstGeom>
          <a:solidFill>
            <a:srgbClr val="5A47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14904348" y="9925409"/>
            <a:ext cx="1020398" cy="101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0" name="Google Shape;100;p2"/>
          <p:cNvGrpSpPr/>
          <p:nvPr/>
        </p:nvGrpSpPr>
        <p:grpSpPr>
          <a:xfrm>
            <a:off x="16134222" y="7802050"/>
            <a:ext cx="1828048" cy="2279187"/>
            <a:chOff x="0" y="0"/>
            <a:chExt cx="2437397" cy="3038916"/>
          </a:xfrm>
        </p:grpSpPr>
        <p:pic>
          <p:nvPicPr>
            <p:cNvPr id="101" name="Google Shape;101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2437397" cy="27909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2" name="Google Shape;102;p2"/>
            <p:cNvSpPr txBox="1"/>
            <p:nvPr/>
          </p:nvSpPr>
          <p:spPr>
            <a:xfrm>
              <a:off x="490395" y="2613243"/>
              <a:ext cx="1565993" cy="4256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19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rPr b="1" i="0" lang="es-CL" sz="2009" u="none" cap="none" strike="noStrike">
                  <a:solidFill>
                    <a:srgbClr val="FAF3F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LATAM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2"/>
          <p:cNvSpPr txBox="1"/>
          <p:nvPr/>
        </p:nvSpPr>
        <p:spPr>
          <a:xfrm>
            <a:off x="760612" y="1008063"/>
            <a:ext cx="7390175" cy="125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753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199"/>
              <a:buFont typeface="Arial"/>
              <a:buNone/>
            </a:pPr>
            <a:r>
              <a:rPr b="1" i="0" lang="es-CL" sz="6199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Python para Ciencia de Datos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1066800" y="3162300"/>
            <a:ext cx="12115800" cy="67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L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Porqué Python? 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s-CL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Porque es fácil de usar, con una vasta diversidad de librerías, y con una comunidad activa con gran participación, entre otras cosas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s-CL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extremadamente versátil, permitiendo a uno trabajar desde la colecta de datos (SQL, pyspark, etc.), análisis, diseño de modelos, hasta llevarlo a producción en la nube, y mucho más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s-CL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Argumentos en contra?: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s-CL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“C++ es más rápido”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s-CL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“R es mejor para visualizar datos”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s-CL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“Lenguaje XYZ es más popular para mi problema”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/>
          <p:nvPr/>
        </p:nvSpPr>
        <p:spPr>
          <a:xfrm>
            <a:off x="14847198" y="0"/>
            <a:ext cx="3440802" cy="10706100"/>
          </a:xfrm>
          <a:prstGeom prst="rect">
            <a:avLst/>
          </a:prstGeom>
          <a:solidFill>
            <a:srgbClr val="5A47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4"/>
          <p:cNvSpPr/>
          <p:nvPr/>
        </p:nvSpPr>
        <p:spPr>
          <a:xfrm>
            <a:off x="14904348" y="9925409"/>
            <a:ext cx="1020398" cy="101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24"/>
          <p:cNvGrpSpPr/>
          <p:nvPr/>
        </p:nvGrpSpPr>
        <p:grpSpPr>
          <a:xfrm>
            <a:off x="16134222" y="7802050"/>
            <a:ext cx="1828048" cy="2279187"/>
            <a:chOff x="0" y="0"/>
            <a:chExt cx="2437397" cy="3038916"/>
          </a:xfrm>
        </p:grpSpPr>
        <p:pic>
          <p:nvPicPr>
            <p:cNvPr id="112" name="Google Shape;112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2437397" cy="27909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3" name="Google Shape;113;p24"/>
            <p:cNvSpPr txBox="1"/>
            <p:nvPr/>
          </p:nvSpPr>
          <p:spPr>
            <a:xfrm>
              <a:off x="490395" y="2613243"/>
              <a:ext cx="1565993" cy="4256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19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rPr b="1" i="0" lang="es-CL" sz="2009" u="none" cap="none" strike="noStrike">
                  <a:solidFill>
                    <a:srgbClr val="FAF3F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LATAM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4" name="Google Shape;11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11694" y="619961"/>
            <a:ext cx="9144000" cy="280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4"/>
          <p:cNvSpPr txBox="1"/>
          <p:nvPr/>
        </p:nvSpPr>
        <p:spPr>
          <a:xfrm>
            <a:off x="3041895" y="466072"/>
            <a:ext cx="914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https://medium.com/codex/we-shouldve-just-used-python-c0a86470e558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41895" y="3575196"/>
            <a:ext cx="8753475" cy="12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4"/>
          <p:cNvSpPr txBox="1"/>
          <p:nvPr/>
        </p:nvSpPr>
        <p:spPr>
          <a:xfrm>
            <a:off x="5086900" y="5487275"/>
            <a:ext cx="4663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s-CL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muchos saben Go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s-CL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 Learning en Go?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s-CL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Conexión Python-Go complejo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28950" y="7951263"/>
            <a:ext cx="8324850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 txBox="1"/>
          <p:nvPr/>
        </p:nvSpPr>
        <p:spPr>
          <a:xfrm>
            <a:off x="760612" y="1008063"/>
            <a:ext cx="7390175" cy="125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753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199"/>
              <a:buFont typeface="Arial"/>
              <a:buNone/>
            </a:pPr>
            <a:r>
              <a:rPr b="1" i="0" lang="es-CL" sz="6199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Cómo instalar Python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3"/>
          <p:cNvSpPr/>
          <p:nvPr/>
        </p:nvSpPr>
        <p:spPr>
          <a:xfrm>
            <a:off x="14847198" y="0"/>
            <a:ext cx="3440802" cy="10706100"/>
          </a:xfrm>
          <a:prstGeom prst="rect">
            <a:avLst/>
          </a:prstGeom>
          <a:solidFill>
            <a:srgbClr val="5A47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3"/>
          <p:cNvSpPr/>
          <p:nvPr/>
        </p:nvSpPr>
        <p:spPr>
          <a:xfrm>
            <a:off x="14904348" y="9925409"/>
            <a:ext cx="1020398" cy="101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6" name="Google Shape;126;p3"/>
          <p:cNvGrpSpPr/>
          <p:nvPr/>
        </p:nvGrpSpPr>
        <p:grpSpPr>
          <a:xfrm>
            <a:off x="16134222" y="7802050"/>
            <a:ext cx="1828048" cy="2279187"/>
            <a:chOff x="0" y="0"/>
            <a:chExt cx="2437397" cy="3038916"/>
          </a:xfrm>
        </p:grpSpPr>
        <p:pic>
          <p:nvPicPr>
            <p:cNvPr id="127" name="Google Shape;127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2437397" cy="27909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p3"/>
            <p:cNvSpPr txBox="1"/>
            <p:nvPr/>
          </p:nvSpPr>
          <p:spPr>
            <a:xfrm>
              <a:off x="490395" y="2613243"/>
              <a:ext cx="1565993" cy="4256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19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rPr b="1" i="0" lang="es-CL" sz="2009" u="none" cap="none" strike="noStrike">
                  <a:solidFill>
                    <a:srgbClr val="FAF3F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LATAM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29" name="Google Shape;12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81371" y="2046101"/>
            <a:ext cx="11306628" cy="586965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3"/>
          <p:cNvSpPr txBox="1"/>
          <p:nvPr/>
        </p:nvSpPr>
        <p:spPr>
          <a:xfrm>
            <a:off x="518885" y="2781300"/>
            <a:ext cx="121158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s-CL" sz="3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www.python.org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"/>
          <p:cNvSpPr txBox="1"/>
          <p:nvPr/>
        </p:nvSpPr>
        <p:spPr>
          <a:xfrm>
            <a:off x="760612" y="1008063"/>
            <a:ext cx="7390175" cy="125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753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199"/>
              <a:buFont typeface="Arial"/>
              <a:buNone/>
            </a:pPr>
            <a:r>
              <a:rPr b="1" i="0" lang="es-CL" sz="6199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Cómo instalar Python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4"/>
          <p:cNvSpPr/>
          <p:nvPr/>
        </p:nvSpPr>
        <p:spPr>
          <a:xfrm>
            <a:off x="14847198" y="0"/>
            <a:ext cx="3440802" cy="10706100"/>
          </a:xfrm>
          <a:prstGeom prst="rect">
            <a:avLst/>
          </a:prstGeom>
          <a:solidFill>
            <a:srgbClr val="5A47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4"/>
          <p:cNvSpPr/>
          <p:nvPr/>
        </p:nvSpPr>
        <p:spPr>
          <a:xfrm>
            <a:off x="14904348" y="9925409"/>
            <a:ext cx="1020398" cy="101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8" name="Google Shape;138;p4"/>
          <p:cNvGrpSpPr/>
          <p:nvPr/>
        </p:nvGrpSpPr>
        <p:grpSpPr>
          <a:xfrm>
            <a:off x="16134222" y="7802050"/>
            <a:ext cx="1828048" cy="2279187"/>
            <a:chOff x="0" y="0"/>
            <a:chExt cx="2437397" cy="3038916"/>
          </a:xfrm>
        </p:grpSpPr>
        <p:pic>
          <p:nvPicPr>
            <p:cNvPr id="139" name="Google Shape;139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2437397" cy="27909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0" name="Google Shape;140;p4"/>
            <p:cNvSpPr txBox="1"/>
            <p:nvPr/>
          </p:nvSpPr>
          <p:spPr>
            <a:xfrm>
              <a:off x="490395" y="2613243"/>
              <a:ext cx="1565993" cy="4256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19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rPr b="1" i="0" lang="es-CL" sz="2009" u="none" cap="none" strike="noStrike">
                  <a:solidFill>
                    <a:srgbClr val="FAF3F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LATAM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" name="Google Shape;141;p4"/>
          <p:cNvSpPr txBox="1"/>
          <p:nvPr/>
        </p:nvSpPr>
        <p:spPr>
          <a:xfrm>
            <a:off x="518885" y="2781300"/>
            <a:ext cx="12115800" cy="40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s-CL" sz="3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www.python.org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s-CL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¿Qué versión de Python?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s-CL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2 vs Python 3</a:t>
            </a:r>
            <a:br>
              <a:rPr b="0" i="0" lang="es-CL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s-CL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2: print “hello world”</a:t>
            </a:r>
            <a:br>
              <a:rPr b="0" i="0" lang="es-CL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s-CL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3: print(“hello world”)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4"/>
          <p:cNvPicPr preferRelativeResize="0"/>
          <p:nvPr/>
        </p:nvPicPr>
        <p:blipFill rotWithShape="1">
          <a:blip r:embed="rId5">
            <a:alphaModFix/>
          </a:blip>
          <a:srcRect b="0" l="0" r="27806" t="0"/>
          <a:stretch/>
        </p:blipFill>
        <p:spPr>
          <a:xfrm>
            <a:off x="6934200" y="2256865"/>
            <a:ext cx="9778869" cy="5841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"/>
          <p:cNvSpPr txBox="1"/>
          <p:nvPr/>
        </p:nvSpPr>
        <p:spPr>
          <a:xfrm>
            <a:off x="760612" y="1008063"/>
            <a:ext cx="7390175" cy="125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753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199"/>
              <a:buFont typeface="Arial"/>
              <a:buNone/>
            </a:pPr>
            <a:r>
              <a:rPr b="1" i="0" lang="es-CL" sz="6199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Cómo instalar Python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5"/>
          <p:cNvSpPr/>
          <p:nvPr/>
        </p:nvSpPr>
        <p:spPr>
          <a:xfrm>
            <a:off x="14847198" y="0"/>
            <a:ext cx="3440802" cy="10706100"/>
          </a:xfrm>
          <a:prstGeom prst="rect">
            <a:avLst/>
          </a:prstGeom>
          <a:solidFill>
            <a:srgbClr val="5A47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5"/>
          <p:cNvSpPr/>
          <p:nvPr/>
        </p:nvSpPr>
        <p:spPr>
          <a:xfrm>
            <a:off x="14904348" y="9925409"/>
            <a:ext cx="1020398" cy="101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0" name="Google Shape;150;p5"/>
          <p:cNvGrpSpPr/>
          <p:nvPr/>
        </p:nvGrpSpPr>
        <p:grpSpPr>
          <a:xfrm>
            <a:off x="16134222" y="7802050"/>
            <a:ext cx="1828048" cy="2279187"/>
            <a:chOff x="0" y="0"/>
            <a:chExt cx="2437397" cy="3038916"/>
          </a:xfrm>
        </p:grpSpPr>
        <p:pic>
          <p:nvPicPr>
            <p:cNvPr id="151" name="Google Shape;151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2437397" cy="27909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2" name="Google Shape;152;p5"/>
            <p:cNvSpPr txBox="1"/>
            <p:nvPr/>
          </p:nvSpPr>
          <p:spPr>
            <a:xfrm>
              <a:off x="490395" y="2613243"/>
              <a:ext cx="1565993" cy="4256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19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rPr b="1" i="0" lang="es-CL" sz="2009" u="none" cap="none" strike="noStrike">
                  <a:solidFill>
                    <a:srgbClr val="FAF3F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LATAM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3" name="Google Shape;153;p5"/>
          <p:cNvSpPr txBox="1"/>
          <p:nvPr/>
        </p:nvSpPr>
        <p:spPr>
          <a:xfrm>
            <a:off x="518885" y="2781300"/>
            <a:ext cx="5729400" cy="4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s-CL" sz="3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www.python.org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s-CL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¿Qué versión de Python?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s-CL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Usar el ejecutable, y listo!</a:t>
            </a:r>
            <a:br>
              <a:rPr b="0" i="0" lang="es-CL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s-CL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s-CL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Luego uno tiene que crear un ambiente, un IDE, y las librerías requeridas para tu proyecto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5"/>
          <p:cNvPicPr preferRelativeResize="0"/>
          <p:nvPr/>
        </p:nvPicPr>
        <p:blipFill rotWithShape="1">
          <a:blip r:embed="rId5">
            <a:alphaModFix/>
          </a:blip>
          <a:srcRect b="0" l="0" r="15039" t="0"/>
          <a:stretch/>
        </p:blipFill>
        <p:spPr>
          <a:xfrm>
            <a:off x="6510801" y="2205140"/>
            <a:ext cx="11415025" cy="59375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"/>
          <p:cNvSpPr txBox="1"/>
          <p:nvPr/>
        </p:nvSpPr>
        <p:spPr>
          <a:xfrm>
            <a:off x="760612" y="1008063"/>
            <a:ext cx="9450188" cy="6485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753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199"/>
              <a:buFont typeface="Arial"/>
              <a:buNone/>
            </a:pPr>
            <a:r>
              <a:rPr b="1" i="0" lang="es-CL" sz="6199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Alternativa: Anaconda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6"/>
          <p:cNvSpPr/>
          <p:nvPr/>
        </p:nvSpPr>
        <p:spPr>
          <a:xfrm>
            <a:off x="14847198" y="0"/>
            <a:ext cx="3440802" cy="10706100"/>
          </a:xfrm>
          <a:prstGeom prst="rect">
            <a:avLst/>
          </a:prstGeom>
          <a:solidFill>
            <a:srgbClr val="5A47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6"/>
          <p:cNvSpPr/>
          <p:nvPr/>
        </p:nvSpPr>
        <p:spPr>
          <a:xfrm>
            <a:off x="14904348" y="9925409"/>
            <a:ext cx="1020398" cy="101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" name="Google Shape;162;p6"/>
          <p:cNvGrpSpPr/>
          <p:nvPr/>
        </p:nvGrpSpPr>
        <p:grpSpPr>
          <a:xfrm>
            <a:off x="16134222" y="7802050"/>
            <a:ext cx="1828048" cy="2279187"/>
            <a:chOff x="0" y="0"/>
            <a:chExt cx="2437397" cy="3038916"/>
          </a:xfrm>
        </p:grpSpPr>
        <p:pic>
          <p:nvPicPr>
            <p:cNvPr id="163" name="Google Shape;163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2437397" cy="27909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4" name="Google Shape;164;p6"/>
            <p:cNvSpPr txBox="1"/>
            <p:nvPr/>
          </p:nvSpPr>
          <p:spPr>
            <a:xfrm>
              <a:off x="490395" y="2613243"/>
              <a:ext cx="1565993" cy="4256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19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rPr b="1" i="0" lang="es-CL" sz="2009" u="none" cap="none" strike="noStrike">
                  <a:solidFill>
                    <a:srgbClr val="FAF3F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LATAM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5" name="Google Shape;165;p6"/>
          <p:cNvSpPr txBox="1"/>
          <p:nvPr/>
        </p:nvSpPr>
        <p:spPr>
          <a:xfrm>
            <a:off x="518874" y="2781300"/>
            <a:ext cx="14529000" cy="40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s-CL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Anaconda es una distribución​ de Python (y R), es decir, no solamente incluye Python pero además varias de las librerías más importantes para Ciencia de Datos y Machine Learning. Está orientado a simplificar el despliegue y administración de librerías, y manejo de ambientes.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s-CL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instalar: </a:t>
            </a:r>
            <a:r>
              <a:rPr b="0" i="0" lang="es-CL" sz="3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https://www.anaconda.com/products/individual-d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cono&#10;&#10;Descripción generada automáticamente con confianza media" id="166" name="Google Shape;166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89525" y="0"/>
            <a:ext cx="4257675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05623" y="6214175"/>
            <a:ext cx="9306624" cy="3920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/>
        </p:nvSpPr>
        <p:spPr>
          <a:xfrm>
            <a:off x="760612" y="1008063"/>
            <a:ext cx="9450188" cy="6485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753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199"/>
              <a:buFont typeface="Arial"/>
              <a:buNone/>
            </a:pPr>
            <a:r>
              <a:rPr b="1" i="0" lang="es-CL" sz="6199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Alternativa: Anaconda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5"/>
          <p:cNvSpPr/>
          <p:nvPr/>
        </p:nvSpPr>
        <p:spPr>
          <a:xfrm>
            <a:off x="14847198" y="0"/>
            <a:ext cx="3440802" cy="10706100"/>
          </a:xfrm>
          <a:prstGeom prst="rect">
            <a:avLst/>
          </a:prstGeom>
          <a:solidFill>
            <a:srgbClr val="5A47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5"/>
          <p:cNvSpPr/>
          <p:nvPr/>
        </p:nvSpPr>
        <p:spPr>
          <a:xfrm>
            <a:off x="14904348" y="9925409"/>
            <a:ext cx="1020398" cy="101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5" name="Google Shape;175;p25"/>
          <p:cNvGrpSpPr/>
          <p:nvPr/>
        </p:nvGrpSpPr>
        <p:grpSpPr>
          <a:xfrm>
            <a:off x="16134222" y="7802050"/>
            <a:ext cx="1828048" cy="2279187"/>
            <a:chOff x="0" y="0"/>
            <a:chExt cx="2437397" cy="3038916"/>
          </a:xfrm>
        </p:grpSpPr>
        <p:pic>
          <p:nvPicPr>
            <p:cNvPr id="176" name="Google Shape;176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2437397" cy="27909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" name="Google Shape;177;p25"/>
            <p:cNvSpPr txBox="1"/>
            <p:nvPr/>
          </p:nvSpPr>
          <p:spPr>
            <a:xfrm>
              <a:off x="490395" y="2613243"/>
              <a:ext cx="1565993" cy="4256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19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rPr b="1" i="0" lang="es-CL" sz="2009" u="none" cap="none" strike="noStrike">
                  <a:solidFill>
                    <a:srgbClr val="FAF3F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LATAM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p25"/>
          <p:cNvSpPr txBox="1"/>
          <p:nvPr/>
        </p:nvSpPr>
        <p:spPr>
          <a:xfrm>
            <a:off x="518885" y="2781300"/>
            <a:ext cx="12892200" cy="40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CL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¿Qué es un ambiente?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s-CL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ambiente es una herramienta que permite manejar las dependencias (librerías) necesarias de un proyecto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s-CL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Puede imaginarse como un espacio aislado en donde instalar librerías, en vez de instalarlas globalmente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s-CL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Ejemplo: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cono&#10;&#10;Descripción generada automáticamente con confianza media" id="179" name="Google Shape;179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82200" y="419100"/>
            <a:ext cx="4257675" cy="212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5"/>
          <p:cNvSpPr/>
          <p:nvPr/>
        </p:nvSpPr>
        <p:spPr>
          <a:xfrm>
            <a:off x="3326296" y="6435704"/>
            <a:ext cx="2690191" cy="312337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CL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Proyecto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L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Ambiente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L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Librerías: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L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Python 3.9</a:t>
            </a:r>
            <a:br>
              <a:rPr b="0" i="0" lang="es-CL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s-CL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numpy 1.21</a:t>
            </a:r>
            <a:br>
              <a:rPr b="0" i="0" lang="es-CL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s-CL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pandas  1.3</a:t>
            </a:r>
            <a:br>
              <a:rPr b="0" i="0" lang="es-CL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s-CL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scikit-learn 0.24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5"/>
          <p:cNvSpPr/>
          <p:nvPr/>
        </p:nvSpPr>
        <p:spPr>
          <a:xfrm>
            <a:off x="8364503" y="6435704"/>
            <a:ext cx="2690191" cy="3123374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CL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Proyecto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L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Ambiente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L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Librerías: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L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Python 3.6</a:t>
            </a:r>
            <a:br>
              <a:rPr b="0" i="0" lang="es-CL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s-CL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numpy 1.0</a:t>
            </a:r>
            <a:br>
              <a:rPr b="0" i="0" lang="es-CL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s-CL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pandas  1.0</a:t>
            </a:r>
            <a:br>
              <a:rPr b="0" i="0" lang="es-CL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s-CL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scikit-learn 0.19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"/>
          <p:cNvSpPr txBox="1"/>
          <p:nvPr/>
        </p:nvSpPr>
        <p:spPr>
          <a:xfrm>
            <a:off x="762000" y="1008063"/>
            <a:ext cx="9450188" cy="6485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753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199"/>
              <a:buFont typeface="Arial"/>
              <a:buNone/>
            </a:pPr>
            <a:r>
              <a:rPr b="1" i="0" lang="es-CL" sz="6199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Instalando Anaconda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7"/>
          <p:cNvSpPr/>
          <p:nvPr/>
        </p:nvSpPr>
        <p:spPr>
          <a:xfrm>
            <a:off x="14847198" y="0"/>
            <a:ext cx="3440802" cy="10706100"/>
          </a:xfrm>
          <a:prstGeom prst="rect">
            <a:avLst/>
          </a:prstGeom>
          <a:solidFill>
            <a:srgbClr val="5A47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7"/>
          <p:cNvSpPr/>
          <p:nvPr/>
        </p:nvSpPr>
        <p:spPr>
          <a:xfrm>
            <a:off x="14904348" y="9925409"/>
            <a:ext cx="1020398" cy="101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9" name="Google Shape;189;p7"/>
          <p:cNvGrpSpPr/>
          <p:nvPr/>
        </p:nvGrpSpPr>
        <p:grpSpPr>
          <a:xfrm>
            <a:off x="16134222" y="7802050"/>
            <a:ext cx="1828048" cy="2279187"/>
            <a:chOff x="0" y="0"/>
            <a:chExt cx="2437397" cy="3038916"/>
          </a:xfrm>
        </p:grpSpPr>
        <p:pic>
          <p:nvPicPr>
            <p:cNvPr id="190" name="Google Shape;190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2437397" cy="27909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1" name="Google Shape;191;p7"/>
            <p:cNvSpPr txBox="1"/>
            <p:nvPr/>
          </p:nvSpPr>
          <p:spPr>
            <a:xfrm>
              <a:off x="490395" y="2613243"/>
              <a:ext cx="1565993" cy="4256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19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rPr b="1" i="0" lang="es-CL" sz="2009" u="none" cap="none" strike="noStrike">
                  <a:solidFill>
                    <a:srgbClr val="FAF3F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LATAM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Icono&#10;&#10;Descripción generada automáticamente con confianza media" id="192" name="Google Shape;19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82200" y="419100"/>
            <a:ext cx="4257675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7"/>
          <p:cNvPicPr preferRelativeResize="0"/>
          <p:nvPr/>
        </p:nvPicPr>
        <p:blipFill rotWithShape="1">
          <a:blip r:embed="rId5">
            <a:alphaModFix/>
          </a:blip>
          <a:srcRect b="1" l="0" r="17347" t="-84"/>
          <a:stretch/>
        </p:blipFill>
        <p:spPr>
          <a:xfrm>
            <a:off x="6280728" y="3297175"/>
            <a:ext cx="9644018" cy="6215478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7"/>
          <p:cNvSpPr txBox="1"/>
          <p:nvPr/>
        </p:nvSpPr>
        <p:spPr>
          <a:xfrm>
            <a:off x="975625" y="2543175"/>
            <a:ext cx="603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-CL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https://www.anaconda.com/products/individual-d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