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671" r:id="rId2"/>
    <p:sldId id="3686" r:id="rId3"/>
    <p:sldId id="3665" r:id="rId4"/>
    <p:sldId id="3693" r:id="rId5"/>
    <p:sldId id="3694" r:id="rId6"/>
    <p:sldId id="3695" r:id="rId7"/>
    <p:sldId id="3691" r:id="rId8"/>
    <p:sldId id="3687" r:id="rId9"/>
    <p:sldId id="3689" r:id="rId10"/>
    <p:sldId id="3692" r:id="rId11"/>
    <p:sldId id="3667" r:id="rId12"/>
    <p:sldId id="3666" r:id="rId13"/>
    <p:sldId id="3669" r:id="rId14"/>
    <p:sldId id="25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2B2B2"/>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3560" autoAdjust="0"/>
  </p:normalViewPr>
  <p:slideViewPr>
    <p:cSldViewPr snapToGrid="0">
      <p:cViewPr varScale="1">
        <p:scale>
          <a:sx n="50" d="100"/>
          <a:sy n="50" d="100"/>
        </p:scale>
        <p:origin x="1168" y="4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314DB-3E30-4348-B8AE-1F23483A36A0}" type="datetimeFigureOut">
              <a:rPr lang="de-CH" smtClean="0"/>
              <a:t>07.03.2021</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BA0D9-B797-4B33-9248-7771BFA5AEF3}" type="slidenum">
              <a:rPr lang="de-CH" smtClean="0"/>
              <a:t>‹#›</a:t>
            </a:fld>
            <a:endParaRPr lang="de-CH"/>
          </a:p>
        </p:txBody>
      </p:sp>
    </p:spTree>
    <p:extLst>
      <p:ext uri="{BB962C8B-B14F-4D97-AF65-F5344CB8AC3E}">
        <p14:creationId xmlns:p14="http://schemas.microsoft.com/office/powerpoint/2010/main" val="398373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etoffice.gov.uk/hadobs/hadcrut4/"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metoffice.gov.uk/hadobs/hadcrut4/data/current/series_format.html" TargetMode="External"/><Relationship Id="rId4" Type="http://schemas.openxmlformats.org/officeDocument/2006/relationships/hyperlink" Target="https://www.metoffice.gov.uk/hadobs/hadcrut4/data/current/time_series/HadCRUT.4.6.0.0.annual_ns_avg.txt"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i.org/10.5194/essd-12-3269-202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etoffice.gov.uk/hadobs/hadcrut4/"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science.sciencemag.org/highwire/filestream/594506/field_highwire_adjunct_files/1/Marcott.SM.database.S1.xlsx" TargetMode="External"/><Relationship Id="rId5" Type="http://schemas.openxmlformats.org/officeDocument/2006/relationships/hyperlink" Target="https://www.metoffice.gov.uk/hadobs/hadcrut4/data/current/series_format.html" TargetMode="External"/><Relationship Id="rId4" Type="http://schemas.openxmlformats.org/officeDocument/2006/relationships/hyperlink" Target="https://www.metoffice.gov.uk/hadobs/hadcrut4/data/current/time_series/HadCRUT.4.6.0.0.annual_ns_avg.tx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limate.nasa.gov/vital-signs/sea-level/" TargetMode="External"/><Relationship Id="rId7" Type="http://schemas.openxmlformats.org/officeDocument/2006/relationships/hyperlink" Target="https://zenodo.org/record/3862995/files/global_basin_timeseries.xlsx?download=1"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i.org/10.1038/s41586-020-2591-3" TargetMode="External"/><Relationship Id="rId5" Type="http://schemas.openxmlformats.org/officeDocument/2006/relationships/hyperlink" Target="https://podaac-tools.jpl.nasa.gov/drive/files/allData/merged_alt/L2/TP_J1_OSTM/global_mean_sea_level/GMSL_TPJAOS_5.0_199209_202010.txt" TargetMode="External"/><Relationship Id="rId4" Type="http://schemas.openxmlformats.org/officeDocument/2006/relationships/hyperlink" Target="http://dx.doi.org/10.5067/GMSLM-TJ150"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ncdc.noaa.gov/paleo-search/study/17975" TargetMode="External"/><Relationship Id="rId3" Type="http://schemas.openxmlformats.org/officeDocument/2006/relationships/hyperlink" Target="https://www.metoffice.gov.uk/hadobs/hadcrut4/" TargetMode="External"/><Relationship Id="rId7" Type="http://schemas.openxmlformats.org/officeDocument/2006/relationships/hyperlink" Target="https://www.esrl.noaa.gov/gmd/webdata/ccgg/trends/co2/co2_annmean_mlo.txt"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science.sciencemag.org/highwire/filestream/594506/field_highwire_adjunct_files/1/Marcott.SM.database.S1.xlsx" TargetMode="External"/><Relationship Id="rId5" Type="http://schemas.openxmlformats.org/officeDocument/2006/relationships/hyperlink" Target="https://www.metoffice.gov.uk/hadobs/hadcrut4/data/current/series_format.html" TargetMode="External"/><Relationship Id="rId4" Type="http://schemas.openxmlformats.org/officeDocument/2006/relationships/hyperlink" Target="https://www.metoffice.gov.uk/hadobs/hadcrut4/data/current/time_series/HadCRUT.4.6.0.0.annual_ns_avg.txt" TargetMode="External"/><Relationship Id="rId9" Type="http://schemas.openxmlformats.org/officeDocument/2006/relationships/hyperlink" Target="https://ourworldindata.org/co2-and-other-greenhouse-gas-emission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esrl.noaa.gov/gmd/webdata/ccgg/trends/co2/co2_annmean_mlo.txt"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ourworldindata.org/co2-and-other-greenhouse-gas-emissions/" TargetMode="External"/><Relationship Id="rId4" Type="http://schemas.openxmlformats.org/officeDocument/2006/relationships/hyperlink" Target="https://www.ncdc.noaa.gov/paleo-search/study/17975"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i.org/10.5194/essd-12-3269-202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Message:</a:t>
            </a:r>
          </a:p>
          <a:p>
            <a:r>
              <a:rPr lang="en-US" dirty="0" smtClean="0"/>
              <a:t>In the last 100 years the average</a:t>
            </a:r>
            <a:r>
              <a:rPr lang="en-US" baseline="0" dirty="0" smtClean="0"/>
              <a:t> world temperature increased of about 1 </a:t>
            </a:r>
            <a:r>
              <a:rPr lang="de-CH" b="1" dirty="0" smtClean="0"/>
              <a:t>°</a:t>
            </a:r>
            <a:r>
              <a:rPr lang="en-US" baseline="0" dirty="0" smtClean="0"/>
              <a:t>C, the temperature increase accelerated in the last </a:t>
            </a:r>
            <a:r>
              <a:rPr lang="en-US" dirty="0" smtClean="0"/>
              <a:t>30 years (</a:t>
            </a:r>
            <a:r>
              <a:rPr lang="en-US" baseline="0" dirty="0" smtClean="0"/>
              <a:t>0.7 </a:t>
            </a:r>
            <a:r>
              <a:rPr lang="de-CH" b="1" dirty="0" smtClean="0"/>
              <a:t>°</a:t>
            </a:r>
            <a:r>
              <a:rPr lang="en-US" baseline="0" dirty="0" smtClean="0"/>
              <a:t>C increase compared to average 1961-1990).</a:t>
            </a:r>
            <a:endParaRPr lang="en-US" dirty="0" smtClean="0"/>
          </a:p>
          <a:p>
            <a:endParaRPr lang="en-US" dirty="0" smtClean="0"/>
          </a:p>
          <a:p>
            <a:r>
              <a:rPr lang="en-US" b="1" dirty="0" smtClean="0"/>
              <a:t>Data:</a:t>
            </a:r>
          </a:p>
          <a:p>
            <a:endParaRPr lang="en-US" dirty="0" smtClean="0"/>
          </a:p>
          <a:p>
            <a:r>
              <a:rPr lang="en-US" dirty="0" smtClean="0"/>
              <a:t>Data from 1850 onward was obtained from HadCRUT4 (</a:t>
            </a:r>
            <a:r>
              <a:rPr lang="en-US" dirty="0" smtClean="0">
                <a:hlinkClick r:id="rId3"/>
              </a:rPr>
              <a:t>https://www.metoffice.gov.uk/hadobs/hadcrut4/</a:t>
            </a:r>
            <a:r>
              <a:rPr lang="en-US" dirty="0" smtClean="0"/>
              <a:t>). HadCRUT4 is a gridded dataset of global historical surface temperature anomalies relative to a 1961-1990 reference period. Data are available for each month since January 1850, on a 5 degree grid.</a:t>
            </a:r>
          </a:p>
          <a:p>
            <a:endParaRPr lang="en-US" dirty="0" smtClean="0"/>
          </a:p>
          <a:p>
            <a:r>
              <a:rPr lang="en-US" dirty="0" smtClean="0"/>
              <a:t>Citation: </a:t>
            </a:r>
            <a:r>
              <a:rPr lang="en-US" dirty="0" err="1" smtClean="0"/>
              <a:t>Morice</a:t>
            </a:r>
            <a:r>
              <a:rPr lang="en-US" dirty="0" smtClean="0"/>
              <a:t>, C. P., Kennedy, J. J., Rayner, N. A., and Jones, P. D. (2012), Quantifying uncertainties in global and regional temperature change using an ensemble of observational estimates: The HadCRUT4 data set, J. </a:t>
            </a:r>
            <a:r>
              <a:rPr lang="en-US" dirty="0" err="1" smtClean="0"/>
              <a:t>Geophys</a:t>
            </a:r>
            <a:r>
              <a:rPr lang="en-US" dirty="0" smtClean="0"/>
              <a:t>. Res., 117, D08101, doi:10.1029/2011JD017187.</a:t>
            </a:r>
          </a:p>
          <a:p>
            <a:r>
              <a:rPr lang="en-US" dirty="0" smtClean="0"/>
              <a:t>Download global yearly data: </a:t>
            </a:r>
            <a:r>
              <a:rPr lang="en-US" dirty="0" smtClean="0">
                <a:hlinkClick r:id="rId4"/>
              </a:rPr>
              <a:t>https://www.metoffice.gov.uk/hadobs/hadcrut4/data/current/time_series/HadCRUT.4.6.0.0.annual_ns_avg.txt</a:t>
            </a:r>
            <a:r>
              <a:rPr lang="en-US" dirty="0" smtClean="0"/>
              <a:t>.</a:t>
            </a:r>
          </a:p>
          <a:p>
            <a:r>
              <a:rPr lang="en-US" dirty="0" smtClean="0"/>
              <a:t>File format: </a:t>
            </a:r>
            <a:r>
              <a:rPr lang="en-US" dirty="0" smtClean="0">
                <a:hlinkClick r:id="rId5"/>
              </a:rPr>
              <a:t>https://www.metoffice.gov.uk/hadobs/hadcrut4/data/current/series_format.html</a:t>
            </a:r>
            <a:r>
              <a:rPr lang="en-US" dirty="0" smtClean="0"/>
              <a:t>.</a:t>
            </a:r>
          </a:p>
          <a:p>
            <a:endParaRPr lang="de-CH" dirty="0" smtClean="0"/>
          </a:p>
          <a:p>
            <a:r>
              <a:rPr lang="de-CH" dirty="0" smtClean="0"/>
              <a:t>Additional</a:t>
            </a:r>
            <a:r>
              <a:rPr lang="de-CH" baseline="0" dirty="0" smtClean="0"/>
              <a:t> </a:t>
            </a:r>
            <a:r>
              <a:rPr lang="de-CH" baseline="0" dirty="0" err="1" smtClean="0"/>
              <a:t>information</a:t>
            </a:r>
            <a:r>
              <a:rPr lang="de-CH" baseline="0" dirty="0" smtClean="0"/>
              <a:t>,</a:t>
            </a:r>
            <a:r>
              <a:rPr lang="de-CH" dirty="0" smtClean="0"/>
              <a:t> </a:t>
            </a:r>
            <a:r>
              <a:rPr lang="de-CH" dirty="0" err="1" smtClean="0"/>
              <a:t>data</a:t>
            </a:r>
            <a:r>
              <a:rPr lang="de-CH" dirty="0" smtClean="0"/>
              <a:t> </a:t>
            </a:r>
            <a:r>
              <a:rPr lang="de-CH" dirty="0" err="1" smtClean="0"/>
              <a:t>and</a:t>
            </a:r>
            <a:r>
              <a:rPr lang="de-CH" dirty="0" smtClean="0"/>
              <a:t> </a:t>
            </a:r>
            <a:r>
              <a:rPr lang="de-CH" dirty="0" err="1" smtClean="0"/>
              <a:t>code</a:t>
            </a:r>
            <a:r>
              <a:rPr lang="de-CH" dirty="0" smtClean="0"/>
              <a:t> </a:t>
            </a:r>
            <a:r>
              <a:rPr lang="de-CH" dirty="0" err="1" smtClean="0"/>
              <a:t>to</a:t>
            </a:r>
            <a:r>
              <a:rPr lang="de-CH" dirty="0" smtClean="0"/>
              <a:t> </a:t>
            </a:r>
            <a:r>
              <a:rPr lang="de-CH" dirty="0" err="1" smtClean="0"/>
              <a:t>generate</a:t>
            </a:r>
            <a:r>
              <a:rPr lang="de-CH" dirty="0" smtClean="0"/>
              <a:t> </a:t>
            </a:r>
            <a:r>
              <a:rPr lang="de-CH" dirty="0" err="1" smtClean="0"/>
              <a:t>this</a:t>
            </a:r>
            <a:r>
              <a:rPr lang="de-CH" dirty="0" smtClean="0"/>
              <a:t> </a:t>
            </a:r>
            <a:r>
              <a:rPr lang="de-CH" dirty="0" err="1" smtClean="0"/>
              <a:t>plot</a:t>
            </a:r>
            <a:r>
              <a:rPr lang="de-CH" dirty="0" smtClean="0"/>
              <a:t> </a:t>
            </a:r>
            <a:r>
              <a:rPr lang="de-CH" dirty="0" err="1" smtClean="0"/>
              <a:t>is</a:t>
            </a:r>
            <a:r>
              <a:rPr lang="de-CH" dirty="0" smtClean="0"/>
              <a:t> </a:t>
            </a:r>
            <a:r>
              <a:rPr lang="de-CH" dirty="0" err="1" smtClean="0"/>
              <a:t>available</a:t>
            </a:r>
            <a:r>
              <a:rPr lang="de-CH" dirty="0" smtClean="0"/>
              <a:t> at https://github.com/fmenardo/2minutes4future.</a:t>
            </a:r>
            <a:endParaRPr lang="de-CH" dirty="0"/>
          </a:p>
        </p:txBody>
      </p:sp>
      <p:sp>
        <p:nvSpPr>
          <p:cNvPr id="4" name="Slide Number Placeholder 3"/>
          <p:cNvSpPr>
            <a:spLocks noGrp="1"/>
          </p:cNvSpPr>
          <p:nvPr>
            <p:ph type="sldNum" sz="quarter" idx="10"/>
          </p:nvPr>
        </p:nvSpPr>
        <p:spPr/>
        <p:txBody>
          <a:bodyPr/>
          <a:lstStyle/>
          <a:p>
            <a:fld id="{550BA0D9-B797-4B33-9248-7771BFA5AEF3}" type="slidenum">
              <a:rPr lang="de-CH" smtClean="0"/>
              <a:t>1</a:t>
            </a:fld>
            <a:endParaRPr lang="de-CH"/>
          </a:p>
        </p:txBody>
      </p:sp>
    </p:spTree>
    <p:extLst>
      <p:ext uri="{BB962C8B-B14F-4D97-AF65-F5344CB8AC3E}">
        <p14:creationId xmlns:p14="http://schemas.microsoft.com/office/powerpoint/2010/main" val="3363934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Message:</a:t>
            </a:r>
          </a:p>
          <a:p>
            <a:endParaRPr lang="en-US" b="0" dirty="0" smtClean="0"/>
          </a:p>
          <a:p>
            <a:r>
              <a:rPr lang="en-US" b="0" dirty="0" smtClean="0"/>
              <a:t>Over the last 10 years</a:t>
            </a:r>
            <a:r>
              <a:rPr lang="en-US" b="0" baseline="0" dirty="0" smtClean="0"/>
              <a:t> about 55% of anthropogenic CO2 emissions have been absorbed by the ocean or by the earth biosphere, the remaining ~45% accumulated in the atmosphere.</a:t>
            </a:r>
            <a:endParaRPr lang="en-US" b="0" dirty="0" smtClean="0"/>
          </a:p>
          <a:p>
            <a:endParaRPr lang="en-US" b="1" dirty="0" smtClean="0"/>
          </a:p>
          <a:p>
            <a:r>
              <a:rPr lang="en-US" b="1" dirty="0" smtClean="0"/>
              <a:t>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Schematic representation of the overall perturbation of the global carbon cycle caused by anthropogenic activities, averaged globally for the decade 2010–2019. </a:t>
            </a:r>
          </a:p>
          <a:p>
            <a:endParaRPr lang="en-US" dirty="0" smtClean="0"/>
          </a:p>
          <a:p>
            <a:r>
              <a:rPr lang="de-CH" dirty="0" err="1" smtClean="0"/>
              <a:t>Figure</a:t>
            </a:r>
            <a:r>
              <a:rPr lang="de-CH" dirty="0" smtClean="0"/>
              <a:t> 2 </a:t>
            </a:r>
            <a:r>
              <a:rPr lang="de-CH" dirty="0" err="1" smtClean="0"/>
              <a:t>from</a:t>
            </a:r>
            <a:r>
              <a:rPr lang="de-CH" dirty="0" smtClean="0"/>
              <a:t> </a:t>
            </a:r>
            <a:r>
              <a:rPr lang="de-CH" dirty="0" err="1" smtClean="0"/>
              <a:t>Friedlingstein</a:t>
            </a:r>
            <a:r>
              <a:rPr lang="de-CH" dirty="0" smtClean="0"/>
              <a:t> et al. 2020. </a:t>
            </a:r>
          </a:p>
          <a:p>
            <a:endParaRPr lang="de-CH" dirty="0" smtClean="0"/>
          </a:p>
          <a:p>
            <a:r>
              <a:rPr lang="de-CH" dirty="0" err="1" smtClean="0"/>
              <a:t>Citation</a:t>
            </a:r>
            <a:r>
              <a:rPr lang="de-CH" dirty="0" smtClean="0"/>
              <a:t>: </a:t>
            </a:r>
            <a:r>
              <a:rPr lang="de-CH" dirty="0" err="1" smtClean="0"/>
              <a:t>Friedlingstein</a:t>
            </a:r>
            <a:r>
              <a:rPr lang="de-CH" dirty="0" smtClean="0"/>
              <a:t> et al. 2020. Earth Syst. </a:t>
            </a:r>
            <a:r>
              <a:rPr lang="de-CH" dirty="0" err="1" smtClean="0"/>
              <a:t>Sci</a:t>
            </a:r>
            <a:r>
              <a:rPr lang="de-CH" dirty="0" smtClean="0"/>
              <a:t>. Data, 12, 3269–3340, 2020 </a:t>
            </a:r>
            <a:r>
              <a:rPr lang="de-CH" dirty="0" smtClean="0">
                <a:hlinkClick r:id="rId3"/>
              </a:rPr>
              <a:t>https://doi.org/10.5194/essd-12-3269-2020</a:t>
            </a:r>
            <a:endParaRPr lang="de-CH" dirty="0" smtClean="0"/>
          </a:p>
          <a:p>
            <a:endParaRPr lang="de-CH" dirty="0" smtClean="0"/>
          </a:p>
        </p:txBody>
      </p:sp>
      <p:sp>
        <p:nvSpPr>
          <p:cNvPr id="4" name="Slide Number Placeholder 3"/>
          <p:cNvSpPr>
            <a:spLocks noGrp="1"/>
          </p:cNvSpPr>
          <p:nvPr>
            <p:ph type="sldNum" sz="quarter" idx="10"/>
          </p:nvPr>
        </p:nvSpPr>
        <p:spPr/>
        <p:txBody>
          <a:bodyPr/>
          <a:lstStyle/>
          <a:p>
            <a:fld id="{550BA0D9-B797-4B33-9248-7771BFA5AEF3}" type="slidenum">
              <a:rPr lang="de-CH" smtClean="0"/>
              <a:t>10</a:t>
            </a:fld>
            <a:endParaRPr lang="de-CH"/>
          </a:p>
        </p:txBody>
      </p:sp>
    </p:spTree>
    <p:extLst>
      <p:ext uri="{BB962C8B-B14F-4D97-AF65-F5344CB8AC3E}">
        <p14:creationId xmlns:p14="http://schemas.microsoft.com/office/powerpoint/2010/main" val="122217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Message:</a:t>
            </a:r>
          </a:p>
          <a:p>
            <a:endParaRPr lang="en-US" b="1" dirty="0" smtClean="0"/>
          </a:p>
          <a:p>
            <a:r>
              <a:rPr lang="en-US" b="0" dirty="0" smtClean="0"/>
              <a:t>To limit the temperature</a:t>
            </a:r>
            <a:r>
              <a:rPr lang="en-US" b="0" baseline="0" dirty="0" smtClean="0"/>
              <a:t> increase to 1.5, or even 2 </a:t>
            </a:r>
            <a:r>
              <a:rPr lang="de-CH" b="1" dirty="0" smtClean="0"/>
              <a:t>°</a:t>
            </a:r>
            <a:r>
              <a:rPr lang="en-US" b="0" baseline="0" dirty="0" smtClean="0"/>
              <a:t>C, global emissions of greenhouse gases need to decrease rapidly in the next 10 years. Projections based on current policies predict a stabilization of emissions, but no reduction. This would lead to ~3 </a:t>
            </a:r>
            <a:r>
              <a:rPr lang="de-CH" b="0" dirty="0" smtClean="0"/>
              <a:t>°C </a:t>
            </a:r>
            <a:r>
              <a:rPr lang="de-CH" b="0" dirty="0" err="1" smtClean="0"/>
              <a:t>of</a:t>
            </a:r>
            <a:r>
              <a:rPr lang="de-CH" b="0" dirty="0" smtClean="0"/>
              <a:t> </a:t>
            </a:r>
            <a:r>
              <a:rPr lang="de-CH" b="0" dirty="0" err="1" smtClean="0"/>
              <a:t>warming</a:t>
            </a:r>
            <a:r>
              <a:rPr lang="de-CH" b="0" baseline="0" dirty="0" smtClean="0"/>
              <a:t> </a:t>
            </a:r>
            <a:r>
              <a:rPr lang="de-CH" b="0" baseline="0" dirty="0" err="1" smtClean="0"/>
              <a:t>by</a:t>
            </a:r>
            <a:r>
              <a:rPr lang="de-CH" b="0" baseline="0" dirty="0" smtClean="0"/>
              <a:t> </a:t>
            </a:r>
            <a:r>
              <a:rPr lang="de-CH" b="0" baseline="0" dirty="0" err="1" smtClean="0"/>
              <a:t>the</a:t>
            </a:r>
            <a:r>
              <a:rPr lang="de-CH" b="0" baseline="0" dirty="0" smtClean="0"/>
              <a:t> end </a:t>
            </a:r>
            <a:r>
              <a:rPr lang="de-CH" b="0" baseline="0" dirty="0" err="1" smtClean="0"/>
              <a:t>of</a:t>
            </a:r>
            <a:r>
              <a:rPr lang="de-CH" b="0" baseline="0" dirty="0" smtClean="0"/>
              <a:t> </a:t>
            </a:r>
            <a:r>
              <a:rPr lang="de-CH" b="0" baseline="0" dirty="0" err="1" smtClean="0"/>
              <a:t>the</a:t>
            </a:r>
            <a:r>
              <a:rPr lang="de-CH" b="0" baseline="0" dirty="0" smtClean="0"/>
              <a:t> </a:t>
            </a:r>
            <a:r>
              <a:rPr lang="de-CH" b="0" baseline="0" dirty="0" err="1" smtClean="0"/>
              <a:t>century</a:t>
            </a:r>
            <a:r>
              <a:rPr lang="de-CH" b="0" baseline="0" dirty="0" smtClean="0"/>
              <a:t>.</a:t>
            </a:r>
            <a:r>
              <a:rPr lang="en-US" b="0" baseline="0" dirty="0" smtClean="0"/>
              <a:t> </a:t>
            </a:r>
            <a:endParaRPr lang="en-US" b="0" dirty="0" smtClean="0"/>
          </a:p>
          <a:p>
            <a:endParaRPr lang="en-US" b="1" dirty="0" smtClean="0"/>
          </a:p>
          <a:p>
            <a:r>
              <a:rPr lang="en-US" b="1" dirty="0" smtClean="0"/>
              <a:t>Data:</a:t>
            </a:r>
          </a:p>
          <a:p>
            <a:endParaRPr lang="en-US" b="1" dirty="0" smtClean="0"/>
          </a:p>
          <a:p>
            <a:r>
              <a:rPr lang="en-GB" dirty="0" smtClean="0"/>
              <a:t>Figure from</a:t>
            </a:r>
            <a:r>
              <a:rPr lang="en-GB" baseline="0" dirty="0" smtClean="0"/>
              <a:t> Climate Action Tracker: https://climateactiontracker.org/global/temperatures/</a:t>
            </a:r>
            <a:endParaRPr lang="en-GB" dirty="0"/>
          </a:p>
        </p:txBody>
      </p:sp>
      <p:sp>
        <p:nvSpPr>
          <p:cNvPr id="4" name="Foliennummernplatzhalter 3"/>
          <p:cNvSpPr>
            <a:spLocks noGrp="1"/>
          </p:cNvSpPr>
          <p:nvPr>
            <p:ph type="sldNum" sz="quarter" idx="5"/>
          </p:nvPr>
        </p:nvSpPr>
        <p:spPr/>
        <p:txBody>
          <a:bodyPr/>
          <a:lstStyle/>
          <a:p>
            <a:fld id="{550BA0D9-B797-4B33-9248-7771BFA5AEF3}" type="slidenum">
              <a:rPr lang="de-CH" smtClean="0"/>
              <a:t>11</a:t>
            </a:fld>
            <a:endParaRPr lang="de-CH"/>
          </a:p>
        </p:txBody>
      </p:sp>
    </p:spTree>
    <p:extLst>
      <p:ext uri="{BB962C8B-B14F-4D97-AF65-F5344CB8AC3E}">
        <p14:creationId xmlns:p14="http://schemas.microsoft.com/office/powerpoint/2010/main" val="243583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defTabSz="914400" rtl="0" eaLnBrk="0" fontAlgn="base" latinLnBrk="0" hangingPunct="0">
              <a:lnSpc>
                <a:spcPct val="100000"/>
              </a:lnSpc>
              <a:buClrTx/>
              <a:buSzTx/>
              <a:buFontTx/>
              <a:buNone/>
              <a:tabLst/>
              <a:defRPr/>
            </a:pPr>
            <a:r>
              <a:rPr lang="de-DE" b="1" dirty="0" smtClean="0"/>
              <a:t>Message:</a:t>
            </a:r>
            <a:endParaRPr lang="de-DE" b="1" dirty="0"/>
          </a:p>
          <a:p>
            <a:pPr marL="0" marR="0" lvl="0" indent="0" defTabSz="914400" rtl="0" eaLnBrk="0" fontAlgn="base" latinLnBrk="0" hangingPunct="0">
              <a:lnSpc>
                <a:spcPct val="100000"/>
              </a:lnSpc>
              <a:buClrTx/>
              <a:buSzTx/>
              <a:buFontTx/>
              <a:buNone/>
              <a:tabLst/>
              <a:defRPr/>
            </a:pPr>
            <a:endParaRPr lang="de-DE" dirty="0" smtClean="0"/>
          </a:p>
          <a:p>
            <a:pPr marL="0" marR="0" lvl="0" indent="0" defTabSz="914400" rtl="0" eaLnBrk="0" fontAlgn="base" latinLnBrk="0" hangingPunct="0">
              <a:lnSpc>
                <a:spcPct val="100000"/>
              </a:lnSpc>
              <a:buClrTx/>
              <a:buSzTx/>
              <a:buFontTx/>
              <a:buNone/>
              <a:tabLst/>
              <a:defRPr/>
            </a:pPr>
            <a:r>
              <a:rPr lang="de-DE" dirty="0"/>
              <a:t/>
            </a:r>
            <a:br>
              <a:rPr lang="de-DE" dirty="0"/>
            </a:br>
            <a:r>
              <a:rPr lang="de-DE" b="1" dirty="0"/>
              <a:t>CREDITS:</a:t>
            </a:r>
            <a:r>
              <a:rPr lang="de-DE" dirty="0"/>
              <a:t> © Gregor Hagedorn, CC BY-SA 4.0. Data </a:t>
            </a:r>
            <a:r>
              <a:rPr lang="de-DE" dirty="0" err="1"/>
              <a:t>for</a:t>
            </a:r>
            <a:r>
              <a:rPr lang="de-DE" dirty="0"/>
              <a:t> IPCC RCP 8.5, after Mora et al. 2017 Nature Climate Change. </a:t>
            </a:r>
          </a:p>
          <a:p>
            <a:pPr marL="0" marR="0" lvl="0" indent="0" defTabSz="914400" rtl="0" eaLnBrk="0" fontAlgn="base" latinLnBrk="0" hangingPunct="0">
              <a:lnSpc>
                <a:spcPct val="100000"/>
              </a:lnSpc>
              <a:buClrTx/>
              <a:buSzTx/>
              <a:buFontTx/>
              <a:buNone/>
              <a:tabLst/>
              <a:defRPr/>
            </a:pPr>
            <a:r>
              <a:rPr lang="de-DE" b="1" dirty="0"/>
              <a:t>SOURCES:</a:t>
            </a:r>
            <a:r>
              <a:rPr lang="de-DE" dirty="0"/>
              <a:t> Robert </a:t>
            </a:r>
            <a:r>
              <a:rPr lang="de-DE" dirty="0" err="1"/>
              <a:t>McSweeney</a:t>
            </a:r>
            <a:r>
              <a:rPr lang="de-DE" dirty="0"/>
              <a:t> 19 June 2017. </a:t>
            </a:r>
            <a:r>
              <a:rPr lang="de-DE" dirty="0" err="1"/>
              <a:t>Billions</a:t>
            </a:r>
            <a:r>
              <a:rPr lang="de-DE" dirty="0"/>
              <a:t> </a:t>
            </a:r>
            <a:r>
              <a:rPr lang="de-DE" dirty="0" err="1"/>
              <a:t>to</a:t>
            </a:r>
            <a:r>
              <a:rPr lang="de-DE" dirty="0"/>
              <a:t> </a:t>
            </a:r>
            <a:r>
              <a:rPr lang="de-DE" dirty="0" err="1"/>
              <a:t>face</a:t>
            </a:r>
            <a:r>
              <a:rPr lang="de-DE" dirty="0"/>
              <a:t> ‘</a:t>
            </a:r>
            <a:r>
              <a:rPr lang="de-DE" dirty="0" err="1"/>
              <a:t>deadly</a:t>
            </a:r>
            <a:r>
              <a:rPr lang="de-DE" dirty="0"/>
              <a:t> </a:t>
            </a:r>
            <a:r>
              <a:rPr lang="de-DE" dirty="0" err="1"/>
              <a:t>threshold</a:t>
            </a:r>
            <a:r>
              <a:rPr lang="de-DE" dirty="0"/>
              <a:t>’ </a:t>
            </a:r>
            <a:r>
              <a:rPr lang="de-DE" dirty="0" err="1"/>
              <a:t>of</a:t>
            </a:r>
            <a:r>
              <a:rPr lang="de-DE" dirty="0"/>
              <a:t> </a:t>
            </a:r>
            <a:r>
              <a:rPr lang="de-DE" dirty="0" err="1"/>
              <a:t>heat</a:t>
            </a:r>
            <a:r>
              <a:rPr lang="de-DE" dirty="0"/>
              <a:t> extremes </a:t>
            </a:r>
            <a:r>
              <a:rPr lang="de-DE" dirty="0" err="1"/>
              <a:t>by</a:t>
            </a:r>
            <a:r>
              <a:rPr lang="de-DE" dirty="0"/>
              <a:t> 2100, </a:t>
            </a:r>
            <a:r>
              <a:rPr lang="de-DE" dirty="0" err="1"/>
              <a:t>finds</a:t>
            </a:r>
            <a:r>
              <a:rPr lang="de-DE" dirty="0"/>
              <a:t> </a:t>
            </a:r>
            <a:r>
              <a:rPr lang="de-DE" dirty="0" err="1"/>
              <a:t>study</a:t>
            </a:r>
            <a:r>
              <a:rPr lang="de-DE" dirty="0"/>
              <a:t>. </a:t>
            </a:r>
            <a:r>
              <a:rPr lang="de-DE" dirty="0" err="1"/>
              <a:t>Carbonbrief</a:t>
            </a:r>
            <a:r>
              <a:rPr lang="de-DE" dirty="0"/>
              <a:t>, https://www.carbonbrief.org/billions-face-deadly-threshold-heat-extremes-2100-study</a:t>
            </a:r>
          </a:p>
          <a:p>
            <a:pPr marL="0" marR="0" lvl="0" indent="0" defTabSz="914400" rtl="0" eaLnBrk="0" fontAlgn="base" latinLnBrk="0" hangingPunct="0">
              <a:lnSpc>
                <a:spcPct val="100000"/>
              </a:lnSpc>
              <a:buClrTx/>
              <a:buSzTx/>
              <a:buFontTx/>
              <a:buNone/>
              <a:tabLst/>
              <a:defRPr/>
            </a:pPr>
            <a:r>
              <a:rPr lang="de-DE" dirty="0" err="1"/>
              <a:t>Article</a:t>
            </a:r>
            <a:r>
              <a:rPr lang="de-DE" dirty="0"/>
              <a:t> </a:t>
            </a:r>
            <a:r>
              <a:rPr lang="de-DE" dirty="0" err="1"/>
              <a:t>based</a:t>
            </a:r>
            <a:r>
              <a:rPr lang="de-DE" dirty="0"/>
              <a:t> on Mora, C. et al. (2017) Global </a:t>
            </a:r>
            <a:r>
              <a:rPr lang="de-DE" dirty="0" err="1"/>
              <a:t>risk</a:t>
            </a:r>
            <a:r>
              <a:rPr lang="de-DE" dirty="0"/>
              <a:t> </a:t>
            </a:r>
            <a:r>
              <a:rPr lang="de-DE" dirty="0" err="1"/>
              <a:t>of</a:t>
            </a:r>
            <a:r>
              <a:rPr lang="de-DE" dirty="0"/>
              <a:t> </a:t>
            </a:r>
            <a:r>
              <a:rPr lang="de-DE" dirty="0" err="1"/>
              <a:t>deadly</a:t>
            </a:r>
            <a:r>
              <a:rPr lang="de-DE" dirty="0"/>
              <a:t> </a:t>
            </a:r>
            <a:r>
              <a:rPr lang="de-DE" dirty="0" err="1"/>
              <a:t>heat</a:t>
            </a:r>
            <a:r>
              <a:rPr lang="de-DE" dirty="0"/>
              <a:t>, Nature Climate Change, doi:10.1038/nclimate3322</a:t>
            </a:r>
          </a:p>
          <a:p>
            <a:pPr marL="0" marR="0" lvl="0" indent="0" defTabSz="914400" rtl="0" eaLnBrk="0" fontAlgn="base" latinLnBrk="0" hangingPunct="0">
              <a:lnSpc>
                <a:spcPct val="100000"/>
              </a:lnSpc>
              <a:buClrTx/>
              <a:buSzTx/>
              <a:buFontTx/>
              <a:buNone/>
              <a:tabLst/>
              <a:defRPr/>
            </a:pPr>
            <a:r>
              <a:rPr lang="de-DE" b="1" dirty="0"/>
              <a:t>COPYRIGHT:</a:t>
            </a:r>
            <a:r>
              <a:rPr lang="de-DE" dirty="0"/>
              <a:t> Simple </a:t>
            </a:r>
            <a:r>
              <a:rPr lang="de-DE" dirty="0" err="1"/>
              <a:t>map</a:t>
            </a:r>
            <a:r>
              <a:rPr lang="de-DE" dirty="0"/>
              <a:t> </a:t>
            </a:r>
            <a:r>
              <a:rPr lang="de-DE" dirty="0" err="1"/>
              <a:t>data</a:t>
            </a:r>
            <a:r>
              <a:rPr lang="de-DE" dirty="0"/>
              <a:t> </a:t>
            </a:r>
            <a:r>
              <a:rPr lang="de-DE" dirty="0" err="1"/>
              <a:t>visualization</a:t>
            </a:r>
            <a:r>
              <a:rPr lang="de-DE" dirty="0"/>
              <a:t> after Robert </a:t>
            </a:r>
            <a:r>
              <a:rPr lang="de-DE" dirty="0" err="1"/>
              <a:t>McSweeney</a:t>
            </a:r>
            <a:r>
              <a:rPr lang="de-DE" dirty="0"/>
              <a:t> 19 June 2017, </a:t>
            </a:r>
            <a:r>
              <a:rPr lang="de-DE" dirty="0" err="1"/>
              <a:t>below</a:t>
            </a:r>
            <a:r>
              <a:rPr lang="de-DE" dirty="0"/>
              <a:t> </a:t>
            </a:r>
            <a:r>
              <a:rPr lang="de-DE" dirty="0" err="1"/>
              <a:t>copyright</a:t>
            </a:r>
            <a:r>
              <a:rPr lang="de-DE" dirty="0"/>
              <a:t> </a:t>
            </a:r>
            <a:r>
              <a:rPr lang="de-DE" dirty="0" err="1"/>
              <a:t>threshold</a:t>
            </a:r>
            <a:r>
              <a:rPr lang="de-DE" dirty="0"/>
              <a:t>.</a:t>
            </a:r>
          </a:p>
          <a:p>
            <a:endParaRPr lang="en-GB" dirty="0"/>
          </a:p>
        </p:txBody>
      </p:sp>
      <p:sp>
        <p:nvSpPr>
          <p:cNvPr id="4" name="Foliennummernplatzhalter 3"/>
          <p:cNvSpPr>
            <a:spLocks noGrp="1"/>
          </p:cNvSpPr>
          <p:nvPr>
            <p:ph type="sldNum" sz="quarter" idx="5"/>
          </p:nvPr>
        </p:nvSpPr>
        <p:spPr/>
        <p:txBody>
          <a:bodyPr/>
          <a:lstStyle/>
          <a:p>
            <a:fld id="{550BA0D9-B797-4B33-9248-7771BFA5AEF3}" type="slidenum">
              <a:rPr lang="de-CH" smtClean="0"/>
              <a:t>12</a:t>
            </a:fld>
            <a:endParaRPr lang="de-CH"/>
          </a:p>
        </p:txBody>
      </p:sp>
    </p:spTree>
    <p:extLst>
      <p:ext uri="{BB962C8B-B14F-4D97-AF65-F5344CB8AC3E}">
        <p14:creationId xmlns:p14="http://schemas.microsoft.com/office/powerpoint/2010/main" val="3727384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ln>
                  <a:noFill/>
                </a:ln>
                <a:latin typeface="Liberation Sans" pitchFamily="18"/>
                <a:ea typeface="Noto Sans CJK SC" pitchFamily="2"/>
                <a:cs typeface="Lohit Devanagari" pitchFamily="2"/>
              </a:rPr>
              <a:t>https://www.theguardian.com/environment/2019/may/18/climate-crisis-heat-is-on-global-heating-four-degrees-2100-change-way-we-live</a:t>
            </a:r>
          </a:p>
          <a:p>
            <a:endParaRPr lang="en-GB" dirty="0"/>
          </a:p>
        </p:txBody>
      </p:sp>
      <p:sp>
        <p:nvSpPr>
          <p:cNvPr id="4" name="Foliennummernplatzhalter 3"/>
          <p:cNvSpPr>
            <a:spLocks noGrp="1"/>
          </p:cNvSpPr>
          <p:nvPr>
            <p:ph type="sldNum" sz="quarter" idx="5"/>
          </p:nvPr>
        </p:nvSpPr>
        <p:spPr/>
        <p:txBody>
          <a:bodyPr/>
          <a:lstStyle/>
          <a:p>
            <a:fld id="{550BA0D9-B797-4B33-9248-7771BFA5AEF3}" type="slidenum">
              <a:rPr lang="de-CH" smtClean="0"/>
              <a:t>13</a:t>
            </a:fld>
            <a:endParaRPr lang="de-CH"/>
          </a:p>
        </p:txBody>
      </p:sp>
    </p:spTree>
    <p:extLst>
      <p:ext uri="{BB962C8B-B14F-4D97-AF65-F5344CB8AC3E}">
        <p14:creationId xmlns:p14="http://schemas.microsoft.com/office/powerpoint/2010/main" val="277782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Message:</a:t>
            </a:r>
          </a:p>
          <a:p>
            <a:endParaRPr lang="en-US" b="1" dirty="0" smtClean="0"/>
          </a:p>
          <a:p>
            <a:r>
              <a:rPr lang="en-US" b="0" dirty="0" smtClean="0"/>
              <a:t>Achieving</a:t>
            </a:r>
            <a:r>
              <a:rPr lang="en-US" b="0" baseline="0" dirty="0" smtClean="0"/>
              <a:t> the CO2 emission reduction necessary to stay within 1.5, or even 2 </a:t>
            </a:r>
            <a:r>
              <a:rPr lang="de-CH" b="1" dirty="0" smtClean="0"/>
              <a:t>°</a:t>
            </a:r>
            <a:r>
              <a:rPr lang="en-US" b="0" baseline="0" dirty="0" smtClean="0"/>
              <a:t>C will require a rapid transformation affecting technological innovation and the global socio-economic system. The political actions that are needed to reduce CO2 emissions can only be implemented if there will be a strong push from the population. </a:t>
            </a:r>
          </a:p>
          <a:p>
            <a:endParaRPr lang="en-US" b="0" baseline="0" dirty="0" smtClean="0"/>
          </a:p>
          <a:p>
            <a:r>
              <a:rPr lang="en-US" b="0" baseline="0" dirty="0" smtClean="0"/>
              <a:t>We all have the interest and the responsibility to contribute to this transformation:</a:t>
            </a:r>
          </a:p>
          <a:p>
            <a:endParaRPr lang="en-US" b="0" baseline="0" dirty="0" smtClean="0"/>
          </a:p>
          <a:p>
            <a:pPr marL="228600" indent="-228600">
              <a:buAutoNum type="arabicParenR"/>
            </a:pPr>
            <a:r>
              <a:rPr lang="en-US" b="0" baseline="0" dirty="0" smtClean="0"/>
              <a:t>Get informed, about climate change and its drivers. A good place to start is www.scientists4future.org</a:t>
            </a:r>
          </a:p>
          <a:p>
            <a:pPr marL="228600" indent="-228600">
              <a:buAutoNum type="arabicParenR"/>
            </a:pPr>
            <a:r>
              <a:rPr lang="en-US" b="0" baseline="0" dirty="0" smtClean="0"/>
              <a:t>Raise awareness, talk about it with your family, friends, and colleague. Join the 2minutes4future campaign and insert a few slides in all your scientific presentations (conferences, lectures, lab meeting etc..). Convince you colleagues to do the same!</a:t>
            </a:r>
          </a:p>
          <a:p>
            <a:pPr marL="228600" indent="-228600">
              <a:buAutoNum type="arabicParenR"/>
            </a:pPr>
            <a:r>
              <a:rPr lang="en-US" b="0" baseline="0" dirty="0" smtClean="0"/>
              <a:t>Awareness is not enough, set personal goals to reduce your carbon footprint</a:t>
            </a:r>
          </a:p>
          <a:p>
            <a:pPr marL="228600" indent="-228600">
              <a:buAutoNum type="arabicParenR"/>
            </a:pPr>
            <a:r>
              <a:rPr lang="en-US" b="0" baseline="0" dirty="0" smtClean="0"/>
              <a:t>Ultimately political change is needed, become active in your community, join a movement.   </a:t>
            </a:r>
            <a:endParaRPr lang="en-US" b="0" dirty="0" smtClean="0"/>
          </a:p>
        </p:txBody>
      </p:sp>
      <p:sp>
        <p:nvSpPr>
          <p:cNvPr id="4" name="Foliennummernplatzhalter 3"/>
          <p:cNvSpPr>
            <a:spLocks noGrp="1"/>
          </p:cNvSpPr>
          <p:nvPr>
            <p:ph type="sldNum" sz="quarter" idx="10"/>
          </p:nvPr>
        </p:nvSpPr>
        <p:spPr/>
        <p:txBody>
          <a:bodyPr/>
          <a:lstStyle/>
          <a:p>
            <a:fld id="{550BA0D9-B797-4B33-9248-7771BFA5AEF3}" type="slidenum">
              <a:rPr lang="de-CH" smtClean="0"/>
              <a:t>14</a:t>
            </a:fld>
            <a:endParaRPr lang="de-CH"/>
          </a:p>
        </p:txBody>
      </p:sp>
    </p:spTree>
    <p:extLst>
      <p:ext uri="{BB962C8B-B14F-4D97-AF65-F5344CB8AC3E}">
        <p14:creationId xmlns:p14="http://schemas.microsoft.com/office/powerpoint/2010/main" val="57181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Message:</a:t>
            </a:r>
          </a:p>
          <a:p>
            <a:r>
              <a:rPr lang="en-US" dirty="0" smtClean="0"/>
              <a:t>Early</a:t>
            </a:r>
            <a:r>
              <a:rPr lang="en-US" baseline="0" dirty="0" smtClean="0"/>
              <a:t> Holocene was characterized by increasing temperature, which stabilized for about 5,000 years (Holocene climate optimum). After that a cooling trend prevailed, and culminated around 200 years ago in the little ice age, which was the coldest period of the Holocene.</a:t>
            </a:r>
            <a:endParaRPr lang="en-US" dirty="0" smtClean="0"/>
          </a:p>
          <a:p>
            <a:r>
              <a:rPr lang="en-US" dirty="0" smtClean="0"/>
              <a:t>In the last 100 years the average</a:t>
            </a:r>
            <a:r>
              <a:rPr lang="en-US" baseline="0" dirty="0" smtClean="0"/>
              <a:t> world temperature increased of about 1 </a:t>
            </a:r>
            <a:r>
              <a:rPr lang="de-CH" b="1" dirty="0" smtClean="0"/>
              <a:t>°</a:t>
            </a:r>
            <a:r>
              <a:rPr lang="en-US" baseline="0" dirty="0" smtClean="0"/>
              <a:t>C, the temperature increase accelerated in the last </a:t>
            </a:r>
            <a:r>
              <a:rPr lang="en-US" dirty="0" smtClean="0"/>
              <a:t>30 years (</a:t>
            </a:r>
            <a:r>
              <a:rPr lang="en-US" baseline="0" dirty="0" smtClean="0"/>
              <a:t>0.7 </a:t>
            </a:r>
            <a:r>
              <a:rPr lang="de-CH" b="1" dirty="0" smtClean="0"/>
              <a:t>°</a:t>
            </a:r>
            <a:r>
              <a:rPr lang="en-US" baseline="0" dirty="0" smtClean="0"/>
              <a:t>C increase). Global temperatures are now higher than the average during the Holocene climate optimum. </a:t>
            </a:r>
            <a:endParaRPr lang="en-US" dirty="0" smtClean="0"/>
          </a:p>
          <a:p>
            <a:endParaRPr lang="en-US" dirty="0" smtClean="0"/>
          </a:p>
          <a:p>
            <a:r>
              <a:rPr lang="en-US" b="1" dirty="0" smtClean="0"/>
              <a:t>Data:</a:t>
            </a:r>
          </a:p>
          <a:p>
            <a:endParaRPr lang="en-US" dirty="0" smtClean="0"/>
          </a:p>
          <a:p>
            <a:r>
              <a:rPr lang="en-US" dirty="0" smtClean="0"/>
              <a:t>Data from 1850 onward was obtained from HadCRUT4 (</a:t>
            </a:r>
            <a:r>
              <a:rPr lang="en-US" dirty="0" smtClean="0">
                <a:hlinkClick r:id="rId3"/>
              </a:rPr>
              <a:t>https://www.metoffice.gov.uk/hadobs/hadcrut4/</a:t>
            </a:r>
            <a:r>
              <a:rPr lang="en-US" dirty="0" smtClean="0"/>
              <a:t>). HadCRUT4 is a gridded dataset of global historical surface temperature anomalies relative to a 1961-1990 reference period. Data are available for each month since January 1850, on a 5 degree grid.</a:t>
            </a:r>
          </a:p>
          <a:p>
            <a:r>
              <a:rPr lang="en-US" dirty="0" smtClean="0"/>
              <a:t>Citation: </a:t>
            </a:r>
            <a:r>
              <a:rPr lang="en-US" dirty="0" err="1" smtClean="0"/>
              <a:t>Morice</a:t>
            </a:r>
            <a:r>
              <a:rPr lang="en-US" dirty="0" smtClean="0"/>
              <a:t>, C. P., Kennedy, J. J., Rayner, N. A., and Jones, P. D. (2012), Quantifying uncertainties in global and regional temperature change using an ensemble of observational estimates: The HadCRUT4 data set, J. </a:t>
            </a:r>
            <a:r>
              <a:rPr lang="en-US" dirty="0" err="1" smtClean="0"/>
              <a:t>Geophys</a:t>
            </a:r>
            <a:r>
              <a:rPr lang="en-US" dirty="0" smtClean="0"/>
              <a:t>. Res., 117, D08101, doi:10.1029/2011JD017187.</a:t>
            </a:r>
          </a:p>
          <a:p>
            <a:r>
              <a:rPr lang="en-US" dirty="0" smtClean="0"/>
              <a:t>Download global yearly data: </a:t>
            </a:r>
            <a:r>
              <a:rPr lang="en-US" dirty="0" smtClean="0">
                <a:hlinkClick r:id="rId4"/>
              </a:rPr>
              <a:t>https://www.metoffice.gov.uk/hadobs/hadcrut4/data/current/time_series/HadCRUT.4.6.0.0.annual_ns_avg.txt</a:t>
            </a:r>
            <a:r>
              <a:rPr lang="en-US" dirty="0" smtClean="0"/>
              <a:t>.</a:t>
            </a:r>
          </a:p>
          <a:p>
            <a:r>
              <a:rPr lang="en-US" dirty="0" smtClean="0"/>
              <a:t>File format: </a:t>
            </a:r>
            <a:r>
              <a:rPr lang="en-US" dirty="0" smtClean="0">
                <a:hlinkClick r:id="rId5"/>
              </a:rPr>
              <a:t>https://www.metoffice.gov.uk/hadobs/hadcrut4/data/current/series_format.html</a:t>
            </a:r>
            <a:r>
              <a:rPr lang="en-US" dirty="0" smtClean="0"/>
              <a:t>.</a:t>
            </a:r>
          </a:p>
          <a:p>
            <a:endParaRPr lang="de-CH" dirty="0" smtClean="0"/>
          </a:p>
          <a:p>
            <a:r>
              <a:rPr lang="de-CH" i="0" dirty="0" smtClean="0"/>
              <a:t>Long </a:t>
            </a:r>
            <a:r>
              <a:rPr lang="de-CH" i="0" dirty="0" err="1" smtClean="0"/>
              <a:t>term</a:t>
            </a:r>
            <a:r>
              <a:rPr lang="de-CH" i="0" dirty="0" smtClean="0"/>
              <a:t> </a:t>
            </a:r>
            <a:r>
              <a:rPr lang="de-CH" i="0" dirty="0" err="1" smtClean="0"/>
              <a:t>data</a:t>
            </a:r>
            <a:r>
              <a:rPr lang="de-CH" i="0" baseline="0" dirty="0" smtClean="0"/>
              <a:t> (</a:t>
            </a:r>
            <a:r>
              <a:rPr lang="de-CH" i="0" baseline="0" dirty="0" err="1" smtClean="0"/>
              <a:t>for</a:t>
            </a:r>
            <a:r>
              <a:rPr lang="de-CH" i="0" baseline="0" dirty="0" smtClean="0"/>
              <a:t> </a:t>
            </a:r>
            <a:r>
              <a:rPr lang="de-CH" i="0" baseline="0" dirty="0" err="1" smtClean="0"/>
              <a:t>the</a:t>
            </a:r>
            <a:r>
              <a:rPr lang="de-CH" i="0" baseline="0" dirty="0" smtClean="0"/>
              <a:t> last ~11,300 </a:t>
            </a:r>
            <a:r>
              <a:rPr lang="de-CH" i="0" baseline="0" dirty="0" err="1" smtClean="0"/>
              <a:t>years</a:t>
            </a:r>
            <a:r>
              <a:rPr lang="de-CH" i="0" baseline="0" dirty="0" smtClean="0"/>
              <a:t>) </a:t>
            </a:r>
            <a:r>
              <a:rPr lang="en-US" i="0" dirty="0" smtClean="0"/>
              <a:t>was obtained from </a:t>
            </a:r>
            <a:r>
              <a:rPr lang="en-US" i="0" dirty="0" err="1" smtClean="0"/>
              <a:t>Marcott</a:t>
            </a:r>
            <a:r>
              <a:rPr lang="en-US" i="0" dirty="0" smtClean="0"/>
              <a:t> et al. 2013. These</a:t>
            </a:r>
            <a:r>
              <a:rPr lang="en-US" i="0" baseline="0" dirty="0" smtClean="0"/>
              <a:t> estimates are based on 73 globally distributed </a:t>
            </a:r>
            <a:r>
              <a:rPr lang="en-US" i="0" dirty="0" smtClean="0"/>
              <a:t>paleoclimate archives and temperature proxies, with sampling resolutions ranging from 20 to 500 years, and a median resolution of 120 years.</a:t>
            </a:r>
          </a:p>
          <a:p>
            <a:r>
              <a:rPr lang="en-US" dirty="0" smtClean="0"/>
              <a:t>An important limitation of this data is that it does not fully resolve variability at periods shorter than 2000 years, with essentially no variability preserved at periods shorter than 300 years, ~50% preserved at 1000-year periods, and nearly all of the variability preserved for periods longer than 2000 years. The plot is</a:t>
            </a:r>
            <a:r>
              <a:rPr lang="en-US" baseline="0" dirty="0" smtClean="0"/>
              <a:t> based on the global 5x5 grid, and the shaded are represent </a:t>
            </a:r>
            <a:r>
              <a:rPr lang="el-GR" baseline="0" dirty="0" smtClean="0"/>
              <a:t>1σ </a:t>
            </a:r>
            <a:r>
              <a:rPr lang="en-US" baseline="0" dirty="0" smtClean="0"/>
              <a:t>uncertainty.</a:t>
            </a:r>
            <a:endParaRPr lang="de-CH" dirty="0" smtClean="0"/>
          </a:p>
          <a:p>
            <a:endParaRPr lang="en-US" dirty="0" smtClean="0"/>
          </a:p>
          <a:p>
            <a:r>
              <a:rPr lang="en-US" dirty="0" smtClean="0"/>
              <a:t>Citation: A Reconstruction of Regional and Global Temperature for the Past 11,300 Years Shaun A. </a:t>
            </a:r>
            <a:r>
              <a:rPr lang="en-US" dirty="0" err="1" smtClean="0"/>
              <a:t>Marcott</a:t>
            </a:r>
            <a:r>
              <a:rPr lang="en-US" dirty="0" smtClean="0"/>
              <a:t> et al. Science 339 , 1198 (2013); DOI: 10.1126/science.1228026.</a:t>
            </a:r>
          </a:p>
          <a:p>
            <a:r>
              <a:rPr lang="en-US" dirty="0" smtClean="0"/>
              <a:t>Download data from supplementary table S1: </a:t>
            </a:r>
            <a:r>
              <a:rPr lang="en-US" dirty="0" smtClean="0">
                <a:hlinkClick r:id="rId6"/>
              </a:rPr>
              <a:t>https://science.sciencemag.org/highwire/filestream/594506/field_highwire_adjunct_files/1/Marcott.SM.database.S1.xlsx</a:t>
            </a:r>
            <a:r>
              <a:rPr lang="en-US" dirty="0" smtClean="0"/>
              <a:t>.</a:t>
            </a:r>
          </a:p>
          <a:p>
            <a:endParaRPr lang="de-CH" dirty="0" smtClean="0"/>
          </a:p>
          <a:p>
            <a:r>
              <a:rPr lang="de-CH" dirty="0" smtClean="0"/>
              <a:t>Additional</a:t>
            </a:r>
            <a:r>
              <a:rPr lang="de-CH" baseline="0" dirty="0" smtClean="0"/>
              <a:t> </a:t>
            </a:r>
            <a:r>
              <a:rPr lang="de-CH" baseline="0" dirty="0" err="1" smtClean="0"/>
              <a:t>information</a:t>
            </a:r>
            <a:r>
              <a:rPr lang="de-CH" baseline="0" dirty="0" smtClean="0"/>
              <a:t>,</a:t>
            </a:r>
            <a:r>
              <a:rPr lang="de-CH" dirty="0" smtClean="0"/>
              <a:t> </a:t>
            </a:r>
            <a:r>
              <a:rPr lang="de-CH" dirty="0" err="1" smtClean="0"/>
              <a:t>data</a:t>
            </a:r>
            <a:r>
              <a:rPr lang="de-CH" dirty="0" smtClean="0"/>
              <a:t> </a:t>
            </a:r>
            <a:r>
              <a:rPr lang="de-CH" dirty="0" err="1" smtClean="0"/>
              <a:t>and</a:t>
            </a:r>
            <a:r>
              <a:rPr lang="de-CH" dirty="0" smtClean="0"/>
              <a:t> </a:t>
            </a:r>
            <a:r>
              <a:rPr lang="de-CH" dirty="0" err="1" smtClean="0"/>
              <a:t>code</a:t>
            </a:r>
            <a:r>
              <a:rPr lang="de-CH" dirty="0" smtClean="0"/>
              <a:t> </a:t>
            </a:r>
            <a:r>
              <a:rPr lang="de-CH" dirty="0" err="1" smtClean="0"/>
              <a:t>to</a:t>
            </a:r>
            <a:r>
              <a:rPr lang="de-CH" dirty="0" smtClean="0"/>
              <a:t> </a:t>
            </a:r>
            <a:r>
              <a:rPr lang="de-CH" dirty="0" err="1" smtClean="0"/>
              <a:t>generate</a:t>
            </a:r>
            <a:r>
              <a:rPr lang="de-CH" dirty="0" smtClean="0"/>
              <a:t> </a:t>
            </a:r>
            <a:r>
              <a:rPr lang="de-CH" dirty="0" err="1" smtClean="0"/>
              <a:t>this</a:t>
            </a:r>
            <a:r>
              <a:rPr lang="de-CH" dirty="0" smtClean="0"/>
              <a:t> </a:t>
            </a:r>
            <a:r>
              <a:rPr lang="de-CH" dirty="0" err="1" smtClean="0"/>
              <a:t>plot</a:t>
            </a:r>
            <a:r>
              <a:rPr lang="de-CH" dirty="0" smtClean="0"/>
              <a:t> </a:t>
            </a:r>
            <a:r>
              <a:rPr lang="de-CH" dirty="0" err="1" smtClean="0"/>
              <a:t>is</a:t>
            </a:r>
            <a:r>
              <a:rPr lang="de-CH" dirty="0" smtClean="0"/>
              <a:t> </a:t>
            </a:r>
            <a:r>
              <a:rPr lang="de-CH" dirty="0" err="1" smtClean="0"/>
              <a:t>available</a:t>
            </a:r>
            <a:r>
              <a:rPr lang="de-CH" dirty="0" smtClean="0"/>
              <a:t> at https://github.com/fmenardo/2minutes4future.</a:t>
            </a:r>
            <a:endParaRPr lang="de-CH" dirty="0"/>
          </a:p>
        </p:txBody>
      </p:sp>
      <p:sp>
        <p:nvSpPr>
          <p:cNvPr id="4" name="Slide Number Placeholder 3"/>
          <p:cNvSpPr>
            <a:spLocks noGrp="1"/>
          </p:cNvSpPr>
          <p:nvPr>
            <p:ph type="sldNum" sz="quarter" idx="10"/>
          </p:nvPr>
        </p:nvSpPr>
        <p:spPr/>
        <p:txBody>
          <a:bodyPr/>
          <a:lstStyle/>
          <a:p>
            <a:fld id="{550BA0D9-B797-4B33-9248-7771BFA5AEF3}" type="slidenum">
              <a:rPr lang="de-CH" smtClean="0"/>
              <a:t>2</a:t>
            </a:fld>
            <a:endParaRPr lang="de-CH"/>
          </a:p>
        </p:txBody>
      </p:sp>
    </p:spTree>
    <p:extLst>
      <p:ext uri="{BB962C8B-B14F-4D97-AF65-F5344CB8AC3E}">
        <p14:creationId xmlns:p14="http://schemas.microsoft.com/office/powerpoint/2010/main" val="242314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defTabSz="920860" rtl="0" eaLnBrk="0" fontAlgn="base" latinLnBrk="0" hangingPunct="0">
              <a:lnSpc>
                <a:spcPct val="100000"/>
              </a:lnSpc>
              <a:buClrTx/>
              <a:buSzTx/>
              <a:buFontTx/>
              <a:buNone/>
              <a:tabLst/>
              <a:defRPr/>
            </a:pPr>
            <a:r>
              <a:rPr lang="en-US" b="1" i="0" u="none" strike="noStrike" kern="1200" dirty="0" smtClean="0">
                <a:effectLst/>
                <a:ea typeface="MS PGothic" pitchFamily="34" charset="-128"/>
                <a:cs typeface="+mn-cs"/>
              </a:rPr>
              <a:t>Message:</a:t>
            </a:r>
          </a:p>
          <a:p>
            <a:pPr marL="0" marR="0" lvl="0" indent="0" defTabSz="920860" rtl="0" eaLnBrk="0" fontAlgn="base" latinLnBrk="0" hangingPunct="0">
              <a:lnSpc>
                <a:spcPct val="100000"/>
              </a:lnSpc>
              <a:buClrTx/>
              <a:buSzTx/>
              <a:buFontTx/>
              <a:buNone/>
              <a:tabLst/>
              <a:defRPr/>
            </a:pPr>
            <a:endParaRPr lang="en-US" b="0" i="0" u="none" strike="noStrike" kern="1200" dirty="0" smtClean="0">
              <a:effectLst/>
              <a:ea typeface="MS PGothic" pitchFamily="34" charset="-128"/>
              <a:cs typeface="+mn-cs"/>
            </a:endParaRPr>
          </a:p>
          <a:p>
            <a:pPr marL="0" marR="0" lvl="0" indent="0" defTabSz="920860" rtl="0" eaLnBrk="0" fontAlgn="base" latinLnBrk="0" hangingPunct="0">
              <a:lnSpc>
                <a:spcPct val="100000"/>
              </a:lnSpc>
              <a:buClrTx/>
              <a:buSzTx/>
              <a:buFontTx/>
              <a:buNone/>
              <a:tabLst/>
              <a:defRPr/>
            </a:pPr>
            <a:r>
              <a:rPr lang="en-US" b="0" i="0" u="none" strike="noStrike" kern="1200" dirty="0" smtClean="0">
                <a:effectLst/>
                <a:ea typeface="MS PGothic" pitchFamily="34" charset="-128"/>
                <a:cs typeface="+mn-cs"/>
              </a:rPr>
              <a:t>One</a:t>
            </a:r>
            <a:r>
              <a:rPr lang="en-US" b="0" i="0" u="none" strike="noStrike" kern="1200" baseline="0" dirty="0" smtClean="0">
                <a:effectLst/>
                <a:ea typeface="MS PGothic" pitchFamily="34" charset="-128"/>
                <a:cs typeface="+mn-cs"/>
              </a:rPr>
              <a:t> of the most direct evidence of the warming of the last century is the rapid retreat of glacier occurring world wide.</a:t>
            </a:r>
            <a:endParaRPr lang="en-US" b="0" i="0" u="none" strike="noStrike" kern="1200" dirty="0" smtClean="0">
              <a:effectLst/>
              <a:ea typeface="MS PGothic" pitchFamily="34" charset="-128"/>
              <a:cs typeface="+mn-cs"/>
            </a:endParaRPr>
          </a:p>
          <a:p>
            <a:pPr marL="0" marR="0" lvl="0" indent="0" defTabSz="920860" rtl="0" eaLnBrk="0" fontAlgn="base" latinLnBrk="0" hangingPunct="0">
              <a:lnSpc>
                <a:spcPct val="100000"/>
              </a:lnSpc>
              <a:buClrTx/>
              <a:buSzTx/>
              <a:buFontTx/>
              <a:buNone/>
              <a:tabLst/>
              <a:defRPr/>
            </a:pPr>
            <a:endParaRPr lang="en-US" b="1" i="0" u="none" strike="noStrike" kern="1200" dirty="0" smtClean="0">
              <a:effectLst/>
              <a:ea typeface="MS PGothic" pitchFamily="34" charset="-128"/>
              <a:cs typeface="+mn-cs"/>
            </a:endParaRPr>
          </a:p>
          <a:p>
            <a:pPr marL="0" marR="0" lvl="0" indent="0" defTabSz="920860" rtl="0" eaLnBrk="0" fontAlgn="base" latinLnBrk="0" hangingPunct="0">
              <a:lnSpc>
                <a:spcPct val="100000"/>
              </a:lnSpc>
              <a:buClrTx/>
              <a:buSzTx/>
              <a:buFontTx/>
              <a:buNone/>
              <a:tabLst/>
              <a:defRPr/>
            </a:pPr>
            <a:r>
              <a:rPr lang="en-US" b="1" i="0" u="none" strike="noStrike" kern="1200" dirty="0" smtClean="0">
                <a:effectLst/>
                <a:ea typeface="MS PGothic" pitchFamily="34" charset="-128"/>
                <a:cs typeface="+mn-cs"/>
              </a:rPr>
              <a:t>CREDITS</a:t>
            </a:r>
            <a:r>
              <a:rPr lang="en-US" b="1" i="0" u="none" strike="noStrike" kern="1200" dirty="0">
                <a:effectLst/>
                <a:ea typeface="MS PGothic" pitchFamily="34" charset="-128"/>
                <a:cs typeface="+mn-cs"/>
              </a:rPr>
              <a:t>:</a:t>
            </a:r>
            <a:r>
              <a:rPr lang="en-US" i="0" u="none" strike="noStrike" kern="1200" dirty="0">
                <a:effectLst/>
                <a:ea typeface="MS PGothic" pitchFamily="34" charset="-128"/>
                <a:cs typeface="+mn-cs"/>
              </a:rPr>
              <a:t> © Arrangement G. Hagedorn, CC0, Both images Public Domain (via Commons)</a:t>
            </a:r>
          </a:p>
          <a:p>
            <a:pPr marL="0" marR="0" lvl="0" indent="0" defTabSz="920860" rtl="0" eaLnBrk="0" fontAlgn="base" latinLnBrk="0" hangingPunct="0">
              <a:lnSpc>
                <a:spcPct val="100000"/>
              </a:lnSpc>
              <a:buClrTx/>
              <a:buSzTx/>
              <a:buFontTx/>
              <a:buNone/>
              <a:tabLst/>
              <a:defRPr/>
            </a:pPr>
            <a:r>
              <a:rPr lang="en-US" b="1" i="0" u="none" strike="noStrike" kern="1200" dirty="0">
                <a:effectLst/>
                <a:ea typeface="MS PGothic" pitchFamily="34" charset="-128"/>
                <a:cs typeface="+mn-cs"/>
              </a:rPr>
              <a:t>SOURCES:</a:t>
            </a:r>
            <a:r>
              <a:rPr lang="en-US" i="0" u="none" strike="noStrike" kern="1200" dirty="0">
                <a:effectLst/>
                <a:ea typeface="MS PGothic" pitchFamily="34" charset="-128"/>
                <a:cs typeface="+mn-cs"/>
              </a:rPr>
              <a:t> https://commons.wikimedia.org/wiki/File:McCarty_Glacier.jpg, Image cropped and re-arranged</a:t>
            </a:r>
            <a:r>
              <a:rPr lang="en-US" i="0" u="none" strike="noStrike" kern="1200" dirty="0" smtClean="0">
                <a:effectLst/>
                <a:ea typeface="MS PGothic" pitchFamily="34" charset="-128"/>
                <a:cs typeface="+mn-cs"/>
              </a:rPr>
              <a:t>.</a:t>
            </a:r>
            <a:endParaRPr lang="en-US" i="0" u="none" strike="noStrike" kern="1200" dirty="0">
              <a:effectLst/>
              <a:ea typeface="MS PGothic" pitchFamily="34" charset="-128"/>
              <a:cs typeface="+mn-cs"/>
            </a:endParaRPr>
          </a:p>
        </p:txBody>
      </p:sp>
      <p:sp>
        <p:nvSpPr>
          <p:cNvPr id="4" name="Foliennummernplatzhalter 3"/>
          <p:cNvSpPr>
            <a:spLocks noGrp="1"/>
          </p:cNvSpPr>
          <p:nvPr>
            <p:ph type="sldNum" sz="quarter" idx="5"/>
          </p:nvPr>
        </p:nvSpPr>
        <p:spPr/>
        <p:txBody>
          <a:bodyPr/>
          <a:lstStyle/>
          <a:p>
            <a:fld id="{550BA0D9-B797-4B33-9248-7771BFA5AEF3}" type="slidenum">
              <a:rPr lang="de-CH" smtClean="0"/>
              <a:t>3</a:t>
            </a:fld>
            <a:endParaRPr lang="de-CH"/>
          </a:p>
        </p:txBody>
      </p:sp>
    </p:spTree>
    <p:extLst>
      <p:ext uri="{BB962C8B-B14F-4D97-AF65-F5344CB8AC3E}">
        <p14:creationId xmlns:p14="http://schemas.microsoft.com/office/powerpoint/2010/main" val="96285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smtClean="0"/>
              <a:t>Message:</a:t>
            </a:r>
            <a:endParaRPr lang="de-CH" b="1" dirty="0" smtClean="0"/>
          </a:p>
          <a:p>
            <a:endParaRPr lang="de-CH"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kern="1200" dirty="0" smtClean="0">
                <a:effectLst/>
                <a:ea typeface="MS PGothic" pitchFamily="34" charset="-128"/>
                <a:cs typeface="+mn-cs"/>
              </a:rPr>
              <a:t>One</a:t>
            </a:r>
            <a:r>
              <a:rPr lang="en-US" b="0" i="0" u="none" strike="noStrike" kern="1200" baseline="0" dirty="0" smtClean="0">
                <a:effectLst/>
                <a:ea typeface="MS PGothic" pitchFamily="34" charset="-128"/>
                <a:cs typeface="+mn-cs"/>
              </a:rPr>
              <a:t> of the most direct evidence of the warming of the last century is the rapid retreat of glacier occurring world wide.</a:t>
            </a:r>
            <a:endParaRPr lang="en-US" b="0" i="0" u="none" strike="noStrike" kern="1200" dirty="0" smtClean="0">
              <a:effectLst/>
              <a:ea typeface="MS PGothic" pitchFamily="34" charset="-128"/>
              <a:cs typeface="+mn-cs"/>
            </a:endParaRPr>
          </a:p>
          <a:p>
            <a:endParaRPr lang="de-CH" dirty="0" smtClean="0"/>
          </a:p>
          <a:p>
            <a:r>
              <a:rPr lang="de-CH" b="1" dirty="0" smtClean="0"/>
              <a:t>Source:</a:t>
            </a:r>
          </a:p>
          <a:p>
            <a:endParaRPr lang="de-CH" dirty="0" smtClean="0"/>
          </a:p>
          <a:p>
            <a:r>
              <a:rPr lang="de-CH" dirty="0" smtClean="0"/>
              <a:t>https://www.indiatoday.in/science/photo/climate-change-swiss-glaciers-switzerland-melt-photos-1622801-2019-11-26</a:t>
            </a:r>
          </a:p>
          <a:p>
            <a:endParaRPr lang="de-CH" dirty="0" smtClean="0"/>
          </a:p>
          <a:p>
            <a:r>
              <a:rPr lang="de-CH" dirty="0" err="1" smtClean="0"/>
              <a:t>Photo</a:t>
            </a:r>
            <a:r>
              <a:rPr lang="de-CH" dirty="0" smtClean="0"/>
              <a:t>: REUTERS</a:t>
            </a:r>
            <a:endParaRPr lang="de-CH" dirty="0"/>
          </a:p>
        </p:txBody>
      </p:sp>
      <p:sp>
        <p:nvSpPr>
          <p:cNvPr id="4" name="Slide Number Placeholder 3"/>
          <p:cNvSpPr>
            <a:spLocks noGrp="1"/>
          </p:cNvSpPr>
          <p:nvPr>
            <p:ph type="sldNum" sz="quarter" idx="10"/>
          </p:nvPr>
        </p:nvSpPr>
        <p:spPr/>
        <p:txBody>
          <a:bodyPr/>
          <a:lstStyle/>
          <a:p>
            <a:fld id="{550BA0D9-B797-4B33-9248-7771BFA5AEF3}" type="slidenum">
              <a:rPr lang="de-CH" smtClean="0"/>
              <a:t>4</a:t>
            </a:fld>
            <a:endParaRPr lang="de-CH"/>
          </a:p>
        </p:txBody>
      </p:sp>
    </p:spTree>
    <p:extLst>
      <p:ext uri="{BB962C8B-B14F-4D97-AF65-F5344CB8AC3E}">
        <p14:creationId xmlns:p14="http://schemas.microsoft.com/office/powerpoint/2010/main" val="244530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smtClean="0"/>
              <a:t>Message:</a:t>
            </a:r>
            <a:endParaRPr lang="de-CH" b="1" dirty="0" smtClean="0"/>
          </a:p>
          <a:p>
            <a:endParaRPr lang="de-CH"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kern="1200" dirty="0" smtClean="0">
                <a:effectLst/>
                <a:ea typeface="MS PGothic" pitchFamily="34" charset="-128"/>
                <a:cs typeface="+mn-cs"/>
              </a:rPr>
              <a:t>One</a:t>
            </a:r>
            <a:r>
              <a:rPr lang="en-US" b="0" i="0" u="none" strike="noStrike" kern="1200" baseline="0" dirty="0" smtClean="0">
                <a:effectLst/>
                <a:ea typeface="MS PGothic" pitchFamily="34" charset="-128"/>
                <a:cs typeface="+mn-cs"/>
              </a:rPr>
              <a:t> of the most direct evidence of the warming of the last century is the rapid retreat of glacier occurring world wide.</a:t>
            </a:r>
            <a:endParaRPr lang="en-US" b="0" i="0" u="none" strike="noStrike" kern="1200" dirty="0" smtClean="0">
              <a:effectLst/>
              <a:ea typeface="MS PGothic" pitchFamily="34" charset="-128"/>
              <a:cs typeface="+mn-cs"/>
            </a:endParaRPr>
          </a:p>
          <a:p>
            <a:endParaRPr lang="de-CH" dirty="0" smtClean="0"/>
          </a:p>
          <a:p>
            <a:r>
              <a:rPr lang="de-CH" b="1" dirty="0" smtClean="0"/>
              <a:t>Source:</a:t>
            </a:r>
          </a:p>
          <a:p>
            <a:endParaRPr lang="de-CH" dirty="0" smtClean="0"/>
          </a:p>
          <a:p>
            <a:r>
              <a:rPr lang="de-CH" dirty="0" smtClean="0"/>
              <a:t>https://www.indiatoday.in/science/photo/climate-change-swiss-glaciers-switzerland-melt-photos-1622801-2019-11-26</a:t>
            </a:r>
          </a:p>
          <a:p>
            <a:endParaRPr lang="de-CH" dirty="0" smtClean="0"/>
          </a:p>
          <a:p>
            <a:r>
              <a:rPr lang="de-CH" dirty="0" err="1" smtClean="0"/>
              <a:t>Photo</a:t>
            </a:r>
            <a:r>
              <a:rPr lang="de-CH" dirty="0" smtClean="0"/>
              <a:t>: REUTERS</a:t>
            </a:r>
            <a:endParaRPr lang="de-CH" dirty="0"/>
          </a:p>
        </p:txBody>
      </p:sp>
      <p:sp>
        <p:nvSpPr>
          <p:cNvPr id="4" name="Slide Number Placeholder 3"/>
          <p:cNvSpPr>
            <a:spLocks noGrp="1"/>
          </p:cNvSpPr>
          <p:nvPr>
            <p:ph type="sldNum" sz="quarter" idx="10"/>
          </p:nvPr>
        </p:nvSpPr>
        <p:spPr/>
        <p:txBody>
          <a:bodyPr/>
          <a:lstStyle/>
          <a:p>
            <a:fld id="{550BA0D9-B797-4B33-9248-7771BFA5AEF3}" type="slidenum">
              <a:rPr lang="de-CH" smtClean="0"/>
              <a:t>5</a:t>
            </a:fld>
            <a:endParaRPr lang="de-CH"/>
          </a:p>
        </p:txBody>
      </p:sp>
    </p:spTree>
    <p:extLst>
      <p:ext uri="{BB962C8B-B14F-4D97-AF65-F5344CB8AC3E}">
        <p14:creationId xmlns:p14="http://schemas.microsoft.com/office/powerpoint/2010/main" val="2636725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Message</a:t>
            </a:r>
            <a:r>
              <a:rPr lang="en-US" b="1" dirty="0" smtClean="0"/>
              <a:t>:</a:t>
            </a:r>
          </a:p>
          <a:p>
            <a:endParaRPr lang="en-US" b="1" dirty="0" smtClean="0"/>
          </a:p>
          <a:p>
            <a:r>
              <a:rPr lang="en-US" noProof="0" dirty="0" smtClean="0"/>
              <a:t>An</a:t>
            </a:r>
            <a:r>
              <a:rPr lang="en-US" baseline="0" noProof="0" dirty="0" smtClean="0"/>
              <a:t> important consequence of </a:t>
            </a:r>
            <a:r>
              <a:rPr lang="en-US" baseline="0" noProof="0" dirty="0" err="1" smtClean="0"/>
              <a:t>glo</a:t>
            </a:r>
            <a:r>
              <a:rPr lang="de-CH" baseline="0" dirty="0" err="1" smtClean="0"/>
              <a:t>bal</a:t>
            </a:r>
            <a:r>
              <a:rPr lang="de-CH" baseline="0" dirty="0" smtClean="0"/>
              <a:t> </a:t>
            </a:r>
            <a:r>
              <a:rPr lang="de-CH" baseline="0" dirty="0" err="1" smtClean="0"/>
              <a:t>warming</a:t>
            </a:r>
            <a:r>
              <a:rPr lang="de-CH" baseline="0" dirty="0" smtClean="0"/>
              <a:t> </a:t>
            </a:r>
            <a:r>
              <a:rPr lang="de-CH" baseline="0" dirty="0" err="1" smtClean="0"/>
              <a:t>is</a:t>
            </a:r>
            <a:r>
              <a:rPr lang="de-CH" baseline="0" dirty="0" smtClean="0"/>
              <a:t> </a:t>
            </a:r>
            <a:r>
              <a:rPr lang="de-CH" baseline="0" dirty="0" err="1" smtClean="0"/>
              <a:t>the</a:t>
            </a:r>
            <a:r>
              <a:rPr lang="de-CH" baseline="0" dirty="0" smtClean="0"/>
              <a:t> </a:t>
            </a:r>
            <a:r>
              <a:rPr lang="de-CH" baseline="0" dirty="0" err="1" smtClean="0"/>
              <a:t>rise</a:t>
            </a:r>
            <a:r>
              <a:rPr lang="de-CH" baseline="0" dirty="0" smtClean="0"/>
              <a:t> </a:t>
            </a:r>
            <a:r>
              <a:rPr lang="de-CH" baseline="0" dirty="0" err="1" smtClean="0"/>
              <a:t>of</a:t>
            </a:r>
            <a:r>
              <a:rPr lang="de-CH" baseline="0" dirty="0" smtClean="0"/>
              <a:t> </a:t>
            </a:r>
            <a:r>
              <a:rPr lang="de-CH" baseline="0" dirty="0" err="1" smtClean="0"/>
              <a:t>sea</a:t>
            </a:r>
            <a:r>
              <a:rPr lang="de-CH" baseline="0" dirty="0" smtClean="0"/>
              <a:t> </a:t>
            </a:r>
            <a:r>
              <a:rPr lang="de-CH" baseline="0" dirty="0" err="1" smtClean="0"/>
              <a:t>level</a:t>
            </a:r>
            <a:r>
              <a:rPr lang="de-CH" baseline="0" dirty="0" smtClean="0"/>
              <a:t>. </a:t>
            </a:r>
            <a:r>
              <a:rPr lang="de-CH" baseline="0" dirty="0" err="1" smtClean="0"/>
              <a:t>Since</a:t>
            </a:r>
            <a:r>
              <a:rPr lang="de-CH" baseline="0" dirty="0" smtClean="0"/>
              <a:t> 1900 </a:t>
            </a:r>
            <a:r>
              <a:rPr lang="de-CH" baseline="0" dirty="0" err="1" smtClean="0"/>
              <a:t>sea</a:t>
            </a:r>
            <a:r>
              <a:rPr lang="de-CH" baseline="0" dirty="0" smtClean="0"/>
              <a:t> </a:t>
            </a:r>
            <a:r>
              <a:rPr lang="de-CH" baseline="0" dirty="0" err="1" smtClean="0"/>
              <a:t>level</a:t>
            </a:r>
            <a:r>
              <a:rPr lang="de-CH" baseline="0" dirty="0" smtClean="0"/>
              <a:t> </a:t>
            </a:r>
            <a:r>
              <a:rPr lang="de-CH" baseline="0" dirty="0" err="1" smtClean="0"/>
              <a:t>rose</a:t>
            </a:r>
            <a:r>
              <a:rPr lang="de-CH" baseline="0" dirty="0" smtClean="0"/>
              <a:t> </a:t>
            </a:r>
            <a:r>
              <a:rPr lang="de-CH" baseline="0" dirty="0" err="1" smtClean="0"/>
              <a:t>by</a:t>
            </a:r>
            <a:r>
              <a:rPr lang="de-CH" baseline="0" dirty="0" smtClean="0"/>
              <a:t> </a:t>
            </a:r>
            <a:r>
              <a:rPr lang="de-CH" baseline="0" dirty="0" err="1" smtClean="0"/>
              <a:t>more</a:t>
            </a:r>
            <a:r>
              <a:rPr lang="de-CH" baseline="0" dirty="0" smtClean="0"/>
              <a:t> </a:t>
            </a:r>
            <a:r>
              <a:rPr lang="de-CH" baseline="0" dirty="0" err="1" smtClean="0"/>
              <a:t>than</a:t>
            </a:r>
            <a:r>
              <a:rPr lang="de-CH" baseline="0" dirty="0" smtClean="0"/>
              <a:t> 20 cm, </a:t>
            </a:r>
            <a:r>
              <a:rPr lang="de-CH" baseline="0" dirty="0" err="1" smtClean="0"/>
              <a:t>with</a:t>
            </a:r>
            <a:r>
              <a:rPr lang="de-CH" baseline="0" dirty="0" smtClean="0"/>
              <a:t> an </a:t>
            </a:r>
            <a:r>
              <a:rPr lang="en-US" baseline="0" noProof="0" dirty="0" smtClean="0"/>
              <a:t>acceleration</a:t>
            </a:r>
            <a:r>
              <a:rPr lang="de-CH" baseline="0" dirty="0" smtClean="0"/>
              <a:t> in </a:t>
            </a:r>
            <a:r>
              <a:rPr lang="de-CH" baseline="0" dirty="0" err="1" smtClean="0"/>
              <a:t>the</a:t>
            </a:r>
            <a:r>
              <a:rPr lang="de-CH" baseline="0" dirty="0" smtClean="0"/>
              <a:t> last 30 </a:t>
            </a:r>
            <a:r>
              <a:rPr lang="de-CH" baseline="0" dirty="0" err="1" smtClean="0"/>
              <a:t>years</a:t>
            </a:r>
            <a:r>
              <a:rPr lang="de-CH" baseline="0" dirty="0" smtClean="0"/>
              <a:t> (97 mm </a:t>
            </a:r>
            <a:r>
              <a:rPr lang="de-CH" baseline="0" dirty="0" err="1" smtClean="0"/>
              <a:t>between</a:t>
            </a:r>
            <a:r>
              <a:rPr lang="de-CH" baseline="0" dirty="0" smtClean="0"/>
              <a:t> 1993 </a:t>
            </a:r>
            <a:r>
              <a:rPr lang="de-CH" baseline="0" dirty="0" err="1" smtClean="0"/>
              <a:t>and</a:t>
            </a:r>
            <a:r>
              <a:rPr lang="de-CH" baseline="0" dirty="0" smtClean="0"/>
              <a:t> 2020). </a:t>
            </a:r>
            <a:r>
              <a:rPr lang="de-CH" baseline="0" dirty="0" err="1" smtClean="0"/>
              <a:t>Since</a:t>
            </a:r>
            <a:r>
              <a:rPr lang="de-CH" baseline="0" dirty="0" smtClean="0"/>
              <a:t> </a:t>
            </a:r>
            <a:r>
              <a:rPr lang="de-CH" baseline="0" dirty="0" err="1" smtClean="0"/>
              <a:t>satellite</a:t>
            </a:r>
            <a:r>
              <a:rPr lang="de-CH" baseline="0" dirty="0" smtClean="0"/>
              <a:t> </a:t>
            </a:r>
            <a:r>
              <a:rPr lang="en-US" baseline="0" noProof="0" dirty="0" smtClean="0"/>
              <a:t>measurements</a:t>
            </a:r>
            <a:r>
              <a:rPr lang="de-CH" baseline="0" dirty="0" smtClean="0"/>
              <a:t> </a:t>
            </a:r>
            <a:r>
              <a:rPr lang="en-US" baseline="0" noProof="0" dirty="0" smtClean="0"/>
              <a:t>are</a:t>
            </a:r>
            <a:r>
              <a:rPr lang="de-CH" baseline="0" dirty="0" smtClean="0"/>
              <a:t> </a:t>
            </a:r>
            <a:r>
              <a:rPr lang="de-CH" baseline="0" dirty="0" err="1" smtClean="0"/>
              <a:t>available</a:t>
            </a:r>
            <a:r>
              <a:rPr lang="de-CH" baseline="0" dirty="0" smtClean="0"/>
              <a:t>, on </a:t>
            </a:r>
            <a:r>
              <a:rPr lang="de-CH" baseline="0" dirty="0" err="1" smtClean="0"/>
              <a:t>average</a:t>
            </a:r>
            <a:r>
              <a:rPr lang="de-CH" baseline="0" dirty="0" smtClean="0"/>
              <a:t> </a:t>
            </a:r>
            <a:r>
              <a:rPr lang="de-CH" baseline="0" dirty="0" err="1" smtClean="0"/>
              <a:t>the</a:t>
            </a:r>
            <a:r>
              <a:rPr lang="de-CH" baseline="0" dirty="0" smtClean="0"/>
              <a:t> </a:t>
            </a:r>
            <a:r>
              <a:rPr lang="de-CH" baseline="0" dirty="0" err="1" smtClean="0"/>
              <a:t>sea</a:t>
            </a:r>
            <a:r>
              <a:rPr lang="de-CH" baseline="0" dirty="0" smtClean="0"/>
              <a:t> </a:t>
            </a:r>
            <a:r>
              <a:rPr lang="de-CH" baseline="0" dirty="0" err="1" smtClean="0"/>
              <a:t>level</a:t>
            </a:r>
            <a:r>
              <a:rPr lang="de-CH" baseline="0" dirty="0" smtClean="0"/>
              <a:t> </a:t>
            </a:r>
            <a:r>
              <a:rPr lang="de-CH" baseline="0" dirty="0" err="1" smtClean="0"/>
              <a:t>rose</a:t>
            </a:r>
            <a:r>
              <a:rPr lang="de-CH" baseline="0" dirty="0" smtClean="0"/>
              <a:t> </a:t>
            </a:r>
            <a:r>
              <a:rPr lang="de-CH" baseline="0" dirty="0" err="1" smtClean="0"/>
              <a:t>by</a:t>
            </a:r>
            <a:r>
              <a:rPr lang="de-CH" baseline="0" dirty="0" smtClean="0"/>
              <a:t> 3.3 mm per </a:t>
            </a:r>
            <a:r>
              <a:rPr lang="de-CH" baseline="0" dirty="0" err="1" smtClean="0"/>
              <a:t>year</a:t>
            </a:r>
            <a:r>
              <a:rPr lang="de-CH" baseline="0" dirty="0" smtClean="0"/>
              <a:t>. The </a:t>
            </a:r>
            <a:r>
              <a:rPr lang="de-CH" baseline="0" dirty="0" err="1" smtClean="0"/>
              <a:t>main</a:t>
            </a:r>
            <a:r>
              <a:rPr lang="de-CH" baseline="0" dirty="0" smtClean="0"/>
              <a:t> </a:t>
            </a:r>
            <a:r>
              <a:rPr lang="de-CH" baseline="0" dirty="0" err="1" smtClean="0"/>
              <a:t>factors</a:t>
            </a:r>
            <a:r>
              <a:rPr lang="de-CH" baseline="0" dirty="0" smtClean="0"/>
              <a:t> </a:t>
            </a:r>
            <a:r>
              <a:rPr lang="de-CH" baseline="0" dirty="0" err="1" smtClean="0"/>
              <a:t>behind</a:t>
            </a:r>
            <a:r>
              <a:rPr lang="de-CH" baseline="0" dirty="0" smtClean="0"/>
              <a:t> </a:t>
            </a:r>
            <a:r>
              <a:rPr lang="de-CH" baseline="0" dirty="0" err="1" smtClean="0"/>
              <a:t>sea</a:t>
            </a:r>
            <a:r>
              <a:rPr lang="de-CH" baseline="0" dirty="0" smtClean="0"/>
              <a:t> </a:t>
            </a:r>
            <a:r>
              <a:rPr lang="de-CH" baseline="0" dirty="0" err="1" smtClean="0"/>
              <a:t>level</a:t>
            </a:r>
            <a:r>
              <a:rPr lang="de-CH" baseline="0" dirty="0" smtClean="0"/>
              <a:t> </a:t>
            </a:r>
            <a:r>
              <a:rPr lang="de-CH" baseline="0" dirty="0" err="1" smtClean="0"/>
              <a:t>rise</a:t>
            </a:r>
            <a:r>
              <a:rPr lang="de-CH" baseline="0" dirty="0" smtClean="0"/>
              <a:t> </a:t>
            </a:r>
            <a:r>
              <a:rPr lang="de-CH" baseline="0" dirty="0" err="1" smtClean="0"/>
              <a:t>are</a:t>
            </a:r>
            <a:r>
              <a:rPr lang="de-CH" baseline="0" dirty="0" smtClean="0"/>
              <a:t> </a:t>
            </a:r>
            <a:r>
              <a:rPr lang="de-CH" baseline="0" dirty="0" err="1" smtClean="0"/>
              <a:t>ice</a:t>
            </a:r>
            <a:r>
              <a:rPr lang="de-CH" baseline="0" dirty="0" smtClean="0"/>
              <a:t> mass </a:t>
            </a:r>
            <a:r>
              <a:rPr lang="de-CH" baseline="0" dirty="0" err="1" smtClean="0"/>
              <a:t>loss</a:t>
            </a:r>
            <a:r>
              <a:rPr lang="de-CH" baseline="0" dirty="0" smtClean="0"/>
              <a:t> </a:t>
            </a:r>
            <a:r>
              <a:rPr lang="de-CH" baseline="0" dirty="0" err="1" smtClean="0"/>
              <a:t>and</a:t>
            </a:r>
            <a:r>
              <a:rPr lang="de-CH" baseline="0" dirty="0" smtClean="0"/>
              <a:t> </a:t>
            </a:r>
            <a:r>
              <a:rPr lang="en-US" baseline="0" noProof="0" dirty="0" smtClean="0"/>
              <a:t>thermic</a:t>
            </a:r>
            <a:r>
              <a:rPr lang="de-CH" baseline="0" dirty="0" smtClean="0"/>
              <a:t> </a:t>
            </a:r>
            <a:r>
              <a:rPr lang="de-CH" baseline="0" dirty="0" err="1" smtClean="0"/>
              <a:t>expansion</a:t>
            </a:r>
            <a:r>
              <a:rPr lang="de-CH" baseline="0" dirty="0" smtClean="0"/>
              <a:t>.</a:t>
            </a:r>
            <a:endParaRPr lang="en-US" dirty="0" smtClean="0"/>
          </a:p>
          <a:p>
            <a:endParaRPr lang="en-US" dirty="0" smtClean="0"/>
          </a:p>
          <a:p>
            <a:r>
              <a:rPr lang="en-US" b="1" dirty="0" smtClean="0"/>
              <a:t>Data</a:t>
            </a:r>
            <a:r>
              <a:rPr lang="en-US" b="1" dirty="0" smtClean="0"/>
              <a:t>:</a:t>
            </a:r>
          </a:p>
          <a:p>
            <a:endParaRPr lang="en-US" b="1" dirty="0" smtClean="0"/>
          </a:p>
          <a:p>
            <a:r>
              <a:rPr lang="de-CH" dirty="0" err="1" smtClean="0"/>
              <a:t>From</a:t>
            </a:r>
            <a:r>
              <a:rPr lang="de-CH" dirty="0" smtClean="0"/>
              <a:t> 1993 </a:t>
            </a:r>
            <a:r>
              <a:rPr lang="de-CH" dirty="0" err="1" smtClean="0"/>
              <a:t>there</a:t>
            </a:r>
            <a:r>
              <a:rPr lang="de-CH" dirty="0" smtClean="0"/>
              <a:t> </a:t>
            </a:r>
            <a:r>
              <a:rPr lang="de-CH" dirty="0" err="1" smtClean="0"/>
              <a:t>is</a:t>
            </a:r>
            <a:r>
              <a:rPr lang="de-CH" dirty="0" smtClean="0"/>
              <a:t> </a:t>
            </a:r>
            <a:r>
              <a:rPr lang="de-CH" dirty="0" err="1" smtClean="0"/>
              <a:t>satellite</a:t>
            </a:r>
            <a:r>
              <a:rPr lang="de-CH" dirty="0" smtClean="0"/>
              <a:t> </a:t>
            </a:r>
            <a:r>
              <a:rPr lang="de-CH" dirty="0" err="1" smtClean="0"/>
              <a:t>data</a:t>
            </a:r>
            <a:r>
              <a:rPr lang="de-CH" dirty="0" smtClean="0"/>
              <a:t> </a:t>
            </a:r>
            <a:r>
              <a:rPr lang="de-CH" dirty="0" err="1" smtClean="0"/>
              <a:t>available</a:t>
            </a:r>
            <a:r>
              <a:rPr lang="de-CH" dirty="0" smtClean="0"/>
              <a:t> </a:t>
            </a:r>
            <a:r>
              <a:rPr lang="de-CH" dirty="0" err="1" smtClean="0"/>
              <a:t>from</a:t>
            </a:r>
            <a:r>
              <a:rPr lang="de-CH" dirty="0" smtClean="0"/>
              <a:t> NASA on </a:t>
            </a:r>
            <a:r>
              <a:rPr lang="de-CH" dirty="0" err="1" smtClean="0"/>
              <a:t>the</a:t>
            </a:r>
            <a:r>
              <a:rPr lang="de-CH" dirty="0" smtClean="0"/>
              <a:t> </a:t>
            </a:r>
            <a:r>
              <a:rPr lang="de-CH" dirty="0" err="1" smtClean="0"/>
              <a:t>sea</a:t>
            </a:r>
            <a:r>
              <a:rPr lang="de-CH" dirty="0" smtClean="0"/>
              <a:t> </a:t>
            </a:r>
            <a:r>
              <a:rPr lang="de-CH" dirty="0" err="1" smtClean="0"/>
              <a:t>level</a:t>
            </a:r>
            <a:r>
              <a:rPr lang="de-CH" dirty="0" smtClean="0"/>
              <a:t> (</a:t>
            </a:r>
            <a:r>
              <a:rPr lang="de-CH" dirty="0" smtClean="0">
                <a:hlinkClick r:id="rId3"/>
              </a:rPr>
              <a:t>https://climate.nasa.gov/vital-signs/sea-level/</a:t>
            </a:r>
            <a:r>
              <a:rPr lang="de-CH" dirty="0" smtClean="0"/>
              <a:t>)</a:t>
            </a:r>
          </a:p>
          <a:p>
            <a:endParaRPr lang="de-CH" dirty="0" smtClean="0"/>
          </a:p>
          <a:p>
            <a:r>
              <a:rPr lang="de-CH" dirty="0" err="1" smtClean="0"/>
              <a:t>Citation</a:t>
            </a:r>
            <a:r>
              <a:rPr lang="de-CH" dirty="0" smtClean="0"/>
              <a:t>: GSFC. 2020. Global </a:t>
            </a:r>
            <a:r>
              <a:rPr lang="de-CH" dirty="0" err="1" smtClean="0"/>
              <a:t>Mean</a:t>
            </a:r>
            <a:r>
              <a:rPr lang="de-CH" dirty="0" smtClean="0"/>
              <a:t> </a:t>
            </a:r>
            <a:r>
              <a:rPr lang="de-CH" dirty="0" err="1" smtClean="0"/>
              <a:t>Sea</a:t>
            </a:r>
            <a:r>
              <a:rPr lang="de-CH" dirty="0" smtClean="0"/>
              <a:t> Level Trend </a:t>
            </a:r>
            <a:r>
              <a:rPr lang="de-CH" dirty="0" err="1" smtClean="0"/>
              <a:t>from</a:t>
            </a:r>
            <a:r>
              <a:rPr lang="de-CH" dirty="0" smtClean="0"/>
              <a:t> Integrated Multi-Mission </a:t>
            </a:r>
            <a:r>
              <a:rPr lang="de-CH" dirty="0" err="1" smtClean="0"/>
              <a:t>Ocean</a:t>
            </a:r>
            <a:r>
              <a:rPr lang="de-CH" dirty="0" smtClean="0"/>
              <a:t> Altimeters TOPEX/Poseidon, Jason-1, OSTM/Jason-2, </a:t>
            </a:r>
            <a:r>
              <a:rPr lang="de-CH" dirty="0" err="1" smtClean="0"/>
              <a:t>and</a:t>
            </a:r>
            <a:r>
              <a:rPr lang="de-CH" dirty="0" smtClean="0"/>
              <a:t> Jason-3 Version 5.0 Ver. 5.0 PO.DAAC, CA, USA. Dataset </a:t>
            </a:r>
            <a:r>
              <a:rPr lang="de-CH" dirty="0" err="1" smtClean="0"/>
              <a:t>accessed</a:t>
            </a:r>
            <a:r>
              <a:rPr lang="de-CH" dirty="0" smtClean="0"/>
              <a:t> [2021-03-04] at </a:t>
            </a:r>
            <a:r>
              <a:rPr lang="de-CH" dirty="0" smtClean="0">
                <a:hlinkClick r:id="rId4"/>
              </a:rPr>
              <a:t>http://dx.doi.org/10.5067/GMSLM-TJ150</a:t>
            </a:r>
            <a:r>
              <a:rPr lang="de-CH" dirty="0" smtClean="0"/>
              <a:t>.</a:t>
            </a:r>
          </a:p>
          <a:p>
            <a:endParaRPr lang="de-CH" dirty="0" smtClean="0"/>
          </a:p>
          <a:p>
            <a:r>
              <a:rPr lang="de-CH" dirty="0" smtClean="0"/>
              <a:t>Download: </a:t>
            </a:r>
            <a:r>
              <a:rPr lang="de-CH" dirty="0" smtClean="0">
                <a:hlinkClick r:id="rId5"/>
              </a:rPr>
              <a:t>https://podaac-tools.jpl.nasa.gov/drive/files/allData/merged_alt/L2/TP_J1_OSTM/global_mean_sea_level/GMSL_TPJAOS_5.0_199209_202010.txt</a:t>
            </a:r>
            <a:r>
              <a:rPr lang="de-CH" dirty="0" smtClean="0"/>
              <a:t> (</a:t>
            </a:r>
            <a:r>
              <a:rPr lang="de-CH" dirty="0" err="1" smtClean="0"/>
              <a:t>needs</a:t>
            </a:r>
            <a:r>
              <a:rPr lang="de-CH" dirty="0" smtClean="0"/>
              <a:t> </a:t>
            </a:r>
            <a:r>
              <a:rPr lang="de-CH" dirty="0" err="1" smtClean="0"/>
              <a:t>login</a:t>
            </a:r>
            <a:r>
              <a:rPr lang="de-CH" dirty="0" smtClean="0"/>
              <a:t>)</a:t>
            </a:r>
          </a:p>
          <a:p>
            <a:endParaRPr lang="de-CH" dirty="0" smtClean="0"/>
          </a:p>
          <a:p>
            <a:r>
              <a:rPr lang="de-CH" dirty="0" smtClean="0"/>
              <a:t>Long </a:t>
            </a:r>
            <a:r>
              <a:rPr lang="de-CH" dirty="0" err="1" smtClean="0"/>
              <a:t>term</a:t>
            </a:r>
            <a:r>
              <a:rPr lang="de-CH" dirty="0" smtClean="0"/>
              <a:t> </a:t>
            </a:r>
            <a:r>
              <a:rPr lang="de-CH" dirty="0" err="1" smtClean="0"/>
              <a:t>data</a:t>
            </a:r>
            <a:r>
              <a:rPr lang="de-CH" dirty="0" smtClean="0"/>
              <a:t> </a:t>
            </a:r>
            <a:r>
              <a:rPr lang="de-CH" dirty="0" err="1" smtClean="0"/>
              <a:t>were</a:t>
            </a:r>
            <a:r>
              <a:rPr lang="de-CH" dirty="0" smtClean="0"/>
              <a:t> </a:t>
            </a:r>
            <a:r>
              <a:rPr lang="de-CH" dirty="0" err="1" smtClean="0"/>
              <a:t>taken</a:t>
            </a:r>
            <a:r>
              <a:rPr lang="de-CH" dirty="0" smtClean="0"/>
              <a:t> </a:t>
            </a:r>
            <a:r>
              <a:rPr lang="de-CH" dirty="0" err="1" smtClean="0"/>
              <a:t>from</a:t>
            </a:r>
            <a:r>
              <a:rPr lang="de-CH" dirty="0" smtClean="0"/>
              <a:t> </a:t>
            </a:r>
            <a:r>
              <a:rPr lang="de-CH" dirty="0" err="1" smtClean="0"/>
              <a:t>Frederikse</a:t>
            </a:r>
            <a:r>
              <a:rPr lang="de-CH" dirty="0" smtClean="0"/>
              <a:t> et al. (2020) </a:t>
            </a:r>
            <a:r>
              <a:rPr lang="de-CH" dirty="0" err="1" smtClean="0"/>
              <a:t>and</a:t>
            </a:r>
            <a:r>
              <a:rPr lang="de-CH" dirty="0" smtClean="0"/>
              <a:t> </a:t>
            </a:r>
            <a:r>
              <a:rPr lang="de-CH" dirty="0" err="1" smtClean="0"/>
              <a:t>derive</a:t>
            </a:r>
            <a:r>
              <a:rPr lang="de-CH" dirty="0" smtClean="0"/>
              <a:t> </a:t>
            </a:r>
            <a:r>
              <a:rPr lang="de-CH" dirty="0" err="1" smtClean="0"/>
              <a:t>from</a:t>
            </a:r>
            <a:r>
              <a:rPr lang="de-CH" dirty="0" smtClean="0"/>
              <a:t> </a:t>
            </a:r>
            <a:r>
              <a:rPr lang="de-CH" dirty="0" err="1" smtClean="0"/>
              <a:t>tide</a:t>
            </a:r>
            <a:r>
              <a:rPr lang="de-CH" dirty="0" smtClean="0"/>
              <a:t> </a:t>
            </a:r>
            <a:r>
              <a:rPr lang="de-CH" dirty="0" err="1" smtClean="0"/>
              <a:t>gauge</a:t>
            </a:r>
            <a:r>
              <a:rPr lang="de-CH" dirty="0" smtClean="0"/>
              <a:t> </a:t>
            </a:r>
            <a:r>
              <a:rPr lang="de-CH" dirty="0" err="1" smtClean="0"/>
              <a:t>records</a:t>
            </a:r>
            <a:endParaRPr lang="de-CH" dirty="0" smtClean="0"/>
          </a:p>
          <a:p>
            <a:endParaRPr lang="de-CH" dirty="0" smtClean="0"/>
          </a:p>
          <a:p>
            <a:r>
              <a:rPr lang="de-CH" dirty="0" err="1" smtClean="0"/>
              <a:t>Citation</a:t>
            </a:r>
            <a:r>
              <a:rPr lang="de-CH" dirty="0" smtClean="0"/>
              <a:t>: </a:t>
            </a:r>
            <a:r>
              <a:rPr lang="de-CH" dirty="0" err="1" smtClean="0"/>
              <a:t>Frederikse</a:t>
            </a:r>
            <a:r>
              <a:rPr lang="de-CH" dirty="0" smtClean="0"/>
              <a:t>, T., </a:t>
            </a:r>
            <a:r>
              <a:rPr lang="de-CH" dirty="0" err="1" smtClean="0"/>
              <a:t>Landerer</a:t>
            </a:r>
            <a:r>
              <a:rPr lang="de-CH" dirty="0" smtClean="0"/>
              <a:t>, F., Caron, L. et al. The </a:t>
            </a:r>
            <a:r>
              <a:rPr lang="de-CH" dirty="0" err="1" smtClean="0"/>
              <a:t>causes</a:t>
            </a:r>
            <a:r>
              <a:rPr lang="de-CH" dirty="0" smtClean="0"/>
              <a:t> </a:t>
            </a:r>
            <a:r>
              <a:rPr lang="de-CH" dirty="0" err="1" smtClean="0"/>
              <a:t>of</a:t>
            </a:r>
            <a:r>
              <a:rPr lang="de-CH" dirty="0" smtClean="0"/>
              <a:t> </a:t>
            </a:r>
            <a:r>
              <a:rPr lang="de-CH" dirty="0" err="1" smtClean="0"/>
              <a:t>sea</a:t>
            </a:r>
            <a:r>
              <a:rPr lang="de-CH" dirty="0" smtClean="0"/>
              <a:t>-level </a:t>
            </a:r>
            <a:r>
              <a:rPr lang="de-CH" dirty="0" err="1" smtClean="0"/>
              <a:t>rise</a:t>
            </a:r>
            <a:r>
              <a:rPr lang="de-CH" dirty="0" smtClean="0"/>
              <a:t> </a:t>
            </a:r>
            <a:r>
              <a:rPr lang="de-CH" dirty="0" err="1" smtClean="0"/>
              <a:t>since</a:t>
            </a:r>
            <a:r>
              <a:rPr lang="de-CH" dirty="0" smtClean="0"/>
              <a:t> 1900. Nature 584, 393–397 (2020). </a:t>
            </a:r>
            <a:r>
              <a:rPr lang="de-CH" dirty="0" smtClean="0">
                <a:hlinkClick r:id="rId6"/>
              </a:rPr>
              <a:t>https://doi.org/10.1038/s41586-020-2591-3</a:t>
            </a:r>
            <a:endParaRPr lang="de-CH" dirty="0" smtClean="0"/>
          </a:p>
          <a:p>
            <a:endParaRPr lang="de-CH" dirty="0" smtClean="0"/>
          </a:p>
          <a:p>
            <a:r>
              <a:rPr lang="de-CH" dirty="0" smtClean="0"/>
              <a:t>Download: </a:t>
            </a:r>
            <a:r>
              <a:rPr lang="de-CH" dirty="0" smtClean="0">
                <a:hlinkClick r:id="rId7"/>
              </a:rPr>
              <a:t>https://zenodo.org/record/3862995/files/global_basin_timeseries.xlsx?download=1</a:t>
            </a:r>
            <a:endParaRPr lang="de-CH" dirty="0" smtClean="0"/>
          </a:p>
          <a:p>
            <a:endParaRPr lang="de-CH" dirty="0" smtClean="0"/>
          </a:p>
          <a:p>
            <a:r>
              <a:rPr lang="de-CH" dirty="0" smtClean="0"/>
              <a:t>Additional</a:t>
            </a:r>
            <a:r>
              <a:rPr lang="de-CH" baseline="0" dirty="0" smtClean="0"/>
              <a:t> </a:t>
            </a:r>
            <a:r>
              <a:rPr lang="de-CH" baseline="0" dirty="0" err="1" smtClean="0"/>
              <a:t>information</a:t>
            </a:r>
            <a:r>
              <a:rPr lang="de-CH" baseline="0" dirty="0" smtClean="0"/>
              <a:t>,</a:t>
            </a:r>
            <a:r>
              <a:rPr lang="de-CH" dirty="0" smtClean="0"/>
              <a:t> </a:t>
            </a:r>
            <a:r>
              <a:rPr lang="de-CH" dirty="0" err="1" smtClean="0"/>
              <a:t>data</a:t>
            </a:r>
            <a:r>
              <a:rPr lang="de-CH" dirty="0" smtClean="0"/>
              <a:t> </a:t>
            </a:r>
            <a:r>
              <a:rPr lang="de-CH" dirty="0" err="1" smtClean="0"/>
              <a:t>and</a:t>
            </a:r>
            <a:r>
              <a:rPr lang="de-CH" dirty="0" smtClean="0"/>
              <a:t> </a:t>
            </a:r>
            <a:r>
              <a:rPr lang="de-CH" dirty="0" err="1" smtClean="0"/>
              <a:t>code</a:t>
            </a:r>
            <a:r>
              <a:rPr lang="de-CH" dirty="0" smtClean="0"/>
              <a:t> </a:t>
            </a:r>
            <a:r>
              <a:rPr lang="de-CH" dirty="0" err="1" smtClean="0"/>
              <a:t>to</a:t>
            </a:r>
            <a:r>
              <a:rPr lang="de-CH" dirty="0" smtClean="0"/>
              <a:t> </a:t>
            </a:r>
            <a:r>
              <a:rPr lang="de-CH" dirty="0" err="1" smtClean="0"/>
              <a:t>generate</a:t>
            </a:r>
            <a:r>
              <a:rPr lang="de-CH" dirty="0" smtClean="0"/>
              <a:t> </a:t>
            </a:r>
            <a:r>
              <a:rPr lang="de-CH" dirty="0" err="1" smtClean="0"/>
              <a:t>this</a:t>
            </a:r>
            <a:r>
              <a:rPr lang="de-CH" dirty="0" smtClean="0"/>
              <a:t> </a:t>
            </a:r>
            <a:r>
              <a:rPr lang="de-CH" dirty="0" err="1" smtClean="0"/>
              <a:t>plot</a:t>
            </a:r>
            <a:r>
              <a:rPr lang="de-CH" dirty="0" smtClean="0"/>
              <a:t> </a:t>
            </a:r>
            <a:r>
              <a:rPr lang="de-CH" dirty="0" err="1" smtClean="0"/>
              <a:t>is</a:t>
            </a:r>
            <a:r>
              <a:rPr lang="de-CH" dirty="0" smtClean="0"/>
              <a:t> </a:t>
            </a:r>
            <a:r>
              <a:rPr lang="de-CH" dirty="0" err="1" smtClean="0"/>
              <a:t>available</a:t>
            </a:r>
            <a:r>
              <a:rPr lang="de-CH" dirty="0" smtClean="0"/>
              <a:t> at https</a:t>
            </a:r>
            <a:r>
              <a:rPr lang="de-CH" dirty="0" smtClean="0"/>
              <a:t>://</a:t>
            </a:r>
            <a:r>
              <a:rPr lang="en-US" noProof="0" dirty="0" smtClean="0"/>
              <a:t>github.com/</a:t>
            </a:r>
            <a:r>
              <a:rPr lang="en-US" noProof="0" dirty="0" err="1" smtClean="0"/>
              <a:t>fmenardo</a:t>
            </a:r>
            <a:r>
              <a:rPr lang="en-US" noProof="0" dirty="0" smtClean="0"/>
              <a:t>/2minutes4future</a:t>
            </a:r>
            <a:r>
              <a:rPr lang="de-CH" dirty="0" smtClean="0"/>
              <a:t>.</a:t>
            </a:r>
            <a:endParaRPr lang="de-CH" dirty="0"/>
          </a:p>
        </p:txBody>
      </p:sp>
      <p:sp>
        <p:nvSpPr>
          <p:cNvPr id="4" name="Slide Number Placeholder 3"/>
          <p:cNvSpPr>
            <a:spLocks noGrp="1"/>
          </p:cNvSpPr>
          <p:nvPr>
            <p:ph type="sldNum" sz="quarter" idx="10"/>
          </p:nvPr>
        </p:nvSpPr>
        <p:spPr/>
        <p:txBody>
          <a:bodyPr/>
          <a:lstStyle/>
          <a:p>
            <a:fld id="{550BA0D9-B797-4B33-9248-7771BFA5AEF3}" type="slidenum">
              <a:rPr lang="de-CH" smtClean="0"/>
              <a:t>6</a:t>
            </a:fld>
            <a:endParaRPr lang="de-CH"/>
          </a:p>
        </p:txBody>
      </p:sp>
    </p:spTree>
    <p:extLst>
      <p:ext uri="{BB962C8B-B14F-4D97-AF65-F5344CB8AC3E}">
        <p14:creationId xmlns:p14="http://schemas.microsoft.com/office/powerpoint/2010/main" val="1751222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Message:</a:t>
            </a:r>
          </a:p>
          <a:p>
            <a:r>
              <a:rPr lang="en-US" dirty="0" smtClean="0"/>
              <a:t>Early</a:t>
            </a:r>
            <a:r>
              <a:rPr lang="en-US" baseline="0" dirty="0" smtClean="0"/>
              <a:t> Holocene was characterized by increasing temperature, which stabilized for about 5,000 years (Holocene climate optimum). After that a cooling trend prevailed, and culminated around 200 years ago in the little ice age, which was the coldest period of the Holocene.</a:t>
            </a:r>
            <a:endParaRPr lang="en-US" dirty="0" smtClean="0"/>
          </a:p>
          <a:p>
            <a:r>
              <a:rPr lang="en-US" dirty="0" smtClean="0"/>
              <a:t>In the last 100 years the average</a:t>
            </a:r>
            <a:r>
              <a:rPr lang="en-US" baseline="0" dirty="0" smtClean="0"/>
              <a:t> world temperature increased of about 1 </a:t>
            </a:r>
            <a:r>
              <a:rPr lang="de-CH" b="1" dirty="0" smtClean="0"/>
              <a:t>°</a:t>
            </a:r>
            <a:r>
              <a:rPr lang="en-US" baseline="0" dirty="0" smtClean="0"/>
              <a:t>C, the temperature increase accelerated in the last </a:t>
            </a:r>
            <a:r>
              <a:rPr lang="en-US" dirty="0" smtClean="0"/>
              <a:t>30 years (</a:t>
            </a:r>
            <a:r>
              <a:rPr lang="en-US" baseline="0" dirty="0" smtClean="0"/>
              <a:t>0.7 </a:t>
            </a:r>
            <a:r>
              <a:rPr lang="de-CH" b="1" dirty="0" smtClean="0"/>
              <a:t>°</a:t>
            </a:r>
            <a:r>
              <a:rPr lang="en-US" baseline="0" dirty="0" smtClean="0"/>
              <a:t>C increase). Global temperatures are now higher than the average during the Holocene climate optimum. </a:t>
            </a:r>
          </a:p>
          <a:p>
            <a:endParaRPr lang="en-US" baseline="0" dirty="0" smtClean="0"/>
          </a:p>
          <a:p>
            <a:r>
              <a:rPr lang="en-US" baseline="0" dirty="0" smtClean="0"/>
              <a:t>The fast increase in temperature in the last ~15 years is caused by an higher concentration of greenhouse gases in the atmosphere, especially CO2. In the last 60 years the concentration of increased from 317ppm (1960), to 339 ppm (1980), to 370 ppm (2000), to 414 ppm (2020).</a:t>
            </a:r>
            <a:endParaRPr lang="en-US" dirty="0" smtClean="0"/>
          </a:p>
          <a:p>
            <a:endParaRPr lang="en-US" dirty="0" smtClean="0"/>
          </a:p>
          <a:p>
            <a:r>
              <a:rPr lang="en-US" b="1" dirty="0" smtClean="0"/>
              <a:t>Data:</a:t>
            </a:r>
          </a:p>
          <a:p>
            <a:endParaRPr lang="en-US" dirty="0" smtClean="0"/>
          </a:p>
          <a:p>
            <a:r>
              <a:rPr lang="en-US" b="1" dirty="0" smtClean="0"/>
              <a:t>Temperature:</a:t>
            </a:r>
          </a:p>
          <a:p>
            <a:endParaRPr lang="en-US" dirty="0" smtClean="0"/>
          </a:p>
          <a:p>
            <a:r>
              <a:rPr lang="en-US" dirty="0" smtClean="0"/>
              <a:t>Data from 1850 onward was obtained from HadCRUT4 (</a:t>
            </a:r>
            <a:r>
              <a:rPr lang="en-US" dirty="0" smtClean="0">
                <a:hlinkClick r:id="rId3"/>
              </a:rPr>
              <a:t>https://www.metoffice.gov.uk/hadobs/hadcrut4/</a:t>
            </a:r>
            <a:r>
              <a:rPr lang="en-US" dirty="0" smtClean="0"/>
              <a:t>). HadCRUT4 is a gridded dataset of global historical surface temperature anomalies relative to a 1961-1990 reference period. Data are available for each month since January 1850, on a 5 degree grid.</a:t>
            </a:r>
          </a:p>
          <a:p>
            <a:r>
              <a:rPr lang="en-US" dirty="0" smtClean="0"/>
              <a:t>Citation: </a:t>
            </a:r>
            <a:r>
              <a:rPr lang="en-US" dirty="0" err="1" smtClean="0"/>
              <a:t>Morice</a:t>
            </a:r>
            <a:r>
              <a:rPr lang="en-US" dirty="0" smtClean="0"/>
              <a:t>, C. P., Kennedy, J. J., Rayner, N. A., and Jones, P. D. (2012), Quantifying uncertainties in global and regional temperature change using an ensemble of observational estimates: The HadCRUT4 data set, J. </a:t>
            </a:r>
            <a:r>
              <a:rPr lang="en-US" dirty="0" err="1" smtClean="0"/>
              <a:t>Geophys</a:t>
            </a:r>
            <a:r>
              <a:rPr lang="en-US" dirty="0" smtClean="0"/>
              <a:t>. Res., 117, D08101, doi:10.1029/2011JD017187.</a:t>
            </a:r>
          </a:p>
          <a:p>
            <a:r>
              <a:rPr lang="en-US" dirty="0" smtClean="0"/>
              <a:t>Download global yearly data: </a:t>
            </a:r>
            <a:r>
              <a:rPr lang="en-US" dirty="0" smtClean="0">
                <a:hlinkClick r:id="rId4"/>
              </a:rPr>
              <a:t>https://www.metoffice.gov.uk/hadobs/hadcrut4/data/current/time_series/HadCRUT.4.6.0.0.annual_ns_avg.txt</a:t>
            </a:r>
            <a:r>
              <a:rPr lang="en-US" dirty="0" smtClean="0"/>
              <a:t>.</a:t>
            </a:r>
          </a:p>
          <a:p>
            <a:r>
              <a:rPr lang="en-US" dirty="0" smtClean="0"/>
              <a:t>File format: </a:t>
            </a:r>
            <a:r>
              <a:rPr lang="en-US" dirty="0" smtClean="0">
                <a:hlinkClick r:id="rId5"/>
              </a:rPr>
              <a:t>https://www.metoffice.gov.uk/hadobs/hadcrut4/data/current/series_format.html</a:t>
            </a:r>
            <a:r>
              <a:rPr lang="en-US" dirty="0" smtClean="0"/>
              <a:t>.</a:t>
            </a:r>
          </a:p>
          <a:p>
            <a:endParaRPr lang="de-CH" dirty="0" smtClean="0"/>
          </a:p>
          <a:p>
            <a:r>
              <a:rPr lang="de-CH" i="0" dirty="0" smtClean="0"/>
              <a:t>Long </a:t>
            </a:r>
            <a:r>
              <a:rPr lang="de-CH" i="0" dirty="0" err="1" smtClean="0"/>
              <a:t>term</a:t>
            </a:r>
            <a:r>
              <a:rPr lang="de-CH" i="0" dirty="0" smtClean="0"/>
              <a:t> </a:t>
            </a:r>
            <a:r>
              <a:rPr lang="de-CH" i="0" dirty="0" err="1" smtClean="0"/>
              <a:t>data</a:t>
            </a:r>
            <a:r>
              <a:rPr lang="de-CH" i="0" baseline="0" dirty="0" smtClean="0"/>
              <a:t> (</a:t>
            </a:r>
            <a:r>
              <a:rPr lang="de-CH" i="0" baseline="0" dirty="0" err="1" smtClean="0"/>
              <a:t>for</a:t>
            </a:r>
            <a:r>
              <a:rPr lang="de-CH" i="0" baseline="0" dirty="0" smtClean="0"/>
              <a:t> </a:t>
            </a:r>
            <a:r>
              <a:rPr lang="de-CH" i="0" baseline="0" dirty="0" err="1" smtClean="0"/>
              <a:t>the</a:t>
            </a:r>
            <a:r>
              <a:rPr lang="de-CH" i="0" baseline="0" dirty="0" smtClean="0"/>
              <a:t> last ~11,300 </a:t>
            </a:r>
            <a:r>
              <a:rPr lang="de-CH" i="0" baseline="0" dirty="0" err="1" smtClean="0"/>
              <a:t>years</a:t>
            </a:r>
            <a:r>
              <a:rPr lang="de-CH" i="0" baseline="0" dirty="0" smtClean="0"/>
              <a:t>) </a:t>
            </a:r>
            <a:r>
              <a:rPr lang="en-US" i="0" dirty="0" smtClean="0"/>
              <a:t>was obtained from </a:t>
            </a:r>
            <a:r>
              <a:rPr lang="en-US" i="0" dirty="0" err="1" smtClean="0"/>
              <a:t>Marcott</a:t>
            </a:r>
            <a:r>
              <a:rPr lang="en-US" i="0" dirty="0" smtClean="0"/>
              <a:t> et al. 2013. These</a:t>
            </a:r>
            <a:r>
              <a:rPr lang="en-US" i="0" baseline="0" dirty="0" smtClean="0"/>
              <a:t> estimates are based on 73 globally distributed </a:t>
            </a:r>
            <a:r>
              <a:rPr lang="en-US" i="0" dirty="0" smtClean="0"/>
              <a:t>paleoclimate archives and temperature proxies, with sampling resolutions ranging from 20 to 500 years, and a median resolution of 120 years.</a:t>
            </a:r>
          </a:p>
          <a:p>
            <a:r>
              <a:rPr lang="en-US" dirty="0" smtClean="0"/>
              <a:t>An important limitation of this data is that it does not fully resolve variability at periods shorter than 2000 years, with essentially no variability preserved at periods shorter than 300 years, ~50% preserved at 1000-year periods, and nearly all of the variability preserved for periods longer than 2000 years. The plot is</a:t>
            </a:r>
            <a:r>
              <a:rPr lang="en-US" baseline="0" dirty="0" smtClean="0"/>
              <a:t> based on the global 5x5 grid, and the shaded are represent </a:t>
            </a:r>
            <a:r>
              <a:rPr lang="el-GR" baseline="0" dirty="0" smtClean="0"/>
              <a:t>1σ </a:t>
            </a:r>
            <a:r>
              <a:rPr lang="en-US" baseline="0" dirty="0" smtClean="0"/>
              <a:t>uncertainty.</a:t>
            </a:r>
            <a:endParaRPr lang="de-CH" dirty="0" smtClean="0"/>
          </a:p>
          <a:p>
            <a:endParaRPr lang="en-US" dirty="0" smtClean="0"/>
          </a:p>
          <a:p>
            <a:r>
              <a:rPr lang="en-US" dirty="0" smtClean="0"/>
              <a:t>Citation: A Reconstruction of Regional and Global Temperature for the Past 11,300 Years Shaun A. </a:t>
            </a:r>
            <a:r>
              <a:rPr lang="en-US" dirty="0" err="1" smtClean="0"/>
              <a:t>Marcott</a:t>
            </a:r>
            <a:r>
              <a:rPr lang="en-US" dirty="0" smtClean="0"/>
              <a:t> et al. Science 339 , 1198 (2013); DOI: 10.1126/science.1228026.</a:t>
            </a:r>
          </a:p>
          <a:p>
            <a:r>
              <a:rPr lang="en-US" dirty="0" smtClean="0"/>
              <a:t>Download data from supplementary table S1: </a:t>
            </a:r>
            <a:r>
              <a:rPr lang="en-US" dirty="0" smtClean="0">
                <a:hlinkClick r:id="rId6"/>
              </a:rPr>
              <a:t>https://science.sciencemag.org/highwire/filestream/594506/field_highwire_adjunct_files/1/Marcott.SM.database.S1.xlsx</a:t>
            </a:r>
            <a:r>
              <a:rPr lang="en-US" dirty="0" smtClean="0"/>
              <a:t>.</a:t>
            </a:r>
          </a:p>
          <a:p>
            <a:endParaRPr lang="en-US" dirty="0" smtClean="0"/>
          </a:p>
          <a:p>
            <a:r>
              <a:rPr lang="en-US" b="1" dirty="0" smtClean="0"/>
              <a:t>CO2:</a:t>
            </a:r>
          </a:p>
          <a:p>
            <a:endParaRPr lang="en-US" dirty="0" smtClean="0"/>
          </a:p>
          <a:p>
            <a:r>
              <a:rPr lang="en-US" dirty="0" smtClean="0"/>
              <a:t>Data from 1959 through 1979 have been obtained by C. David Keeling of the Scripps Institution of Oceanography (SIO) and were obtained from the Scripps website (scrippsco2.ucsd.edu). Data from 1980 onwards is sourced from NOAA's Mauna Loa monitoring station. These are direct</a:t>
            </a:r>
            <a:r>
              <a:rPr lang="en-US" baseline="0" dirty="0" smtClean="0"/>
              <a:t> measurements.</a:t>
            </a:r>
            <a:endParaRPr lang="en-US" dirty="0" smtClean="0"/>
          </a:p>
          <a:p>
            <a:r>
              <a:rPr lang="en-US" dirty="0" smtClean="0"/>
              <a:t>Download: </a:t>
            </a:r>
            <a:r>
              <a:rPr lang="en-US" dirty="0" smtClean="0">
                <a:hlinkClick r:id="rId7"/>
              </a:rPr>
              <a:t>https://www.esrl.noaa.gov/gmd/webdata/ccgg/trends/co2/co2_annmean_mlo.txt</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Long-term data (</a:t>
            </a:r>
            <a:r>
              <a:rPr lang="en-US" b="0" dirty="0" smtClean="0"/>
              <a:t>~10,000 BC - 1958 AD)</a:t>
            </a:r>
            <a:r>
              <a:rPr lang="en-US" b="1" dirty="0" smtClean="0"/>
              <a:t>  </a:t>
            </a:r>
            <a:r>
              <a:rPr lang="en-US" b="0" dirty="0" smtClean="0"/>
              <a:t>derives</a:t>
            </a:r>
            <a:r>
              <a:rPr lang="en-US" b="1" dirty="0" smtClean="0"/>
              <a:t> </a:t>
            </a:r>
            <a:r>
              <a:rPr lang="en-US" dirty="0" smtClean="0"/>
              <a:t>from ice cores – specifically the Dome C core – and has been made available from the NOAA here: </a:t>
            </a:r>
            <a:r>
              <a:rPr lang="en-US" dirty="0" smtClean="0">
                <a:hlinkClick r:id="rId8"/>
              </a:rPr>
              <a:t>https://www.ncdc.noaa.gov/paleo-search/study/17975</a:t>
            </a:r>
            <a:r>
              <a:rPr lang="en-US" dirty="0" smtClean="0"/>
              <a:t>. The data</a:t>
            </a:r>
            <a:r>
              <a:rPr lang="en-US" baseline="0" dirty="0" smtClean="0"/>
              <a:t> was compiled by</a:t>
            </a:r>
            <a:r>
              <a:rPr lang="en-US" dirty="0" smtClean="0"/>
              <a:t> Our world in data: some years had multiple measurements (taken at different points of the year). To normalize this to a single year, where several measurements were available, we took the average of these concentration values. Dome C data has been used until the year 1958.</a:t>
            </a:r>
          </a:p>
          <a:p>
            <a:r>
              <a:rPr lang="en-US" dirty="0" smtClean="0"/>
              <a:t>Citation: </a:t>
            </a:r>
            <a:r>
              <a:rPr lang="en-US" dirty="0" err="1" smtClean="0"/>
              <a:t>Bereiter</a:t>
            </a:r>
            <a:r>
              <a:rPr lang="en-US" dirty="0" smtClean="0"/>
              <a:t>, B., Eggleston, S., Schmitt, J., </a:t>
            </a:r>
            <a:r>
              <a:rPr lang="en-US" dirty="0" err="1" smtClean="0"/>
              <a:t>Nehrbass</a:t>
            </a:r>
            <a:r>
              <a:rPr lang="en-US" dirty="0" smtClean="0"/>
              <a:t>‐Ahles, C., Stocker, T. F., Fischer, H., ... &amp; </a:t>
            </a:r>
            <a:r>
              <a:rPr lang="en-US" dirty="0" err="1" smtClean="0"/>
              <a:t>Chappellaz</a:t>
            </a:r>
            <a:r>
              <a:rPr lang="en-US" dirty="0" smtClean="0"/>
              <a:t>, J. (2015). Revision of the EPICA Dome C CO2 record from 800 to 600 </a:t>
            </a:r>
            <a:r>
              <a:rPr lang="en-US" dirty="0" err="1" smtClean="0"/>
              <a:t>kyr</a:t>
            </a:r>
            <a:r>
              <a:rPr lang="en-US" dirty="0" smtClean="0"/>
              <a:t> before present. Geophysical Research Letters, 42(2), 542-549.</a:t>
            </a:r>
          </a:p>
          <a:p>
            <a:r>
              <a:rPr lang="en-US" dirty="0" smtClean="0"/>
              <a:t>Download: </a:t>
            </a:r>
            <a:r>
              <a:rPr lang="en-US" dirty="0" smtClean="0">
                <a:hlinkClick r:id="rId9"/>
              </a:rPr>
              <a:t>https://ourworldindata.org/co2-and-other-greenhouse-gas-emissions/</a:t>
            </a:r>
            <a:endParaRPr lang="en-US" dirty="0" smtClean="0"/>
          </a:p>
          <a:p>
            <a:endParaRPr lang="de-CH" dirty="0" smtClean="0"/>
          </a:p>
          <a:p>
            <a:r>
              <a:rPr lang="de-CH" dirty="0" smtClean="0"/>
              <a:t>Additional</a:t>
            </a:r>
            <a:r>
              <a:rPr lang="de-CH" baseline="0" dirty="0" smtClean="0"/>
              <a:t> </a:t>
            </a:r>
            <a:r>
              <a:rPr lang="de-CH" baseline="0" dirty="0" err="1" smtClean="0"/>
              <a:t>information</a:t>
            </a:r>
            <a:r>
              <a:rPr lang="de-CH" baseline="0" dirty="0" smtClean="0"/>
              <a:t>,</a:t>
            </a:r>
            <a:r>
              <a:rPr lang="de-CH" dirty="0" smtClean="0"/>
              <a:t> </a:t>
            </a:r>
            <a:r>
              <a:rPr lang="de-CH" dirty="0" err="1" smtClean="0"/>
              <a:t>data</a:t>
            </a:r>
            <a:r>
              <a:rPr lang="de-CH" dirty="0" smtClean="0"/>
              <a:t> </a:t>
            </a:r>
            <a:r>
              <a:rPr lang="de-CH" dirty="0" err="1" smtClean="0"/>
              <a:t>and</a:t>
            </a:r>
            <a:r>
              <a:rPr lang="de-CH" dirty="0" smtClean="0"/>
              <a:t> </a:t>
            </a:r>
            <a:r>
              <a:rPr lang="de-CH" dirty="0" err="1" smtClean="0"/>
              <a:t>code</a:t>
            </a:r>
            <a:r>
              <a:rPr lang="de-CH" dirty="0" smtClean="0"/>
              <a:t> </a:t>
            </a:r>
            <a:r>
              <a:rPr lang="de-CH" dirty="0" err="1" smtClean="0"/>
              <a:t>to</a:t>
            </a:r>
            <a:r>
              <a:rPr lang="de-CH" dirty="0" smtClean="0"/>
              <a:t> </a:t>
            </a:r>
            <a:r>
              <a:rPr lang="de-CH" dirty="0" err="1" smtClean="0"/>
              <a:t>generate</a:t>
            </a:r>
            <a:r>
              <a:rPr lang="de-CH" dirty="0" smtClean="0"/>
              <a:t> </a:t>
            </a:r>
            <a:r>
              <a:rPr lang="de-CH" dirty="0" err="1" smtClean="0"/>
              <a:t>this</a:t>
            </a:r>
            <a:r>
              <a:rPr lang="de-CH" dirty="0" smtClean="0"/>
              <a:t> </a:t>
            </a:r>
            <a:r>
              <a:rPr lang="de-CH" dirty="0" err="1" smtClean="0"/>
              <a:t>plot</a:t>
            </a:r>
            <a:r>
              <a:rPr lang="de-CH" dirty="0" smtClean="0"/>
              <a:t> </a:t>
            </a:r>
            <a:r>
              <a:rPr lang="de-CH" dirty="0" err="1" smtClean="0"/>
              <a:t>is</a:t>
            </a:r>
            <a:r>
              <a:rPr lang="de-CH" dirty="0" smtClean="0"/>
              <a:t> </a:t>
            </a:r>
            <a:r>
              <a:rPr lang="de-CH" dirty="0" err="1" smtClean="0"/>
              <a:t>available</a:t>
            </a:r>
            <a:r>
              <a:rPr lang="de-CH" dirty="0" smtClean="0"/>
              <a:t> at https://github.com/fmenardo/2minutes4future.</a:t>
            </a:r>
            <a:endParaRPr lang="de-CH" dirty="0"/>
          </a:p>
        </p:txBody>
      </p:sp>
      <p:sp>
        <p:nvSpPr>
          <p:cNvPr id="4" name="Slide Number Placeholder 3"/>
          <p:cNvSpPr>
            <a:spLocks noGrp="1"/>
          </p:cNvSpPr>
          <p:nvPr>
            <p:ph type="sldNum" sz="quarter" idx="10"/>
          </p:nvPr>
        </p:nvSpPr>
        <p:spPr/>
        <p:txBody>
          <a:bodyPr/>
          <a:lstStyle/>
          <a:p>
            <a:fld id="{550BA0D9-B797-4B33-9248-7771BFA5AEF3}" type="slidenum">
              <a:rPr lang="de-CH" smtClean="0"/>
              <a:t>7</a:t>
            </a:fld>
            <a:endParaRPr lang="de-CH"/>
          </a:p>
        </p:txBody>
      </p:sp>
    </p:spTree>
    <p:extLst>
      <p:ext uri="{BB962C8B-B14F-4D97-AF65-F5344CB8AC3E}">
        <p14:creationId xmlns:p14="http://schemas.microsoft.com/office/powerpoint/2010/main" val="311718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Message:</a:t>
            </a:r>
          </a:p>
          <a:p>
            <a:r>
              <a:rPr lang="en-US" dirty="0" smtClean="0"/>
              <a:t>For the last 800 thousands year, the atmospheric CO2 concentration oscillated between ~150</a:t>
            </a:r>
            <a:r>
              <a:rPr lang="en-US" baseline="0" dirty="0" smtClean="0"/>
              <a:t> and 300 ppm. The periods with low CO2 concentration were ice ages, the last of which was concluded between ~115,000 and 12,000 years ago. The periods between ice ages, with higher CO2 concentration, are warmer interglacial periods. In the last 60 years the concentration of CO2 in the atmosphere increased drastically. 1960: 317 ppm; 1980: 339 ppm; 2000: 370 ppm; 2020: 414 ppm.</a:t>
            </a:r>
            <a:endParaRPr lang="en-US" dirty="0" smtClean="0"/>
          </a:p>
          <a:p>
            <a:endParaRPr lang="en-US" dirty="0" smtClean="0"/>
          </a:p>
          <a:p>
            <a:r>
              <a:rPr lang="en-US" b="1" dirty="0" smtClean="0"/>
              <a:t>Data:</a:t>
            </a:r>
          </a:p>
          <a:p>
            <a:endParaRPr lang="en-US" dirty="0" smtClean="0"/>
          </a:p>
          <a:p>
            <a:r>
              <a:rPr lang="en-US" dirty="0" smtClean="0"/>
              <a:t>Data from 1959 through 1979 have been obtained by C. David Keeling of the Scripps Institution of Oceanography (SIO) and were obtained from the Scripps website (scrippsco2.ucsd.edu). Data from 1980 onwards is sourced from NOAA's Mauna Loa monitoring station. These are direct</a:t>
            </a:r>
            <a:r>
              <a:rPr lang="en-US" baseline="0" dirty="0" smtClean="0"/>
              <a:t> measurements.</a:t>
            </a:r>
            <a:endParaRPr lang="en-US" dirty="0" smtClean="0"/>
          </a:p>
          <a:p>
            <a:r>
              <a:rPr lang="en-US" dirty="0" smtClean="0"/>
              <a:t>Download: </a:t>
            </a:r>
            <a:r>
              <a:rPr lang="en-US" dirty="0" smtClean="0">
                <a:hlinkClick r:id="rId3"/>
              </a:rPr>
              <a:t>https://www.esrl.noaa.gov/gmd/webdata/ccgg/trends/co2/co2_annmean_mlo.txt</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Long-term data (</a:t>
            </a:r>
            <a:r>
              <a:rPr lang="en-US" b="0" dirty="0" smtClean="0"/>
              <a:t>~800,000 BC - 1958 AD)</a:t>
            </a:r>
            <a:r>
              <a:rPr lang="en-US" b="1" dirty="0" smtClean="0"/>
              <a:t>  </a:t>
            </a:r>
            <a:r>
              <a:rPr lang="en-US" b="0" dirty="0" smtClean="0"/>
              <a:t>derives</a:t>
            </a:r>
            <a:r>
              <a:rPr lang="en-US" b="1" dirty="0" smtClean="0"/>
              <a:t> </a:t>
            </a:r>
            <a:r>
              <a:rPr lang="en-US" dirty="0" smtClean="0"/>
              <a:t>from ice cores – specifically the Dome C core – and has been made available from the NOAA here: </a:t>
            </a:r>
            <a:r>
              <a:rPr lang="en-US" dirty="0" smtClean="0">
                <a:hlinkClick r:id="rId4"/>
              </a:rPr>
              <a:t>https://www.ncdc.noaa.gov/paleo-search/study/17975</a:t>
            </a:r>
            <a:r>
              <a:rPr lang="en-US" dirty="0" smtClean="0"/>
              <a:t>. The data</a:t>
            </a:r>
            <a:r>
              <a:rPr lang="en-US" baseline="0" dirty="0" smtClean="0"/>
              <a:t> was compiled by</a:t>
            </a:r>
            <a:r>
              <a:rPr lang="en-US" dirty="0" smtClean="0"/>
              <a:t> Our world in data: some years had multiple measurements (taken at different points of the year). To normalize this to a single year, where several measurements were available, we took the average of these concentration values. Dome C data has been used until the year 1958.</a:t>
            </a:r>
          </a:p>
          <a:p>
            <a:r>
              <a:rPr lang="en-US" dirty="0" smtClean="0"/>
              <a:t>Citation: </a:t>
            </a:r>
            <a:r>
              <a:rPr lang="en-US" dirty="0" err="1" smtClean="0"/>
              <a:t>Bereiter</a:t>
            </a:r>
            <a:r>
              <a:rPr lang="en-US" dirty="0" smtClean="0"/>
              <a:t>, B., Eggleston, S., Schmitt, J., </a:t>
            </a:r>
            <a:r>
              <a:rPr lang="en-US" dirty="0" err="1" smtClean="0"/>
              <a:t>Nehrbass</a:t>
            </a:r>
            <a:r>
              <a:rPr lang="en-US" dirty="0" smtClean="0"/>
              <a:t>‐Ahles, C., Stocker, T. F., Fischer, H., ... &amp; </a:t>
            </a:r>
            <a:r>
              <a:rPr lang="en-US" dirty="0" err="1" smtClean="0"/>
              <a:t>Chappellaz</a:t>
            </a:r>
            <a:r>
              <a:rPr lang="en-US" dirty="0" smtClean="0"/>
              <a:t>, J. (2015). Revision of the EPICA Dome C CO2 record from 800 to 600 </a:t>
            </a:r>
            <a:r>
              <a:rPr lang="en-US" dirty="0" err="1" smtClean="0"/>
              <a:t>kyr</a:t>
            </a:r>
            <a:r>
              <a:rPr lang="en-US" dirty="0" smtClean="0"/>
              <a:t> before present. Geophysical Research Letters, 42(2), 542-549.</a:t>
            </a:r>
          </a:p>
          <a:p>
            <a:r>
              <a:rPr lang="en-US" dirty="0" smtClean="0"/>
              <a:t>Download: </a:t>
            </a:r>
            <a:r>
              <a:rPr lang="en-US" dirty="0" smtClean="0">
                <a:hlinkClick r:id="rId5"/>
              </a:rPr>
              <a:t>https://ourworldindata.org/co2-and-other-greenhouse-gas-emissions/</a:t>
            </a:r>
            <a:endParaRPr lang="en-US" dirty="0" smtClean="0"/>
          </a:p>
          <a:p>
            <a:endParaRPr lang="de-CH" dirty="0" smtClean="0"/>
          </a:p>
          <a:p>
            <a:r>
              <a:rPr lang="de-CH" dirty="0" smtClean="0"/>
              <a:t>Additional</a:t>
            </a:r>
            <a:r>
              <a:rPr lang="de-CH" baseline="0" dirty="0" smtClean="0"/>
              <a:t> </a:t>
            </a:r>
            <a:r>
              <a:rPr lang="de-CH" baseline="0" dirty="0" err="1" smtClean="0"/>
              <a:t>information</a:t>
            </a:r>
            <a:r>
              <a:rPr lang="de-CH" baseline="0" dirty="0" smtClean="0"/>
              <a:t>,</a:t>
            </a:r>
            <a:r>
              <a:rPr lang="de-CH" dirty="0" smtClean="0"/>
              <a:t> </a:t>
            </a:r>
            <a:r>
              <a:rPr lang="de-CH" dirty="0" err="1" smtClean="0"/>
              <a:t>data</a:t>
            </a:r>
            <a:r>
              <a:rPr lang="de-CH" dirty="0" smtClean="0"/>
              <a:t> </a:t>
            </a:r>
            <a:r>
              <a:rPr lang="de-CH" dirty="0" err="1" smtClean="0"/>
              <a:t>and</a:t>
            </a:r>
            <a:r>
              <a:rPr lang="de-CH" dirty="0" smtClean="0"/>
              <a:t> </a:t>
            </a:r>
            <a:r>
              <a:rPr lang="de-CH" dirty="0" err="1" smtClean="0"/>
              <a:t>code</a:t>
            </a:r>
            <a:r>
              <a:rPr lang="de-CH" dirty="0" smtClean="0"/>
              <a:t> </a:t>
            </a:r>
            <a:r>
              <a:rPr lang="de-CH" dirty="0" err="1" smtClean="0"/>
              <a:t>to</a:t>
            </a:r>
            <a:r>
              <a:rPr lang="de-CH" dirty="0" smtClean="0"/>
              <a:t> </a:t>
            </a:r>
            <a:r>
              <a:rPr lang="de-CH" dirty="0" err="1" smtClean="0"/>
              <a:t>generate</a:t>
            </a:r>
            <a:r>
              <a:rPr lang="de-CH" dirty="0" smtClean="0"/>
              <a:t> </a:t>
            </a:r>
            <a:r>
              <a:rPr lang="de-CH" dirty="0" err="1" smtClean="0"/>
              <a:t>this</a:t>
            </a:r>
            <a:r>
              <a:rPr lang="de-CH" dirty="0" smtClean="0"/>
              <a:t> </a:t>
            </a:r>
            <a:r>
              <a:rPr lang="de-CH" dirty="0" err="1" smtClean="0"/>
              <a:t>plot</a:t>
            </a:r>
            <a:r>
              <a:rPr lang="de-CH" dirty="0" smtClean="0"/>
              <a:t> </a:t>
            </a:r>
            <a:r>
              <a:rPr lang="de-CH" dirty="0" err="1" smtClean="0"/>
              <a:t>is</a:t>
            </a:r>
            <a:r>
              <a:rPr lang="de-CH" dirty="0" smtClean="0"/>
              <a:t> </a:t>
            </a:r>
            <a:r>
              <a:rPr lang="de-CH" dirty="0" err="1" smtClean="0"/>
              <a:t>available</a:t>
            </a:r>
            <a:r>
              <a:rPr lang="de-CH" dirty="0" smtClean="0"/>
              <a:t> at https://github.com/fmenardo/2minutes4future.</a:t>
            </a:r>
            <a:endParaRPr lang="de-CH" dirty="0"/>
          </a:p>
        </p:txBody>
      </p:sp>
      <p:sp>
        <p:nvSpPr>
          <p:cNvPr id="4" name="Slide Number Placeholder 3"/>
          <p:cNvSpPr>
            <a:spLocks noGrp="1"/>
          </p:cNvSpPr>
          <p:nvPr>
            <p:ph type="sldNum" sz="quarter" idx="10"/>
          </p:nvPr>
        </p:nvSpPr>
        <p:spPr/>
        <p:txBody>
          <a:bodyPr/>
          <a:lstStyle/>
          <a:p>
            <a:fld id="{550BA0D9-B797-4B33-9248-7771BFA5AEF3}" type="slidenum">
              <a:rPr lang="de-CH" smtClean="0"/>
              <a:t>8</a:t>
            </a:fld>
            <a:endParaRPr lang="de-CH"/>
          </a:p>
        </p:txBody>
      </p:sp>
    </p:spTree>
    <p:extLst>
      <p:ext uri="{BB962C8B-B14F-4D97-AF65-F5344CB8AC3E}">
        <p14:creationId xmlns:p14="http://schemas.microsoft.com/office/powerpoint/2010/main" val="258786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Message:</a:t>
            </a:r>
          </a:p>
          <a:p>
            <a:r>
              <a:rPr lang="en-US" dirty="0" smtClean="0"/>
              <a:t>The fast increase in CO2 concentration in the atmosphere is caused by anthropogenic emissions,</a:t>
            </a:r>
            <a:r>
              <a:rPr lang="en-US" baseline="0" dirty="0" smtClean="0"/>
              <a:t> due to combustion of fossil fuels, deforestation (not included in the plot) and other industrial processes. </a:t>
            </a:r>
            <a:endParaRPr lang="en-US" dirty="0" smtClean="0"/>
          </a:p>
          <a:p>
            <a:r>
              <a:rPr lang="en-US" dirty="0" smtClean="0"/>
              <a:t>Every</a:t>
            </a:r>
            <a:r>
              <a:rPr lang="en-US" baseline="0" dirty="0" smtClean="0"/>
              <a:t> years humanity release more CO2 in the atmosphere, and there is an increasing trend. 2019 was the years with most CO2 emissions on record, more than 15 times the emissions of 1900. </a:t>
            </a:r>
          </a:p>
          <a:p>
            <a:r>
              <a:rPr lang="en-US" baseline="0" dirty="0" smtClean="0"/>
              <a:t>The data for 2020 is still provisional, </a:t>
            </a:r>
            <a:r>
              <a:rPr lang="de-CH" dirty="0" err="1" smtClean="0"/>
              <a:t>Friedlingstein</a:t>
            </a:r>
            <a:r>
              <a:rPr lang="de-CH" dirty="0" smtClean="0"/>
              <a:t> et al. 2020 </a:t>
            </a:r>
            <a:r>
              <a:rPr lang="en-US" baseline="0" dirty="0" smtClean="0"/>
              <a:t>predicted a decrease of ~2. 4 Gt compared to 2019,  corresponding approximately to the level of 2011. </a:t>
            </a:r>
          </a:p>
          <a:p>
            <a:endParaRPr lang="en-US" b="1" dirty="0" smtClean="0"/>
          </a:p>
          <a:p>
            <a:r>
              <a:rPr lang="en-US" b="1" dirty="0" smtClean="0"/>
              <a:t>Data:</a:t>
            </a:r>
          </a:p>
          <a:p>
            <a:endParaRPr lang="en-US" dirty="0" smtClean="0"/>
          </a:p>
          <a:p>
            <a:r>
              <a:rPr lang="de-CH" dirty="0" smtClean="0"/>
              <a:t>Data </a:t>
            </a:r>
            <a:r>
              <a:rPr lang="de-CH" dirty="0" err="1" smtClean="0"/>
              <a:t>obtained</a:t>
            </a:r>
            <a:r>
              <a:rPr lang="de-CH" dirty="0" smtClean="0"/>
              <a:t> </a:t>
            </a:r>
            <a:r>
              <a:rPr lang="de-CH" dirty="0" err="1" smtClean="0"/>
              <a:t>from</a:t>
            </a:r>
            <a:r>
              <a:rPr lang="de-CH" dirty="0" smtClean="0"/>
              <a:t> </a:t>
            </a:r>
            <a:r>
              <a:rPr lang="de-CH" dirty="0" err="1" smtClean="0"/>
              <a:t>Friedlingstein</a:t>
            </a:r>
            <a:r>
              <a:rPr lang="de-CH" dirty="0" smtClean="0"/>
              <a:t> et al. 2020. </a:t>
            </a:r>
            <a:r>
              <a:rPr lang="de-CH" dirty="0" err="1" smtClean="0"/>
              <a:t>It</a:t>
            </a:r>
            <a:r>
              <a:rPr lang="de-CH" dirty="0" smtClean="0"/>
              <a:t> </a:t>
            </a:r>
            <a:r>
              <a:rPr lang="de-CH" dirty="0" err="1" smtClean="0"/>
              <a:t>includes</a:t>
            </a:r>
            <a:r>
              <a:rPr lang="de-CH" dirty="0" smtClean="0"/>
              <a:t> </a:t>
            </a:r>
            <a:r>
              <a:rPr lang="de-CH" dirty="0" err="1" smtClean="0"/>
              <a:t>emissions</a:t>
            </a:r>
            <a:r>
              <a:rPr lang="de-CH" dirty="0" smtClean="0"/>
              <a:t> </a:t>
            </a:r>
            <a:r>
              <a:rPr lang="de-CH" dirty="0" err="1" smtClean="0"/>
              <a:t>from</a:t>
            </a:r>
            <a:r>
              <a:rPr lang="de-CH" dirty="0" smtClean="0"/>
              <a:t> fossil </a:t>
            </a:r>
            <a:r>
              <a:rPr lang="de-CH" dirty="0" err="1" smtClean="0"/>
              <a:t>fuels</a:t>
            </a:r>
            <a:r>
              <a:rPr lang="de-CH" dirty="0" smtClean="0"/>
              <a:t> </a:t>
            </a:r>
            <a:r>
              <a:rPr lang="de-CH" dirty="0" err="1" smtClean="0"/>
              <a:t>combustion</a:t>
            </a:r>
            <a:r>
              <a:rPr lang="de-CH" dirty="0" smtClean="0"/>
              <a:t>.</a:t>
            </a:r>
          </a:p>
          <a:p>
            <a:endParaRPr lang="de-CH" dirty="0" smtClean="0"/>
          </a:p>
          <a:p>
            <a:r>
              <a:rPr lang="de-CH" dirty="0" err="1" smtClean="0"/>
              <a:t>Citation</a:t>
            </a:r>
            <a:r>
              <a:rPr lang="de-CH" dirty="0" smtClean="0"/>
              <a:t>: </a:t>
            </a:r>
            <a:r>
              <a:rPr lang="de-CH" dirty="0" err="1" smtClean="0"/>
              <a:t>Friedlingstein</a:t>
            </a:r>
            <a:r>
              <a:rPr lang="de-CH" dirty="0" smtClean="0"/>
              <a:t> et al. 2020. Earth Syst. </a:t>
            </a:r>
            <a:r>
              <a:rPr lang="de-CH" dirty="0" err="1" smtClean="0"/>
              <a:t>Sci</a:t>
            </a:r>
            <a:r>
              <a:rPr lang="de-CH" dirty="0" smtClean="0"/>
              <a:t>. Data, 12, 3269–3340, 2020 </a:t>
            </a:r>
            <a:r>
              <a:rPr lang="de-CH" dirty="0" smtClean="0">
                <a:hlinkClick r:id="rId3"/>
              </a:rPr>
              <a:t>https://doi.org/10.5194/essd-12-3269-2020</a:t>
            </a:r>
            <a:endParaRPr lang="de-CH" dirty="0" smtClean="0"/>
          </a:p>
          <a:p>
            <a:r>
              <a:rPr lang="de-CH" dirty="0" smtClean="0"/>
              <a:t>Download: https://data.icos-cp.eu/licence_accept?ids=%5B%226QlPjfn_7uuJtAeuGGFXuPwz%22%5D</a:t>
            </a:r>
          </a:p>
          <a:p>
            <a:endParaRPr lang="de-CH" dirty="0" smtClean="0"/>
          </a:p>
          <a:p>
            <a:r>
              <a:rPr lang="de-CH" dirty="0" smtClean="0"/>
              <a:t>Additional</a:t>
            </a:r>
            <a:r>
              <a:rPr lang="de-CH" baseline="0" dirty="0" smtClean="0"/>
              <a:t> </a:t>
            </a:r>
            <a:r>
              <a:rPr lang="de-CH" baseline="0" dirty="0" err="1" smtClean="0"/>
              <a:t>information</a:t>
            </a:r>
            <a:r>
              <a:rPr lang="de-CH" baseline="0" dirty="0" smtClean="0"/>
              <a:t>,</a:t>
            </a:r>
            <a:r>
              <a:rPr lang="de-CH" dirty="0" smtClean="0"/>
              <a:t> </a:t>
            </a:r>
            <a:r>
              <a:rPr lang="de-CH" dirty="0" err="1" smtClean="0"/>
              <a:t>data</a:t>
            </a:r>
            <a:r>
              <a:rPr lang="de-CH" dirty="0" smtClean="0"/>
              <a:t> </a:t>
            </a:r>
            <a:r>
              <a:rPr lang="de-CH" dirty="0" err="1" smtClean="0"/>
              <a:t>and</a:t>
            </a:r>
            <a:r>
              <a:rPr lang="de-CH" dirty="0" smtClean="0"/>
              <a:t> </a:t>
            </a:r>
            <a:r>
              <a:rPr lang="de-CH" dirty="0" err="1" smtClean="0"/>
              <a:t>code</a:t>
            </a:r>
            <a:r>
              <a:rPr lang="de-CH" dirty="0" smtClean="0"/>
              <a:t> </a:t>
            </a:r>
            <a:r>
              <a:rPr lang="de-CH" dirty="0" err="1" smtClean="0"/>
              <a:t>to</a:t>
            </a:r>
            <a:r>
              <a:rPr lang="de-CH" dirty="0" smtClean="0"/>
              <a:t> </a:t>
            </a:r>
            <a:r>
              <a:rPr lang="de-CH" dirty="0" err="1" smtClean="0"/>
              <a:t>generate</a:t>
            </a:r>
            <a:r>
              <a:rPr lang="de-CH" dirty="0" smtClean="0"/>
              <a:t> </a:t>
            </a:r>
            <a:r>
              <a:rPr lang="de-CH" dirty="0" err="1" smtClean="0"/>
              <a:t>this</a:t>
            </a:r>
            <a:r>
              <a:rPr lang="de-CH" dirty="0" smtClean="0"/>
              <a:t> </a:t>
            </a:r>
            <a:r>
              <a:rPr lang="de-CH" dirty="0" err="1" smtClean="0"/>
              <a:t>plot</a:t>
            </a:r>
            <a:r>
              <a:rPr lang="de-CH" dirty="0" smtClean="0"/>
              <a:t> </a:t>
            </a:r>
            <a:r>
              <a:rPr lang="de-CH" dirty="0" err="1" smtClean="0"/>
              <a:t>is</a:t>
            </a:r>
            <a:r>
              <a:rPr lang="de-CH" dirty="0" smtClean="0"/>
              <a:t> </a:t>
            </a:r>
            <a:r>
              <a:rPr lang="de-CH" dirty="0" err="1" smtClean="0"/>
              <a:t>available</a:t>
            </a:r>
            <a:r>
              <a:rPr lang="de-CH" dirty="0" smtClean="0"/>
              <a:t> at https://github.com/fmenardo/2minutes4future.</a:t>
            </a:r>
            <a:endParaRPr lang="de-CH" dirty="0"/>
          </a:p>
        </p:txBody>
      </p:sp>
      <p:sp>
        <p:nvSpPr>
          <p:cNvPr id="4" name="Slide Number Placeholder 3"/>
          <p:cNvSpPr>
            <a:spLocks noGrp="1"/>
          </p:cNvSpPr>
          <p:nvPr>
            <p:ph type="sldNum" sz="quarter" idx="10"/>
          </p:nvPr>
        </p:nvSpPr>
        <p:spPr/>
        <p:txBody>
          <a:bodyPr/>
          <a:lstStyle/>
          <a:p>
            <a:fld id="{550BA0D9-B797-4B33-9248-7771BFA5AEF3}" type="slidenum">
              <a:rPr lang="de-CH" smtClean="0"/>
              <a:t>9</a:t>
            </a:fld>
            <a:endParaRPr lang="de-CH"/>
          </a:p>
        </p:txBody>
      </p:sp>
    </p:spTree>
    <p:extLst>
      <p:ext uri="{BB962C8B-B14F-4D97-AF65-F5344CB8AC3E}">
        <p14:creationId xmlns:p14="http://schemas.microsoft.com/office/powerpoint/2010/main" val="182968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p:txBody>
          <a:bodyPr/>
          <a:lstStyle/>
          <a:p>
            <a:fld id="{0E456919-D7A5-4A2E-8A43-7469F2DE91C0}" type="datetimeFigureOut">
              <a:rPr lang="de-CH" smtClean="0"/>
              <a:t>07.03.2021</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590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0E456919-D7A5-4A2E-8A43-7469F2DE91C0}" type="datetimeFigureOut">
              <a:rPr lang="de-CH" smtClean="0"/>
              <a:t>07.03.2021</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91912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0E456919-D7A5-4A2E-8A43-7469F2DE91C0}" type="datetimeFigureOut">
              <a:rPr lang="de-CH" smtClean="0"/>
              <a:t>07.03.2021</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329009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0E456919-D7A5-4A2E-8A43-7469F2DE91C0}" type="datetimeFigureOut">
              <a:rPr lang="de-CH" smtClean="0"/>
              <a:t>07.03.2021</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40972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E456919-D7A5-4A2E-8A43-7469F2DE91C0}" type="datetimeFigureOut">
              <a:rPr lang="de-CH" smtClean="0"/>
              <a:t>07.03.2021</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14295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p>
            <a:fld id="{0E456919-D7A5-4A2E-8A43-7469F2DE91C0}" type="datetimeFigureOut">
              <a:rPr lang="de-CH" smtClean="0"/>
              <a:t>07.03.2021</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367927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p>
            <a:fld id="{0E456919-D7A5-4A2E-8A43-7469F2DE91C0}" type="datetimeFigureOut">
              <a:rPr lang="de-CH" smtClean="0"/>
              <a:t>07.03.2021</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221285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Datumsplatzhalter 2"/>
          <p:cNvSpPr>
            <a:spLocks noGrp="1"/>
          </p:cNvSpPr>
          <p:nvPr>
            <p:ph type="dt" sz="half" idx="10"/>
          </p:nvPr>
        </p:nvSpPr>
        <p:spPr/>
        <p:txBody>
          <a:bodyPr/>
          <a:lstStyle/>
          <a:p>
            <a:fld id="{0E456919-D7A5-4A2E-8A43-7469F2DE91C0}" type="datetimeFigureOut">
              <a:rPr lang="de-CH" smtClean="0"/>
              <a:t>07.03.2021</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243797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E456919-D7A5-4A2E-8A43-7469F2DE91C0}" type="datetimeFigureOut">
              <a:rPr lang="de-CH" smtClean="0"/>
              <a:t>07.03.2021</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310089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0E456919-D7A5-4A2E-8A43-7469F2DE91C0}" type="datetimeFigureOut">
              <a:rPr lang="de-CH" smtClean="0"/>
              <a:t>07.03.2021</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81895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0E456919-D7A5-4A2E-8A43-7469F2DE91C0}" type="datetimeFigureOut">
              <a:rPr lang="de-CH" smtClean="0"/>
              <a:t>07.03.2021</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98462212-39E2-431C-83A0-0A9A699F896F}" type="slidenum">
              <a:rPr lang="de-CH" smtClean="0"/>
              <a:t>‹#›</a:t>
            </a:fld>
            <a:endParaRPr lang="de-CH"/>
          </a:p>
        </p:txBody>
      </p:sp>
    </p:spTree>
    <p:extLst>
      <p:ext uri="{BB962C8B-B14F-4D97-AF65-F5344CB8AC3E}">
        <p14:creationId xmlns:p14="http://schemas.microsoft.com/office/powerpoint/2010/main" val="166497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56919-D7A5-4A2E-8A43-7469F2DE91C0}" type="datetimeFigureOut">
              <a:rPr lang="de-CH" smtClean="0"/>
              <a:t>07.03.2021</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62212-39E2-431C-83A0-0A9A699F896F}" type="slidenum">
              <a:rPr lang="de-CH" smtClean="0"/>
              <a:t>‹#›</a:t>
            </a:fld>
            <a:endParaRPr lang="de-CH"/>
          </a:p>
        </p:txBody>
      </p:sp>
    </p:spTree>
    <p:extLst>
      <p:ext uri="{BB962C8B-B14F-4D97-AF65-F5344CB8AC3E}">
        <p14:creationId xmlns:p14="http://schemas.microsoft.com/office/powerpoint/2010/main" val="160703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1240" y="1708128"/>
            <a:ext cx="9258375" cy="5050023"/>
          </a:xfrm>
        </p:spPr>
      </p:pic>
    </p:spTree>
    <p:extLst>
      <p:ext uri="{BB962C8B-B14F-4D97-AF65-F5344CB8AC3E}">
        <p14:creationId xmlns:p14="http://schemas.microsoft.com/office/powerpoint/2010/main" val="3167363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a:p>
        </p:txBody>
      </p:sp>
      <p:pic>
        <p:nvPicPr>
          <p:cNvPr id="6" name="Content Placeholder 5"/>
          <p:cNvPicPr>
            <a:picLocks noGrp="1" noChangeAspect="1"/>
          </p:cNvPicPr>
          <p:nvPr>
            <p:ph idx="1"/>
          </p:nvPr>
        </p:nvPicPr>
        <p:blipFill rotWithShape="1">
          <a:blip r:embed="rId3"/>
          <a:srcRect l="16942" t="29346" r="18450" b="6919"/>
          <a:stretch/>
        </p:blipFill>
        <p:spPr>
          <a:xfrm>
            <a:off x="1665171" y="1739071"/>
            <a:ext cx="9082499" cy="5040000"/>
          </a:xfrm>
          <a:prstGeom prst="rect">
            <a:avLst/>
          </a:prstGeom>
        </p:spPr>
      </p:pic>
    </p:spTree>
    <p:extLst>
      <p:ext uri="{BB962C8B-B14F-4D97-AF65-F5344CB8AC3E}">
        <p14:creationId xmlns:p14="http://schemas.microsoft.com/office/powerpoint/2010/main" val="1976019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BD69FA0E-18D5-44BA-8C2A-6C81F0573C46}"/>
              </a:ext>
            </a:extLst>
          </p:cNvPr>
          <p:cNvPicPr>
            <a:picLocks noChangeAspect="1"/>
          </p:cNvPicPr>
          <p:nvPr/>
        </p:nvPicPr>
        <p:blipFill>
          <a:blip r:embed="rId3">
            <a:lum/>
            <a:alphaModFix/>
          </a:blip>
          <a:srcRect/>
          <a:stretch>
            <a:fillRect/>
          </a:stretch>
        </p:blipFill>
        <p:spPr>
          <a:xfrm>
            <a:off x="1867232" y="1040351"/>
            <a:ext cx="8457536" cy="5482771"/>
          </a:xfrm>
          <a:prstGeom prst="rect">
            <a:avLst/>
          </a:prstGeom>
          <a:noFill/>
          <a:ln>
            <a:noFill/>
          </a:ln>
        </p:spPr>
      </p:pic>
      <p:sp>
        <p:nvSpPr>
          <p:cNvPr id="3" name="Title 2"/>
          <p:cNvSpPr>
            <a:spLocks noGrp="1"/>
          </p:cNvSpPr>
          <p:nvPr>
            <p:ph type="title"/>
          </p:nvPr>
        </p:nvSpPr>
        <p:spPr/>
        <p:txBody>
          <a:bodyPr/>
          <a:lstStyle/>
          <a:p>
            <a:endParaRPr lang="de-CH"/>
          </a:p>
        </p:txBody>
      </p:sp>
    </p:spTree>
    <p:extLst>
      <p:ext uri="{BB962C8B-B14F-4D97-AF65-F5344CB8AC3E}">
        <p14:creationId xmlns:p14="http://schemas.microsoft.com/office/powerpoint/2010/main" val="3666483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24156"/>
            <a:ext cx="10515600" cy="1325563"/>
          </a:xfrm>
        </p:spPr>
        <p:txBody>
          <a:bodyPr/>
          <a:lstStyle/>
          <a:p>
            <a:endParaRPr lang="de-CH" dirty="0"/>
          </a:p>
        </p:txBody>
      </p:sp>
      <p:pic>
        <p:nvPicPr>
          <p:cNvPr id="18" name="Picture 2">
            <a:extLst>
              <a:ext uri="{FF2B5EF4-FFF2-40B4-BE49-F238E27FC236}">
                <a16:creationId xmlns:a16="http://schemas.microsoft.com/office/drawing/2014/main" id="{1323CFEE-011D-4B34-9825-1B8A0BED7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913" y="1201407"/>
            <a:ext cx="8698173" cy="5434129"/>
          </a:xfrm>
          <a:prstGeom prst="rect">
            <a:avLst/>
          </a:prstGeom>
        </p:spPr>
      </p:pic>
      <p:grpSp>
        <p:nvGrpSpPr>
          <p:cNvPr id="17" name="Group 23">
            <a:extLst>
              <a:ext uri="{FF2B5EF4-FFF2-40B4-BE49-F238E27FC236}">
                <a16:creationId xmlns:a16="http://schemas.microsoft.com/office/drawing/2014/main" id="{8C8F0BEC-E30E-4E2D-B40D-F114322ECD55}"/>
              </a:ext>
            </a:extLst>
          </p:cNvPr>
          <p:cNvGrpSpPr/>
          <p:nvPr/>
        </p:nvGrpSpPr>
        <p:grpSpPr>
          <a:xfrm>
            <a:off x="4730900" y="4908977"/>
            <a:ext cx="833567" cy="1454685"/>
            <a:chOff x="5623499" y="4278987"/>
            <a:chExt cx="833567" cy="1454685"/>
          </a:xfrm>
        </p:grpSpPr>
        <p:pic>
          <p:nvPicPr>
            <p:cNvPr id="19" name="Picture 22">
              <a:extLst>
                <a:ext uri="{FF2B5EF4-FFF2-40B4-BE49-F238E27FC236}">
                  <a16:creationId xmlns:a16="http://schemas.microsoft.com/office/drawing/2014/main" id="{05E9F399-449E-49B2-BC4F-90A45EF091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3499" y="4435843"/>
              <a:ext cx="345933" cy="1140973"/>
            </a:xfrm>
            <a:prstGeom prst="rect">
              <a:avLst/>
            </a:prstGeom>
          </p:spPr>
        </p:pic>
        <p:sp>
          <p:nvSpPr>
            <p:cNvPr id="20" name="Textfeld 8">
              <a:extLst>
                <a:ext uri="{FF2B5EF4-FFF2-40B4-BE49-F238E27FC236}">
                  <a16:creationId xmlns:a16="http://schemas.microsoft.com/office/drawing/2014/main" id="{96A08D77-8F97-41EE-960D-6D2EA3265658}"/>
                </a:ext>
              </a:extLst>
            </p:cNvPr>
            <p:cNvSpPr txBox="1"/>
            <p:nvPr/>
          </p:nvSpPr>
          <p:spPr>
            <a:xfrm>
              <a:off x="5969432" y="4278987"/>
              <a:ext cx="487634" cy="300082"/>
            </a:xfrm>
            <a:prstGeom prst="rect">
              <a:avLst/>
            </a:prstGeom>
            <a:noFill/>
          </p:spPr>
          <p:txBody>
            <a:bodyPr wrap="none" rtlCol="0">
              <a:spAutoFit/>
            </a:bodyPr>
            <a:lstStyle/>
            <a:p>
              <a:r>
                <a:rPr lang="de-DE" sz="1350" b="0" dirty="0">
                  <a:solidFill>
                    <a:schemeClr val="tx1">
                      <a:lumMod val="65000"/>
                      <a:lumOff val="35000"/>
                    </a:schemeClr>
                  </a:solidFill>
                  <a:latin typeface="+mj-lt"/>
                </a:rPr>
                <a:t>365</a:t>
              </a:r>
            </a:p>
          </p:txBody>
        </p:sp>
        <p:sp>
          <p:nvSpPr>
            <p:cNvPr id="21" name="Textfeld 9">
              <a:extLst>
                <a:ext uri="{FF2B5EF4-FFF2-40B4-BE49-F238E27FC236}">
                  <a16:creationId xmlns:a16="http://schemas.microsoft.com/office/drawing/2014/main" id="{2759BE80-89C0-42E7-84E8-B04A17CAD05F}"/>
                </a:ext>
              </a:extLst>
            </p:cNvPr>
            <p:cNvSpPr txBox="1"/>
            <p:nvPr/>
          </p:nvSpPr>
          <p:spPr>
            <a:xfrm>
              <a:off x="5969432" y="5433590"/>
              <a:ext cx="295274" cy="300082"/>
            </a:xfrm>
            <a:prstGeom prst="rect">
              <a:avLst/>
            </a:prstGeom>
            <a:noFill/>
          </p:spPr>
          <p:txBody>
            <a:bodyPr wrap="none" rtlCol="0">
              <a:spAutoFit/>
            </a:bodyPr>
            <a:lstStyle/>
            <a:p>
              <a:r>
                <a:rPr lang="de-DE" sz="1350" b="0" dirty="0">
                  <a:solidFill>
                    <a:schemeClr val="tx1">
                      <a:lumMod val="65000"/>
                      <a:lumOff val="35000"/>
                    </a:schemeClr>
                  </a:solidFill>
                  <a:latin typeface="+mj-lt"/>
                </a:rPr>
                <a:t>0</a:t>
              </a:r>
            </a:p>
          </p:txBody>
        </p:sp>
      </p:grpSp>
      <p:sp>
        <p:nvSpPr>
          <p:cNvPr id="23" name="Textfeld 10">
            <a:extLst>
              <a:ext uri="{FF2B5EF4-FFF2-40B4-BE49-F238E27FC236}">
                <a16:creationId xmlns:a16="http://schemas.microsoft.com/office/drawing/2014/main" id="{E4A1A352-5510-454A-AA71-ABACB2876ED2}"/>
              </a:ext>
            </a:extLst>
          </p:cNvPr>
          <p:cNvSpPr txBox="1"/>
          <p:nvPr/>
        </p:nvSpPr>
        <p:spPr>
          <a:xfrm>
            <a:off x="6949903" y="6335454"/>
            <a:ext cx="3429337" cy="300082"/>
          </a:xfrm>
          <a:prstGeom prst="rect">
            <a:avLst/>
          </a:prstGeom>
          <a:noFill/>
        </p:spPr>
        <p:txBody>
          <a:bodyPr wrap="none" rtlCol="0">
            <a:spAutoFit/>
          </a:bodyPr>
          <a:lstStyle/>
          <a:p>
            <a:r>
              <a:rPr lang="de-DE" sz="1350" b="0" dirty="0">
                <a:solidFill>
                  <a:schemeClr val="tx1">
                    <a:lumMod val="65000"/>
                    <a:lumOff val="35000"/>
                  </a:schemeClr>
                </a:solidFill>
                <a:latin typeface="+mj-lt"/>
              </a:rPr>
              <a:t>(IPCC RCP 8.5 </a:t>
            </a:r>
            <a:r>
              <a:rPr lang="de-DE" sz="1350" b="0" dirty="0" err="1">
                <a:solidFill>
                  <a:schemeClr val="tx1">
                    <a:lumMod val="65000"/>
                    <a:lumOff val="35000"/>
                  </a:schemeClr>
                </a:solidFill>
                <a:latin typeface="+mj-lt"/>
              </a:rPr>
              <a:t>for</a:t>
            </a:r>
            <a:r>
              <a:rPr lang="de-DE" sz="1350" b="0" dirty="0">
                <a:solidFill>
                  <a:schemeClr val="tx1">
                    <a:lumMod val="65000"/>
                    <a:lumOff val="35000"/>
                  </a:schemeClr>
                </a:solidFill>
                <a:latin typeface="+mj-lt"/>
              </a:rPr>
              <a:t> 2100, after Mora et al., 2017)</a:t>
            </a:r>
          </a:p>
        </p:txBody>
      </p:sp>
      <p:sp>
        <p:nvSpPr>
          <p:cNvPr id="3" name="Textfeld 2">
            <a:extLst>
              <a:ext uri="{FF2B5EF4-FFF2-40B4-BE49-F238E27FC236}">
                <a16:creationId xmlns:a16="http://schemas.microsoft.com/office/drawing/2014/main" id="{5BC9BEDC-8F08-4515-BD6B-3A2870BBC932}"/>
              </a:ext>
            </a:extLst>
          </p:cNvPr>
          <p:cNvSpPr txBox="1"/>
          <p:nvPr/>
        </p:nvSpPr>
        <p:spPr>
          <a:xfrm>
            <a:off x="3370997" y="1367659"/>
            <a:ext cx="4879093" cy="584775"/>
          </a:xfrm>
          <a:prstGeom prst="rect">
            <a:avLst/>
          </a:prstGeom>
          <a:solidFill>
            <a:srgbClr val="B2B2B2">
              <a:alpha val="40000"/>
            </a:srgbClr>
          </a:solidFill>
        </p:spPr>
        <p:txBody>
          <a:bodyPr wrap="none" rtlCol="0">
            <a:spAutoFit/>
          </a:bodyPr>
          <a:lstStyle/>
          <a:p>
            <a:r>
              <a:rPr lang="en-GB" sz="3200" dirty="0"/>
              <a:t>Days of deadly heat in 2100 </a:t>
            </a:r>
          </a:p>
        </p:txBody>
      </p:sp>
    </p:spTree>
    <p:extLst>
      <p:ext uri="{BB962C8B-B14F-4D97-AF65-F5344CB8AC3E}">
        <p14:creationId xmlns:p14="http://schemas.microsoft.com/office/powerpoint/2010/main" val="1078107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24156"/>
            <a:ext cx="10515600" cy="1325563"/>
          </a:xfrm>
        </p:spPr>
        <p:txBody>
          <a:bodyPr/>
          <a:lstStyle/>
          <a:p>
            <a:endParaRPr lang="de-CH" dirty="0"/>
          </a:p>
        </p:txBody>
      </p:sp>
      <p:pic>
        <p:nvPicPr>
          <p:cNvPr id="22" name="Grafik 21">
            <a:extLst>
              <a:ext uri="{FF2B5EF4-FFF2-40B4-BE49-F238E27FC236}">
                <a16:creationId xmlns:a16="http://schemas.microsoft.com/office/drawing/2014/main" id="{49E054AE-0EBB-406E-B828-CA5FBF908C29}"/>
              </a:ext>
            </a:extLst>
          </p:cNvPr>
          <p:cNvPicPr>
            <a:picLocks noChangeAspect="1"/>
          </p:cNvPicPr>
          <p:nvPr/>
        </p:nvPicPr>
        <p:blipFill>
          <a:blip r:embed="rId3">
            <a:lum/>
            <a:alphaModFix/>
          </a:blip>
          <a:srcRect/>
          <a:stretch>
            <a:fillRect/>
          </a:stretch>
        </p:blipFill>
        <p:spPr>
          <a:xfrm>
            <a:off x="3548933" y="908820"/>
            <a:ext cx="6087869" cy="5592931"/>
          </a:xfrm>
          <a:prstGeom prst="rect">
            <a:avLst/>
          </a:prstGeom>
        </p:spPr>
      </p:pic>
      <p:sp>
        <p:nvSpPr>
          <p:cNvPr id="24" name="Textfeld 23">
            <a:extLst>
              <a:ext uri="{FF2B5EF4-FFF2-40B4-BE49-F238E27FC236}">
                <a16:creationId xmlns:a16="http://schemas.microsoft.com/office/drawing/2014/main" id="{2C3FDA41-A4A2-4150-B5EB-A0331FCCE580}"/>
              </a:ext>
            </a:extLst>
          </p:cNvPr>
          <p:cNvSpPr txBox="1"/>
          <p:nvPr/>
        </p:nvSpPr>
        <p:spPr>
          <a:xfrm>
            <a:off x="1321685" y="6501751"/>
            <a:ext cx="9865800" cy="602640"/>
          </a:xfrm>
          <a:prstGeom prst="rect">
            <a:avLst/>
          </a:prstGeom>
          <a:noFill/>
          <a:ln>
            <a:noFill/>
          </a:ln>
        </p:spPr>
        <p:txBody>
          <a:bodyPr wrap="none" lIns="90000" tIns="45000" rIns="90000" bIns="45000" anchorCtr="0" compatLnSpc="0"/>
          <a:lstStyle/>
          <a:p>
            <a:pPr marL="0" marR="0" lvl="0" indent="0" hangingPunct="0">
              <a:lnSpc>
                <a:spcPct val="100000"/>
              </a:lnSpc>
              <a:spcBef>
                <a:spcPts val="0"/>
              </a:spcBef>
              <a:spcAft>
                <a:spcPts val="0"/>
              </a:spcAft>
              <a:buNone/>
              <a:tabLst/>
            </a:pPr>
            <a:r>
              <a:rPr lang="en-US" sz="1400" b="0" i="0" u="none" strike="noStrike" kern="1200" cap="none" dirty="0">
                <a:ln>
                  <a:noFill/>
                </a:ln>
                <a:latin typeface="Liberation Sans" pitchFamily="18"/>
                <a:ea typeface="Noto Sans CJK SC" pitchFamily="2"/>
                <a:cs typeface="Lohit Devanagari" pitchFamily="2"/>
              </a:rPr>
              <a:t>https://www.theguardian.com/environment/2019/may/18/climate-crisis-heat-is-on-global-heating-four-degrees-2100-change-way-we-live</a:t>
            </a:r>
          </a:p>
        </p:txBody>
      </p:sp>
      <p:sp>
        <p:nvSpPr>
          <p:cNvPr id="25" name="Textfeld 24">
            <a:extLst>
              <a:ext uri="{FF2B5EF4-FFF2-40B4-BE49-F238E27FC236}">
                <a16:creationId xmlns:a16="http://schemas.microsoft.com/office/drawing/2014/main" id="{F1CEDF2C-A9EA-43E3-9734-59B9FDE3570F}"/>
              </a:ext>
            </a:extLst>
          </p:cNvPr>
          <p:cNvSpPr txBox="1"/>
          <p:nvPr/>
        </p:nvSpPr>
        <p:spPr>
          <a:xfrm>
            <a:off x="371823" y="2674233"/>
            <a:ext cx="2920223" cy="2062103"/>
          </a:xfrm>
          <a:prstGeom prst="rect">
            <a:avLst/>
          </a:prstGeom>
          <a:noFill/>
        </p:spPr>
        <p:txBody>
          <a:bodyPr wrap="none" rtlCol="0">
            <a:spAutoFit/>
          </a:bodyPr>
          <a:lstStyle/>
          <a:p>
            <a:pPr algn="ctr"/>
            <a:r>
              <a:rPr lang="en-GB" sz="3200" dirty="0"/>
              <a:t>Possible</a:t>
            </a:r>
          </a:p>
          <a:p>
            <a:pPr algn="ctr"/>
            <a:r>
              <a:rPr lang="en-GB" sz="3200" dirty="0"/>
              <a:t>consequences</a:t>
            </a:r>
          </a:p>
          <a:p>
            <a:pPr algn="ctr"/>
            <a:r>
              <a:rPr lang="en-GB" sz="3200" dirty="0"/>
              <a:t>for +4°C average</a:t>
            </a:r>
          </a:p>
          <a:p>
            <a:pPr algn="ctr"/>
            <a:r>
              <a:rPr lang="en-GB" sz="3200" dirty="0"/>
              <a:t>in 2100: </a:t>
            </a:r>
          </a:p>
        </p:txBody>
      </p:sp>
    </p:spTree>
    <p:extLst>
      <p:ext uri="{BB962C8B-B14F-4D97-AF65-F5344CB8AC3E}">
        <p14:creationId xmlns:p14="http://schemas.microsoft.com/office/powerpoint/2010/main" val="3368481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863408" y="4450934"/>
            <a:ext cx="3559564" cy="369332"/>
          </a:xfrm>
          <a:prstGeom prst="rect">
            <a:avLst/>
          </a:prstGeom>
          <a:noFill/>
        </p:spPr>
        <p:txBody>
          <a:bodyPr wrap="none" rtlCol="0">
            <a:spAutoFit/>
          </a:bodyPr>
          <a:lstStyle/>
          <a:p>
            <a:r>
              <a:rPr lang="de-DE" dirty="0" err="1"/>
              <a:t>Raise</a:t>
            </a:r>
            <a:r>
              <a:rPr lang="de-DE" dirty="0"/>
              <a:t> </a:t>
            </a:r>
            <a:r>
              <a:rPr lang="de-DE" dirty="0" err="1"/>
              <a:t>awareness</a:t>
            </a:r>
            <a:r>
              <a:rPr lang="de-DE" dirty="0"/>
              <a:t> – </a:t>
            </a:r>
            <a:r>
              <a:rPr lang="de-DE" dirty="0" err="1"/>
              <a:t>spread</a:t>
            </a:r>
            <a:r>
              <a:rPr lang="de-DE" dirty="0"/>
              <a:t> </a:t>
            </a:r>
            <a:r>
              <a:rPr lang="de-DE" dirty="0" err="1"/>
              <a:t>the</a:t>
            </a:r>
            <a:r>
              <a:rPr lang="de-DE" dirty="0"/>
              <a:t> </a:t>
            </a:r>
            <a:r>
              <a:rPr lang="de-DE" dirty="0" err="1"/>
              <a:t>word</a:t>
            </a:r>
            <a:r>
              <a:rPr lang="de-DE" dirty="0"/>
              <a:t>!</a:t>
            </a:r>
            <a:endParaRPr lang="de-CH" dirty="0"/>
          </a:p>
        </p:txBody>
      </p:sp>
      <p:pic>
        <p:nvPicPr>
          <p:cNvPr id="19" name="Grafik 18"/>
          <p:cNvPicPr>
            <a:picLocks noChangeAspect="1"/>
          </p:cNvPicPr>
          <p:nvPr/>
        </p:nvPicPr>
        <p:blipFill>
          <a:blip r:embed="rId3"/>
          <a:stretch>
            <a:fillRect/>
          </a:stretch>
        </p:blipFill>
        <p:spPr>
          <a:xfrm>
            <a:off x="7099466" y="4402258"/>
            <a:ext cx="4254334" cy="1877974"/>
          </a:xfrm>
          <a:prstGeom prst="rect">
            <a:avLst/>
          </a:prstGeom>
          <a:ln>
            <a:noFill/>
          </a:ln>
          <a:effectLst>
            <a:outerShdw blurRad="292100" dist="139700" dir="2700000" algn="tl" rotWithShape="0">
              <a:srgbClr val="333333">
                <a:alpha val="65000"/>
              </a:srgbClr>
            </a:outerShdw>
          </a:effectLst>
        </p:spPr>
      </p:pic>
      <p:pic>
        <p:nvPicPr>
          <p:cNvPr id="25" name="Grafik 24"/>
          <p:cNvPicPr>
            <a:picLocks noChangeAspect="1"/>
          </p:cNvPicPr>
          <p:nvPr/>
        </p:nvPicPr>
        <p:blipFill>
          <a:blip r:embed="rId4"/>
          <a:stretch>
            <a:fillRect/>
          </a:stretch>
        </p:blipFill>
        <p:spPr>
          <a:xfrm>
            <a:off x="7099467" y="2161880"/>
            <a:ext cx="4229126" cy="1711481"/>
          </a:xfrm>
          <a:prstGeom prst="rect">
            <a:avLst/>
          </a:prstGeom>
          <a:ln>
            <a:noFill/>
          </a:ln>
          <a:effectLst>
            <a:outerShdw blurRad="292100" dist="139700" dir="2700000" algn="tl" rotWithShape="0">
              <a:srgbClr val="333333">
                <a:alpha val="65000"/>
              </a:srgbClr>
            </a:outerShdw>
          </a:effectLst>
        </p:spPr>
      </p:pic>
      <p:sp>
        <p:nvSpPr>
          <p:cNvPr id="26" name="Textfeld 25"/>
          <p:cNvSpPr txBox="1"/>
          <p:nvPr/>
        </p:nvSpPr>
        <p:spPr>
          <a:xfrm>
            <a:off x="7050719" y="1420145"/>
            <a:ext cx="1446806" cy="369332"/>
          </a:xfrm>
          <a:prstGeom prst="rect">
            <a:avLst/>
          </a:prstGeom>
          <a:noFill/>
        </p:spPr>
        <p:txBody>
          <a:bodyPr wrap="none" rtlCol="0">
            <a:spAutoFit/>
          </a:bodyPr>
          <a:lstStyle/>
          <a:p>
            <a:r>
              <a:rPr lang="de-DE" dirty="0" err="1"/>
              <a:t>Get</a:t>
            </a:r>
            <a:r>
              <a:rPr lang="de-DE" dirty="0"/>
              <a:t> </a:t>
            </a:r>
            <a:r>
              <a:rPr lang="de-DE" dirty="0" err="1"/>
              <a:t>engaged</a:t>
            </a:r>
            <a:r>
              <a:rPr lang="de-DE" dirty="0"/>
              <a:t>!</a:t>
            </a:r>
            <a:endParaRPr lang="de-CH" dirty="0"/>
          </a:p>
        </p:txBody>
      </p:sp>
      <p:sp>
        <p:nvSpPr>
          <p:cNvPr id="27" name="Textfeld 26">
            <a:extLst>
              <a:ext uri="{FF2B5EF4-FFF2-40B4-BE49-F238E27FC236}">
                <a16:creationId xmlns:a16="http://schemas.microsoft.com/office/drawing/2014/main" id="{09133C4E-C2FD-42C9-B064-0BD22215F670}"/>
              </a:ext>
            </a:extLst>
          </p:cNvPr>
          <p:cNvSpPr txBox="1"/>
          <p:nvPr/>
        </p:nvSpPr>
        <p:spPr>
          <a:xfrm>
            <a:off x="838200" y="1382754"/>
            <a:ext cx="1191736" cy="369332"/>
          </a:xfrm>
          <a:prstGeom prst="rect">
            <a:avLst/>
          </a:prstGeom>
          <a:noFill/>
        </p:spPr>
        <p:txBody>
          <a:bodyPr wrap="none" rtlCol="0">
            <a:spAutoFit/>
          </a:bodyPr>
          <a:lstStyle/>
          <a:p>
            <a:r>
              <a:rPr lang="de-DE" dirty="0" err="1"/>
              <a:t>Get</a:t>
            </a:r>
            <a:r>
              <a:rPr lang="de-DE" dirty="0"/>
              <a:t> smart!</a:t>
            </a:r>
            <a:endParaRPr lang="de-CH" dirty="0"/>
          </a:p>
        </p:txBody>
      </p:sp>
      <p:pic>
        <p:nvPicPr>
          <p:cNvPr id="3" name="Grafik 2">
            <a:extLst>
              <a:ext uri="{FF2B5EF4-FFF2-40B4-BE49-F238E27FC236}">
                <a16:creationId xmlns:a16="http://schemas.microsoft.com/office/drawing/2014/main" id="{2021BC16-A478-4EFD-8FE2-B76BFB57D9F2}"/>
              </a:ext>
            </a:extLst>
          </p:cNvPr>
          <p:cNvPicPr>
            <a:picLocks noChangeAspect="1"/>
          </p:cNvPicPr>
          <p:nvPr/>
        </p:nvPicPr>
        <p:blipFill rotWithShape="1">
          <a:blip r:embed="rId5"/>
          <a:srcRect r="52380" b="27889"/>
          <a:stretch/>
        </p:blipFill>
        <p:spPr>
          <a:xfrm>
            <a:off x="863408" y="1854080"/>
            <a:ext cx="4231256" cy="1849938"/>
          </a:xfrm>
          <a:prstGeom prst="rect">
            <a:avLst/>
          </a:prstGeom>
          <a:ln>
            <a:noFill/>
          </a:ln>
          <a:effectLst>
            <a:outerShdw blurRad="292100" dist="139700" dir="2700000" algn="tl" rotWithShape="0">
              <a:srgbClr val="333333">
                <a:alpha val="65000"/>
              </a:srgbClr>
            </a:outerShdw>
          </a:effectLst>
        </p:spPr>
      </p:pic>
      <p:pic>
        <p:nvPicPr>
          <p:cNvPr id="4" name="Grafik 3">
            <a:extLst>
              <a:ext uri="{FF2B5EF4-FFF2-40B4-BE49-F238E27FC236}">
                <a16:creationId xmlns:a16="http://schemas.microsoft.com/office/drawing/2014/main" id="{EEE0EA27-31CD-47AC-9C1C-64A0B2F73B7C}"/>
              </a:ext>
            </a:extLst>
          </p:cNvPr>
          <p:cNvPicPr>
            <a:picLocks noChangeAspect="1"/>
          </p:cNvPicPr>
          <p:nvPr/>
        </p:nvPicPr>
        <p:blipFill>
          <a:blip r:embed="rId6"/>
          <a:stretch>
            <a:fillRect/>
          </a:stretch>
        </p:blipFill>
        <p:spPr>
          <a:xfrm>
            <a:off x="1282524" y="2461289"/>
            <a:ext cx="4646525" cy="1622453"/>
          </a:xfrm>
          <a:prstGeom prst="rect">
            <a:avLst/>
          </a:prstGeom>
          <a:ln>
            <a:noFill/>
          </a:ln>
          <a:effectLst>
            <a:outerShdw blurRad="292100" dist="139700" dir="2700000" algn="tl" rotWithShape="0">
              <a:srgbClr val="333333">
                <a:alpha val="65000"/>
              </a:srgbClr>
            </a:outerShdw>
          </a:effectLst>
        </p:spPr>
      </p:pic>
      <p:sp>
        <p:nvSpPr>
          <p:cNvPr id="5" name="Textfeld 4">
            <a:extLst>
              <a:ext uri="{FF2B5EF4-FFF2-40B4-BE49-F238E27FC236}">
                <a16:creationId xmlns:a16="http://schemas.microsoft.com/office/drawing/2014/main" id="{4EDB6D66-4B78-4307-BBB6-865882FCD41E}"/>
              </a:ext>
            </a:extLst>
          </p:cNvPr>
          <p:cNvSpPr txBox="1"/>
          <p:nvPr/>
        </p:nvSpPr>
        <p:spPr>
          <a:xfrm>
            <a:off x="3031025" y="1479552"/>
            <a:ext cx="2110258" cy="369332"/>
          </a:xfrm>
          <a:prstGeom prst="rect">
            <a:avLst/>
          </a:prstGeom>
          <a:noFill/>
        </p:spPr>
        <p:txBody>
          <a:bodyPr wrap="none" rtlCol="0">
            <a:spAutoFit/>
          </a:bodyPr>
          <a:lstStyle/>
          <a:p>
            <a:r>
              <a:rPr lang="en-GB" dirty="0"/>
              <a:t>scientists4future.org</a:t>
            </a:r>
          </a:p>
        </p:txBody>
      </p:sp>
      <p:sp>
        <p:nvSpPr>
          <p:cNvPr id="32" name="Textfeld 31">
            <a:extLst>
              <a:ext uri="{FF2B5EF4-FFF2-40B4-BE49-F238E27FC236}">
                <a16:creationId xmlns:a16="http://schemas.microsoft.com/office/drawing/2014/main" id="{34D58F4A-23A6-4A9D-84E9-EED12F5A1304}"/>
              </a:ext>
            </a:extLst>
          </p:cNvPr>
          <p:cNvSpPr txBox="1"/>
          <p:nvPr/>
        </p:nvSpPr>
        <p:spPr>
          <a:xfrm>
            <a:off x="8532016" y="1777300"/>
            <a:ext cx="1432828" cy="369332"/>
          </a:xfrm>
          <a:prstGeom prst="rect">
            <a:avLst/>
          </a:prstGeom>
          <a:noFill/>
        </p:spPr>
        <p:txBody>
          <a:bodyPr wrap="none" rtlCol="0">
            <a:spAutoFit/>
          </a:bodyPr>
          <a:lstStyle/>
          <a:p>
            <a:r>
              <a:rPr lang="de-DE" dirty="0"/>
              <a:t>Personal </a:t>
            </a:r>
            <a:r>
              <a:rPr lang="de-DE" dirty="0" err="1"/>
              <a:t>goal</a:t>
            </a:r>
            <a:endParaRPr lang="de-CH" dirty="0"/>
          </a:p>
        </p:txBody>
      </p:sp>
      <p:sp>
        <p:nvSpPr>
          <p:cNvPr id="33" name="Textfeld 32">
            <a:extLst>
              <a:ext uri="{FF2B5EF4-FFF2-40B4-BE49-F238E27FC236}">
                <a16:creationId xmlns:a16="http://schemas.microsoft.com/office/drawing/2014/main" id="{B1376B2D-5E9D-4EFD-99F5-F80DEBFA82D1}"/>
              </a:ext>
            </a:extLst>
          </p:cNvPr>
          <p:cNvSpPr txBox="1"/>
          <p:nvPr/>
        </p:nvSpPr>
        <p:spPr>
          <a:xfrm>
            <a:off x="8642673" y="4001074"/>
            <a:ext cx="1790298" cy="369332"/>
          </a:xfrm>
          <a:prstGeom prst="rect">
            <a:avLst/>
          </a:prstGeom>
          <a:noFill/>
        </p:spPr>
        <p:txBody>
          <a:bodyPr wrap="none" rtlCol="0">
            <a:spAutoFit/>
          </a:bodyPr>
          <a:lstStyle/>
          <a:p>
            <a:r>
              <a:rPr lang="de-DE" dirty="0" err="1"/>
              <a:t>Join</a:t>
            </a:r>
            <a:r>
              <a:rPr lang="de-DE" dirty="0"/>
              <a:t> a </a:t>
            </a:r>
            <a:r>
              <a:rPr lang="de-DE" dirty="0" err="1"/>
              <a:t>movement</a:t>
            </a:r>
            <a:endParaRPr lang="de-CH" dirty="0"/>
          </a:p>
        </p:txBody>
      </p:sp>
      <p:pic>
        <p:nvPicPr>
          <p:cNvPr id="34" name="Grafik 33">
            <a:extLst>
              <a:ext uri="{FF2B5EF4-FFF2-40B4-BE49-F238E27FC236}">
                <a16:creationId xmlns:a16="http://schemas.microsoft.com/office/drawing/2014/main" id="{8F6D1195-9CC4-468C-B209-B6D095502BC8}"/>
              </a:ext>
            </a:extLst>
          </p:cNvPr>
          <p:cNvPicPr>
            <a:picLocks noChangeAspect="1"/>
          </p:cNvPicPr>
          <p:nvPr/>
        </p:nvPicPr>
        <p:blipFill rotWithShape="1">
          <a:blip r:embed="rId5"/>
          <a:srcRect r="52380" b="27889"/>
          <a:stretch/>
        </p:blipFill>
        <p:spPr>
          <a:xfrm>
            <a:off x="7948289" y="4809358"/>
            <a:ext cx="3835211" cy="1676784"/>
          </a:xfrm>
          <a:prstGeom prst="rect">
            <a:avLst/>
          </a:prstGeom>
          <a:ln>
            <a:noFill/>
          </a:ln>
          <a:effectLst>
            <a:outerShdw blurRad="292100" dist="139700" dir="2700000" algn="tl" rotWithShape="0">
              <a:srgbClr val="333333">
                <a:alpha val="65000"/>
              </a:srgbClr>
            </a:outerShdw>
          </a:effectLst>
        </p:spPr>
      </p:pic>
      <p:sp>
        <p:nvSpPr>
          <p:cNvPr id="35" name="Textfeld 34">
            <a:extLst>
              <a:ext uri="{FF2B5EF4-FFF2-40B4-BE49-F238E27FC236}">
                <a16:creationId xmlns:a16="http://schemas.microsoft.com/office/drawing/2014/main" id="{20317355-4189-4A2E-B79C-8FFFD720F656}"/>
              </a:ext>
            </a:extLst>
          </p:cNvPr>
          <p:cNvSpPr txBox="1"/>
          <p:nvPr/>
        </p:nvSpPr>
        <p:spPr>
          <a:xfrm>
            <a:off x="2541552" y="5606126"/>
            <a:ext cx="2128468" cy="369332"/>
          </a:xfrm>
          <a:prstGeom prst="rect">
            <a:avLst/>
          </a:prstGeom>
          <a:noFill/>
        </p:spPr>
        <p:txBody>
          <a:bodyPr wrap="none" rtlCol="0">
            <a:spAutoFit/>
          </a:bodyPr>
          <a:lstStyle/>
          <a:p>
            <a:r>
              <a:rPr lang="en-GB" dirty="0" smtClean="0"/>
              <a:t>2minutes4future.org</a:t>
            </a:r>
            <a:endParaRPr lang="en-GB" dirty="0"/>
          </a:p>
        </p:txBody>
      </p:sp>
      <p:pic>
        <p:nvPicPr>
          <p:cNvPr id="24" name="Picture 23"/>
          <p:cNvPicPr>
            <a:picLocks noChangeAspect="1"/>
          </p:cNvPicPr>
          <p:nvPr/>
        </p:nvPicPr>
        <p:blipFill rotWithShape="1">
          <a:blip r:embed="rId7"/>
          <a:srcRect l="27837" t="20070" r="39929" b="26218"/>
          <a:stretch/>
        </p:blipFill>
        <p:spPr>
          <a:xfrm>
            <a:off x="534530" y="4945856"/>
            <a:ext cx="1802926" cy="1689872"/>
          </a:xfrm>
          <a:prstGeom prst="rect">
            <a:avLst/>
          </a:prstGeom>
        </p:spPr>
      </p:pic>
    </p:spTree>
    <p:extLst>
      <p:ext uri="{BB962C8B-B14F-4D97-AF65-F5344CB8AC3E}">
        <p14:creationId xmlns:p14="http://schemas.microsoft.com/office/powerpoint/2010/main" val="317336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75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750"/>
                            </p:stCondLst>
                            <p:childTnLst>
                              <p:par>
                                <p:cTn id="15" presetID="1" presetClass="entr" presetSubtype="0" fill="hold" nodeType="afterEffect">
                                  <p:stCondLst>
                                    <p:cond delay="100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par>
                          <p:cTn id="41" fill="hold">
                            <p:stCondLst>
                              <p:cond delay="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1" presetClass="entr" presetSubtype="0" fill="hold" nodeType="afterEffect">
                                  <p:stCondLst>
                                    <p:cond delay="1000"/>
                                  </p:stCondLst>
                                  <p:childTnLst>
                                    <p:set>
                                      <p:cBhvr>
                                        <p:cTn id="4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P spid="27" grpId="0"/>
      <p:bldP spid="5" grpId="0"/>
      <p:bldP spid="32" grpId="0"/>
      <p:bldP spid="33"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1240" y="1708128"/>
            <a:ext cx="9258375" cy="5050022"/>
          </a:xfrm>
        </p:spPr>
      </p:pic>
    </p:spTree>
    <p:extLst>
      <p:ext uri="{BB962C8B-B14F-4D97-AF65-F5344CB8AC3E}">
        <p14:creationId xmlns:p14="http://schemas.microsoft.com/office/powerpoint/2010/main" val="3714475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24156"/>
            <a:ext cx="10515600" cy="1325563"/>
          </a:xfrm>
        </p:spPr>
        <p:txBody>
          <a:bodyPr/>
          <a:lstStyle/>
          <a:p>
            <a:endParaRPr lang="de-CH" dirty="0"/>
          </a:p>
        </p:txBody>
      </p:sp>
      <p:grpSp>
        <p:nvGrpSpPr>
          <p:cNvPr id="9" name="Gruppieren 8">
            <a:extLst>
              <a:ext uri="{FF2B5EF4-FFF2-40B4-BE49-F238E27FC236}">
                <a16:creationId xmlns:a16="http://schemas.microsoft.com/office/drawing/2014/main" id="{8650014D-8A11-4CC4-BD1F-57D92BB7DBB2}"/>
              </a:ext>
            </a:extLst>
          </p:cNvPr>
          <p:cNvGrpSpPr/>
          <p:nvPr/>
        </p:nvGrpSpPr>
        <p:grpSpPr>
          <a:xfrm>
            <a:off x="1799798" y="1068887"/>
            <a:ext cx="8592403" cy="5180773"/>
            <a:chOff x="0" y="158934"/>
            <a:chExt cx="9144000" cy="5513357"/>
          </a:xfrm>
        </p:grpSpPr>
        <p:pic>
          <p:nvPicPr>
            <p:cNvPr id="10" name="Picture 1">
              <a:extLst>
                <a:ext uri="{FF2B5EF4-FFF2-40B4-BE49-F238E27FC236}">
                  <a16:creationId xmlns:a16="http://schemas.microsoft.com/office/drawing/2014/main" id="{8D09C500-91F2-4D8A-9394-2091A0A0605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2710150"/>
              <a:ext cx="9144000" cy="2962141"/>
            </a:xfrm>
            <a:prstGeom prst="rect">
              <a:avLst/>
            </a:prstGeom>
          </p:spPr>
        </p:pic>
        <p:pic>
          <p:nvPicPr>
            <p:cNvPr id="11" name="Picture 7">
              <a:extLst>
                <a:ext uri="{FF2B5EF4-FFF2-40B4-BE49-F238E27FC236}">
                  <a16:creationId xmlns:a16="http://schemas.microsoft.com/office/drawing/2014/main" id="{F9703CE2-8D36-4ED1-B200-4D19E0F791C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765682"/>
              <a:ext cx="9144000" cy="2437787"/>
            </a:xfrm>
            <a:prstGeom prst="rect">
              <a:avLst/>
            </a:prstGeom>
          </p:spPr>
        </p:pic>
        <p:sp>
          <p:nvSpPr>
            <p:cNvPr id="12" name="Rectangle 3">
              <a:extLst>
                <a:ext uri="{FF2B5EF4-FFF2-40B4-BE49-F238E27FC236}">
                  <a16:creationId xmlns:a16="http://schemas.microsoft.com/office/drawing/2014/main" id="{96CCF9EA-32F2-436D-A27A-5C01FE80B5E1}"/>
                </a:ext>
              </a:extLst>
            </p:cNvPr>
            <p:cNvSpPr/>
            <p:nvPr/>
          </p:nvSpPr>
          <p:spPr>
            <a:xfrm>
              <a:off x="0" y="158934"/>
              <a:ext cx="9144000" cy="681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marL="182880" algn="ctr">
                <a:spcAft>
                  <a:spcPts val="200"/>
                </a:spcAft>
              </a:pPr>
              <a:r>
                <a:rPr lang="de-DE" sz="2400" dirty="0">
                  <a:solidFill>
                    <a:prstClr val="white"/>
                  </a:solidFill>
                  <a:effectLst>
                    <a:outerShdw blurRad="63500" dist="25400" dir="5400000" algn="t" rotWithShape="0">
                      <a:prstClr val="black">
                        <a:alpha val="25000"/>
                      </a:prstClr>
                    </a:outerShdw>
                  </a:effectLst>
                  <a:latin typeface="+mj-lt"/>
                </a:rPr>
                <a:t>McCarthy-Glacier (Alaska)</a:t>
              </a:r>
              <a:endParaRPr lang="de-DE" sz="2400" dirty="0">
                <a:solidFill>
                  <a:prstClr val="white"/>
                </a:solidFill>
                <a:latin typeface="+mj-lt"/>
                <a:ea typeface="Lato"/>
                <a:cs typeface="Lato"/>
              </a:endParaRPr>
            </a:p>
          </p:txBody>
        </p:sp>
      </p:grpSp>
    </p:spTree>
    <p:extLst>
      <p:ext uri="{BB962C8B-B14F-4D97-AF65-F5344CB8AC3E}">
        <p14:creationId xmlns:p14="http://schemas.microsoft.com/office/powerpoint/2010/main" val="1992014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9558" y="2689225"/>
            <a:ext cx="5839558" cy="43200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839558" cy="4320000"/>
          </a:xfrm>
          <a:prstGeom prst="rect">
            <a:avLst/>
          </a:prstGeom>
        </p:spPr>
      </p:pic>
      <p:sp>
        <p:nvSpPr>
          <p:cNvPr id="7" name="TextBox 6"/>
          <p:cNvSpPr txBox="1"/>
          <p:nvPr/>
        </p:nvSpPr>
        <p:spPr>
          <a:xfrm>
            <a:off x="5986268" y="750642"/>
            <a:ext cx="4243405" cy="1200329"/>
          </a:xfrm>
          <a:prstGeom prst="rect">
            <a:avLst/>
          </a:prstGeom>
          <a:noFill/>
        </p:spPr>
        <p:txBody>
          <a:bodyPr wrap="none" rtlCol="0">
            <a:spAutoFit/>
          </a:bodyPr>
          <a:lstStyle/>
          <a:p>
            <a:pPr algn="ctr"/>
            <a:r>
              <a:rPr lang="de-CH" sz="2400" b="1" dirty="0" smtClean="0"/>
              <a:t>Rhone glacier </a:t>
            </a:r>
          </a:p>
          <a:p>
            <a:pPr algn="ctr"/>
            <a:r>
              <a:rPr lang="de-CH" sz="2400" b="1" dirty="0" smtClean="0"/>
              <a:t>(</a:t>
            </a:r>
            <a:r>
              <a:rPr lang="de-CH" sz="2400" b="1" dirty="0" err="1" smtClean="0"/>
              <a:t>seen</a:t>
            </a:r>
            <a:r>
              <a:rPr lang="de-CH" sz="2400" b="1" dirty="0" smtClean="0"/>
              <a:t> </a:t>
            </a:r>
            <a:r>
              <a:rPr lang="de-CH" sz="2400" b="1" dirty="0" err="1" smtClean="0"/>
              <a:t>from</a:t>
            </a:r>
            <a:r>
              <a:rPr lang="de-CH" sz="2400" b="1" dirty="0" smtClean="0"/>
              <a:t> </a:t>
            </a:r>
            <a:r>
              <a:rPr lang="de-CH" sz="2400" b="1" dirty="0" err="1" smtClean="0"/>
              <a:t>Gletsch</a:t>
            </a:r>
            <a:r>
              <a:rPr lang="de-CH" sz="2400" b="1" dirty="0" smtClean="0"/>
              <a:t> </a:t>
            </a:r>
            <a:r>
              <a:rPr lang="de-CH" sz="2400" b="1" dirty="0" err="1" smtClean="0"/>
              <a:t>Switzerland</a:t>
            </a:r>
            <a:r>
              <a:rPr lang="de-CH" sz="2400" b="1" dirty="0" smtClean="0"/>
              <a:t>)</a:t>
            </a:r>
          </a:p>
          <a:p>
            <a:pPr algn="ctr"/>
            <a:r>
              <a:rPr lang="de-CH" sz="2400" b="1" dirty="0" smtClean="0"/>
              <a:t> in 1849 </a:t>
            </a:r>
            <a:r>
              <a:rPr lang="de-CH" sz="2400" b="1" dirty="0" err="1" smtClean="0"/>
              <a:t>and</a:t>
            </a:r>
            <a:r>
              <a:rPr lang="de-CH" sz="2400" b="1" dirty="0" smtClean="0"/>
              <a:t> in 2019</a:t>
            </a:r>
            <a:endParaRPr lang="de-CH" sz="2400" b="1" dirty="0"/>
          </a:p>
        </p:txBody>
      </p:sp>
    </p:spTree>
    <p:extLst>
      <p:ext uri="{BB962C8B-B14F-4D97-AF65-F5344CB8AC3E}">
        <p14:creationId xmlns:p14="http://schemas.microsoft.com/office/powerpoint/2010/main" val="2503657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18849"/>
          <a:stretch/>
        </p:blipFill>
        <p:spPr>
          <a:xfrm>
            <a:off x="1815867" y="3640254"/>
            <a:ext cx="5316544" cy="3191750"/>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353" b="7409"/>
          <a:stretch/>
        </p:blipFill>
        <p:spPr>
          <a:xfrm>
            <a:off x="1815867" y="-34991"/>
            <a:ext cx="5316545" cy="3627768"/>
          </a:xfrm>
          <a:prstGeom prst="rect">
            <a:avLst/>
          </a:prstGeom>
        </p:spPr>
      </p:pic>
      <p:sp>
        <p:nvSpPr>
          <p:cNvPr id="7" name="TextBox 6"/>
          <p:cNvSpPr txBox="1"/>
          <p:nvPr/>
        </p:nvSpPr>
        <p:spPr>
          <a:xfrm>
            <a:off x="7759294" y="2757839"/>
            <a:ext cx="4243405" cy="1200329"/>
          </a:xfrm>
          <a:prstGeom prst="rect">
            <a:avLst/>
          </a:prstGeom>
          <a:noFill/>
        </p:spPr>
        <p:txBody>
          <a:bodyPr wrap="none" rtlCol="0">
            <a:spAutoFit/>
          </a:bodyPr>
          <a:lstStyle/>
          <a:p>
            <a:pPr algn="ctr"/>
            <a:r>
              <a:rPr lang="de-CH" sz="2400" b="1" dirty="0" smtClean="0"/>
              <a:t>Rhone glacier </a:t>
            </a:r>
          </a:p>
          <a:p>
            <a:pPr algn="ctr"/>
            <a:r>
              <a:rPr lang="de-CH" sz="2400" b="1" dirty="0" smtClean="0"/>
              <a:t>(</a:t>
            </a:r>
            <a:r>
              <a:rPr lang="de-CH" sz="2400" b="1" dirty="0" err="1" smtClean="0"/>
              <a:t>seen</a:t>
            </a:r>
            <a:r>
              <a:rPr lang="de-CH" sz="2400" b="1" dirty="0" smtClean="0"/>
              <a:t> </a:t>
            </a:r>
            <a:r>
              <a:rPr lang="de-CH" sz="2400" b="1" dirty="0" err="1" smtClean="0"/>
              <a:t>from</a:t>
            </a:r>
            <a:r>
              <a:rPr lang="de-CH" sz="2400" b="1" dirty="0" smtClean="0"/>
              <a:t> </a:t>
            </a:r>
            <a:r>
              <a:rPr lang="de-CH" sz="2400" b="1" dirty="0" err="1" smtClean="0"/>
              <a:t>Gletsch</a:t>
            </a:r>
            <a:r>
              <a:rPr lang="de-CH" sz="2400" b="1" dirty="0" smtClean="0"/>
              <a:t> </a:t>
            </a:r>
            <a:r>
              <a:rPr lang="de-CH" sz="2400" b="1" dirty="0" err="1" smtClean="0"/>
              <a:t>Switzerland</a:t>
            </a:r>
            <a:r>
              <a:rPr lang="de-CH" sz="2400" b="1" dirty="0" smtClean="0"/>
              <a:t>)</a:t>
            </a:r>
          </a:p>
          <a:p>
            <a:pPr algn="ctr"/>
            <a:r>
              <a:rPr lang="de-CH" sz="2400" b="1" dirty="0" smtClean="0"/>
              <a:t> in 1849 </a:t>
            </a:r>
            <a:r>
              <a:rPr lang="de-CH" sz="2400" b="1" dirty="0" err="1" smtClean="0"/>
              <a:t>and</a:t>
            </a:r>
            <a:r>
              <a:rPr lang="de-CH" sz="2400" b="1" dirty="0" smtClean="0"/>
              <a:t> in 2019</a:t>
            </a:r>
            <a:endParaRPr lang="de-CH" sz="2400" b="1" dirty="0"/>
          </a:p>
        </p:txBody>
      </p:sp>
    </p:spTree>
    <p:extLst>
      <p:ext uri="{BB962C8B-B14F-4D97-AF65-F5344CB8AC3E}">
        <p14:creationId xmlns:p14="http://schemas.microsoft.com/office/powerpoint/2010/main" val="2622592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1241" y="1708128"/>
            <a:ext cx="9258373" cy="5050022"/>
          </a:xfrm>
        </p:spPr>
      </p:pic>
    </p:spTree>
    <p:extLst>
      <p:ext uri="{BB962C8B-B14F-4D97-AF65-F5344CB8AC3E}">
        <p14:creationId xmlns:p14="http://schemas.microsoft.com/office/powerpoint/2010/main" val="1643956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1241" y="1708128"/>
            <a:ext cx="9258373" cy="5050021"/>
          </a:xfrm>
        </p:spPr>
      </p:pic>
    </p:spTree>
    <p:extLst>
      <p:ext uri="{BB962C8B-B14F-4D97-AF65-F5344CB8AC3E}">
        <p14:creationId xmlns:p14="http://schemas.microsoft.com/office/powerpoint/2010/main" val="1353403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1241" y="1708128"/>
            <a:ext cx="9258373" cy="5050022"/>
          </a:xfrm>
        </p:spPr>
      </p:pic>
    </p:spTree>
    <p:extLst>
      <p:ext uri="{BB962C8B-B14F-4D97-AF65-F5344CB8AC3E}">
        <p14:creationId xmlns:p14="http://schemas.microsoft.com/office/powerpoint/2010/main" val="790253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CH"/>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1242" y="1708128"/>
            <a:ext cx="9258371" cy="5050021"/>
          </a:xfrm>
        </p:spPr>
      </p:pic>
    </p:spTree>
    <p:extLst>
      <p:ext uri="{BB962C8B-B14F-4D97-AF65-F5344CB8AC3E}">
        <p14:creationId xmlns:p14="http://schemas.microsoft.com/office/powerpoint/2010/main" val="2469911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2652</Words>
  <Application>Microsoft Office PowerPoint</Application>
  <PresentationFormat>Widescreen</PresentationFormat>
  <Paragraphs>201</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MS PGothic</vt:lpstr>
      <vt:lpstr>Arial</vt:lpstr>
      <vt:lpstr>Calibri</vt:lpstr>
      <vt:lpstr>Calibri Light</vt:lpstr>
      <vt:lpstr>Lato</vt:lpstr>
      <vt:lpstr>Liberation Sans</vt:lpstr>
      <vt:lpstr>Lohit Devanagari</vt:lpstr>
      <vt:lpstr>Noto Sans CJK SC</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Slides for Future: The Problem</dc:title>
  <dc:creator>Overbeck, Jan</dc:creator>
  <cp:lastModifiedBy>Fabrizio Menardo</cp:lastModifiedBy>
  <cp:revision>77</cp:revision>
  <dcterms:created xsi:type="dcterms:W3CDTF">2020-12-17T14:49:42Z</dcterms:created>
  <dcterms:modified xsi:type="dcterms:W3CDTF">2021-03-07T14:53:22Z</dcterms:modified>
</cp:coreProperties>
</file>