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9" r:id="rId2"/>
    <p:sldId id="354" r:id="rId3"/>
    <p:sldId id="355" r:id="rId4"/>
    <p:sldId id="356" r:id="rId5"/>
    <p:sldId id="360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150">
          <p15:clr>
            <a:srgbClr val="A4A3A4"/>
          </p15:clr>
        </p15:guide>
        <p15:guide id="4" pos="5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03C"/>
    <a:srgbClr val="FF9900"/>
    <a:srgbClr val="CD4343"/>
    <a:srgbClr val="F82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52" y="72"/>
      </p:cViewPr>
      <p:guideLst>
        <p:guide orient="horz" pos="2160"/>
        <p:guide pos="3840"/>
        <p:guide orient="horz" pos="3150"/>
        <p:guide pos="58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orona%20control%20room\Daily%20analysis\Nov%202020\Nov%2029%20Cab%20Sec%20VC\29.11%20test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lang="en-IN"/>
            </a:pPr>
            <a:r>
              <a:rPr lang="en-US"/>
              <a:t>Trajectory of Monthly Average New cases</a:t>
            </a:r>
            <a:endParaRPr lang="en-IN"/>
          </a:p>
        </c:rich>
      </c:tx>
      <c:layout>
        <c:manualLayout>
          <c:xMode val="edge"/>
          <c:yMode val="edge"/>
          <c:x val="0.27588040658273638"/>
          <c:y val="2.693571272532162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568819444444446"/>
          <c:y val="0.17803906070185543"/>
          <c:w val="0.85636979166666649"/>
          <c:h val="0.669488648914638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IN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Mar'20</c:v>
                </c:pt>
                <c:pt idx="1">
                  <c:v>Apr'20</c:v>
                </c:pt>
                <c:pt idx="2">
                  <c:v>May'20</c:v>
                </c:pt>
                <c:pt idx="3">
                  <c:v>June'20</c:v>
                </c:pt>
                <c:pt idx="4">
                  <c:v>July'20</c:v>
                </c:pt>
                <c:pt idx="5">
                  <c:v>Aug'20</c:v>
                </c:pt>
                <c:pt idx="6">
                  <c:v>Sep'20</c:v>
                </c:pt>
                <c:pt idx="7">
                  <c:v>Oct'20</c:v>
                </c:pt>
                <c:pt idx="8">
                  <c:v>Nov'20</c:v>
                </c:pt>
              </c:strCache>
            </c:strRef>
          </c:cat>
          <c:val>
            <c:numRef>
              <c:f>Sheet1!$B$2:$B$10</c:f>
              <c:numCache>
                <c:formatCode>#,##0</c:formatCode>
                <c:ptCount val="9"/>
                <c:pt idx="0">
                  <c:v>7.2941176470588234</c:v>
                </c:pt>
                <c:pt idx="1">
                  <c:v>73.3</c:v>
                </c:pt>
                <c:pt idx="2">
                  <c:v>645.48387096774195</c:v>
                </c:pt>
                <c:pt idx="3">
                  <c:v>2261.1333333333332</c:v>
                </c:pt>
                <c:pt idx="4">
                  <c:v>5022.322580645161</c:v>
                </c:pt>
                <c:pt idx="5">
                  <c:v>5876.8387096774195</c:v>
                </c:pt>
                <c:pt idx="6">
                  <c:v>5652.0333333333338</c:v>
                </c:pt>
                <c:pt idx="7">
                  <c:v>4094.1935483870966</c:v>
                </c:pt>
                <c:pt idx="8">
                  <c:v>1913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801-4EE7-91A8-FB7914A8D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221480"/>
        <c:axId val="191222264"/>
      </c:barChart>
      <c:catAx>
        <c:axId val="191221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 rot="0"/>
          <a:lstStyle/>
          <a:p>
            <a:pPr>
              <a:defRPr lang="en-IN"/>
            </a:pPr>
            <a:endParaRPr lang="en-US"/>
          </a:p>
        </c:txPr>
        <c:crossAx val="191222264"/>
        <c:crosses val="autoZero"/>
        <c:auto val="1"/>
        <c:lblAlgn val="ctr"/>
        <c:lblOffset val="100"/>
        <c:noMultiLvlLbl val="0"/>
      </c:catAx>
      <c:valAx>
        <c:axId val="191222264"/>
        <c:scaling>
          <c:orientation val="minMax"/>
        </c:scaling>
        <c:delete val="0"/>
        <c:axPos val="l"/>
        <c:numFmt formatCode="###0" sourceLinked="0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lang="en-IN"/>
            </a:pPr>
            <a:endParaRPr lang="en-US"/>
          </a:p>
        </c:txPr>
        <c:crossAx val="191221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>
          <a:latin typeface="Trebuchet MS" pitchFamily="34" charset="0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KL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IN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July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10518</c:v>
                </c:pt>
                <c:pt idx="1">
                  <c:v>23553</c:v>
                </c:pt>
                <c:pt idx="2">
                  <c:v>67145</c:v>
                </c:pt>
                <c:pt idx="3">
                  <c:v>91302</c:v>
                </c:pt>
                <c:pt idx="4" formatCode="#,##0">
                  <c:v>61907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0197272"/>
        <c:axId val="290192568"/>
      </c:lineChart>
      <c:catAx>
        <c:axId val="290197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290192568"/>
        <c:crosses val="autoZero"/>
        <c:auto val="1"/>
        <c:lblAlgn val="ctr"/>
        <c:lblOffset val="100"/>
        <c:noMultiLvlLbl val="0"/>
      </c:catAx>
      <c:valAx>
        <c:axId val="290192568"/>
        <c:scaling>
          <c:orientation val="minMax"/>
          <c:max val="300000"/>
        </c:scaling>
        <c:delete val="0"/>
        <c:axPos val="l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290197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latin typeface="Trebuchet MS" pitchFamily="34" charset="0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KL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pPr>
              <a:solidFill>
                <a:srgbClr val="FFC00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IN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July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150967</c:v>
                </c:pt>
                <c:pt idx="1">
                  <c:v>194400</c:v>
                </c:pt>
                <c:pt idx="2">
                  <c:v>259463</c:v>
                </c:pt>
                <c:pt idx="3">
                  <c:v>124143</c:v>
                </c:pt>
                <c:pt idx="4" formatCode="#,##0">
                  <c:v>90557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0194136"/>
        <c:axId val="290196880"/>
      </c:lineChart>
      <c:catAx>
        <c:axId val="290194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290196880"/>
        <c:crosses val="autoZero"/>
        <c:auto val="1"/>
        <c:lblAlgn val="ctr"/>
        <c:lblOffset val="100"/>
        <c:noMultiLvlLbl val="0"/>
      </c:catAx>
      <c:valAx>
        <c:axId val="290196880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2901941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latin typeface="Trebuchet MS" pitchFamily="34" charset="0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KL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chemeClr val="accent2">
                  <a:lumMod val="75000"/>
                </a:schemeClr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IN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July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72005</c:v>
                </c:pt>
                <c:pt idx="1">
                  <c:v>87246</c:v>
                </c:pt>
                <c:pt idx="2">
                  <c:v>107627</c:v>
                </c:pt>
                <c:pt idx="3">
                  <c:v>55028</c:v>
                </c:pt>
                <c:pt idx="4" formatCode="#,##0">
                  <c:v>23279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0193352"/>
        <c:axId val="290190608"/>
      </c:lineChart>
      <c:catAx>
        <c:axId val="2901933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290190608"/>
        <c:crosses val="autoZero"/>
        <c:auto val="1"/>
        <c:lblAlgn val="ctr"/>
        <c:lblOffset val="100"/>
        <c:noMultiLvlLbl val="0"/>
      </c:catAx>
      <c:valAx>
        <c:axId val="290190608"/>
        <c:scaling>
          <c:orientation val="minMax"/>
          <c:max val="300000"/>
        </c:scaling>
        <c:delete val="0"/>
        <c:axPos val="l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2901933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latin typeface="Trebuchet MS" pitchFamily="34" charset="0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KL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pPr>
              <a:solidFill>
                <a:srgbClr val="7030A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IN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July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75720</c:v>
                </c:pt>
                <c:pt idx="1">
                  <c:v>100276</c:v>
                </c:pt>
                <c:pt idx="2">
                  <c:v>58445</c:v>
                </c:pt>
                <c:pt idx="3">
                  <c:v>24575</c:v>
                </c:pt>
                <c:pt idx="4" formatCode="#,##0">
                  <c:v>7840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0193744"/>
        <c:axId val="290194920"/>
      </c:lineChart>
      <c:catAx>
        <c:axId val="2901937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290194920"/>
        <c:crosses val="autoZero"/>
        <c:auto val="1"/>
        <c:lblAlgn val="ctr"/>
        <c:lblOffset val="100"/>
        <c:noMultiLvlLbl val="0"/>
      </c:catAx>
      <c:valAx>
        <c:axId val="290194920"/>
        <c:scaling>
          <c:orientation val="minMax"/>
          <c:max val="300000"/>
        </c:scaling>
        <c:delete val="0"/>
        <c:axPos val="l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2901937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latin typeface="Trebuchet MS" pitchFamily="34" charset="0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KL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IN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July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57968</c:v>
                </c:pt>
                <c:pt idx="1">
                  <c:v>52578</c:v>
                </c:pt>
                <c:pt idx="2">
                  <c:v>46263</c:v>
                </c:pt>
                <c:pt idx="3">
                  <c:v>22164</c:v>
                </c:pt>
                <c:pt idx="4" formatCode="#,##0">
                  <c:v>10997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0198056"/>
        <c:axId val="290191000"/>
      </c:lineChart>
      <c:catAx>
        <c:axId val="2901980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290191000"/>
        <c:crosses val="autoZero"/>
        <c:auto val="1"/>
        <c:lblAlgn val="ctr"/>
        <c:lblOffset val="100"/>
        <c:noMultiLvlLbl val="0"/>
      </c:catAx>
      <c:valAx>
        <c:axId val="290191000"/>
        <c:scaling>
          <c:orientation val="minMax"/>
          <c:max val="300000"/>
        </c:scaling>
        <c:delete val="0"/>
        <c:axPos val="l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2901980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latin typeface="Trebuchet MS" pitchFamily="34" charset="0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Labs 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April </c:v>
                </c:pt>
                <c:pt idx="1">
                  <c:v>May </c:v>
                </c:pt>
                <c:pt idx="2">
                  <c:v>June </c:v>
                </c:pt>
                <c:pt idx="3">
                  <c:v>July </c:v>
                </c:pt>
                <c:pt idx="4">
                  <c:v>August </c:v>
                </c:pt>
                <c:pt idx="5">
                  <c:v>September</c:v>
                </c:pt>
                <c:pt idx="6">
                  <c:v>October </c:v>
                </c:pt>
                <c:pt idx="7">
                  <c:v>November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45</c:v>
                </c:pt>
                <c:pt idx="1">
                  <c:v>72</c:v>
                </c:pt>
                <c:pt idx="2">
                  <c:v>90</c:v>
                </c:pt>
                <c:pt idx="3">
                  <c:v>120</c:v>
                </c:pt>
                <c:pt idx="4">
                  <c:v>182</c:v>
                </c:pt>
                <c:pt idx="5">
                  <c:v>186</c:v>
                </c:pt>
                <c:pt idx="6">
                  <c:v>202</c:v>
                </c:pt>
                <c:pt idx="7">
                  <c:v>220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90196488"/>
        <c:axId val="290191784"/>
      </c:barChart>
      <c:catAx>
        <c:axId val="2901964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290191784"/>
        <c:crosses val="autoZero"/>
        <c:auto val="1"/>
        <c:lblAlgn val="ctr"/>
        <c:lblOffset val="100"/>
        <c:noMultiLvlLbl val="0"/>
      </c:catAx>
      <c:valAx>
        <c:axId val="2901917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90196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500">
          <a:latin typeface="Trebuchet MS" pitchFamily="34" charset="0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Govt Labs</c:v>
                </c:pt>
              </c:strCache>
            </c:strRef>
          </c:tx>
          <c:cat>
            <c:strRef>
              <c:f>Sheet1!$C$4:$C$12</c:f>
              <c:strCache>
                <c:ptCount val="9"/>
                <c:pt idx="0">
                  <c:v>Upto March 20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</c:strCache>
            </c:strRef>
          </c:cat>
          <c:val>
            <c:numRef>
              <c:f>Sheet1!$D$4:$D$12</c:f>
            </c:numRef>
          </c:val>
          <c:smooth val="0"/>
        </c:ser>
        <c:ser>
          <c:idx val="1"/>
          <c:order val="1"/>
          <c:tx>
            <c:strRef>
              <c:f>Sheet1!$E$3</c:f>
              <c:strCache>
                <c:ptCount val="1"/>
                <c:pt idx="0">
                  <c:v>Private Labs</c:v>
                </c:pt>
              </c:strCache>
            </c:strRef>
          </c:tx>
          <c:cat>
            <c:strRef>
              <c:f>Sheet1!$C$4:$C$12</c:f>
              <c:strCache>
                <c:ptCount val="9"/>
                <c:pt idx="0">
                  <c:v>Upto March 20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</c:strCache>
            </c:strRef>
          </c:cat>
          <c:val>
            <c:numRef>
              <c:f>Sheet1!$E$4:$E$12</c:f>
            </c:numRef>
          </c:val>
          <c:smooth val="0"/>
        </c:ser>
        <c:ser>
          <c:idx val="2"/>
          <c:order val="2"/>
          <c:tx>
            <c:strRef>
              <c:f>Sheet1!$F$3</c:f>
              <c:strCache>
                <c:ptCount val="1"/>
                <c:pt idx="0">
                  <c:v>Govt Free Tests (%)</c:v>
                </c:pt>
              </c:strCache>
            </c:strRef>
          </c:tx>
          <c:spPr>
            <a:ln w="50800">
              <a:solidFill>
                <a:srgbClr val="00B050"/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Sheet1!$C$4:$C$12</c:f>
              <c:strCache>
                <c:ptCount val="9"/>
                <c:pt idx="0">
                  <c:v>Upto March 20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</c:strCache>
            </c:strRef>
          </c:cat>
          <c:val>
            <c:numRef>
              <c:f>Sheet1!$F$4:$F$12</c:f>
              <c:numCache>
                <c:formatCode>0</c:formatCode>
                <c:ptCount val="9"/>
                <c:pt idx="0">
                  <c:v>88.322796578653779</c:v>
                </c:pt>
                <c:pt idx="1">
                  <c:v>95</c:v>
                </c:pt>
                <c:pt idx="2">
                  <c:v>87</c:v>
                </c:pt>
                <c:pt idx="3">
                  <c:v>85</c:v>
                </c:pt>
                <c:pt idx="4">
                  <c:v>86</c:v>
                </c:pt>
                <c:pt idx="5">
                  <c:v>88</c:v>
                </c:pt>
                <c:pt idx="6">
                  <c:v>89</c:v>
                </c:pt>
                <c:pt idx="7">
                  <c:v>88</c:v>
                </c:pt>
                <c:pt idx="8">
                  <c:v>90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Sheet1!$G$3</c:f>
              <c:strCache>
                <c:ptCount val="1"/>
                <c:pt idx="0">
                  <c:v>Private Testing (%)</c:v>
                </c:pt>
              </c:strCache>
            </c:strRef>
          </c:tx>
          <c:spPr>
            <a:ln w="50800">
              <a:solidFill>
                <a:srgbClr val="FF0000">
                  <a:alpha val="72000"/>
                </a:srgbClr>
              </a:solidFill>
            </a:ln>
          </c:spPr>
          <c:marker>
            <c:symbol val="none"/>
          </c:marker>
          <c:dLbls>
            <c:spPr>
              <a:ln w="50800"/>
            </c:spPr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Sheet1!$C$4:$C$12</c:f>
              <c:strCache>
                <c:ptCount val="9"/>
                <c:pt idx="0">
                  <c:v>Upto March 20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</c:strCache>
            </c:strRef>
          </c:cat>
          <c:val>
            <c:numRef>
              <c:f>Sheet1!$G$4:$G$12</c:f>
              <c:numCache>
                <c:formatCode>0</c:formatCode>
                <c:ptCount val="9"/>
                <c:pt idx="0">
                  <c:v>11.677203421346221</c:v>
                </c:pt>
                <c:pt idx="1">
                  <c:v>5</c:v>
                </c:pt>
                <c:pt idx="2">
                  <c:v>13</c:v>
                </c:pt>
                <c:pt idx="3">
                  <c:v>15</c:v>
                </c:pt>
                <c:pt idx="4">
                  <c:v>14</c:v>
                </c:pt>
                <c:pt idx="5">
                  <c:v>12</c:v>
                </c:pt>
                <c:pt idx="6">
                  <c:v>11</c:v>
                </c:pt>
                <c:pt idx="7">
                  <c:v>12</c:v>
                </c:pt>
                <c:pt idx="8">
                  <c:v>10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0785560"/>
        <c:axId val="290788696"/>
      </c:lineChart>
      <c:catAx>
        <c:axId val="2907855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90788696"/>
        <c:crosses val="autoZero"/>
        <c:auto val="1"/>
        <c:lblAlgn val="ctr"/>
        <c:lblOffset val="100"/>
        <c:noMultiLvlLbl val="0"/>
      </c:catAx>
      <c:valAx>
        <c:axId val="290788696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9078556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600" b="1"/>
            </a:pPr>
            <a:endParaRPr lang="en-US"/>
          </a:p>
        </c:txPr>
      </c:dTable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lang="en-IN"/>
            </a:pPr>
            <a:r>
              <a:rPr lang="en-IN"/>
              <a:t>Trajectory of Monthly Average Case Fatality Rate</a:t>
            </a:r>
            <a:endParaRPr lang="en-US"/>
          </a:p>
        </c:rich>
      </c:tx>
      <c:layout>
        <c:manualLayout>
          <c:xMode val="edge"/>
          <c:yMode val="edge"/>
          <c:x val="0.1926588541666667"/>
          <c:y val="2.3518518518518518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888402777777778"/>
          <c:y val="0.18624814814814863"/>
          <c:w val="0.86623125000000123"/>
          <c:h val="0.65653055555555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IN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Mar'20</c:v>
                </c:pt>
                <c:pt idx="1">
                  <c:v>Apr'20</c:v>
                </c:pt>
                <c:pt idx="2">
                  <c:v>May'20</c:v>
                </c:pt>
                <c:pt idx="3">
                  <c:v>June'20</c:v>
                </c:pt>
                <c:pt idx="4">
                  <c:v>July'20</c:v>
                </c:pt>
                <c:pt idx="5">
                  <c:v>Aug'20</c:v>
                </c:pt>
                <c:pt idx="6">
                  <c:v>Sep'20</c:v>
                </c:pt>
                <c:pt idx="7">
                  <c:v>Oct'20</c:v>
                </c:pt>
                <c:pt idx="8">
                  <c:v>Nov'20</c:v>
                </c:pt>
              </c:strCache>
            </c:strRef>
          </c:cat>
          <c:val>
            <c:numRef>
              <c:f>Sheet1!$B$2:$B$10</c:f>
              <c:numCache>
                <c:formatCode>0.0%</c:formatCode>
                <c:ptCount val="9"/>
                <c:pt idx="0">
                  <c:v>8.0645161290322578E-3</c:v>
                </c:pt>
                <c:pt idx="1">
                  <c:v>1.1823556161891768E-2</c:v>
                </c:pt>
                <c:pt idx="2">
                  <c:v>7.0000000000000001E-3</c:v>
                </c:pt>
                <c:pt idx="3">
                  <c:v>1.4999999999999999E-2</c:v>
                </c:pt>
                <c:pt idx="4">
                  <c:v>1.7999999999999999E-2</c:v>
                </c:pt>
                <c:pt idx="5">
                  <c:v>1.9E-2</c:v>
                </c:pt>
                <c:pt idx="6">
                  <c:v>1.2962886512818395E-2</c:v>
                </c:pt>
                <c:pt idx="7">
                  <c:v>1.2622124172707217E-2</c:v>
                </c:pt>
                <c:pt idx="8">
                  <c:v>0.01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801-4EE7-91A8-FB7914A8D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221088"/>
        <c:axId val="191220304"/>
      </c:barChart>
      <c:catAx>
        <c:axId val="191221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 rot="0"/>
          <a:lstStyle/>
          <a:p>
            <a:pPr>
              <a:defRPr lang="en-IN"/>
            </a:pPr>
            <a:endParaRPr lang="en-US"/>
          </a:p>
        </c:txPr>
        <c:crossAx val="191220304"/>
        <c:crosses val="autoZero"/>
        <c:auto val="1"/>
        <c:lblAlgn val="ctr"/>
        <c:lblOffset val="100"/>
        <c:noMultiLvlLbl val="0"/>
      </c:catAx>
      <c:valAx>
        <c:axId val="191220304"/>
        <c:scaling>
          <c:orientation val="minMax"/>
        </c:scaling>
        <c:delete val="0"/>
        <c:axPos val="l"/>
        <c:numFmt formatCode="0.0%" sourceLinked="1"/>
        <c:majorTickMark val="out"/>
        <c:minorTickMark val="none"/>
        <c:tickLblPos val="nextTo"/>
        <c:spPr>
          <a:ln w="12700">
            <a:solidFill>
              <a:prstClr val="black"/>
            </a:solidFill>
          </a:ln>
        </c:spPr>
        <c:txPr>
          <a:bodyPr/>
          <a:lstStyle/>
          <a:p>
            <a:pPr>
              <a:defRPr lang="en-IN"/>
            </a:pPr>
            <a:endParaRPr lang="en-US"/>
          </a:p>
        </c:txPr>
        <c:crossAx val="1912210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>
          <a:latin typeface="Trebuchet MS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 algn="ctr">
              <a:defRPr lang="en-IN"/>
            </a:pPr>
            <a:r>
              <a:rPr lang="en-US"/>
              <a:t>Trajectory of Monthly Average Tests done </a:t>
            </a:r>
          </a:p>
        </c:rich>
      </c:tx>
      <c:layout>
        <c:manualLayout>
          <c:xMode val="edge"/>
          <c:yMode val="edge"/>
          <c:x val="0.25829134174735163"/>
          <c:y val="2.552603030748192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121736111111111"/>
          <c:y val="0.2030268518518519"/>
          <c:w val="0.81766475694444463"/>
          <c:h val="0.624334259259259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IN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Mar'20</c:v>
                </c:pt>
                <c:pt idx="1">
                  <c:v>Apr'20</c:v>
                </c:pt>
                <c:pt idx="2">
                  <c:v>May'20</c:v>
                </c:pt>
                <c:pt idx="3">
                  <c:v>June'20</c:v>
                </c:pt>
                <c:pt idx="4">
                  <c:v>July'20</c:v>
                </c:pt>
                <c:pt idx="5">
                  <c:v>Aug'20</c:v>
                </c:pt>
                <c:pt idx="6">
                  <c:v>Sep'20</c:v>
                </c:pt>
                <c:pt idx="7">
                  <c:v>Oct'20</c:v>
                </c:pt>
                <c:pt idx="8">
                  <c:v>Nov'20</c:v>
                </c:pt>
              </c:strCache>
            </c:strRef>
          </c:cat>
          <c:val>
            <c:numRef>
              <c:f>Sheet1!$B$2:$B$10</c:f>
              <c:numCache>
                <c:formatCode>0</c:formatCode>
                <c:ptCount val="9"/>
                <c:pt idx="0">
                  <c:v>111</c:v>
                </c:pt>
                <c:pt idx="1">
                  <c:v>3913.1333333333332</c:v>
                </c:pt>
                <c:pt idx="2">
                  <c:v>12006.903225806451</c:v>
                </c:pt>
                <c:pt idx="3">
                  <c:v>22624.033333333333</c:v>
                </c:pt>
                <c:pt idx="4">
                  <c:v>47982.419354838712</c:v>
                </c:pt>
                <c:pt idx="5">
                  <c:v>69516.419354838712</c:v>
                </c:pt>
                <c:pt idx="6">
                  <c:v>84696.766666666663</c:v>
                </c:pt>
                <c:pt idx="7">
                  <c:v>83940.645161290318</c:v>
                </c:pt>
                <c:pt idx="8">
                  <c:v>70126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801-4EE7-91A8-FB7914A8D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9684104"/>
        <c:axId val="289680968"/>
      </c:barChart>
      <c:catAx>
        <c:axId val="289684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prstClr val="black"/>
            </a:solidFill>
          </a:ln>
        </c:spPr>
        <c:txPr>
          <a:bodyPr rot="0"/>
          <a:lstStyle/>
          <a:p>
            <a:pPr>
              <a:defRPr lang="en-IN"/>
            </a:pPr>
            <a:endParaRPr lang="en-US"/>
          </a:p>
        </c:txPr>
        <c:crossAx val="289680968"/>
        <c:crosses val="autoZero"/>
        <c:auto val="1"/>
        <c:lblAlgn val="ctr"/>
        <c:lblOffset val="100"/>
        <c:noMultiLvlLbl val="0"/>
      </c:catAx>
      <c:valAx>
        <c:axId val="289680968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spPr>
          <a:ln w="12700">
            <a:solidFill>
              <a:prstClr val="black"/>
            </a:solidFill>
          </a:ln>
        </c:spPr>
        <c:txPr>
          <a:bodyPr/>
          <a:lstStyle/>
          <a:p>
            <a:pPr>
              <a:defRPr lang="en-IN"/>
            </a:pPr>
            <a:endParaRPr lang="en-US"/>
          </a:p>
        </c:txPr>
        <c:crossAx val="289684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>
          <a:latin typeface="Trebuchet MS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lang="en-IN"/>
            </a:pPr>
            <a:r>
              <a:rPr lang="en-IN"/>
              <a:t>Monthly Cumulative Positivity Rate</a:t>
            </a:r>
            <a:endParaRPr lang="en-US"/>
          </a:p>
        </c:rich>
      </c:tx>
      <c:layout>
        <c:manualLayout>
          <c:xMode val="edge"/>
          <c:yMode val="edge"/>
          <c:x val="0.27047141029426314"/>
          <c:y val="3.5277777777777908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2116022939760761E-2"/>
          <c:y val="0.19721435185185227"/>
          <c:w val="0.89837632301759851"/>
          <c:h val="0.6209060185185211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IN" b="1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Mar'20</c:v>
                </c:pt>
                <c:pt idx="1">
                  <c:v>Apr'20</c:v>
                </c:pt>
                <c:pt idx="2">
                  <c:v>May'20</c:v>
                </c:pt>
                <c:pt idx="3">
                  <c:v>June'20</c:v>
                </c:pt>
                <c:pt idx="4">
                  <c:v>July'20</c:v>
                </c:pt>
                <c:pt idx="5">
                  <c:v>Aug'20</c:v>
                </c:pt>
                <c:pt idx="6">
                  <c:v>Sep'20</c:v>
                </c:pt>
                <c:pt idx="7">
                  <c:v>Oct'20</c:v>
                </c:pt>
                <c:pt idx="8">
                  <c:v>Nov'20</c:v>
                </c:pt>
              </c:strCache>
            </c:strRef>
          </c:cat>
          <c:val>
            <c:numRef>
              <c:f>Sheet1!$B$2:$B$10</c:f>
              <c:numCache>
                <c:formatCode>0.0%</c:formatCode>
                <c:ptCount val="9"/>
                <c:pt idx="0">
                  <c:v>5.2676295666949875E-2</c:v>
                </c:pt>
                <c:pt idx="1">
                  <c:v>1.8731792084774351E-2</c:v>
                </c:pt>
                <c:pt idx="2">
                  <c:v>5.3759396476220668E-2</c:v>
                </c:pt>
                <c:pt idx="3">
                  <c:v>9.994386500491366E-2</c:v>
                </c:pt>
                <c:pt idx="4">
                  <c:v>0.10467005724542927</c:v>
                </c:pt>
                <c:pt idx="5">
                  <c:v>8.4538858074374626E-2</c:v>
                </c:pt>
                <c:pt idx="6">
                  <c:v>6.6732574994008031E-2</c:v>
                </c:pt>
                <c:pt idx="7">
                  <c:v>4.8774863959172382E-2</c:v>
                </c:pt>
                <c:pt idx="8">
                  <c:v>2.7E-2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801-4EE7-91A8-FB7914A8D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9681360"/>
        <c:axId val="289684496"/>
      </c:lineChart>
      <c:catAx>
        <c:axId val="289681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prstClr val="black"/>
            </a:solidFill>
          </a:ln>
        </c:spPr>
        <c:txPr>
          <a:bodyPr rot="0"/>
          <a:lstStyle/>
          <a:p>
            <a:pPr>
              <a:defRPr lang="en-IN"/>
            </a:pPr>
            <a:endParaRPr lang="en-US"/>
          </a:p>
        </c:txPr>
        <c:crossAx val="289684496"/>
        <c:crosses val="autoZero"/>
        <c:auto val="1"/>
        <c:lblAlgn val="ctr"/>
        <c:lblOffset val="100"/>
        <c:noMultiLvlLbl val="0"/>
      </c:catAx>
      <c:valAx>
        <c:axId val="289684496"/>
        <c:scaling>
          <c:orientation val="minMax"/>
        </c:scaling>
        <c:delete val="0"/>
        <c:axPos val="l"/>
        <c:numFmt formatCode="0.0%" sourceLinked="1"/>
        <c:majorTickMark val="out"/>
        <c:minorTickMark val="none"/>
        <c:tickLblPos val="nextTo"/>
        <c:spPr>
          <a:ln w="12700">
            <a:solidFill>
              <a:prstClr val="black"/>
            </a:solidFill>
          </a:ln>
        </c:spPr>
        <c:txPr>
          <a:bodyPr/>
          <a:lstStyle/>
          <a:p>
            <a:pPr>
              <a:defRPr lang="en-IN"/>
            </a:pPr>
            <a:endParaRPr lang="en-US"/>
          </a:p>
        </c:txPr>
        <c:crossAx val="289681360"/>
        <c:crosses val="autoZero"/>
        <c:crossBetween val="between"/>
        <c:majorUnit val="4.0000000000000022E-2"/>
      </c:valAx>
    </c:plotArea>
    <c:plotVisOnly val="1"/>
    <c:dispBlanksAs val="gap"/>
    <c:showDLblsOverMax val="0"/>
  </c:chart>
  <c:txPr>
    <a:bodyPr/>
    <a:lstStyle/>
    <a:p>
      <a:pPr>
        <a:defRPr sz="1000">
          <a:latin typeface="Trebuchet MS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KL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IN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July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618.41935483870964</c:v>
                </c:pt>
                <c:pt idx="1">
                  <c:v>1670.0322580645161</c:v>
                </c:pt>
                <c:pt idx="2">
                  <c:v>4024.0666666666666</c:v>
                </c:pt>
                <c:pt idx="3">
                  <c:v>7645.1290322580644</c:v>
                </c:pt>
                <c:pt idx="4">
                  <c:v>5663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89679008"/>
        <c:axId val="289684888"/>
        <c:axId val="0"/>
      </c:bar3DChart>
      <c:catAx>
        <c:axId val="289679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289684888"/>
        <c:crosses val="autoZero"/>
        <c:auto val="1"/>
        <c:lblAlgn val="ctr"/>
        <c:lblOffset val="100"/>
        <c:noMultiLvlLbl val="0"/>
      </c:catAx>
      <c:valAx>
        <c:axId val="289684888"/>
        <c:scaling>
          <c:orientation val="minMax"/>
          <c:max val="20000"/>
        </c:scaling>
        <c:delete val="0"/>
        <c:axPos val="l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2896790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latin typeface="Trebuchet MS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KL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IN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July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5022.322580645161</c:v>
                </c:pt>
                <c:pt idx="1">
                  <c:v>5876.8387096774195</c:v>
                </c:pt>
                <c:pt idx="2">
                  <c:v>5652.0333333333338</c:v>
                </c:pt>
                <c:pt idx="3">
                  <c:v>4094.1935483870966</c:v>
                </c:pt>
                <c:pt idx="4">
                  <c:v>1913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89682928"/>
        <c:axId val="289685280"/>
        <c:axId val="0"/>
      </c:bar3DChart>
      <c:catAx>
        <c:axId val="2896829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289685280"/>
        <c:crosses val="autoZero"/>
        <c:auto val="1"/>
        <c:lblAlgn val="ctr"/>
        <c:lblOffset val="100"/>
        <c:noMultiLvlLbl val="0"/>
      </c:catAx>
      <c:valAx>
        <c:axId val="289685280"/>
        <c:scaling>
          <c:orientation val="minMax"/>
          <c:max val="20000"/>
          <c:min val="0"/>
        </c:scaling>
        <c:delete val="0"/>
        <c:axPos val="l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2896829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latin typeface="Trebuchet MS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KL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dLbl>
              <c:idx val="2"/>
              <c:layout>
                <c:manualLayout>
                  <c:x val="-1.2260697401467596E-16"/>
                  <c:y val="-3.25641025641025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IN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July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7979.2580645161288</c:v>
                </c:pt>
                <c:pt idx="1">
                  <c:v>11949.129032258064</c:v>
                </c:pt>
                <c:pt idx="2">
                  <c:v>19730.166666666668</c:v>
                </c:pt>
                <c:pt idx="3">
                  <c:v>9482.5806451612898</c:v>
                </c:pt>
                <c:pt idx="4">
                  <c:v>4850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89683320"/>
        <c:axId val="289679400"/>
        <c:axId val="0"/>
      </c:bar3DChart>
      <c:catAx>
        <c:axId val="289683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289679400"/>
        <c:crosses val="autoZero"/>
        <c:auto val="1"/>
        <c:lblAlgn val="ctr"/>
        <c:lblOffset val="100"/>
        <c:noMultiLvlLbl val="0"/>
      </c:catAx>
      <c:valAx>
        <c:axId val="289679400"/>
        <c:scaling>
          <c:orientation val="minMax"/>
          <c:max val="20000"/>
        </c:scaling>
        <c:delete val="0"/>
        <c:axPos val="l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2896833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latin typeface="Trebuchet MS" pitchFamily="34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IN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July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 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3512.0322580645161</c:v>
                </c:pt>
                <c:pt idx="1">
                  <c:v>7042.1935483870966</c:v>
                </c:pt>
                <c:pt idx="2">
                  <c:v>8644.7999999999993</c:v>
                </c:pt>
                <c:pt idx="3">
                  <c:v>7149.8387096774195</c:v>
                </c:pt>
                <c:pt idx="4">
                  <c:v>2050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89677832"/>
        <c:axId val="289678224"/>
        <c:axId val="0"/>
      </c:bar3DChart>
      <c:catAx>
        <c:axId val="289677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289678224"/>
        <c:crosses val="autoZero"/>
        <c:auto val="1"/>
        <c:lblAlgn val="ctr"/>
        <c:lblOffset val="100"/>
        <c:noMultiLvlLbl val="0"/>
      </c:catAx>
      <c:valAx>
        <c:axId val="289678224"/>
        <c:scaling>
          <c:orientation val="minMax"/>
          <c:max val="20000"/>
        </c:scaling>
        <c:delete val="0"/>
        <c:axPos val="l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2896778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latin typeface="Trebuchet MS" pitchFamily="34" charset="0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IN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July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4075.4193548387098</c:v>
                </c:pt>
                <c:pt idx="1">
                  <c:v>9478.645161290322</c:v>
                </c:pt>
                <c:pt idx="2">
                  <c:v>8623.7666666666664</c:v>
                </c:pt>
                <c:pt idx="3">
                  <c:v>4189.1612903225805</c:v>
                </c:pt>
                <c:pt idx="4">
                  <c:v>1491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89680184"/>
        <c:axId val="290195312"/>
        <c:axId val="0"/>
      </c:bar3DChart>
      <c:catAx>
        <c:axId val="2896801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290195312"/>
        <c:crosses val="autoZero"/>
        <c:auto val="1"/>
        <c:lblAlgn val="ctr"/>
        <c:lblOffset val="100"/>
        <c:noMultiLvlLbl val="0"/>
      </c:catAx>
      <c:valAx>
        <c:axId val="290195312"/>
        <c:scaling>
          <c:orientation val="minMax"/>
          <c:max val="20000"/>
        </c:scaling>
        <c:delete val="0"/>
        <c:axPos val="l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289680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latin typeface="Trebuchet MS" pitchFamily="34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83AC-9B67-456F-8DE1-404AFC5C6FA2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D2F6-6847-4070-B5A9-0D6877FAD7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88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83AC-9B67-456F-8DE1-404AFC5C6FA2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D2F6-6847-4070-B5A9-0D6877FAD7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14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83AC-9B67-456F-8DE1-404AFC5C6FA2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D2F6-6847-4070-B5A9-0D6877FAD7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82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83AC-9B67-456F-8DE1-404AFC5C6FA2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D2F6-6847-4070-B5A9-0D6877FAD7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39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83AC-9B67-456F-8DE1-404AFC5C6FA2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D2F6-6847-4070-B5A9-0D6877FAD7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95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83AC-9B67-456F-8DE1-404AFC5C6FA2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D2F6-6847-4070-B5A9-0D6877FAD7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2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83AC-9B67-456F-8DE1-404AFC5C6FA2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D2F6-6847-4070-B5A9-0D6877FAD7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46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83AC-9B67-456F-8DE1-404AFC5C6FA2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D2F6-6847-4070-B5A9-0D6877FAD7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03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83AC-9B67-456F-8DE1-404AFC5C6FA2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D2F6-6847-4070-B5A9-0D6877FAD7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0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83AC-9B67-456F-8DE1-404AFC5C6FA2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D2F6-6847-4070-B5A9-0D6877FAD7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83AC-9B67-456F-8DE1-404AFC5C6FA2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D2F6-6847-4070-B5A9-0D6877FAD7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3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883AC-9B67-456F-8DE1-404AFC5C6FA2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5D2F6-6847-4070-B5A9-0D6877FAD7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327" y="22026"/>
            <a:ext cx="11889345" cy="64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IN" sz="3600" b="1" dirty="0" smtClean="0">
                <a:solidFill>
                  <a:schemeClr val="bg1"/>
                </a:solidFill>
                <a:latin typeface="Trebuchet MS" pitchFamily="34" charset="0"/>
                <a:cs typeface="Segoe UI" panose="020B0502040204020203" pitchFamily="34" charset="0"/>
              </a:rPr>
              <a:t>Figure 1: Monthly Covid-19 Details, Tamil Nadu </a:t>
            </a:r>
            <a:endParaRPr lang="en-IN" sz="3600" b="1" dirty="0">
              <a:solidFill>
                <a:schemeClr val="bg1"/>
              </a:solidFill>
              <a:latin typeface="Trebuchet MS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79139"/>
              </p:ext>
            </p:extLst>
          </p:nvPr>
        </p:nvGraphicFramePr>
        <p:xfrm>
          <a:off x="178766" y="782099"/>
          <a:ext cx="3037840" cy="1463040"/>
        </p:xfrm>
        <a:graphic>
          <a:graphicData uri="http://schemas.openxmlformats.org/drawingml/2006/table">
            <a:tbl>
              <a:tblPr/>
              <a:tblGrid>
                <a:gridCol w="1841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6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43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Cases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Actual Data (MB)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40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Total Cases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rebuchet MS"/>
                        </a:rPr>
                        <a:t>781915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rebuchet M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40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Active Cases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rebuchet MS"/>
                        </a:rPr>
                        <a:t>10997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rebuchet M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39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Average </a:t>
                      </a:r>
                      <a:r>
                        <a:rPr lang="en-GB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Monthly </a:t>
                      </a:r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new </a:t>
                      </a:r>
                      <a:r>
                        <a:rPr lang="en-GB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cases (Nov’20)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rebuchet MS"/>
                        </a:rPr>
                        <a:t>1913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rebuchet M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018489"/>
              </p:ext>
            </p:extLst>
          </p:nvPr>
        </p:nvGraphicFramePr>
        <p:xfrm>
          <a:off x="3370295" y="782099"/>
          <a:ext cx="2699688" cy="1463040"/>
        </p:xfrm>
        <a:graphic>
          <a:graphicData uri="http://schemas.openxmlformats.org/drawingml/2006/table">
            <a:tbl>
              <a:tblPr/>
              <a:tblGrid>
                <a:gridCol w="16861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5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049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Deaths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Data (MB)</a:t>
                      </a:r>
                      <a:endParaRPr lang="en-IN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09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Total Deaths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rebuchet MS"/>
                        </a:rPr>
                        <a:t>11712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rebuchet M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09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CFR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rebuchet MS"/>
                        </a:rPr>
                        <a:t>1.5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rebuchet M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049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Average </a:t>
                      </a:r>
                      <a:r>
                        <a:rPr lang="en-GB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Monthly </a:t>
                      </a:r>
                      <a:r>
                        <a:rPr lang="en-GB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Deaths </a:t>
                      </a:r>
                      <a:r>
                        <a:rPr lang="en-GB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(Nov’20)</a:t>
                      </a:r>
                      <a:endParaRPr lang="en-GB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rebuchet MS"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rebuchet M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53031"/>
              </p:ext>
            </p:extLst>
          </p:nvPr>
        </p:nvGraphicFramePr>
        <p:xfrm>
          <a:off x="6229064" y="782099"/>
          <a:ext cx="2887640" cy="1463040"/>
        </p:xfrm>
        <a:graphic>
          <a:graphicData uri="http://schemas.openxmlformats.org/drawingml/2006/table">
            <a:tbl>
              <a:tblPr/>
              <a:tblGrid>
                <a:gridCol w="19019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57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766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Recoveries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Data (MB)</a:t>
                      </a:r>
                      <a:endParaRPr lang="en-IN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42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Total Recoveries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rebuchet MS"/>
                        </a:rPr>
                        <a:t>759206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rebuchet M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142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Recovery Rate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rebuchet MS"/>
                        </a:rPr>
                        <a:t>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rebuchet M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766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Average </a:t>
                      </a:r>
                      <a:r>
                        <a:rPr lang="en-GB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Monthly </a:t>
                      </a:r>
                      <a:r>
                        <a:rPr lang="en-GB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recoveries  </a:t>
                      </a:r>
                      <a:r>
                        <a:rPr lang="en-GB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(Nov’20)</a:t>
                      </a:r>
                      <a:endParaRPr lang="en-GB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Trebuchet MS"/>
                        </a:rPr>
                        <a:t>2266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rebuchet M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759191220"/>
              </p:ext>
            </p:extLst>
          </p:nvPr>
        </p:nvGraphicFramePr>
        <p:xfrm>
          <a:off x="204716" y="2369177"/>
          <a:ext cx="57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831026"/>
              </p:ext>
            </p:extLst>
          </p:nvPr>
        </p:nvGraphicFramePr>
        <p:xfrm>
          <a:off x="9219941" y="782098"/>
          <a:ext cx="2785968" cy="1484851"/>
        </p:xfrm>
        <a:graphic>
          <a:graphicData uri="http://schemas.openxmlformats.org/drawingml/2006/table">
            <a:tbl>
              <a:tblPr/>
              <a:tblGrid>
                <a:gridCol w="16109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49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444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 Vs Positive</a:t>
                      </a:r>
                      <a:endParaRPr lang="en-IN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Data</a:t>
                      </a:r>
                      <a:endParaRPr lang="en-IN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26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Cumulative Test</a:t>
                      </a:r>
                      <a:endParaRPr lang="en-I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latin typeface="Trebuchet MS"/>
                          <a:ea typeface="+mn-ea"/>
                          <a:cs typeface="+mn-cs"/>
                        </a:rPr>
                        <a:t>12060001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30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Cumulative Positive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latin typeface="Trebuchet MS"/>
                          <a:ea typeface="+mn-ea"/>
                          <a:cs typeface="+mn-cs"/>
                        </a:rPr>
                        <a:t>781915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383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Cumulative Positivity </a:t>
                      </a:r>
                      <a:r>
                        <a:rPr lang="en-GB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Rate</a:t>
                      </a:r>
                      <a:endParaRPr lang="en-GB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latin typeface="Trebuchet MS"/>
                          <a:ea typeface="+mn-ea"/>
                          <a:cs typeface="+mn-cs"/>
                        </a:rPr>
                        <a:t>6.5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929837823"/>
              </p:ext>
            </p:extLst>
          </p:nvPr>
        </p:nvGraphicFramePr>
        <p:xfrm>
          <a:off x="6253750" y="2369177"/>
          <a:ext cx="57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1626567049"/>
              </p:ext>
            </p:extLst>
          </p:nvPr>
        </p:nvGraphicFramePr>
        <p:xfrm>
          <a:off x="285750" y="4559916"/>
          <a:ext cx="57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763834453"/>
              </p:ext>
            </p:extLst>
          </p:nvPr>
        </p:nvGraphicFramePr>
        <p:xfrm>
          <a:off x="6432000" y="4570390"/>
          <a:ext cx="558855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227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327" y="22026"/>
            <a:ext cx="11889345" cy="64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  <a:latin typeface="Trebuchet MS" pitchFamily="34" charset="0"/>
                <a:cs typeface="Segoe UI" panose="020B0502040204020203" pitchFamily="34" charset="0"/>
              </a:rPr>
              <a:t>Figure 2: Average Positive Cases per day: Comparison of Five Southern States</a:t>
            </a:r>
            <a:endParaRPr lang="en-IN" sz="2400" b="1" dirty="0">
              <a:solidFill>
                <a:schemeClr val="bg1"/>
              </a:solidFill>
              <a:latin typeface="Trebuchet MS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90653" y="6361786"/>
            <a:ext cx="331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7030A0"/>
                </a:solidFill>
                <a:latin typeface="Trebuchet MS" pitchFamily="34" charset="0"/>
              </a:rPr>
              <a:t>Source: www.covid19india.org</a:t>
            </a:r>
            <a:endParaRPr lang="en-US" sz="1600" b="1" dirty="0">
              <a:solidFill>
                <a:srgbClr val="7030A0"/>
              </a:solidFill>
              <a:latin typeface="Trebuchet MS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6413" y="850900"/>
            <a:ext cx="3798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Kerala</a:t>
            </a:r>
            <a:endParaRPr lang="en-US" b="1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80451871"/>
              </p:ext>
            </p:extLst>
          </p:nvPr>
        </p:nvGraphicFramePr>
        <p:xfrm>
          <a:off x="226413" y="1181100"/>
          <a:ext cx="3798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466412672"/>
              </p:ext>
            </p:extLst>
          </p:nvPr>
        </p:nvGraphicFramePr>
        <p:xfrm>
          <a:off x="4206783" y="2730500"/>
          <a:ext cx="3798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207133" y="2400300"/>
            <a:ext cx="3797300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Tamil Nadu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191794098"/>
              </p:ext>
            </p:extLst>
          </p:nvPr>
        </p:nvGraphicFramePr>
        <p:xfrm>
          <a:off x="8201895" y="1314450"/>
          <a:ext cx="3798000" cy="220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ctangle 10"/>
          <p:cNvSpPr/>
          <p:nvPr/>
        </p:nvSpPr>
        <p:spPr>
          <a:xfrm>
            <a:off x="8202245" y="850900"/>
            <a:ext cx="3797300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Maharashtra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947616431"/>
              </p:ext>
            </p:extLst>
          </p:nvPr>
        </p:nvGraphicFramePr>
        <p:xfrm>
          <a:off x="226413" y="4037014"/>
          <a:ext cx="3798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226413" y="3721100"/>
            <a:ext cx="37980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Karnataka</a:t>
            </a:r>
            <a:endParaRPr lang="en-US" b="1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46292321"/>
              </p:ext>
            </p:extLst>
          </p:nvPr>
        </p:nvGraphicFramePr>
        <p:xfrm>
          <a:off x="8201895" y="4037014"/>
          <a:ext cx="3798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8201895" y="3721100"/>
            <a:ext cx="3798000" cy="304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Andhra Pradesh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327" y="22025"/>
            <a:ext cx="11889345" cy="64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  <a:latin typeface="Trebuchet MS" pitchFamily="34" charset="0"/>
                <a:cs typeface="Segoe UI" panose="020B0502040204020203" pitchFamily="34" charset="0"/>
              </a:rPr>
              <a:t>Figure 3: Active Cases-Month wise: Comparison of Five Southern States</a:t>
            </a:r>
            <a:endParaRPr lang="en-IN" sz="2400" b="1" dirty="0">
              <a:solidFill>
                <a:schemeClr val="bg1"/>
              </a:solidFill>
              <a:latin typeface="Trebuchet MS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90653" y="6361786"/>
            <a:ext cx="331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7030A0"/>
                </a:solidFill>
                <a:latin typeface="Trebuchet MS" pitchFamily="34" charset="0"/>
              </a:rPr>
              <a:t>Source: www.covid19india.org</a:t>
            </a:r>
            <a:endParaRPr lang="en-US" sz="1600" b="1" dirty="0">
              <a:solidFill>
                <a:srgbClr val="7030A0"/>
              </a:solidFill>
              <a:latin typeface="Trebuchet MS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6413" y="850900"/>
            <a:ext cx="3798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Kerala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207133" y="2400300"/>
            <a:ext cx="3797300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Tamil Nadu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02245" y="850900"/>
            <a:ext cx="3797300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Maharashtra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6413" y="3721100"/>
            <a:ext cx="3798000" cy="304800"/>
          </a:xfrm>
          <a:prstGeom prst="rect">
            <a:avLst/>
          </a:prstGeom>
          <a:solidFill>
            <a:srgbClr val="D46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Karnataka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8201895" y="3721100"/>
            <a:ext cx="3798000" cy="304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Andhra Pradesh</a:t>
            </a:r>
            <a:endParaRPr lang="en-US" b="1" dirty="0"/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2670203170"/>
              </p:ext>
            </p:extLst>
          </p:nvPr>
        </p:nvGraphicFramePr>
        <p:xfrm>
          <a:off x="215343" y="1136632"/>
          <a:ext cx="3798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658181753"/>
              </p:ext>
            </p:extLst>
          </p:nvPr>
        </p:nvGraphicFramePr>
        <p:xfrm>
          <a:off x="8178986" y="1173146"/>
          <a:ext cx="3798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445094154"/>
              </p:ext>
            </p:extLst>
          </p:nvPr>
        </p:nvGraphicFramePr>
        <p:xfrm>
          <a:off x="226653" y="4024314"/>
          <a:ext cx="3798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2178986222"/>
              </p:ext>
            </p:extLst>
          </p:nvPr>
        </p:nvGraphicFramePr>
        <p:xfrm>
          <a:off x="8229786" y="4011614"/>
          <a:ext cx="3798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204102079"/>
              </p:ext>
            </p:extLst>
          </p:nvPr>
        </p:nvGraphicFramePr>
        <p:xfrm>
          <a:off x="4201961" y="2716202"/>
          <a:ext cx="3798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327" y="22025"/>
            <a:ext cx="11889345" cy="64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  <a:latin typeface="Trebuchet MS" pitchFamily="34" charset="0"/>
                <a:cs typeface="Segoe UI" panose="020B0502040204020203" pitchFamily="34" charset="0"/>
              </a:rPr>
              <a:t>Figure 4: Month wise – Increase in RT-PCR Labs in Tamil Nadu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618657021"/>
              </p:ext>
            </p:extLst>
          </p:nvPr>
        </p:nvGraphicFramePr>
        <p:xfrm>
          <a:off x="1028700" y="1041400"/>
          <a:ext cx="102235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658212627"/>
              </p:ext>
            </p:extLst>
          </p:nvPr>
        </p:nvGraphicFramePr>
        <p:xfrm>
          <a:off x="774700" y="1003300"/>
          <a:ext cx="110617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100" y="403225"/>
            <a:ext cx="10515600" cy="815975"/>
          </a:xfrm>
        </p:spPr>
        <p:txBody>
          <a:bodyPr>
            <a:normAutofit fontScale="90000"/>
          </a:bodyPr>
          <a:lstStyle/>
          <a:p>
            <a:r>
              <a:rPr lang="en-IN" sz="3100" b="1" i="1" dirty="0"/>
              <a:t>Figure 5: COVID-19: Percentage share of </a:t>
            </a:r>
            <a:r>
              <a:rPr lang="en-IN" sz="3100" b="1" i="1" dirty="0" err="1"/>
              <a:t>Govt</a:t>
            </a:r>
            <a:r>
              <a:rPr lang="en-IN" sz="3100" b="1" i="1" dirty="0"/>
              <a:t> Free Test (including those covered under insurance) </a:t>
            </a:r>
            <a:r>
              <a:rPr lang="en-IN" sz="3100" b="1" i="1" dirty="0" err="1"/>
              <a:t>vs</a:t>
            </a:r>
            <a:r>
              <a:rPr lang="en-IN" sz="3100" b="1" i="1" dirty="0"/>
              <a:t> Paid Testing in Private)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36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3726</TotalTime>
  <Words>187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Figure 5: COVID-19: Percentage share of Govt Free Test (including those covered under insurance) vs Paid Testing in Private)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COVID19-6</dc:creator>
  <cp:lastModifiedBy>MD</cp:lastModifiedBy>
  <cp:revision>912</cp:revision>
  <cp:lastPrinted>2020-08-13T07:04:52Z</cp:lastPrinted>
  <dcterms:created xsi:type="dcterms:W3CDTF">2020-08-10T13:04:32Z</dcterms:created>
  <dcterms:modified xsi:type="dcterms:W3CDTF">2020-12-15T14:08:19Z</dcterms:modified>
</cp:coreProperties>
</file>