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3" r:id="rId4"/>
    <p:sldMasterId id="2147483676" r:id="rId5"/>
  </p:sldMasterIdLst>
  <p:notesMasterIdLst>
    <p:notesMasterId r:id="rId9"/>
  </p:notesMasterIdLst>
  <p:sldIdLst>
    <p:sldId id="291" r:id="rId6"/>
    <p:sldId id="425" r:id="rId7"/>
    <p:sldId id="952" r:id="rId8"/>
    <p:sldId id="795" r:id="rId10"/>
    <p:sldId id="428" r:id="rId11"/>
    <p:sldId id="866" r:id="rId12"/>
    <p:sldId id="867" r:id="rId13"/>
    <p:sldId id="1014" r:id="rId14"/>
    <p:sldId id="796" r:id="rId15"/>
    <p:sldId id="988" r:id="rId16"/>
    <p:sldId id="833" r:id="rId17"/>
    <p:sldId id="448" r:id="rId18"/>
    <p:sldId id="870" r:id="rId19"/>
    <p:sldId id="798" r:id="rId20"/>
    <p:sldId id="989" r:id="rId21"/>
    <p:sldId id="895" r:id="rId22"/>
    <p:sldId id="797" r:id="rId23"/>
    <p:sldId id="832" r:id="rId24"/>
    <p:sldId id="868" r:id="rId25"/>
    <p:sldId id="869" r:id="rId26"/>
    <p:sldId id="834" r:id="rId27"/>
    <p:sldId id="449" r:id="rId28"/>
    <p:sldId id="1077" r:id="rId29"/>
    <p:sldId id="1078" r:id="rId30"/>
    <p:sldId id="1079" r:id="rId31"/>
    <p:sldId id="941" r:id="rId32"/>
    <p:sldId id="94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  <p:cmAuthor id="0" name="Mia Vida Villanueva" initials="MVV" lastIdx="1" clrIdx="0"/>
  <p:cmAuthor id="7" name="1206988966@qq.com" initials="1" lastIdx="1" clrIdx="2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 autoAdjust="0"/>
    <p:restoredTop sz="89089" autoAdjust="0"/>
  </p:normalViewPr>
  <p:slideViewPr>
    <p:cSldViewPr snapToGrid="0" showGuides="1">
      <p:cViewPr varScale="1">
        <p:scale>
          <a:sx n="103" d="100"/>
          <a:sy n="103" d="100"/>
        </p:scale>
        <p:origin x="852" y="114"/>
      </p:cViewPr>
      <p:guideLst>
        <p:guide orient="horz" pos="2095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讲解大纲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https://www.jianshu.com/p/2fffa71ac5ba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https://blog.csdn.net/qq_40881680/article/details/82378452</a:t>
            </a:r>
            <a:endParaRPr lang="zh-CN" altLang="en-US"/>
          </a:p>
          <a:p>
            <a:r>
              <a:rPr lang="zh-CN" altLang="en-US">
                <a:sym typeface="+mn-ea"/>
              </a:rPr>
              <a:t>https://blog.csdn.net/sinat_29874521/article/details/79994169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https://www.jianshu.com/p/0723ff4123e1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https://www.jianshu.com/p/0723ff4123e1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3C25-840A-47C3-84D9-F8EC6E7B6995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E9A81-392C-4698-A005-9644955AD9C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/>
              <a:t>www.xiangxueketang.cn</a:t>
            </a:r>
            <a:endParaRPr lang="zh-CN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dirty="0"/>
              <a:t>879078537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/>
              <a:t>www.xiangxueketang.cn</a:t>
            </a:r>
            <a:endParaRPr lang="zh-CN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dirty="0"/>
              <a:t>879078537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3C25-840A-47C3-84D9-F8EC6E7B6995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E9A81-392C-4698-A005-9644955AD9C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8" Type="http://schemas.openxmlformats.org/officeDocument/2006/relationships/theme" Target="../theme/theme4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9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tags" Target="../tags/tag9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.svg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.jpe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7.jpeg"/><Relationship Id="rId3" Type="http://schemas.openxmlformats.org/officeDocument/2006/relationships/tags" Target="../tags/tag103.xml"/><Relationship Id="rId2" Type="http://schemas.openxmlformats.org/officeDocument/2006/relationships/image" Target="../media/image6.png"/><Relationship Id="rId1" Type="http://schemas.openxmlformats.org/officeDocument/2006/relationships/tags" Target="../tags/tag10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emf"/><Relationship Id="rId8" Type="http://schemas.openxmlformats.org/officeDocument/2006/relationships/image" Target="../media/image15.emf"/><Relationship Id="rId7" Type="http://schemas.openxmlformats.org/officeDocument/2006/relationships/image" Target="../media/image14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7.emf"/><Relationship Id="rId1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10.xml"/><Relationship Id="rId7" Type="http://schemas.openxmlformats.org/officeDocument/2006/relationships/image" Target="../media/image35.png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image" Target="../media/image26.jpeg"/><Relationship Id="rId6" Type="http://schemas.openxmlformats.org/officeDocument/2006/relationships/tags" Target="../tags/tag115.xml"/><Relationship Id="rId5" Type="http://schemas.openxmlformats.org/officeDocument/2006/relationships/image" Target="../media/image36.png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image" Target="../media/image4.jpeg"/><Relationship Id="rId2" Type="http://schemas.openxmlformats.org/officeDocument/2006/relationships/tags" Target="../tags/tag81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32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8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94.xml"/><Relationship Id="rId2" Type="http://schemas.openxmlformats.org/officeDocument/2006/relationships/image" Target="../media/image5.png"/><Relationship Id="rId1" Type="http://schemas.openxmlformats.org/officeDocument/2006/relationships/tags" Target="../tags/tag9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tags" Target="../tags/tag96.xml"/><Relationship Id="rId2" Type="http://schemas.openxmlformats.org/officeDocument/2006/relationships/image" Target="../media/image6.png"/><Relationship Id="rId1" Type="http://schemas.openxmlformats.org/officeDocument/2006/relationships/tags" Target="../tags/tag9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emf"/><Relationship Id="rId8" Type="http://schemas.openxmlformats.org/officeDocument/2006/relationships/image" Target="../media/image15.emf"/><Relationship Id="rId7" Type="http://schemas.openxmlformats.org/officeDocument/2006/relationships/image" Target="../media/image14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7.emf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6100034"/>
            <a:ext cx="3592753" cy="369332"/>
            <a:chOff x="1139058" y="5604513"/>
            <a:chExt cx="3592753" cy="369332"/>
          </a:xfrm>
        </p:grpSpPr>
        <p:grpSp>
          <p:nvGrpSpPr>
            <p:cNvPr id="24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98233" y="5604513"/>
              <a:ext cx="32335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Alvin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2464061231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95245" y="2505075"/>
            <a:ext cx="6611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什么是自定义</a:t>
            </a:r>
            <a:r>
              <a:rPr lang="en-US" altLang="zh-CN" sz="3600"/>
              <a:t>View,</a:t>
            </a:r>
            <a:r>
              <a:rPr lang="zh-CN" altLang="en-US" sz="3600"/>
              <a:t>什么是高级</a:t>
            </a:r>
            <a:r>
              <a:rPr lang="en-US" altLang="zh-CN" sz="3600"/>
              <a:t>UI</a:t>
            </a:r>
            <a:endParaRPr lang="en-US" altLang="zh-CN" sz="3600"/>
          </a:p>
        </p:txBody>
      </p:sp>
      <p:pic>
        <p:nvPicPr>
          <p:cNvPr id="17" name="图片 16" descr="SE@4CONG@T`XAX`45XENXK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365" y="784225"/>
            <a:ext cx="8572500" cy="508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869">
        <p:random/>
      </p:transition>
    </mc:Choice>
    <mc:Fallback>
      <p:transition spd="slow" advTm="386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1624330" y="229235"/>
            <a:ext cx="4224655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的层级结构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view_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80" y="1111250"/>
            <a:ext cx="5534025" cy="3667125"/>
          </a:xfrm>
          <a:prstGeom prst="rect">
            <a:avLst/>
          </a:prstGeom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11506" y="86044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352868" y="86044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918" y="157480"/>
            <a:ext cx="81756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</a:t>
            </a:r>
            <a:r>
              <a:rPr lang="en-US" altLang="zh-CN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</a:t>
            </a:r>
            <a:endParaRPr lang="en-US" altLang="zh-CN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565" y="4204970"/>
            <a:ext cx="2495550" cy="1628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910" y="4204970"/>
            <a:ext cx="1104900" cy="573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730" y="1060450"/>
            <a:ext cx="8891905" cy="4853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408555" y="274955"/>
            <a:ext cx="254825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自定义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View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的绘制流程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 descr="$I50L}]PZR){PZH78XII]D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745" y="0"/>
            <a:ext cx="8609330" cy="8004175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420939" y="203518"/>
            <a:ext cx="5526087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阿里</a:t>
            </a:r>
            <a:r>
              <a:rPr lang="zh-CN" altLang="en-US" sz="2400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面试题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  <a:sym typeface="+mn-ea"/>
              </a:rPr>
              <a:t>LayoutParams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  <a:sym typeface="+mn-ea"/>
              </a:rPr>
              <a:t>是什么？与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  <a:sym typeface="+mn-ea"/>
              </a:rPr>
              <a:t>MeasureSpec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  <a:sym typeface="+mn-ea"/>
              </a:rPr>
              <a:t>有关系吗？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7175" y="1152525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4448175" y="2442210"/>
            <a:ext cx="389382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android:layout_width="10dp"</a:t>
            </a:r>
            <a:endParaRPr lang="zh-CN" altLang="en-US"/>
          </a:p>
          <a:p>
            <a:pPr algn="l"/>
            <a:r>
              <a:rPr lang="zh-CN" altLang="en-US"/>
              <a:t>android:layout_width="match_parent"</a:t>
            </a:r>
            <a:endParaRPr lang="zh-CN" altLang="en-US"/>
          </a:p>
          <a:p>
            <a:pPr algn="l"/>
            <a:r>
              <a:rPr lang="zh-CN" altLang="en-US"/>
              <a:t>android:layout_width="wrap_content"</a:t>
            </a:r>
            <a:endParaRPr lang="zh-CN" altLang="en-US"/>
          </a:p>
        </p:txBody>
      </p:sp>
      <p:pic>
        <p:nvPicPr>
          <p:cNvPr id="7" name="图片 6" descr="疑问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830" y="1587500"/>
            <a:ext cx="2580005" cy="263144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70C0"/>
                </a:solidFill>
                <a:ea typeface="微软雅黑" panose="020B0503020204020204" pitchFamily="34" charset="-122"/>
              </a:rPr>
              <a:t>新浪面试题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MeasureSpec 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是什么？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7175" y="1152525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1471295" y="1652905"/>
            <a:ext cx="94716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MeasureSpec是View中的内部类，基本都是二进制运算。由于int是32位的，用高两位表示mode，低30位表示size，MODE_SHIFT = 30的作用是移位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9715" y="3343275"/>
            <a:ext cx="81343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UNSPECIFIED</a:t>
            </a:r>
            <a:r>
              <a:rPr lang="zh-CN" altLang="en-US"/>
              <a:t>：不对View大小做限制，系统使用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EXACTLY</a:t>
            </a:r>
            <a:r>
              <a:rPr lang="zh-CN" altLang="en-US"/>
              <a:t>：确切的大小，如：100dp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AT_MOST</a:t>
            </a:r>
            <a:r>
              <a:rPr lang="zh-CN" altLang="en-US"/>
              <a:t>：大小不可超过某数值，如：</a:t>
            </a:r>
            <a:r>
              <a:rPr lang="en-US" altLang="zh-CN"/>
              <a:t>matchParent, </a:t>
            </a:r>
            <a:r>
              <a:rPr lang="zh-CN" altLang="en-US"/>
              <a:t>最大不能超过你爸爸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新浪面试题：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MeasureSpec 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原理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7175" y="1152525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285" y="57150"/>
            <a:ext cx="10610850" cy="695325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1624330" y="229235"/>
            <a:ext cx="4877435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当时小米面试问题：技术规则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11506" y="86044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352868" y="86044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918" y="157480"/>
            <a:ext cx="81756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</a:t>
            </a:r>
            <a:r>
              <a:rPr lang="en-US" altLang="zh-CN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</a:t>
            </a:r>
            <a:endParaRPr lang="en-US" altLang="zh-CN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4710" y="2381885"/>
            <a:ext cx="463296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android:layout_width="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10dp</a:t>
            </a:r>
            <a:r>
              <a:rPr lang="zh-CN" altLang="en-US">
                <a:sym typeface="+mn-ea"/>
              </a:rPr>
              <a:t>"</a:t>
            </a:r>
            <a:endParaRPr lang="zh-CN" altLang="en-US"/>
          </a:p>
          <a:p>
            <a:pPr algn="l"/>
            <a:r>
              <a:rPr lang="zh-CN" altLang="en-US"/>
              <a:t>android:layout_width="</a:t>
            </a:r>
            <a:r>
              <a:rPr lang="zh-CN" altLang="en-US">
                <a:solidFill>
                  <a:srgbClr val="FF0000"/>
                </a:solidFill>
              </a:rPr>
              <a:t>match_parent</a:t>
            </a:r>
            <a:r>
              <a:rPr lang="zh-CN" altLang="en-US"/>
              <a:t>"（</a:t>
            </a:r>
            <a:r>
              <a:rPr lang="en-US" altLang="zh-CN"/>
              <a:t>-1</a:t>
            </a:r>
            <a:r>
              <a:rPr lang="zh-CN" altLang="en-US"/>
              <a:t>） </a:t>
            </a:r>
            <a:endParaRPr lang="zh-CN" altLang="en-US"/>
          </a:p>
          <a:p>
            <a:pPr algn="l"/>
            <a:r>
              <a:rPr lang="zh-CN" altLang="en-US"/>
              <a:t>android:layout_width="</a:t>
            </a:r>
            <a:r>
              <a:rPr lang="zh-CN" altLang="en-US">
                <a:solidFill>
                  <a:srgbClr val="FF0000"/>
                </a:solidFill>
              </a:rPr>
              <a:t>wrap_content</a:t>
            </a:r>
            <a:r>
              <a:rPr lang="zh-CN" altLang="en-US"/>
              <a:t>" （</a:t>
            </a:r>
            <a:r>
              <a:rPr lang="en-US" altLang="zh-CN"/>
              <a:t>-2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185" y="1967865"/>
            <a:ext cx="1466850" cy="20097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994015" y="2577465"/>
            <a:ext cx="168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具体的： </a:t>
            </a:r>
            <a:r>
              <a:rPr lang="en-US" altLang="zh-CN"/>
              <a:t>xx dp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44739" y="345758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一道面试题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为什么要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measure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？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54850" y="392430"/>
            <a:ext cx="41275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getChildMge't'C'hi'leasureSpec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原理解析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6590" y="274955"/>
            <a:ext cx="4600575" cy="530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410335"/>
            <a:ext cx="12019915" cy="4699635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一道面试题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为什么要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measure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？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7175" y="1152525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8" name="组合 47"/>
          <p:cNvGrpSpPr/>
          <p:nvPr/>
        </p:nvGrpSpPr>
        <p:grpSpPr>
          <a:xfrm>
            <a:off x="1574800" y="1424940"/>
            <a:ext cx="3726180" cy="1948180"/>
            <a:chOff x="3063391" y="1044467"/>
            <a:chExt cx="6528134" cy="4299587"/>
          </a:xfrm>
        </p:grpSpPr>
        <p:pic>
          <p:nvPicPr>
            <p:cNvPr id="49" name="图形 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063391" y="1044467"/>
              <a:ext cx="6528134" cy="4299587"/>
            </a:xfrm>
            <a:prstGeom prst="rect">
              <a:avLst/>
            </a:prstGeom>
          </p:spPr>
        </p:pic>
        <p:sp>
          <p:nvSpPr>
            <p:cNvPr id="50" name="文本框 4"/>
            <p:cNvSpPr txBox="1"/>
            <p:nvPr/>
          </p:nvSpPr>
          <p:spPr>
            <a:xfrm>
              <a:off x="3305911" y="2951813"/>
              <a:ext cx="5805010" cy="9543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>
                  <a:solidFill>
                    <a:srgbClr val="3D0000"/>
                  </a:solidFill>
                  <a:latin typeface="黑体" panose="02010609060101010101" charset="-122"/>
                  <a:ea typeface="黑体" panose="02010609060101010101" charset="-122"/>
                </a:rPr>
                <a:t>“</a:t>
              </a:r>
              <a:r>
                <a:rPr lang="zh-CN" altLang="en-US" sz="1400">
                  <a:solidFill>
                    <a:srgbClr val="3D0000"/>
                  </a:solidFill>
                  <a:latin typeface="黑体" panose="02010609060101010101" charset="-122"/>
                  <a:ea typeface="黑体" panose="02010609060101010101" charset="-122"/>
                </a:rPr>
                <a:t>爸我准备结婚，要买房子，还缺点钱</a:t>
              </a:r>
              <a:r>
                <a:rPr lang="en-US" altLang="zh-CN" sz="1400">
                  <a:solidFill>
                    <a:srgbClr val="3D0000"/>
                  </a:solidFill>
                  <a:latin typeface="黑体" panose="02010609060101010101" charset="-122"/>
                  <a:ea typeface="黑体" panose="02010609060101010101" charset="-122"/>
                </a:rPr>
                <a:t>”</a:t>
              </a:r>
              <a:endParaRPr lang="en-US" altLang="zh-CN" sz="1400">
                <a:solidFill>
                  <a:srgbClr val="3D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72200" y="1473200"/>
            <a:ext cx="3726180" cy="1948180"/>
            <a:chOff x="3063391" y="1044467"/>
            <a:chExt cx="6528134" cy="4299587"/>
          </a:xfrm>
        </p:grpSpPr>
        <p:pic>
          <p:nvPicPr>
            <p:cNvPr id="14" name="图形 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063391" y="1044467"/>
              <a:ext cx="6528134" cy="4299587"/>
            </a:xfrm>
            <a:prstGeom prst="rect">
              <a:avLst/>
            </a:prstGeom>
          </p:spPr>
        </p:pic>
        <p:sp>
          <p:nvSpPr>
            <p:cNvPr id="15" name="文本框 4"/>
            <p:cNvSpPr txBox="1"/>
            <p:nvPr/>
          </p:nvSpPr>
          <p:spPr>
            <a:xfrm>
              <a:off x="3175753" y="2951813"/>
              <a:ext cx="5805010" cy="9543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>
                  <a:solidFill>
                    <a:srgbClr val="3D0000"/>
                  </a:solidFill>
                  <a:latin typeface="黑体" panose="02010609060101010101" charset="-122"/>
                  <a:ea typeface="黑体" panose="02010609060101010101" charset="-122"/>
                </a:rPr>
                <a:t>“</a:t>
              </a:r>
              <a:r>
                <a:rPr lang="zh-CN" altLang="en-US" sz="1400">
                  <a:solidFill>
                    <a:srgbClr val="3D0000"/>
                  </a:solidFill>
                  <a:latin typeface="黑体" panose="02010609060101010101" charset="-122"/>
                  <a:ea typeface="黑体" panose="02010609060101010101" charset="-122"/>
                </a:rPr>
                <a:t>你要多少？</a:t>
              </a:r>
              <a:r>
                <a:rPr lang="en-US" altLang="zh-CN" sz="1400">
                  <a:solidFill>
                    <a:srgbClr val="3D0000"/>
                  </a:solidFill>
                  <a:latin typeface="黑体" panose="02010609060101010101" charset="-122"/>
                  <a:ea typeface="黑体" panose="02010609060101010101" charset="-122"/>
                </a:rPr>
                <a:t>”</a:t>
              </a:r>
              <a:endParaRPr lang="en-US" altLang="zh-CN" sz="1400">
                <a:solidFill>
                  <a:srgbClr val="3D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45055" y="346075"/>
            <a:ext cx="6769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一道今日头条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面试题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为什么要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measure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？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4210" y="976630"/>
            <a:ext cx="1959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明确的</a:t>
            </a:r>
            <a:r>
              <a:rPr lang="zh-CN" altLang="en-US"/>
              <a:t>给你 </a:t>
            </a:r>
            <a:r>
              <a:rPr lang="en-US" altLang="zh-CN"/>
              <a:t>100W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07225" y="156337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明确的把你爸</a:t>
            </a:r>
            <a:r>
              <a:rPr lang="zh-CN" altLang="en-US"/>
              <a:t>的钱全给你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54850" y="216979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最多不能超过你爸的钱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14210" y="29825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把你要的明确</a:t>
            </a:r>
            <a:r>
              <a:rPr lang="zh-CN" altLang="en-US"/>
              <a:t>给你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07225" y="356933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明确的把你爸的钱全给你，但不能超过他的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054850" y="41757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最多不能超过你爸的钱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040245" y="5062220"/>
            <a:ext cx="1896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给你明确</a:t>
            </a:r>
            <a:r>
              <a:rPr lang="zh-CN" altLang="en-US" u="heavy"/>
              <a:t>的</a:t>
            </a:r>
            <a:r>
              <a:rPr lang="en-US" altLang="zh-CN" u="heavy"/>
              <a:t>100W</a:t>
            </a:r>
            <a:endParaRPr lang="en-US" altLang="zh-CN" u="heavy"/>
          </a:p>
        </p:txBody>
      </p:sp>
      <p:sp>
        <p:nvSpPr>
          <p:cNvPr id="18" name="文本框 17"/>
          <p:cNvSpPr txBox="1"/>
          <p:nvPr/>
        </p:nvSpPr>
        <p:spPr>
          <a:xfrm>
            <a:off x="7054850" y="56584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等政府部门的情况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02475" y="626491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等政府部门的情况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976630"/>
            <a:ext cx="5217795" cy="574421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4224655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 descr="view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" y="1111250"/>
            <a:ext cx="3929380" cy="5261610"/>
          </a:xfrm>
          <a:prstGeom prst="rect">
            <a:avLst/>
          </a:prstGeom>
        </p:spPr>
      </p:pic>
      <p:pic>
        <p:nvPicPr>
          <p:cNvPr id="33" name="图片 32" descr="vi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60" y="-12700"/>
            <a:ext cx="5391785" cy="6307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9" name="Shape 16377"/>
          <p:cNvSpPr>
            <a:spLocks noChangeArrowheads="1"/>
          </p:cNvSpPr>
          <p:nvPr/>
        </p:nvSpPr>
        <p:spPr bwMode="auto">
          <a:xfrm>
            <a:off x="1004673" y="5344532"/>
            <a:ext cx="2705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200"/>
              </a:spcBef>
              <a:buFontTx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A</a:t>
            </a: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l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v</a:t>
            </a: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in</a:t>
            </a:r>
            <a:r>
              <a: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（</a:t>
            </a: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AV</a:t>
            </a:r>
            <a:r>
              <a: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老师</a:t>
            </a:r>
            <a:r>
              <a: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）</a:t>
            </a:r>
            <a:r>
              <a: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</a:t>
            </a:r>
            <a:endParaRPr lang="zh-CN" altLang="zh-CN" sz="1800" dirty="0">
              <a:solidFill>
                <a:srgbClr val="595959"/>
              </a:solidFill>
              <a:latin typeface="宋体" panose="02010600030101010101" pitchFamily="2" charset="-122"/>
              <a:sym typeface="Roboto Condensed" panose="02000000000000000000" pitchFamily="2" charset="0"/>
            </a:endParaRPr>
          </a:p>
        </p:txBody>
      </p:sp>
      <p:grpSp>
        <p:nvGrpSpPr>
          <p:cNvPr id="40" name="Group 16392"/>
          <p:cNvGrpSpPr/>
          <p:nvPr/>
        </p:nvGrpSpPr>
        <p:grpSpPr bwMode="auto">
          <a:xfrm>
            <a:off x="4412596" y="3207130"/>
            <a:ext cx="3022046" cy="450640"/>
            <a:chOff x="-9998" y="0"/>
            <a:chExt cx="1972148" cy="451489"/>
          </a:xfrm>
        </p:grpSpPr>
        <p:sp>
          <p:nvSpPr>
            <p:cNvPr id="41" name="Shape 16390"/>
            <p:cNvSpPr>
              <a:spLocks noChangeArrowheads="1"/>
            </p:cNvSpPr>
            <p:nvPr/>
          </p:nvSpPr>
          <p:spPr bwMode="auto">
            <a:xfrm>
              <a:off x="-9998" y="204963"/>
              <a:ext cx="1962150" cy="24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  <a:buFontTx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项目经理</a:t>
              </a:r>
              <a:endParaRPr lang="zh-CN" altLang="zh-CN" sz="1000" dirty="0">
                <a:solidFill>
                  <a:srgbClr val="A6A6A6"/>
                </a:solidFill>
                <a:latin typeface="宋体" panose="02010600030101010101" pitchFamily="2" charset="-122"/>
                <a:sym typeface="Roboto Condensed" panose="02000000000000000000" pitchFamily="2" charset="0"/>
              </a:endParaRPr>
            </a:p>
          </p:txBody>
        </p:sp>
        <p:sp>
          <p:nvSpPr>
            <p:cNvPr id="42" name="Shape 16391"/>
            <p:cNvSpPr>
              <a:spLocks noChangeArrowheads="1"/>
            </p:cNvSpPr>
            <p:nvPr/>
          </p:nvSpPr>
          <p:spPr bwMode="auto">
            <a:xfrm>
              <a:off x="0" y="0"/>
              <a:ext cx="1962150" cy="246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200"/>
                </a:spcBef>
                <a:buFontTx/>
                <a:buNone/>
              </a:pPr>
              <a:r>
                <a:rPr lang="zh-CN" altLang="en-US" sz="1000" dirty="0">
                  <a:solidFill>
                    <a:srgbClr val="595959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三星中国研究院   </a:t>
              </a:r>
              <a:r>
                <a:rPr lang="en-US" altLang="zh-CN" sz="1000" dirty="0">
                  <a:solidFill>
                    <a:srgbClr val="595959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5 years</a:t>
              </a:r>
              <a:r>
                <a:rPr lang="zh-CN" altLang="en-US" sz="1000" dirty="0">
                  <a:solidFill>
                    <a:srgbClr val="595959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  </a:t>
              </a:r>
              <a:endParaRPr lang="zh-CN" altLang="zh-CN" sz="10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endParaRPr>
            </a:p>
          </p:txBody>
        </p:sp>
      </p:grpSp>
      <p:sp>
        <p:nvSpPr>
          <p:cNvPr id="44" name="Shape 16385"/>
          <p:cNvSpPr>
            <a:spLocks noChangeArrowheads="1"/>
          </p:cNvSpPr>
          <p:nvPr/>
        </p:nvSpPr>
        <p:spPr bwMode="auto">
          <a:xfrm>
            <a:off x="4427916" y="2476880"/>
            <a:ext cx="2206799" cy="24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45719" tIns="45719" rIns="45719" b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00"/>
              </a:spcBef>
              <a:buFontTx/>
              <a:buNone/>
            </a:pPr>
            <a:r>
              <a:rPr lang="zh-CN" altLang="en-US" sz="1000" b="1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华南理工大学 软件工程  工程硕士</a:t>
            </a:r>
            <a:endParaRPr lang="zh-CN" altLang="zh-CN" sz="1000" b="1" dirty="0">
              <a:solidFill>
                <a:srgbClr val="595959"/>
              </a:solidFill>
              <a:latin typeface="宋体" panose="02010600030101010101" pitchFamily="2" charset="-122"/>
              <a:sym typeface="Roboto Condensed" panose="02000000000000000000" pitchFamily="2" charset="0"/>
            </a:endParaRPr>
          </a:p>
        </p:txBody>
      </p:sp>
      <p:grpSp>
        <p:nvGrpSpPr>
          <p:cNvPr id="45" name="Group 16392"/>
          <p:cNvGrpSpPr/>
          <p:nvPr/>
        </p:nvGrpSpPr>
        <p:grpSpPr bwMode="auto">
          <a:xfrm>
            <a:off x="4412595" y="3793341"/>
            <a:ext cx="3022047" cy="452015"/>
            <a:chOff x="-9999" y="14712"/>
            <a:chExt cx="1972149" cy="452057"/>
          </a:xfrm>
        </p:grpSpPr>
        <p:sp>
          <p:nvSpPr>
            <p:cNvPr id="46" name="Shape 16390"/>
            <p:cNvSpPr>
              <a:spLocks noChangeArrowheads="1"/>
            </p:cNvSpPr>
            <p:nvPr/>
          </p:nvSpPr>
          <p:spPr bwMode="auto">
            <a:xfrm>
              <a:off x="0" y="220683"/>
              <a:ext cx="1962150" cy="246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  <a:buFontTx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技术总监</a:t>
              </a:r>
              <a:endParaRPr lang="zh-CN" altLang="zh-CN" sz="1000" dirty="0">
                <a:solidFill>
                  <a:srgbClr val="A6A6A6"/>
                </a:solidFill>
                <a:latin typeface="宋体" panose="02010600030101010101" pitchFamily="2" charset="-122"/>
                <a:sym typeface="Roboto Condensed" panose="02000000000000000000" pitchFamily="2" charset="0"/>
              </a:endParaRPr>
            </a:p>
          </p:txBody>
        </p:sp>
        <p:sp>
          <p:nvSpPr>
            <p:cNvPr id="53" name="Shape 16391"/>
            <p:cNvSpPr>
              <a:spLocks noChangeArrowheads="1"/>
            </p:cNvSpPr>
            <p:nvPr/>
          </p:nvSpPr>
          <p:spPr bwMode="auto">
            <a:xfrm>
              <a:off x="-9999" y="14712"/>
              <a:ext cx="1962150" cy="246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200"/>
                </a:spcBef>
                <a:buFontTx/>
                <a:buNone/>
              </a:pPr>
              <a:r>
                <a:rPr lang="zh-CN" altLang="en-US" sz="1000" dirty="0">
                  <a:solidFill>
                    <a:srgbClr val="595959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小米科技             </a:t>
              </a:r>
              <a:r>
                <a:rPr lang="en-US" altLang="zh-CN" sz="1000" dirty="0">
                  <a:solidFill>
                    <a:srgbClr val="595959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2 years</a:t>
              </a:r>
              <a:endParaRPr lang="zh-CN" altLang="zh-CN" sz="10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endParaRPr>
            </a:p>
          </p:txBody>
        </p:sp>
      </p:grpSp>
      <p:cxnSp>
        <p:nvCxnSpPr>
          <p:cNvPr id="54" name="直接连接符 3"/>
          <p:cNvCxnSpPr>
            <a:cxnSpLocks noChangeShapeType="1"/>
          </p:cNvCxnSpPr>
          <p:nvPr/>
        </p:nvCxnSpPr>
        <p:spPr bwMode="auto">
          <a:xfrm flipH="1">
            <a:off x="7098092" y="2326067"/>
            <a:ext cx="25400" cy="2333625"/>
          </a:xfrm>
          <a:prstGeom prst="line">
            <a:avLst/>
          </a:prstGeom>
          <a:noFill/>
          <a:ln w="9525" algn="ctr">
            <a:solidFill>
              <a:srgbClr val="00B050">
                <a:alpha val="36078"/>
              </a:srgb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155"/>
          <p:cNvCxnSpPr>
            <a:cxnSpLocks noChangeShapeType="1"/>
          </p:cNvCxnSpPr>
          <p:nvPr/>
        </p:nvCxnSpPr>
        <p:spPr bwMode="auto">
          <a:xfrm flipH="1">
            <a:off x="10092117" y="2375280"/>
            <a:ext cx="25400" cy="2333625"/>
          </a:xfrm>
          <a:prstGeom prst="line">
            <a:avLst/>
          </a:prstGeom>
          <a:noFill/>
          <a:ln w="9525" algn="ctr">
            <a:solidFill>
              <a:srgbClr val="00B050">
                <a:alpha val="36078"/>
              </a:srgb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本框 4"/>
          <p:cNvSpPr txBox="1">
            <a:spLocks noChangeArrowheads="1"/>
          </p:cNvSpPr>
          <p:nvPr/>
        </p:nvSpPr>
        <p:spPr bwMode="auto">
          <a:xfrm>
            <a:off x="7120285" y="2230295"/>
            <a:ext cx="3003550" cy="185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PA_组合 14"/>
          <p:cNvGrpSpPr/>
          <p:nvPr>
            <p:custDataLst>
              <p:tags r:id="rId3"/>
            </p:custDataLst>
          </p:nvPr>
        </p:nvGrpSpPr>
        <p:grpSpPr bwMode="auto">
          <a:xfrm>
            <a:off x="6837555" y="195287"/>
            <a:ext cx="360000" cy="360000"/>
            <a:chOff x="4350" y="3024"/>
            <a:chExt cx="600" cy="599"/>
          </a:xfrm>
        </p:grpSpPr>
        <p:sp>
          <p:nvSpPr>
            <p:cNvPr id="63" name="Oval 15"/>
            <p:cNvSpPr>
              <a:spLocks noChangeArrowheads="1"/>
            </p:cNvSpPr>
            <p:nvPr/>
          </p:nvSpPr>
          <p:spPr bwMode="auto">
            <a:xfrm>
              <a:off x="4350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Group 16"/>
            <p:cNvGrpSpPr/>
            <p:nvPr/>
          </p:nvGrpSpPr>
          <p:grpSpPr bwMode="auto">
            <a:xfrm>
              <a:off x="4526" y="3125"/>
              <a:ext cx="215" cy="364"/>
              <a:chOff x="4526" y="3125"/>
              <a:chExt cx="215" cy="364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565" y="3125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52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2" name="图片 31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131" y="1017778"/>
            <a:ext cx="3557856" cy="4326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6965315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getMeasureWidth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getWidth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5820" y="2202180"/>
            <a:ext cx="2294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getMeasured</a:t>
            </a:r>
            <a:r>
              <a:rPr lang="en-US" altLang="zh-CN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384300" y="1967865"/>
            <a:ext cx="3611880" cy="395097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9715" y="3106420"/>
            <a:ext cx="33470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在measure()过程结束后就可以获取到</a:t>
            </a:r>
            <a:r>
              <a:rPr lang="zh-CN" altLang="en-US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对应的值</a:t>
            </a:r>
            <a:r>
              <a:rPr lang="en-US" altLang="zh-CN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通过setMeasuredDimension()方法来进行设置的.</a:t>
            </a:r>
            <a:endParaRPr lang="en-US" altLang="zh-CN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50505" y="2202180"/>
            <a:ext cx="1209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getWidth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49085" y="1967865"/>
            <a:ext cx="3611880" cy="395097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76110" y="3106420"/>
            <a:ext cx="31788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在layout()过程结束后才能获取到</a:t>
            </a:r>
            <a:r>
              <a:rPr lang="en-US" altLang="zh-CN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通过视图右边的坐标减去左边的坐标计算出来的.</a:t>
            </a:r>
            <a:endParaRPr lang="en-US" altLang="zh-CN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659652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4224655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流式布局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236595"/>
            <a:ext cx="5074285" cy="1722120"/>
          </a:xfrm>
          <a:prstGeom prst="rect">
            <a:avLst/>
          </a:prstGeom>
        </p:spPr>
      </p:pic>
      <p:sp>
        <p:nvSpPr>
          <p:cNvPr id="13" name="Title 6"/>
          <p:cNvSpPr txBox="1"/>
          <p:nvPr>
            <p:custDataLst>
              <p:tags r:id="rId3"/>
            </p:custDataLst>
          </p:nvPr>
        </p:nvSpPr>
        <p:spPr>
          <a:xfrm>
            <a:off x="659765" y="1301115"/>
            <a:ext cx="5807075" cy="144970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just" fontAlgn="auto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altLang="zh-CN" sz="16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</a:t>
            </a: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low</a:t>
            </a:r>
            <a:r>
              <a:rPr altLang="zh-CN" sz="16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ayout， 流式布局， 这个概念在移动端或者前端开发中很常见，特别是在多标签的展示中， 往往起到了关键的作用。然而Android 官方， 并没有为开发者提供这样一个布局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jingdo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370" y="-90170"/>
            <a:ext cx="4407535" cy="764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流式布局项目实战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4000" y="984250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6775" y="984250"/>
            <a:ext cx="3272155" cy="533654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75" y="1162685"/>
            <a:ext cx="1085850" cy="35242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625" y="1101725"/>
            <a:ext cx="1200150" cy="4743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855" y="1652270"/>
            <a:ext cx="1581150" cy="29527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905" y="1576070"/>
            <a:ext cx="971550" cy="37147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705" y="2063750"/>
            <a:ext cx="819150" cy="33401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5975" y="2035175"/>
            <a:ext cx="781050" cy="35242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3220" y="2016760"/>
            <a:ext cx="971550" cy="37147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6655" y="2530475"/>
            <a:ext cx="1581150" cy="37147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6655" y="2958465"/>
            <a:ext cx="1657350" cy="4095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730" y="1242060"/>
            <a:ext cx="819150" cy="33401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漏洞检测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4000" y="984250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2021840" y="1668780"/>
            <a:ext cx="2772410" cy="2168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padding &amp; margin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lastLine</a:t>
            </a:r>
            <a:r>
              <a:rPr lang="zh-CN" altLang="en-US"/>
              <a:t>遗漏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visibleState </a:t>
            </a:r>
            <a:r>
              <a:rPr lang="zh-CN" altLang="en-US"/>
              <a:t>遗漏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4</a:t>
            </a:r>
            <a:r>
              <a:rPr lang="zh-CN" altLang="en-US"/>
              <a:t>：</a:t>
            </a:r>
            <a:r>
              <a:rPr lang="en-US" altLang="zh-CN"/>
              <a:t>gravity</a:t>
            </a:r>
            <a:r>
              <a:rPr lang="zh-CN" altLang="en-US"/>
              <a:t>属性控制 </a:t>
            </a:r>
            <a:r>
              <a:rPr lang="en-US" altLang="zh-CN"/>
              <a:t>layout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5</a:t>
            </a:r>
            <a:r>
              <a:rPr lang="zh-CN" altLang="en-US"/>
              <a:t>：参考</a:t>
            </a:r>
            <a:r>
              <a:rPr lang="en-US" altLang="zh-CN"/>
              <a:t>flexBox Layout</a:t>
            </a:r>
            <a:endParaRPr lang="en-US" altLang="zh-CN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直角三角形 29"/>
          <p:cNvSpPr/>
          <p:nvPr>
            <p:custDataLst>
              <p:tags r:id="rId1"/>
            </p:custDataLst>
          </p:nvPr>
        </p:nvSpPr>
        <p:spPr>
          <a:xfrm>
            <a:off x="0" y="5303837"/>
            <a:ext cx="12192000" cy="1554163"/>
          </a:xfrm>
          <a:prstGeom prst="rtTriangle">
            <a:avLst/>
          </a:prstGeom>
          <a:solidFill>
            <a:srgbClr val="39A9DC"/>
          </a:solidFill>
          <a:ln>
            <a:noFill/>
          </a:ln>
        </p:spPr>
        <p:style>
          <a:lnRef idx="2">
            <a:srgbClr val="39A9DC">
              <a:shade val="50000"/>
            </a:srgbClr>
          </a:lnRef>
          <a:fillRef idx="1">
            <a:srgbClr val="39A9DC"/>
          </a:fillRef>
          <a:effectRef idx="0">
            <a:srgbClr val="39A9DC"/>
          </a:effectRef>
          <a:fontRef idx="minor">
            <a:srgbClr val="FFFFFF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1961515" y="280670"/>
            <a:ext cx="7943215" cy="826770"/>
          </a:xfrm>
          <a:prstGeom prst="rect">
            <a:avLst/>
          </a:prstGeom>
          <a:noFill/>
        </p:spPr>
        <p:txBody>
          <a:bodyPr wrap="none" lIns="90170" tIns="46990" rIns="90170" bIns="46990" anchor="b" anchorCtr="0">
            <a:normAutofit/>
          </a:bodyPr>
          <a:p>
            <a:pPr marL="0" marR="0" algn="l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4400" b="1" kern="1200" cap="none" spc="300" normalizeH="0" baseline="0" noProof="1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原理何用</a:t>
            </a:r>
            <a:endParaRPr kumimoji="0" lang="zh-CN" altLang="en-US" sz="4400" b="1" kern="1200" cap="none" spc="300" normalizeH="0" baseline="0" noProof="1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2" name="椭圆 31"/>
          <p:cNvSpPr/>
          <p:nvPr>
            <p:custDataLst>
              <p:tags r:id="rId3"/>
            </p:custDataLst>
          </p:nvPr>
        </p:nvSpPr>
        <p:spPr>
          <a:xfrm>
            <a:off x="679450" y="327660"/>
            <a:ext cx="814070" cy="814705"/>
          </a:xfrm>
          <a:prstGeom prst="ellipse">
            <a:avLst/>
          </a:prstGeom>
          <a:solidFill>
            <a:srgbClr val="39A9DC"/>
          </a:solidFill>
          <a:ln>
            <a:noFill/>
          </a:ln>
        </p:spPr>
        <p:style>
          <a:lnRef idx="2">
            <a:srgbClr val="39A9DC">
              <a:shade val="50000"/>
            </a:srgbClr>
          </a:lnRef>
          <a:fillRef idx="1">
            <a:srgbClr val="39A9DC"/>
          </a:fillRef>
          <a:effectRef idx="0">
            <a:srgbClr val="39A9DC"/>
          </a:effectRef>
          <a:fontRef idx="minor">
            <a:srgbClr val="FFFFFF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3" name="任意多边形: 形状 3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820420" y="461010"/>
            <a:ext cx="228600" cy="46545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rgbClr val="39A9DC">
              <a:shade val="50000"/>
            </a:srgbClr>
          </a:lnRef>
          <a:fillRef idx="1">
            <a:srgbClr val="39A9DC"/>
          </a:fillRef>
          <a:effectRef idx="0">
            <a:srgbClr val="39A9DC"/>
          </a:effectRef>
          <a:fontRef idx="minor">
            <a:srgbClr val="FFFFFF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4" name="任意多边形: 形状 33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23950" y="461010"/>
            <a:ext cx="228600" cy="46545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rgbClr val="39A9DC">
              <a:shade val="50000"/>
            </a:srgbClr>
          </a:lnRef>
          <a:fillRef idx="1">
            <a:srgbClr val="39A9DC"/>
          </a:fillRef>
          <a:effectRef idx="0">
            <a:srgbClr val="39A9DC"/>
          </a:effectRef>
          <a:fontRef idx="minor">
            <a:srgbClr val="FFFFFF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1" name="直角三角形 30"/>
          <p:cNvSpPr/>
          <p:nvPr>
            <p:custDataLst>
              <p:tags r:id="rId6"/>
            </p:custDataLst>
          </p:nvPr>
        </p:nvSpPr>
        <p:spPr>
          <a:xfrm flipH="1">
            <a:off x="8780463" y="4846637"/>
            <a:ext cx="3411538" cy="2011363"/>
          </a:xfrm>
          <a:prstGeom prst="rtTriangle">
            <a:avLst/>
          </a:prstGeom>
          <a:solidFill>
            <a:srgbClr val="39A9DC">
              <a:lumMod val="75000"/>
            </a:srgbClr>
          </a:solidFill>
          <a:ln>
            <a:noFill/>
          </a:ln>
        </p:spPr>
        <p:style>
          <a:lnRef idx="2">
            <a:srgbClr val="39A9DC">
              <a:shade val="50000"/>
            </a:srgbClr>
          </a:lnRef>
          <a:fillRef idx="1">
            <a:srgbClr val="39A9DC"/>
          </a:fillRef>
          <a:effectRef idx="0">
            <a:srgbClr val="39A9DC"/>
          </a:effectRef>
          <a:fontRef idx="minor">
            <a:srgbClr val="FFFFFF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420" y="175260"/>
            <a:ext cx="6191250" cy="58959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>
            <p:custDataLst>
              <p:tags r:id="rId1"/>
            </p:custDataLst>
          </p:nvPr>
        </p:nvCxnSpPr>
        <p:spPr>
          <a:xfrm>
            <a:off x="5728607" y="3429000"/>
            <a:ext cx="734786" cy="0"/>
          </a:xfrm>
          <a:prstGeom prst="line">
            <a:avLst/>
          </a:prstGeom>
          <a:ln w="28575">
            <a:solidFill>
              <a:srgbClr val="3C3C41">
                <a:lumMod val="40000"/>
                <a:lumOff val="60000"/>
              </a:srgbClr>
            </a:solidFill>
          </a:ln>
        </p:spPr>
        <p:style>
          <a:lnRef idx="1">
            <a:srgbClr val="EBEBEB"/>
          </a:lnRef>
          <a:fillRef idx="0">
            <a:srgbClr val="EBEBEB"/>
          </a:fillRef>
          <a:effectRef idx="0">
            <a:srgbClr val="EBEBEB"/>
          </a:effectRef>
          <a:fontRef idx="minor">
            <a:srgbClr val="3C3C41"/>
          </a:fontRef>
        </p:style>
      </p:cxnSp>
      <p:sp>
        <p:nvSpPr>
          <p:cNvPr id="12" name="Title 6"/>
          <p:cNvSpPr txBox="1"/>
          <p:nvPr>
            <p:custDataLst>
              <p:tags r:id="rId2"/>
            </p:custDataLst>
          </p:nvPr>
        </p:nvSpPr>
        <p:spPr>
          <a:xfrm>
            <a:off x="3995738" y="1857548"/>
            <a:ext cx="4200524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  <a:defRPr/>
            </a:pPr>
            <a:r>
              <a:rPr altLang="zh-CN" sz="3200" b="1" spc="30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item</a:t>
            </a:r>
            <a:r>
              <a:rPr lang="zh-CN" altLang="en-US" sz="3200" b="1" spc="30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高度无效</a:t>
            </a:r>
            <a:r>
              <a:rPr lang="zh-CN" altLang="en-US" sz="3200" b="1" spc="30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lang="zh-CN" altLang="en-US" sz="3200" b="1" spc="30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3"/>
            </p:custDataLst>
          </p:nvPr>
        </p:nvSpPr>
        <p:spPr>
          <a:xfrm>
            <a:off x="3996370" y="2582814"/>
            <a:ext cx="4200523" cy="99924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altLang="zh-CN" sz="1400" spc="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recycleView</a:t>
            </a:r>
            <a:endParaRPr altLang="zh-CN" sz="1400" spc="50">
              <a:ln w="3175">
                <a:noFill/>
                <a:prstDash val="dash"/>
              </a:ln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altLang="zh-CN" sz="1400" spc="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listView</a:t>
            </a:r>
            <a:endParaRPr altLang="zh-CN" sz="1400" spc="50">
              <a:ln w="3175">
                <a:noFill/>
                <a:prstDash val="dash"/>
              </a:ln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11468" b="11468"/>
          <a:stretch>
            <a:fillRect/>
          </a:stretch>
        </p:blipFill>
        <p:spPr>
          <a:xfrm>
            <a:off x="172085" y="1117600"/>
            <a:ext cx="3009900" cy="4622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58350" y="3060700"/>
            <a:ext cx="1205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解决不了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16796" r="16796"/>
          <a:stretch>
            <a:fillRect/>
          </a:stretch>
        </p:blipFill>
        <p:spPr>
          <a:xfrm>
            <a:off x="8756015" y="1014095"/>
            <a:ext cx="3009900" cy="462280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3995735" y="3899169"/>
            <a:ext cx="4200523" cy="99924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400" spc="5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都有这个问题</a:t>
            </a:r>
            <a:endParaRPr lang="zh-CN" altLang="en-US" sz="1400" spc="50">
              <a:ln w="3175">
                <a:noFill/>
                <a:prstDash val="dash"/>
              </a:ln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  <p:transition>
    <p:strips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 bwMode="auto">
          <a:xfrm>
            <a:off x="554877" y="135813"/>
            <a:ext cx="5085420" cy="69791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Clr>
                <a:srgbClr val="FF0000"/>
              </a:buClr>
              <a:defRPr/>
            </a:pPr>
            <a:r>
              <a:rPr lang="zh-CN" altLang="en-US" sz="2400" dirty="0">
                <a:solidFill>
                  <a:srgbClr val="0070C0"/>
                </a:solidFill>
              </a:rPr>
              <a:t>作业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97302" y="145131"/>
            <a:ext cx="914400" cy="91440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4710" y="1210310"/>
            <a:ext cx="77393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： </a:t>
            </a:r>
            <a:r>
              <a:rPr lang="zh-CN" altLang="en-US">
                <a:sym typeface="+mn-ea"/>
              </a:rPr>
              <a:t>手写</a:t>
            </a:r>
            <a:r>
              <a:rPr lang="en-US" altLang="zh-CN">
                <a:sym typeface="+mn-ea"/>
              </a:rPr>
              <a:t>FlowLayout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kt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： 学习</a:t>
            </a:r>
            <a:r>
              <a:rPr lang="en-US" altLang="zh-CN"/>
              <a:t>google flexboxLayout</a:t>
            </a:r>
            <a:r>
              <a:rPr lang="zh-CN" altLang="en-US"/>
              <a:t>源码 </a:t>
            </a:r>
            <a:r>
              <a:rPr lang="zh-CN" altLang="en-US">
                <a:sym typeface="+mn-ea"/>
              </a:rPr>
              <a:t>https://www.jianshu.com/p/0723ff4123e1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： 阅读一下 </a:t>
            </a:r>
            <a:r>
              <a:rPr lang="en-US" altLang="zh-CN"/>
              <a:t>frameLayout</a:t>
            </a:r>
            <a:r>
              <a:rPr lang="zh-CN" altLang="en-US"/>
              <a:t>源码和</a:t>
            </a:r>
            <a:r>
              <a:rPr lang="en-US" altLang="zh-CN"/>
              <a:t>LinaerLayout</a:t>
            </a:r>
            <a:r>
              <a:rPr lang="zh-CN" altLang="en-US"/>
              <a:t>源码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1350" y="46164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下节课预告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2475" y="1275080"/>
            <a:ext cx="80645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setContentView-&gt;view </a:t>
            </a:r>
            <a:r>
              <a:rPr lang="zh-CN" altLang="en-US"/>
              <a:t>和</a:t>
            </a:r>
            <a:r>
              <a:rPr lang="en-US" altLang="zh-CN"/>
              <a:t>activty</a:t>
            </a:r>
            <a:r>
              <a:rPr lang="zh-CN" altLang="en-US"/>
              <a:t>的层次结构，资源加载流程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inflate</a:t>
            </a:r>
            <a:r>
              <a:rPr lang="zh-CN" altLang="en-US"/>
              <a:t>，反射流程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：插件化换肤原理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5932170" y="1231900"/>
            <a:ext cx="6173470" cy="4582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 preferRelativeResize="0"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12499" b="12499"/>
          <a:stretch>
            <a:fillRect/>
          </a:stretch>
        </p:blipFill>
        <p:spPr>
          <a:xfrm>
            <a:off x="555625" y="1681480"/>
            <a:ext cx="5377180" cy="4132580"/>
          </a:xfrm>
          <a:prstGeom prst="rect">
            <a:avLst/>
          </a:prstGeom>
          <a:noFill/>
        </p:spPr>
      </p:pic>
      <p:grpSp>
        <p:nvGrpSpPr>
          <p:cNvPr id="6" name="组合 5"/>
          <p:cNvGrpSpPr/>
          <p:nvPr>
            <p:custDataLst>
              <p:tags r:id="rId4"/>
            </p:custDataLst>
          </p:nvPr>
        </p:nvGrpSpPr>
        <p:grpSpPr>
          <a:xfrm>
            <a:off x="6492240" y="1244600"/>
            <a:ext cx="527050" cy="583565"/>
            <a:chOff x="2932462" y="2362131"/>
            <a:chExt cx="631880" cy="831143"/>
          </a:xfrm>
        </p:grpSpPr>
        <p:sp>
          <p:nvSpPr>
            <p:cNvPr id="33" name="任意多边形: 形状 11"/>
            <p:cNvSpPr/>
            <p:nvPr>
              <p:custDataLst>
                <p:tags r:id="rId5"/>
              </p:custDataLst>
            </p:nvPr>
          </p:nvSpPr>
          <p:spPr>
            <a:xfrm>
              <a:off x="2932462" y="2362131"/>
              <a:ext cx="631880" cy="831143"/>
            </a:xfrm>
            <a:custGeom>
              <a:avLst/>
              <a:gdLst/>
              <a:ahLst/>
              <a:cxnLst/>
              <a:rect l="0" t="0" r="0" b="0"/>
              <a:pathLst>
                <a:path w="334011" h="397511">
                  <a:moveTo>
                    <a:pt x="334010" y="397510"/>
                  </a:moveTo>
                  <a:lnTo>
                    <a:pt x="167640" y="312420"/>
                  </a:lnTo>
                  <a:lnTo>
                    <a:pt x="0" y="397510"/>
                  </a:lnTo>
                  <a:lnTo>
                    <a:pt x="0" y="0"/>
                  </a:lnTo>
                  <a:lnTo>
                    <a:pt x="334010" y="0"/>
                  </a:lnTo>
                </a:path>
              </a:pathLst>
            </a:custGeom>
            <a:solidFill>
              <a:schemeClr val="accent1">
                <a:alpha val="9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PA_ImportSvg_636718263529450003"/>
            <p:cNvSpPr/>
            <p:nvPr>
              <p:custDataLst>
                <p:tags r:id="rId6"/>
              </p:custDataLst>
            </p:nvPr>
          </p:nvSpPr>
          <p:spPr>
            <a:xfrm>
              <a:off x="3034780" y="2530702"/>
              <a:ext cx="407148" cy="317336"/>
            </a:xfrm>
            <a:custGeom>
              <a:avLst/>
              <a:gdLst/>
              <a:ahLst/>
              <a:cxnLst/>
              <a:rect l="l" t="t" r="r" b="b"/>
              <a:pathLst>
                <a:path w="172720" h="134620">
                  <a:moveTo>
                    <a:pt x="62230" y="134620"/>
                  </a:moveTo>
                  <a:lnTo>
                    <a:pt x="0" y="134620"/>
                  </a:lnTo>
                  <a:lnTo>
                    <a:pt x="0" y="90170"/>
                  </a:lnTo>
                  <a:cubicBezTo>
                    <a:pt x="0" y="72390"/>
                    <a:pt x="1270" y="58420"/>
                    <a:pt x="5080" y="46990"/>
                  </a:cubicBezTo>
                  <a:cubicBezTo>
                    <a:pt x="8890" y="36830"/>
                    <a:pt x="13970" y="26670"/>
                    <a:pt x="22860" y="19050"/>
                  </a:cubicBezTo>
                  <a:cubicBezTo>
                    <a:pt x="31750" y="10160"/>
                    <a:pt x="41910" y="3810"/>
                    <a:pt x="55880" y="0"/>
                  </a:cubicBezTo>
                  <a:lnTo>
                    <a:pt x="68580" y="25400"/>
                  </a:lnTo>
                  <a:cubicBezTo>
                    <a:pt x="55880" y="29210"/>
                    <a:pt x="46990" y="35560"/>
                    <a:pt x="41910" y="43180"/>
                  </a:cubicBezTo>
                  <a:cubicBezTo>
                    <a:pt x="36830" y="50800"/>
                    <a:pt x="33020" y="60960"/>
                    <a:pt x="33020" y="72390"/>
                  </a:cubicBezTo>
                  <a:lnTo>
                    <a:pt x="63500" y="72390"/>
                  </a:lnTo>
                  <a:lnTo>
                    <a:pt x="63500" y="134620"/>
                  </a:lnTo>
                  <a:moveTo>
                    <a:pt x="166370" y="134620"/>
                  </a:moveTo>
                  <a:lnTo>
                    <a:pt x="104140" y="134620"/>
                  </a:lnTo>
                  <a:lnTo>
                    <a:pt x="104140" y="90170"/>
                  </a:lnTo>
                  <a:cubicBezTo>
                    <a:pt x="104140" y="72390"/>
                    <a:pt x="105410" y="57150"/>
                    <a:pt x="109220" y="46990"/>
                  </a:cubicBezTo>
                  <a:cubicBezTo>
                    <a:pt x="113031" y="36830"/>
                    <a:pt x="118110" y="26670"/>
                    <a:pt x="127000" y="19050"/>
                  </a:cubicBezTo>
                  <a:cubicBezTo>
                    <a:pt x="135890" y="11430"/>
                    <a:pt x="146050" y="3810"/>
                    <a:pt x="160020" y="0"/>
                  </a:cubicBezTo>
                  <a:lnTo>
                    <a:pt x="172720" y="25400"/>
                  </a:lnTo>
                  <a:cubicBezTo>
                    <a:pt x="160020" y="29210"/>
                    <a:pt x="151130" y="35560"/>
                    <a:pt x="146050" y="43180"/>
                  </a:cubicBezTo>
                  <a:cubicBezTo>
                    <a:pt x="140970" y="50800"/>
                    <a:pt x="137160" y="60960"/>
                    <a:pt x="137160" y="72390"/>
                  </a:cubicBezTo>
                  <a:lnTo>
                    <a:pt x="167640" y="72390"/>
                  </a:lnTo>
                  <a:lnTo>
                    <a:pt x="167640" y="134620"/>
                  </a:lnTo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3" name="直接连接符 42"/>
          <p:cNvCxnSpPr/>
          <p:nvPr>
            <p:custDataLst>
              <p:tags r:id="rId7"/>
            </p:custDataLst>
          </p:nvPr>
        </p:nvCxnSpPr>
        <p:spPr>
          <a:xfrm>
            <a:off x="7185660" y="2611120"/>
            <a:ext cx="407543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_ImportSvg_636718263529450003"/>
          <p:cNvSpPr/>
          <p:nvPr>
            <p:custDataLst>
              <p:tags r:id="rId8"/>
            </p:custDataLst>
          </p:nvPr>
        </p:nvSpPr>
        <p:spPr>
          <a:xfrm flipH="1" flipV="1">
            <a:off x="9942195" y="4667885"/>
            <a:ext cx="1346200" cy="883285"/>
          </a:xfrm>
          <a:custGeom>
            <a:avLst/>
            <a:gdLst/>
            <a:ahLst/>
            <a:cxnLst/>
            <a:rect l="l" t="t" r="r" b="b"/>
            <a:pathLst>
              <a:path w="172720" h="134620">
                <a:moveTo>
                  <a:pt x="62230" y="134620"/>
                </a:moveTo>
                <a:lnTo>
                  <a:pt x="0" y="134620"/>
                </a:lnTo>
                <a:lnTo>
                  <a:pt x="0" y="90170"/>
                </a:lnTo>
                <a:cubicBezTo>
                  <a:pt x="0" y="72390"/>
                  <a:pt x="1270" y="58420"/>
                  <a:pt x="5080" y="46990"/>
                </a:cubicBezTo>
                <a:cubicBezTo>
                  <a:pt x="8890" y="36830"/>
                  <a:pt x="13970" y="26670"/>
                  <a:pt x="22860" y="19050"/>
                </a:cubicBezTo>
                <a:cubicBezTo>
                  <a:pt x="31750" y="10160"/>
                  <a:pt x="41910" y="3810"/>
                  <a:pt x="55880" y="0"/>
                </a:cubicBezTo>
                <a:lnTo>
                  <a:pt x="68580" y="25400"/>
                </a:lnTo>
                <a:cubicBezTo>
                  <a:pt x="55880" y="29210"/>
                  <a:pt x="46990" y="35560"/>
                  <a:pt x="41910" y="43180"/>
                </a:cubicBezTo>
                <a:cubicBezTo>
                  <a:pt x="36830" y="50800"/>
                  <a:pt x="33020" y="60960"/>
                  <a:pt x="33020" y="72390"/>
                </a:cubicBezTo>
                <a:lnTo>
                  <a:pt x="63500" y="72390"/>
                </a:lnTo>
                <a:lnTo>
                  <a:pt x="63500" y="134620"/>
                </a:lnTo>
                <a:moveTo>
                  <a:pt x="166370" y="134620"/>
                </a:moveTo>
                <a:lnTo>
                  <a:pt x="104140" y="134620"/>
                </a:lnTo>
                <a:lnTo>
                  <a:pt x="104140" y="90170"/>
                </a:lnTo>
                <a:cubicBezTo>
                  <a:pt x="104140" y="72390"/>
                  <a:pt x="105410" y="57150"/>
                  <a:pt x="109220" y="46990"/>
                </a:cubicBezTo>
                <a:cubicBezTo>
                  <a:pt x="113031" y="36830"/>
                  <a:pt x="118110" y="26670"/>
                  <a:pt x="127000" y="19050"/>
                </a:cubicBezTo>
                <a:cubicBezTo>
                  <a:pt x="135890" y="11430"/>
                  <a:pt x="146050" y="3810"/>
                  <a:pt x="160020" y="0"/>
                </a:cubicBezTo>
                <a:lnTo>
                  <a:pt x="172720" y="25400"/>
                </a:lnTo>
                <a:cubicBezTo>
                  <a:pt x="160020" y="29210"/>
                  <a:pt x="151130" y="35560"/>
                  <a:pt x="146050" y="43180"/>
                </a:cubicBezTo>
                <a:cubicBezTo>
                  <a:pt x="140970" y="50800"/>
                  <a:pt x="137160" y="60960"/>
                  <a:pt x="137160" y="72390"/>
                </a:cubicBezTo>
                <a:lnTo>
                  <a:pt x="167640" y="72390"/>
                </a:lnTo>
                <a:lnTo>
                  <a:pt x="167640" y="134620"/>
                </a:lnTo>
              </a:path>
            </a:pathLst>
          </a:custGeom>
          <a:solidFill>
            <a:schemeClr val="tx1">
              <a:alpha val="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6862445" y="1681480"/>
            <a:ext cx="4312920" cy="624840"/>
          </a:xfrm>
          <a:prstGeom prst="rect">
            <a:avLst/>
          </a:prstGeom>
          <a:noFill/>
        </p:spPr>
        <p:txBody>
          <a:bodyPr wrap="none" lIns="101600" tIns="38100" rIns="63500" bIns="38100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 b="1" u="heavy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什么自定义</a:t>
            </a:r>
            <a:r>
              <a:rPr lang="en-US" altLang="zh-CN" sz="3600" b="1" u="heavy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View</a:t>
            </a:r>
            <a:endParaRPr lang="en-US" altLang="zh-CN" sz="3600" b="1" u="heavy" spc="3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7091045" y="3444240"/>
            <a:ext cx="3385185" cy="316865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/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一个效果只要它能够在手机上面实现你就应该具备实现它的能力</a:t>
            </a:r>
            <a:endParaRPr lang="zh-CN" altLang="en-US" sz="1600" spc="1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6492240" y="4893310"/>
            <a:ext cx="3385185" cy="1078230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/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CN" altLang="en-US" sz="1600" spc="150">
                <a:latin typeface="Arial" panose="020B0604020202020204" pitchFamily="34" charset="0"/>
                <a:ea typeface="微软雅黑" panose="020B0503020204020204" pitchFamily="34" charset="-122"/>
              </a:rPr>
              <a:t>实战</a:t>
            </a:r>
            <a:r>
              <a:rPr lang="en-US" altLang="zh-CN" sz="1600" spc="150">
                <a:latin typeface="Arial" panose="020B0604020202020204" pitchFamily="34" charset="0"/>
                <a:ea typeface="微软雅黑" panose="020B0503020204020204" pitchFamily="34" charset="-122"/>
              </a:rPr>
              <a:t>-&gt;</a:t>
            </a:r>
            <a:r>
              <a:rPr lang="zh-CN" altLang="en-US" sz="1600" spc="150">
                <a:latin typeface="Arial" panose="020B0604020202020204" pitchFamily="34" charset="0"/>
                <a:ea typeface="微软雅黑" panose="020B0503020204020204" pitchFamily="34" charset="-122"/>
              </a:rPr>
              <a:t>理论</a:t>
            </a:r>
            <a:endParaRPr lang="zh-CN" altLang="en-US" sz="1600" spc="1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2"/>
            </p:custDataLst>
          </p:nvPr>
        </p:nvSpPr>
        <p:spPr>
          <a:xfrm>
            <a:off x="7091045" y="2981325"/>
            <a:ext cx="3385185" cy="381000"/>
          </a:xfrm>
          <a:prstGeom prst="rect">
            <a:avLst/>
          </a:prstGeom>
          <a:noFill/>
        </p:spPr>
        <p:txBody>
          <a:bodyPr wrap="square" lIns="101600" tIns="38100" rIns="76200" bIns="38100" rtlCol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01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6760210" y="4286885"/>
            <a:ext cx="3863340" cy="381000"/>
          </a:xfrm>
          <a:prstGeom prst="rect">
            <a:avLst/>
          </a:prstGeom>
          <a:noFill/>
        </p:spPr>
        <p:txBody>
          <a:bodyPr wrap="square" lIns="101600" tIns="38100" rIns="76200" bIns="38100" rtlCol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02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学习方式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u="heavy">
                <a:solidFill>
                  <a:srgbClr val="10263C"/>
                </a:solidFill>
                <a:ea typeface="微软雅黑" panose="020B0503020204020204" pitchFamily="34" charset="-122"/>
              </a:rPr>
              <a:t>自定义</a:t>
            </a:r>
            <a:r>
              <a:rPr lang="en-US" altLang="zh-CN" sz="2400" u="heavy">
                <a:solidFill>
                  <a:srgbClr val="10263C"/>
                </a:solidFill>
                <a:ea typeface="微软雅黑" panose="020B0503020204020204" pitchFamily="34" charset="-122"/>
              </a:rPr>
              <a:t>View</a:t>
            </a:r>
            <a:r>
              <a:rPr lang="zh-CN" altLang="en-US" sz="2400" u="heavy">
                <a:solidFill>
                  <a:srgbClr val="10263C"/>
                </a:solidFill>
                <a:ea typeface="微软雅黑" panose="020B0503020204020204" pitchFamily="34" charset="-122"/>
              </a:rPr>
              <a:t>如何分类？</a:t>
            </a:r>
            <a:endParaRPr lang="zh-CN" altLang="en-US" sz="2400" u="heavy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4000" y="1241425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1527175" y="1455420"/>
            <a:ext cx="157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自定义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View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5605" y="3806190"/>
            <a:ext cx="2191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自定义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ViewGroup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7175" y="2097405"/>
            <a:ext cx="7357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在没有现成的View，需要自己实现的时候，就使用自定义View，一般继承自View，SurfaceView或其他的View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65605" y="4414520"/>
            <a:ext cx="7414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自定义ViewGroup一般是利用现有的组件根据特定的布局方式来组成新的组件，大多继承自ViewGroup或各种Layout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419225" y="1357630"/>
            <a:ext cx="7907020" cy="194183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19225" y="3613785"/>
            <a:ext cx="7907020" cy="194183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自定义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View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的绘制流程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08675" y="84455"/>
            <a:ext cx="5897880" cy="66890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95" y="84455"/>
            <a:ext cx="5897880" cy="668909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659652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4224655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流式布局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236595"/>
            <a:ext cx="5074285" cy="1722120"/>
          </a:xfrm>
          <a:prstGeom prst="rect">
            <a:avLst/>
          </a:prstGeom>
        </p:spPr>
      </p:pic>
      <p:sp>
        <p:nvSpPr>
          <p:cNvPr id="13" name="Title 6"/>
          <p:cNvSpPr txBox="1"/>
          <p:nvPr>
            <p:custDataLst>
              <p:tags r:id="rId3"/>
            </p:custDataLst>
          </p:nvPr>
        </p:nvSpPr>
        <p:spPr>
          <a:xfrm>
            <a:off x="659765" y="1301115"/>
            <a:ext cx="5807075" cy="144970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just" fontAlgn="auto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altLang="zh-CN" sz="16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</a:t>
            </a: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low</a:t>
            </a:r>
            <a:r>
              <a:rPr altLang="zh-CN" sz="16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ayout， 流式布局， 这个概念在移动端或者前端开发中很常见，特别是在多标签的展示中， 往往起到了关键的作用。然而Android 官方， 并没有为开发者提供这样一个布局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jingdo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790" y="0"/>
            <a:ext cx="3418205" cy="688657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流式布局项目实战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4000" y="984250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3085" y="1147445"/>
            <a:ext cx="3272155" cy="553593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175" y="1290955"/>
            <a:ext cx="1085850" cy="35242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025" y="1219200"/>
            <a:ext cx="1200150" cy="49593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765" y="2358390"/>
            <a:ext cx="1581150" cy="29527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915" y="2320290"/>
            <a:ext cx="971550" cy="37147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175" y="1747520"/>
            <a:ext cx="1402080" cy="46609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265" y="1766570"/>
            <a:ext cx="781050" cy="35242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4605" y="1747520"/>
            <a:ext cx="971550" cy="37147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4015" y="3337560"/>
            <a:ext cx="1581150" cy="37147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5915" y="2808605"/>
            <a:ext cx="1657350" cy="409575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1624330" y="229235"/>
            <a:ext cx="4224655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11506" y="86044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352868" y="86044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918" y="157480"/>
            <a:ext cx="81756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</a:t>
            </a:r>
            <a:r>
              <a:rPr lang="en-US" altLang="zh-CN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</a:t>
            </a:r>
            <a:endParaRPr lang="en-US" altLang="zh-CN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23995" y="2414270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/>
              <a:t>代码？实战</a:t>
            </a:r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18491" y="262574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359853" y="262574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6903" y="334010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436370" y="424815"/>
            <a:ext cx="32791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自定义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View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的绘制流程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" y="1584325"/>
            <a:ext cx="1371600" cy="3257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39770" y="1588770"/>
            <a:ext cx="1794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测量</a:t>
            </a:r>
            <a:r>
              <a:rPr lang="en-US" altLang="zh-CN"/>
              <a:t>View</a:t>
            </a:r>
            <a:r>
              <a:rPr lang="zh-CN" altLang="en-US"/>
              <a:t>的大小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50565" y="3024505"/>
            <a:ext cx="1794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确定子</a:t>
            </a:r>
            <a:r>
              <a:rPr lang="en-US" altLang="zh-CN"/>
              <a:t>View</a:t>
            </a:r>
            <a:r>
              <a:rPr lang="zh-CN" altLang="en-US"/>
              <a:t>布局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59785" y="44526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实际绘制内容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991995" y="1768475"/>
            <a:ext cx="111252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030095" y="3204210"/>
            <a:ext cx="122047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108200" y="4631690"/>
            <a:ext cx="113157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3555" y="5855970"/>
            <a:ext cx="60826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所以，自定义</a:t>
            </a:r>
            <a:r>
              <a:rPr lang="en-US" altLang="zh-CN"/>
              <a:t>View</a:t>
            </a:r>
            <a:r>
              <a:rPr lang="zh-CN" altLang="en-US"/>
              <a:t>任督二脉就在于此：</a:t>
            </a:r>
            <a:endParaRPr lang="zh-CN" altLang="en-US"/>
          </a:p>
          <a:p>
            <a:r>
              <a:rPr lang="zh-CN" altLang="en-US"/>
              <a:t>           </a:t>
            </a:r>
            <a:r>
              <a:rPr lang="zh-CN" altLang="en-US">
                <a:solidFill>
                  <a:srgbClr val="0070C0"/>
                </a:solidFill>
              </a:rPr>
              <a:t>自定义</a:t>
            </a:r>
            <a:r>
              <a:rPr lang="en-US" altLang="zh-CN">
                <a:solidFill>
                  <a:srgbClr val="0070C0"/>
                </a:solidFill>
              </a:rPr>
              <a:t>View</a:t>
            </a:r>
            <a:r>
              <a:rPr lang="zh-CN" altLang="en-US">
                <a:solidFill>
                  <a:srgbClr val="0070C0"/>
                </a:solidFill>
              </a:rPr>
              <a:t>主要是实现 </a:t>
            </a:r>
            <a:r>
              <a:rPr lang="en-US" altLang="zh-CN">
                <a:solidFill>
                  <a:srgbClr val="0070C0"/>
                </a:solidFill>
              </a:rPr>
              <a:t>onMeasure + onDraw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>
                <a:solidFill>
                  <a:srgbClr val="0070C0"/>
                </a:solidFill>
              </a:rPr>
              <a:t>自定义</a:t>
            </a:r>
            <a:r>
              <a:rPr lang="en-US" altLang="zh-CN">
                <a:solidFill>
                  <a:srgbClr val="0070C0"/>
                </a:solidFill>
              </a:rPr>
              <a:t>ViewGroup</a:t>
            </a:r>
            <a:r>
              <a:rPr lang="zh-CN" altLang="en-US">
                <a:solidFill>
                  <a:srgbClr val="0070C0"/>
                </a:solidFill>
              </a:rPr>
              <a:t>主要是实现</a:t>
            </a:r>
            <a:r>
              <a:rPr lang="en-US" altLang="zh-CN">
                <a:solidFill>
                  <a:srgbClr val="0070C0"/>
                </a:solidFill>
              </a:rPr>
              <a:t>onMeasure + onLayout</a:t>
            </a:r>
            <a:endParaRPr lang="en-US" altLang="zh-CN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5" y="360680"/>
            <a:ext cx="7319645" cy="54959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75" y="419100"/>
            <a:ext cx="7383145" cy="543687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KSO_WM_UNIT_PRESET_TEXT_INDEX" val="0"/>
  <p:tag name="KSO_WM_UNIT_PRESET_TEXT_LEN" val="0"/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OneParaText2_13*f*1"/>
  <p:tag name="KSO_WM_TEMPLATE_CATEGORY" val="OneParaText"/>
  <p:tag name="KSO_WM_TEMPLATE_INDEX" val="2"/>
  <p:tag name="KSO_WM_UNIT_LAYERLEVEL" val="1"/>
  <p:tag name="KSO_WM_TAG_VERSION" val="1.0"/>
  <p:tag name="KSO_WM_BEAUTIFY_FLAG" val="#wm#"/>
  <p:tag name="KSO_WM_UNIT_TEXTBOXSTYLE_GUID" val="{29fd0326-e346-4c99-981a-8b654bcc7202}"/>
  <p:tag name="KSO_WM_UNIT_TEXTBOXSTYLE_INDEX" val="13"/>
  <p:tag name="KSO_WM_UNIT_TEXTBOXSTYLE_TYPE" val="OneParaText"/>
</p:tagLst>
</file>

<file path=ppt/tags/tag104.xml><?xml version="1.0" encoding="utf-8"?>
<p:tagLst xmlns:p="http://schemas.openxmlformats.org/presentationml/2006/main">
  <p:tag name="KSO_WM_UNIT_COLOR_SCHEME_SHAPE_ID" val="30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18_1*i*2"/>
  <p:tag name="KSO_WM_TEMPLATE_CATEGORY" val="diagram"/>
  <p:tag name="KSO_WM_TEMPLATE_INDEX" val="20194618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TEXT_PART_ID_V2" val="a-3-2"/>
  <p:tag name="KSO_WM_UNIT_COLOR_SCHEME_SHAPE_ID" val="20"/>
  <p:tag name="KSO_WM_UNIT_COLOR_SCHEME_PARENT_PAGE" val="0_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18_1*a*1"/>
  <p:tag name="KSO_WM_TEMPLATE_CATEGORY" val="diagram"/>
  <p:tag name="KSO_WM_TEMPLATE_INDEX" val="20194618"/>
  <p:tag name="KSO_WM_UNIT_LAYERLEVEL" val="1"/>
  <p:tag name="KSO_WM_TAG_VERSION" val="1.0"/>
  <p:tag name="KSO_WM_BEAUTIFY_FLAG" val="#wm#"/>
  <p:tag name="KSO_WM_UNIT_PRESET_TEXT" val="户外拓展训练目的"/>
</p:tagLst>
</file>

<file path=ppt/tags/tag106.xml><?xml version="1.0" encoding="utf-8"?>
<p:tagLst xmlns:p="http://schemas.openxmlformats.org/presentationml/2006/main">
  <p:tag name="KSO_WM_UNIT_COLOR_SCHEME_SHAPE_ID" val="32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18_1*i*3"/>
  <p:tag name="KSO_WM_TEMPLATE_CATEGORY" val="diagram"/>
  <p:tag name="KSO_WM_TEMPLATE_INDEX" val="20194618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COLOR_SCHEME_SHAPE_ID" val="33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18_1*i*4"/>
  <p:tag name="KSO_WM_TEMPLATE_CATEGORY" val="diagram"/>
  <p:tag name="KSO_WM_TEMPLATE_INDEX" val="2019461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COLOR_SCHEME_SHAPE_ID" val="34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18_1*i*6"/>
  <p:tag name="KSO_WM_TEMPLATE_CATEGORY" val="diagram"/>
  <p:tag name="KSO_WM_TEMPLATE_INDEX" val="20194618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DECOLORIZATION" val="1"/>
  <p:tag name="KSO_WM_UNIT_COLOR_SCHEME_SHAPE_ID" val="31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18_1*i*1"/>
  <p:tag name="KSO_WM_TEMPLATE_CATEGORY" val="diagram"/>
  <p:tag name="KSO_WM_TEMPLATE_INDEX" val="20194618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110.xml><?xml version="1.0" encoding="utf-8"?>
<p:tagLst xmlns:p="http://schemas.openxmlformats.org/presentationml/2006/main">
  <p:tag name="KSO_WM_SLIDE_COLORSCHEME_VERSION" val="3.2"/>
  <p:tag name="KSO_WM_SLIDE_ID" val="diagram20194618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20"/>
  <p:tag name="KSO_WM_SLIDE_POSITION" val="0*119"/>
  <p:tag name="KSO_WM_TAG_VERSION" val="1.0"/>
  <p:tag name="KSO_WM_BEAUTIFY_FLAG" val="#wm#"/>
  <p:tag name="KSO_WM_TEMPLATE_CATEGORY" val="diagram"/>
  <p:tag name="KSO_WM_TEMPLATE_INDEX" val="20194618"/>
  <p:tag name="KSO_WM_SLIDE_LAYOUT" val="a_f"/>
  <p:tag name="KSO_WM_SLIDE_LAYOUT_CNT" val="1_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099_1*i*1"/>
  <p:tag name="KSO_WM_TEMPLATE_CATEGORY" val="diagram"/>
  <p:tag name="KSO_WM_TEMPLATE_INDEX" val="20201099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9_1*a*1"/>
  <p:tag name="KSO_WM_TEMPLATE_CATEGORY" val="diagram"/>
  <p:tag name="KSO_WM_TEMPLATE_INDEX" val="20201099"/>
  <p:tag name="KSO_WM_UNIT_LAYERLEVEL" val="1"/>
  <p:tag name="KSO_WM_TAG_VERSION" val="1.0"/>
  <p:tag name="KSO_WM_BEAUTIFY_FLAG" val="#wm#"/>
  <p:tag name="KSO_WM_UNIT_SHOW_EDIT_AREA_INDICATION" val="1"/>
</p:tagLst>
</file>

<file path=ppt/tags/tag113.xml><?xml version="1.0" encoding="utf-8"?>
<p:tagLst xmlns:p="http://schemas.openxmlformats.org/presentationml/2006/main">
  <p:tag name="KSO_WM_UNIT_PRESET_TEXT" val="点击输入正文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9_1*f*1"/>
  <p:tag name="KSO_WM_TEMPLATE_CATEGORY" val="diagram"/>
  <p:tag name="KSO_WM_TEMPLATE_INDEX" val="20201099"/>
  <p:tag name="KSO_WM_UNIT_LAYERLEVEL" val="1"/>
  <p:tag name="KSO_WM_TAG_VERSION" val="1.0"/>
  <p:tag name="KSO_WM_BEAUTIFY_FLAG" val="#wm#"/>
  <p:tag name="KSO_WM_UNIT_SHOW_EDIT_AREA_INDICATION" val="1"/>
</p:tagLst>
</file>

<file path=ppt/tags/tag114.xml><?xml version="1.0" encoding="utf-8"?>
<p:tagLst xmlns:p="http://schemas.openxmlformats.org/presentationml/2006/main">
  <p:tag name="KSO_WM_UNIT_VALUE" val="1283*83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9_1*d*1"/>
  <p:tag name="KSO_WM_TEMPLATE_CATEGORY" val="diagram"/>
  <p:tag name="KSO_WM_TEMPLATE_INDEX" val="20201099"/>
  <p:tag name="KSO_WM_UNIT_LAYERLEVEL" val="1"/>
  <p:tag name="KSO_WM_TAG_VERSION" val="1.0"/>
  <p:tag name="KSO_WM_BEAUTIFY_FLAG" val="#wm#"/>
  <p:tag name="REFSHAPE" val="497634036"/>
</p:tagLst>
</file>

<file path=ppt/tags/tag115.xml><?xml version="1.0" encoding="utf-8"?>
<p:tagLst xmlns:p="http://schemas.openxmlformats.org/presentationml/2006/main">
  <p:tag name="KSO_WM_UNIT_VALUE" val="1283*83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9_1*d*2"/>
  <p:tag name="KSO_WM_TEMPLATE_CATEGORY" val="diagram"/>
  <p:tag name="KSO_WM_TEMPLATE_INDEX" val="20201099"/>
  <p:tag name="KSO_WM_UNIT_LAYERLEVEL" val="1"/>
  <p:tag name="KSO_WM_TAG_VERSION" val="1.0"/>
  <p:tag name="KSO_WM_BEAUTIFY_FLAG" val="#wm#"/>
  <p:tag name="REFSHAPE" val="547380436"/>
</p:tagLst>
</file>

<file path=ppt/tags/tag116.xml><?xml version="1.0" encoding="utf-8"?>
<p:tagLst xmlns:p="http://schemas.openxmlformats.org/presentationml/2006/main">
  <p:tag name="KSO_WM_UNIT_PRESET_TEXT" val="点击输入正文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9_1*f*1"/>
  <p:tag name="KSO_WM_TEMPLATE_CATEGORY" val="diagram"/>
  <p:tag name="KSO_WM_TEMPLATE_INDEX" val="20201099"/>
  <p:tag name="KSO_WM_UNIT_LAYERLEVEL" val="1"/>
  <p:tag name="KSO_WM_TAG_VERSION" val="1.0"/>
  <p:tag name="KSO_WM_BEAUTIFY_FLAG" val="#wm#"/>
  <p:tag name="KSO_WM_UNIT_SHOW_EDIT_AREA_INDICATION" val="1"/>
</p:tagLst>
</file>

<file path=ppt/tags/tag117.xml><?xml version="1.0" encoding="utf-8"?>
<p:tagLst xmlns:p="http://schemas.openxmlformats.org/presentationml/2006/main">
  <p:tag name="KSO_WM_SLIDE_ID" val="diagram20201099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960*364"/>
  <p:tag name="KSO_WM_SLIDE_POSITION" val="0*88"/>
  <p:tag name="KSO_WM_TAG_VERSION" val="1.0"/>
  <p:tag name="KSO_WM_BEAUTIFY_FLAG" val="#wm#"/>
  <p:tag name="KSO_WM_TEMPLATE_CATEGORY" val="diagram"/>
  <p:tag name="KSO_WM_TEMPLATE_INDEX" val="20201099"/>
  <p:tag name="KSO_WM_SLIDE_LAYOUT" val="a_d_f"/>
  <p:tag name="KSO_WM_SLIDE_LAYOUT_CNT" val="1_2_1"/>
  <p:tag name="KSO_WM_TEMPLATE_THUMBS_INDEX" val="1"/>
  <p:tag name="KSO_WM_UNIT_SHOW_EDIT_AREA_INDICATION" val="1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120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"/>
  <p:tag name="KSO_WM_UNIT_COLOR_SCHEME_PARENT_PAGE" val="2_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"/>
  <p:tag name="KSO_WM_UNIT_COLOR_SCHEME_PARENT_PAGE" val="2_3"/>
</p:tagLst>
</file>

<file path=ppt/tags/tag18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25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34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39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4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8"/>
  <p:tag name="KSO_WM_UNIT_COLOR_SCHEME_PARENT_PAGE" val="2_1"/>
</p:tagLst>
</file>

<file path=ppt/tags/tag50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6.xml><?xml version="1.0" encoding="utf-8"?>
<p:tagLst xmlns:p="http://schemas.openxmlformats.org/presentationml/2006/main">
  <p:tag name="KSO_WM_SLIDE_COLORSCHEME_VERSION" val="3.2"/>
  <p:tag name="KSO_WM_UNIT_COLOR_SCHEME_SHAPE_ID" val="4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61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"/>
  <p:tag name="KSO_WM_UNIT_COLOR_SCHEME_PARENT_PAGE" val="2_11"/>
</p:tagLst>
</file>

<file path=ppt/tags/tag66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1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190970"/>
  <p:tag name="KSO_WM_UNIT_COLOR_SCHEME_SHAPE_ID" val="2"/>
  <p:tag name="KSO_WM_UNIT_COLOR_SCHEME_PARENT_PAGE" val="1_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190970"/>
  <p:tag name="KSO_WM_UNIT_COLOR_SCHEME_SHAPE_ID" val="3"/>
  <p:tag name="KSO_WM_UNIT_COLOR_SCHEME_PARENT_PAGE" val="1_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72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90970"/>
  <p:tag name="KSO_WM_TEMPLATE_CATEGORY" val="diagram"/>
  <p:tag name="KSO_WM_TEMPLATE_THUMBS_INDEX" val="1、6、10、14、20、26、27、28、29、31"/>
  <p:tag name="KSO_WM_SLIDE_COLORSCHEME_VERSION" val="3.2"/>
  <p:tag name="KSO_WM_UNIT_COLOR_SCHEME_SHAPE_ID" val="7"/>
  <p:tag name="KSO_WM_UNIT_COLOR_SCHEME_PARENT_PAGE" val="1_1"/>
  <p:tag name="KSO_WM_TEMPLATE_SUBCATEGORY" val="0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0970_1*i*1"/>
  <p:tag name="KSO_WM_TEMPLATE_CATEGORY" val="diagram"/>
  <p:tag name="KSO_WM_TEMPLATE_INDEX" val="20190970"/>
  <p:tag name="KSO_WM_UNIT_LAYERLEVEL" val="1"/>
  <p:tag name="KSO_WM_TAG_VERSION" val="1.0"/>
  <p:tag name="KSO_WM_BEAUTIFY_FLAG" val="#wm#"/>
  <p:tag name="KSO_WM_UNIT_COLOR_SCHEME_SHAPE_ID" val="22"/>
  <p:tag name="KSO_WM_UNIT_COLOR_SCHEME_PARENT_PAGE" val="0_1"/>
  <p:tag name="KSO_WM_UNIT_FOIL_COLOR" val="1"/>
  <p:tag name="KSO_WM_UNIT_ADJUSTLAYOUT_ID" val="22"/>
</p:tagLst>
</file>

<file path=ppt/tags/tag81.xml><?xml version="1.0" encoding="utf-8"?>
<p:tagLst xmlns:p="http://schemas.openxmlformats.org/presentationml/2006/main">
  <p:tag name="KSO_WM_UNIT_VALUE" val="1272*16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0970_1*d*1"/>
  <p:tag name="KSO_WM_TEMPLATE_CATEGORY" val="diagram"/>
  <p:tag name="KSO_WM_TEMPLATE_INDEX" val="20190970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UNIT_ADJUSTLAYOUT_ID" val="7"/>
  <p:tag name="KSO_WM_UNIT_PICTURE_CLIP_FLAG" val="1"/>
  <p:tag name="REFSHAPE" val="1142828636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0970_1*i*2"/>
  <p:tag name="KSO_WM_TEMPLATE_CATEGORY" val="diagram"/>
  <p:tag name="KSO_WM_TEMPLATE_INDEX" val="20190970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UNIT_ADJUSTLAYOUT_ID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0970_1*i*3"/>
  <p:tag name="KSO_WM_TEMPLATE_CATEGORY" val="diagram"/>
  <p:tag name="KSO_WM_TEMPLATE_INDEX" val="20190970"/>
  <p:tag name="KSO_WM_UNIT_LAYERLEVEL" val="1"/>
  <p:tag name="KSO_WM_TAG_VERSION" val="1.0"/>
  <p:tag name="KSO_WM_BEAUTIFY_FLAG" val="#wm#"/>
  <p:tag name="KSO_WM_UNIT_COLOR_SCHEME_SHAPE_ID" val="33"/>
  <p:tag name="KSO_WM_UNIT_COLOR_SCHEME_PARENT_PAGE" val="0_1"/>
  <p:tag name="KSO_WM_UNIT_ADJUSTLAYOUT_ID" val="33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0970_1*i*4"/>
  <p:tag name="KSO_WM_TEMPLATE_CATEGORY" val="diagram"/>
  <p:tag name="KSO_WM_TEMPLATE_INDEX" val="20190970"/>
  <p:tag name="KSO_WM_UNIT_LAYERLEVEL" val="1"/>
  <p:tag name="KSO_WM_TAG_VERSION" val="1.0"/>
  <p:tag name="KSO_WM_BEAUTIFY_FLAG" val="#wm#"/>
  <p:tag name="KSO_WM_UNIT_COLOR_SCHEME_SHAPE_ID" val="34"/>
  <p:tag name="KSO_WM_UNIT_COLOR_SCHEME_PARENT_PAGE" val="0_1"/>
  <p:tag name="KSO_WM_UNIT_ADJUSTLAYOUT_ID" val="34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0970_1*i*5"/>
  <p:tag name="KSO_WM_TEMPLATE_CATEGORY" val="diagram"/>
  <p:tag name="KSO_WM_TEMPLATE_INDEX" val="20190970"/>
  <p:tag name="KSO_WM_UNIT_LAYERLEVEL" val="1"/>
  <p:tag name="KSO_WM_TAG_VERSION" val="1.0"/>
  <p:tag name="KSO_WM_BEAUTIFY_FLAG" val="#wm#"/>
  <p:tag name="KSO_WM_UNIT_COLOR_SCHEME_SHAPE_ID" val="43"/>
  <p:tag name="KSO_WM_UNIT_COLOR_SCHEME_PARENT_PAGE" val="0_1"/>
  <p:tag name="KSO_WM_UNIT_DECOLORIZATION" val="1"/>
  <p:tag name="KSO_WM_UNIT_ADJUSTLAYOUT_ID" val="43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0970_1*i*6"/>
  <p:tag name="KSO_WM_TEMPLATE_CATEGORY" val="diagram"/>
  <p:tag name="KSO_WM_TEMPLATE_INDEX" val="20190970"/>
  <p:tag name="KSO_WM_UNIT_LAYERLEVEL" val="1"/>
  <p:tag name="KSO_WM_TAG_VERSION" val="1.0"/>
  <p:tag name="KSO_WM_BEAUTIFY_FLAG" val="#wm#"/>
  <p:tag name="KSO_WM_UNIT_COLOR_SCHEME_SHAPE_ID" val="13"/>
  <p:tag name="KSO_WM_UNIT_COLOR_SCHEME_PARENT_PAGE" val="0_1"/>
  <p:tag name="KSO_WM_UNIT_DECOLORIZATION" val="1"/>
  <p:tag name="KSO_WM_UNIT_ADJUSTLAYOUT_ID" val="13"/>
</p:tagLst>
</file>

<file path=ppt/tags/tag87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0970_1*a*1"/>
  <p:tag name="KSO_WM_TEMPLATE_CATEGORY" val="diagram"/>
  <p:tag name="KSO_WM_TEMPLATE_INDEX" val="20190970"/>
  <p:tag name="KSO_WM_UNIT_LAYERLEVEL" val="1"/>
  <p:tag name="KSO_WM_TAG_VERSION" val="1.0"/>
  <p:tag name="KSO_WM_BEAUTIFY_FLAG" val="#wm#"/>
  <p:tag name="KSO_WM_UNIT_COLOR_SCHEME_SHAPE_ID" val="4"/>
  <p:tag name="KSO_WM_UNIT_COLOR_SCHEME_PARENT_PAGE" val="0_1"/>
  <p:tag name="KSO_WM_UNIT_ADJUSTLAYOUT_ID" val="4"/>
  <p:tag name="KSO_WM_UNIT_TEXT_PART_ID_V2" val="a-1-1"/>
</p:tagLst>
</file>

<file path=ppt/tags/tag88.xml><?xml version="1.0" encoding="utf-8"?>
<p:tagLst xmlns:p="http://schemas.openxmlformats.org/presentationml/2006/main">
  <p:tag name="KSO_WM_UNIT_PRESET_TEXT" val="点击此处添加正文。"/>
  <p:tag name="KSO_WM_UNIT_TEXT_PART_ID" val="1-a"/>
  <p:tag name="KSO_WM_UNIT_TEXT_PART_SIZE" val="24.96*224.5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190970_1*h_f*1_1"/>
  <p:tag name="KSO_WM_TEMPLATE_CATEGORY" val="diagram"/>
  <p:tag name="KSO_WM_TEMPLATE_INDEX" val="20190970"/>
  <p:tag name="KSO_WM_UNIT_LAYERLEVEL" val="1_1"/>
  <p:tag name="KSO_WM_TAG_VERSION" val="1.0"/>
  <p:tag name="KSO_WM_BEAUTIFY_FLAG" val="#wm#"/>
  <p:tag name="KSO_WM_UNIT_COLOR_SCHEME_SHAPE_ID" val="9"/>
  <p:tag name="KSO_WM_UNIT_COLOR_SCHEME_PARENT_PAGE" val="0_1"/>
  <p:tag name="KSO_WM_UNIT_ADJUSTLAYOUT_ID" val="9"/>
  <p:tag name="KSO_WM_UNIT_TEXT_PART_ID_V2" val="d-1-1"/>
</p:tagLst>
</file>

<file path=ppt/tags/tag89.xml><?xml version="1.0" encoding="utf-8"?>
<p:tagLst xmlns:p="http://schemas.openxmlformats.org/presentationml/2006/main">
  <p:tag name="KSO_WM_UNIT_PRESET_TEXT" val="点击此处添加正文，文字是您思想的提炼，请尽量言简意赅的阐述观点。"/>
  <p:tag name="KSO_WM_UNIT_TEXT_PART_ID" val="1-b"/>
  <p:tag name="KSO_WM_UNIT_TEXT_PART_SIZE" val="84.88*224.5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190970_1*h_f*2_1"/>
  <p:tag name="KSO_WM_TEMPLATE_CATEGORY" val="diagram"/>
  <p:tag name="KSO_WM_TEMPLATE_INDEX" val="20190970"/>
  <p:tag name="KSO_WM_UNIT_LAYERLEVEL" val="1_1"/>
  <p:tag name="KSO_WM_TAG_VERSION" val="1.0"/>
  <p:tag name="KSO_WM_BEAUTIFY_FLAG" val="#wm#"/>
  <p:tag name="KSO_WM_UNIT_COLOR_SCHEME_SHAPE_ID" val="10"/>
  <p:tag name="KSO_WM_UNIT_COLOR_SCHEME_PARENT_PAGE" val="0_1"/>
  <p:tag name="KSO_WM_UNIT_ADJUSTLAYOUT_ID" val="10"/>
  <p:tag name="KSO_WM_UNIT_TEXT_PART_ID_V2" val="d-1-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90.xml><?xml version="1.0" encoding="utf-8"?>
<p:tagLst xmlns:p="http://schemas.openxmlformats.org/presentationml/2006/main">
  <p:tag name="KSO_WM_UNIT_ISCONTENTSTITLE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UNIT_ID" val="diagram20190970_1*h_a*1_1"/>
  <p:tag name="KSO_WM_TEMPLATE_CATEGORY" val="diagram"/>
  <p:tag name="KSO_WM_TEMPLATE_INDEX" val="20190970"/>
  <p:tag name="KSO_WM_UNIT_LAYERLEVEL" val="1_1"/>
  <p:tag name="KSO_WM_TAG_VERSION" val="1.0"/>
  <p:tag name="KSO_WM_BEAUTIFY_FLAG" val="#wm#"/>
  <p:tag name="KSO_WM_UNIT_PRESET_TEXT" val="单击此处添加小标题"/>
  <p:tag name="KSO_WM_UNIT_TYPE" val="h_a"/>
  <p:tag name="KSO_WM_UNIT_INDEX" val="1_1"/>
  <p:tag name="KSO_WM_UNIT_TEXT_PART_ID" val="1-Z"/>
  <p:tag name="KSO_WM_UNIT_TEXT_PART_SIZE" val="30*224.5"/>
  <p:tag name="KSO_WM_UNIT_COLOR_SCHEME_SHAPE_ID" val="5"/>
  <p:tag name="KSO_WM_UNIT_COLOR_SCHEME_PARENT_PAGE" val="0_1"/>
  <p:tag name="KSO_WM_UNIT_ADJUSTLAYOUT_ID" val="5"/>
  <p:tag name="KSO_WM_UNIT_TEXT_PART_ID_V2" val="c-1-1"/>
</p:tagLst>
</file>

<file path=ppt/tags/tag91.xml><?xml version="1.0" encoding="utf-8"?>
<p:tagLst xmlns:p="http://schemas.openxmlformats.org/presentationml/2006/main">
  <p:tag name="KSO_WM_UNIT_ISCONTENTSTITLE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UNIT_ID" val="diagram20190970_1*h_a*2_1"/>
  <p:tag name="KSO_WM_TEMPLATE_CATEGORY" val="diagram"/>
  <p:tag name="KSO_WM_TEMPLATE_INDEX" val="20190970"/>
  <p:tag name="KSO_WM_UNIT_LAYERLEVEL" val="1_1"/>
  <p:tag name="KSO_WM_TAG_VERSION" val="1.0"/>
  <p:tag name="KSO_WM_BEAUTIFY_FLAG" val="#wm#"/>
  <p:tag name="KSO_WM_UNIT_PRESET_TEXT" val="单击此处添加小标题"/>
  <p:tag name="KSO_WM_UNIT_TYPE" val="h_a"/>
  <p:tag name="KSO_WM_UNIT_INDEX" val="2_1"/>
  <p:tag name="KSO_WM_UNIT_TEXT_PART_ID" val="1-Z"/>
  <p:tag name="KSO_WM_UNIT_TEXT_PART_SIZE" val="30*224.5"/>
  <p:tag name="KSO_WM_UNIT_COLOR_SCHEME_SHAPE_ID" val="8"/>
  <p:tag name="KSO_WM_UNIT_COLOR_SCHEME_PARENT_PAGE" val="0_1"/>
  <p:tag name="KSO_WM_UNIT_ADJUSTLAYOUT_ID" val="8"/>
  <p:tag name="KSO_WM_UNIT_TEXT_PART_ID_V2" val="c-1-1"/>
</p:tagLst>
</file>

<file path=ppt/tags/tag92.xml><?xml version="1.0" encoding="utf-8"?>
<p:tagLst xmlns:p="http://schemas.openxmlformats.org/presentationml/2006/main">
  <p:tag name="KSO_WM_SLIDE_SUBTYPE" val="pic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SLIDE_TYPE" val="text"/>
  <p:tag name="KSO_WM_SLIDE_LAYOUT_CNT" val="1_1_2"/>
  <p:tag name="KSO_WM_SLIDE_LAYOUT" val="a_d_h"/>
  <p:tag name="KSO_WM_SLIDE_ITEM_CNT" val="0"/>
  <p:tag name="KSO_WM_SLIDE_INDEX" val="1"/>
  <p:tag name="KSO_WM_SLIDE_ID" val="diagram20190970_1"/>
  <p:tag name="KSO_WM_TAG_VERSION" val="1.0"/>
  <p:tag name="KSO_WM_TEMPLATE_INDEX" val="20190970"/>
  <p:tag name="KSO_WM_TEMPLATE_CATEGORY" val="diagram"/>
  <p:tag name="KSO_WM_TEMPLATE_THUMBS_INDEX" val="1、6、10、14、20、26、27、28、29、31"/>
  <p:tag name="KSO_WM_SLIDE_SIZE" val="224.5*165.88"/>
  <p:tag name="KSO_WM_SLIDE_POSITION" val="584.6*271.2"/>
  <p:tag name="KSO_WM_SLIDE_COLORSCHEME_VERSION" val="3.2"/>
  <p:tag name="KSO_WM_SLIDE_CONSTRAINT" val="%7b%22slideConstraint%22%3a%7b%22seriesAreas%22%3a%5b%5d%2c%22singleAreas%22%3a%5b%7b%22shapes%22%3a%5b7%5d%2c%22serialConstraintIndex%22%3a-1%2c%22areatextmark%22%3a0%2c%22pictureprocessmark%22%3a0%7d%5d%7d%7d"/>
  <p:tag name="KSO_WM_TEMPLATE_SUBCATEGORY" val="0"/>
</p:tagLst>
</file>

<file path=ppt/tags/tag93.xml><?xml version="1.0" encoding="utf-8"?>
<p:tagLst xmlns:p="http://schemas.openxmlformats.org/presentationml/2006/main">
  <p:tag name="KSO_WM_UNIT_PLACING_PICTURE_USER_VIEWPORT" val="{&quot;height&quot;:10534,&quot;width&quot;:9288}"/>
</p:tagLst>
</file>

<file path=ppt/tags/tag94.xml><?xml version="1.0" encoding="utf-8"?>
<p:tagLst xmlns:p="http://schemas.openxmlformats.org/presentationml/2006/main">
  <p:tag name="KSO_WM_UNIT_PLACING_PICTURE_USER_VIEWPORT" val="{&quot;height&quot;:10534,&quot;width&quot;:9288}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KSO_WM_UNIT_PRESET_TEXT_INDEX" val="0"/>
  <p:tag name="KSO_WM_UNIT_PRESET_TEXT_LEN" val="0"/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OneParaText2_13*f*1"/>
  <p:tag name="KSO_WM_TEMPLATE_CATEGORY" val="OneParaText"/>
  <p:tag name="KSO_WM_TEMPLATE_INDEX" val="2"/>
  <p:tag name="KSO_WM_UNIT_LAYERLEVEL" val="1"/>
  <p:tag name="KSO_WM_TAG_VERSION" val="1.0"/>
  <p:tag name="KSO_WM_BEAUTIFY_FLAG" val="#wm#"/>
  <p:tag name="KSO_WM_UNIT_TEXTBOXSTYLE_GUID" val="{29fd0326-e346-4c99-981a-8b654bcc7202}"/>
  <p:tag name="KSO_WM_UNIT_TEXTBOXSTYLE_INDEX" val="13"/>
  <p:tag name="KSO_WM_UNIT_TEXTBOXSTYLE_TYPE" val="OneParaText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251"/>
      </a:accent1>
      <a:accent2>
        <a:srgbClr val="00CC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2056</Words>
  <Application>WPS 演示</Application>
  <PresentationFormat>宽屏</PresentationFormat>
  <Paragraphs>216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Calibri</vt:lpstr>
      <vt:lpstr>Roboto Condensed</vt:lpstr>
      <vt:lpstr>Wide Latin</vt:lpstr>
      <vt:lpstr>Calibri</vt:lpstr>
      <vt:lpstr>方正兰亭超细黑简体</vt:lpstr>
      <vt:lpstr>Segoe UI</vt:lpstr>
      <vt:lpstr>Arial Unicode MS</vt:lpstr>
      <vt:lpstr>等线</vt:lpstr>
      <vt:lpstr>黑体</vt:lpstr>
      <vt:lpstr>微软雅黑 Light</vt:lpstr>
      <vt:lpstr>等线 Light</vt:lpstr>
      <vt:lpstr>Office 主题​​</vt:lpstr>
      <vt:lpstr>1_Office 主题​​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方明飞</cp:lastModifiedBy>
  <cp:revision>474</cp:revision>
  <dcterms:created xsi:type="dcterms:W3CDTF">2016-08-30T15:34:00Z</dcterms:created>
  <dcterms:modified xsi:type="dcterms:W3CDTF">2021-08-23T04:25:07Z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D89830E8F66E47E19E4C5A0913CE51E6</vt:lpwstr>
  </property>
</Properties>
</file>