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4FFA-CF5B-8BE1-6F02-D46950C9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95A059-6869-2C4F-2675-04D2DA96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B22C2-8686-CB0A-52DF-8FDC2886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E1E02-4251-D544-8127-F7883F63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51C3A-8174-B299-ECA2-599D3149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7AAA3-E92F-FE21-C56E-7CF4B71E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3B9F74-AA07-E6C4-E8D8-D6D3DCD7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B5735-B393-6604-C366-029ED1DE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1D6BD-2CE0-8FB5-DDE4-27724BD5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3FEFA-A762-2066-FB93-34598C6F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6AB5C7-2DEA-8B00-FC23-065DDC07B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9FFC7E-B67A-B4C7-1565-FAD59FDF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47864-DAF6-1026-55A1-9CA2935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52FA7-53D5-116E-341F-7F2352D4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A9CA7-1565-2C9E-E3A9-A09A2E9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0A90B-7F2E-43A9-A1FB-157211D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8F448-E105-9AA4-2315-E9315A2B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15ED45-71D5-6257-3A38-DBCE28B9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33449-11EB-DA56-97BF-B8ACEBA6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EF758-8706-5BB9-C2AB-22ACC976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870E-530C-EFEA-04F2-C217E468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F049E-9A92-E4B0-3CFD-12763A37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E25CD-DEC8-41E2-8B24-78EF54D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B0822-4D0D-0DFE-ED56-264FABC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0B8E3-482B-4025-284F-8A299346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C113C-76DF-B46E-8DEF-06C6325D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AAC6E-4DAC-25C0-6606-A89CC72E4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54317-262F-E5D6-75D6-B258C2E2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C7E78A-D91D-CB7B-0986-135574C2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9CBC09-21A1-C732-D2E6-DA1282F3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147C5A-7279-4146-3D15-556DFE9C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09ED-66EE-A74F-6ECE-AEFD6B2B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C3D2A-463D-4A86-BD0D-351C4D35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C57B9-496B-3C42-57ED-A54FC4D7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36B35D-148B-D52E-A207-8C9C02110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BCF132-7743-4E0D-3A97-8BE81297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E3843C-285F-8C15-BDDE-D6FBFD69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52C1DA-303D-6FD2-CB15-7B848DAE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BFD6E3-80A2-6BD4-B092-B18CFE84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7C4D7-6B3D-E730-EC6B-5031B4A1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EC43BF-3C07-95FE-A626-6DA7D8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44D0A6-78FA-33E1-9F33-FD85916F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649EC6-39F2-0E75-5BE8-1C7A81EF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BC3ABB-6586-F4D1-8D8B-79635A4A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70FA09-5A2E-7C53-ED78-6F8B17B9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5BBD0D-A9BA-3F8F-010C-B8E0000A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8F97E-6632-B793-989C-B5B98A25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5F92B-7F1A-FA8B-C1CD-63F6FDB2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FA62A-BF69-4F89-2425-FC793D7A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AB813-3937-34BF-FE1E-3568134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8B0C5-929F-4CD6-6ACE-C4A8305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CC506-7863-AEA4-1298-E2722D3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78170-1491-97E1-B798-EC9F66BF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FB073E-76AA-79AC-DE2F-D17E1624C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B79E9-ED4A-7518-41D8-1E87EE7D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AFFF53-66DD-5BA6-E39D-ADE2DF06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4D0B0-6C2A-AD50-36AB-698A988F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395E0-BDEB-4B6C-21FC-1D8A719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82996A-BFC6-DCF3-AC1F-A692D42D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1E336-8309-A9F4-C24B-B8F696B8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3D21B-5227-B74D-8270-3B1AE3F1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D823-7A3B-4C84-8F1F-49E6B3A2FC7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42B27-AF98-1F6C-64FE-10CBDA0FD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2CC7A-5CE1-1097-8FCC-22108B466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mflavi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flavio/Arcanoid---trei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mflavi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ropbox.com/scl/fi/sy5pty8h5rri6oeb6zgr4/Arquivos-para-os-Jogos.zip?rlkey=s2wkvtlau07221rzgmvgqru2b&amp;dl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1639-E8C8-13B0-A4C6-78969486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932" y="1122363"/>
            <a:ext cx="10262586" cy="1655762"/>
          </a:xfrm>
        </p:spPr>
        <p:txBody>
          <a:bodyPr/>
          <a:lstStyle/>
          <a:p>
            <a:r>
              <a:rPr lang="pt-BR" b="1" dirty="0"/>
              <a:t>Tutorial para Criar um </a:t>
            </a:r>
            <a:r>
              <a:rPr lang="pt-BR" b="1" dirty="0" err="1"/>
              <a:t>Arcanoid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DD0A0-A04B-59C4-3C66-EB8CFF668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Professor Doutor Flávio Miranda de Farias</a:t>
            </a:r>
            <a:endParaRPr lang="en-US" dirty="0"/>
          </a:p>
          <a:p>
            <a:r>
              <a:rPr lang="en-US" dirty="0"/>
              <a:t>Rio Branco – </a:t>
            </a:r>
            <a:r>
              <a:rPr lang="en-US" dirty="0" err="1"/>
              <a:t>Junho</a:t>
            </a:r>
            <a:r>
              <a:rPr lang="en-US" dirty="0"/>
              <a:t> de 2024</a:t>
            </a:r>
          </a:p>
          <a:p>
            <a:r>
              <a:rPr lang="en-US" dirty="0">
                <a:hlinkClick r:id="rId2"/>
              </a:rPr>
              <a:t>fmflavio@gmail.com</a:t>
            </a:r>
            <a:endParaRPr lang="en-US" dirty="0"/>
          </a:p>
          <a:p>
            <a:r>
              <a:rPr lang="pt-BR" dirty="0"/>
              <a:t>www.fmflavio.com.br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A51C6EE-F07D-45D2-B88C-8AE74A6C1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2783" r="-804" b="5576"/>
          <a:stretch/>
        </p:blipFill>
        <p:spPr>
          <a:xfrm>
            <a:off x="10056520" y="4601149"/>
            <a:ext cx="1222959" cy="17750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73B4A3-9D21-410D-BFCA-3998368C4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29" y="3002854"/>
            <a:ext cx="2994398" cy="36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F9A92-69BF-3D5B-1CBD-BB061BB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as Colisões das Paredes/Colunas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5C64B-5744-0F5B-BD77-5C71D80D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as paredes,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 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(Massa), coloque 1000;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Observação</a:t>
            </a:r>
            <a:r>
              <a:rPr lang="pt-BR" dirty="0"/>
              <a:t>: Nenhum limite de colisão, deve </a:t>
            </a:r>
            <a:r>
              <a:rPr lang="pt-BR" dirty="0" err="1"/>
              <a:t>encontar</a:t>
            </a:r>
            <a:r>
              <a:rPr lang="pt-BR" dirty="0"/>
              <a:t> em outro limite de colisão para evitar bugs.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9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F9A92-69BF-3D5B-1CBD-BB061BB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 Colisão do Piso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5C64B-5744-0F5B-BD77-5C71D80D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piso,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 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4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11FC-CC46-E044-5B74-82EB4DAD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Agora Vamos Adicionar a Bola e Jogador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C5F21-CE70-F442-8753-B0B55C08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1867189"/>
            <a:ext cx="7831975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pasta Sprites, arraste o sprite “</a:t>
            </a:r>
            <a:r>
              <a:rPr lang="pt-BR" dirty="0" err="1"/>
              <a:t>AsteroidSprite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“Bola”;</a:t>
            </a:r>
          </a:p>
          <a:p>
            <a:r>
              <a:rPr lang="pt-BR" dirty="0"/>
              <a:t>Arraste o sprite “PlankSprite_0”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“Jogador”;</a:t>
            </a:r>
          </a:p>
          <a:p>
            <a:r>
              <a:rPr lang="pt-BR" dirty="0"/>
              <a:t>Posicione e redimensione ambos como achar interessante.</a:t>
            </a:r>
          </a:p>
          <a:p>
            <a:endParaRPr lang="pt-BR" dirty="0"/>
          </a:p>
          <a:p>
            <a:r>
              <a:rPr lang="pt-BR" b="1" dirty="0"/>
              <a:t>Ao compilar com play, já será possível ver algumas propriedades físicas funcionando.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675863-38F0-427B-85DE-89636BF2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1" y="2087444"/>
            <a:ext cx="4021974" cy="35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4462-1DD1-F819-19D5-B11C8C6D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Configurar o Jogador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2682-E1B2-D781-1467-5DB7FEFF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Jogador,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</a:t>
            </a:r>
            <a:r>
              <a:rPr lang="pt-BR" b="1" dirty="0"/>
              <a:t>ative somente Y e Z </a:t>
            </a:r>
            <a:r>
              <a:rPr lang="pt-BR" dirty="0"/>
              <a:t>para ficarem fixos, pois o X será alterado pelo jogador;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 física), coloque 100;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7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4462-1DD1-F819-19D5-B11C8C6D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Configurar a Bola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2682-E1B2-D781-1467-5DB7FEFF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 Bola,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 ou Circle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 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</a:t>
            </a:r>
            <a:r>
              <a:rPr lang="pt-BR" b="1" dirty="0"/>
              <a:t>NÃO</a:t>
            </a:r>
            <a:r>
              <a:rPr lang="pt-BR" dirty="0"/>
              <a:t> ative X, Y e Z, pois a bola </a:t>
            </a:r>
            <a:r>
              <a:rPr lang="pt-BR" dirty="0" err="1"/>
              <a:t>deverar</a:t>
            </a:r>
            <a:r>
              <a:rPr lang="pt-BR" dirty="0"/>
              <a:t> andar livremente pelo cenário;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 física), coloque 0,1;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b="1" dirty="0" err="1"/>
              <a:t>Gravity</a:t>
            </a:r>
            <a:r>
              <a:rPr lang="pt-BR" b="1" dirty="0"/>
              <a:t> </a:t>
            </a:r>
            <a:r>
              <a:rPr lang="pt-BR" b="1" dirty="0" err="1"/>
              <a:t>Scale</a:t>
            </a:r>
            <a:r>
              <a:rPr lang="pt-BR" b="1" dirty="0"/>
              <a:t> </a:t>
            </a:r>
            <a:r>
              <a:rPr lang="pt-BR" dirty="0"/>
              <a:t>(gravidade), coloque 0;</a:t>
            </a:r>
          </a:p>
          <a:p>
            <a:r>
              <a:rPr lang="pt-BR" dirty="0"/>
              <a:t>Em Circle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desejados.</a:t>
            </a:r>
          </a:p>
          <a:p>
            <a:r>
              <a:rPr lang="pt-BR" dirty="0"/>
              <a:t>Em Circle </a:t>
            </a:r>
            <a:r>
              <a:rPr lang="pt-BR" dirty="0" err="1"/>
              <a:t>Collider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5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2C67-C57D-B2C1-1787-3F476CD8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 o Cenário Pronto Vamos para os Blocos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E8BC7-9E9C-0969-4368-3EA38936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pt-BR" dirty="0"/>
              <a:t>Por questão de organização, na raiz da </a:t>
            </a:r>
            <a:r>
              <a:rPr lang="pt-BR" dirty="0" err="1"/>
              <a:t>Hierarchy</a:t>
            </a:r>
            <a:r>
              <a:rPr lang="pt-BR" dirty="0"/>
              <a:t> (em 1), vamos criar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(vazio), renomeio para Blocos;</a:t>
            </a:r>
          </a:p>
          <a:p>
            <a:r>
              <a:rPr lang="pt-BR" dirty="0"/>
              <a:t>Arraste o sprite “</a:t>
            </a:r>
            <a:r>
              <a:rPr lang="pt-BR" dirty="0" err="1"/>
              <a:t>IceSprite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(Blocos) e solte, aperte F2 e renomeie para “Bloco”, posicionando em cima no cenário;</a:t>
            </a:r>
          </a:p>
          <a:p>
            <a:r>
              <a:rPr lang="pt-BR" dirty="0"/>
              <a:t>Para o Bloco,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desejados, observe a caixa de colisão.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6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A26-A471-DECA-C6E1-346FEFE9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Pronto, Agora Vamos Criar os Scripts do Jogo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A1309-1D48-FF90-32C1-8496EDF6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Project (em 4), crie uma nova pasta chamada Scripts;</a:t>
            </a:r>
          </a:p>
          <a:p>
            <a:r>
              <a:rPr lang="pt-BR" dirty="0"/>
              <a:t>Nesta pasta criaremos 4 scripts, com nome de Bloco, Bola, Destruidor e Jogador, os nomes já sugere as funções;</a:t>
            </a:r>
          </a:p>
          <a:p>
            <a:r>
              <a:rPr lang="pt-BR" dirty="0"/>
              <a:t>Para cria-los, basta clicar com o botão direito na pasta Scripts escolher </a:t>
            </a:r>
            <a:r>
              <a:rPr lang="pt-BR" dirty="0" err="1"/>
              <a:t>Create</a:t>
            </a:r>
            <a:r>
              <a:rPr lang="pt-BR" dirty="0"/>
              <a:t> &gt; C# Script;</a:t>
            </a:r>
          </a:p>
          <a:p>
            <a:r>
              <a:rPr lang="pt-BR" dirty="0"/>
              <a:t>Agora vamos ver cada um dos códigos, tendo em mente que:</a:t>
            </a:r>
          </a:p>
          <a:p>
            <a:pPr lvl="1"/>
            <a:r>
              <a:rPr lang="pt-BR" dirty="0"/>
              <a:t>Os métodos Start() serão sempre executados no início e apenas 1 vez;</a:t>
            </a:r>
          </a:p>
          <a:p>
            <a:pPr lvl="1"/>
            <a:r>
              <a:rPr lang="pt-BR" dirty="0"/>
              <a:t>Os métodos Update() funcionam após o Start() em loop infinito e com frequência variável.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7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Bola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As linhas 1 a 3 são padrão e não precisam ser alteradas;</a:t>
            </a:r>
          </a:p>
          <a:p>
            <a:r>
              <a:rPr lang="pt-BR" dirty="0"/>
              <a:t>Linha 5 deve conter o nome da Classe Bola igual a do arquivo;</a:t>
            </a:r>
          </a:p>
          <a:p>
            <a:r>
              <a:rPr lang="pt-BR" dirty="0"/>
              <a:t>Linha 6 refere-se a velocidade X e Y usada na Bola;</a:t>
            </a:r>
          </a:p>
          <a:p>
            <a:r>
              <a:rPr lang="pt-BR" dirty="0"/>
              <a:t>Linha 8 instancia um objeto com rigidez de nome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9 adicionamos a grandeza força X e Y a este objeto Bola.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55093-C76E-E1AF-909F-1E5945856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UnityEngine.SceneManagement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Vector2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Rigidbody2D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&lt;Rigidbody2D&gt;();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rigidbody.AddForce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SceneManager.LoadScene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SampleScene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8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Jogador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As linhas 6 a 8 criam variáveis publicas globais;</a:t>
            </a:r>
          </a:p>
          <a:p>
            <a:r>
              <a:rPr lang="pt-BR" dirty="0"/>
              <a:t>Linha 10 instancia um objeto com rigidez de nome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13 adicionamos uma entrada das setas direita e esquerda do teclado a variável responsável pela posição horizontal do Jogador;</a:t>
            </a:r>
          </a:p>
          <a:p>
            <a:r>
              <a:rPr lang="pt-BR" dirty="0"/>
              <a:t>Linha 14 adiciona o deslocamento horizontal ao objeto do Jogador.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45CB2-CF77-2C81-1105-315D2AE3D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Jogador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10.0f;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HorizontalAxix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Rigidbody2D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&lt;Rigidbody2D&gt;();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HorizontalAxix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Input.GetAxis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"Horizontal"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rigidbody.velocity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Vector2(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HorizontalAxix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Bloco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As linhas 6 e 7 criam variáveis publicas globais;</a:t>
            </a:r>
          </a:p>
          <a:p>
            <a:r>
              <a:rPr lang="pt-BR" dirty="0"/>
              <a:t>Linha 9 instancia um objeto com rigidez de nome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10 instancia um objeto com colisão de nome </a:t>
            </a:r>
            <a:r>
              <a:rPr lang="pt-BR" dirty="0" err="1"/>
              <a:t>colider</a:t>
            </a:r>
            <a:r>
              <a:rPr lang="pt-BR" dirty="0"/>
              <a:t>;</a:t>
            </a:r>
          </a:p>
          <a:p>
            <a:r>
              <a:rPr lang="pt-BR" dirty="0"/>
              <a:t>Linha 12 cria-se um método que reconhece a colisão de objetos 2D;</a:t>
            </a:r>
          </a:p>
          <a:p>
            <a:r>
              <a:rPr lang="pt-BR" dirty="0"/>
              <a:t>Linha 13 adicionamos um novo gerenciador de eixos do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14 seta o acionador (Trigger) pra verdadeiro.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EB2225-2394-6D2E-94A3-8841B1E27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Bloco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Rigidbody2D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BoxCollider2D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Start(){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&lt;Rigidbody2D&gt; 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&lt;BoxCollider2D&gt; 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OnCollisionEnter2D(Collision2D collision){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rigidbody.constraints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RigidbodyConstraints2D();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colider.isTrigger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A821D-3DB9-4477-57D3-F8FE1514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Jogo Nosso Jogo Arcade </a:t>
            </a:r>
            <a:r>
              <a:rPr lang="pt-BR" b="1" dirty="0" err="1"/>
              <a:t>Arcanoid</a:t>
            </a:r>
            <a:endParaRPr lang="en-US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9B1895-3579-2C86-15F0-C2C552AE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380"/>
            <a:ext cx="5731671" cy="435133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7EC8DE-DB73-9ECA-370E-64A203C3C9E4}"/>
              </a:ext>
            </a:extLst>
          </p:cNvPr>
          <p:cNvSpPr txBox="1"/>
          <p:nvPr/>
        </p:nvSpPr>
        <p:spPr>
          <a:xfrm>
            <a:off x="7066625" y="3311370"/>
            <a:ext cx="461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 baixar o projeto completo deste jogo acesse o repositório:</a:t>
            </a:r>
          </a:p>
          <a:p>
            <a:r>
              <a:rPr lang="en-US" dirty="0">
                <a:hlinkClick r:id="rId3"/>
              </a:rPr>
              <a:t>https://github.com/fmflavio/Arcanoid---treino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Destruidor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Linha 6 cria-se um método que reconhece a colisão de objetos 2D;</a:t>
            </a:r>
          </a:p>
          <a:p>
            <a:r>
              <a:rPr lang="pt-BR" dirty="0"/>
              <a:t>Linha 7 cria-se uma referencia com o objeto (bola ou bloco) que colidiu com o Chao;</a:t>
            </a:r>
          </a:p>
          <a:p>
            <a:r>
              <a:rPr lang="pt-BR" dirty="0"/>
              <a:t>Linha 8 destrói o objeto que colidiu com o Chao;</a:t>
            </a:r>
          </a:p>
          <a:p>
            <a:r>
              <a:rPr lang="pt-BR" dirty="0"/>
              <a:t>Linha 10 cria-se um método que verifica se acionador (Trigger) recebeu colisão;</a:t>
            </a:r>
          </a:p>
          <a:p>
            <a:r>
              <a:rPr lang="pt-BR" dirty="0"/>
              <a:t>Linha 11 destoe o que acionou o método.</a:t>
            </a:r>
          </a:p>
          <a:p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603A72-1D18-C7CF-B7DE-799B9C385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Destruidor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OnCollisionEnter2D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(Collision2D collision){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collider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collision.collider.gameObject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GameObject.Destroy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(collider);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OnTriggerEnter2D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(Collider2D collision){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GameObject.Destroy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collision.gameObject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E25959C-D4A1-48E9-EDD2-82E3961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Agora Vamos Incluir os Scripts aos Objetos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D94A15-6FE3-1B6A-32F1-016B127C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1775749"/>
            <a:ext cx="8893126" cy="4351338"/>
          </a:xfrm>
        </p:spPr>
        <p:txBody>
          <a:bodyPr/>
          <a:lstStyle/>
          <a:p>
            <a:r>
              <a:rPr lang="pt-BR" dirty="0"/>
              <a:t>Clique no Objeto Chao,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Destruidor e confirme;</a:t>
            </a:r>
          </a:p>
          <a:p>
            <a:r>
              <a:rPr lang="pt-BR" dirty="0"/>
              <a:t>Clique no Objeto Bola,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Bola e confirme;</a:t>
            </a:r>
          </a:p>
          <a:p>
            <a:pPr lvl="1"/>
            <a:r>
              <a:rPr lang="pt-BR" dirty="0"/>
              <a:t>Em velocidade coloque 20 para X e 20 para Y;</a:t>
            </a:r>
          </a:p>
          <a:p>
            <a:r>
              <a:rPr lang="pt-BR" dirty="0"/>
              <a:t>Clique no Objeto Jogador,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Jogador e confirme;</a:t>
            </a:r>
          </a:p>
          <a:p>
            <a:r>
              <a:rPr lang="pt-BR" dirty="0"/>
              <a:t>Clique no Objeto Bloco,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Bloco e confirme;</a:t>
            </a:r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50FCAA-5605-4A79-8FB3-8961B627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439" y="2142644"/>
            <a:ext cx="2596449" cy="32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8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FACA8-8BEF-D670-4363-5AAC7E2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Fim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9C582-037E-5479-D33C-6DF218C1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3" y="2590396"/>
            <a:ext cx="10515600" cy="4351338"/>
          </a:xfrm>
        </p:spPr>
        <p:txBody>
          <a:bodyPr/>
          <a:lstStyle/>
          <a:p>
            <a:r>
              <a:rPr lang="pt-BR" dirty="0"/>
              <a:t>Clone os objetos Bloco e distribua pelo cenário como desejar.</a:t>
            </a:r>
          </a:p>
          <a:p>
            <a:r>
              <a:rPr lang="pt-BR" dirty="0">
                <a:solidFill>
                  <a:srgbClr val="FF0000"/>
                </a:solidFill>
              </a:rPr>
              <a:t>Um erro comum é não alterar/ajustar a área de colisão dos objetos, caso uma área de colisão se encontre com outra, um elemento pode sumir do cenário ao iniciar o jogo.</a:t>
            </a:r>
          </a:p>
          <a:p>
            <a:endParaRPr lang="pt-BR" dirty="0"/>
          </a:p>
          <a:p>
            <a:r>
              <a:rPr lang="pt-BR" dirty="0" err="1"/>
              <a:t>Bonus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recarregar o cenário, inclua as seguintes linhas em algum Update() em qualquer script: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Input.GetKeyDown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SceneManager.LoadScene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SampleScene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0F7C6-C6C0-47F8-BDF7-75D1996F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5" y="86535"/>
            <a:ext cx="2580909" cy="22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5A6A-CE43-21B8-0E7F-938F64AB0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153"/>
            <a:ext cx="9144000" cy="2387600"/>
          </a:xfrm>
        </p:spPr>
        <p:txBody>
          <a:bodyPr/>
          <a:lstStyle/>
          <a:p>
            <a:r>
              <a:rPr lang="pt-BR" b="1" dirty="0"/>
              <a:t>Atividade Extra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8B306-ED6A-723F-80F9-63AFB3F3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30926"/>
            <a:ext cx="9144000" cy="1655762"/>
          </a:xfrm>
        </p:spPr>
        <p:txBody>
          <a:bodyPr/>
          <a:lstStyle/>
          <a:p>
            <a:r>
              <a:rPr lang="pt-BR" dirty="0"/>
              <a:t>Melhore seu jogo!</a:t>
            </a:r>
            <a:endParaRPr lang="en-U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662D1D2-228B-4A1D-81ED-0F77A55D5F54}"/>
              </a:ext>
            </a:extLst>
          </p:cNvPr>
          <p:cNvSpPr txBox="1">
            <a:spLocks/>
          </p:cNvSpPr>
          <p:nvPr/>
        </p:nvSpPr>
        <p:spPr>
          <a:xfrm>
            <a:off x="1524000" y="46498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Professor Doutor Flávio Miranda de Farias</a:t>
            </a:r>
            <a:endParaRPr lang="en-US" dirty="0"/>
          </a:p>
          <a:p>
            <a:r>
              <a:rPr lang="en-US" dirty="0"/>
              <a:t>Rio Branco – </a:t>
            </a:r>
            <a:r>
              <a:rPr lang="en-US" dirty="0" err="1"/>
              <a:t>Junho</a:t>
            </a:r>
            <a:r>
              <a:rPr lang="en-US" dirty="0"/>
              <a:t> de 2024</a:t>
            </a:r>
          </a:p>
          <a:p>
            <a:r>
              <a:rPr lang="en-US" dirty="0">
                <a:hlinkClick r:id="rId2"/>
              </a:rPr>
              <a:t>fmflavio@gmail.com</a:t>
            </a:r>
            <a:endParaRPr lang="en-US" dirty="0"/>
          </a:p>
          <a:p>
            <a:r>
              <a:rPr lang="pt-BR" dirty="0"/>
              <a:t>www.fmflavio.com.br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34CB52-BA9F-4C4B-8275-F1375ADE6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2783" r="-804" b="5576"/>
          <a:stretch/>
        </p:blipFill>
        <p:spPr>
          <a:xfrm>
            <a:off x="10056520" y="4601149"/>
            <a:ext cx="1222959" cy="17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7FB20-626D-44F5-DB45-6C3DDA5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o Projeto</a:t>
            </a:r>
            <a:endParaRPr lang="en-US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EA6206-7954-9284-61DD-3DF33EB48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72" y="2766388"/>
            <a:ext cx="3343275" cy="185737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611DA7-72E9-A5BC-D0E5-0FA24E7C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40" y="2014533"/>
            <a:ext cx="3924300" cy="2828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EA2609-8AA9-9B83-7B20-48CE25B07EFF}"/>
              </a:ext>
            </a:extLst>
          </p:cNvPr>
          <p:cNvSpPr txBox="1"/>
          <p:nvPr/>
        </p:nvSpPr>
        <p:spPr>
          <a:xfrm>
            <a:off x="4163628" y="5699464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aguardo o projeto ser criado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2E57A-F07C-A034-478E-9296439A3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33" y="1319207"/>
            <a:ext cx="3352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D4112-3D8F-7F2C-FA6A-F646298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 o Projeto Inicial Criado</a:t>
            </a:r>
            <a:endParaRPr lang="en-US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967B07D-1344-9E91-2476-84DC0B8749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3209" y="2334827"/>
            <a:ext cx="5656591" cy="3074744"/>
          </a:xfrm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9CA1A3B1-4B77-1703-4D6D-E70199D64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1 – Painel de Hierarquia dos objetos;</a:t>
            </a:r>
          </a:p>
          <a:p>
            <a:pPr marL="0" indent="0">
              <a:buNone/>
            </a:pPr>
            <a:r>
              <a:rPr lang="pt-BR" dirty="0"/>
              <a:t>2 – Painel da aba de jogo (</a:t>
            </a:r>
            <a:r>
              <a:rPr lang="pt-BR" b="1" dirty="0"/>
              <a:t>Game</a:t>
            </a:r>
            <a:r>
              <a:rPr lang="pt-BR" dirty="0"/>
              <a:t>) e aba de gerenciamento de cena (</a:t>
            </a:r>
            <a:r>
              <a:rPr lang="pt-BR" b="1" dirty="0" err="1"/>
              <a:t>Scene</a:t>
            </a:r>
            <a:r>
              <a:rPr lang="pt-BR" dirty="0"/>
              <a:t>) (</a:t>
            </a:r>
            <a:r>
              <a:rPr lang="pt-BR" b="1" dirty="0"/>
              <a:t>podem ser divididos para melhorar a visualização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3 – Painel do inspetor de objetos do jogo;</a:t>
            </a:r>
          </a:p>
          <a:p>
            <a:pPr marL="0" indent="0">
              <a:buNone/>
            </a:pPr>
            <a:r>
              <a:rPr lang="pt-BR" dirty="0"/>
              <a:t>4 – Arvore de arquivos do projeto;</a:t>
            </a:r>
          </a:p>
          <a:p>
            <a:pPr marL="0" indent="0">
              <a:buNone/>
            </a:pPr>
            <a:r>
              <a:rPr lang="pt-BR" dirty="0"/>
              <a:t>5 – Console para debug do jogo;</a:t>
            </a:r>
          </a:p>
          <a:p>
            <a:pPr marL="0" indent="0">
              <a:buNone/>
            </a:pPr>
            <a:r>
              <a:rPr lang="pt-BR" dirty="0"/>
              <a:t>6 – Menu da Unity e ferramentas de manipulação da cena; e</a:t>
            </a:r>
          </a:p>
          <a:p>
            <a:pPr marL="0" indent="0">
              <a:buNone/>
            </a:pPr>
            <a:r>
              <a:rPr lang="pt-BR" dirty="0"/>
              <a:t>7 – Compilador/play do jogo.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9BA340-C2E9-B373-E2EB-C8318E01CE41}"/>
              </a:ext>
            </a:extLst>
          </p:cNvPr>
          <p:cNvSpPr txBox="1"/>
          <p:nvPr/>
        </p:nvSpPr>
        <p:spPr>
          <a:xfrm>
            <a:off x="665825" y="324035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A3E08C-E4D7-D997-61FA-E5C525135CEE}"/>
              </a:ext>
            </a:extLst>
          </p:cNvPr>
          <p:cNvSpPr txBox="1"/>
          <p:nvPr/>
        </p:nvSpPr>
        <p:spPr>
          <a:xfrm>
            <a:off x="2744679" y="339275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C0843D-4CF8-B64A-9BAB-B070A3816ED5}"/>
              </a:ext>
            </a:extLst>
          </p:cNvPr>
          <p:cNvSpPr txBox="1"/>
          <p:nvPr/>
        </p:nvSpPr>
        <p:spPr>
          <a:xfrm>
            <a:off x="5308141" y="3335954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8C32F5-F2D8-C02B-9969-4B173B01B6F3}"/>
              </a:ext>
            </a:extLst>
          </p:cNvPr>
          <p:cNvSpPr txBox="1"/>
          <p:nvPr/>
        </p:nvSpPr>
        <p:spPr>
          <a:xfrm>
            <a:off x="1191088" y="480430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ABD488-146B-D1CE-1F10-F2D62DA20D09}"/>
              </a:ext>
            </a:extLst>
          </p:cNvPr>
          <p:cNvSpPr txBox="1"/>
          <p:nvPr/>
        </p:nvSpPr>
        <p:spPr>
          <a:xfrm>
            <a:off x="3108664" y="480430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27630C-9EE3-5466-97F3-5689B2A98AA8}"/>
              </a:ext>
            </a:extLst>
          </p:cNvPr>
          <p:cNvSpPr txBox="1"/>
          <p:nvPr/>
        </p:nvSpPr>
        <p:spPr>
          <a:xfrm>
            <a:off x="794551" y="237464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E1095B-6402-8AEE-9CDA-843939C7AA29}"/>
              </a:ext>
            </a:extLst>
          </p:cNvPr>
          <p:cNvSpPr txBox="1"/>
          <p:nvPr/>
        </p:nvSpPr>
        <p:spPr>
          <a:xfrm>
            <a:off x="2744678" y="237464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923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DF978-0577-3D82-E41C-8FCB88B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Capturas do Final de Projeto</a:t>
            </a:r>
            <a:endParaRPr lang="en-US" b="1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5475DB7-536F-2B60-1420-DCCC23288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46120" y="1825625"/>
            <a:ext cx="1765760" cy="4351338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BE714F8-5DF4-A91E-0B28-76869AF03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7500" y="3063081"/>
            <a:ext cx="4191000" cy="1876425"/>
          </a:xfrm>
        </p:spPr>
      </p:pic>
    </p:spTree>
    <p:extLst>
      <p:ext uri="{BB962C8B-B14F-4D97-AF65-F5344CB8AC3E}">
        <p14:creationId xmlns:p14="http://schemas.microsoft.com/office/powerpoint/2010/main" val="38259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B26451-C295-6C04-E077-EF66E08B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Importar Manualmente Alguns Arquivos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C6F618-B70B-AA00-E7AD-98B764E0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solidFill>
                  <a:srgbClr val="FF0000"/>
                </a:solidFill>
                <a:hlinkClick r:id="rId2"/>
              </a:rPr>
              <a:t>Link dos Arquivos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, baixe o pacote em zip e vamos extrair as pastas Sprites e Scripts, para a raiz da arvore do projeto (4).</a:t>
            </a:r>
          </a:p>
          <a:p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B9C18A-3239-4D3B-A1DA-89A51B205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436" y="2980112"/>
            <a:ext cx="5309045" cy="32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6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0F4111D-AB66-43F2-8108-6142F706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826" y="1978429"/>
            <a:ext cx="2744795" cy="24606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E55B1D-D50C-29E5-2EA7-64CA1848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94" y="242162"/>
            <a:ext cx="2475911" cy="16147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1D0245-FCCD-F636-6998-8272D55E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2162"/>
            <a:ext cx="6086303" cy="877749"/>
          </a:xfrm>
        </p:spPr>
        <p:txBody>
          <a:bodyPr/>
          <a:lstStyle/>
          <a:p>
            <a:r>
              <a:rPr lang="pt-BR" b="1" dirty="0"/>
              <a:t>Vamos Preparar o Cenário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8DAF-7ECC-D347-F96F-343723F6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9" y="1119910"/>
            <a:ext cx="11468980" cy="56466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aba Game (em 2) em Free </a:t>
            </a:r>
            <a:r>
              <a:rPr lang="pt-BR" dirty="0" err="1"/>
              <a:t>Aspect</a:t>
            </a:r>
            <a:r>
              <a:rPr lang="pt-BR" dirty="0"/>
              <a:t>, mude o aspecto</a:t>
            </a:r>
          </a:p>
          <a:p>
            <a:pPr marL="0" indent="0">
              <a:buNone/>
            </a:pPr>
            <a:r>
              <a:rPr lang="pt-BR" dirty="0"/>
              <a:t> da tela para 4:3, para usarmos o padrão de tela dos</a:t>
            </a:r>
          </a:p>
          <a:p>
            <a:pPr marL="0" indent="0">
              <a:buNone/>
            </a:pPr>
            <a:r>
              <a:rPr lang="pt-BR" dirty="0"/>
              <a:t> antigos arcades;</a:t>
            </a:r>
          </a:p>
          <a:p>
            <a:r>
              <a:rPr lang="pt-BR" dirty="0"/>
              <a:t>Na aba </a:t>
            </a:r>
            <a:r>
              <a:rPr lang="pt-BR" dirty="0" err="1"/>
              <a:t>Hierarcht</a:t>
            </a:r>
            <a:r>
              <a:rPr lang="pt-BR" dirty="0"/>
              <a:t> (em 1):</a:t>
            </a:r>
          </a:p>
          <a:p>
            <a:pPr lvl="1"/>
            <a:r>
              <a:rPr lang="pt-BR" dirty="0"/>
              <a:t>Crie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(vazio), renomeio para “</a:t>
            </a:r>
            <a:r>
              <a:rPr lang="pt-BR" dirty="0" err="1"/>
              <a:t>Cenario</a:t>
            </a:r>
            <a:r>
              <a:rPr lang="pt-BR" dirty="0"/>
              <a:t>”;</a:t>
            </a:r>
          </a:p>
          <a:p>
            <a:pPr lvl="1"/>
            <a:r>
              <a:rPr lang="pt-BR" dirty="0"/>
              <a:t>Agora vamos inserir as imagens e ir ajustando na aba </a:t>
            </a:r>
            <a:r>
              <a:rPr lang="pt-BR" dirty="0" err="1"/>
              <a:t>Scene</a:t>
            </a:r>
            <a:r>
              <a:rPr lang="pt-BR" dirty="0"/>
              <a:t> pra formar o</a:t>
            </a:r>
          </a:p>
          <a:p>
            <a:pPr lvl="1"/>
            <a:r>
              <a:rPr lang="pt-BR" dirty="0"/>
              <a:t> cenário do jogo;</a:t>
            </a:r>
          </a:p>
          <a:p>
            <a:pPr lvl="1"/>
            <a:r>
              <a:rPr lang="pt-BR" dirty="0"/>
              <a:t>Na pasta Sprite, arraste o sprite “</a:t>
            </a:r>
            <a:r>
              <a:rPr lang="pt-BR" dirty="0" err="1"/>
              <a:t>SkySprite</a:t>
            </a:r>
            <a:r>
              <a:rPr lang="pt-BR" dirty="0"/>
              <a:t>” (em 4) para cima do </a:t>
            </a:r>
          </a:p>
          <a:p>
            <a:pPr lvl="1"/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(em 1) e solte, aperte F2 e renomeie para “Fundo”;</a:t>
            </a:r>
          </a:p>
          <a:p>
            <a:pPr lvl="1"/>
            <a:r>
              <a:rPr lang="pt-BR" dirty="0"/>
              <a:t>Arraste o sprite “</a:t>
            </a:r>
            <a:r>
              <a:rPr lang="pt-BR" dirty="0" err="1"/>
              <a:t>GrassSprite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“Chao”, após redimensione até ajustar a tela de jogo;</a:t>
            </a:r>
          </a:p>
          <a:p>
            <a:pPr lvl="1"/>
            <a:r>
              <a:rPr lang="pt-BR" dirty="0"/>
              <a:t>Arraste dois sprite “</a:t>
            </a:r>
            <a:r>
              <a:rPr lang="pt-BR" dirty="0" err="1"/>
              <a:t>ColumnShortSprite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</a:t>
            </a:r>
            <a:r>
              <a:rPr lang="pt-BR" dirty="0" err="1"/>
              <a:t>ColunaDireita</a:t>
            </a:r>
            <a:r>
              <a:rPr lang="pt-BR" dirty="0"/>
              <a:t>” e “</a:t>
            </a:r>
            <a:r>
              <a:rPr lang="pt-BR" dirty="0" err="1"/>
              <a:t>ColunaEsquerda</a:t>
            </a:r>
            <a:r>
              <a:rPr lang="pt-BR" dirty="0"/>
              <a:t>”, após redimensione até ajustar a tela de jogo;</a:t>
            </a:r>
          </a:p>
          <a:p>
            <a:pPr lvl="1"/>
            <a:r>
              <a:rPr lang="pt-BR" dirty="0"/>
              <a:t>Duplique o Objeto “</a:t>
            </a:r>
            <a:r>
              <a:rPr lang="pt-BR" dirty="0" err="1"/>
              <a:t>Chao</a:t>
            </a:r>
            <a:r>
              <a:rPr lang="pt-BR" dirty="0"/>
              <a:t>” em Cenário e renomeie para “Topo” e coloque em cima.</a:t>
            </a:r>
          </a:p>
          <a:p>
            <a:r>
              <a:rPr lang="pt-BR" dirty="0"/>
              <a:t>Recomenda-se ir clicando em play para ver como esta sendo composto o cenário.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38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DF89A-4B71-450B-AA33-B5BD8680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um material físico </a:t>
            </a:r>
            <a:r>
              <a:rPr lang="pt-BR" b="1" dirty="0" err="1"/>
              <a:t>quicável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4B6F9-FEFE-4B15-98DD-F18E9962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Project (em 4), na pasta </a:t>
            </a:r>
            <a:r>
              <a:rPr lang="pt-BR" dirty="0" err="1"/>
              <a:t>Assets</a:t>
            </a:r>
            <a:r>
              <a:rPr lang="pt-BR" dirty="0"/>
              <a:t>, vamos criar um material </a:t>
            </a:r>
            <a:r>
              <a:rPr lang="pt-BR" dirty="0" err="1"/>
              <a:t>Bounce</a:t>
            </a:r>
            <a:r>
              <a:rPr lang="pt-BR" dirty="0"/>
              <a:t> (</a:t>
            </a:r>
            <a:r>
              <a:rPr lang="pt-BR" dirty="0" err="1"/>
              <a:t>quicavel</a:t>
            </a:r>
            <a:r>
              <a:rPr lang="pt-BR" dirty="0"/>
              <a:t>), pra isso na arvore do projeto, crie uma nova pasta (Folder) chamada Material;</a:t>
            </a:r>
          </a:p>
          <a:p>
            <a:r>
              <a:rPr lang="pt-BR" dirty="0"/>
              <a:t>Na pasta Material, crie (botão direito-&gt;</a:t>
            </a:r>
            <a:r>
              <a:rPr lang="pt-BR" dirty="0" err="1"/>
              <a:t>Create</a:t>
            </a:r>
            <a:r>
              <a:rPr lang="pt-BR" dirty="0"/>
              <a:t>) um novo “</a:t>
            </a:r>
            <a:r>
              <a:rPr lang="pt-BR" dirty="0" err="1"/>
              <a:t>Physics</a:t>
            </a:r>
            <a:r>
              <a:rPr lang="pt-BR" dirty="0"/>
              <a:t> Material 2D” em </a:t>
            </a:r>
            <a:r>
              <a:rPr lang="pt-BR" dirty="0" err="1"/>
              <a:t>Create</a:t>
            </a:r>
            <a:r>
              <a:rPr lang="pt-BR" dirty="0"/>
              <a:t>-&gt;2D e renomeie pra “</a:t>
            </a:r>
            <a:r>
              <a:rPr lang="pt-BR" dirty="0" err="1"/>
              <a:t>Bounce</a:t>
            </a:r>
            <a:r>
              <a:rPr lang="pt-BR" dirty="0"/>
              <a:t>”;</a:t>
            </a:r>
          </a:p>
          <a:p>
            <a:r>
              <a:rPr lang="en-US" dirty="0"/>
              <a:t>O </a:t>
            </a:r>
            <a:r>
              <a:rPr lang="en-US" dirty="0" err="1"/>
              <a:t>ajuste</a:t>
            </a:r>
            <a:r>
              <a:rPr lang="en-US" dirty="0"/>
              <a:t> de Bounce, </a:t>
            </a:r>
            <a:r>
              <a:rPr lang="en-US" dirty="0" err="1"/>
              <a:t>fica</a:t>
            </a:r>
            <a:r>
              <a:rPr lang="en-US" dirty="0"/>
              <a:t> a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critério</a:t>
            </a:r>
            <a:r>
              <a:rPr lang="en-US" dirty="0"/>
              <a:t>, mas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Dynamic Friction 0 e Bounciness 1 (com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um material </a:t>
            </a:r>
            <a:r>
              <a:rPr lang="en-US" dirty="0" err="1"/>
              <a:t>quicavel</a:t>
            </a:r>
            <a:r>
              <a:rPr lang="en-US" dirty="0"/>
              <a:t>);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8440C5-D669-4CB5-BCCE-BD1354D6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70" y="4851261"/>
            <a:ext cx="1931628" cy="17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0DEC3-DF6C-1EE0-FD04-08B96058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06" y="415712"/>
            <a:ext cx="10515600" cy="1325563"/>
          </a:xfrm>
        </p:spPr>
        <p:txBody>
          <a:bodyPr/>
          <a:lstStyle/>
          <a:p>
            <a:r>
              <a:rPr lang="pt-BR" b="1" dirty="0"/>
              <a:t>Vamos Criar as Colisões do Topo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93695-2D81-E234-8148-4C552BEF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" y="1529543"/>
            <a:ext cx="9825644" cy="4701014"/>
          </a:xfrm>
        </p:spPr>
        <p:txBody>
          <a:bodyPr>
            <a:normAutofit fontScale="92500"/>
          </a:bodyPr>
          <a:lstStyle/>
          <a:p>
            <a:r>
              <a:rPr lang="pt-BR" dirty="0"/>
              <a:t>Selecione o Topo em no Inspector (em 3), clique me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 para adicionarmos os componentes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Posicione a caixa de colisão a cima do cenário utilizando a propriedade </a:t>
            </a:r>
            <a:r>
              <a:rPr lang="pt-BR" dirty="0" err="1"/>
              <a:t>Transform</a:t>
            </a:r>
            <a:r>
              <a:rPr lang="pt-BR" dirty="0"/>
              <a:t> do Inspetor (em 3) ou as ferramentas em 6;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 física), coloque 100;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.</a:t>
            </a:r>
          </a:p>
          <a:p>
            <a:r>
              <a:rPr lang="pt-BR" dirty="0"/>
              <a:t>Agora clicando em Topo, podemos adicionar o material </a:t>
            </a:r>
            <a:r>
              <a:rPr lang="pt-BR" dirty="0" err="1"/>
              <a:t>Bounce</a:t>
            </a:r>
            <a:r>
              <a:rPr lang="pt-BR" dirty="0"/>
              <a:t> através de Box </a:t>
            </a:r>
            <a:r>
              <a:rPr lang="pt-BR" dirty="0" err="1"/>
              <a:t>Collider</a:t>
            </a:r>
            <a:r>
              <a:rPr lang="pt-BR" dirty="0"/>
              <a:t> 2D em Material.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CFA720-1E09-4BAB-A20C-E653A9BC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096" y="1845546"/>
            <a:ext cx="2406839" cy="28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62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2041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Tema do Office</vt:lpstr>
      <vt:lpstr>Tutorial para Criar um Arcanoid</vt:lpstr>
      <vt:lpstr>Jogo Nosso Jogo Arcade Arcanoid</vt:lpstr>
      <vt:lpstr>Criando o Projeto</vt:lpstr>
      <vt:lpstr>Com o Projeto Inicial Criado</vt:lpstr>
      <vt:lpstr>Capturas do Final de Projeto</vt:lpstr>
      <vt:lpstr>Vamos Importar Manualmente Alguns Arquivos</vt:lpstr>
      <vt:lpstr>Vamos Preparar o Cenário</vt:lpstr>
      <vt:lpstr>Vamos criar um material físico quicável</vt:lpstr>
      <vt:lpstr>Vamos Criar as Colisões do Topo</vt:lpstr>
      <vt:lpstr>Vamos Criar as Colisões das Paredes/Colunas</vt:lpstr>
      <vt:lpstr>Vamos Criar a Colisão do Piso</vt:lpstr>
      <vt:lpstr>Agora Vamos Adicionar a Bola e Jogador</vt:lpstr>
      <vt:lpstr>Vamos Configurar o Jogador</vt:lpstr>
      <vt:lpstr>Vamos Configurar a Bola</vt:lpstr>
      <vt:lpstr>Com o Cenário Pronto Vamos para os Blocos</vt:lpstr>
      <vt:lpstr>Pronto, Agora Vamos Criar os Scripts do Jogo</vt:lpstr>
      <vt:lpstr>Script Bola</vt:lpstr>
      <vt:lpstr>Script Jogador</vt:lpstr>
      <vt:lpstr>Script Bloco</vt:lpstr>
      <vt:lpstr>Script Destruidor</vt:lpstr>
      <vt:lpstr>Agora Vamos Incluir os Scripts aos Objetos</vt:lpstr>
      <vt:lpstr>Por Fim</vt:lpstr>
      <vt:lpstr>Atividade 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para criar um Flappy-Bird</dc:title>
  <dc:creator>Flavio Miranda de Farias</dc:creator>
  <cp:lastModifiedBy>Flavio Miranda de Farias</cp:lastModifiedBy>
  <cp:revision>49</cp:revision>
  <dcterms:created xsi:type="dcterms:W3CDTF">2023-08-11T01:52:07Z</dcterms:created>
  <dcterms:modified xsi:type="dcterms:W3CDTF">2024-06-13T00:36:27Z</dcterms:modified>
</cp:coreProperties>
</file>