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sldIdLst>
    <p:sldId id="256" r:id="rId2"/>
    <p:sldId id="257" r:id="rId3"/>
    <p:sldId id="258" r:id="rId4"/>
    <p:sldId id="271" r:id="rId5"/>
    <p:sldId id="262" r:id="rId6"/>
    <p:sldId id="263" r:id="rId7"/>
    <p:sldId id="261" r:id="rId8"/>
    <p:sldId id="260" r:id="rId9"/>
    <p:sldId id="276" r:id="rId10"/>
    <p:sldId id="275" r:id="rId11"/>
    <p:sldId id="277" r:id="rId12"/>
    <p:sldId id="278" r:id="rId13"/>
    <p:sldId id="279" r:id="rId14"/>
    <p:sldId id="280" r:id="rId15"/>
    <p:sldId id="264" r:id="rId16"/>
    <p:sldId id="265" r:id="rId17"/>
    <p:sldId id="273" r:id="rId18"/>
    <p:sldId id="266" r:id="rId19"/>
    <p:sldId id="281" r:id="rId20"/>
  </p:sldIdLst>
  <p:sldSz cx="9899650" cy="6858000"/>
  <p:notesSz cx="6810375" cy="9942513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6" userDrawn="1">
          <p15:clr>
            <a:srgbClr val="A4A3A4"/>
          </p15:clr>
        </p15:guide>
        <p15:guide id="2" pos="396" userDrawn="1">
          <p15:clr>
            <a:srgbClr val="A4A3A4"/>
          </p15:clr>
        </p15:guide>
        <p15:guide id="3" orient="horz" pos="2160">
          <p15:clr>
            <a:srgbClr val="A4A3A4"/>
          </p15:clr>
        </p15:guide>
        <p15:guide id="4" pos="311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3"/>
  </p:normalViewPr>
  <p:slideViewPr>
    <p:cSldViewPr snapToGrid="0" snapToObjects="1">
      <p:cViewPr varScale="1">
        <p:scale>
          <a:sx n="117" d="100"/>
          <a:sy n="117" d="100"/>
        </p:scale>
        <p:origin x="1208" y="176"/>
      </p:cViewPr>
      <p:guideLst>
        <p:guide orient="horz" pos="346"/>
        <p:guide pos="396"/>
        <p:guide orient="horz" pos="2160"/>
        <p:guide pos="3118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tukansi tekstillä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3011" y="1994232"/>
            <a:ext cx="8629789" cy="1400610"/>
          </a:xfrm>
        </p:spPr>
        <p:txBody>
          <a:bodyPr>
            <a:normAutofit/>
          </a:bodyPr>
          <a:lstStyle>
            <a:lvl1pPr algn="ctr">
              <a:defRPr sz="4000">
                <a:solidFill>
                  <a:srgbClr val="63B9E9"/>
                </a:solidFill>
              </a:defRPr>
            </a:lvl1pPr>
          </a:lstStyle>
          <a:p>
            <a:r>
              <a:rPr lang="fi-FI"/>
              <a:t>Click to edit Master title style</a:t>
            </a:r>
          </a:p>
        </p:txBody>
      </p:sp>
      <p:pic>
        <p:nvPicPr>
          <p:cNvPr id="4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009" y="204445"/>
            <a:ext cx="3315092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785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tsikko teksti oma kuva lime pall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 userDrawn="1"/>
        </p:nvSpPr>
        <p:spPr>
          <a:xfrm>
            <a:off x="4120949" y="1115573"/>
            <a:ext cx="4833260" cy="483326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4265" y="2981325"/>
            <a:ext cx="3192895" cy="2887662"/>
          </a:xfrm>
        </p:spPr>
        <p:txBody>
          <a:bodyPr lIns="0" tIns="0" rIns="0" bIns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1D841-D57F-4D47-8E62-2FC385A1CE3C}" type="datetime1">
              <a:rPr lang="fi-FI" smtClean="0"/>
              <a:t>27.5.2019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490E0-56B6-41B5-8D97-3F36419C3159}" type="slidenum">
              <a:rPr lang="fi-FI" smtClean="0"/>
              <a:t>‹#›</a:t>
            </a:fld>
            <a:endParaRPr lang="fi-FI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32976" y="1123950"/>
            <a:ext cx="3192895" cy="16002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fi-FI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4501962" y="1506098"/>
            <a:ext cx="4118164" cy="4127979"/>
          </a:xfrm>
        </p:spPr>
        <p:txBody>
          <a:bodyPr lIns="0" tIns="0" rIns="0" bIns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282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tsikko teksti oma kuva oranssi pall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4265" y="2981325"/>
            <a:ext cx="3192895" cy="2887662"/>
          </a:xfrm>
        </p:spPr>
        <p:txBody>
          <a:bodyPr lIns="0" tIns="0" rIns="0" bIns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2F318-4C7E-4F5F-BC25-C6828E6F96BB}" type="datetime1">
              <a:rPr lang="fi-FI" smtClean="0"/>
              <a:t>27.5.2019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490E0-56B6-41B5-8D97-3F36419C3159}" type="slidenum">
              <a:rPr lang="fi-FI" smtClean="0"/>
              <a:t>‹#›</a:t>
            </a:fld>
            <a:endParaRPr lang="fi-FI"/>
          </a:p>
        </p:txBody>
      </p:sp>
      <p:sp>
        <p:nvSpPr>
          <p:cNvPr id="8" name="Oval 7"/>
          <p:cNvSpPr/>
          <p:nvPr userDrawn="1"/>
        </p:nvSpPr>
        <p:spPr>
          <a:xfrm>
            <a:off x="4120949" y="1115573"/>
            <a:ext cx="4833260" cy="4833260"/>
          </a:xfrm>
          <a:prstGeom prst="ellipse">
            <a:avLst/>
          </a:prstGeom>
          <a:solidFill>
            <a:srgbClr val="F7B3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32976" y="1123950"/>
            <a:ext cx="3192895" cy="16002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fi-FI"/>
              <a:t>Click to edit Master title style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501962" y="1506098"/>
            <a:ext cx="4118164" cy="4127979"/>
          </a:xfrm>
        </p:spPr>
        <p:txBody>
          <a:bodyPr lIns="0" tIns="0" rIns="0" bIns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2435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tsikko teksti oma kuva sininen pall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976" y="1123950"/>
            <a:ext cx="3192895" cy="16002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fi-FI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4265" y="2981325"/>
            <a:ext cx="3192895" cy="2887662"/>
          </a:xfrm>
        </p:spPr>
        <p:txBody>
          <a:bodyPr lIns="0" tIns="0" rIns="0" bIns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63114-F784-411B-8951-2EC610901731}" type="datetime1">
              <a:rPr lang="fi-FI" smtClean="0"/>
              <a:t>27.5.2019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490E0-56B6-41B5-8D97-3F36419C3159}" type="slidenum">
              <a:rPr lang="fi-FI" smtClean="0"/>
              <a:t>‹#›</a:t>
            </a:fld>
            <a:endParaRPr lang="fi-FI"/>
          </a:p>
        </p:txBody>
      </p:sp>
      <p:sp>
        <p:nvSpPr>
          <p:cNvPr id="8" name="Oval 7"/>
          <p:cNvSpPr/>
          <p:nvPr userDrawn="1"/>
        </p:nvSpPr>
        <p:spPr>
          <a:xfrm>
            <a:off x="4120949" y="1115573"/>
            <a:ext cx="4833260" cy="4833260"/>
          </a:xfrm>
          <a:prstGeom prst="ellipse">
            <a:avLst/>
          </a:prstGeom>
          <a:solidFill>
            <a:srgbClr val="63B9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501962" y="1506098"/>
            <a:ext cx="4118164" cy="4127979"/>
          </a:xfrm>
        </p:spPr>
        <p:txBody>
          <a:bodyPr lIns="0" tIns="0" rIns="0" bIns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2587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tsikko teksti elementtialu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976" y="1266825"/>
            <a:ext cx="3192895" cy="16002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fi-FI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46741" y="1276350"/>
            <a:ext cx="5011698" cy="4594227"/>
          </a:xfrm>
        </p:spPr>
        <p:txBody>
          <a:bodyPr lIns="0" tIns="0" rIns="0" bIns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2975" y="2962274"/>
            <a:ext cx="3192895" cy="2898777"/>
          </a:xfrm>
        </p:spPr>
        <p:txBody>
          <a:bodyPr lIns="0" tIns="0" rIns="0" bIns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28FFC-92B4-4641-B01C-74F098BDA63A}" type="datetime1">
              <a:rPr lang="fi-FI" smtClean="0"/>
              <a:t>27.5.2019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490E0-56B6-41B5-8D97-3F36419C315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098404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äliotsikko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0794" y="2232425"/>
            <a:ext cx="8588255" cy="2201862"/>
          </a:xfrm>
        </p:spPr>
        <p:txBody>
          <a:bodyPr anchor="ctr" anchorCtr="0">
            <a:normAutofit/>
          </a:bodyPr>
          <a:lstStyle>
            <a:lvl1pPr algn="ctr">
              <a:defRPr sz="4000"/>
            </a:lvl1pPr>
          </a:lstStyle>
          <a:p>
            <a:r>
              <a:rPr lang="fi-FI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50"/>
            </a:lvl1pPr>
          </a:lstStyle>
          <a:p>
            <a:fld id="{D5C4F8CB-E0AE-4560-947C-FB35340C30D1}" type="datetime1">
              <a:rPr lang="fi-FI" smtClean="0"/>
              <a:t>27.5.2019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50"/>
            </a:lvl1pPr>
          </a:lstStyle>
          <a:p>
            <a:endParaRPr lang="fi-FI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91628" y="6356352"/>
            <a:ext cx="2227421" cy="365125"/>
          </a:xfrm>
        </p:spPr>
        <p:txBody>
          <a:bodyPr/>
          <a:lstStyle/>
          <a:p>
            <a:fld id="{2CC490E0-56B6-41B5-8D97-3F36419C315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1082427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väliotsikko ja alaotsikko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976" y="1271752"/>
            <a:ext cx="8538448" cy="2596056"/>
          </a:xfrm>
        </p:spPr>
        <p:txBody>
          <a:bodyPr anchor="b" anchorCtr="0">
            <a:normAutofit/>
          </a:bodyPr>
          <a:lstStyle>
            <a:lvl1pPr algn="ctr">
              <a:defRPr sz="4000"/>
            </a:lvl1pPr>
          </a:lstStyle>
          <a:p>
            <a:r>
              <a:rPr lang="fi-FI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7345" y="4141077"/>
            <a:ext cx="8538448" cy="1471448"/>
          </a:xfrm>
        </p:spPr>
        <p:txBody>
          <a:bodyPr lIns="0" tIns="0" rIns="0" bIns="0"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44C6F-999E-4490-AA77-CD650B7C51A6}" type="datetime1">
              <a:rPr lang="fi-FI" smtClean="0"/>
              <a:t>27.5.2019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490E0-56B6-41B5-8D97-3F36419C315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3752380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tsikko ja kaksi bulletinpalstaa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2501" y="2066928"/>
            <a:ext cx="4207351" cy="4200521"/>
          </a:xfrm>
        </p:spPr>
        <p:txBody>
          <a:bodyPr/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64073" y="2066928"/>
            <a:ext cx="4207351" cy="4200521"/>
          </a:xfrm>
        </p:spPr>
        <p:txBody>
          <a:bodyPr/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990CB-F7A7-4AD9-827F-0F59E3570CA3}" type="datetime1">
              <a:rPr lang="fi-FI" smtClean="0"/>
              <a:t>27.5.2019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490E0-56B6-41B5-8D97-3F36419C3159}" type="slidenum">
              <a:rPr lang="fi-FI" smtClean="0"/>
              <a:t>‹#›</a:t>
            </a:fld>
            <a:endParaRPr lang="fi-FI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1991" y="706258"/>
            <a:ext cx="7840370" cy="1325563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fi-FI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4231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tsikko alaotsikot bulletinpalsta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4267" y="2057399"/>
            <a:ext cx="4188015" cy="714375"/>
          </a:xfrm>
        </p:spPr>
        <p:txBody>
          <a:bodyPr lIns="0" tIns="0" rIns="0" bIns="0" anchor="t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4267" y="2881310"/>
            <a:ext cx="4188015" cy="3335339"/>
          </a:xfrm>
        </p:spPr>
        <p:txBody>
          <a:bodyPr/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49825" y="2057399"/>
            <a:ext cx="4208641" cy="714375"/>
          </a:xfrm>
        </p:spPr>
        <p:txBody>
          <a:bodyPr lIns="0" tIns="0" rIns="0" bIns="0" anchor="t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64073" y="2881310"/>
            <a:ext cx="4208641" cy="3335339"/>
          </a:xfrm>
        </p:spPr>
        <p:txBody>
          <a:bodyPr/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0A2D7-4257-424C-9BF5-CFCB397D4347}" type="datetime1">
              <a:rPr lang="fi-FI" smtClean="0"/>
              <a:t>27.5.2019</a:t>
            </a:fld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490E0-56B6-41B5-8D97-3F36419C3159}" type="slidenum">
              <a:rPr lang="fi-FI" smtClean="0"/>
              <a:t>‹#›</a:t>
            </a:fld>
            <a:endParaRPr lang="fi-FI"/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631991" y="706258"/>
            <a:ext cx="7840370" cy="1325563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fi-FI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4600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tsikko teksti kuva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976" y="1266825"/>
            <a:ext cx="4683121" cy="16002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fi-FI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4265" y="2981325"/>
            <a:ext cx="4681832" cy="2887662"/>
          </a:xfrm>
        </p:spPr>
        <p:txBody>
          <a:bodyPr lIns="0" tIns="0" rIns="0" bIns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11C36-95B3-430E-ADF7-601FB328BB6E}" type="datetime1">
              <a:rPr lang="fi-FI" smtClean="0"/>
              <a:t>27.5.2019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490E0-56B6-41B5-8D97-3F36419C3159}" type="slidenum">
              <a:rPr lang="fi-FI" smtClean="0"/>
              <a:t>‹#›</a:t>
            </a:fld>
            <a:endParaRPr lang="fi-FI"/>
          </a:p>
        </p:txBody>
      </p:sp>
      <p:sp>
        <p:nvSpPr>
          <p:cNvPr id="8" name="Oval 7"/>
          <p:cNvSpPr/>
          <p:nvPr userDrawn="1"/>
        </p:nvSpPr>
        <p:spPr>
          <a:xfrm>
            <a:off x="5431107" y="1201298"/>
            <a:ext cx="4208902" cy="420890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pic>
        <p:nvPicPr>
          <p:cNvPr id="10" name="Picture 9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4854" y="1435045"/>
            <a:ext cx="3741409" cy="3741409"/>
          </a:xfrm>
          <a:prstGeom prst="ellipse">
            <a:avLst/>
          </a:prstGeom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17678123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Otsikko teksti kuva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976" y="1266825"/>
            <a:ext cx="4683121" cy="16002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fi-FI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4265" y="2981325"/>
            <a:ext cx="4681832" cy="2887662"/>
          </a:xfrm>
        </p:spPr>
        <p:txBody>
          <a:bodyPr lIns="0" tIns="0" rIns="0" bIns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0B88E-123E-4EAC-B2DD-9866CB6F2CEC}" type="datetime1">
              <a:rPr lang="fi-FI" smtClean="0"/>
              <a:t>27.5.2019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490E0-56B6-41B5-8D97-3F36419C3159}" type="slidenum">
              <a:rPr lang="fi-FI" smtClean="0"/>
              <a:t>‹#›</a:t>
            </a:fld>
            <a:endParaRPr lang="fi-FI"/>
          </a:p>
        </p:txBody>
      </p:sp>
      <p:sp>
        <p:nvSpPr>
          <p:cNvPr id="8" name="Oval 7"/>
          <p:cNvSpPr/>
          <p:nvPr userDrawn="1"/>
        </p:nvSpPr>
        <p:spPr>
          <a:xfrm>
            <a:off x="5431107" y="1201298"/>
            <a:ext cx="4208902" cy="420890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pic>
        <p:nvPicPr>
          <p:cNvPr id="10" name="Picture 9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4854" y="1435045"/>
            <a:ext cx="3741409" cy="3741409"/>
          </a:xfrm>
          <a:prstGeom prst="ellipse">
            <a:avLst/>
          </a:prstGeom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33331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Etukansi tekstill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3011" y="1994232"/>
            <a:ext cx="8629789" cy="1400610"/>
          </a:xfrm>
        </p:spPr>
        <p:txBody>
          <a:bodyPr>
            <a:normAutofit/>
          </a:bodyPr>
          <a:lstStyle>
            <a:lvl1pPr algn="ctr">
              <a:defRPr sz="4000">
                <a:solidFill>
                  <a:srgbClr val="63B9E9"/>
                </a:solidFill>
              </a:defRPr>
            </a:lvl1pPr>
          </a:lstStyle>
          <a:p>
            <a:r>
              <a:rPr lang="fi-FI"/>
              <a:t>Click to edit Master title style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8" y="4033864"/>
            <a:ext cx="9888392" cy="2834646"/>
          </a:xfrm>
          <a:prstGeom prst="rect">
            <a:avLst/>
          </a:prstGeom>
        </p:spPr>
      </p:pic>
      <p:pic>
        <p:nvPicPr>
          <p:cNvPr id="5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009" y="204445"/>
            <a:ext cx="3315092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31674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tsikko teksti vihreä pallo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976" y="1266825"/>
            <a:ext cx="4683121" cy="16002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fi-FI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4265" y="2981325"/>
            <a:ext cx="4681832" cy="2887662"/>
          </a:xfrm>
        </p:spPr>
        <p:txBody>
          <a:bodyPr lIns="0" tIns="0" rIns="0" bIns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1AD4-8419-49C1-8D5D-3264B6729144}" type="datetime1">
              <a:rPr lang="fi-FI" smtClean="0"/>
              <a:t>27.5.2019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490E0-56B6-41B5-8D97-3F36419C3159}" type="slidenum">
              <a:rPr lang="fi-FI" smtClean="0"/>
              <a:t>‹#›</a:t>
            </a:fld>
            <a:endParaRPr lang="fi-FI"/>
          </a:p>
        </p:txBody>
      </p:sp>
      <p:sp>
        <p:nvSpPr>
          <p:cNvPr id="8" name="Oval 7"/>
          <p:cNvSpPr/>
          <p:nvPr userDrawn="1"/>
        </p:nvSpPr>
        <p:spPr>
          <a:xfrm>
            <a:off x="5431107" y="1201298"/>
            <a:ext cx="4208902" cy="420890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54188531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tsikko teksti sininen pallo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976" y="1266825"/>
            <a:ext cx="4683121" cy="16002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fi-FI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4265" y="2981325"/>
            <a:ext cx="4681832" cy="2887662"/>
          </a:xfrm>
        </p:spPr>
        <p:txBody>
          <a:bodyPr lIns="0" tIns="0" rIns="0" bIns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B1E20-0F2D-4320-95E6-2D8B1D3D7414}" type="datetime1">
              <a:rPr lang="fi-FI" smtClean="0"/>
              <a:t>27.5.2019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490E0-56B6-41B5-8D97-3F36419C3159}" type="slidenum">
              <a:rPr lang="fi-FI" smtClean="0"/>
              <a:t>‹#›</a:t>
            </a:fld>
            <a:endParaRPr lang="fi-FI"/>
          </a:p>
        </p:txBody>
      </p:sp>
      <p:sp>
        <p:nvSpPr>
          <p:cNvPr id="8" name="Oval 7"/>
          <p:cNvSpPr/>
          <p:nvPr userDrawn="1"/>
        </p:nvSpPr>
        <p:spPr>
          <a:xfrm>
            <a:off x="5431107" y="1201298"/>
            <a:ext cx="4208902" cy="4208902"/>
          </a:xfrm>
          <a:prstGeom prst="ellipse">
            <a:avLst/>
          </a:prstGeom>
          <a:solidFill>
            <a:srgbClr val="63B9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29169614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tsikko teksti keltainen pallo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976" y="1266825"/>
            <a:ext cx="4683121" cy="16002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fi-FI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4265" y="2981325"/>
            <a:ext cx="4681832" cy="2887662"/>
          </a:xfrm>
        </p:spPr>
        <p:txBody>
          <a:bodyPr lIns="0" tIns="0" rIns="0" bIns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A354-E14C-4051-A75F-4917725E8F5E}" type="datetime1">
              <a:rPr lang="fi-FI" smtClean="0"/>
              <a:t>27.5.2019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490E0-56B6-41B5-8D97-3F36419C3159}" type="slidenum">
              <a:rPr lang="fi-FI" smtClean="0"/>
              <a:t>‹#›</a:t>
            </a:fld>
            <a:endParaRPr lang="fi-FI"/>
          </a:p>
        </p:txBody>
      </p:sp>
      <p:sp>
        <p:nvSpPr>
          <p:cNvPr id="8" name="Oval 7"/>
          <p:cNvSpPr/>
          <p:nvPr userDrawn="1"/>
        </p:nvSpPr>
        <p:spPr>
          <a:xfrm>
            <a:off x="5431107" y="1201298"/>
            <a:ext cx="4208902" cy="4208902"/>
          </a:xfrm>
          <a:prstGeom prst="ellipse">
            <a:avLst/>
          </a:prstGeom>
          <a:solidFill>
            <a:srgbClr val="F7B3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71188218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501" y="1279527"/>
            <a:ext cx="8538448" cy="1325563"/>
          </a:xfrm>
        </p:spPr>
        <p:txBody>
          <a:bodyPr anchor="t" anchorCtr="0"/>
          <a:lstStyle/>
          <a:p>
            <a:r>
              <a:rPr lang="fi-FI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2501" y="2856708"/>
            <a:ext cx="7196574" cy="3248026"/>
          </a:xfrm>
        </p:spPr>
        <p:txBody>
          <a:bodyPr vert="eaVert"/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B5A6E-7D7A-4199-9767-46A057708FE1}" type="datetime1">
              <a:rPr lang="fi-FI" smtClean="0"/>
              <a:t>27.5.2019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490E0-56B6-41B5-8D97-3F36419C315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42369140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9563" y="1276349"/>
            <a:ext cx="2134612" cy="4900613"/>
          </a:xfrm>
        </p:spPr>
        <p:txBody>
          <a:bodyPr vert="eaVert"/>
          <a:lstStyle/>
          <a:p>
            <a:r>
              <a:rPr lang="fi-FI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602" y="1276349"/>
            <a:ext cx="5367773" cy="4900613"/>
          </a:xfrm>
        </p:spPr>
        <p:txBody>
          <a:bodyPr vert="eaVert" lIns="0" tIns="0" rIns="0" bIns="0"/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8BE37-0788-460A-A2D4-8F10FC1F617E}" type="datetime1">
              <a:rPr lang="fi-FI" smtClean="0"/>
              <a:t>27.5.2019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490E0-56B6-41B5-8D97-3F36419C315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39200826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akakansi logolla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777210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akakansi yhteystiedoilla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 userDrawn="1"/>
        </p:nvSpPr>
        <p:spPr>
          <a:xfrm>
            <a:off x="874424" y="4404523"/>
            <a:ext cx="2029132" cy="84638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fi-FI" sz="11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Ilmatieteen laitos</a:t>
            </a:r>
          </a:p>
          <a:p>
            <a:pPr algn="l"/>
            <a:r>
              <a:rPr lang="fi-FI" sz="11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Erik </a:t>
            </a:r>
            <a:r>
              <a:rPr lang="fi-FI" sz="11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Palménin</a:t>
            </a:r>
            <a:r>
              <a:rPr lang="fi-FI" sz="11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aukio 1, </a:t>
            </a:r>
          </a:p>
          <a:p>
            <a:pPr algn="l"/>
            <a:r>
              <a:rPr lang="fi-FI" sz="11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00560 Helsinki</a:t>
            </a:r>
          </a:p>
          <a:p>
            <a:pPr algn="l"/>
            <a:r>
              <a:rPr lang="fi-FI" sz="11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PL 503, 00101 Helsinki, </a:t>
            </a:r>
          </a:p>
          <a:p>
            <a:pPr algn="l"/>
            <a:r>
              <a:rPr lang="fi-FI" sz="11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puh. 029 539 1000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5170042" y="4404523"/>
            <a:ext cx="2245443" cy="84638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fi-FI" sz="1100" b="1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Finnish</a:t>
            </a:r>
            <a:r>
              <a:rPr lang="fi-FI" sz="11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i-FI" sz="1100" b="1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Meteorological</a:t>
            </a:r>
            <a:r>
              <a:rPr lang="fi-FI" sz="11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Institute</a:t>
            </a:r>
          </a:p>
          <a:p>
            <a:pPr algn="l"/>
            <a:r>
              <a:rPr lang="fi-FI" sz="11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Erik </a:t>
            </a:r>
            <a:r>
              <a:rPr lang="fi-FI" sz="11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Palménin</a:t>
            </a:r>
            <a:r>
              <a:rPr lang="fi-FI" sz="11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aukio 1, </a:t>
            </a:r>
          </a:p>
          <a:p>
            <a:pPr algn="l"/>
            <a:r>
              <a:rPr lang="fi-FI" sz="11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FI-00560 Helsinki</a:t>
            </a:r>
          </a:p>
          <a:p>
            <a:pPr algn="l"/>
            <a:r>
              <a:rPr lang="fi-FI" sz="11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P.O.Box</a:t>
            </a:r>
            <a:r>
              <a:rPr lang="fi-FI" sz="11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503, FI-00101 Helsinki</a:t>
            </a:r>
          </a:p>
          <a:p>
            <a:pPr algn="l"/>
            <a:r>
              <a:rPr lang="fi-FI" sz="11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tel. +358 29 539 1000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2966928" y="4410173"/>
            <a:ext cx="2029132" cy="84638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sv-SE" sz="11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Meteorologiska institutet</a:t>
            </a:r>
          </a:p>
          <a:p>
            <a:pPr algn="l"/>
            <a:r>
              <a:rPr lang="sv-SE" sz="11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Erik Palméns plats 1, </a:t>
            </a:r>
          </a:p>
          <a:p>
            <a:pPr algn="l"/>
            <a:r>
              <a:rPr lang="sv-SE" sz="11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00560 Helsingfors</a:t>
            </a:r>
          </a:p>
          <a:p>
            <a:pPr algn="l"/>
            <a:r>
              <a:rPr lang="sv-SE" sz="11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PB 503, 00101 Helsingfors</a:t>
            </a:r>
          </a:p>
          <a:p>
            <a:pPr algn="l"/>
            <a:r>
              <a:rPr lang="sv-SE" sz="11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tel. 029 539 1000</a:t>
            </a:r>
            <a:endParaRPr lang="fi-FI" sz="11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TextBox 11"/>
          <p:cNvSpPr txBox="1"/>
          <p:nvPr userDrawn="1"/>
        </p:nvSpPr>
        <p:spPr>
          <a:xfrm>
            <a:off x="2972302" y="5764170"/>
            <a:ext cx="718742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fi-FI" sz="1300" b="1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Twitter</a:t>
            </a:r>
            <a:r>
              <a:rPr lang="fi-FI" sz="13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:</a:t>
            </a:r>
            <a:r>
              <a:rPr lang="fi-FI" sz="1300" b="1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@meteorologit ja @</a:t>
            </a:r>
            <a:r>
              <a:rPr lang="fi-FI" sz="1300" b="1" kern="1200" baseline="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IlmaTiede</a:t>
            </a:r>
            <a:r>
              <a:rPr lang="fi-FI" sz="1300" b="1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    </a:t>
            </a:r>
            <a:r>
              <a:rPr lang="fi-FI" sz="1300" b="1" kern="1200" baseline="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Facebook</a:t>
            </a:r>
            <a:r>
              <a:rPr lang="fi-FI" sz="1300" b="1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: </a:t>
            </a:r>
            <a:r>
              <a:rPr lang="fi-FI" sz="1300" b="1" kern="1200" baseline="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FMIBeta</a:t>
            </a:r>
            <a:endParaRPr lang="fi-FI" sz="1300" b="1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1154466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c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4462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go, kiekura, teksti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42501" y="702248"/>
            <a:ext cx="7545005" cy="1325563"/>
          </a:xfrm>
        </p:spPr>
        <p:txBody>
          <a:bodyPr/>
          <a:lstStyle>
            <a:lvl1pPr>
              <a:defRPr>
                <a:solidFill>
                  <a:srgbClr val="63B9E9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642500" y="2046861"/>
            <a:ext cx="8599095" cy="4242814"/>
          </a:xfrm>
        </p:spPr>
        <p:txBody>
          <a:bodyPr/>
          <a:lstStyle>
            <a:lvl1pPr>
              <a:buClr>
                <a:schemeClr val="bg1">
                  <a:lumMod val="65000"/>
                </a:schemeClr>
              </a:buClr>
              <a:defRPr/>
            </a:lvl1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32976" y="6356352"/>
            <a:ext cx="2227421" cy="365125"/>
          </a:xfrm>
        </p:spPr>
        <p:txBody>
          <a:bodyPr/>
          <a:lstStyle>
            <a:lvl1pPr>
              <a:defRPr sz="1050"/>
            </a:lvl1pPr>
          </a:lstStyle>
          <a:p>
            <a:fld id="{4070B602-DEBD-48CF-8845-9A6DCD7F1340}" type="datetime1">
              <a:rPr lang="fi-FI" smtClean="0"/>
              <a:t>27.5.2019</a:t>
            </a:fld>
            <a:endParaRPr lang="fi-FI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79259" y="6356352"/>
            <a:ext cx="3341132" cy="365125"/>
          </a:xfrm>
        </p:spPr>
        <p:txBody>
          <a:bodyPr/>
          <a:lstStyle>
            <a:lvl1pPr>
              <a:defRPr sz="1050"/>
            </a:lvl1pPr>
          </a:lstStyle>
          <a:p>
            <a:endParaRPr lang="fi-FI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91628" y="6356352"/>
            <a:ext cx="2227421" cy="365125"/>
          </a:xfrm>
        </p:spPr>
        <p:txBody>
          <a:bodyPr/>
          <a:lstStyle>
            <a:lvl1pPr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2CC490E0-56B6-41B5-8D97-3F36419C3159}" type="slidenum">
              <a:rPr lang="fi-FI" smtClean="0"/>
              <a:pPr/>
              <a:t>‹#›</a:t>
            </a:fld>
            <a:endParaRPr lang="fi-FI"/>
          </a:p>
        </p:txBody>
      </p:sp>
      <p:pic>
        <p:nvPicPr>
          <p:cNvPr id="13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009" y="204445"/>
            <a:ext cx="3315092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701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logo, kiekura, teksti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42501" y="702248"/>
            <a:ext cx="7545005" cy="1325563"/>
          </a:xfrm>
        </p:spPr>
        <p:txBody>
          <a:bodyPr/>
          <a:lstStyle>
            <a:lvl1pPr>
              <a:defRPr>
                <a:solidFill>
                  <a:srgbClr val="63B9E9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642500" y="2046861"/>
            <a:ext cx="8599095" cy="4242814"/>
          </a:xfrm>
        </p:spPr>
        <p:txBody>
          <a:bodyPr/>
          <a:lstStyle>
            <a:lvl1pPr>
              <a:buClr>
                <a:schemeClr val="bg1">
                  <a:lumMod val="65000"/>
                </a:schemeClr>
              </a:buClr>
              <a:defRPr/>
            </a:lvl1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32976" y="6356352"/>
            <a:ext cx="2227421" cy="365125"/>
          </a:xfrm>
        </p:spPr>
        <p:txBody>
          <a:bodyPr/>
          <a:lstStyle>
            <a:lvl1pPr>
              <a:defRPr sz="1050"/>
            </a:lvl1pPr>
          </a:lstStyle>
          <a:p>
            <a:fld id="{4070B602-DEBD-48CF-8845-9A6DCD7F1340}" type="datetime1">
              <a:rPr lang="fi-FI" smtClean="0"/>
              <a:t>27.5.2019</a:t>
            </a:fld>
            <a:endParaRPr lang="fi-FI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79259" y="6356352"/>
            <a:ext cx="3341132" cy="365125"/>
          </a:xfrm>
        </p:spPr>
        <p:txBody>
          <a:bodyPr/>
          <a:lstStyle>
            <a:lvl1pPr>
              <a:defRPr sz="1050"/>
            </a:lvl1pPr>
          </a:lstStyle>
          <a:p>
            <a:endParaRPr lang="fi-FI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91628" y="6356352"/>
            <a:ext cx="2227421" cy="365125"/>
          </a:xfrm>
        </p:spPr>
        <p:txBody>
          <a:bodyPr/>
          <a:lstStyle>
            <a:lvl1pPr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2CC490E0-56B6-41B5-8D97-3F36419C3159}" type="slidenum">
              <a:rPr lang="fi-FI" smtClean="0"/>
              <a:pPr/>
              <a:t>‹#›</a:t>
            </a:fld>
            <a:endParaRPr lang="fi-FI"/>
          </a:p>
        </p:txBody>
      </p:sp>
      <p:pic>
        <p:nvPicPr>
          <p:cNvPr id="13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009" y="204445"/>
            <a:ext cx="3315092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90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iehkura ja pallo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/>
          <p:cNvSpPr/>
          <p:nvPr userDrawn="1"/>
        </p:nvSpPr>
        <p:spPr>
          <a:xfrm>
            <a:off x="8990195" y="-724388"/>
            <a:ext cx="1506356" cy="1506356"/>
          </a:xfrm>
          <a:prstGeom prst="ellipse">
            <a:avLst/>
          </a:prstGeom>
          <a:solidFill>
            <a:srgbClr val="F7B3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4" name="Oval 13"/>
          <p:cNvSpPr/>
          <p:nvPr userDrawn="1"/>
        </p:nvSpPr>
        <p:spPr>
          <a:xfrm>
            <a:off x="8479432" y="4391025"/>
            <a:ext cx="3606176" cy="360617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641186" y="2044217"/>
            <a:ext cx="7840699" cy="4250197"/>
          </a:xfrm>
        </p:spPr>
        <p:txBody>
          <a:bodyPr/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32976" y="6356352"/>
            <a:ext cx="2227421" cy="365125"/>
          </a:xfrm>
        </p:spPr>
        <p:txBody>
          <a:bodyPr/>
          <a:lstStyle>
            <a:lvl1pPr>
              <a:defRPr sz="1050"/>
            </a:lvl1pPr>
          </a:lstStyle>
          <a:p>
            <a:fld id="{CF82474C-4A9B-4100-9EFE-59012ADDF92D}" type="datetime1">
              <a:rPr lang="fi-FI" smtClean="0"/>
              <a:t>27.5.2019</a:t>
            </a:fld>
            <a:endParaRPr lang="fi-FI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79259" y="6356352"/>
            <a:ext cx="3341132" cy="365125"/>
          </a:xfrm>
        </p:spPr>
        <p:txBody>
          <a:bodyPr/>
          <a:lstStyle>
            <a:lvl1pPr>
              <a:defRPr sz="1050"/>
            </a:lvl1pPr>
          </a:lstStyle>
          <a:p>
            <a:endParaRPr lang="fi-FI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91628" y="6356352"/>
            <a:ext cx="2227421" cy="365125"/>
          </a:xfrm>
        </p:spPr>
        <p:txBody>
          <a:bodyPr/>
          <a:lstStyle>
            <a:lvl1pPr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2CC490E0-56B6-41B5-8D97-3F36419C3159}" type="slidenum">
              <a:rPr lang="fi-FI" smtClean="0"/>
              <a:pPr/>
              <a:t>‹#›</a:t>
            </a:fld>
            <a:endParaRPr lang="fi-FI"/>
          </a:p>
        </p:txBody>
      </p:sp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641516" y="706258"/>
            <a:ext cx="7840370" cy="1325563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fi-FI"/>
              <a:t>Click to edit Master title style</a:t>
            </a:r>
            <a:endParaRPr lang="en-US" dirty="0"/>
          </a:p>
        </p:txBody>
      </p:sp>
      <p:pic>
        <p:nvPicPr>
          <p:cNvPr id="15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009" y="204445"/>
            <a:ext cx="3315092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788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iehkura ja oranssi pall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/>
          <p:cNvSpPr/>
          <p:nvPr userDrawn="1"/>
        </p:nvSpPr>
        <p:spPr>
          <a:xfrm>
            <a:off x="8990195" y="-724388"/>
            <a:ext cx="1506356" cy="1506356"/>
          </a:xfrm>
          <a:prstGeom prst="ellipse">
            <a:avLst/>
          </a:prstGeom>
          <a:solidFill>
            <a:srgbClr val="F7B3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642500" y="2046670"/>
            <a:ext cx="8476099" cy="4252530"/>
          </a:xfrm>
        </p:spPr>
        <p:txBody>
          <a:bodyPr/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32976" y="6356352"/>
            <a:ext cx="2227421" cy="365125"/>
          </a:xfrm>
        </p:spPr>
        <p:txBody>
          <a:bodyPr/>
          <a:lstStyle>
            <a:lvl1pPr>
              <a:defRPr sz="1050"/>
            </a:lvl1pPr>
          </a:lstStyle>
          <a:p>
            <a:fld id="{89350FD0-5639-40D7-8E8C-273200A496CD}" type="datetime1">
              <a:rPr lang="fi-FI" smtClean="0"/>
              <a:t>27.5.2019</a:t>
            </a:fld>
            <a:endParaRPr lang="fi-FI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79259" y="6356352"/>
            <a:ext cx="3341132" cy="365125"/>
          </a:xfrm>
        </p:spPr>
        <p:txBody>
          <a:bodyPr/>
          <a:lstStyle>
            <a:lvl1pPr>
              <a:defRPr sz="1050"/>
            </a:lvl1pPr>
          </a:lstStyle>
          <a:p>
            <a:endParaRPr lang="fi-FI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91628" y="6356352"/>
            <a:ext cx="2227421" cy="365125"/>
          </a:xfrm>
        </p:spPr>
        <p:txBody>
          <a:bodyPr/>
          <a:lstStyle>
            <a:lvl1pPr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2CC490E0-56B6-41B5-8D97-3F36419C3159}" type="slidenum">
              <a:rPr lang="fi-FI" smtClean="0"/>
              <a:pPr/>
              <a:t>‹#›</a:t>
            </a:fld>
            <a:endParaRPr lang="fi-FI"/>
          </a:p>
        </p:txBody>
      </p:sp>
      <p:sp>
        <p:nvSpPr>
          <p:cNvPr id="15" name="Title Placeholder 1"/>
          <p:cNvSpPr>
            <a:spLocks noGrp="1"/>
          </p:cNvSpPr>
          <p:nvPr>
            <p:ph type="title"/>
          </p:nvPr>
        </p:nvSpPr>
        <p:spPr>
          <a:xfrm>
            <a:off x="641516" y="706258"/>
            <a:ext cx="7840370" cy="1325563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fi-FI"/>
              <a:t>Click to edit Master title style</a:t>
            </a:r>
            <a:endParaRPr lang="en-US" dirty="0"/>
          </a:p>
        </p:txBody>
      </p:sp>
      <p:pic>
        <p:nvPicPr>
          <p:cNvPr id="9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009" y="204445"/>
            <a:ext cx="3315092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736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iehkura ja sininen pall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/>
          <p:cNvSpPr/>
          <p:nvPr userDrawn="1"/>
        </p:nvSpPr>
        <p:spPr>
          <a:xfrm>
            <a:off x="8479432" y="4391025"/>
            <a:ext cx="3606176" cy="3606176"/>
          </a:xfrm>
          <a:prstGeom prst="ellipse">
            <a:avLst/>
          </a:prstGeom>
          <a:solidFill>
            <a:srgbClr val="63B9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32976" y="6356352"/>
            <a:ext cx="2227421" cy="365125"/>
          </a:xfrm>
        </p:spPr>
        <p:txBody>
          <a:bodyPr/>
          <a:lstStyle>
            <a:lvl1pPr>
              <a:defRPr sz="1050"/>
            </a:lvl1pPr>
          </a:lstStyle>
          <a:p>
            <a:fld id="{750900C2-8938-4CDF-BC4C-945EAE4B3198}" type="datetime1">
              <a:rPr lang="fi-FI" smtClean="0"/>
              <a:t>27.5.2019</a:t>
            </a:fld>
            <a:endParaRPr lang="fi-FI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79259" y="6356352"/>
            <a:ext cx="3341132" cy="365125"/>
          </a:xfrm>
        </p:spPr>
        <p:txBody>
          <a:bodyPr/>
          <a:lstStyle>
            <a:lvl1pPr>
              <a:defRPr sz="1050"/>
            </a:lvl1pPr>
          </a:lstStyle>
          <a:p>
            <a:endParaRPr lang="fi-FI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91628" y="6356352"/>
            <a:ext cx="2227421" cy="365125"/>
          </a:xfrm>
        </p:spPr>
        <p:txBody>
          <a:bodyPr/>
          <a:lstStyle>
            <a:lvl1pPr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2CC490E0-56B6-41B5-8D97-3F36419C3159}" type="slidenum">
              <a:rPr lang="fi-FI" smtClean="0"/>
              <a:pPr/>
              <a:t>‹#›</a:t>
            </a:fld>
            <a:endParaRPr lang="fi-FI"/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642500" y="2046670"/>
            <a:ext cx="8476099" cy="4252530"/>
          </a:xfrm>
        </p:spPr>
        <p:txBody>
          <a:bodyPr/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lang="en-US" dirty="0"/>
          </a:p>
        </p:txBody>
      </p:sp>
      <p:sp>
        <p:nvSpPr>
          <p:cNvPr id="16" name="Title Placeholder 1"/>
          <p:cNvSpPr>
            <a:spLocks noGrp="1"/>
          </p:cNvSpPr>
          <p:nvPr>
            <p:ph type="title"/>
          </p:nvPr>
        </p:nvSpPr>
        <p:spPr>
          <a:xfrm>
            <a:off x="641516" y="706258"/>
            <a:ext cx="7840370" cy="1325563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fi-FI"/>
              <a:t>Click to edit Master title style</a:t>
            </a:r>
            <a:endParaRPr lang="en-US" dirty="0"/>
          </a:p>
        </p:txBody>
      </p:sp>
      <p:pic>
        <p:nvPicPr>
          <p:cNvPr id="9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009" y="204445"/>
            <a:ext cx="3315092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940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ime ja oranssi pall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 userDrawn="1"/>
        </p:nvSpPr>
        <p:spPr>
          <a:xfrm>
            <a:off x="4337723" y="846240"/>
            <a:ext cx="4833260" cy="483326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0" name="Oval 9"/>
          <p:cNvSpPr/>
          <p:nvPr userDrawn="1"/>
        </p:nvSpPr>
        <p:spPr>
          <a:xfrm>
            <a:off x="433132" y="1554545"/>
            <a:ext cx="4833260" cy="4833260"/>
          </a:xfrm>
          <a:prstGeom prst="ellipse">
            <a:avLst/>
          </a:prstGeom>
          <a:solidFill>
            <a:srgbClr val="63B9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4851414" y="1785645"/>
            <a:ext cx="3805878" cy="3488851"/>
          </a:xfrm>
        </p:spPr>
        <p:txBody>
          <a:bodyPr lIns="0" tIns="0" rIns="0" bIns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3"/>
          </p:nvPr>
        </p:nvSpPr>
        <p:spPr>
          <a:xfrm>
            <a:off x="946823" y="2544801"/>
            <a:ext cx="3805878" cy="3488851"/>
          </a:xfrm>
        </p:spPr>
        <p:txBody>
          <a:bodyPr lIns="0" tIns="0" rIns="0" bIns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lang="en-US" dirty="0"/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10"/>
          </p:nvPr>
        </p:nvSpPr>
        <p:spPr>
          <a:xfrm>
            <a:off x="632976" y="6356352"/>
            <a:ext cx="2227421" cy="365125"/>
          </a:xfrm>
        </p:spPr>
        <p:txBody>
          <a:bodyPr/>
          <a:lstStyle>
            <a:lvl1pPr>
              <a:defRPr sz="1050"/>
            </a:lvl1pPr>
          </a:lstStyle>
          <a:p>
            <a:fld id="{6518BCCD-F57F-423F-9E66-C58708EE99BF}" type="datetime1">
              <a:rPr lang="fi-FI" smtClean="0"/>
              <a:t>27.5.2019</a:t>
            </a:fld>
            <a:endParaRPr lang="fi-FI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79259" y="6356352"/>
            <a:ext cx="3341132" cy="365125"/>
          </a:xfrm>
        </p:spPr>
        <p:txBody>
          <a:bodyPr/>
          <a:lstStyle>
            <a:lvl1pPr>
              <a:defRPr sz="1050"/>
            </a:lvl1pPr>
          </a:lstStyle>
          <a:p>
            <a:endParaRPr lang="fi-FI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91628" y="6356352"/>
            <a:ext cx="2227421" cy="365125"/>
          </a:xfrm>
        </p:spPr>
        <p:txBody>
          <a:bodyPr/>
          <a:lstStyle>
            <a:lvl1pPr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2CC490E0-56B6-41B5-8D97-3F36419C3159}" type="slidenum">
              <a:rPr lang="fi-FI" smtClean="0"/>
              <a:pPr/>
              <a:t>‹#›</a:t>
            </a:fld>
            <a:endParaRPr lang="fi-FI"/>
          </a:p>
        </p:txBody>
      </p:sp>
      <p:pic>
        <p:nvPicPr>
          <p:cNvPr id="17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009" y="204445"/>
            <a:ext cx="3315092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827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ininen ja oranssi pall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 userDrawn="1"/>
        </p:nvSpPr>
        <p:spPr>
          <a:xfrm>
            <a:off x="4337723" y="846240"/>
            <a:ext cx="4833260" cy="4833260"/>
          </a:xfrm>
          <a:prstGeom prst="ellipse">
            <a:avLst/>
          </a:prstGeom>
          <a:solidFill>
            <a:srgbClr val="F7B3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0" name="Oval 9"/>
          <p:cNvSpPr/>
          <p:nvPr userDrawn="1"/>
        </p:nvSpPr>
        <p:spPr>
          <a:xfrm>
            <a:off x="433132" y="1554545"/>
            <a:ext cx="4833260" cy="4833260"/>
          </a:xfrm>
          <a:prstGeom prst="ellipse">
            <a:avLst/>
          </a:prstGeom>
          <a:solidFill>
            <a:srgbClr val="63B9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4851414" y="1785645"/>
            <a:ext cx="3805878" cy="3488851"/>
          </a:xfrm>
        </p:spPr>
        <p:txBody>
          <a:bodyPr lIns="0" tIns="0" rIns="0" bIns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3"/>
          </p:nvPr>
        </p:nvSpPr>
        <p:spPr>
          <a:xfrm>
            <a:off x="946823" y="2544801"/>
            <a:ext cx="3805878" cy="3488851"/>
          </a:xfrm>
        </p:spPr>
        <p:txBody>
          <a:bodyPr lIns="0" tIns="0" rIns="0" bIns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lang="en-US" dirty="0"/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10"/>
          </p:nvPr>
        </p:nvSpPr>
        <p:spPr>
          <a:xfrm>
            <a:off x="632976" y="6356352"/>
            <a:ext cx="2227421" cy="365125"/>
          </a:xfrm>
        </p:spPr>
        <p:txBody>
          <a:bodyPr/>
          <a:lstStyle>
            <a:lvl1pPr>
              <a:defRPr sz="1050"/>
            </a:lvl1pPr>
          </a:lstStyle>
          <a:p>
            <a:fld id="{3DEFAB8A-A368-4636-8181-FF8C8DC5D268}" type="datetime1">
              <a:rPr lang="fi-FI" smtClean="0"/>
              <a:t>27.5.2019</a:t>
            </a:fld>
            <a:endParaRPr lang="fi-FI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79259" y="6356352"/>
            <a:ext cx="3341132" cy="365125"/>
          </a:xfrm>
        </p:spPr>
        <p:txBody>
          <a:bodyPr/>
          <a:lstStyle>
            <a:lvl1pPr>
              <a:defRPr sz="1050"/>
            </a:lvl1pPr>
          </a:lstStyle>
          <a:p>
            <a:endParaRPr lang="fi-FI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91628" y="6356352"/>
            <a:ext cx="2227421" cy="365125"/>
          </a:xfrm>
        </p:spPr>
        <p:txBody>
          <a:bodyPr/>
          <a:lstStyle>
            <a:lvl1pPr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2CC490E0-56B6-41B5-8D97-3F36419C3159}" type="slidenum">
              <a:rPr lang="fi-FI" smtClean="0"/>
              <a:pPr/>
              <a:t>‹#›</a:t>
            </a:fld>
            <a:endParaRPr lang="fi-FI"/>
          </a:p>
        </p:txBody>
      </p:sp>
      <p:pic>
        <p:nvPicPr>
          <p:cNvPr id="11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009" y="204445"/>
            <a:ext cx="3315092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518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8175" y="2045143"/>
            <a:ext cx="8570874" cy="419381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2976" y="6356352"/>
            <a:ext cx="2227421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C4D6253A-D7EB-4910-9991-4251B7D1F7AB}" type="datetime1">
              <a:rPr lang="fi-FI" smtClean="0"/>
              <a:t>27.5.2019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79259" y="6356352"/>
            <a:ext cx="3341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1991" y="706258"/>
            <a:ext cx="7840370" cy="1325563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fi-FI"/>
              <a:t>Muokkaa perustyylejä naps.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1628" y="6356352"/>
            <a:ext cx="22274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2CC490E0-56B6-41B5-8D97-3F36419C3159}" type="slidenum">
              <a:rPr lang="fi-FI" smtClean="0"/>
              <a:pPr/>
              <a:t>‹#›</a:t>
            </a:fld>
            <a:endParaRPr lang="fi-FI"/>
          </a:p>
        </p:txBody>
      </p:sp>
      <p:pic>
        <p:nvPicPr>
          <p:cNvPr id="10" name="Picture 7"/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009" y="204445"/>
            <a:ext cx="3315092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601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700" r:id="rId2"/>
    <p:sldLayoutId id="2147483673" r:id="rId3"/>
    <p:sldLayoutId id="2147483698" r:id="rId4"/>
    <p:sldLayoutId id="2147483687" r:id="rId5"/>
    <p:sldLayoutId id="2147483688" r:id="rId6"/>
    <p:sldLayoutId id="2147483689" r:id="rId7"/>
    <p:sldLayoutId id="2147483683" r:id="rId8"/>
    <p:sldLayoutId id="2147483686" r:id="rId9"/>
    <p:sldLayoutId id="2147483676" r:id="rId10"/>
    <p:sldLayoutId id="2147483691" r:id="rId11"/>
    <p:sldLayoutId id="2147483692" r:id="rId12"/>
    <p:sldLayoutId id="2147483668" r:id="rId13"/>
    <p:sldLayoutId id="2147483661" r:id="rId14"/>
    <p:sldLayoutId id="2147483663" r:id="rId15"/>
    <p:sldLayoutId id="2147483664" r:id="rId16"/>
    <p:sldLayoutId id="2147483665" r:id="rId17"/>
    <p:sldLayoutId id="2147483669" r:id="rId18"/>
    <p:sldLayoutId id="2147483690" r:id="rId19"/>
    <p:sldLayoutId id="2147483695" r:id="rId20"/>
    <p:sldLayoutId id="2147483696" r:id="rId21"/>
    <p:sldLayoutId id="2147483697" r:id="rId22"/>
    <p:sldLayoutId id="2147483670" r:id="rId23"/>
    <p:sldLayoutId id="2147483671" r:id="rId24"/>
    <p:sldLayoutId id="2147483674" r:id="rId25"/>
    <p:sldLayoutId id="2147483675" r:id="rId26"/>
    <p:sldLayoutId id="2147483694" r:id="rId2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tabLst/>
        <a:defRPr sz="4000" kern="1200">
          <a:solidFill>
            <a:srgbClr val="63B9E9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buClr>
          <a:schemeClr val="bg1">
            <a:lumMod val="7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0" algn="l" defTabSz="914400" rtl="0" eaLnBrk="1" latinLnBrk="0" hangingPunct="1">
        <a:lnSpc>
          <a:spcPct val="90000"/>
        </a:lnSpc>
        <a:spcBef>
          <a:spcPts val="500"/>
        </a:spcBef>
        <a:buClr>
          <a:schemeClr val="bg1">
            <a:lumMod val="75000"/>
          </a:schemeClr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0" algn="l" defTabSz="914400" rtl="0" eaLnBrk="1" latinLnBrk="0" hangingPunct="1">
        <a:lnSpc>
          <a:spcPct val="90000"/>
        </a:lnSpc>
        <a:spcBef>
          <a:spcPts val="500"/>
        </a:spcBef>
        <a:buClr>
          <a:schemeClr val="bg1">
            <a:lumMod val="75000"/>
          </a:schemeClr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0" algn="l" defTabSz="914400" rtl="0" eaLnBrk="1" latinLnBrk="0" hangingPunct="1">
        <a:lnSpc>
          <a:spcPct val="90000"/>
        </a:lnSpc>
        <a:spcBef>
          <a:spcPts val="500"/>
        </a:spcBef>
        <a:buClr>
          <a:schemeClr val="bg1">
            <a:lumMod val="75000"/>
          </a:schemeClr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0" algn="l" defTabSz="914400" rtl="0" eaLnBrk="1" latinLnBrk="0" hangingPunct="1">
        <a:lnSpc>
          <a:spcPct val="90000"/>
        </a:lnSpc>
        <a:spcBef>
          <a:spcPts val="500"/>
        </a:spcBef>
        <a:buClr>
          <a:schemeClr val="bg1">
            <a:lumMod val="75000"/>
          </a:schemeClr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agora.fmi.fi/display/WOML/" TargetMode="Externa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Smartmet</a:t>
            </a:r>
            <a:r>
              <a:rPr lang="en-US" dirty="0"/>
              <a:t> Alert Weather Warning System</a:t>
            </a:r>
            <a:br>
              <a:rPr lang="en-US" dirty="0"/>
            </a:br>
            <a:r>
              <a:rPr lang="en-US" dirty="0" err="1"/>
              <a:t>Mikko</a:t>
            </a:r>
            <a:r>
              <a:rPr lang="en-US" dirty="0"/>
              <a:t> Visa, Roope Tervo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5100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400"/>
            <a:ext cx="9899650" cy="6536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7969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1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400"/>
            <a:ext cx="9899650" cy="6550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2185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400"/>
            <a:ext cx="9899650" cy="6536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1023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4300" y="0"/>
            <a:ext cx="457490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1399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1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3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9218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Output production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4F8CB-E0AE-4560-947C-FB35340C30D1}" type="datetime1">
              <a:rPr lang="fi-FI" smtClean="0"/>
              <a:t>27.5.2019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490E0-56B6-41B5-8D97-3F36419C3159}" type="slidenum">
              <a:rPr lang="fi-FI" smtClean="0"/>
              <a:t>15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7175516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Currently WOML is saved to </a:t>
            </a:r>
            <a:r>
              <a:rPr lang="en-US" dirty="0" err="1"/>
              <a:t>MongoDB</a:t>
            </a:r>
            <a:r>
              <a:rPr lang="en-US" dirty="0"/>
              <a:t> (temporary solution)</a:t>
            </a:r>
          </a:p>
          <a:p>
            <a:r>
              <a:rPr lang="en-US" dirty="0"/>
              <a:t>WOML = Weather Objects </a:t>
            </a:r>
            <a:r>
              <a:rPr lang="en-US" dirty="0" err="1"/>
              <a:t>Modelling</a:t>
            </a:r>
            <a:r>
              <a:rPr lang="en-US" dirty="0"/>
              <a:t> Language</a:t>
            </a:r>
          </a:p>
          <a:p>
            <a:pPr lvl="1"/>
            <a:r>
              <a:rPr lang="en-US" dirty="0">
                <a:hlinkClick r:id="rId2"/>
              </a:rPr>
              <a:t>https://agora.fmi.fi/display/WOML/</a:t>
            </a:r>
            <a:endParaRPr lang="en-US" dirty="0"/>
          </a:p>
          <a:p>
            <a:pPr lvl="1"/>
            <a:r>
              <a:rPr lang="en-US" dirty="0"/>
              <a:t>Defines meteorological phenomena or other objects in a semantically meaningful way by using GML feature model as the basis of the language</a:t>
            </a:r>
          </a:p>
          <a:p>
            <a:r>
              <a:rPr lang="en-US" dirty="0"/>
              <a:t>In progress: WOML input to </a:t>
            </a:r>
            <a:r>
              <a:rPr lang="en-US" dirty="0" err="1"/>
              <a:t>PostGIS</a:t>
            </a:r>
            <a:r>
              <a:rPr lang="en-US" dirty="0"/>
              <a:t> database</a:t>
            </a:r>
          </a:p>
          <a:p>
            <a:pPr lvl="1"/>
            <a:r>
              <a:rPr lang="en-US" dirty="0"/>
              <a:t>Initial plan was through </a:t>
            </a:r>
            <a:r>
              <a:rPr lang="en-US" dirty="0" err="1"/>
              <a:t>Geoserver</a:t>
            </a:r>
            <a:r>
              <a:rPr lang="en-US" dirty="0"/>
              <a:t> via WFS-T but </a:t>
            </a:r>
            <a:r>
              <a:rPr lang="en-US" dirty="0" err="1"/>
              <a:t>Geoserver</a:t>
            </a:r>
            <a:r>
              <a:rPr lang="en-US" dirty="0"/>
              <a:t> WFS-T does not support complex features (does output them though)</a:t>
            </a:r>
          </a:p>
          <a:p>
            <a:pPr lvl="1"/>
            <a:r>
              <a:rPr lang="en-US" dirty="0"/>
              <a:t>Result: </a:t>
            </a:r>
            <a:r>
              <a:rPr lang="en-US" dirty="0" err="1"/>
              <a:t>Smartmet</a:t>
            </a:r>
            <a:r>
              <a:rPr lang="en-US" dirty="0"/>
              <a:t> II output </a:t>
            </a:r>
            <a:r>
              <a:rPr lang="en-US" dirty="0" err="1"/>
              <a:t>requestable</a:t>
            </a:r>
            <a:r>
              <a:rPr lang="en-US" dirty="0"/>
              <a:t> from standard WFS and WMS interfaces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0B602-DEBD-48CF-8845-9A6DCD7F1340}" type="datetime1">
              <a:rPr lang="fi-FI" smtClean="0"/>
              <a:t>27.5.2019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490E0-56B6-41B5-8D97-3F36419C3159}" type="slidenum">
              <a:rPr lang="fi-FI" smtClean="0"/>
              <a:pPr/>
              <a:t>16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6493168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5-09-24 at 8.49.04 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6400"/>
            <a:ext cx="9899650" cy="6030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3397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The following warning products are generated from WOML:</a:t>
            </a:r>
          </a:p>
          <a:p>
            <a:pPr lvl="1"/>
            <a:r>
              <a:rPr lang="en-US" dirty="0"/>
              <a:t>Bitmap graphics to be displayed for example at the FMI public web site and in FMI mobile applications</a:t>
            </a:r>
          </a:p>
          <a:p>
            <a:pPr lvl="1"/>
            <a:r>
              <a:rPr lang="en-US" dirty="0"/>
              <a:t>XML syntaxes</a:t>
            </a:r>
          </a:p>
          <a:p>
            <a:pPr lvl="2"/>
            <a:r>
              <a:rPr lang="en-US" dirty="0"/>
              <a:t>CAP (</a:t>
            </a:r>
            <a:r>
              <a:rPr lang="en-US" dirty="0" err="1"/>
              <a:t>MeteoAlarm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CAP 1.2</a:t>
            </a:r>
          </a:p>
          <a:p>
            <a:pPr lvl="2"/>
            <a:r>
              <a:rPr lang="en-US" dirty="0"/>
              <a:t>Several FMI specific XML syntaxes (clients) is saved to MongoDB</a:t>
            </a:r>
          </a:p>
          <a:p>
            <a:pPr lvl="1"/>
            <a:r>
              <a:rPr lang="en-US" dirty="0" err="1"/>
              <a:t>GeoServer</a:t>
            </a:r>
            <a:r>
              <a:rPr lang="en-US" dirty="0"/>
              <a:t> WFS</a:t>
            </a:r>
          </a:p>
          <a:p>
            <a:pPr lvl="2"/>
            <a:r>
              <a:rPr lang="en-US" dirty="0"/>
              <a:t>Mobile application</a:t>
            </a:r>
          </a:p>
          <a:p>
            <a:pPr lvl="2"/>
            <a:r>
              <a:rPr lang="en-US" dirty="0"/>
              <a:t>Media clients</a:t>
            </a:r>
          </a:p>
          <a:p>
            <a:pPr lvl="2"/>
            <a:r>
              <a:rPr lang="en-US" dirty="0" err="1"/>
              <a:t>Fmi.fi</a:t>
            </a:r>
            <a:r>
              <a:rPr lang="en-US" dirty="0"/>
              <a:t> application</a:t>
            </a:r>
          </a:p>
          <a:p>
            <a:r>
              <a:rPr lang="en-US" dirty="0"/>
              <a:t>Warning texts</a:t>
            </a:r>
          </a:p>
          <a:p>
            <a:pPr lvl="1"/>
            <a:r>
              <a:rPr lang="en-US" dirty="0"/>
              <a:t>Warning text products are generated separately from other warning products</a:t>
            </a:r>
          </a:p>
          <a:p>
            <a:pPr lvl="1"/>
            <a:r>
              <a:rPr lang="en-US" dirty="0"/>
              <a:t>Warning text suggestions are created automatically from the published warning data</a:t>
            </a:r>
          </a:p>
          <a:p>
            <a:pPr lvl="1"/>
            <a:r>
              <a:rPr lang="en-US" dirty="0"/>
              <a:t>Meteorologists can edit automatically generated texts before publishing them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0B602-DEBD-48CF-8845-9A6DCD7F1340}" type="datetime1">
              <a:rPr lang="fi-FI" smtClean="0"/>
              <a:t>27.5.2019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490E0-56B6-41B5-8D97-3F36419C3159}" type="slidenum">
              <a:rPr lang="fi-FI" smtClean="0"/>
              <a:pPr/>
              <a:t>18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8911734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0B602-DEBD-48CF-8845-9A6DCD7F1340}" type="datetime1">
              <a:rPr lang="fi-FI" smtClean="0"/>
              <a:t>27.5.2019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490E0-56B6-41B5-8D97-3F36419C3159}" type="slidenum">
              <a:rPr lang="fi-FI" smtClean="0"/>
              <a:pPr/>
              <a:t>19</a:t>
            </a:fld>
            <a:endParaRPr lang="fi-FI"/>
          </a:p>
        </p:txBody>
      </p:sp>
      <p:pic>
        <p:nvPicPr>
          <p:cNvPr id="10" name="Content Placeholder 9" descr="A close up of a map&#10;&#10;Description automatically generated">
            <a:extLst>
              <a:ext uri="{FF2B5EF4-FFF2-40B4-BE49-F238E27FC236}">
                <a16:creationId xmlns:a16="http://schemas.microsoft.com/office/drawing/2014/main" id="{41B401A5-37AE-CF49-8BB6-43E3DB9DFF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976" y="1457358"/>
            <a:ext cx="3266255" cy="4243387"/>
          </a:xfrm>
        </p:spPr>
      </p:pic>
    </p:spTree>
    <p:extLst>
      <p:ext uri="{BB962C8B-B14F-4D97-AF65-F5344CB8AC3E}">
        <p14:creationId xmlns:p14="http://schemas.microsoft.com/office/powerpoint/2010/main" val="72564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Meteorological workstation for creating analysis, forecasts and now also warnings for end production.</a:t>
            </a:r>
          </a:p>
          <a:p>
            <a:r>
              <a:rPr lang="en-US" dirty="0"/>
              <a:t>Implemented with Java programming language.</a:t>
            </a:r>
          </a:p>
          <a:p>
            <a:r>
              <a:rPr lang="en-US" dirty="0"/>
              <a:t>Enables displaying observations, radar &amp; satellite images, and model data on top of different map layers as background data for the meteorologist.</a:t>
            </a:r>
          </a:p>
          <a:p>
            <a:r>
              <a:rPr lang="en-US" dirty="0"/>
              <a:t>As an output of users work </a:t>
            </a:r>
            <a:r>
              <a:rPr lang="en-US" dirty="0" err="1"/>
              <a:t>Smartmet</a:t>
            </a:r>
            <a:r>
              <a:rPr lang="en-US" dirty="0"/>
              <a:t> II returns GML documents which support OGC standard. These are then utilized in production of several different products.</a:t>
            </a:r>
          </a:p>
          <a:p>
            <a:r>
              <a:rPr lang="en-US" dirty="0" err="1"/>
              <a:t>Smartmet</a:t>
            </a:r>
            <a:r>
              <a:rPr lang="en-US" dirty="0"/>
              <a:t> II takes advantage of Java </a:t>
            </a:r>
            <a:r>
              <a:rPr lang="en-US" dirty="0" err="1"/>
              <a:t>webstart</a:t>
            </a:r>
            <a:r>
              <a:rPr lang="en-US" dirty="0"/>
              <a:t>. The user does not need to install the software on his/her computer. To use it the user needs only internet access and Java Runtime Environment (Java7 currently)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0B602-DEBD-48CF-8845-9A6DCD7F1340}" type="datetime1">
              <a:rPr lang="fi-FI" smtClean="0"/>
              <a:t>27.5.2019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490E0-56B6-41B5-8D97-3F36419C3159}" type="slidenum">
              <a:rPr lang="fi-FI" smtClean="0"/>
              <a:pPr/>
              <a:t>2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457105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Ideas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Plugin-based architecture</a:t>
            </a:r>
          </a:p>
          <a:p>
            <a:r>
              <a:rPr lang="en-US" dirty="0"/>
              <a:t>The framework takes care of time and area selection</a:t>
            </a:r>
          </a:p>
          <a:p>
            <a:r>
              <a:rPr lang="en-US" dirty="0"/>
              <a:t>Data layers, selected by the user, are displayed on top of each other on the map panel</a:t>
            </a:r>
          </a:p>
          <a:p>
            <a:r>
              <a:rPr lang="en-US" dirty="0"/>
              <a:t>All requested information is inspected in the same projection so that </a:t>
            </a:r>
            <a:r>
              <a:rPr lang="en-US" dirty="0" err="1"/>
              <a:t>comparision</a:t>
            </a:r>
            <a:r>
              <a:rPr lang="en-US" dirty="0"/>
              <a:t> of the data is easy</a:t>
            </a:r>
          </a:p>
          <a:p>
            <a:r>
              <a:rPr lang="en-US" dirty="0"/>
              <a:t>Meteorologists make their analysis and interpretations on top of the data layers</a:t>
            </a:r>
          </a:p>
          <a:p>
            <a:r>
              <a:rPr lang="en-US" dirty="0"/>
              <a:t>Launch + loading and saving the data is network-based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0B602-DEBD-48CF-8845-9A6DCD7F1340}" type="datetime1">
              <a:rPr lang="fi-FI" smtClean="0"/>
              <a:t>27.5.2019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490E0-56B6-41B5-8D97-3F36419C3159}" type="slidenum">
              <a:rPr lang="fi-FI" smtClean="0"/>
              <a:pPr/>
              <a:t>3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959351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5100"/>
            <a:ext cx="9899650" cy="6523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282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Backends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4F8CB-E0AE-4560-947C-FB35340C30D1}" type="datetime1">
              <a:rPr lang="fi-FI" smtClean="0"/>
              <a:t>27.5.2019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490E0-56B6-41B5-8D97-3F36419C3159}" type="slidenum">
              <a:rPr lang="fi-FI" smtClean="0"/>
              <a:t>5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079754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MetOcean</a:t>
            </a:r>
            <a:r>
              <a:rPr lang="en-US" dirty="0"/>
              <a:t> Data Server Brainstorm</a:t>
            </a:r>
          </a:p>
          <a:p>
            <a:pPr lvl="1"/>
            <a:r>
              <a:rPr lang="en-US" dirty="0"/>
              <a:t>Q3 plugin (Model data, SYNOP observations)</a:t>
            </a:r>
          </a:p>
          <a:p>
            <a:pPr lvl="1"/>
            <a:r>
              <a:rPr lang="en-US" dirty="0" err="1"/>
              <a:t>TimeSeries</a:t>
            </a:r>
            <a:r>
              <a:rPr lang="en-US" dirty="0"/>
              <a:t> plugin (Used for best guesses for forest fire and wave height)</a:t>
            </a:r>
          </a:p>
          <a:p>
            <a:r>
              <a:rPr lang="en-US" dirty="0" err="1"/>
              <a:t>MapServer</a:t>
            </a:r>
            <a:r>
              <a:rPr lang="en-US" dirty="0"/>
              <a:t> (WMS)</a:t>
            </a:r>
          </a:p>
          <a:p>
            <a:pPr lvl="1"/>
            <a:r>
              <a:rPr lang="en-US" dirty="0"/>
              <a:t>Background maps</a:t>
            </a:r>
          </a:p>
          <a:p>
            <a:pPr lvl="1"/>
            <a:r>
              <a:rPr lang="en-US" dirty="0"/>
              <a:t>Radar images</a:t>
            </a:r>
          </a:p>
          <a:p>
            <a:pPr lvl="1"/>
            <a:r>
              <a:rPr lang="en-US" dirty="0"/>
              <a:t>Satellite images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0B602-DEBD-48CF-8845-9A6DCD7F1340}" type="datetime1">
              <a:rPr lang="fi-FI" smtClean="0"/>
              <a:t>27.5.2019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490E0-56B6-41B5-8D97-3F36419C3159}" type="slidenum">
              <a:rPr lang="fi-FI" smtClean="0"/>
              <a:pPr/>
              <a:t>6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615297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Warnings Plugin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4F8CB-E0AE-4560-947C-FB35340C30D1}" type="datetime1">
              <a:rPr lang="fi-FI" smtClean="0"/>
              <a:t>27.5.2019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490E0-56B6-41B5-8D97-3F36419C3159}" type="slidenum">
              <a:rPr lang="fi-FI" smtClean="0"/>
              <a:t>7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994591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 tool for meteorologists, in use since 04/2015</a:t>
            </a:r>
          </a:p>
          <a:p>
            <a:r>
              <a:rPr lang="en-US" dirty="0"/>
              <a:t>Implemented as an interactive GUI plugin to </a:t>
            </a:r>
            <a:r>
              <a:rPr lang="en-US" dirty="0" err="1"/>
              <a:t>Smartmet</a:t>
            </a:r>
            <a:r>
              <a:rPr lang="en-US" dirty="0"/>
              <a:t> II</a:t>
            </a:r>
          </a:p>
          <a:p>
            <a:r>
              <a:rPr lang="en-US" dirty="0"/>
              <a:t>Used to create and edit warning data and to launch generation of warning products and their delivery</a:t>
            </a:r>
          </a:p>
          <a:p>
            <a:r>
              <a:rPr lang="en-US" dirty="0"/>
              <a:t>Archive of old warnings available (searchable with warning type, severity, area and time)</a:t>
            </a:r>
          </a:p>
          <a:p>
            <a:r>
              <a:rPr lang="en-US" dirty="0"/>
              <a:t>Also includes a warning text editor</a:t>
            </a:r>
          </a:p>
          <a:p>
            <a:pPr lvl="1"/>
            <a:r>
              <a:rPr lang="en-US" dirty="0"/>
              <a:t>With this tool a meteorologist can edit automatically created warning texts and launch generation of warning text products and their delivery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0B602-DEBD-48CF-8845-9A6DCD7F1340}" type="datetime1">
              <a:rPr lang="fi-FI" smtClean="0"/>
              <a:t>27.5.2019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490E0-56B6-41B5-8D97-3F36419C3159}" type="slidenum">
              <a:rPr lang="fi-FI" smtClean="0"/>
              <a:pPr/>
              <a:t>8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6314502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400"/>
            <a:ext cx="9899650" cy="6536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890272"/>
      </p:ext>
    </p:extLst>
  </p:cSld>
  <p:clrMapOvr>
    <a:masterClrMapping/>
  </p:clrMapOvr>
</p:sld>
</file>

<file path=ppt/theme/theme1.xml><?xml version="1.0" encoding="utf-8"?>
<a:theme xmlns:a="http://schemas.openxmlformats.org/drawingml/2006/main" name="il_pp_pohja_englanninkielinenlogo">
  <a:themeElements>
    <a:clrScheme name="ILMATIETEENLAITOS">
      <a:dk1>
        <a:srgbClr val="000000"/>
      </a:dk1>
      <a:lt1>
        <a:sysClr val="window" lastClr="FFFFFF"/>
      </a:lt1>
      <a:dk2>
        <a:srgbClr val="464646"/>
      </a:dk2>
      <a:lt2>
        <a:srgbClr val="E7E6E6"/>
      </a:lt2>
      <a:accent1>
        <a:srgbClr val="63B9E9"/>
      </a:accent1>
      <a:accent2>
        <a:srgbClr val="FCBD30"/>
      </a:accent2>
      <a:accent3>
        <a:srgbClr val="54C247"/>
      </a:accent3>
      <a:accent4>
        <a:srgbClr val="C4DB0D"/>
      </a:accent4>
      <a:accent5>
        <a:srgbClr val="FFFFFF"/>
      </a:accent5>
      <a:accent6>
        <a:srgbClr val="FFFFFF"/>
      </a:accent6>
      <a:hlink>
        <a:srgbClr val="0563C1"/>
      </a:hlink>
      <a:folHlink>
        <a:srgbClr val="954F72"/>
      </a:folHlink>
    </a:clrScheme>
    <a:fontScheme name="Custom 2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il_pp_pohja_englanninkielinenlogo.thmx</Template>
  <TotalTime>3031</TotalTime>
  <Words>516</Words>
  <Application>Microsoft Macintosh PowerPoint</Application>
  <PresentationFormat>Custom</PresentationFormat>
  <Paragraphs>76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Arial Black</vt:lpstr>
      <vt:lpstr>il_pp_pohja_englanninkielinenlogo</vt:lpstr>
      <vt:lpstr>Smartmet Alert Weather Warning System Mikko Visa, Roope Tervo </vt:lpstr>
      <vt:lpstr>General</vt:lpstr>
      <vt:lpstr>Basic Ideas</vt:lpstr>
      <vt:lpstr>PowerPoint Presentation</vt:lpstr>
      <vt:lpstr>Backends</vt:lpstr>
      <vt:lpstr>Data sources</vt:lpstr>
      <vt:lpstr>Warnings Plugin</vt:lpstr>
      <vt:lpstr>Introduction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Output production</vt:lpstr>
      <vt:lpstr>Output</vt:lpstr>
      <vt:lpstr>PowerPoint Presentation</vt:lpstr>
      <vt:lpstr>Products</vt:lpstr>
      <vt:lpstr>Products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Smartmet II Weather Warning System Mikko Visa</dc:title>
  <dc:creator>Mikko Visa</dc:creator>
  <cp:lastModifiedBy>Roope Tervo</cp:lastModifiedBy>
  <cp:revision>35</cp:revision>
  <dcterms:created xsi:type="dcterms:W3CDTF">2015-09-23T08:13:31Z</dcterms:created>
  <dcterms:modified xsi:type="dcterms:W3CDTF">2019-05-27T08:30:44Z</dcterms:modified>
</cp:coreProperties>
</file>