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83" r:id="rId2"/>
    <p:sldId id="258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</p:sldIdLst>
  <p:sldSz cx="9899650" cy="6858000"/>
  <p:notesSz cx="6810375" cy="99425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9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0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1728" y="184"/>
      </p:cViewPr>
      <p:guideLst>
        <p:guide orient="horz" pos="346"/>
        <p:guide pos="396"/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7" d="100"/>
        <a:sy n="147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25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10FF6-A85A-0344-9197-B13A31F96DBA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45050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48300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25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DCE45-14EF-C643-A106-E8B98409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0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45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3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4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3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ukansi tekstillä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11" y="1994232"/>
            <a:ext cx="8629789" cy="140061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lime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7885-4C0A-614B-9527-A69DFC55D1A1}" type="datetime1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AE8B-8018-FC48-BA6D-0319B9B13A21}" type="datetime1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43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sininen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72D-FB3F-D74F-8F47-B4C4D08966B0}" type="datetime1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58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ko teksti elementtialu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6741" y="1276350"/>
            <a:ext cx="5011698" cy="4594227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975" y="2962274"/>
            <a:ext cx="3192895" cy="2898777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367D-8D86-9044-99D6-9BEF35F30D0E}" type="datetime1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4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794" y="2232425"/>
            <a:ext cx="8588255" cy="220186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50EDF1E5-4005-BF43-8F94-6C776EC1158C}" type="datetime1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8242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väliotsikko ja alaotsikk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71752"/>
            <a:ext cx="8538448" cy="2596056"/>
          </a:xfrm>
        </p:spPr>
        <p:txBody>
          <a:bodyPr anchor="b" anchorCtr="0">
            <a:normAutofit/>
          </a:bodyPr>
          <a:lstStyle>
            <a:lvl1pPr algn="ctr">
              <a:defRPr sz="40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45" y="4141077"/>
            <a:ext cx="8538448" cy="1471448"/>
          </a:xfrm>
        </p:spPr>
        <p:txBody>
          <a:bodyPr lIns="0" tIns="0" rIns="0" b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F95-DCF4-4B45-909F-64E7C82CC533}" type="datetime1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5238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bulletinpalst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501" y="2066928"/>
            <a:ext cx="4207351" cy="4200521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4073" y="2066928"/>
            <a:ext cx="4207351" cy="4200521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34C3-B456-DE40-A524-771194887411}" type="datetime1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2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alaotsikot bulletinpalsta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267" y="2057399"/>
            <a:ext cx="4188015" cy="714375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267" y="2881310"/>
            <a:ext cx="4188015" cy="3335339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9825" y="2057399"/>
            <a:ext cx="4208641" cy="714375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4073" y="2881310"/>
            <a:ext cx="4208641" cy="3335339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A416-D82A-5442-B3F9-DF62BA7FFE5E}" type="datetime1">
              <a:rPr lang="fi-FI" smtClean="0"/>
              <a:t>14.5.2018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60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kuv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3E8-535E-D94D-AFB9-4C7C6ADF20A3}" type="datetime1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54" y="1435045"/>
            <a:ext cx="3741409" cy="3741409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67812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tsikko teksti kuva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AD4B-6AD1-8C4E-A779-02B136F03F38}" type="datetime1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54" y="1435045"/>
            <a:ext cx="3741409" cy="3741409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333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tukansi tekstill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11" y="1994232"/>
            <a:ext cx="8629789" cy="140061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" y="4033864"/>
            <a:ext cx="9888392" cy="2834646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6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vihreä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03D0-926A-5949-9E13-15648C2450FF}" type="datetime1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1885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sininen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8E8A-2578-EA4E-A495-495E033AD159}" type="datetime1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1696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keltainen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E4B1-63A2-ED4F-9726-2AEEF069DFF9}" type="datetime1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1882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01" y="1279527"/>
            <a:ext cx="8538448" cy="1325563"/>
          </a:xfrm>
        </p:spPr>
        <p:txBody>
          <a:bodyPr anchor="t" anchorCtr="0"/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501" y="2856708"/>
            <a:ext cx="7196574" cy="3248026"/>
          </a:xfrm>
        </p:spPr>
        <p:txBody>
          <a:bodyPr vert="eaVert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8B97-3895-CC4B-BF7F-FA236140EFAE}" type="datetime1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3691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9563" y="1276349"/>
            <a:ext cx="2134612" cy="4900613"/>
          </a:xfrm>
        </p:spPr>
        <p:txBody>
          <a:bodyPr vert="eaVert"/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602" y="1276349"/>
            <a:ext cx="5367773" cy="4900613"/>
          </a:xfrm>
        </p:spPr>
        <p:txBody>
          <a:bodyPr vert="eaVert" lIns="0" tIns="0" rIns="0" bIns="0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5F02-4C2B-7F4D-9906-D5BC387B174C}" type="datetime1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2008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akansi logoll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772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akansi yhteystiedoill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874424" y="4404523"/>
            <a:ext cx="2029132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Ilmatieteen laitos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</a:t>
            </a:r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Palménin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aukio 1,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00560 Helsinki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PL 503, 00101 Helsinki,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puh. 029 539 1000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70042" y="4404523"/>
            <a:ext cx="2245443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1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Finnish</a:t>
            </a:r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1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Meteorological</a:t>
            </a:r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Institute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</a:t>
            </a:r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Palménin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aukio 1,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FI-00560 Helsinki</a:t>
            </a:r>
          </a:p>
          <a:p>
            <a:pPr algn="l"/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P.O.Box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503, FI-00101 Helsinki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tel. +358 29 539 1000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966928" y="4410173"/>
            <a:ext cx="2029132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sv-SE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Meteorologiska institutet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Palméns plats 1, 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00560 Helsingfors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PB 503, 00101 Helsingfors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tel. 029 539 1000</a:t>
            </a:r>
            <a:endParaRPr lang="fi-FI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1"/>
          <p:cNvSpPr txBox="1"/>
          <p:nvPr userDrawn="1"/>
        </p:nvSpPr>
        <p:spPr>
          <a:xfrm>
            <a:off x="2972302" y="5764170"/>
            <a:ext cx="7187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3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Twitter</a:t>
            </a:r>
            <a:r>
              <a:rPr lang="fi-FI" sz="13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@meteorologit ja @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IlmaTiede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Facebook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FMIBeta</a:t>
            </a:r>
            <a:endParaRPr lang="fi-FI" sz="13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54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46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, kiekura, tekst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2501" y="702248"/>
            <a:ext cx="7545005" cy="1325563"/>
          </a:xfrm>
        </p:spPr>
        <p:txBody>
          <a:bodyPr/>
          <a:lstStyle>
            <a:lvl1pPr>
              <a:defRPr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861"/>
            <a:ext cx="8599095" cy="4242814"/>
          </a:xfrm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defRPr/>
            </a:lvl1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D908E551-54CD-CB4C-9C56-D41905EFA74E}" type="datetime1">
              <a:rPr lang="fi-FI" smtClean="0"/>
              <a:t>14.5.2018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, kiekura, tekst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2501" y="702248"/>
            <a:ext cx="7545005" cy="1325563"/>
          </a:xfrm>
        </p:spPr>
        <p:txBody>
          <a:bodyPr/>
          <a:lstStyle>
            <a:lvl1pPr>
              <a:defRPr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861"/>
            <a:ext cx="8599095" cy="4242814"/>
          </a:xfrm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defRPr/>
            </a:lvl1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F73E1C64-2F19-0341-A0D2-AC07B2F8EEEF}" type="datetime1">
              <a:rPr lang="fi-FI" smtClean="0"/>
              <a:t>14.5.2018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pall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8990195" y="-724388"/>
            <a:ext cx="1506356" cy="1506356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Oval 13"/>
          <p:cNvSpPr/>
          <p:nvPr userDrawn="1"/>
        </p:nvSpPr>
        <p:spPr>
          <a:xfrm>
            <a:off x="8479432" y="4391025"/>
            <a:ext cx="3606176" cy="36061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1186" y="2044217"/>
            <a:ext cx="7840699" cy="4250197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0D40CB06-A6B3-A14A-9AFD-B08D9815A986}" type="datetime1">
              <a:rPr lang="fi-FI" smtClean="0"/>
              <a:t>14.5.2018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1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8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8990195" y="-724388"/>
            <a:ext cx="1506356" cy="1506356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670"/>
            <a:ext cx="8476099" cy="4252530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12BBF03C-A8F5-6847-99DE-F2D5C8C6F344}" type="datetime1">
              <a:rPr lang="fi-FI" smtClean="0"/>
              <a:t>14.5.2018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sininen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8479432" y="4391025"/>
            <a:ext cx="3606176" cy="3606176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E0CE8B62-4CC3-B34A-A604-549AC7585F43}" type="datetime1">
              <a:rPr lang="fi-FI" smtClean="0"/>
              <a:t>14.5.2018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42500" y="2046670"/>
            <a:ext cx="8476099" cy="4252530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4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me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337723" y="846240"/>
            <a:ext cx="4833260" cy="4833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 userDrawn="1"/>
        </p:nvSpPr>
        <p:spPr>
          <a:xfrm>
            <a:off x="433132" y="1554545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51414" y="1785645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946823" y="2544801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8147D7C7-EFB9-D540-BE72-AEF474A467C1}" type="datetime1">
              <a:rPr lang="fi-FI" smtClean="0"/>
              <a:t>14.5.2018</a:t>
            </a:fld>
            <a:endParaRPr lang="fi-FI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2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inen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337723" y="846240"/>
            <a:ext cx="4833260" cy="4833260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 userDrawn="1"/>
        </p:nvSpPr>
        <p:spPr>
          <a:xfrm>
            <a:off x="433132" y="1554545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51414" y="1785645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946823" y="2544801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38A4B030-2F69-2C44-85A1-F55A0B002D10}" type="datetime1">
              <a:rPr lang="fi-FI" smtClean="0"/>
              <a:t>14.5.2018</a:t>
            </a:fld>
            <a:endParaRPr lang="fi-FI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1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175" y="2045143"/>
            <a:ext cx="8570874" cy="41938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976" y="6356352"/>
            <a:ext cx="222742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248CDB7-576A-6843-A9D7-3021047BE1C7}" type="datetime1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259" y="6356352"/>
            <a:ext cx="3341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>
                <a:solidFill>
                  <a:schemeClr val="bg1">
                    <a:lumMod val="65000"/>
                  </a:schemeClr>
                </a:solidFill>
              </a:rPr>
              <a:t>Finnish Meteorological Institute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Muokkaa perustyylejä naps.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1628" y="6356352"/>
            <a:ext cx="2227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0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00" r:id="rId2"/>
    <p:sldLayoutId id="2147483673" r:id="rId3"/>
    <p:sldLayoutId id="2147483698" r:id="rId4"/>
    <p:sldLayoutId id="2147483687" r:id="rId5"/>
    <p:sldLayoutId id="2147483688" r:id="rId6"/>
    <p:sldLayoutId id="2147483689" r:id="rId7"/>
    <p:sldLayoutId id="2147483683" r:id="rId8"/>
    <p:sldLayoutId id="2147483686" r:id="rId9"/>
    <p:sldLayoutId id="2147483676" r:id="rId10"/>
    <p:sldLayoutId id="2147483691" r:id="rId11"/>
    <p:sldLayoutId id="2147483692" r:id="rId12"/>
    <p:sldLayoutId id="2147483668" r:id="rId13"/>
    <p:sldLayoutId id="2147483661" r:id="rId14"/>
    <p:sldLayoutId id="2147483663" r:id="rId15"/>
    <p:sldLayoutId id="2147483664" r:id="rId16"/>
    <p:sldLayoutId id="2147483665" r:id="rId17"/>
    <p:sldLayoutId id="2147483669" r:id="rId18"/>
    <p:sldLayoutId id="2147483690" r:id="rId19"/>
    <p:sldLayoutId id="2147483695" r:id="rId20"/>
    <p:sldLayoutId id="2147483696" r:id="rId21"/>
    <p:sldLayoutId id="2147483697" r:id="rId22"/>
    <p:sldLayoutId id="2147483670" r:id="rId23"/>
    <p:sldLayoutId id="2147483671" r:id="rId24"/>
    <p:sldLayoutId id="2147483674" r:id="rId25"/>
    <p:sldLayoutId id="2147483675" r:id="rId26"/>
    <p:sldLayoutId id="2147483694" r:id="rId2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/>
        <a:defRPr sz="4000" kern="1200">
          <a:solidFill>
            <a:srgbClr val="63B9E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wuogtxj31ans5fd/2015-18.zip?dl=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TRAINS</a:t>
            </a:r>
            <a:br>
              <a:rPr lang="en-US" sz="2200" dirty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200" dirty="0">
                <a:latin typeface="Avenir Book" charset="0"/>
                <a:ea typeface="Avenir Book" charset="0"/>
                <a:cs typeface="Avenir Book" charset="0"/>
              </a:rPr>
              <a:t>Finnish Meteorological Institute</a:t>
            </a:r>
          </a:p>
        </p:txBody>
      </p:sp>
    </p:spTree>
    <p:extLst>
      <p:ext uri="{BB962C8B-B14F-4D97-AF65-F5344CB8AC3E}">
        <p14:creationId xmlns:p14="http://schemas.microsoft.com/office/powerpoint/2010/main" val="175732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000" b="1" dirty="0">
                <a:latin typeface="Avenir Black" charset="0"/>
                <a:ea typeface="Avenir Black" charset="0"/>
                <a:cs typeface="Avenir Black" charset="0"/>
              </a:rPr>
              <a:t>Weather </a:t>
            </a:r>
            <a:r>
              <a:rPr lang="en-US" sz="2000" b="1" dirty="0" err="1">
                <a:latin typeface="Avenir Black" charset="0"/>
                <a:ea typeface="Avenir Black" charset="0"/>
                <a:cs typeface="Avenir Black" charset="0"/>
              </a:rPr>
              <a:t>paramaters</a:t>
            </a:r>
            <a:endParaRPr lang="en-US" sz="20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CD0B6-D150-4241-A356-8B7D4098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01" y="1605990"/>
            <a:ext cx="8599095" cy="4833257"/>
          </a:xfrm>
        </p:spPr>
        <p:txBody>
          <a:bodyPr>
            <a:normAutofit lnSpcReduction="10000"/>
          </a:bodyPr>
          <a:lstStyle/>
          <a:p>
            <a:pPr marL="171450" indent="-171450"/>
            <a:r>
              <a:rPr lang="fi-FI" sz="1200" dirty="0" err="1"/>
              <a:t>time;time</a:t>
            </a:r>
            <a:endParaRPr lang="fi-FI" sz="1200" dirty="0"/>
          </a:p>
          <a:p>
            <a:pPr marL="171450" indent="-171450"/>
            <a:r>
              <a:rPr lang="fi-FI" sz="1200" dirty="0" err="1"/>
              <a:t>place;place</a:t>
            </a:r>
            <a:endParaRPr lang="fi-FI" sz="1200" dirty="0"/>
          </a:p>
          <a:p>
            <a:pPr marL="171450" indent="-171450"/>
            <a:r>
              <a:rPr lang="fi-FI" sz="1200" dirty="0" err="1"/>
              <a:t>lat;lat</a:t>
            </a:r>
            <a:endParaRPr lang="fi-FI" sz="1200" dirty="0"/>
          </a:p>
          <a:p>
            <a:pPr marL="171450" indent="-171450"/>
            <a:r>
              <a:rPr lang="fi-FI" sz="1200" dirty="0" err="1"/>
              <a:t>lon;lon</a:t>
            </a:r>
            <a:endParaRPr lang="fi-FI" sz="1200" dirty="0"/>
          </a:p>
          <a:p>
            <a:pPr marL="171450" indent="-171450"/>
            <a:r>
              <a:rPr lang="fi-FI" sz="1200" dirty="0" err="1"/>
              <a:t>mean</a:t>
            </a:r>
            <a:r>
              <a:rPr lang="fi-FI" sz="1200" dirty="0"/>
              <a:t>(</a:t>
            </a:r>
            <a:r>
              <a:rPr lang="fi-FI" sz="1200" dirty="0" err="1"/>
              <a:t>mean_t</a:t>
            </a:r>
            <a:r>
              <a:rPr lang="fi-FI" sz="1200" dirty="0"/>
              <a:t>(pressure:60:0));</a:t>
            </a:r>
            <a:r>
              <a:rPr lang="fi-FI" sz="1200" dirty="0" err="1"/>
              <a:t>pressure</a:t>
            </a:r>
            <a:endParaRPr lang="fi-FI" sz="1200" dirty="0"/>
          </a:p>
          <a:p>
            <a:pPr marL="171450" indent="-171450"/>
            <a:r>
              <a:rPr lang="fi-FI" sz="1200" dirty="0" err="1"/>
              <a:t>max</a:t>
            </a:r>
            <a:r>
              <a:rPr lang="fi-FI" sz="1200" dirty="0"/>
              <a:t>(</a:t>
            </a:r>
            <a:r>
              <a:rPr lang="fi-FI" sz="1200" dirty="0" err="1"/>
              <a:t>max_t</a:t>
            </a:r>
            <a:r>
              <a:rPr lang="fi-FI" sz="1200" dirty="0"/>
              <a:t>(temperature:60:0));</a:t>
            </a:r>
            <a:r>
              <a:rPr lang="fi-FI" sz="1200" dirty="0" err="1"/>
              <a:t>max_temperature</a:t>
            </a:r>
            <a:endParaRPr lang="fi-FI" sz="1200" dirty="0"/>
          </a:p>
          <a:p>
            <a:pPr marL="171450" indent="-171450"/>
            <a:r>
              <a:rPr lang="fi-FI" sz="1200" dirty="0"/>
              <a:t>min(</a:t>
            </a:r>
            <a:r>
              <a:rPr lang="fi-FI" sz="1200" dirty="0" err="1"/>
              <a:t>min_t</a:t>
            </a:r>
            <a:r>
              <a:rPr lang="fi-FI" sz="1200" dirty="0"/>
              <a:t>(temperature:60:0));</a:t>
            </a:r>
            <a:r>
              <a:rPr lang="fi-FI" sz="1200" dirty="0" err="1"/>
              <a:t>min_temperature</a:t>
            </a:r>
            <a:endParaRPr lang="fi-FI" sz="1200" dirty="0"/>
          </a:p>
          <a:p>
            <a:pPr marL="171450" indent="-171450"/>
            <a:r>
              <a:rPr lang="fi-FI" sz="1200" dirty="0" err="1"/>
              <a:t>mean</a:t>
            </a:r>
            <a:r>
              <a:rPr lang="fi-FI" sz="1200" dirty="0"/>
              <a:t>(</a:t>
            </a:r>
            <a:r>
              <a:rPr lang="fi-FI" sz="1200" dirty="0" err="1"/>
              <a:t>mean_t</a:t>
            </a:r>
            <a:r>
              <a:rPr lang="fi-FI" sz="1200" dirty="0"/>
              <a:t>(temperature:60:0));</a:t>
            </a:r>
            <a:r>
              <a:rPr lang="fi-FI" sz="1200" dirty="0" err="1"/>
              <a:t>mean_temperature</a:t>
            </a:r>
            <a:endParaRPr lang="fi-FI" sz="1200" dirty="0"/>
          </a:p>
          <a:p>
            <a:pPr marL="171450" indent="-171450"/>
            <a:r>
              <a:rPr lang="fi-FI" sz="1200" dirty="0" err="1"/>
              <a:t>max</a:t>
            </a:r>
            <a:r>
              <a:rPr lang="fi-FI" sz="1200" dirty="0"/>
              <a:t>(</a:t>
            </a:r>
            <a:r>
              <a:rPr lang="fi-FI" sz="1200" dirty="0" err="1"/>
              <a:t>max_t</a:t>
            </a:r>
            <a:r>
              <a:rPr lang="fi-FI" sz="1200" dirty="0"/>
              <a:t>(dewpoint:60:0));</a:t>
            </a:r>
            <a:r>
              <a:rPr lang="fi-FI" sz="1200" dirty="0" err="1"/>
              <a:t>max_dewpoint</a:t>
            </a:r>
            <a:endParaRPr lang="fi-FI" sz="1200" dirty="0"/>
          </a:p>
          <a:p>
            <a:pPr marL="171450" indent="-171450"/>
            <a:r>
              <a:rPr lang="fi-FI" sz="1200" dirty="0"/>
              <a:t>min(</a:t>
            </a:r>
            <a:r>
              <a:rPr lang="fi-FI" sz="1200" dirty="0" err="1"/>
              <a:t>min_t</a:t>
            </a:r>
            <a:r>
              <a:rPr lang="fi-FI" sz="1200" dirty="0"/>
              <a:t>(dewpoint:60:0));</a:t>
            </a:r>
            <a:r>
              <a:rPr lang="fi-FI" sz="1200" dirty="0" err="1"/>
              <a:t>min_dewpoint</a:t>
            </a:r>
            <a:endParaRPr lang="fi-FI" sz="1200" dirty="0"/>
          </a:p>
          <a:p>
            <a:pPr marL="171450" indent="-171450"/>
            <a:r>
              <a:rPr lang="fi-FI" sz="1200" dirty="0" err="1"/>
              <a:t>mean</a:t>
            </a:r>
            <a:r>
              <a:rPr lang="fi-FI" sz="1200" dirty="0"/>
              <a:t>(</a:t>
            </a:r>
            <a:r>
              <a:rPr lang="fi-FI" sz="1200" dirty="0" err="1"/>
              <a:t>mean_t</a:t>
            </a:r>
            <a:r>
              <a:rPr lang="fi-FI" sz="1200" dirty="0"/>
              <a:t>(dewpoint:60:0));</a:t>
            </a:r>
            <a:r>
              <a:rPr lang="fi-FI" sz="1200" dirty="0" err="1"/>
              <a:t>mean_dewpoint</a:t>
            </a:r>
            <a:endParaRPr lang="fi-FI" sz="1200" dirty="0"/>
          </a:p>
          <a:p>
            <a:pPr marL="171450" indent="-171450"/>
            <a:r>
              <a:rPr lang="fi-FI" sz="1200" dirty="0" err="1"/>
              <a:t>max</a:t>
            </a:r>
            <a:r>
              <a:rPr lang="fi-FI" sz="1200" dirty="0"/>
              <a:t>(</a:t>
            </a:r>
            <a:r>
              <a:rPr lang="fi-FI" sz="1200" dirty="0" err="1"/>
              <a:t>max_t</a:t>
            </a:r>
            <a:r>
              <a:rPr lang="fi-FI" sz="1200" dirty="0"/>
              <a:t>(humidity:60:0));</a:t>
            </a:r>
            <a:r>
              <a:rPr lang="fi-FI" sz="1200" dirty="0" err="1"/>
              <a:t>max_humidity</a:t>
            </a:r>
            <a:endParaRPr lang="fi-FI" sz="1200" dirty="0"/>
          </a:p>
          <a:p>
            <a:pPr marL="171450" indent="-171450"/>
            <a:r>
              <a:rPr lang="fi-FI" sz="1200" dirty="0"/>
              <a:t>min(</a:t>
            </a:r>
            <a:r>
              <a:rPr lang="fi-FI" sz="1200" dirty="0" err="1"/>
              <a:t>min_t</a:t>
            </a:r>
            <a:r>
              <a:rPr lang="fi-FI" sz="1200" dirty="0"/>
              <a:t>(humidity:60:0));</a:t>
            </a:r>
            <a:r>
              <a:rPr lang="fi-FI" sz="1200" dirty="0" err="1"/>
              <a:t>min_humidity</a:t>
            </a:r>
            <a:endParaRPr lang="fi-FI" sz="1200" dirty="0"/>
          </a:p>
          <a:p>
            <a:pPr marL="171450" indent="-171450"/>
            <a:r>
              <a:rPr lang="fi-FI" sz="1200" dirty="0" err="1"/>
              <a:t>mean</a:t>
            </a:r>
            <a:r>
              <a:rPr lang="fi-FI" sz="1200" dirty="0"/>
              <a:t>(</a:t>
            </a:r>
            <a:r>
              <a:rPr lang="fi-FI" sz="1200" dirty="0" err="1"/>
              <a:t>mean_t</a:t>
            </a:r>
            <a:r>
              <a:rPr lang="fi-FI" sz="1200" dirty="0"/>
              <a:t>(humidity:60:0));</a:t>
            </a:r>
            <a:r>
              <a:rPr lang="fi-FI" sz="1200" dirty="0" err="1"/>
              <a:t>mean_humidity</a:t>
            </a:r>
            <a:endParaRPr lang="fi-FI" sz="1200" dirty="0"/>
          </a:p>
          <a:p>
            <a:pPr marL="171450" indent="-171450"/>
            <a:r>
              <a:rPr lang="fi-FI" sz="1200" dirty="0" err="1"/>
              <a:t>mean</a:t>
            </a:r>
            <a:r>
              <a:rPr lang="fi-FI" sz="1200" dirty="0"/>
              <a:t>(</a:t>
            </a:r>
            <a:r>
              <a:rPr lang="fi-FI" sz="1200" dirty="0" err="1"/>
              <a:t>mean_t</a:t>
            </a:r>
            <a:r>
              <a:rPr lang="fi-FI" sz="1200" dirty="0"/>
              <a:t>(winddirection:60:0));</a:t>
            </a:r>
            <a:r>
              <a:rPr lang="fi-FI" sz="1200" dirty="0" err="1"/>
              <a:t>mean_winddirection</a:t>
            </a:r>
            <a:endParaRPr lang="fi-FI" sz="1200" dirty="0"/>
          </a:p>
          <a:p>
            <a:pPr marL="171450" indent="-171450"/>
            <a:r>
              <a:rPr lang="fi-FI" sz="1200" dirty="0" err="1"/>
              <a:t>sdev</a:t>
            </a:r>
            <a:r>
              <a:rPr lang="fi-FI" sz="1200" dirty="0"/>
              <a:t>(</a:t>
            </a:r>
            <a:r>
              <a:rPr lang="fi-FI" sz="1200" dirty="0" err="1"/>
              <a:t>sdev_t</a:t>
            </a:r>
            <a:r>
              <a:rPr lang="fi-FI" sz="1200" dirty="0"/>
              <a:t>(winddirection:60:0));</a:t>
            </a:r>
            <a:r>
              <a:rPr lang="fi-FI" sz="1200" dirty="0" err="1"/>
              <a:t>sdev_winddirection</a:t>
            </a:r>
            <a:endParaRPr lang="fi-FI" sz="1200" dirty="0"/>
          </a:p>
          <a:p>
            <a:pPr marL="171450" indent="-171450"/>
            <a:r>
              <a:rPr lang="fi-FI" sz="1200" dirty="0" err="1"/>
              <a:t>max</a:t>
            </a:r>
            <a:r>
              <a:rPr lang="fi-FI" sz="1200" dirty="0"/>
              <a:t>(</a:t>
            </a:r>
            <a:r>
              <a:rPr lang="fi-FI" sz="1200" dirty="0" err="1"/>
              <a:t>max_t</a:t>
            </a:r>
            <a:r>
              <a:rPr lang="fi-FI" sz="1200" dirty="0"/>
              <a:t>(windspeedms:60:0));</a:t>
            </a:r>
            <a:r>
              <a:rPr lang="fi-FI" sz="1200" dirty="0" err="1"/>
              <a:t>max_windspeedms</a:t>
            </a:r>
            <a:endParaRPr lang="fi-FI" sz="1200" dirty="0"/>
          </a:p>
          <a:p>
            <a:pPr marL="171450" indent="-171450"/>
            <a:r>
              <a:rPr lang="fi-FI" sz="1200" dirty="0"/>
              <a:t>min(</a:t>
            </a:r>
            <a:r>
              <a:rPr lang="fi-FI" sz="1200" dirty="0" err="1"/>
              <a:t>min_t</a:t>
            </a:r>
            <a:r>
              <a:rPr lang="fi-FI" sz="1200" dirty="0"/>
              <a:t>(windspeedms:60:0));</a:t>
            </a:r>
            <a:r>
              <a:rPr lang="fi-FI" sz="1200" dirty="0" err="1"/>
              <a:t>min_windspeedms</a:t>
            </a:r>
            <a:endParaRPr lang="fi-FI" sz="1200" dirty="0"/>
          </a:p>
          <a:p>
            <a:pPr marL="171450" indent="-171450"/>
            <a:r>
              <a:rPr lang="fi-FI" sz="1200" dirty="0" err="1"/>
              <a:t>mean</a:t>
            </a:r>
            <a:r>
              <a:rPr lang="fi-FI" sz="1200" dirty="0"/>
              <a:t>(</a:t>
            </a:r>
            <a:r>
              <a:rPr lang="fi-FI" sz="1200" dirty="0" err="1"/>
              <a:t>mean_t</a:t>
            </a:r>
            <a:r>
              <a:rPr lang="fi-FI" sz="1200" dirty="0"/>
              <a:t>(windspeedms:60:0));</a:t>
            </a:r>
            <a:r>
              <a:rPr lang="fi-FI" sz="1200" dirty="0" err="1"/>
              <a:t>mean_windspeedms</a:t>
            </a:r>
            <a:endParaRPr lang="fi-FI" sz="1200" dirty="0"/>
          </a:p>
          <a:p>
            <a:pPr marL="171450" indent="-171450"/>
            <a:r>
              <a:rPr lang="fi-FI" sz="1200" dirty="0" err="1"/>
              <a:t>max</a:t>
            </a:r>
            <a:r>
              <a:rPr lang="fi-FI" sz="1200" dirty="0"/>
              <a:t>(</a:t>
            </a:r>
            <a:r>
              <a:rPr lang="fi-FI" sz="1200" dirty="0" err="1"/>
              <a:t>max_t</a:t>
            </a:r>
            <a:r>
              <a:rPr lang="fi-FI" sz="1200" dirty="0"/>
              <a:t>(windgust:60:0));</a:t>
            </a:r>
            <a:r>
              <a:rPr lang="fi-FI" sz="1200" dirty="0" err="1"/>
              <a:t>max_windgust</a:t>
            </a:r>
            <a:endParaRPr lang="fi-FI" sz="1200" dirty="0"/>
          </a:p>
          <a:p>
            <a:pPr marL="171450" indent="-171450"/>
            <a:r>
              <a:rPr lang="fi-FI" sz="1200" dirty="0"/>
              <a:t>min(</a:t>
            </a:r>
            <a:r>
              <a:rPr lang="fi-FI" sz="1200" dirty="0" err="1"/>
              <a:t>min_t</a:t>
            </a:r>
            <a:r>
              <a:rPr lang="fi-FI" sz="1200" dirty="0"/>
              <a:t>(windgust:60:0));</a:t>
            </a:r>
            <a:r>
              <a:rPr lang="fi-FI" sz="1200" dirty="0" err="1"/>
              <a:t>min_windgust</a:t>
            </a:r>
            <a:endParaRPr lang="fi-FI" sz="1200" dirty="0"/>
          </a:p>
          <a:p>
            <a:pPr marL="171450" indent="-171450"/>
            <a:r>
              <a:rPr lang="fi-FI" sz="1200" dirty="0" err="1"/>
              <a:t>mean</a:t>
            </a:r>
            <a:r>
              <a:rPr lang="fi-FI" sz="1200" dirty="0"/>
              <a:t>(</a:t>
            </a:r>
            <a:r>
              <a:rPr lang="fi-FI" sz="1200" dirty="0" err="1"/>
              <a:t>mean_t</a:t>
            </a:r>
            <a:r>
              <a:rPr lang="fi-FI" sz="1200" dirty="0"/>
              <a:t>(windgust:60:0));</a:t>
            </a:r>
            <a:r>
              <a:rPr lang="fi-FI" sz="1200" dirty="0" err="1"/>
              <a:t>mean_windgust</a:t>
            </a:r>
            <a:endParaRPr lang="fi-FI" sz="1200" dirty="0"/>
          </a:p>
          <a:p>
            <a:pPr marL="171450" indent="-171450"/>
            <a:r>
              <a:rPr lang="fi-FI" sz="1200" dirty="0" err="1"/>
              <a:t>max</a:t>
            </a:r>
            <a:r>
              <a:rPr lang="fi-FI" sz="1200" dirty="0"/>
              <a:t>(precipitation1h);max_precipitation1h</a:t>
            </a:r>
          </a:p>
          <a:p>
            <a:pPr marL="171450" indent="-171450"/>
            <a:r>
              <a:rPr lang="fi-FI" sz="1200" dirty="0" err="1"/>
              <a:t>max</a:t>
            </a:r>
            <a:r>
              <a:rPr lang="fi-FI" sz="1200" dirty="0"/>
              <a:t>(</a:t>
            </a:r>
            <a:r>
              <a:rPr lang="fi-FI" sz="1200" dirty="0" err="1"/>
              <a:t>max_t</a:t>
            </a:r>
            <a:r>
              <a:rPr lang="fi-FI" sz="1200" dirty="0"/>
              <a:t>(snowdepth:60:0));</a:t>
            </a:r>
            <a:r>
              <a:rPr lang="fi-FI" sz="1200" dirty="0" err="1"/>
              <a:t>max_snowdepth</a:t>
            </a:r>
            <a:endParaRPr lang="fi-FI" sz="1200" dirty="0"/>
          </a:p>
          <a:p>
            <a:pPr marL="171450" indent="-171450"/>
            <a:r>
              <a:rPr lang="fi-FI" sz="1200" dirty="0" err="1"/>
              <a:t>max</a:t>
            </a:r>
            <a:r>
              <a:rPr lang="fi-FI" sz="1200" dirty="0"/>
              <a:t>(</a:t>
            </a:r>
            <a:r>
              <a:rPr lang="fi-FI" sz="1200" dirty="0" err="1"/>
              <a:t>max_t</a:t>
            </a:r>
            <a:r>
              <a:rPr lang="fi-FI" sz="1200" dirty="0"/>
              <a:t>(n:60:0));</a:t>
            </a:r>
            <a:r>
              <a:rPr lang="fi-FI" sz="1200" dirty="0" err="1"/>
              <a:t>max_n</a:t>
            </a:r>
            <a:endParaRPr lang="fi-FI" sz="1200" dirty="0"/>
          </a:p>
          <a:p>
            <a:pPr marL="171450" indent="-171450"/>
            <a:r>
              <a:rPr lang="fi-FI" sz="1200" dirty="0"/>
              <a:t>min(</a:t>
            </a:r>
            <a:r>
              <a:rPr lang="fi-FI" sz="1200" dirty="0" err="1"/>
              <a:t>min_t</a:t>
            </a:r>
            <a:r>
              <a:rPr lang="fi-FI" sz="1200" dirty="0"/>
              <a:t>(vis:60:0));</a:t>
            </a:r>
            <a:r>
              <a:rPr lang="fi-FI" sz="1200" dirty="0" err="1"/>
              <a:t>min_vis</a:t>
            </a:r>
            <a:endParaRPr lang="fi-FI" sz="1200" dirty="0"/>
          </a:p>
          <a:p>
            <a:pPr marL="171450" indent="-171450"/>
            <a:r>
              <a:rPr lang="fi-FI" sz="1200" dirty="0"/>
              <a:t>min(</a:t>
            </a:r>
            <a:r>
              <a:rPr lang="fi-FI" sz="1200" dirty="0" err="1"/>
              <a:t>min_t</a:t>
            </a:r>
            <a:r>
              <a:rPr lang="fi-FI" sz="1200" dirty="0"/>
              <a:t>(clhb:60:0));</a:t>
            </a:r>
            <a:r>
              <a:rPr lang="fi-FI" sz="1200" dirty="0" err="1"/>
              <a:t>min_clhb</a:t>
            </a:r>
            <a:endParaRPr lang="fi-FI" sz="1200" dirty="0"/>
          </a:p>
          <a:p>
            <a:pPr marL="171450" indent="-171450"/>
            <a:endParaRPr lang="fi-FI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F062F-1DB8-FB42-B4D2-B0FB1DA4C90B}"/>
              </a:ext>
            </a:extLst>
          </p:cNvPr>
          <p:cNvSpPr/>
          <p:nvPr/>
        </p:nvSpPr>
        <p:spPr>
          <a:xfrm>
            <a:off x="4695598" y="1528708"/>
            <a:ext cx="4949825" cy="47459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time;time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place;place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lat;lat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lon;lon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pressure;pressure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temperature;max_temperature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temperature;min_temperature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temperature;mean_temperature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dewpoint;max_dewpoint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dewpoint;min_dewpoint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dewpoint;mean_dewpoint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humidity;max_humidity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humidity;min_humidity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humidity;mean_humidity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winddirection;mean_winddirection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winddirection;sdev_winddirection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windspeedms;max_windspeedms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windspeedms;min_windspeedms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windspeedms;mean_windspeedms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windgust;max_windgust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windgust;min_windgust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windgust;mean_windgust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/>
              <a:t>PrecipitationInstantTotal;max_precipitation1h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snowdepth;max_snowdepth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totalcloudcover;max_n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/>
              <a:t>visibility2;min_vis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cloudbase;min_clhb</a:t>
            </a:r>
            <a:endParaRPr lang="fi-FI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i-FI" sz="1200" dirty="0" err="1"/>
              <a:t>flashmultiplicity;flashmultiplicity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156420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200" b="1" dirty="0">
                <a:latin typeface="Avenir Black" charset="0"/>
                <a:ea typeface="Avenir Black" charset="0"/>
                <a:cs typeface="Avenir Black" charset="0"/>
              </a:rPr>
              <a:t>Train delay 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endParaRPr lang="en-US" sz="20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A5E185-B1FA-8B4B-817E-DC60112F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i-FI" dirty="0">
                <a:hlinkClick r:id="rId3"/>
              </a:rPr>
              <a:t>https://www.dropbox.com/s/oxpqnj2a6l1revn/gratu%202010-14.zip?dl=0</a:t>
            </a:r>
          </a:p>
          <a:p>
            <a:pPr>
              <a:buNone/>
            </a:pPr>
            <a:endParaRPr lang="fi-FI" dirty="0">
              <a:hlinkClick r:id="rId3"/>
            </a:endParaRPr>
          </a:p>
          <a:p>
            <a:pPr>
              <a:buNone/>
            </a:pPr>
            <a:r>
              <a:rPr lang="fi-FI" dirty="0">
                <a:hlinkClick r:id="rId3"/>
              </a:rPr>
              <a:t>https://www.dropbox.com/s/wuogtxj31ans5fd/2015-18.zip?dl=0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5300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Target to predict disruption of rail traffic caused by weather related phenomena’s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Time range: 2 days ahead (with time step of 1 hour) 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Covering Finland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Project timeline 01/2018-10/2018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Project partners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IL,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LiVi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Trafi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VR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1" y="1663403"/>
            <a:ext cx="8599095" cy="4242814"/>
          </a:xfrm>
        </p:spPr>
        <p:txBody>
          <a:bodyPr>
            <a:normAutofit fontScale="85000" lnSpcReduction="20000"/>
          </a:bodyPr>
          <a:lstStyle/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Few different ML methods considered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…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Features for training: 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28 weather observation parameters near train stations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Possible labels for training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Total minutes summed from all trains:</a:t>
            </a:r>
          </a:p>
          <a:p>
            <a:pPr marL="1341000" lvl="2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delayed between stations</a:t>
            </a:r>
          </a:p>
          <a:p>
            <a:pPr marL="1341000" lvl="2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running late at every station</a:t>
            </a:r>
          </a:p>
          <a:p>
            <a:pPr marL="1341000" lvl="2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(Trains delayed at whole route calculated from all stations</a:t>
            </a:r>
          </a:p>
          <a:p>
            <a:pPr marL="1341000" lvl="2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delayed at whole route calculated from end stations)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Training with data from 2010 to 2018</a:t>
            </a:r>
          </a:p>
          <a:p>
            <a:pPr marL="883800" lvl="1" indent="-198000">
              <a:lnSpc>
                <a:spcPct val="110000"/>
              </a:lnSpc>
            </a:pP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Training dataset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size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: ~ 30 000 000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rows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Features for prediction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The same weather parameters as in training fetched from Harmonie numerical weather prediction model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3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1" y="1692900"/>
            <a:ext cx="8599095" cy="42428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Following list is highly evolving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Labels (train statistics) got as csv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Features (weather observations) fetched from http data server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Labels and features stored in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PostGIS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Prediction model implemented with TensorFlow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Spark used for distribution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Fetching data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Possibly also for training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3F6DD2-F334-DD47-8B33-10BE68BE6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2" b="16529"/>
          <a:stretch/>
        </p:blipFill>
        <p:spPr>
          <a:xfrm>
            <a:off x="304800" y="1074058"/>
            <a:ext cx="9594850" cy="52822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000" b="1" dirty="0">
                <a:latin typeface="Avenir Black" charset="0"/>
                <a:ea typeface="Avenir Black" charset="0"/>
                <a:cs typeface="Avenir Black" charset="0"/>
              </a:rPr>
              <a:t>Mean delay between stations, passenger trains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</p:spTree>
    <p:extLst>
      <p:ext uri="{BB962C8B-B14F-4D97-AF65-F5344CB8AC3E}">
        <p14:creationId xmlns:p14="http://schemas.microsoft.com/office/powerpoint/2010/main" val="94713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3F6DD2-F334-DD47-8B33-10BE68BE6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/>
          <a:stretch/>
        </p:blipFill>
        <p:spPr>
          <a:xfrm>
            <a:off x="0" y="1074057"/>
            <a:ext cx="9564914" cy="59943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000" b="1" dirty="0">
                <a:latin typeface="Avenir Black" charset="0"/>
                <a:ea typeface="Avenir Black" charset="0"/>
                <a:cs typeface="Avenir Black" charset="0"/>
              </a:rPr>
              <a:t>Median delay between stations, passenger trains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</p:spTree>
    <p:extLst>
      <p:ext uri="{BB962C8B-B14F-4D97-AF65-F5344CB8AC3E}">
        <p14:creationId xmlns:p14="http://schemas.microsoft.com/office/powerpoint/2010/main" val="252240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000" b="1" dirty="0">
                <a:latin typeface="Avenir Black" charset="0"/>
                <a:ea typeface="Avenir Black" charset="0"/>
                <a:cs typeface="Avenir Black" charset="0"/>
              </a:rPr>
              <a:t>Histogram of delays, passenger trains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546853-80B7-8146-A858-179B7E76A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01" y="1785031"/>
            <a:ext cx="5657849" cy="4243387"/>
          </a:xfrm>
        </p:spPr>
      </p:pic>
    </p:spTree>
    <p:extLst>
      <p:ext uri="{BB962C8B-B14F-4D97-AF65-F5344CB8AC3E}">
        <p14:creationId xmlns:p14="http://schemas.microsoft.com/office/powerpoint/2010/main" val="245837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475DE4-8064-324E-9D67-858128B6C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r="14313"/>
          <a:stretch/>
        </p:blipFill>
        <p:spPr>
          <a:xfrm>
            <a:off x="-1" y="1277258"/>
            <a:ext cx="9899651" cy="501241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000" b="1" dirty="0">
                <a:latin typeface="Avenir Black" charset="0"/>
                <a:ea typeface="Avenir Black" charset="0"/>
                <a:cs typeface="Avenir Black" charset="0"/>
              </a:rPr>
              <a:t>Heatmap of delays, passenger trains,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</p:spTree>
    <p:extLst>
      <p:ext uri="{BB962C8B-B14F-4D97-AF65-F5344CB8AC3E}">
        <p14:creationId xmlns:p14="http://schemas.microsoft.com/office/powerpoint/2010/main" val="176046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899637-3125-424E-A4E2-354E8B27D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 r="12993"/>
          <a:stretch/>
        </p:blipFill>
        <p:spPr>
          <a:xfrm>
            <a:off x="-1" y="1248230"/>
            <a:ext cx="9899651" cy="504144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000" b="1" dirty="0">
                <a:latin typeface="Avenir Black" charset="0"/>
                <a:ea typeface="Avenir Black" charset="0"/>
                <a:cs typeface="Avenir Black" charset="0"/>
              </a:rPr>
              <a:t>Heatmap of delays, passenger trains,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</p:spTree>
    <p:extLst>
      <p:ext uri="{BB962C8B-B14F-4D97-AF65-F5344CB8AC3E}">
        <p14:creationId xmlns:p14="http://schemas.microsoft.com/office/powerpoint/2010/main" val="7784207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494949"/>
      </a:dk1>
      <a:lt1>
        <a:sysClr val="window" lastClr="FFFFFF"/>
      </a:lt1>
      <a:dk2>
        <a:srgbClr val="464646"/>
      </a:dk2>
      <a:lt2>
        <a:srgbClr val="E7E6E6"/>
      </a:lt2>
      <a:accent1>
        <a:srgbClr val="63B9E9"/>
      </a:accent1>
      <a:accent2>
        <a:srgbClr val="FCBD30"/>
      </a:accent2>
      <a:accent3>
        <a:srgbClr val="54C247"/>
      </a:accent3>
      <a:accent4>
        <a:srgbClr val="C4DB0D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Custom 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17180</TotalTime>
  <Words>697</Words>
  <Application>Microsoft Macintosh PowerPoint</Application>
  <PresentationFormat>Custom</PresentationFormat>
  <Paragraphs>125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Avenir Black</vt:lpstr>
      <vt:lpstr>Avenir Book</vt:lpstr>
      <vt:lpstr>Calibri</vt:lpstr>
      <vt:lpstr>Default Theme</vt:lpstr>
      <vt:lpstr>TRAINS Finnish Meteorological Institute</vt:lpstr>
      <vt:lpstr>Project</vt:lpstr>
      <vt:lpstr>Method</vt:lpstr>
      <vt:lpstr>Tools</vt:lpstr>
      <vt:lpstr>Data Mean delay between stations, passenger trains</vt:lpstr>
      <vt:lpstr>Data Median delay between stations, passenger trains</vt:lpstr>
      <vt:lpstr>Data Histogram of delays, passenger trains</vt:lpstr>
      <vt:lpstr>Data Heatmap of delays, passenger trains, 2010</vt:lpstr>
      <vt:lpstr>Data Heatmap of delays, passenger trains, 2011</vt:lpstr>
      <vt:lpstr>Data Weather paramaters</vt:lpstr>
      <vt:lpstr>Data Train delay data </vt:lpstr>
    </vt:vector>
  </TitlesOfParts>
  <Company>FMI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for power grid companies</dc:title>
  <dc:creator>Roope Tervo</dc:creator>
  <cp:lastModifiedBy>Tervo Roope</cp:lastModifiedBy>
  <cp:revision>277</cp:revision>
  <dcterms:created xsi:type="dcterms:W3CDTF">2017-08-17T13:14:09Z</dcterms:created>
  <dcterms:modified xsi:type="dcterms:W3CDTF">2018-05-14T12:13:46Z</dcterms:modified>
</cp:coreProperties>
</file>