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3" r:id="rId2"/>
    <p:sldId id="258" r:id="rId3"/>
    <p:sldId id="288" r:id="rId4"/>
    <p:sldId id="290" r:id="rId5"/>
    <p:sldId id="291" r:id="rId6"/>
    <p:sldId id="292" r:id="rId7"/>
    <p:sldId id="293" r:id="rId8"/>
    <p:sldId id="294" r:id="rId9"/>
    <p:sldId id="300" r:id="rId10"/>
    <p:sldId id="298" r:id="rId11"/>
    <p:sldId id="299" r:id="rId12"/>
    <p:sldId id="297" r:id="rId13"/>
    <p:sldId id="289" r:id="rId14"/>
    <p:sldId id="296" r:id="rId15"/>
  </p:sldIdLst>
  <p:sldSz cx="9899650" cy="6858000"/>
  <p:notesSz cx="6810375" cy="99425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9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4"/>
    <p:restoredTop sz="94741"/>
  </p:normalViewPr>
  <p:slideViewPr>
    <p:cSldViewPr snapToGrid="0" snapToObjects="1">
      <p:cViewPr varScale="1">
        <p:scale>
          <a:sx n="100" d="100"/>
          <a:sy n="100" d="100"/>
        </p:scale>
        <p:origin x="1832" y="176"/>
      </p:cViewPr>
      <p:guideLst>
        <p:guide orient="horz" pos="346"/>
        <p:guide pos="396"/>
        <p:guide orient="horz" pos="2160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10FF6-A85A-0344-9197-B13A31F96DBA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505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483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DCE45-14EF-C643-A106-E8B98409B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0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7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0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4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CE45-14EF-C643-A106-E8B98409B9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tukansi tekstillä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lime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77885-4C0A-614B-9527-A69DFC55D1A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AE8B-8018-FC48-BA6D-0319B9B13A2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4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oma kuv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123950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3192895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272D-FB3F-D74F-8F47-B4C4D08966B0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4120949" y="1115573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01962" y="1506098"/>
            <a:ext cx="4118164" cy="4127979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ko teksti elementtialu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3192895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741" y="1276350"/>
            <a:ext cx="5011698" cy="4594227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975" y="2962274"/>
            <a:ext cx="3192895" cy="2898777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5367D-8D86-9044-99D6-9BEF35F30D0E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4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794" y="2232425"/>
            <a:ext cx="8588255" cy="220186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fld id="{50EDF1E5-4005-BF43-8F94-6C776EC1158C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824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äliotsikko ja alaotsikk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71752"/>
            <a:ext cx="8538448" cy="2596056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45" y="4141077"/>
            <a:ext cx="8538448" cy="1471448"/>
          </a:xfr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8F95-DCF4-4B45-909F-64E7C82CC533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523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bulletinpalsta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501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4073" y="2066928"/>
            <a:ext cx="4207351" cy="4200521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34C3-B456-DE40-A524-771194887411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alaotsikot bulletinpalsta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267" y="2057399"/>
            <a:ext cx="4188015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267" y="2881310"/>
            <a:ext cx="4188015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9825" y="2057399"/>
            <a:ext cx="4208641" cy="714375"/>
          </a:xfrm>
        </p:spPr>
        <p:txBody>
          <a:bodyPr lIns="0" tIns="0" rIns="0" bIns="0"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4073" y="2881310"/>
            <a:ext cx="4208641" cy="3335339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A416-D82A-5442-B3F9-DF62BA7FFE5E}" type="datetime1">
              <a:rPr lang="fi-FI" smtClean="0"/>
              <a:t>3.9.2018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uv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3E8-535E-D94D-AFB9-4C7C6ADF20A3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67812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teksti kuva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AD4B-6AD1-8C4E-A779-02B136F03F38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54" y="1435045"/>
            <a:ext cx="3741409" cy="3741409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3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tukansi tekstill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011" y="1994232"/>
            <a:ext cx="8629789" cy="140061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" y="4033864"/>
            <a:ext cx="9888392" cy="2834646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6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vihreä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03D0-926A-5949-9E13-15648C2450FF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885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sin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8E8A-2578-EA4E-A495-495E033AD159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teksti keltainen pall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76" y="1266825"/>
            <a:ext cx="4683121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265" y="2981325"/>
            <a:ext cx="4681832" cy="2887662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E4B1-63A2-ED4F-9726-2AEEF069DFF9}" type="datetime1">
              <a:rPr lang="fi-FI" smtClean="0"/>
              <a:t>3.9.2018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  <p:sp>
        <p:nvSpPr>
          <p:cNvPr id="8" name="Oval 7"/>
          <p:cNvSpPr/>
          <p:nvPr userDrawn="1"/>
        </p:nvSpPr>
        <p:spPr>
          <a:xfrm>
            <a:off x="5431107" y="1201298"/>
            <a:ext cx="4208902" cy="4208902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1882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1279527"/>
            <a:ext cx="8538448" cy="1325563"/>
          </a:xfrm>
        </p:spPr>
        <p:txBody>
          <a:bodyPr anchor="t" anchorCtr="0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501" y="2856708"/>
            <a:ext cx="7196574" cy="3248026"/>
          </a:xfrm>
        </p:spPr>
        <p:txBody>
          <a:bodyPr vert="eaVert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C8B97-3895-CC4B-BF7F-FA236140EFAE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3691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9563" y="1276349"/>
            <a:ext cx="2134612" cy="4900613"/>
          </a:xfrm>
        </p:spPr>
        <p:txBody>
          <a:bodyPr vert="eaVert"/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1276349"/>
            <a:ext cx="5367773" cy="4900613"/>
          </a:xfrm>
        </p:spPr>
        <p:txBody>
          <a:bodyPr vert="eaVert" lIns="0" tIns="0" rIns="0" bIns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5F02-4C2B-7F4D-9906-D5BC387B174C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Finnish Meteorological Institute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90E0-56B6-41B5-8D97-3F36419C31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2008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logo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772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kakansi yhteystiedoill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874424" y="440452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Ilmatieteen laitos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 503, 00101 Helsinki,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puh. 029 539 1000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70042" y="4404523"/>
            <a:ext cx="2245443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Finnish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1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Meteorological</a:t>
            </a:r>
            <a:r>
              <a:rPr lang="fi-FI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Institute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</a:t>
            </a:r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Palménin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aukio 1, 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FI-00560 Helsinki</a:t>
            </a:r>
          </a:p>
          <a:p>
            <a:pPr algn="l"/>
            <a:r>
              <a:rPr lang="fi-FI" sz="11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P.O.Box</a:t>
            </a:r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503, FI-00101 Helsinki</a:t>
            </a:r>
          </a:p>
          <a:p>
            <a:pPr algn="l"/>
            <a:r>
              <a:rPr lang="fi-FI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+358 29 539 1000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66928" y="4410173"/>
            <a:ext cx="20291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1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Meteorologiska institutet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Erik Palméns plats 1, 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00560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PB 503, 00101 Helsingfors</a:t>
            </a:r>
          </a:p>
          <a:p>
            <a:pPr algn="l"/>
            <a:r>
              <a:rPr lang="sv-SE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tel. 029 539 1000</a:t>
            </a:r>
            <a:endParaRPr lang="fi-FI" sz="11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 userDrawn="1"/>
        </p:nvSpPr>
        <p:spPr>
          <a:xfrm>
            <a:off x="2972302" y="5764170"/>
            <a:ext cx="7187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i-FI" sz="13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</a:t>
            </a:r>
            <a:r>
              <a:rPr lang="fi-FI" sz="13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@meteorologit ja @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IlmaTiede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Facebook</a:t>
            </a:r>
            <a:r>
              <a:rPr lang="fi-FI" sz="13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fi-FI" sz="1300" b="1" kern="12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FMIBeta</a:t>
            </a:r>
            <a:endParaRPr lang="fi-FI" sz="13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5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D908E551-54CD-CB4C-9C56-D41905EFA74E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, kiekura, teksti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>
            <a:lvl1pPr>
              <a:defRPr>
                <a:solidFill>
                  <a:srgbClr val="63B9E9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861"/>
            <a:ext cx="8599095" cy="4242814"/>
          </a:xfrm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defRPr/>
            </a:lvl1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F73E1C64-2F19-0341-A0D2-AC07B2F8EEEF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pall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1186" y="2044217"/>
            <a:ext cx="7840699" cy="4250197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0D40CB06-A6B3-A14A-9AFD-B08D9815A986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1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 userDrawn="1"/>
        </p:nvSpPr>
        <p:spPr>
          <a:xfrm>
            <a:off x="8990195" y="-724388"/>
            <a:ext cx="1506356" cy="1506356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12BBF03C-A8F5-6847-99DE-F2D5C8C6F344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3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ehkura ja sininen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8479432" y="4391025"/>
            <a:ext cx="3606176" cy="3606176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E0CE8B62-4CC3-B34A-A604-549AC7585F43}" type="datetime1">
              <a:rPr lang="fi-FI" smtClean="0"/>
              <a:t>3.9.2018</a:t>
            </a:fld>
            <a:endParaRPr lang="fi-FI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42500" y="2046670"/>
            <a:ext cx="8476099" cy="4252530"/>
          </a:xfrm>
        </p:spPr>
        <p:txBody>
          <a:bodyPr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516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Click to edit Master title style</a:t>
            </a:r>
            <a:endParaRPr lang="en-US" dirty="0"/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8147D7C7-EFB9-D540-BE72-AEF474A467C1}" type="datetime1">
              <a:rPr lang="fi-FI" smtClean="0"/>
              <a:t>3.9.2018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inen ja oranssi pal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4337723" y="846240"/>
            <a:ext cx="4833260" cy="4833260"/>
          </a:xfrm>
          <a:prstGeom prst="ellipse">
            <a:avLst/>
          </a:prstGeom>
          <a:solidFill>
            <a:srgbClr val="F7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/>
          <p:cNvSpPr/>
          <p:nvPr userDrawn="1"/>
        </p:nvSpPr>
        <p:spPr>
          <a:xfrm>
            <a:off x="433132" y="1554545"/>
            <a:ext cx="4833260" cy="4833260"/>
          </a:xfrm>
          <a:prstGeom prst="ellipse">
            <a:avLst/>
          </a:prstGeom>
          <a:solidFill>
            <a:srgbClr val="63B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51414" y="1785645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946823" y="2544801"/>
            <a:ext cx="3805878" cy="3488851"/>
          </a:xfrm>
        </p:spPr>
        <p:txBody>
          <a:bodyPr lIns="0" tIns="0" rIns="0" b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32976" y="6356352"/>
            <a:ext cx="2227421" cy="365125"/>
          </a:xfrm>
        </p:spPr>
        <p:txBody>
          <a:bodyPr/>
          <a:lstStyle>
            <a:lvl1pPr>
              <a:defRPr sz="1050"/>
            </a:lvl1pPr>
          </a:lstStyle>
          <a:p>
            <a:fld id="{38A4B030-2F69-2C44-85A1-F55A0B002D10}" type="datetime1">
              <a:rPr lang="fi-FI" smtClean="0"/>
              <a:t>3.9.2018</a:t>
            </a:fld>
            <a:endParaRPr lang="fi-FI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fi-FI"/>
              <a:t>Finnish Meteorological Institute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628" y="6356352"/>
            <a:ext cx="2227421" cy="365125"/>
          </a:xfrm>
        </p:spPr>
        <p:txBody>
          <a:bodyPr/>
          <a:lstStyle>
            <a:lvl1pPr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175" y="2045143"/>
            <a:ext cx="8570874" cy="41938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976" y="6356352"/>
            <a:ext cx="222742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248CDB7-576A-6843-A9D7-3021047BE1C7}" type="datetime1">
              <a:rPr lang="fi-FI" smtClean="0"/>
              <a:t>3.9.2018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>
                <a:solidFill>
                  <a:schemeClr val="bg1">
                    <a:lumMod val="65000"/>
                  </a:schemeClr>
                </a:solidFill>
              </a:rPr>
              <a:t>Finnish Meteorological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91" y="706258"/>
            <a:ext cx="784037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i-FI"/>
              <a:t>Muokkaa perustyylejä naps.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CC490E0-56B6-41B5-8D97-3F36419C315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0" name="Picture 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" y="204445"/>
            <a:ext cx="3315092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0" r:id="rId2"/>
    <p:sldLayoutId id="2147483673" r:id="rId3"/>
    <p:sldLayoutId id="2147483698" r:id="rId4"/>
    <p:sldLayoutId id="2147483687" r:id="rId5"/>
    <p:sldLayoutId id="2147483688" r:id="rId6"/>
    <p:sldLayoutId id="2147483689" r:id="rId7"/>
    <p:sldLayoutId id="2147483683" r:id="rId8"/>
    <p:sldLayoutId id="2147483686" r:id="rId9"/>
    <p:sldLayoutId id="2147483676" r:id="rId10"/>
    <p:sldLayoutId id="2147483691" r:id="rId11"/>
    <p:sldLayoutId id="2147483692" r:id="rId12"/>
    <p:sldLayoutId id="2147483668" r:id="rId13"/>
    <p:sldLayoutId id="2147483661" r:id="rId14"/>
    <p:sldLayoutId id="2147483663" r:id="rId15"/>
    <p:sldLayoutId id="2147483664" r:id="rId16"/>
    <p:sldLayoutId id="2147483665" r:id="rId17"/>
    <p:sldLayoutId id="2147483669" r:id="rId18"/>
    <p:sldLayoutId id="2147483690" r:id="rId19"/>
    <p:sldLayoutId id="2147483695" r:id="rId20"/>
    <p:sldLayoutId id="2147483696" r:id="rId21"/>
    <p:sldLayoutId id="2147483697" r:id="rId22"/>
    <p:sldLayoutId id="2147483670" r:id="rId23"/>
    <p:sldLayoutId id="2147483671" r:id="rId24"/>
    <p:sldLayoutId id="2147483674" r:id="rId25"/>
    <p:sldLayoutId id="2147483675" r:id="rId26"/>
    <p:sldLayoutId id="2147483694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/>
        <a:defRPr sz="4000" kern="1200">
          <a:solidFill>
            <a:srgbClr val="63B9E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75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wuogtxj31ans5fd/2015-18.zip?dl=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Predicting Weather Caused Train Delays</a:t>
            </a:r>
            <a:br>
              <a:rPr lang="en-US" sz="22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2200" dirty="0">
                <a:latin typeface="Avenir Book" charset="0"/>
                <a:ea typeface="Avenir Book" charset="0"/>
                <a:cs typeface="Avenir Book" charset="0"/>
              </a:rPr>
              <a:t>Finnish Meteorological Institute</a:t>
            </a:r>
          </a:p>
        </p:txBody>
      </p:sp>
    </p:spTree>
    <p:extLst>
      <p:ext uri="{BB962C8B-B14F-4D97-AF65-F5344CB8AC3E}">
        <p14:creationId xmlns:p14="http://schemas.microsoft.com/office/powerpoint/2010/main" val="175732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Weather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observation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every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every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hour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when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has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passed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Observations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with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100 km radius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from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using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aggregation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functions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(min/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max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mean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/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count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) to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minimize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amount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of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missing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values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Calculated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3h and 6h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precipitation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accumulation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sums</a:t>
            </a:r>
            <a:endParaRPr lang="fi-FI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883800" lvl="1" indent="-198000">
              <a:lnSpc>
                <a:spcPct val="13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89677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01" y="702248"/>
            <a:ext cx="7545005" cy="1325563"/>
          </a:xfrm>
        </p:spPr>
        <p:txBody>
          <a:bodyPr/>
          <a:lstStyle/>
          <a:p>
            <a:r>
              <a:rPr lang="en-US" b="1">
                <a:latin typeface="Avenir Black" charset="0"/>
                <a:ea typeface="Avenir Black" charset="0"/>
                <a:cs typeface="Avenir Black" charset="0"/>
              </a:rPr>
              <a:t>Train, validation and test data</a:t>
            </a:r>
            <a:endParaRPr lang="en-US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2" y="1663403"/>
            <a:ext cx="5484866" cy="4178857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Separated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three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selected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months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for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testing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  <a:r>
              <a:rPr lang="fi-FI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fi-FI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performance</a:t>
            </a:r>
            <a:endParaRPr lang="fi-FI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Rest of the dataset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splitted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randomly to train and validation dataset with ratio 70/30 %</a:t>
            </a:r>
          </a:p>
          <a:p>
            <a:pPr marL="198000" indent="-198000">
              <a:lnSpc>
                <a:spcPct val="13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sz="2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/>
              <a:t>Finnish Meteorological Institute</a:t>
            </a:r>
            <a:endParaRPr lang="fi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F702CA-BC64-B444-BE45-72988960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4141107"/>
            <a:ext cx="3814131" cy="1871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07B90F-5886-9E43-925C-2B264612E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2" y="4157764"/>
            <a:ext cx="3814131" cy="1854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033707-BAB0-094E-AAD2-FECEF87DD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67" y="1663403"/>
            <a:ext cx="3772283" cy="1839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59AC49-7817-074C-A2B5-5FC2680C5EEC}"/>
              </a:ext>
            </a:extLst>
          </p:cNvPr>
          <p:cNvSpPr txBox="1"/>
          <p:nvPr/>
        </p:nvSpPr>
        <p:spPr>
          <a:xfrm>
            <a:off x="8881423" y="18552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02/2017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39A29-7534-C54B-B633-3E3350ABC7F1}"/>
              </a:ext>
            </a:extLst>
          </p:cNvPr>
          <p:cNvSpPr txBox="1"/>
          <p:nvPr/>
        </p:nvSpPr>
        <p:spPr>
          <a:xfrm>
            <a:off x="7169278" y="412424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06/2016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47AD9-9A5E-1C4B-99DB-7B52DB0CDF48}"/>
              </a:ext>
            </a:extLst>
          </p:cNvPr>
          <p:cNvSpPr txBox="1"/>
          <p:nvPr/>
        </p:nvSpPr>
        <p:spPr>
          <a:xfrm>
            <a:off x="3037204" y="4124249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02/2011</a:t>
            </a:r>
          </a:p>
        </p:txBody>
      </p:sp>
    </p:spTree>
    <p:extLst>
      <p:ext uri="{BB962C8B-B14F-4D97-AF65-F5344CB8AC3E}">
        <p14:creationId xmlns:p14="http://schemas.microsoft.com/office/powerpoint/2010/main" val="38691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Few different ML methods considered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LR / RFR / LSTM / other?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Random search used for finding optimal hyper parameters of LR and RFR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92900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(train statistics) got as csv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(weather observations) fetched from http data server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Labels and features stored in Google Big Query 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Prediction model implemented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SciKit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(LR, RFR) and TensorFlow (LSTM)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Spark used for distribution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Fetching data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Possibly also for tuning LSTM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8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200" b="1" dirty="0">
                <a:latin typeface="Avenir Black" charset="0"/>
                <a:ea typeface="Avenir Black" charset="0"/>
                <a:cs typeface="Avenir Black" charset="0"/>
              </a:rPr>
              <a:t>Train delay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endParaRPr lang="en-US" sz="2000" b="1" dirty="0">
              <a:latin typeface="Avenir Black" charset="0"/>
              <a:ea typeface="Avenir Black" charset="0"/>
              <a:cs typeface="Avenir Blac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259" y="6356352"/>
            <a:ext cx="3341132" cy="365125"/>
          </a:xfrm>
        </p:spPr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5E185-B1FA-8B4B-817E-DC60112F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i-FI" dirty="0">
                <a:hlinkClick r:id="rId3"/>
              </a:rPr>
              <a:t>https://www.dropbox.com/s/oxpqnj2a6l1revn/gratu%202010-14.zip?dl=0</a:t>
            </a:r>
          </a:p>
          <a:p>
            <a:pPr>
              <a:buNone/>
            </a:pPr>
            <a:endParaRPr lang="fi-FI" dirty="0">
              <a:hlinkClick r:id="rId3"/>
            </a:endParaRPr>
          </a:p>
          <a:p>
            <a:pPr>
              <a:buNone/>
            </a:pPr>
            <a:r>
              <a:rPr lang="fi-FI" dirty="0">
                <a:hlinkClick r:id="rId3"/>
              </a:rPr>
              <a:t>https://www.dropbox.com/s/wuogtxj31ans5fd/2015-18.zip?dl=0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30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Target to predict disruption of rail traffic caused by weather related phenomena’s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Time range: 2 days ahead (with time step of 1 hour) 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Covering Finland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Problem restricted strictly to weather – delays of other trains are not considered in prediction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Clients are about to get new online train delay forecasting system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timeline 01/2018-10/2018</a:t>
            </a:r>
          </a:p>
          <a:p>
            <a:pPr marL="198000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Project partners</a:t>
            </a:r>
          </a:p>
          <a:p>
            <a:pPr marL="883800" lvl="1" indent="-198000"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IL,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LiVi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Trafi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, VR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Possible labels for training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between stations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end station of the route 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(minutes reported to every station to time stamp when train passed the station)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whole route calculated from all stations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Trains delayed at whole route calculated from end stations</a:t>
            </a: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b="16529"/>
          <a:stretch/>
        </p:blipFill>
        <p:spPr>
          <a:xfrm>
            <a:off x="304800" y="1074058"/>
            <a:ext cx="9594850" cy="52822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94713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3F6DD2-F334-DD47-8B33-10BE68BE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/>
          <a:stretch/>
        </p:blipFill>
        <p:spPr>
          <a:xfrm>
            <a:off x="0" y="1074057"/>
            <a:ext cx="9564914" cy="59943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Median delay between stations,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252240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Histogram of delays, passenger trains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546853-80B7-8146-A858-179B7E76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01" y="1785031"/>
            <a:ext cx="5657849" cy="4243387"/>
          </a:xfrm>
        </p:spPr>
      </p:pic>
    </p:spTree>
    <p:extLst>
      <p:ext uri="{BB962C8B-B14F-4D97-AF65-F5344CB8AC3E}">
        <p14:creationId xmlns:p14="http://schemas.microsoft.com/office/powerpoint/2010/main" val="245837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475DE4-8064-324E-9D67-858128B6C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14313"/>
          <a:stretch/>
        </p:blipFill>
        <p:spPr>
          <a:xfrm>
            <a:off x="-1" y="1277258"/>
            <a:ext cx="9899651" cy="501241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17604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899637-3125-424E-A4E2-354E8B27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r="12993"/>
          <a:stretch/>
        </p:blipFill>
        <p:spPr>
          <a:xfrm>
            <a:off x="-1" y="1248230"/>
            <a:ext cx="9899651" cy="504144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Black" charset="0"/>
                <a:ea typeface="Avenir Black" charset="0"/>
                <a:cs typeface="Avenir Black" charset="0"/>
              </a:rPr>
              <a:t>Label Data</a:t>
            </a:r>
            <a:br>
              <a:rPr lang="en-US" b="1" dirty="0">
                <a:latin typeface="Avenir Black" charset="0"/>
                <a:ea typeface="Avenir Black" charset="0"/>
                <a:cs typeface="Avenir Black" charset="0"/>
              </a:rPr>
            </a:br>
            <a:r>
              <a:rPr lang="en-US" sz="2000" b="1" dirty="0">
                <a:latin typeface="Avenir Black" charset="0"/>
                <a:ea typeface="Avenir Black" charset="0"/>
                <a:cs typeface="Avenir Black" charset="0"/>
              </a:rPr>
              <a:t>Heatmap of delays, passenger trains,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</p:spTree>
    <p:extLst>
      <p:ext uri="{BB962C8B-B14F-4D97-AF65-F5344CB8AC3E}">
        <p14:creationId xmlns:p14="http://schemas.microsoft.com/office/powerpoint/2010/main" val="77842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lack" charset="0"/>
                <a:ea typeface="Avenir Black" charset="0"/>
                <a:cs typeface="Avenir Black" charset="0"/>
              </a:rPr>
              <a:t>Feature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01" y="1663403"/>
            <a:ext cx="8599095" cy="4242814"/>
          </a:xfrm>
        </p:spPr>
        <p:txBody>
          <a:bodyPr>
            <a:normAutofit/>
          </a:bodyPr>
          <a:lstStyle/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training: 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19 weather observation parameters near train stations</a:t>
            </a: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Four train types (intercity, commuter, cargo, other)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We consider only passenger trains</a:t>
            </a: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Training with data from 2010 to 2018</a:t>
            </a:r>
          </a:p>
          <a:p>
            <a:pPr marL="883800" lvl="1" indent="-198000">
              <a:lnSpc>
                <a:spcPct val="130000"/>
              </a:lnSpc>
            </a:pP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Dataset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size</a:t>
            </a:r>
            <a:r>
              <a:rPr lang="fi-FI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 27 132 093 </a:t>
            </a:r>
            <a:r>
              <a:rPr lang="fi-FI" dirty="0" err="1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rows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Features for prediction</a:t>
            </a:r>
          </a:p>
          <a:p>
            <a:pPr marL="883800" lvl="1" indent="-198000">
              <a:lnSpc>
                <a:spcPct val="13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The same weather parameters as in training fetched from Harmonie numerical weather prediction model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>
              <a:lnSpc>
                <a:spcPct val="11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198000" indent="-198000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err="1"/>
              <a:t>Finnish</a:t>
            </a:r>
            <a:r>
              <a:rPr lang="fi-FI" dirty="0"/>
              <a:t> </a:t>
            </a:r>
            <a:r>
              <a:rPr lang="fi-FI" dirty="0" err="1"/>
              <a:t>Meteorological</a:t>
            </a:r>
            <a:r>
              <a:rPr lang="fi-FI" dirty="0"/>
              <a:t> Institute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9" y="0"/>
            <a:ext cx="1471783" cy="2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53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494949"/>
      </a:dk1>
      <a:lt1>
        <a:sysClr val="window" lastClr="FFFFFF"/>
      </a:lt1>
      <a:dk2>
        <a:srgbClr val="464646"/>
      </a:dk2>
      <a:lt2>
        <a:srgbClr val="E7E6E6"/>
      </a:lt2>
      <a:accent1>
        <a:srgbClr val="63B9E9"/>
      </a:accent1>
      <a:accent2>
        <a:srgbClr val="FCBD30"/>
      </a:accent2>
      <a:accent3>
        <a:srgbClr val="54C247"/>
      </a:accent3>
      <a:accent4>
        <a:srgbClr val="C4DB0D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Custom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17254</TotalTime>
  <Words>416</Words>
  <Application>Microsoft Macintosh PowerPoint</Application>
  <PresentationFormat>Custom</PresentationFormat>
  <Paragraphs>100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Avenir Black</vt:lpstr>
      <vt:lpstr>Avenir Book</vt:lpstr>
      <vt:lpstr>Calibri</vt:lpstr>
      <vt:lpstr>Default Theme</vt:lpstr>
      <vt:lpstr>Predicting Weather Caused Train Delays Finnish Meteorological Institute</vt:lpstr>
      <vt:lpstr>Project</vt:lpstr>
      <vt:lpstr>Label Data</vt:lpstr>
      <vt:lpstr>Label Data Mean delay between stations, passenger trains</vt:lpstr>
      <vt:lpstr>Label Data Median delay between stations, passenger trains</vt:lpstr>
      <vt:lpstr>Label Data Histogram of delays, passenger trains</vt:lpstr>
      <vt:lpstr>Label Data Heatmap of delays, passenger trains, 2010</vt:lpstr>
      <vt:lpstr>Label Data Heatmap of delays, passenger trains, 2011</vt:lpstr>
      <vt:lpstr>Feature Data</vt:lpstr>
      <vt:lpstr>Data pre-processing</vt:lpstr>
      <vt:lpstr>Train, validation and test data</vt:lpstr>
      <vt:lpstr>Method</vt:lpstr>
      <vt:lpstr>Tools</vt:lpstr>
      <vt:lpstr>Data Train delay data </vt:lpstr>
    </vt:vector>
  </TitlesOfParts>
  <Company>FMI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power grid companies</dc:title>
  <dc:creator>Roope Tervo</dc:creator>
  <cp:lastModifiedBy>Tervo Roope</cp:lastModifiedBy>
  <cp:revision>322</cp:revision>
  <dcterms:created xsi:type="dcterms:W3CDTF">2017-08-17T13:14:09Z</dcterms:created>
  <dcterms:modified xsi:type="dcterms:W3CDTF">2018-09-03T16:36:53Z</dcterms:modified>
</cp:coreProperties>
</file>