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57" r:id="rId2"/>
    <p:sldId id="372" r:id="rId3"/>
    <p:sldId id="373" r:id="rId4"/>
    <p:sldId id="374" r:id="rId5"/>
    <p:sldId id="375" r:id="rId6"/>
    <p:sldId id="376" r:id="rId7"/>
    <p:sldId id="377" r:id="rId8"/>
    <p:sldId id="378" r:id="rId9"/>
    <p:sldId id="371" r:id="rId10"/>
    <p:sldId id="384" r:id="rId11"/>
    <p:sldId id="370" r:id="rId12"/>
    <p:sldId id="411" r:id="rId13"/>
    <p:sldId id="405" r:id="rId14"/>
    <p:sldId id="401" r:id="rId15"/>
    <p:sldId id="402" r:id="rId16"/>
    <p:sldId id="400" r:id="rId17"/>
    <p:sldId id="264" r:id="rId18"/>
    <p:sldId id="294" r:id="rId19"/>
    <p:sldId id="407" r:id="rId20"/>
    <p:sldId id="265" r:id="rId21"/>
    <p:sldId id="409" r:id="rId22"/>
    <p:sldId id="266" r:id="rId23"/>
    <p:sldId id="267" r:id="rId24"/>
    <p:sldId id="268" r:id="rId25"/>
    <p:sldId id="269" r:id="rId26"/>
    <p:sldId id="270" r:id="rId27"/>
    <p:sldId id="289" r:id="rId28"/>
    <p:sldId id="399" r:id="rId29"/>
    <p:sldId id="387" r:id="rId30"/>
    <p:sldId id="291" r:id="rId31"/>
    <p:sldId id="292" r:id="rId32"/>
    <p:sldId id="274" r:id="rId33"/>
    <p:sldId id="379" r:id="rId34"/>
    <p:sldId id="278" r:id="rId35"/>
    <p:sldId id="381" r:id="rId36"/>
    <p:sldId id="279" r:id="rId37"/>
    <p:sldId id="380" r:id="rId38"/>
    <p:sldId id="280" r:id="rId39"/>
    <p:sldId id="281" r:id="rId40"/>
    <p:sldId id="297" r:id="rId41"/>
    <p:sldId id="388" r:id="rId42"/>
    <p:sldId id="284" r:id="rId43"/>
    <p:sldId id="298" r:id="rId44"/>
    <p:sldId id="299" r:id="rId45"/>
    <p:sldId id="300" r:id="rId46"/>
    <p:sldId id="301" r:id="rId47"/>
    <p:sldId id="302" r:id="rId48"/>
    <p:sldId id="303" r:id="rId49"/>
    <p:sldId id="304" r:id="rId50"/>
    <p:sldId id="305"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90" r:id="rId68"/>
    <p:sldId id="391" r:id="rId69"/>
    <p:sldId id="326" r:id="rId70"/>
    <p:sldId id="389" r:id="rId71"/>
    <p:sldId id="327" r:id="rId72"/>
    <p:sldId id="328" r:id="rId73"/>
    <p:sldId id="329" r:id="rId74"/>
    <p:sldId id="330" r:id="rId75"/>
    <p:sldId id="331" r:id="rId76"/>
    <p:sldId id="332" r:id="rId77"/>
    <p:sldId id="333" r:id="rId78"/>
    <p:sldId id="396" r:id="rId79"/>
    <p:sldId id="334" r:id="rId80"/>
    <p:sldId id="335" r:id="rId81"/>
    <p:sldId id="336" r:id="rId82"/>
    <p:sldId id="337" r:id="rId83"/>
    <p:sldId id="338" r:id="rId84"/>
    <p:sldId id="339" r:id="rId85"/>
    <p:sldId id="397" r:id="rId86"/>
    <p:sldId id="342" r:id="rId87"/>
    <p:sldId id="343" r:id="rId88"/>
    <p:sldId id="344" r:id="rId89"/>
    <p:sldId id="345" r:id="rId90"/>
    <p:sldId id="346" r:id="rId91"/>
    <p:sldId id="347" r:id="rId92"/>
    <p:sldId id="348" r:id="rId93"/>
    <p:sldId id="349" r:id="rId94"/>
    <p:sldId id="350" r:id="rId95"/>
    <p:sldId id="351" r:id="rId96"/>
    <p:sldId id="406" r:id="rId97"/>
    <p:sldId id="412" r:id="rId98"/>
    <p:sldId id="393" r:id="rId99"/>
    <p:sldId id="413"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1" autoAdjust="0"/>
    <p:restoredTop sz="96499" autoAdjust="0"/>
  </p:normalViewPr>
  <p:slideViewPr>
    <p:cSldViewPr>
      <p:cViewPr varScale="1">
        <p:scale>
          <a:sx n="77" d="100"/>
          <a:sy n="77" d="100"/>
        </p:scale>
        <p:origin x="1040" y="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394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67518F-6755-4E8C-B5BE-135E3F2227C8}" type="datetimeFigureOut">
              <a:rPr lang="en-US" smtClean="0"/>
              <a:pPr/>
              <a:t>5/3/2016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60836A5-5721-4D44-97D0-918F7DE43024}" type="slidenum">
              <a:rPr lang="en-US" smtClean="0"/>
              <a:pPr/>
              <a:t>‹#›</a:t>
            </a:fld>
            <a:endParaRPr lang="en-US"/>
          </a:p>
        </p:txBody>
      </p:sp>
    </p:spTree>
    <p:extLst>
      <p:ext uri="{BB962C8B-B14F-4D97-AF65-F5344CB8AC3E}">
        <p14:creationId xmlns:p14="http://schemas.microsoft.com/office/powerpoint/2010/main" val="824925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7"/>
          <p:cNvSpPr>
            <a:spLocks noGrp="1" noChangeArrowheads="1"/>
          </p:cNvSpPr>
          <p:nvPr>
            <p:ph type="sldNum" sz="quarter" idx="5"/>
          </p:nvPr>
        </p:nvSpPr>
        <p:spPr>
          <a:noFill/>
        </p:spPr>
        <p:txBody>
          <a:bodyPr/>
          <a:lstStyle/>
          <a:p>
            <a:fld id="{5A15E37E-BAD0-44B8-A438-D6E032DFC361}" type="slidenum">
              <a:rPr lang="en-US" smtClean="0">
                <a:latin typeface="Times New Roman" pitchFamily="18" charset="0"/>
              </a:rPr>
              <a:pPr/>
              <a:t>1</a:t>
            </a:fld>
            <a:endParaRPr lang="en-US" smtClean="0">
              <a:latin typeface="Times New Roman" pitchFamily="18" charset="0"/>
            </a:endParaRPr>
          </a:p>
        </p:txBody>
      </p:sp>
      <p:sp>
        <p:nvSpPr>
          <p:cNvPr id="799747" name="Rectangle 2"/>
          <p:cNvSpPr>
            <a:spLocks noGrp="1" noRot="1" noChangeAspect="1" noChangeArrowheads="1" noTextEdit="1"/>
          </p:cNvSpPr>
          <p:nvPr>
            <p:ph type="sldImg"/>
          </p:nvPr>
        </p:nvSpPr>
        <p:spPr>
          <a:ln/>
        </p:spPr>
      </p:sp>
      <p:sp>
        <p:nvSpPr>
          <p:cNvPr id="799748" name="Rectangle 3"/>
          <p:cNvSpPr>
            <a:spLocks noGrp="1" noChangeArrowheads="1"/>
          </p:cNvSpPr>
          <p:nvPr>
            <p:ph type="body" idx="1"/>
          </p:nvPr>
        </p:nvSpPr>
        <p:spPr>
          <a:noFill/>
          <a:ln/>
        </p:spPr>
        <p:txBody>
          <a:bodyPr/>
          <a:lstStyle/>
          <a:p>
            <a:r>
              <a:rPr lang="en-US" smtClean="0">
                <a:latin typeface="Times New Roman" pitchFamily="18" charset="0"/>
              </a:rPr>
              <a:t>Dr. Fernandez is a  Professor of Computer Science and Engineering at Florida Atlantic University, Boca Raton, FL.</a:t>
            </a:r>
          </a:p>
          <a:p>
            <a:endParaRPr lang="en-US" smtClean="0">
              <a:latin typeface="Times New Roman" pitchFamily="18" charset="0"/>
            </a:endParaRPr>
          </a:p>
          <a:p>
            <a:r>
              <a:rPr lang="en-US" smtClean="0">
                <a:latin typeface="Times New Roman" pitchFamily="18" charset="0"/>
              </a:rPr>
              <a:t>He has a MSEE  from Purdue University  and  a Ph.D. in Computer Science from UCLA.</a:t>
            </a:r>
          </a:p>
          <a:p>
            <a:endParaRPr lang="en-US" smtClean="0">
              <a:latin typeface="Times New Roman" pitchFamily="18" charset="0"/>
            </a:endParaRPr>
          </a:p>
          <a:p>
            <a:r>
              <a:rPr lang="en-US" smtClean="0">
                <a:latin typeface="Times New Roman" pitchFamily="18" charset="0"/>
              </a:rPr>
              <a:t>He is the author of one of the first books published on database security and has written  numerous papers on different aspects of security. He has also published a good number of papers on object-oriented design and fault-tolerant systems.</a:t>
            </a:r>
          </a:p>
          <a:p>
            <a:endParaRPr lang="en-US" smtClean="0">
              <a:latin typeface="Times New Roman" pitchFamily="18" charset="0"/>
            </a:endParaRPr>
          </a:p>
          <a:p>
            <a:r>
              <a:rPr lang="en-US" smtClean="0">
                <a:latin typeface="Times New Roman" pitchFamily="18" charset="0"/>
              </a:rPr>
              <a:t>He has been a consultant for many companies, including IBM, Siemens, Harris, Motorola, and others.</a:t>
            </a:r>
          </a:p>
        </p:txBody>
      </p:sp>
    </p:spTree>
    <p:extLst>
      <p:ext uri="{BB962C8B-B14F-4D97-AF65-F5344CB8AC3E}">
        <p14:creationId xmlns:p14="http://schemas.microsoft.com/office/powerpoint/2010/main" val="1061780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7"/>
          <p:cNvSpPr>
            <a:spLocks noGrp="1" noChangeArrowheads="1"/>
          </p:cNvSpPr>
          <p:nvPr>
            <p:ph type="sldNum" sz="quarter" idx="5"/>
          </p:nvPr>
        </p:nvSpPr>
        <p:spPr>
          <a:noFill/>
        </p:spPr>
        <p:txBody>
          <a:bodyPr/>
          <a:lstStyle/>
          <a:p>
            <a:fld id="{C0B6D036-C72D-4927-AAD4-9F3DEA320D5A}" type="slidenum">
              <a:rPr lang="en-US">
                <a:solidFill>
                  <a:prstClr val="black"/>
                </a:solidFill>
                <a:latin typeface="Times New Roman" pitchFamily="18" charset="0"/>
              </a:rPr>
              <a:pPr/>
              <a:t>56</a:t>
            </a:fld>
            <a:endParaRPr lang="en-US">
              <a:solidFill>
                <a:prstClr val="black"/>
              </a:solidFill>
              <a:latin typeface="Times New Roman" pitchFamily="18" charset="0"/>
            </a:endParaRPr>
          </a:p>
        </p:txBody>
      </p:sp>
      <p:sp>
        <p:nvSpPr>
          <p:cNvPr id="808963" name="Rectangle 2"/>
          <p:cNvSpPr>
            <a:spLocks noGrp="1" noRot="1" noChangeAspect="1" noChangeArrowheads="1" noTextEdit="1"/>
          </p:cNvSpPr>
          <p:nvPr>
            <p:ph type="sldImg"/>
          </p:nvPr>
        </p:nvSpPr>
        <p:spPr>
          <a:ln/>
        </p:spPr>
      </p:sp>
      <p:sp>
        <p:nvSpPr>
          <p:cNvPr id="808964" name="Rectangle 3"/>
          <p:cNvSpPr>
            <a:spLocks noGrp="1" noChangeArrowheads="1"/>
          </p:cNvSpPr>
          <p:nvPr>
            <p:ph type="body" idx="1"/>
          </p:nvPr>
        </p:nvSpPr>
        <p:spPr>
          <a:noFill/>
          <a:ln/>
        </p:spPr>
        <p:txBody>
          <a:bodyPr/>
          <a:lstStyle/>
          <a:p>
            <a:r>
              <a:rPr lang="en-US" smtClean="0">
                <a:latin typeface="Times New Roman" pitchFamily="18" charset="0"/>
              </a:rPr>
              <a:t>Health-providing  institutions and insurance companies have extended their reach.</a:t>
            </a:r>
          </a:p>
          <a:p>
            <a:endParaRPr lang="en-US" smtClean="0">
              <a:latin typeface="Times New Roman" pitchFamily="18" charset="0"/>
            </a:endParaRPr>
          </a:p>
          <a:p>
            <a:r>
              <a:rPr lang="en-US" smtClean="0">
                <a:latin typeface="Times New Roman" pitchFamily="18" charset="0"/>
              </a:rPr>
              <a:t>A user can access his insurance information  and get enrolled in different programs online, can check staus of his claims, .benefits limits and restrictions,…</a:t>
            </a:r>
          </a:p>
          <a:p>
            <a:endParaRPr lang="en-US" smtClean="0">
              <a:latin typeface="Times New Roman" pitchFamily="18" charset="0"/>
            </a:endParaRPr>
          </a:p>
          <a:p>
            <a:r>
              <a:rPr lang="en-US" smtClean="0">
                <a:latin typeface="Times New Roman" pitchFamily="18" charset="0"/>
              </a:rPr>
              <a:t>Some medical labs are putting  exam results online </a:t>
            </a:r>
          </a:p>
          <a:p>
            <a:endParaRPr lang="en-US" smtClean="0">
              <a:latin typeface="Times New Roman" pitchFamily="18" charset="0"/>
            </a:endParaRPr>
          </a:p>
          <a:p>
            <a:r>
              <a:rPr lang="en-US" smtClean="0">
                <a:latin typeface="Times New Roman" pitchFamily="18" charset="0"/>
              </a:rPr>
              <a:t>Patients can put their records in the Internet and if they are traveling a  doctor in another country  can  access  them in seconds.</a:t>
            </a:r>
          </a:p>
        </p:txBody>
      </p:sp>
    </p:spTree>
    <p:extLst>
      <p:ext uri="{BB962C8B-B14F-4D97-AF65-F5344CB8AC3E}">
        <p14:creationId xmlns:p14="http://schemas.microsoft.com/office/powerpoint/2010/main" val="1867561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274">
              <a:defRPr>
                <a:solidFill>
                  <a:schemeClr val="tx1"/>
                </a:solidFill>
                <a:latin typeface="Arial" pitchFamily="34" charset="0"/>
              </a:defRPr>
            </a:lvl1pPr>
            <a:lvl2pPr marL="730171" indent="-280835" defTabSz="914274">
              <a:defRPr>
                <a:solidFill>
                  <a:schemeClr val="tx1"/>
                </a:solidFill>
                <a:latin typeface="Arial" pitchFamily="34" charset="0"/>
              </a:defRPr>
            </a:lvl2pPr>
            <a:lvl3pPr marL="1123340" indent="-224668" defTabSz="914274">
              <a:defRPr>
                <a:solidFill>
                  <a:schemeClr val="tx1"/>
                </a:solidFill>
                <a:latin typeface="Arial" pitchFamily="34" charset="0"/>
              </a:defRPr>
            </a:lvl3pPr>
            <a:lvl4pPr marL="1572677" indent="-224668" defTabSz="914274">
              <a:defRPr>
                <a:solidFill>
                  <a:schemeClr val="tx1"/>
                </a:solidFill>
                <a:latin typeface="Arial" pitchFamily="34" charset="0"/>
              </a:defRPr>
            </a:lvl4pPr>
            <a:lvl5pPr marL="2022013" indent="-224668" defTabSz="914274">
              <a:defRPr>
                <a:solidFill>
                  <a:schemeClr val="tx1"/>
                </a:solidFill>
                <a:latin typeface="Arial" pitchFamily="34" charset="0"/>
              </a:defRPr>
            </a:lvl5pPr>
            <a:lvl6pPr marL="2471349" indent="-224668" defTabSz="914274" eaLnBrk="0" fontAlgn="base" hangingPunct="0">
              <a:spcBef>
                <a:spcPct val="0"/>
              </a:spcBef>
              <a:spcAft>
                <a:spcPct val="0"/>
              </a:spcAft>
              <a:defRPr>
                <a:solidFill>
                  <a:schemeClr val="tx1"/>
                </a:solidFill>
                <a:latin typeface="Arial" pitchFamily="34" charset="0"/>
              </a:defRPr>
            </a:lvl6pPr>
            <a:lvl7pPr marL="2920685" indent="-224668" defTabSz="914274" eaLnBrk="0" fontAlgn="base" hangingPunct="0">
              <a:spcBef>
                <a:spcPct val="0"/>
              </a:spcBef>
              <a:spcAft>
                <a:spcPct val="0"/>
              </a:spcAft>
              <a:defRPr>
                <a:solidFill>
                  <a:schemeClr val="tx1"/>
                </a:solidFill>
                <a:latin typeface="Arial" pitchFamily="34" charset="0"/>
              </a:defRPr>
            </a:lvl7pPr>
            <a:lvl8pPr marL="3370021" indent="-224668" defTabSz="914274" eaLnBrk="0" fontAlgn="base" hangingPunct="0">
              <a:spcBef>
                <a:spcPct val="0"/>
              </a:spcBef>
              <a:spcAft>
                <a:spcPct val="0"/>
              </a:spcAft>
              <a:defRPr>
                <a:solidFill>
                  <a:schemeClr val="tx1"/>
                </a:solidFill>
                <a:latin typeface="Arial" pitchFamily="34" charset="0"/>
              </a:defRPr>
            </a:lvl8pPr>
            <a:lvl9pPr marL="3819357" indent="-224668" defTabSz="914274" eaLnBrk="0" fontAlgn="base" hangingPunct="0">
              <a:spcBef>
                <a:spcPct val="0"/>
              </a:spcBef>
              <a:spcAft>
                <a:spcPct val="0"/>
              </a:spcAft>
              <a:defRPr>
                <a:solidFill>
                  <a:schemeClr val="tx1"/>
                </a:solidFill>
                <a:latin typeface="Arial" pitchFamily="34" charset="0"/>
              </a:defRPr>
            </a:lvl9pPr>
          </a:lstStyle>
          <a:p>
            <a:fld id="{8D1D2A58-19A0-4B84-870A-B09B31453588}" type="slidenum">
              <a:rPr lang="en-US" altLang="en-US" smtClean="0">
                <a:latin typeface="Times New Roman" pitchFamily="18" charset="0"/>
              </a:rPr>
              <a:pPr/>
              <a:t>29</a:t>
            </a:fld>
            <a:endParaRPr lang="en-US" altLang="en-US" smtClean="0">
              <a:latin typeface="Times New Roman" pitchFamily="18" charset="0"/>
            </a:endParaRPr>
          </a:p>
        </p:txBody>
      </p:sp>
      <p:sp>
        <p:nvSpPr>
          <p:cNvPr id="749571" name="Rectangle 2"/>
          <p:cNvSpPr>
            <a:spLocks noGrp="1" noRot="1" noChangeAspect="1" noChangeArrowheads="1" noTextEdit="1"/>
          </p:cNvSpPr>
          <p:nvPr>
            <p:ph type="sldImg"/>
          </p:nvPr>
        </p:nvSpPr>
        <p:spPr>
          <a:ln/>
        </p:spPr>
      </p:sp>
      <p:sp>
        <p:nvSpPr>
          <p:cNvPr id="74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itchFamily="18" charset="0"/>
              </a:rPr>
              <a:t>Without institution policies security is hopeless. In that case security will become a series of patches and isolated measures with enormous holes in between.</a:t>
            </a:r>
          </a:p>
          <a:p>
            <a:endParaRPr lang="en-US" altLang="en-US" smtClean="0">
              <a:latin typeface="Times New Roman" pitchFamily="18" charset="0"/>
            </a:endParaRPr>
          </a:p>
          <a:p>
            <a:r>
              <a:rPr lang="en-US" altLang="en-US" smtClean="0">
                <a:latin typeface="Times New Roman" pitchFamily="18" charset="0"/>
              </a:rPr>
              <a:t>This is the case of many places now.</a:t>
            </a:r>
          </a:p>
        </p:txBody>
      </p:sp>
    </p:spTree>
    <p:extLst>
      <p:ext uri="{BB962C8B-B14F-4D97-AF65-F5344CB8AC3E}">
        <p14:creationId xmlns:p14="http://schemas.microsoft.com/office/powerpoint/2010/main" val="454628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7"/>
          <p:cNvSpPr>
            <a:spLocks noGrp="1" noChangeArrowheads="1"/>
          </p:cNvSpPr>
          <p:nvPr>
            <p:ph type="sldNum" sz="quarter" idx="5"/>
          </p:nvPr>
        </p:nvSpPr>
        <p:spPr>
          <a:noFill/>
        </p:spPr>
        <p:txBody>
          <a:bodyPr/>
          <a:lstStyle/>
          <a:p>
            <a:fld id="{FE87F79C-35E8-4176-A6FB-8605316AA115}" type="slidenum">
              <a:rPr lang="en-US">
                <a:solidFill>
                  <a:prstClr val="black"/>
                </a:solidFill>
                <a:latin typeface="Times New Roman" pitchFamily="18" charset="0"/>
              </a:rPr>
              <a:pPr/>
              <a:t>48</a:t>
            </a:fld>
            <a:endParaRPr lang="en-US">
              <a:solidFill>
                <a:prstClr val="black"/>
              </a:solidFill>
              <a:latin typeface="Times New Roman" pitchFamily="18" charset="0"/>
            </a:endParaRPr>
          </a:p>
        </p:txBody>
      </p:sp>
      <p:sp>
        <p:nvSpPr>
          <p:cNvPr id="800771" name="Rectangle 2"/>
          <p:cNvSpPr>
            <a:spLocks noGrp="1" noRot="1" noChangeAspect="1" noChangeArrowheads="1" noTextEdit="1"/>
          </p:cNvSpPr>
          <p:nvPr>
            <p:ph type="sldImg"/>
          </p:nvPr>
        </p:nvSpPr>
        <p:spPr>
          <a:ln/>
        </p:spPr>
      </p:sp>
      <p:sp>
        <p:nvSpPr>
          <p:cNvPr id="800772" name="Rectangle 3"/>
          <p:cNvSpPr>
            <a:spLocks noGrp="1" noChangeArrowheads="1"/>
          </p:cNvSpPr>
          <p:nvPr>
            <p:ph type="body" idx="1"/>
          </p:nvPr>
        </p:nvSpPr>
        <p:spPr>
          <a:noFill/>
          <a:ln/>
        </p:spPr>
        <p:txBody>
          <a:bodyPr/>
          <a:lstStyle/>
          <a:p>
            <a:r>
              <a:rPr lang="en-US" smtClean="0">
                <a:latin typeface="Times New Roman" pitchFamily="18" charset="0"/>
              </a:rPr>
              <a:t>The architectural structure of the web is also relatively simple:</a:t>
            </a:r>
          </a:p>
          <a:p>
            <a:endParaRPr lang="en-US" smtClean="0">
              <a:latin typeface="Times New Roman" pitchFamily="18" charset="0"/>
            </a:endParaRPr>
          </a:p>
          <a:p>
            <a:r>
              <a:rPr lang="en-US" smtClean="0">
                <a:latin typeface="Times New Roman" pitchFamily="18" charset="0"/>
              </a:rPr>
              <a:t>Browsers:  simple and standardized user interfaces</a:t>
            </a:r>
          </a:p>
          <a:p>
            <a:endParaRPr lang="en-US" smtClean="0">
              <a:latin typeface="Times New Roman" pitchFamily="18" charset="0"/>
            </a:endParaRPr>
          </a:p>
          <a:p>
            <a:r>
              <a:rPr lang="en-US" smtClean="0">
                <a:latin typeface="Times New Roman" pitchFamily="18" charset="0"/>
              </a:rPr>
              <a:t>Servers -- Combinations of hardware and software to service requests for pages</a:t>
            </a:r>
          </a:p>
          <a:p>
            <a:endParaRPr lang="en-US" smtClean="0">
              <a:latin typeface="Times New Roman" pitchFamily="18" charset="0"/>
            </a:endParaRPr>
          </a:p>
          <a:p>
            <a:r>
              <a:rPr lang="en-US" smtClean="0">
                <a:latin typeface="Times New Roman" pitchFamily="18" charset="0"/>
              </a:rPr>
              <a:t>Documents stored in files or DBMSs (Database Management Systems)-- In fact, we can see the whole corporate database as information that can be incorporated in web documents</a:t>
            </a:r>
          </a:p>
        </p:txBody>
      </p:sp>
    </p:spTree>
    <p:extLst>
      <p:ext uri="{BB962C8B-B14F-4D97-AF65-F5344CB8AC3E}">
        <p14:creationId xmlns:p14="http://schemas.microsoft.com/office/powerpoint/2010/main" val="566318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7"/>
          <p:cNvSpPr>
            <a:spLocks noGrp="1" noChangeArrowheads="1"/>
          </p:cNvSpPr>
          <p:nvPr>
            <p:ph type="sldNum" sz="quarter" idx="5"/>
          </p:nvPr>
        </p:nvSpPr>
        <p:spPr>
          <a:noFill/>
        </p:spPr>
        <p:txBody>
          <a:bodyPr/>
          <a:lstStyle/>
          <a:p>
            <a:fld id="{4A2B6B7B-6283-482F-A881-E3B70C33DA17}" type="slidenum">
              <a:rPr lang="en-US">
                <a:solidFill>
                  <a:prstClr val="black"/>
                </a:solidFill>
                <a:latin typeface="Times New Roman" pitchFamily="18" charset="0"/>
              </a:rPr>
              <a:pPr/>
              <a:t>49</a:t>
            </a:fld>
            <a:endParaRPr lang="en-US">
              <a:solidFill>
                <a:prstClr val="black"/>
              </a:solidFill>
              <a:latin typeface="Times New Roman" pitchFamily="18" charset="0"/>
            </a:endParaRPr>
          </a:p>
        </p:txBody>
      </p:sp>
      <p:sp>
        <p:nvSpPr>
          <p:cNvPr id="801795" name="Rectangle 2"/>
          <p:cNvSpPr>
            <a:spLocks noGrp="1" noRot="1" noChangeAspect="1" noChangeArrowheads="1" noTextEdit="1"/>
          </p:cNvSpPr>
          <p:nvPr>
            <p:ph type="sldImg"/>
          </p:nvPr>
        </p:nvSpPr>
        <p:spPr>
          <a:ln/>
        </p:spPr>
      </p:sp>
      <p:sp>
        <p:nvSpPr>
          <p:cNvPr id="801796" name="Rectangle 3"/>
          <p:cNvSpPr>
            <a:spLocks noGrp="1" noChangeArrowheads="1"/>
          </p:cNvSpPr>
          <p:nvPr>
            <p:ph type="body" idx="1"/>
          </p:nvPr>
        </p:nvSpPr>
        <p:spPr>
          <a:noFill/>
          <a:ln/>
        </p:spPr>
        <p:txBody>
          <a:bodyPr/>
          <a:lstStyle/>
          <a:p>
            <a:r>
              <a:rPr lang="en-US" smtClean="0">
                <a:latin typeface="Times New Roman" pitchFamily="18" charset="0"/>
              </a:rPr>
              <a:t>This is the basic functional  architecture. </a:t>
            </a:r>
          </a:p>
          <a:p>
            <a:r>
              <a:rPr lang="en-US" smtClean="0">
                <a:latin typeface="Times New Roman" pitchFamily="18" charset="0"/>
              </a:rPr>
              <a:t>The web browser represents the client side.</a:t>
            </a:r>
          </a:p>
          <a:p>
            <a:r>
              <a:rPr lang="en-US" smtClean="0">
                <a:latin typeface="Times New Roman" pitchFamily="18" charset="0"/>
              </a:rPr>
              <a:t>The web server is the server side and accepts requests for pages. </a:t>
            </a:r>
          </a:p>
          <a:p>
            <a:r>
              <a:rPr lang="en-US" smtClean="0">
                <a:latin typeface="Times New Roman" pitchFamily="18" charset="0"/>
              </a:rPr>
              <a:t>The HTTP protocol is a basic protocol  for transmission of pages</a:t>
            </a:r>
          </a:p>
          <a:p>
            <a:r>
              <a:rPr lang="en-US" smtClean="0">
                <a:latin typeface="Times New Roman" pitchFamily="18" charset="0"/>
              </a:rPr>
              <a:t>The pages may reside on files or in database  management systems</a:t>
            </a:r>
          </a:p>
        </p:txBody>
      </p:sp>
    </p:spTree>
    <p:extLst>
      <p:ext uri="{BB962C8B-B14F-4D97-AF65-F5344CB8AC3E}">
        <p14:creationId xmlns:p14="http://schemas.microsoft.com/office/powerpoint/2010/main" val="3544603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7"/>
          <p:cNvSpPr>
            <a:spLocks noGrp="1" noChangeArrowheads="1"/>
          </p:cNvSpPr>
          <p:nvPr>
            <p:ph type="sldNum" sz="quarter" idx="5"/>
          </p:nvPr>
        </p:nvSpPr>
        <p:spPr>
          <a:noFill/>
        </p:spPr>
        <p:txBody>
          <a:bodyPr/>
          <a:lstStyle/>
          <a:p>
            <a:fld id="{8E3D4B7D-9D33-498B-9684-18630C14E027}" type="slidenum">
              <a:rPr lang="en-US">
                <a:solidFill>
                  <a:prstClr val="black"/>
                </a:solidFill>
                <a:latin typeface="Times New Roman" pitchFamily="18" charset="0"/>
              </a:rPr>
              <a:pPr/>
              <a:t>50</a:t>
            </a:fld>
            <a:endParaRPr lang="en-US">
              <a:solidFill>
                <a:prstClr val="black"/>
              </a:solidFill>
              <a:latin typeface="Times New Roman" pitchFamily="18" charset="0"/>
            </a:endParaRPr>
          </a:p>
        </p:txBody>
      </p:sp>
      <p:sp>
        <p:nvSpPr>
          <p:cNvPr id="802819" name="Rectangle 2"/>
          <p:cNvSpPr>
            <a:spLocks noGrp="1" noRot="1" noChangeAspect="1" noChangeArrowheads="1" noTextEdit="1"/>
          </p:cNvSpPr>
          <p:nvPr>
            <p:ph type="sldImg"/>
          </p:nvPr>
        </p:nvSpPr>
        <p:spPr>
          <a:ln/>
        </p:spPr>
      </p:sp>
      <p:sp>
        <p:nvSpPr>
          <p:cNvPr id="802820" name="Rectangle 3"/>
          <p:cNvSpPr>
            <a:spLocks noGrp="1" noChangeArrowheads="1"/>
          </p:cNvSpPr>
          <p:nvPr>
            <p:ph type="body" idx="1"/>
          </p:nvPr>
        </p:nvSpPr>
        <p:spPr>
          <a:noFill/>
          <a:ln/>
        </p:spPr>
        <p:txBody>
          <a:bodyPr/>
          <a:lstStyle/>
          <a:p>
            <a:r>
              <a:rPr lang="en-US" smtClean="0">
                <a:latin typeface="Times New Roman" pitchFamily="18" charset="0"/>
              </a:rPr>
              <a:t>Documents can include links to other documents (hypertext) and different types of media (multimedia)</a:t>
            </a:r>
          </a:p>
          <a:p>
            <a:endParaRPr lang="en-US" smtClean="0">
              <a:latin typeface="Times New Roman" pitchFamily="18" charset="0"/>
            </a:endParaRPr>
          </a:p>
          <a:p>
            <a:r>
              <a:rPr lang="en-US" smtClean="0">
                <a:latin typeface="Times New Roman" pitchFamily="18" charset="0"/>
              </a:rPr>
              <a:t>Passive documents are pages that include only  text or images</a:t>
            </a:r>
          </a:p>
          <a:p>
            <a:endParaRPr lang="en-US" smtClean="0">
              <a:latin typeface="Times New Roman" pitchFamily="18" charset="0"/>
            </a:endParaRPr>
          </a:p>
          <a:p>
            <a:r>
              <a:rPr lang="en-US" smtClean="0">
                <a:latin typeface="Times New Roman" pitchFamily="18" charset="0"/>
              </a:rPr>
              <a:t>Active documents incorporate exceuting programs and can display animation, perform calculations, etc.</a:t>
            </a:r>
          </a:p>
          <a:p>
            <a:endParaRPr lang="en-US" smtClean="0">
              <a:latin typeface="Times New Roman" pitchFamily="18" charset="0"/>
            </a:endParaRPr>
          </a:p>
          <a:p>
            <a:r>
              <a:rPr lang="en-US" smtClean="0">
                <a:latin typeface="Times New Roman" pitchFamily="18" charset="0"/>
              </a:rPr>
              <a:t>Fixed pages have a predefined structure</a:t>
            </a:r>
          </a:p>
          <a:p>
            <a:endParaRPr lang="en-US" smtClean="0">
              <a:latin typeface="Times New Roman" pitchFamily="18" charset="0"/>
            </a:endParaRPr>
          </a:p>
          <a:p>
            <a:r>
              <a:rPr lang="en-US" smtClean="0">
                <a:latin typeface="Times New Roman" pitchFamily="18" charset="0"/>
              </a:rPr>
              <a:t>Dynamic pages are variable and contain variable information</a:t>
            </a:r>
          </a:p>
        </p:txBody>
      </p:sp>
    </p:spTree>
    <p:extLst>
      <p:ext uri="{BB962C8B-B14F-4D97-AF65-F5344CB8AC3E}">
        <p14:creationId xmlns:p14="http://schemas.microsoft.com/office/powerpoint/2010/main" val="1896481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7"/>
          <p:cNvSpPr>
            <a:spLocks noGrp="1" noChangeArrowheads="1"/>
          </p:cNvSpPr>
          <p:nvPr>
            <p:ph type="sldNum" sz="quarter" idx="5"/>
          </p:nvPr>
        </p:nvSpPr>
        <p:spPr>
          <a:noFill/>
        </p:spPr>
        <p:txBody>
          <a:bodyPr/>
          <a:lstStyle/>
          <a:p>
            <a:fld id="{3CD07204-B777-451B-B399-59A04674B513}" type="slidenum">
              <a:rPr lang="en-US">
                <a:solidFill>
                  <a:prstClr val="black"/>
                </a:solidFill>
                <a:latin typeface="Times New Roman" pitchFamily="18" charset="0"/>
              </a:rPr>
              <a:pPr/>
              <a:t>52</a:t>
            </a:fld>
            <a:endParaRPr lang="en-US">
              <a:solidFill>
                <a:prstClr val="black"/>
              </a:solidFill>
              <a:latin typeface="Times New Roman" pitchFamily="18" charset="0"/>
            </a:endParaRPr>
          </a:p>
        </p:txBody>
      </p:sp>
      <p:sp>
        <p:nvSpPr>
          <p:cNvPr id="804867" name="Rectangle 2"/>
          <p:cNvSpPr>
            <a:spLocks noGrp="1" noRot="1" noChangeAspect="1" noChangeArrowheads="1" noTextEdit="1"/>
          </p:cNvSpPr>
          <p:nvPr>
            <p:ph type="sldImg"/>
          </p:nvPr>
        </p:nvSpPr>
        <p:spPr>
          <a:ln/>
        </p:spPr>
      </p:sp>
      <p:sp>
        <p:nvSpPr>
          <p:cNvPr id="804868" name="Rectangle 3"/>
          <p:cNvSpPr>
            <a:spLocks noGrp="1" noChangeArrowheads="1"/>
          </p:cNvSpPr>
          <p:nvPr>
            <p:ph type="body" idx="1"/>
          </p:nvPr>
        </p:nvSpPr>
        <p:spPr>
          <a:noFill/>
          <a:ln/>
        </p:spPr>
        <p:txBody>
          <a:bodyPr/>
          <a:lstStyle/>
          <a:p>
            <a:endParaRPr lang="en-US" smtClean="0">
              <a:latin typeface="Times New Roman" pitchFamily="18" charset="0"/>
            </a:endParaRPr>
          </a:p>
          <a:p>
            <a:r>
              <a:rPr lang="en-US" smtClean="0">
                <a:latin typeface="Times New Roman" pitchFamily="18" charset="0"/>
              </a:rPr>
              <a:t>Not many countries are left without access to the Internet</a:t>
            </a:r>
          </a:p>
          <a:p>
            <a:endParaRPr lang="en-US" smtClean="0">
              <a:latin typeface="Times New Roman" pitchFamily="18" charset="0"/>
            </a:endParaRPr>
          </a:p>
          <a:p>
            <a:r>
              <a:rPr lang="en-US" smtClean="0">
                <a:latin typeface="Times New Roman" pitchFamily="18" charset="0"/>
              </a:rPr>
              <a:t>If you  spend  the rest of your life surfing the web you could not even look at all the pages</a:t>
            </a:r>
          </a:p>
          <a:p>
            <a:endParaRPr lang="en-US" smtClean="0">
              <a:latin typeface="Times New Roman" pitchFamily="18" charset="0"/>
            </a:endParaRPr>
          </a:p>
          <a:p>
            <a:r>
              <a:rPr lang="en-US" smtClean="0">
                <a:latin typeface="Times New Roman" pitchFamily="18" charset="0"/>
              </a:rPr>
              <a:t>The Internet has had a profound effect on the way we use information</a:t>
            </a:r>
          </a:p>
          <a:p>
            <a:endParaRPr lang="en-US" smtClean="0">
              <a:latin typeface="Times New Roman" pitchFamily="18" charset="0"/>
            </a:endParaRPr>
          </a:p>
          <a:p>
            <a:r>
              <a:rPr lang="en-US" smtClean="0">
                <a:latin typeface="Times New Roman" pitchFamily="18" charset="0"/>
              </a:rPr>
              <a:t>Enormous impact on business</a:t>
            </a:r>
          </a:p>
          <a:p>
            <a:endParaRPr lang="en-US" smtClean="0">
              <a:latin typeface="Times New Roman" pitchFamily="18" charset="0"/>
            </a:endParaRPr>
          </a:p>
          <a:p>
            <a:r>
              <a:rPr lang="en-US" smtClean="0">
                <a:latin typeface="Times New Roman" pitchFamily="18" charset="0"/>
              </a:rPr>
              <a:t>New activities, not possible before and old activities performed in a better way</a:t>
            </a:r>
          </a:p>
          <a:p>
            <a:endParaRPr lang="en-US" smtClean="0">
              <a:latin typeface="Times New Roman" pitchFamily="18" charset="0"/>
            </a:endParaRPr>
          </a:p>
          <a:p>
            <a:r>
              <a:rPr lang="en-US" smtClean="0">
                <a:latin typeface="Times New Roman" pitchFamily="18" charset="0"/>
              </a:rPr>
              <a:t>Different and more complex system architectures</a:t>
            </a:r>
          </a:p>
        </p:txBody>
      </p:sp>
    </p:spTree>
    <p:extLst>
      <p:ext uri="{BB962C8B-B14F-4D97-AF65-F5344CB8AC3E}">
        <p14:creationId xmlns:p14="http://schemas.microsoft.com/office/powerpoint/2010/main" val="1357425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0" name="Rectangle 7"/>
          <p:cNvSpPr>
            <a:spLocks noGrp="1" noChangeArrowheads="1"/>
          </p:cNvSpPr>
          <p:nvPr>
            <p:ph type="sldNum" sz="quarter" idx="5"/>
          </p:nvPr>
        </p:nvSpPr>
        <p:spPr>
          <a:noFill/>
        </p:spPr>
        <p:txBody>
          <a:bodyPr/>
          <a:lstStyle/>
          <a:p>
            <a:fld id="{530FEFD0-C6AC-4F06-B6EE-2CB246F8BEF7}" type="slidenum">
              <a:rPr lang="en-US">
                <a:solidFill>
                  <a:prstClr val="black"/>
                </a:solidFill>
                <a:latin typeface="Times New Roman" pitchFamily="18" charset="0"/>
              </a:rPr>
              <a:pPr/>
              <a:t>53</a:t>
            </a:fld>
            <a:endParaRPr lang="en-US">
              <a:solidFill>
                <a:prstClr val="black"/>
              </a:solidFill>
              <a:latin typeface="Times New Roman" pitchFamily="18" charset="0"/>
            </a:endParaRPr>
          </a:p>
        </p:txBody>
      </p:sp>
      <p:sp>
        <p:nvSpPr>
          <p:cNvPr id="805891" name="Rectangle 2"/>
          <p:cNvSpPr>
            <a:spLocks noGrp="1" noRot="1" noChangeAspect="1" noChangeArrowheads="1" noTextEdit="1"/>
          </p:cNvSpPr>
          <p:nvPr>
            <p:ph type="sldImg"/>
          </p:nvPr>
        </p:nvSpPr>
        <p:spPr>
          <a:ln/>
        </p:spPr>
      </p:sp>
      <p:sp>
        <p:nvSpPr>
          <p:cNvPr id="805892" name="Rectangle 3"/>
          <p:cNvSpPr>
            <a:spLocks noGrp="1" noChangeArrowheads="1"/>
          </p:cNvSpPr>
          <p:nvPr>
            <p:ph type="body" idx="1"/>
          </p:nvPr>
        </p:nvSpPr>
        <p:spPr>
          <a:noFill/>
          <a:ln/>
        </p:spPr>
        <p:txBody>
          <a:bodyPr/>
          <a:lstStyle/>
          <a:p>
            <a:r>
              <a:rPr lang="en-US" smtClean="0">
                <a:latin typeface="Times New Roman" pitchFamily="18" charset="0"/>
              </a:rPr>
              <a:t>The  way of accessing information has changed :</a:t>
            </a:r>
          </a:p>
          <a:p>
            <a:endParaRPr lang="en-US" smtClean="0">
              <a:latin typeface="Times New Roman" pitchFamily="18" charset="0"/>
            </a:endParaRPr>
          </a:p>
          <a:p>
            <a:r>
              <a:rPr lang="en-US" smtClean="0">
                <a:latin typeface="Times New Roman" pitchFamily="18" charset="0"/>
              </a:rPr>
              <a:t>Documents or other types of content can be downloaded from anywhere in the web</a:t>
            </a:r>
          </a:p>
          <a:p>
            <a:endParaRPr lang="en-US" smtClean="0">
              <a:latin typeface="Times New Roman" pitchFamily="18" charset="0"/>
            </a:endParaRPr>
          </a:p>
          <a:p>
            <a:r>
              <a:rPr lang="en-US" smtClean="0">
                <a:latin typeface="Times New Roman" pitchFamily="18" charset="0"/>
              </a:rPr>
              <a:t>Documents  have a large variety, they come from anywhere: home PCs, corporate DBMSs, ...</a:t>
            </a:r>
          </a:p>
        </p:txBody>
      </p:sp>
    </p:spTree>
    <p:extLst>
      <p:ext uri="{BB962C8B-B14F-4D97-AF65-F5344CB8AC3E}">
        <p14:creationId xmlns:p14="http://schemas.microsoft.com/office/powerpoint/2010/main" val="31122073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7"/>
          <p:cNvSpPr>
            <a:spLocks noGrp="1" noChangeArrowheads="1"/>
          </p:cNvSpPr>
          <p:nvPr>
            <p:ph type="sldNum" sz="quarter" idx="5"/>
          </p:nvPr>
        </p:nvSpPr>
        <p:spPr>
          <a:noFill/>
        </p:spPr>
        <p:txBody>
          <a:bodyPr/>
          <a:lstStyle/>
          <a:p>
            <a:fld id="{D3D41822-C5BE-40C2-9F58-B1CFE202B012}" type="slidenum">
              <a:rPr lang="en-US">
                <a:solidFill>
                  <a:prstClr val="black"/>
                </a:solidFill>
                <a:latin typeface="Times New Roman" pitchFamily="18" charset="0"/>
              </a:rPr>
              <a:pPr/>
              <a:t>54</a:t>
            </a:fld>
            <a:endParaRPr lang="en-US">
              <a:solidFill>
                <a:prstClr val="black"/>
              </a:solidFill>
              <a:latin typeface="Times New Roman" pitchFamily="18" charset="0"/>
            </a:endParaRPr>
          </a:p>
        </p:txBody>
      </p:sp>
      <p:sp>
        <p:nvSpPr>
          <p:cNvPr id="806915" name="Rectangle 2"/>
          <p:cNvSpPr>
            <a:spLocks noGrp="1" noRot="1" noChangeAspect="1" noChangeArrowheads="1" noTextEdit="1"/>
          </p:cNvSpPr>
          <p:nvPr>
            <p:ph type="sldImg"/>
          </p:nvPr>
        </p:nvSpPr>
        <p:spPr>
          <a:ln/>
        </p:spPr>
      </p:sp>
      <p:sp>
        <p:nvSpPr>
          <p:cNvPr id="806916" name="Rectangle 3"/>
          <p:cNvSpPr>
            <a:spLocks noGrp="1" noChangeArrowheads="1"/>
          </p:cNvSpPr>
          <p:nvPr>
            <p:ph type="body" idx="1"/>
          </p:nvPr>
        </p:nvSpPr>
        <p:spPr>
          <a:noFill/>
          <a:ln/>
        </p:spPr>
        <p:txBody>
          <a:bodyPr/>
          <a:lstStyle/>
          <a:p>
            <a:r>
              <a:rPr lang="en-US" smtClean="0">
                <a:latin typeface="Times New Roman" pitchFamily="18" charset="0"/>
              </a:rPr>
              <a:t>Corporations have changed their was of doing busines. Not all of these are the result of the Internet but the Internet makes easier these ways of operating .</a:t>
            </a:r>
          </a:p>
          <a:p>
            <a:endParaRPr lang="en-US" smtClean="0">
              <a:latin typeface="Times New Roman" pitchFamily="18" charset="0"/>
            </a:endParaRPr>
          </a:p>
          <a:p>
            <a:r>
              <a:rPr lang="en-US" smtClean="0">
                <a:latin typeface="Times New Roman" pitchFamily="18" charset="0"/>
              </a:rPr>
              <a:t>Employees on the road can access (read and write) corporate databases</a:t>
            </a:r>
          </a:p>
          <a:p>
            <a:endParaRPr lang="en-US" smtClean="0">
              <a:latin typeface="Times New Roman" pitchFamily="18" charset="0"/>
            </a:endParaRPr>
          </a:p>
          <a:p>
            <a:r>
              <a:rPr lang="en-US" smtClean="0">
                <a:latin typeface="Times New Roman" pitchFamily="18" charset="0"/>
              </a:rPr>
              <a:t>A company may work on partnership in some business with one of its competitors.</a:t>
            </a:r>
          </a:p>
          <a:p>
            <a:endParaRPr lang="en-US" smtClean="0">
              <a:latin typeface="Times New Roman" pitchFamily="18" charset="0"/>
            </a:endParaRPr>
          </a:p>
          <a:p>
            <a:r>
              <a:rPr lang="en-US" smtClean="0">
                <a:latin typeface="Times New Roman" pitchFamily="18" charset="0"/>
              </a:rPr>
              <a:t>Customers want to see the status of their orders</a:t>
            </a:r>
          </a:p>
          <a:p>
            <a:endParaRPr lang="en-US" smtClean="0">
              <a:latin typeface="Times New Roman" pitchFamily="18" charset="0"/>
            </a:endParaRPr>
          </a:p>
          <a:p>
            <a:r>
              <a:rPr lang="en-US" smtClean="0">
                <a:latin typeface="Times New Roman" pitchFamily="18" charset="0"/>
              </a:rPr>
              <a:t>A company may have subsidiaries in many countries with different standards and laws</a:t>
            </a:r>
          </a:p>
          <a:p>
            <a:endParaRPr lang="en-US" smtClean="0">
              <a:latin typeface="Times New Roman" pitchFamily="18" charset="0"/>
            </a:endParaRPr>
          </a:p>
          <a:p>
            <a:r>
              <a:rPr lang="en-US" smtClean="0">
                <a:latin typeface="Times New Roman" pitchFamily="18" charset="0"/>
              </a:rPr>
              <a:t>Increasing use of contractors</a:t>
            </a:r>
          </a:p>
          <a:p>
            <a:endParaRPr lang="en-US" smtClean="0">
              <a:latin typeface="Times New Roman" pitchFamily="18" charset="0"/>
            </a:endParaRPr>
          </a:p>
          <a:p>
            <a:endParaRPr lang="en-US" smtClean="0">
              <a:latin typeface="Times New Roman" pitchFamily="18" charset="0"/>
            </a:endParaRPr>
          </a:p>
        </p:txBody>
      </p:sp>
    </p:spTree>
    <p:extLst>
      <p:ext uri="{BB962C8B-B14F-4D97-AF65-F5344CB8AC3E}">
        <p14:creationId xmlns:p14="http://schemas.microsoft.com/office/powerpoint/2010/main" val="3642833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Rectangle 7"/>
          <p:cNvSpPr>
            <a:spLocks noGrp="1" noChangeArrowheads="1"/>
          </p:cNvSpPr>
          <p:nvPr>
            <p:ph type="sldNum" sz="quarter" idx="5"/>
          </p:nvPr>
        </p:nvSpPr>
        <p:spPr>
          <a:noFill/>
        </p:spPr>
        <p:txBody>
          <a:bodyPr/>
          <a:lstStyle/>
          <a:p>
            <a:fld id="{59A60257-C773-484F-9B11-98BE3A07DB38}" type="slidenum">
              <a:rPr lang="en-US">
                <a:solidFill>
                  <a:prstClr val="black"/>
                </a:solidFill>
                <a:latin typeface="Times New Roman" pitchFamily="18" charset="0"/>
              </a:rPr>
              <a:pPr/>
              <a:t>55</a:t>
            </a:fld>
            <a:endParaRPr lang="en-US">
              <a:solidFill>
                <a:prstClr val="black"/>
              </a:solidFill>
              <a:latin typeface="Times New Roman" pitchFamily="18" charset="0"/>
            </a:endParaRPr>
          </a:p>
        </p:txBody>
      </p:sp>
      <p:sp>
        <p:nvSpPr>
          <p:cNvPr id="807939" name="Rectangle 2"/>
          <p:cNvSpPr>
            <a:spLocks noGrp="1" noRot="1" noChangeAspect="1" noChangeArrowheads="1" noTextEdit="1"/>
          </p:cNvSpPr>
          <p:nvPr>
            <p:ph type="sldImg"/>
          </p:nvPr>
        </p:nvSpPr>
        <p:spPr>
          <a:ln/>
        </p:spPr>
      </p:sp>
      <p:sp>
        <p:nvSpPr>
          <p:cNvPr id="807940" name="Rectangle 3"/>
          <p:cNvSpPr>
            <a:spLocks noGrp="1" noChangeArrowheads="1"/>
          </p:cNvSpPr>
          <p:nvPr>
            <p:ph type="body" idx="1"/>
          </p:nvPr>
        </p:nvSpPr>
        <p:spPr>
          <a:noFill/>
          <a:ln/>
        </p:spPr>
        <p:txBody>
          <a:bodyPr/>
          <a:lstStyle/>
          <a:p>
            <a:r>
              <a:rPr lang="en-US" smtClean="0">
                <a:latin typeface="Times New Roman" pitchFamily="18" charset="0"/>
              </a:rPr>
              <a:t>Some of these activities could not be done without the Internet, others can now be done better.</a:t>
            </a:r>
          </a:p>
          <a:p>
            <a:endParaRPr lang="en-US" smtClean="0">
              <a:latin typeface="Times New Roman" pitchFamily="18" charset="0"/>
            </a:endParaRPr>
          </a:p>
          <a:p>
            <a:r>
              <a:rPr lang="en-US" smtClean="0">
                <a:latin typeface="Times New Roman" pitchFamily="18" charset="0"/>
              </a:rPr>
              <a:t>Remote conferencing with access to images,  animation, …</a:t>
            </a:r>
          </a:p>
          <a:p>
            <a:endParaRPr lang="en-US" smtClean="0">
              <a:latin typeface="Times New Roman" pitchFamily="18" charset="0"/>
            </a:endParaRPr>
          </a:p>
          <a:p>
            <a:r>
              <a:rPr lang="en-US" smtClean="0">
                <a:latin typeface="Times New Roman" pitchFamily="18" charset="0"/>
              </a:rPr>
              <a:t>Remote course taking  is becoming popular : assignments posted in the web</a:t>
            </a:r>
          </a:p>
          <a:p>
            <a:endParaRPr lang="en-US" smtClean="0">
              <a:latin typeface="Times New Roman" pitchFamily="18" charset="0"/>
            </a:endParaRPr>
          </a:p>
          <a:p>
            <a:r>
              <a:rPr lang="en-US" smtClean="0">
                <a:latin typeface="Times New Roman" pitchFamily="18" charset="0"/>
              </a:rPr>
              <a:t>Cooperative work:  I can write papers with people in other countries</a:t>
            </a:r>
          </a:p>
          <a:p>
            <a:endParaRPr lang="en-US" smtClean="0">
              <a:latin typeface="Times New Roman" pitchFamily="18" charset="0"/>
            </a:endParaRPr>
          </a:p>
          <a:p>
            <a:r>
              <a:rPr lang="en-US" smtClean="0">
                <a:latin typeface="Times New Roman" pitchFamily="18" charset="0"/>
              </a:rPr>
              <a:t>Shopping is taking flight this Christmas season</a:t>
            </a:r>
          </a:p>
        </p:txBody>
      </p:sp>
    </p:spTree>
    <p:extLst>
      <p:ext uri="{BB962C8B-B14F-4D97-AF65-F5344CB8AC3E}">
        <p14:creationId xmlns:p14="http://schemas.microsoft.com/office/powerpoint/2010/main" val="4094779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CDC452-0EF3-4617-BA0C-9068523DA446}" type="datetimeFigureOut">
              <a:rPr lang="en-US" smtClean="0"/>
              <a:pPr/>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A2E34-FD6E-4520-AE69-F8F6582120C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CDC452-0EF3-4617-BA0C-9068523DA446}" type="datetimeFigureOut">
              <a:rPr lang="en-US" smtClean="0"/>
              <a:pPr/>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A2E34-FD6E-4520-AE69-F8F6582120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CDC452-0EF3-4617-BA0C-9068523DA446}" type="datetimeFigureOut">
              <a:rPr lang="en-US" smtClean="0"/>
              <a:pPr/>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A2E34-FD6E-4520-AE69-F8F6582120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CDC452-0EF3-4617-BA0C-9068523DA446}" type="datetimeFigureOut">
              <a:rPr lang="en-US" smtClean="0"/>
              <a:pPr/>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A2E34-FD6E-4520-AE69-F8F6582120C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CDC452-0EF3-4617-BA0C-9068523DA446}" type="datetimeFigureOut">
              <a:rPr lang="en-US" smtClean="0"/>
              <a:pPr/>
              <a:t>5/3/2016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A2E34-FD6E-4520-AE69-F8F6582120C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CDC452-0EF3-4617-BA0C-9068523DA446}" type="datetimeFigureOut">
              <a:rPr lang="en-US" smtClean="0"/>
              <a:pPr/>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A2E34-FD6E-4520-AE69-F8F6582120C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CDC452-0EF3-4617-BA0C-9068523DA446}" type="datetimeFigureOut">
              <a:rPr lang="en-US" smtClean="0"/>
              <a:pPr/>
              <a:t>5/3/2016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BA2E34-FD6E-4520-AE69-F8F6582120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CDC452-0EF3-4617-BA0C-9068523DA446}" type="datetimeFigureOut">
              <a:rPr lang="en-US" smtClean="0"/>
              <a:pPr/>
              <a:t>5/3/2016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BA2E34-FD6E-4520-AE69-F8F6582120C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CDC452-0EF3-4617-BA0C-9068523DA446}" type="datetimeFigureOut">
              <a:rPr lang="en-US" smtClean="0"/>
              <a:pPr/>
              <a:t>5/3/2016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BA2E34-FD6E-4520-AE69-F8F6582120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CDC452-0EF3-4617-BA0C-9068523DA446}" type="datetimeFigureOut">
              <a:rPr lang="en-US" smtClean="0"/>
              <a:pPr/>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A2E34-FD6E-4520-AE69-F8F6582120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CDC452-0EF3-4617-BA0C-9068523DA446}" type="datetimeFigureOut">
              <a:rPr lang="en-US" smtClean="0"/>
              <a:pPr/>
              <a:t>5/3/2016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A2E34-FD6E-4520-AE69-F8F6582120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CDC452-0EF3-4617-BA0C-9068523DA446}" type="datetimeFigureOut">
              <a:rPr lang="en-US" smtClean="0"/>
              <a:pPr/>
              <a:t>5/3/2016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A2E34-FD6E-4520-AE69-F8F6582120C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faculty.eng.fau.edu/fernande/"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mailto:ed@cse.fau.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3.amazonaws.com/DBM/M3/2011/Downloads/RHT_2015_salary-guide.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hyperlink" Target="http://www.omg.org/" TargetMode="Externa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hyperlink" Target="http://www.plotlet.com/" TargetMode="External"/><Relationship Id="rId2" Type="http://schemas.openxmlformats.org/officeDocument/2006/relationships/hyperlink" Target="http://www.umlet.com/" TargetMode="External"/><Relationship Id="rId1" Type="http://schemas.openxmlformats.org/officeDocument/2006/relationships/slideLayout" Target="../slideLayouts/slideLayout2.xml"/><Relationship Id="rId4" Type="http://schemas.openxmlformats.org/officeDocument/2006/relationships/hyperlink" Target="http://www.eclipse.org/legal/epl-v10.html"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p:spPr>
        <p:txBody>
          <a:bodyPr/>
          <a:lstStyle/>
          <a:p>
            <a:pPr eaLnBrk="0" hangingPunct="0"/>
            <a:fld id="{7C989EBA-91F5-4022-AFE4-E55B9694F03F}" type="datetime1">
              <a:rPr lang="en-US" smtClean="0"/>
              <a:pPr eaLnBrk="0" hangingPunct="0"/>
              <a:t>5/3/2016</a:t>
            </a:fld>
            <a:endParaRPr lang="en-US" smtClean="0"/>
          </a:p>
        </p:txBody>
      </p:sp>
      <p:sp>
        <p:nvSpPr>
          <p:cNvPr id="34819" name="Slide Number Placeholder 5"/>
          <p:cNvSpPr>
            <a:spLocks noGrp="1"/>
          </p:cNvSpPr>
          <p:nvPr>
            <p:ph type="sldNum" sz="quarter" idx="12"/>
          </p:nvPr>
        </p:nvSpPr>
        <p:spPr>
          <a:noFill/>
        </p:spPr>
        <p:txBody>
          <a:bodyPr/>
          <a:lstStyle/>
          <a:p>
            <a:pPr eaLnBrk="0" hangingPunct="0"/>
            <a:fld id="{6F4758E1-1750-499D-911D-F65736218D7D}" type="slidenum">
              <a:rPr lang="en-US" smtClean="0"/>
              <a:pPr eaLnBrk="0" hangingPunct="0"/>
              <a:t>1</a:t>
            </a:fld>
            <a:endParaRPr lang="en-US" smtClean="0"/>
          </a:p>
        </p:txBody>
      </p:sp>
      <p:sp>
        <p:nvSpPr>
          <p:cNvPr id="34820" name="Rectangle 2"/>
          <p:cNvSpPr>
            <a:spLocks noGrp="1" noChangeArrowheads="1"/>
          </p:cNvSpPr>
          <p:nvPr>
            <p:ph type="ctrTitle" idx="4294967295"/>
          </p:nvPr>
        </p:nvSpPr>
        <p:spPr>
          <a:xfrm>
            <a:off x="685800" y="2286000"/>
            <a:ext cx="7772400" cy="1143000"/>
          </a:xfrm>
        </p:spPr>
        <p:txBody>
          <a:bodyPr>
            <a:normAutofit fontScale="90000"/>
          </a:bodyPr>
          <a:lstStyle/>
          <a:p>
            <a:r>
              <a:rPr lang="en-US" dirty="0" smtClean="0"/>
              <a:t> </a:t>
            </a:r>
            <a:r>
              <a:rPr lang="en-US" b="1" dirty="0"/>
              <a:t>CIS </a:t>
            </a:r>
            <a:r>
              <a:rPr lang="en-US" b="1" dirty="0" smtClean="0"/>
              <a:t>6375  Distributed Systems Security</a:t>
            </a:r>
            <a:r>
              <a:rPr lang="en-US" dirty="0" smtClean="0"/>
              <a:t>     Summer 2016</a:t>
            </a:r>
          </a:p>
        </p:txBody>
      </p:sp>
      <p:sp>
        <p:nvSpPr>
          <p:cNvPr id="34821" name="Rectangle 3"/>
          <p:cNvSpPr>
            <a:spLocks noGrp="1" noChangeArrowheads="1"/>
          </p:cNvSpPr>
          <p:nvPr>
            <p:ph type="subTitle" idx="4294967295"/>
          </p:nvPr>
        </p:nvSpPr>
        <p:spPr>
          <a:xfrm>
            <a:off x="1371600" y="3722688"/>
            <a:ext cx="6400800" cy="1882775"/>
          </a:xfrm>
        </p:spPr>
        <p:txBody>
          <a:bodyPr>
            <a:normAutofit fontScale="92500" lnSpcReduction="20000"/>
          </a:bodyPr>
          <a:lstStyle/>
          <a:p>
            <a:pPr marL="0" indent="0" algn="ctr" eaLnBrk="1" hangingPunct="1">
              <a:buFontTx/>
              <a:buNone/>
            </a:pPr>
            <a:r>
              <a:rPr lang="en-US" dirty="0" smtClean="0"/>
              <a:t>Dr. Eduardo B. Fernandez</a:t>
            </a:r>
          </a:p>
          <a:p>
            <a:pPr marL="0" indent="0" algn="ctr" eaLnBrk="1" hangingPunct="1">
              <a:buFontTx/>
              <a:buNone/>
            </a:pPr>
            <a:r>
              <a:rPr lang="en-US" sz="2400" dirty="0" smtClean="0"/>
              <a:t>Dept. of Computer Science and Eng.</a:t>
            </a:r>
          </a:p>
          <a:p>
            <a:pPr marL="0" indent="0" algn="ctr" eaLnBrk="1" hangingPunct="1">
              <a:buFontTx/>
              <a:buNone/>
            </a:pPr>
            <a:r>
              <a:rPr lang="en-US" sz="2400" dirty="0" smtClean="0"/>
              <a:t>Florida Atlantic University</a:t>
            </a:r>
          </a:p>
          <a:p>
            <a:pPr marL="0" indent="0" algn="ctr" eaLnBrk="1" hangingPunct="1">
              <a:buFontTx/>
              <a:buNone/>
            </a:pPr>
            <a:r>
              <a:rPr lang="en-US" sz="2400" dirty="0" smtClean="0">
                <a:hlinkClick r:id="rId3"/>
              </a:rPr>
              <a:t>http://faculty.eng.fau.edu/fernande/</a:t>
            </a:r>
            <a:endParaRPr lang="en-US" sz="2400" dirty="0" smtClean="0"/>
          </a:p>
          <a:p>
            <a:pPr marL="0" indent="0" algn="ctr" eaLnBrk="1" hangingPunct="1">
              <a:buFontTx/>
              <a:buNone/>
            </a:pPr>
            <a:r>
              <a:rPr lang="en-US" sz="2400" dirty="0" smtClean="0">
                <a:hlinkClick r:id="rId4"/>
              </a:rPr>
              <a:t>ed@cse.fau.edu</a:t>
            </a:r>
            <a:r>
              <a:rPr lang="en-US" sz="2400" dirty="0" smtClean="0"/>
              <a:t>     </a:t>
            </a:r>
            <a:endParaRPr lang="en-US" dirty="0" smtClean="0"/>
          </a:p>
        </p:txBody>
      </p:sp>
    </p:spTree>
  </p:cSld>
  <p:clrMapOvr>
    <a:masterClrMapping/>
  </p:clrMapOvr>
  <p:transition advTm="3371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838200" y="304800"/>
            <a:ext cx="7772400" cy="990600"/>
          </a:xfrm>
        </p:spPr>
        <p:txBody>
          <a:bodyPr>
            <a:normAutofit fontScale="90000"/>
          </a:bodyPr>
          <a:lstStyle/>
          <a:p>
            <a:r>
              <a:rPr lang="en-US" sz="2800" dirty="0" smtClean="0"/>
              <a:t>Even guardians of Internet Security are </a:t>
            </a:r>
            <a:r>
              <a:rPr lang="en-US" sz="2800" dirty="0"/>
              <a:t>t</a:t>
            </a:r>
            <a:r>
              <a:rPr lang="en-US" sz="2800" dirty="0" smtClean="0"/>
              <a:t>argets</a:t>
            </a:r>
            <a:r>
              <a:rPr lang="en-US" dirty="0" smtClean="0"/>
              <a:t/>
            </a:r>
            <a:br>
              <a:rPr lang="en-US" dirty="0" smtClean="0"/>
            </a:br>
            <a:endParaRPr lang="en-US" dirty="0" smtClean="0"/>
          </a:p>
        </p:txBody>
      </p:sp>
      <p:sp>
        <p:nvSpPr>
          <p:cNvPr id="35843" name="Content Placeholder 2"/>
          <p:cNvSpPr>
            <a:spLocks noGrp="1"/>
          </p:cNvSpPr>
          <p:nvPr>
            <p:ph idx="1"/>
          </p:nvPr>
        </p:nvSpPr>
        <p:spPr>
          <a:xfrm>
            <a:off x="685800" y="1219200"/>
            <a:ext cx="7772400" cy="4876800"/>
          </a:xfrm>
        </p:spPr>
        <p:txBody>
          <a:bodyPr>
            <a:noAutofit/>
          </a:bodyPr>
          <a:lstStyle/>
          <a:p>
            <a:r>
              <a:rPr lang="en-US" sz="2400" dirty="0" smtClean="0"/>
              <a:t>The Web site of ManTech Int., a $2.6 billion computer security company that won a major F.B.I. contract, sells its services this way: </a:t>
            </a:r>
          </a:p>
          <a:p>
            <a:r>
              <a:rPr lang="en-US" sz="2400" dirty="0" smtClean="0"/>
              <a:t>“Whether an intrusion is conducted by a skilled outsider with criminal intent, an adolescent hacker seeking a thrill or a disgruntled employee bent on revenge or espionage, the potential risks to the organization are enormous.” </a:t>
            </a:r>
          </a:p>
          <a:p>
            <a:r>
              <a:rPr lang="en-US" sz="2400" dirty="0" smtClean="0"/>
              <a:t>A band of Internet vigilantes, Anonymous, sneaked into ManTech’s computers to demonstrate the company’s insecurity. The group released what it said were internal company documents and taunted the company online: “It’s really good to know that you guys are taking care of protecting the United States from so-called cyber threats.</a:t>
            </a:r>
          </a:p>
        </p:txBody>
      </p:sp>
    </p:spTree>
    <p:extLst>
      <p:ext uri="{BB962C8B-B14F-4D97-AF65-F5344CB8AC3E}">
        <p14:creationId xmlns:p14="http://schemas.microsoft.com/office/powerpoint/2010/main" val="725594254"/>
      </p:ext>
    </p:extLst>
  </p:cSld>
  <p:clrMapOvr>
    <a:masterClrMapping/>
  </p:clrMapOvr>
  <p:transition advTm="8169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Attack to German </a:t>
            </a:r>
            <a:r>
              <a:rPr lang="en-US" dirty="0"/>
              <a:t>steel mill</a:t>
            </a:r>
            <a:br>
              <a:rPr lang="en-US" dirty="0"/>
            </a:br>
            <a:r>
              <a:rPr lang="en-US" sz="1600" dirty="0"/>
              <a:t>http://www.theregister.co.uk/2014/12/22/hackers_pop_german_steel_mill_wreck_furnace/</a:t>
            </a:r>
          </a:p>
        </p:txBody>
      </p:sp>
      <p:sp>
        <p:nvSpPr>
          <p:cNvPr id="3" name="Content Placeholder 2"/>
          <p:cNvSpPr>
            <a:spLocks noGrp="1"/>
          </p:cNvSpPr>
          <p:nvPr>
            <p:ph idx="1"/>
          </p:nvPr>
        </p:nvSpPr>
        <p:spPr/>
        <p:txBody>
          <a:bodyPr>
            <a:normAutofit fontScale="70000" lnSpcReduction="20000"/>
          </a:bodyPr>
          <a:lstStyle/>
          <a:p>
            <a:r>
              <a:rPr lang="en-US" dirty="0" smtClean="0"/>
              <a:t>Hackers </a:t>
            </a:r>
            <a:r>
              <a:rPr lang="en-US" dirty="0"/>
              <a:t>have caused "serious damage" after breaching a German steel mill and wrecking one of its blast furnaces.</a:t>
            </a:r>
          </a:p>
          <a:p>
            <a:r>
              <a:rPr lang="en-US" dirty="0"/>
              <a:t>The hack of the unnamed mill, detailed in the annual report of the German Federal Office of Information Security, was pulled off after a victim fell for a phishing email.</a:t>
            </a:r>
          </a:p>
          <a:p>
            <a:r>
              <a:rPr lang="en-US" dirty="0"/>
              <a:t>Hackers then pivoted to the production network, a feat that should not be possible according to best practice that requires separation between industrial control systems and the public internet.</a:t>
            </a:r>
          </a:p>
          <a:p>
            <a:r>
              <a:rPr lang="en-US" dirty="0"/>
              <a:t>"The result was that a blast furnace could be shut </a:t>
            </a:r>
            <a:r>
              <a:rPr lang="en-US" dirty="0" smtClean="0"/>
              <a:t>down“</a:t>
            </a:r>
          </a:p>
          <a:p>
            <a:r>
              <a:rPr lang="en-US" dirty="0"/>
              <a:t>"The attackers were knowledgeable in conventional IT security and had extensive knowledge of applied control and production processes</a:t>
            </a:r>
            <a:r>
              <a:rPr lang="en-US" dirty="0" smtClean="0"/>
              <a:t>.“</a:t>
            </a:r>
          </a:p>
          <a:p>
            <a:r>
              <a:rPr lang="en-US" dirty="0"/>
              <a:t>The attacks likely demonstrated the mill had not employed </a:t>
            </a:r>
            <a:r>
              <a:rPr lang="en-US" b="1" dirty="0"/>
              <a:t>sufficient separation of internet-facing and critical production networks.</a:t>
            </a:r>
          </a:p>
        </p:txBody>
      </p:sp>
    </p:spTree>
    <p:extLst>
      <p:ext uri="{BB962C8B-B14F-4D97-AF65-F5344CB8AC3E}">
        <p14:creationId xmlns:p14="http://schemas.microsoft.com/office/powerpoint/2010/main" val="2663795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t>Hackers’ $81 Million Sneak Attack on World Banking</a:t>
            </a:r>
            <a:br>
              <a:rPr lang="en-US" sz="2000" b="1" dirty="0"/>
            </a:br>
            <a:r>
              <a:rPr lang="en-US" sz="2000" dirty="0" smtClean="0"/>
              <a:t>http</a:t>
            </a:r>
            <a:r>
              <a:rPr lang="en-US" sz="2000" dirty="0"/>
              <a:t>://www.nytimes.com/2016/05/01/business/dealbook/hackers-81-million-sneak-attack-on-world-banking.html</a:t>
            </a:r>
          </a:p>
        </p:txBody>
      </p:sp>
      <p:sp>
        <p:nvSpPr>
          <p:cNvPr id="3" name="Content Placeholder 2"/>
          <p:cNvSpPr>
            <a:spLocks noGrp="1"/>
          </p:cNvSpPr>
          <p:nvPr>
            <p:ph idx="1"/>
          </p:nvPr>
        </p:nvSpPr>
        <p:spPr/>
        <p:txBody>
          <a:bodyPr>
            <a:normAutofit fontScale="70000" lnSpcReduction="20000"/>
          </a:bodyPr>
          <a:lstStyle/>
          <a:p>
            <a:r>
              <a:rPr lang="en-US" dirty="0"/>
              <a:t>Swift — the Society for Worldwide Interbank Financial Telecommunication — is billed as a </a:t>
            </a:r>
            <a:r>
              <a:rPr lang="en-US" dirty="0" err="1"/>
              <a:t>supersecure</a:t>
            </a:r>
            <a:r>
              <a:rPr lang="en-US" dirty="0"/>
              <a:t> system that banks use to authorize payments from one account to another. </a:t>
            </a:r>
            <a:endParaRPr lang="en-US" dirty="0" smtClean="0"/>
          </a:p>
          <a:p>
            <a:r>
              <a:rPr lang="en-US" dirty="0"/>
              <a:t>But last week, for the first time since hackers captured $81 million from Bangladesh’s central bank in February, Swift acknowledged that the thieves have tried to carry out similar heists at other banks on its network by sneaking into the beating heart of the global banking system</a:t>
            </a:r>
            <a:r>
              <a:rPr lang="en-US" dirty="0" smtClean="0"/>
              <a:t>.</a:t>
            </a:r>
          </a:p>
          <a:p>
            <a:r>
              <a:rPr lang="en-US" dirty="0"/>
              <a:t>The admission that the attack was not a one-time event in a developing country but perhaps part of a broader threat has thrust Swift into a spotlight, raising questions about how securely money is being moved around the world. Some financial security experts point out the Swift system is only as safe as its weakest link.</a:t>
            </a:r>
          </a:p>
        </p:txBody>
      </p:sp>
    </p:spTree>
    <p:extLst>
      <p:ext uri="{BB962C8B-B14F-4D97-AF65-F5344CB8AC3E}">
        <p14:creationId xmlns:p14="http://schemas.microsoft.com/office/powerpoint/2010/main" val="242504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Costs of a data breach</a:t>
            </a:r>
            <a:endParaRPr lang="en-US" dirty="0"/>
          </a:p>
        </p:txBody>
      </p:sp>
      <p:sp>
        <p:nvSpPr>
          <p:cNvPr id="3" name="Content Placeholder 2"/>
          <p:cNvSpPr>
            <a:spLocks noGrp="1"/>
          </p:cNvSpPr>
          <p:nvPr>
            <p:ph idx="1"/>
          </p:nvPr>
        </p:nvSpPr>
        <p:spPr/>
        <p:txBody>
          <a:bodyPr>
            <a:normAutofit/>
          </a:bodyPr>
          <a:lstStyle/>
          <a:p>
            <a:r>
              <a:rPr lang="en-US" dirty="0" smtClean="0"/>
              <a:t>An attack on Google cost that company about $500,000 in 2005. </a:t>
            </a:r>
          </a:p>
          <a:p>
            <a:r>
              <a:rPr lang="en-US" dirty="0" smtClean="0"/>
              <a:t>In a recent study, the average cost of a data breach for a company was $3.75 M in 2014, and the average cost for each stolen or lost record was $154. </a:t>
            </a:r>
          </a:p>
          <a:p>
            <a:r>
              <a:rPr lang="en-US" dirty="0" smtClean="0"/>
              <a:t>Done </a:t>
            </a:r>
            <a:r>
              <a:rPr lang="en-US" dirty="0"/>
              <a:t>by </a:t>
            </a:r>
            <a:r>
              <a:rPr lang="en-US" dirty="0" err="1"/>
              <a:t>Ponemon</a:t>
            </a:r>
            <a:r>
              <a:rPr lang="en-US" dirty="0"/>
              <a:t> Institute, sponsored by IBM</a:t>
            </a:r>
          </a:p>
          <a:p>
            <a:endParaRPr lang="en-US" dirty="0" smtClean="0"/>
          </a:p>
          <a:p>
            <a:endParaRPr lang="en-US" dirty="0"/>
          </a:p>
        </p:txBody>
      </p:sp>
    </p:spTree>
    <p:extLst>
      <p:ext uri="{BB962C8B-B14F-4D97-AF65-F5344CB8AC3E}">
        <p14:creationId xmlns:p14="http://schemas.microsoft.com/office/powerpoint/2010/main" val="1182508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Showing in the movies </a:t>
            </a:r>
            <a:endParaRPr lang="en-US" dirty="0"/>
          </a:p>
        </p:txBody>
      </p:sp>
      <p:sp>
        <p:nvSpPr>
          <p:cNvPr id="3" name="Content Placeholder 2"/>
          <p:cNvSpPr>
            <a:spLocks noGrp="1"/>
          </p:cNvSpPr>
          <p:nvPr>
            <p:ph idx="1"/>
          </p:nvPr>
        </p:nvSpPr>
        <p:spPr/>
        <p:txBody>
          <a:bodyPr>
            <a:normAutofit fontScale="92500" lnSpcReduction="10000"/>
          </a:bodyPr>
          <a:lstStyle/>
          <a:p>
            <a:r>
              <a:rPr lang="en-US" dirty="0"/>
              <a:t>“</a:t>
            </a:r>
            <a:r>
              <a:rPr lang="en-US" dirty="0" err="1"/>
              <a:t>Blackhat</a:t>
            </a:r>
            <a:r>
              <a:rPr lang="en-US" dirty="0"/>
              <a:t>,” </a:t>
            </a:r>
            <a:r>
              <a:rPr lang="en-US" dirty="0" smtClean="0"/>
              <a:t>starts </a:t>
            </a:r>
            <a:r>
              <a:rPr lang="en-US" dirty="0"/>
              <a:t>with a malware attack on a Chinese nuclear reactor. </a:t>
            </a:r>
            <a:endParaRPr lang="en-US" dirty="0" smtClean="0"/>
          </a:p>
          <a:p>
            <a:r>
              <a:rPr lang="en-US" dirty="0" smtClean="0"/>
              <a:t>Mr</a:t>
            </a:r>
            <a:r>
              <a:rPr lang="en-US" dirty="0"/>
              <a:t>. Wang plays the M.I.T.-trained Chinese military official tasked with finding the culprit; Mr. </a:t>
            </a:r>
            <a:r>
              <a:rPr lang="en-US" dirty="0" err="1"/>
              <a:t>Hemsworth</a:t>
            </a:r>
            <a:r>
              <a:rPr lang="en-US" dirty="0"/>
              <a:t> plays his old programming-whiz college roommate, now incarcerated, whose prison sentence is commuted in exchange for helping solve the puzzle. </a:t>
            </a:r>
            <a:endParaRPr lang="en-US" dirty="0" smtClean="0"/>
          </a:p>
          <a:p>
            <a:r>
              <a:rPr lang="en-US" dirty="0" smtClean="0"/>
              <a:t>“The imitation game”, about Alan Turing, showing how he broke the German code.</a:t>
            </a:r>
            <a:endParaRPr lang="en-US" dirty="0"/>
          </a:p>
        </p:txBody>
      </p:sp>
    </p:spTree>
    <p:extLst>
      <p:ext uri="{BB962C8B-B14F-4D97-AF65-F5344CB8AC3E}">
        <p14:creationId xmlns:p14="http://schemas.microsoft.com/office/powerpoint/2010/main" val="14018740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Semi-technical Literature</a:t>
            </a:r>
            <a:endParaRPr lang="en-US" dirty="0"/>
          </a:p>
        </p:txBody>
      </p:sp>
      <p:sp>
        <p:nvSpPr>
          <p:cNvPr id="3" name="Content Placeholder 2"/>
          <p:cNvSpPr>
            <a:spLocks noGrp="1"/>
          </p:cNvSpPr>
          <p:nvPr>
            <p:ph idx="1"/>
          </p:nvPr>
        </p:nvSpPr>
        <p:spPr/>
        <p:txBody>
          <a:bodyPr/>
          <a:lstStyle/>
          <a:p>
            <a:r>
              <a:rPr lang="en-US" dirty="0" smtClean="0"/>
              <a:t>Richard A. Clarke, “Cyber war”, </a:t>
            </a:r>
            <a:r>
              <a:rPr lang="en-US" dirty="0" err="1" smtClean="0"/>
              <a:t>ecco</a:t>
            </a:r>
            <a:r>
              <a:rPr lang="en-US" dirty="0" smtClean="0"/>
              <a:t> (Harper Collins) 2010. </a:t>
            </a:r>
          </a:p>
          <a:p>
            <a:r>
              <a:rPr lang="en-US" dirty="0" smtClean="0"/>
              <a:t>Proposes a defensive backbone: hardening electric grids, increasing DoD networks, …</a:t>
            </a:r>
          </a:p>
          <a:p>
            <a:r>
              <a:rPr lang="en-US" dirty="0" smtClean="0"/>
              <a:t>Thinks we need additional regulation</a:t>
            </a:r>
          </a:p>
          <a:p>
            <a:r>
              <a:rPr lang="en-US" dirty="0" smtClean="0"/>
              <a:t>Bruce </a:t>
            </a:r>
            <a:r>
              <a:rPr lang="en-US" dirty="0" err="1" smtClean="0"/>
              <a:t>Schneier</a:t>
            </a:r>
            <a:r>
              <a:rPr lang="en-US" dirty="0" smtClean="0"/>
              <a:t>, “Data </a:t>
            </a:r>
            <a:r>
              <a:rPr lang="en-US" dirty="0"/>
              <a:t>and </a:t>
            </a:r>
            <a:r>
              <a:rPr lang="en-US" dirty="0" smtClean="0"/>
              <a:t>Goliath: The </a:t>
            </a:r>
            <a:r>
              <a:rPr lang="en-US" dirty="0"/>
              <a:t>Hidden Battles to Collect Your Data and Control Your </a:t>
            </a:r>
            <a:r>
              <a:rPr lang="en-US" dirty="0" smtClean="0"/>
              <a:t>World”, W.W. Norton &amp; Co., 2015</a:t>
            </a:r>
            <a:endParaRPr lang="en-US" dirty="0"/>
          </a:p>
          <a:p>
            <a:endParaRPr lang="en-US" dirty="0"/>
          </a:p>
        </p:txBody>
      </p:sp>
    </p:spTree>
    <p:extLst>
      <p:ext uri="{BB962C8B-B14F-4D97-AF65-F5344CB8AC3E}">
        <p14:creationId xmlns:p14="http://schemas.microsoft.com/office/powerpoint/2010/main" val="35244482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t>http://www.networkworld.com/article/2893365/security0/shortage-of-security-pros-worsens.html?phint=newt%3Dnetworkworld_security_alert&amp;phint=idg_eid%3Dc30d380502694c47d2c45cb7576fbd6b#tk.NWWNLE_nlt_security_2015-04-20</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High salaries reflect </a:t>
            </a:r>
            <a:r>
              <a:rPr lang="en-US" dirty="0"/>
              <a:t>the </a:t>
            </a:r>
            <a:r>
              <a:rPr lang="en-US" dirty="0" smtClean="0"/>
              <a:t>demand for security experts. </a:t>
            </a:r>
            <a:r>
              <a:rPr lang="en-US" dirty="0"/>
              <a:t>The average IT starting salary is expected to climb 5.7% in 2015, according to Robert Half Technology (RHT). Five out of six security titles in </a:t>
            </a:r>
            <a:r>
              <a:rPr lang="en-US" dirty="0" smtClean="0"/>
              <a:t>RHT’s </a:t>
            </a:r>
            <a:r>
              <a:rPr lang="en-US" dirty="0" smtClean="0">
                <a:hlinkClick r:id="rId2"/>
              </a:rPr>
              <a:t>annual </a:t>
            </a:r>
            <a:r>
              <a:rPr lang="en-US" dirty="0">
                <a:hlinkClick r:id="rId2"/>
              </a:rPr>
              <a:t>salary guide</a:t>
            </a:r>
            <a:r>
              <a:rPr lang="en-US" dirty="0"/>
              <a:t> are getting larger-than-average bumps in pay for new hires:</a:t>
            </a:r>
          </a:p>
          <a:p>
            <a:r>
              <a:rPr lang="en-US" dirty="0"/>
              <a:t>Chief security officer: starting pay ranges from $134,250 to $204,750, a gain of 7.1% compared to 2014;</a:t>
            </a:r>
          </a:p>
          <a:p>
            <a:r>
              <a:rPr lang="en-US" dirty="0"/>
              <a:t>Data security analyst: $106,250 - $149,000, up 7.4%;</a:t>
            </a:r>
          </a:p>
          <a:p>
            <a:r>
              <a:rPr lang="en-US" dirty="0"/>
              <a:t>Systems security administrator: $100,000 - $140,250, up 6%;</a:t>
            </a:r>
          </a:p>
          <a:p>
            <a:r>
              <a:rPr lang="en-US" dirty="0"/>
              <a:t>Network security administrator: $99,250 - $138,500, up 5.3%;</a:t>
            </a:r>
          </a:p>
          <a:p>
            <a:r>
              <a:rPr lang="en-US" dirty="0"/>
              <a:t>Network security engineer: $105,000 - $141,500, up 6.7%; and</a:t>
            </a:r>
          </a:p>
          <a:p>
            <a:r>
              <a:rPr lang="en-US" dirty="0"/>
              <a:t>Information systems security manager: $122,250 - $171,250, up 6.6%</a:t>
            </a:r>
          </a:p>
          <a:p>
            <a:endParaRPr lang="en-US" dirty="0"/>
          </a:p>
        </p:txBody>
      </p:sp>
    </p:spTree>
    <p:extLst>
      <p:ext uri="{BB962C8B-B14F-4D97-AF65-F5344CB8AC3E}">
        <p14:creationId xmlns:p14="http://schemas.microsoft.com/office/powerpoint/2010/main" val="1492847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1"/>
          <p:cNvSpPr>
            <a:spLocks noGrp="1"/>
          </p:cNvSpPr>
          <p:nvPr>
            <p:ph type="dt" sz="quarter" idx="10"/>
          </p:nvPr>
        </p:nvSpPr>
        <p:spPr>
          <a:noFill/>
        </p:spPr>
        <p:txBody>
          <a:bodyPr/>
          <a:lstStyle/>
          <a:p>
            <a:pPr eaLnBrk="0" hangingPunct="0"/>
            <a:fld id="{42A248CF-FCEC-4D0C-9B8B-647A896EA21B}" type="datetime1">
              <a:rPr lang="en-US" smtClean="0"/>
              <a:pPr eaLnBrk="0" hangingPunct="0"/>
              <a:t>5/3/2016</a:t>
            </a:fld>
            <a:endParaRPr lang="en-US" smtClean="0"/>
          </a:p>
        </p:txBody>
      </p:sp>
      <p:sp>
        <p:nvSpPr>
          <p:cNvPr id="43011" name="Slide Number Placeholder 3"/>
          <p:cNvSpPr>
            <a:spLocks noGrp="1"/>
          </p:cNvSpPr>
          <p:nvPr>
            <p:ph type="sldNum" sz="quarter" idx="12"/>
          </p:nvPr>
        </p:nvSpPr>
        <p:spPr>
          <a:xfrm>
            <a:off x="6705600" y="6356350"/>
            <a:ext cx="2133600" cy="365125"/>
          </a:xfrm>
          <a:noFill/>
        </p:spPr>
        <p:txBody>
          <a:bodyPr/>
          <a:lstStyle/>
          <a:p>
            <a:pPr eaLnBrk="0" hangingPunct="0"/>
            <a:fld id="{DC55F9D9-13D4-4C1D-A368-75CB5614A938}" type="slidenum">
              <a:rPr lang="en-US" smtClean="0"/>
              <a:pPr eaLnBrk="0" hangingPunct="0"/>
              <a:t>17</a:t>
            </a:fld>
            <a:endParaRPr lang="en-US" smtClean="0"/>
          </a:p>
        </p:txBody>
      </p:sp>
      <p:sp>
        <p:nvSpPr>
          <p:cNvPr id="43012" name="Rectangle 2"/>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a:r>
              <a:rPr lang="en-US" sz="4400">
                <a:solidFill>
                  <a:schemeClr val="accent2"/>
                </a:solidFill>
                <a:latin typeface="Script"/>
              </a:rPr>
              <a:t>About this course       </a:t>
            </a:r>
          </a:p>
        </p:txBody>
      </p:sp>
      <p:sp>
        <p:nvSpPr>
          <p:cNvPr id="43013" name="Rectangle 3"/>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a:spcBef>
                <a:spcPct val="20000"/>
              </a:spcBef>
              <a:buFontTx/>
              <a:buChar char="•"/>
            </a:pPr>
            <a:r>
              <a:rPr lang="en-US" sz="2400" dirty="0">
                <a:latin typeface="Times New Roman" pitchFamily="18" charset="0"/>
              </a:rPr>
              <a:t>Its objective is to provide a conceptual overview, how attacks and defenses relate to the system architecture (holistic view)</a:t>
            </a:r>
          </a:p>
          <a:p>
            <a:pPr marL="342900" indent="-342900">
              <a:spcBef>
                <a:spcPct val="20000"/>
              </a:spcBef>
              <a:buFontTx/>
              <a:buChar char="•"/>
            </a:pPr>
            <a:r>
              <a:rPr lang="en-US" sz="2400" dirty="0">
                <a:latin typeface="Times New Roman" pitchFamily="18" charset="0"/>
              </a:rPr>
              <a:t>The Internet is complex, is evolving rapidly, and global understanding is fundamental for security</a:t>
            </a:r>
          </a:p>
          <a:p>
            <a:pPr marL="342900" indent="-342900">
              <a:spcBef>
                <a:spcPct val="20000"/>
              </a:spcBef>
              <a:buFontTx/>
              <a:buChar char="•"/>
            </a:pPr>
            <a:r>
              <a:rPr lang="en-US" sz="2400" dirty="0">
                <a:latin typeface="Times New Roman" pitchFamily="18" charset="0"/>
              </a:rPr>
              <a:t>Emphasis on important new developments: web services, clouds, wireless systems, standards, patterns </a:t>
            </a:r>
          </a:p>
          <a:p>
            <a:pPr marL="342900" indent="-342900">
              <a:spcBef>
                <a:spcPct val="20000"/>
              </a:spcBef>
              <a:buFontTx/>
              <a:buChar char="•"/>
            </a:pPr>
            <a:r>
              <a:rPr lang="en-US" sz="2400" dirty="0">
                <a:latin typeface="Times New Roman" pitchFamily="18" charset="0"/>
              </a:rPr>
              <a:t>An engineering, not theoretical, approach.</a:t>
            </a:r>
          </a:p>
          <a:p>
            <a:pPr marL="342900" indent="-342900">
              <a:spcBef>
                <a:spcPct val="20000"/>
              </a:spcBef>
              <a:buFontTx/>
              <a:buChar char="•"/>
            </a:pPr>
            <a:r>
              <a:rPr lang="en-US" sz="2400" dirty="0">
                <a:latin typeface="Times New Roman" pitchFamily="18" charset="0"/>
              </a:rPr>
              <a:t>Use of </a:t>
            </a:r>
            <a:r>
              <a:rPr lang="en-US" sz="2400" dirty="0" smtClean="0">
                <a:latin typeface="Times New Roman" pitchFamily="18" charset="0"/>
              </a:rPr>
              <a:t>patterns and UML to provide some precision</a:t>
            </a:r>
            <a:endParaRPr lang="en-US" sz="2400" dirty="0">
              <a:latin typeface="Times New Roman" pitchFamily="18" charset="0"/>
            </a:endParaRPr>
          </a:p>
        </p:txBody>
      </p:sp>
    </p:spTree>
  </p:cSld>
  <p:clrMapOvr>
    <a:masterClrMapping/>
  </p:clrMapOvr>
  <p:transition advTm="12731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similar opinion</a:t>
            </a:r>
            <a:endParaRPr lang="en-US" dirty="0"/>
          </a:p>
        </p:txBody>
      </p:sp>
      <p:sp>
        <p:nvSpPr>
          <p:cNvPr id="3" name="Content Placeholder 2"/>
          <p:cNvSpPr>
            <a:spLocks noGrp="1"/>
          </p:cNvSpPr>
          <p:nvPr>
            <p:ph idx="1"/>
          </p:nvPr>
        </p:nvSpPr>
        <p:spPr/>
        <p:txBody>
          <a:bodyPr/>
          <a:lstStyle/>
          <a:p>
            <a:r>
              <a:rPr lang="en-US" dirty="0" smtClean="0"/>
              <a:t>The mantra of any good security engineer is: “Security is  not a product, but a process. </a:t>
            </a:r>
          </a:p>
          <a:p>
            <a:pPr>
              <a:buNone/>
            </a:pPr>
            <a:r>
              <a:rPr lang="en-US" dirty="0" smtClean="0"/>
              <a:t>    It's more than designing strong cryptography into a system; it's designing the entire </a:t>
            </a:r>
          </a:p>
          <a:p>
            <a:pPr>
              <a:buNone/>
            </a:pPr>
            <a:r>
              <a:rPr lang="en-US" dirty="0" smtClean="0"/>
              <a:t>    system such that all security measures, including cryptography, work together. “</a:t>
            </a:r>
          </a:p>
          <a:p>
            <a:pPr>
              <a:buNone/>
            </a:pPr>
            <a:r>
              <a:rPr lang="en-US" dirty="0" smtClean="0"/>
              <a:t>                                              – Bruce </a:t>
            </a:r>
            <a:r>
              <a:rPr lang="en-US" dirty="0" err="1" smtClean="0"/>
              <a:t>Schneier</a:t>
            </a:r>
            <a:r>
              <a:rPr lang="en-US" dirty="0" smtClean="0"/>
              <a:t> </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thinking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Emphasis on </a:t>
            </a:r>
            <a:r>
              <a:rPr lang="en-US" b="1" dirty="0" smtClean="0"/>
              <a:t>analysis</a:t>
            </a:r>
            <a:r>
              <a:rPr lang="en-US" dirty="0" smtClean="0"/>
              <a:t> to understand the complete picture, look at a combination of specific components—architectural view—and see the resultant effect on security </a:t>
            </a:r>
          </a:p>
          <a:p>
            <a:r>
              <a:rPr lang="en-US" b="1" dirty="0" smtClean="0"/>
              <a:t>Synthesis:</a:t>
            </a:r>
            <a:r>
              <a:rPr lang="en-US" dirty="0" smtClean="0"/>
              <a:t> what should we add or change in a system to get a given degree of security; how to build secure systems.</a:t>
            </a:r>
          </a:p>
          <a:p>
            <a:r>
              <a:rPr lang="en-US" b="1" dirty="0" smtClean="0"/>
              <a:t>Critical thinking</a:t>
            </a:r>
            <a:r>
              <a:rPr lang="en-US" dirty="0" smtClean="0"/>
              <a:t>, no blind application of rules</a:t>
            </a:r>
          </a:p>
          <a:p>
            <a:r>
              <a:rPr lang="en-US" dirty="0" smtClean="0"/>
              <a:t>Design-oriented problems do not have algorithms or unique solutions</a:t>
            </a:r>
            <a:endParaRPr lang="en-US" dirty="0"/>
          </a:p>
        </p:txBody>
      </p:sp>
    </p:spTree>
    <p:extLst>
      <p:ext uri="{BB962C8B-B14F-4D97-AF65-F5344CB8AC3E}">
        <p14:creationId xmlns:p14="http://schemas.microsoft.com/office/powerpoint/2010/main" val="3588878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we have a problem?</a:t>
            </a:r>
            <a:endParaRPr lang="en-US" dirty="0"/>
          </a:p>
        </p:txBody>
      </p:sp>
      <p:sp>
        <p:nvSpPr>
          <p:cNvPr id="3" name="Content Placeholder 2"/>
          <p:cNvSpPr>
            <a:spLocks noGrp="1"/>
          </p:cNvSpPr>
          <p:nvPr>
            <p:ph idx="1"/>
          </p:nvPr>
        </p:nvSpPr>
        <p:spPr/>
        <p:txBody>
          <a:bodyPr>
            <a:normAutofit fontScale="92500" lnSpcReduction="10000"/>
          </a:bodyPr>
          <a:lstStyle/>
          <a:p>
            <a:r>
              <a:rPr lang="en-US" dirty="0"/>
              <a:t>Almost every week we have a major security incident</a:t>
            </a:r>
            <a:r>
              <a:rPr lang="en-US" dirty="0" smtClean="0"/>
              <a:t>.</a:t>
            </a:r>
          </a:p>
          <a:p>
            <a:r>
              <a:rPr lang="en-US" dirty="0" smtClean="0"/>
              <a:t>Companies:  Target, Sony (twice), Home Depot, Goodwill, JP Morgan, Chick-fil-A, Neiman Marcus, Michaels,…</a:t>
            </a:r>
          </a:p>
          <a:p>
            <a:r>
              <a:rPr lang="en-US" dirty="0" smtClean="0"/>
              <a:t>Government: IRS, DOE, OPM,…</a:t>
            </a:r>
          </a:p>
          <a:p>
            <a:r>
              <a:rPr lang="en-US" dirty="0" smtClean="0"/>
              <a:t>Physical systems: German steel mill</a:t>
            </a:r>
          </a:p>
          <a:p>
            <a:r>
              <a:rPr lang="en-US" dirty="0" smtClean="0"/>
              <a:t>Medical systems: several, e.g. Anthem</a:t>
            </a:r>
          </a:p>
          <a:p>
            <a:r>
              <a:rPr lang="en-US" dirty="0" smtClean="0"/>
              <a:t>Point of sale: Target, Michaels, Home Depot, …</a:t>
            </a:r>
            <a:endParaRPr lang="en-US" dirty="0"/>
          </a:p>
          <a:p>
            <a:endParaRPr lang="en-US" dirty="0"/>
          </a:p>
        </p:txBody>
      </p:sp>
    </p:spTree>
    <p:extLst>
      <p:ext uri="{BB962C8B-B14F-4D97-AF65-F5344CB8AC3E}">
        <p14:creationId xmlns:p14="http://schemas.microsoft.com/office/powerpoint/2010/main" val="106851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1"/>
          <p:cNvSpPr>
            <a:spLocks noGrp="1"/>
          </p:cNvSpPr>
          <p:nvPr>
            <p:ph type="dt" sz="quarter" idx="10"/>
          </p:nvPr>
        </p:nvSpPr>
        <p:spPr>
          <a:noFill/>
        </p:spPr>
        <p:txBody>
          <a:bodyPr/>
          <a:lstStyle/>
          <a:p>
            <a:pPr eaLnBrk="0" hangingPunct="0"/>
            <a:fld id="{B06A2C22-FDF9-4B1A-A616-646335A211D7}" type="datetime1">
              <a:rPr lang="en-US" smtClean="0"/>
              <a:pPr eaLnBrk="0" hangingPunct="0"/>
              <a:t>5/3/2016</a:t>
            </a:fld>
            <a:endParaRPr lang="en-US" smtClean="0"/>
          </a:p>
        </p:txBody>
      </p:sp>
      <p:sp>
        <p:nvSpPr>
          <p:cNvPr id="44035" name="Slide Number Placeholder 3"/>
          <p:cNvSpPr>
            <a:spLocks noGrp="1"/>
          </p:cNvSpPr>
          <p:nvPr>
            <p:ph type="sldNum" sz="quarter" idx="12"/>
          </p:nvPr>
        </p:nvSpPr>
        <p:spPr>
          <a:noFill/>
        </p:spPr>
        <p:txBody>
          <a:bodyPr/>
          <a:lstStyle/>
          <a:p>
            <a:pPr eaLnBrk="0" hangingPunct="0"/>
            <a:fld id="{5117763F-9487-4F58-BA7F-E1D635DF3C78}" type="slidenum">
              <a:rPr lang="en-US" smtClean="0"/>
              <a:pPr eaLnBrk="0" hangingPunct="0"/>
              <a:t>20</a:t>
            </a:fld>
            <a:endParaRPr lang="en-US" smtClean="0"/>
          </a:p>
        </p:txBody>
      </p:sp>
      <p:sp>
        <p:nvSpPr>
          <p:cNvPr id="44036" name="Rectangle 2"/>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a:r>
              <a:rPr lang="en-US" sz="4400">
                <a:solidFill>
                  <a:schemeClr val="accent2"/>
                </a:solidFill>
                <a:latin typeface="Script"/>
              </a:rPr>
              <a:t>About me</a:t>
            </a:r>
            <a:endParaRPr lang="en-US" sz="4400">
              <a:solidFill>
                <a:schemeClr val="tx2"/>
              </a:solidFill>
              <a:latin typeface="Times New Roman" pitchFamily="18" charset="0"/>
            </a:endParaRPr>
          </a:p>
        </p:txBody>
      </p:sp>
      <p:sp>
        <p:nvSpPr>
          <p:cNvPr id="44037" name="Rectangle 3"/>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a:spcBef>
                <a:spcPct val="20000"/>
              </a:spcBef>
              <a:buFontTx/>
              <a:buChar char="•"/>
            </a:pPr>
            <a:r>
              <a:rPr lang="en-US" sz="2800" dirty="0">
                <a:latin typeface="Times New Roman" pitchFamily="18" charset="0"/>
              </a:rPr>
              <a:t>Professor of Computer Science at Florida Atlantic University, Boca Raton, FL., USA</a:t>
            </a:r>
          </a:p>
          <a:p>
            <a:pPr marL="342900" indent="-342900">
              <a:spcBef>
                <a:spcPct val="20000"/>
              </a:spcBef>
              <a:buFontTx/>
              <a:buChar char="•"/>
            </a:pPr>
            <a:r>
              <a:rPr lang="en-US" sz="2800" dirty="0">
                <a:latin typeface="Times New Roman" pitchFamily="18" charset="0"/>
              </a:rPr>
              <a:t>Worked at IBM for 8 years (L.A. Scientific Center).</a:t>
            </a:r>
          </a:p>
          <a:p>
            <a:pPr marL="342900" indent="-342900">
              <a:spcBef>
                <a:spcPct val="20000"/>
              </a:spcBef>
              <a:buFontTx/>
              <a:buChar char="•"/>
            </a:pPr>
            <a:r>
              <a:rPr lang="en-US" sz="2800" dirty="0">
                <a:latin typeface="Times New Roman" pitchFamily="18" charset="0"/>
              </a:rPr>
              <a:t>Wrote the first book on database security (Addison-Wesley, 1981) and two books on security </a:t>
            </a:r>
            <a:r>
              <a:rPr lang="en-US" sz="2800" dirty="0" smtClean="0">
                <a:latin typeface="Times New Roman" pitchFamily="18" charset="0"/>
              </a:rPr>
              <a:t>patterns (2006 and 2013) </a:t>
            </a:r>
            <a:endParaRPr lang="en-US" sz="2800" dirty="0">
              <a:latin typeface="Times New Roman" pitchFamily="18" charset="0"/>
            </a:endParaRPr>
          </a:p>
          <a:p>
            <a:pPr marL="342900" indent="-342900">
              <a:spcBef>
                <a:spcPct val="20000"/>
              </a:spcBef>
              <a:buFontTx/>
              <a:buChar char="•"/>
            </a:pPr>
            <a:r>
              <a:rPr lang="en-US" sz="2800" dirty="0">
                <a:latin typeface="Times New Roman" pitchFamily="18" charset="0"/>
              </a:rPr>
              <a:t>Author of many research papers</a:t>
            </a:r>
          </a:p>
          <a:p>
            <a:pPr marL="342900" indent="-342900">
              <a:spcBef>
                <a:spcPct val="20000"/>
              </a:spcBef>
              <a:buFontTx/>
              <a:buChar char="•"/>
            </a:pPr>
            <a:r>
              <a:rPr lang="en-US" sz="2800" dirty="0">
                <a:latin typeface="Times New Roman" pitchFamily="18" charset="0"/>
              </a:rPr>
              <a:t>Consultant to IBM, Siemens, Lucent</a:t>
            </a:r>
            <a:r>
              <a:rPr lang="en-US" sz="2800" dirty="0" smtClean="0">
                <a:latin typeface="Times New Roman" pitchFamily="18" charset="0"/>
              </a:rPr>
              <a:t>, Huawei,…</a:t>
            </a:r>
            <a:endParaRPr lang="en-US" sz="2800" dirty="0">
              <a:latin typeface="Times New Roman" pitchFamily="18" charset="0"/>
            </a:endParaRPr>
          </a:p>
        </p:txBody>
      </p:sp>
    </p:spTree>
  </p:cSld>
  <p:clrMapOvr>
    <a:masterClrMapping/>
  </p:clrMapOvr>
  <p:transition advTm="3985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Chilean-Italian-American</a:t>
            </a:r>
            <a:endParaRPr lang="en-US" dirty="0"/>
          </a:p>
        </p:txBody>
      </p:sp>
      <p:sp>
        <p:nvSpPr>
          <p:cNvPr id="3" name="Content Placeholder 2"/>
          <p:cNvSpPr>
            <a:spLocks noGrp="1"/>
          </p:cNvSpPr>
          <p:nvPr>
            <p:ph idx="1"/>
          </p:nvPr>
        </p:nvSpPr>
        <p:spPr/>
        <p:txBody>
          <a:bodyPr/>
          <a:lstStyle/>
          <a:p>
            <a:r>
              <a:rPr lang="en-US" dirty="0" smtClean="0"/>
              <a:t>Born in Chile</a:t>
            </a:r>
          </a:p>
          <a:p>
            <a:r>
              <a:rPr lang="en-US" dirty="0" smtClean="0"/>
              <a:t>My mother was Italian, born in </a:t>
            </a:r>
            <a:r>
              <a:rPr lang="en-US" dirty="0" err="1" smtClean="0"/>
              <a:t>Cingoli</a:t>
            </a:r>
            <a:r>
              <a:rPr lang="en-US" dirty="0" smtClean="0"/>
              <a:t>, Macerata, Marche</a:t>
            </a:r>
          </a:p>
          <a:p>
            <a:r>
              <a:rPr lang="en-US" dirty="0" smtClean="0"/>
              <a:t>My father was of Spanish origin</a:t>
            </a:r>
          </a:p>
          <a:p>
            <a:r>
              <a:rPr lang="en-US" dirty="0" smtClean="0"/>
              <a:t>I have lived in the US since 1973</a:t>
            </a:r>
          </a:p>
          <a:p>
            <a:r>
              <a:rPr lang="en-US" dirty="0" smtClean="0"/>
              <a:t>My wife is Chinese (from Shanghai)</a:t>
            </a:r>
          </a:p>
          <a:p>
            <a:r>
              <a:rPr lang="en-US" dirty="0" smtClean="0"/>
              <a:t>My two daughters (17 and 25)were born in the US</a:t>
            </a:r>
          </a:p>
          <a:p>
            <a:pPr marL="0" indent="0">
              <a:buNone/>
            </a:pPr>
            <a:endParaRPr lang="en-US" dirty="0"/>
          </a:p>
        </p:txBody>
      </p:sp>
    </p:spTree>
    <p:extLst>
      <p:ext uri="{BB962C8B-B14F-4D97-AF65-F5344CB8AC3E}">
        <p14:creationId xmlns:p14="http://schemas.microsoft.com/office/powerpoint/2010/main" val="1722369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Date Placeholder 1"/>
          <p:cNvSpPr>
            <a:spLocks noGrp="1"/>
          </p:cNvSpPr>
          <p:nvPr>
            <p:ph type="dt" sz="quarter" idx="10"/>
          </p:nvPr>
        </p:nvSpPr>
        <p:spPr>
          <a:noFill/>
        </p:spPr>
        <p:txBody>
          <a:bodyPr/>
          <a:lstStyle/>
          <a:p>
            <a:pPr eaLnBrk="0" hangingPunct="0"/>
            <a:fld id="{1B330AE0-F668-46C0-8737-BFAEA0A02E42}" type="datetime1">
              <a:rPr lang="en-US" smtClean="0"/>
              <a:pPr eaLnBrk="0" hangingPunct="0"/>
              <a:t>5/3/2016</a:t>
            </a:fld>
            <a:endParaRPr lang="en-US" smtClean="0"/>
          </a:p>
        </p:txBody>
      </p:sp>
      <p:sp>
        <p:nvSpPr>
          <p:cNvPr id="1028" name="Slide Number Placeholder 3"/>
          <p:cNvSpPr>
            <a:spLocks noGrp="1"/>
          </p:cNvSpPr>
          <p:nvPr>
            <p:ph type="sldNum" sz="quarter" idx="12"/>
          </p:nvPr>
        </p:nvSpPr>
        <p:spPr>
          <a:noFill/>
        </p:spPr>
        <p:txBody>
          <a:bodyPr/>
          <a:lstStyle/>
          <a:p>
            <a:pPr eaLnBrk="0" hangingPunct="0"/>
            <a:fld id="{C1319AFD-E93F-4284-BB6B-A842C91FB466}" type="slidenum">
              <a:rPr lang="en-US" smtClean="0"/>
              <a:pPr eaLnBrk="0" hangingPunct="0"/>
              <a:t>22</a:t>
            </a:fld>
            <a:endParaRPr lang="en-US" smtClean="0"/>
          </a:p>
        </p:txBody>
      </p:sp>
      <p:graphicFrame>
        <p:nvGraphicFramePr>
          <p:cNvPr id="1026" name="Object 4"/>
          <p:cNvGraphicFramePr>
            <a:graphicFrameLocks noChangeAspect="1"/>
          </p:cNvGraphicFramePr>
          <p:nvPr/>
        </p:nvGraphicFramePr>
        <p:xfrm>
          <a:off x="2085975" y="177800"/>
          <a:ext cx="4972050" cy="6503988"/>
        </p:xfrm>
        <a:graphic>
          <a:graphicData uri="http://schemas.openxmlformats.org/presentationml/2006/ole">
            <mc:AlternateContent xmlns:mc="http://schemas.openxmlformats.org/markup-compatibility/2006">
              <mc:Choice xmlns:v="urn:schemas-microsoft-com:vml" Requires="v">
                <p:oleObj spid="_x0000_s1199" name="Acrobat Document" r:id="rId3" imgW="4971429" imgH="6504762" progId="AcroExch.Document.7">
                  <p:embed/>
                </p:oleObj>
              </mc:Choice>
              <mc:Fallback>
                <p:oleObj name="Acrobat Document" r:id="rId3" imgW="4971429" imgH="6504762" progId="AcroExch.Document.7">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5975" y="177800"/>
                        <a:ext cx="4972050" cy="650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advTm="2647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4"/>
          <p:cNvGraphicFramePr>
            <a:graphicFrameLocks noChangeAspect="1"/>
          </p:cNvGraphicFramePr>
          <p:nvPr/>
        </p:nvGraphicFramePr>
        <p:xfrm>
          <a:off x="2005013" y="176213"/>
          <a:ext cx="5133975" cy="6505575"/>
        </p:xfrm>
        <a:graphic>
          <a:graphicData uri="http://schemas.openxmlformats.org/presentationml/2006/ole">
            <mc:AlternateContent xmlns:mc="http://schemas.openxmlformats.org/markup-compatibility/2006">
              <mc:Choice xmlns:v="urn:schemas-microsoft-com:vml" Requires="v">
                <p:oleObj spid="_x0000_s2223" name="Acrobat Document" r:id="rId3" imgW="4851000" imgH="6147000" progId="AcroExch.Document.7">
                  <p:embed/>
                </p:oleObj>
              </mc:Choice>
              <mc:Fallback>
                <p:oleObj name="Acrobat Document" r:id="rId3" imgW="4851000" imgH="6147000" progId="AcroExch.Document.7">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5013" y="176213"/>
                        <a:ext cx="5133975" cy="650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advTm="3015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dirty="0" smtClean="0"/>
              <a:t>Course details I</a:t>
            </a:r>
          </a:p>
        </p:txBody>
      </p:sp>
      <p:sp>
        <p:nvSpPr>
          <p:cNvPr id="45059" name="Rectangle 3"/>
          <p:cNvSpPr>
            <a:spLocks noGrp="1" noChangeArrowheads="1"/>
          </p:cNvSpPr>
          <p:nvPr>
            <p:ph type="body" idx="1"/>
          </p:nvPr>
        </p:nvSpPr>
        <p:spPr/>
        <p:txBody>
          <a:bodyPr>
            <a:normAutofit fontScale="62500" lnSpcReduction="20000"/>
          </a:bodyPr>
          <a:lstStyle/>
          <a:p>
            <a:pPr eaLnBrk="1" hangingPunct="1">
              <a:lnSpc>
                <a:spcPct val="90000"/>
              </a:lnSpc>
            </a:pPr>
            <a:r>
              <a:rPr lang="en-US" b="1" dirty="0" smtClean="0"/>
              <a:t>Prerequisite:</a:t>
            </a:r>
            <a:r>
              <a:rPr lang="en-US" dirty="0" smtClean="0"/>
              <a:t>  general background on operating systems, architecture, and languages.  Some UML</a:t>
            </a:r>
          </a:p>
          <a:p>
            <a:pPr>
              <a:lnSpc>
                <a:spcPct val="90000"/>
              </a:lnSpc>
            </a:pPr>
            <a:r>
              <a:rPr lang="en-US" b="1" dirty="0" smtClean="0"/>
              <a:t>Content</a:t>
            </a:r>
            <a:r>
              <a:rPr lang="en-US" dirty="0" smtClean="0"/>
              <a:t>: </a:t>
            </a:r>
            <a:r>
              <a:rPr lang="en-US" dirty="0"/>
              <a:t>Most practical information systems are distributed systems. </a:t>
            </a:r>
            <a:br>
              <a:rPr lang="en-US" dirty="0"/>
            </a:br>
            <a:r>
              <a:rPr lang="en-US" dirty="0"/>
              <a:t>This comes from the need to provide access to corporate information to distributed </a:t>
            </a:r>
            <a:r>
              <a:rPr lang="en-US" dirty="0" smtClean="0"/>
              <a:t>employees </a:t>
            </a:r>
            <a:r>
              <a:rPr lang="en-US" dirty="0"/>
              <a:t>and customers and to adapt to application needs.  This course considers the security issues of such systems together with possible solutions. We consider as reference context Internet-based systems. We use UML and patterns to describe architectures. We discuss security in new types of systems such as web services, cloud computing, and cyber-physical systems. We analyze threats in these systems. We present a methodology to build secure distributed systems</a:t>
            </a:r>
            <a:r>
              <a:rPr lang="en-US" dirty="0" smtClean="0"/>
              <a:t>.</a:t>
            </a:r>
            <a:r>
              <a:rPr lang="en-US" dirty="0" smtClean="0"/>
              <a:t>. We consider attacks </a:t>
            </a:r>
            <a:r>
              <a:rPr lang="en-US" dirty="0" smtClean="0"/>
              <a:t>and defenses. </a:t>
            </a:r>
            <a:r>
              <a:rPr lang="en-US" dirty="0" smtClean="0"/>
              <a:t>Use </a:t>
            </a:r>
            <a:r>
              <a:rPr lang="en-US" dirty="0" smtClean="0"/>
              <a:t>of security </a:t>
            </a:r>
            <a:r>
              <a:rPr lang="en-US" dirty="0" smtClean="0"/>
              <a:t>patterns to describe systems.</a:t>
            </a:r>
            <a:endParaRPr lang="en-US" dirty="0" smtClean="0"/>
          </a:p>
          <a:p>
            <a:pPr eaLnBrk="1" hangingPunct="1">
              <a:lnSpc>
                <a:spcPct val="90000"/>
              </a:lnSpc>
            </a:pPr>
            <a:r>
              <a:rPr lang="en-US" b="1" dirty="0" smtClean="0"/>
              <a:t>Textbooks:</a:t>
            </a:r>
            <a:r>
              <a:rPr lang="en-US" dirty="0" smtClean="0"/>
              <a:t>  </a:t>
            </a:r>
            <a:r>
              <a:rPr lang="en-US" dirty="0" err="1" smtClean="0"/>
              <a:t>E.B.Fernandez</a:t>
            </a:r>
            <a:r>
              <a:rPr lang="en-US" dirty="0" smtClean="0"/>
              <a:t>, The Design of Secure Systems, class notes</a:t>
            </a:r>
          </a:p>
          <a:p>
            <a:pPr eaLnBrk="1" hangingPunct="1">
              <a:lnSpc>
                <a:spcPct val="90000"/>
              </a:lnSpc>
              <a:buNone/>
            </a:pPr>
            <a:r>
              <a:rPr lang="en-US" dirty="0" smtClean="0"/>
              <a:t>    My book on patterns. Papers and notes</a:t>
            </a:r>
          </a:p>
          <a:p>
            <a:pPr eaLnBrk="1" hangingPunct="1">
              <a:lnSpc>
                <a:spcPct val="90000"/>
              </a:lnSpc>
              <a:buNone/>
            </a:pPr>
            <a:r>
              <a:rPr lang="en-US" dirty="0" smtClean="0"/>
              <a:t>    All can be found in Blackboard, except my book on patterns.</a:t>
            </a:r>
          </a:p>
          <a:p>
            <a:pPr marL="0" indent="0">
              <a:buNone/>
            </a:pPr>
            <a:r>
              <a:rPr lang="en-US" dirty="0" smtClean="0"/>
              <a:t>    </a:t>
            </a:r>
            <a:r>
              <a:rPr lang="en-US" dirty="0" smtClean="0"/>
              <a:t>General Reference</a:t>
            </a:r>
            <a:r>
              <a:rPr lang="en-US" dirty="0" smtClean="0"/>
              <a:t>: W</a:t>
            </a:r>
            <a:r>
              <a:rPr lang="en-US" dirty="0"/>
              <a:t>. Stallings and L. Brown, </a:t>
            </a:r>
            <a:r>
              <a:rPr lang="en-US" i="1" dirty="0"/>
              <a:t>Computer security: </a:t>
            </a:r>
            <a:endParaRPr lang="en-US" i="1" dirty="0" smtClean="0"/>
          </a:p>
          <a:p>
            <a:pPr marL="0" indent="0">
              <a:buNone/>
            </a:pPr>
            <a:r>
              <a:rPr lang="en-US" i="1" dirty="0"/>
              <a:t> </a:t>
            </a:r>
            <a:r>
              <a:rPr lang="en-US" i="1" dirty="0" smtClean="0"/>
              <a:t>   Principles </a:t>
            </a:r>
            <a:r>
              <a:rPr lang="en-US" i="1" dirty="0"/>
              <a:t>and </a:t>
            </a:r>
            <a:r>
              <a:rPr lang="en-US" i="1" dirty="0" smtClean="0"/>
              <a:t>practice (3</a:t>
            </a:r>
            <a:r>
              <a:rPr lang="en-US" i="1" baseline="30000" dirty="0" smtClean="0"/>
              <a:t>rd</a:t>
            </a:r>
            <a:r>
              <a:rPr lang="en-US" i="1" dirty="0" smtClean="0"/>
              <a:t>. Ed.)</a:t>
            </a:r>
            <a:r>
              <a:rPr lang="en-US" dirty="0" smtClean="0"/>
              <a:t>,  </a:t>
            </a:r>
            <a:r>
              <a:rPr lang="en-US" dirty="0"/>
              <a:t>Prentice Hall 2015.</a:t>
            </a:r>
          </a:p>
          <a:p>
            <a:pPr marL="0" indent="0">
              <a:buNone/>
            </a:pPr>
            <a:endParaRPr lang="en-US" dirty="0"/>
          </a:p>
        </p:txBody>
      </p:sp>
    </p:spTree>
  </p:cSld>
  <p:clrMapOvr>
    <a:masterClrMapping/>
  </p:clrMapOvr>
  <p:transition advTm="18711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Course details II</a:t>
            </a:r>
          </a:p>
        </p:txBody>
      </p:sp>
      <p:sp>
        <p:nvSpPr>
          <p:cNvPr id="46083" name="Rectangle 3"/>
          <p:cNvSpPr>
            <a:spLocks noGrp="1" noChangeArrowheads="1"/>
          </p:cNvSpPr>
          <p:nvPr>
            <p:ph type="body" idx="1"/>
          </p:nvPr>
        </p:nvSpPr>
        <p:spPr/>
        <p:txBody>
          <a:bodyPr/>
          <a:lstStyle/>
          <a:p>
            <a:pPr eaLnBrk="1" hangingPunct="1"/>
            <a:r>
              <a:rPr lang="fr-FR" sz="2400" dirty="0" smtClean="0"/>
              <a:t>E-mail:  ed@cse.fau.edu </a:t>
            </a:r>
          </a:p>
          <a:p>
            <a:pPr eaLnBrk="1" hangingPunct="1"/>
            <a:r>
              <a:rPr lang="fr-FR" sz="2400" dirty="0" smtClean="0"/>
              <a:t>Web page:  http://www.cse.fau.edu/~ed </a:t>
            </a:r>
            <a:endParaRPr lang="en-US" sz="2400" dirty="0" smtClean="0"/>
          </a:p>
          <a:p>
            <a:pPr eaLnBrk="1" hangingPunct="1"/>
            <a:r>
              <a:rPr lang="en-US" sz="2400" dirty="0" smtClean="0"/>
              <a:t>Telephone:  +1-561-843-4352  (only for emergencies)   </a:t>
            </a:r>
          </a:p>
          <a:p>
            <a:pPr eaLnBrk="1" hangingPunct="1"/>
            <a:r>
              <a:rPr lang="en-US" sz="2400" dirty="0" smtClean="0"/>
              <a:t>Goals: Security problems in the combination of the Internet with Intranets.  Need to protect all architectural levels. Understanding of how to coordinate hardware and software to provide protection against internal and external attacks.</a:t>
            </a:r>
          </a:p>
          <a:p>
            <a:pPr eaLnBrk="1" hangingPunct="1"/>
            <a:r>
              <a:rPr lang="en-US" sz="2400" dirty="0" smtClean="0"/>
              <a:t>Grading:  Homework assignments (2) 30% </a:t>
            </a:r>
          </a:p>
          <a:p>
            <a:pPr eaLnBrk="1" hangingPunct="1">
              <a:buFontTx/>
              <a:buNone/>
            </a:pPr>
            <a:r>
              <a:rPr lang="en-US" sz="2400" dirty="0" smtClean="0"/>
              <a:t>                    Take-home Final exam 70% </a:t>
            </a:r>
          </a:p>
          <a:p>
            <a:pPr eaLnBrk="1" hangingPunct="1">
              <a:buFontTx/>
              <a:buNone/>
            </a:pPr>
            <a:endParaRPr lang="en-US" sz="2000" dirty="0" smtClean="0"/>
          </a:p>
        </p:txBody>
      </p:sp>
    </p:spTree>
  </p:cSld>
  <p:clrMapOvr>
    <a:masterClrMapping/>
  </p:clrMapOvr>
  <p:transition advTm="12022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Objectives</a:t>
            </a:r>
          </a:p>
        </p:txBody>
      </p:sp>
      <p:sp>
        <p:nvSpPr>
          <p:cNvPr id="47107" name="Rectangle 3"/>
          <p:cNvSpPr>
            <a:spLocks noGrp="1" noChangeArrowheads="1"/>
          </p:cNvSpPr>
          <p:nvPr>
            <p:ph type="body" idx="1"/>
          </p:nvPr>
        </p:nvSpPr>
        <p:spPr/>
        <p:txBody>
          <a:bodyPr>
            <a:normAutofit fontScale="85000" lnSpcReduction="20000"/>
          </a:bodyPr>
          <a:lstStyle/>
          <a:p>
            <a:r>
              <a:rPr lang="en-US" sz="2000" dirty="0"/>
              <a:t>Understanding of the security problems introduced in the combination of the Internet with Intranets, mobile </a:t>
            </a:r>
            <a:r>
              <a:rPr lang="en-US" sz="2000" dirty="0" smtClean="0"/>
              <a:t>devices, </a:t>
            </a:r>
            <a:r>
              <a:rPr lang="en-US" sz="2000" dirty="0"/>
              <a:t>and sensors. </a:t>
            </a:r>
          </a:p>
          <a:p>
            <a:pPr>
              <a:buNone/>
            </a:pPr>
            <a:endParaRPr lang="en-US" sz="2000" dirty="0"/>
          </a:p>
          <a:p>
            <a:r>
              <a:rPr lang="en-US" sz="2000" dirty="0"/>
              <a:t>Understanding of how all aspects of a computer system contribute to security.</a:t>
            </a:r>
          </a:p>
          <a:p>
            <a:pPr>
              <a:buNone/>
            </a:pPr>
            <a:endParaRPr lang="en-US" sz="2000" dirty="0"/>
          </a:p>
          <a:p>
            <a:r>
              <a:rPr lang="en-US" sz="2000" dirty="0"/>
              <a:t>Providing a perspective on how a variety of mechanisms should work together to defend a system</a:t>
            </a:r>
          </a:p>
          <a:p>
            <a:pPr>
              <a:buNone/>
            </a:pPr>
            <a:r>
              <a:rPr lang="en-US" sz="2000" dirty="0"/>
              <a:t> </a:t>
            </a:r>
          </a:p>
          <a:p>
            <a:r>
              <a:rPr lang="en-US" sz="2000" dirty="0"/>
              <a:t>Developing ability to evaluate and compare diverse systems or mechanisms with respect to their security.</a:t>
            </a:r>
          </a:p>
          <a:p>
            <a:endParaRPr lang="en-US" sz="2000" dirty="0"/>
          </a:p>
          <a:p>
            <a:r>
              <a:rPr lang="en-US" sz="2000" dirty="0"/>
              <a:t>Basic understanding of the theoretical and conceptual aspects that are needed to build secure systems</a:t>
            </a:r>
          </a:p>
          <a:p>
            <a:pPr>
              <a:buNone/>
            </a:pPr>
            <a:r>
              <a:rPr lang="en-US" sz="2000" dirty="0"/>
              <a:t> </a:t>
            </a:r>
          </a:p>
          <a:p>
            <a:r>
              <a:rPr lang="en-US" sz="2000" dirty="0"/>
              <a:t>Basic use of patterns and </a:t>
            </a:r>
            <a:r>
              <a:rPr lang="en-US" sz="2000" dirty="0" smtClean="0"/>
              <a:t>UML</a:t>
            </a:r>
          </a:p>
          <a:p>
            <a:pPr marL="0" indent="0">
              <a:buNone/>
            </a:pPr>
            <a:endParaRPr lang="en-US" sz="2000" dirty="0" smtClean="0"/>
          </a:p>
          <a:p>
            <a:r>
              <a:rPr lang="en-US" sz="2000" dirty="0" smtClean="0"/>
              <a:t>Critical discussion of socio-technical aspects of security</a:t>
            </a:r>
            <a:endParaRPr lang="en-US" sz="2000" dirty="0"/>
          </a:p>
          <a:p>
            <a:pPr eaLnBrk="1" hangingPunct="1">
              <a:lnSpc>
                <a:spcPct val="90000"/>
              </a:lnSpc>
            </a:pPr>
            <a:endParaRPr lang="en-US" sz="2000" dirty="0" smtClean="0"/>
          </a:p>
        </p:txBody>
      </p:sp>
    </p:spTree>
  </p:cSld>
  <p:clrMapOvr>
    <a:masterClrMapping/>
  </p:clrMapOvr>
  <p:transition advTm="17778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2"/>
          <p:cNvSpPr>
            <a:spLocks noGrp="1"/>
          </p:cNvSpPr>
          <p:nvPr>
            <p:ph type="dt" sz="quarter" idx="10"/>
          </p:nvPr>
        </p:nvSpPr>
        <p:spPr>
          <a:noFill/>
        </p:spPr>
        <p:txBody>
          <a:bodyPr/>
          <a:lstStyle/>
          <a:p>
            <a:fld id="{F4E7F257-E46F-461B-A9C7-38AD4FBF2D8F}" type="datetime1">
              <a:rPr lang="en-US" smtClean="0"/>
              <a:pPr/>
              <a:t>5/3/2016</a:t>
            </a:fld>
            <a:endParaRPr lang="en-US" smtClean="0"/>
          </a:p>
        </p:txBody>
      </p:sp>
      <p:sp>
        <p:nvSpPr>
          <p:cNvPr id="22531" name="Slide Number Placeholder 4"/>
          <p:cNvSpPr>
            <a:spLocks noGrp="1"/>
          </p:cNvSpPr>
          <p:nvPr>
            <p:ph type="sldNum" sz="quarter" idx="12"/>
          </p:nvPr>
        </p:nvSpPr>
        <p:spPr>
          <a:noFill/>
        </p:spPr>
        <p:txBody>
          <a:bodyPr/>
          <a:lstStyle/>
          <a:p>
            <a:fld id="{E6542F18-D684-4ED2-AC9C-70E5079594B9}" type="slidenum">
              <a:rPr lang="en-US" smtClean="0"/>
              <a:pPr/>
              <a:t>27</a:t>
            </a:fld>
            <a:endParaRPr lang="en-US" smtClean="0"/>
          </a:p>
        </p:txBody>
      </p:sp>
      <p:sp>
        <p:nvSpPr>
          <p:cNvPr id="4" name="Rectangle 4"/>
          <p:cNvSpPr txBox="1">
            <a:spLocks noChangeArrowheads="1"/>
          </p:cNvSpPr>
          <p:nvPr/>
        </p:nvSpPr>
        <p:spPr>
          <a:xfrm>
            <a:off x="685800" y="609600"/>
            <a:ext cx="7772400" cy="914400"/>
          </a:xfrm>
          <a:prstGeom prst="rect">
            <a:avLst/>
          </a:prstGeom>
        </p:spPr>
        <p:txBody>
          <a:bodyPr/>
          <a:lstStyle/>
          <a:p>
            <a:pPr marL="342900" indent="-342900" algn="ctr" defTabSz="-13873163" eaLnBrk="0" hangingPunct="0">
              <a:defRPr/>
            </a:pPr>
            <a:r>
              <a:rPr lang="en-US" sz="3600" b="1" kern="0">
                <a:solidFill>
                  <a:schemeClr val="tx2"/>
                </a:solidFill>
                <a:latin typeface="+mj-lt"/>
                <a:ea typeface="+mj-ea"/>
                <a:cs typeface="+mj-cs"/>
              </a:rPr>
              <a:t>Approaches to security</a:t>
            </a:r>
          </a:p>
        </p:txBody>
      </p:sp>
      <p:sp>
        <p:nvSpPr>
          <p:cNvPr id="22533" name="AutoShape 5"/>
          <p:cNvSpPr>
            <a:spLocks noChangeArrowheads="1"/>
          </p:cNvSpPr>
          <p:nvPr/>
        </p:nvSpPr>
        <p:spPr bwMode="auto">
          <a:xfrm>
            <a:off x="5221288" y="2224088"/>
            <a:ext cx="577850" cy="228600"/>
          </a:xfrm>
          <a:prstGeom prst="rightArrow">
            <a:avLst>
              <a:gd name="adj1" fmla="val 50000"/>
              <a:gd name="adj2" fmla="val 63194"/>
            </a:avLst>
          </a:prstGeom>
          <a:noFill/>
          <a:ln w="9525">
            <a:solidFill>
              <a:srgbClr val="000000"/>
            </a:solidFill>
            <a:round/>
            <a:headEnd/>
            <a:tailEnd/>
          </a:ln>
        </p:spPr>
        <p:txBody>
          <a:bodyPr wrap="none" anchor="ctr"/>
          <a:lstStyle/>
          <a:p>
            <a:endParaRPr lang="en-US"/>
          </a:p>
        </p:txBody>
      </p:sp>
      <p:sp>
        <p:nvSpPr>
          <p:cNvPr id="22534" name="AutoShape 6"/>
          <p:cNvSpPr>
            <a:spLocks noChangeArrowheads="1"/>
          </p:cNvSpPr>
          <p:nvPr/>
        </p:nvSpPr>
        <p:spPr bwMode="auto">
          <a:xfrm>
            <a:off x="6410325" y="3052763"/>
            <a:ext cx="577850" cy="228600"/>
          </a:xfrm>
          <a:prstGeom prst="rightArrow">
            <a:avLst>
              <a:gd name="adj1" fmla="val 50000"/>
              <a:gd name="adj2" fmla="val 63194"/>
            </a:avLst>
          </a:prstGeom>
          <a:noFill/>
          <a:ln w="9525">
            <a:solidFill>
              <a:srgbClr val="000000"/>
            </a:solidFill>
            <a:round/>
            <a:headEnd/>
            <a:tailEnd/>
          </a:ln>
        </p:spPr>
        <p:txBody>
          <a:bodyPr wrap="none" anchor="ctr"/>
          <a:lstStyle/>
          <a:p>
            <a:endParaRPr lang="en-US"/>
          </a:p>
        </p:txBody>
      </p:sp>
      <p:sp>
        <p:nvSpPr>
          <p:cNvPr id="22535" name="Oval 7"/>
          <p:cNvSpPr>
            <a:spLocks noChangeArrowheads="1"/>
          </p:cNvSpPr>
          <p:nvPr/>
        </p:nvSpPr>
        <p:spPr bwMode="auto">
          <a:xfrm>
            <a:off x="4754563" y="2667000"/>
            <a:ext cx="1828800" cy="1371600"/>
          </a:xfrm>
          <a:prstGeom prst="ellipse">
            <a:avLst/>
          </a:prstGeom>
          <a:solidFill>
            <a:srgbClr val="FFFF00"/>
          </a:solidFill>
          <a:ln w="9525">
            <a:solidFill>
              <a:srgbClr val="000000"/>
            </a:solidFill>
            <a:round/>
            <a:headEnd/>
            <a:tailEnd/>
          </a:ln>
        </p:spPr>
        <p:txBody>
          <a:bodyPr lIns="90000" tIns="55584" rIns="90000" bIns="45000" anchor="ctr" anchorCtr="1"/>
          <a:lstStyle/>
          <a:p>
            <a:pPr algn="ctr" defTabSz="457200">
              <a:lnSpc>
                <a:spcPct val="93000"/>
              </a:lnSpc>
              <a:buClr>
                <a:srgbClr val="000000"/>
              </a:buClr>
              <a:buSzPct val="100000"/>
              <a:buFont typeface="Times New Roman" pitchFamily="18" charset="0"/>
              <a:buNone/>
              <a:tabLst>
                <a:tab pos="723900" algn="l"/>
                <a:tab pos="1447800" algn="l"/>
              </a:tabLst>
            </a:pPr>
            <a:r>
              <a:rPr lang="en-US" sz="1200" dirty="0">
                <a:solidFill>
                  <a:srgbClr val="000000"/>
                </a:solidFill>
                <a:ea typeface="Arial Unicode MS" pitchFamily="34" charset="-128"/>
                <a:cs typeface="Arial Unicode MS" pitchFamily="34" charset="-128"/>
              </a:rPr>
              <a:t>UML/OCL </a:t>
            </a:r>
            <a:r>
              <a:rPr lang="en-US" sz="1200" dirty="0">
                <a:solidFill>
                  <a:srgbClr val="FFFF00"/>
                </a:solidFill>
                <a:ea typeface="Arial Unicode MS" pitchFamily="34" charset="-128"/>
                <a:cs typeface="Arial Unicode MS" pitchFamily="34" charset="-128"/>
              </a:rPr>
              <a:t>models</a:t>
            </a:r>
          </a:p>
          <a:p>
            <a:pPr algn="ctr" defTabSz="457200">
              <a:lnSpc>
                <a:spcPct val="93000"/>
              </a:lnSpc>
              <a:buClr>
                <a:srgbClr val="000000"/>
              </a:buClr>
              <a:buSzPct val="100000"/>
              <a:buFont typeface="Times New Roman" pitchFamily="18" charset="0"/>
              <a:buNone/>
              <a:tabLst>
                <a:tab pos="723900" algn="l"/>
                <a:tab pos="1447800" algn="l"/>
              </a:tabLst>
            </a:pPr>
            <a:r>
              <a:rPr lang="en-US" sz="1200" dirty="0">
                <a:solidFill>
                  <a:srgbClr val="000000"/>
                </a:solidFill>
                <a:ea typeface="Arial Unicode MS" pitchFamily="34" charset="-128"/>
                <a:cs typeface="Arial Unicode MS" pitchFamily="34" charset="-128"/>
              </a:rPr>
              <a:t>Security patterns</a:t>
            </a:r>
          </a:p>
        </p:txBody>
      </p:sp>
      <p:sp>
        <p:nvSpPr>
          <p:cNvPr id="22536" name="Oval 8"/>
          <p:cNvSpPr>
            <a:spLocks noChangeArrowheads="1"/>
          </p:cNvSpPr>
          <p:nvPr/>
        </p:nvSpPr>
        <p:spPr bwMode="auto">
          <a:xfrm>
            <a:off x="3565525" y="1839913"/>
            <a:ext cx="1828800" cy="1371600"/>
          </a:xfrm>
          <a:prstGeom prst="ellipse">
            <a:avLst/>
          </a:prstGeom>
          <a:solidFill>
            <a:srgbClr val="FFFFFF"/>
          </a:solidFill>
          <a:ln w="9525">
            <a:solidFill>
              <a:srgbClr val="000000"/>
            </a:solidFill>
            <a:round/>
            <a:headEnd/>
            <a:tailEnd/>
          </a:ln>
        </p:spPr>
        <p:txBody>
          <a:bodyPr lIns="90000" tIns="55584" rIns="90000" bIns="45000" anchor="ctr" anchorCtr="1"/>
          <a:lstStyle/>
          <a:p>
            <a:pPr algn="ctr" defTabSz="457200">
              <a:lnSpc>
                <a:spcPct val="93000"/>
              </a:lnSpc>
              <a:buClr>
                <a:srgbClr val="000000"/>
              </a:buClr>
              <a:buSzPct val="100000"/>
              <a:buFont typeface="Times New Roman" pitchFamily="18" charset="0"/>
              <a:buNone/>
              <a:tabLst>
                <a:tab pos="723900" algn="l"/>
                <a:tab pos="1447800" algn="l"/>
              </a:tabLst>
            </a:pPr>
            <a:r>
              <a:rPr lang="en-US" sz="1200">
                <a:solidFill>
                  <a:srgbClr val="000000"/>
                </a:solidFill>
                <a:ea typeface="Arial Unicode MS" pitchFamily="34" charset="-128"/>
                <a:cs typeface="Arial Unicode MS" pitchFamily="34" charset="-128"/>
              </a:rPr>
              <a:t>Formal Models and cryptography</a:t>
            </a:r>
          </a:p>
        </p:txBody>
      </p:sp>
      <p:sp>
        <p:nvSpPr>
          <p:cNvPr id="22537" name="Oval 9"/>
          <p:cNvSpPr>
            <a:spLocks noChangeArrowheads="1"/>
          </p:cNvSpPr>
          <p:nvPr/>
        </p:nvSpPr>
        <p:spPr bwMode="auto">
          <a:xfrm>
            <a:off x="3565525" y="1839913"/>
            <a:ext cx="1828800" cy="1371600"/>
          </a:xfrm>
          <a:prstGeom prst="ellipse">
            <a:avLst/>
          </a:prstGeom>
          <a:noFill/>
          <a:ln w="9525">
            <a:solidFill>
              <a:srgbClr val="000000"/>
            </a:solidFill>
            <a:round/>
            <a:headEnd/>
            <a:tailEnd/>
          </a:ln>
        </p:spPr>
        <p:txBody>
          <a:bodyPr wrap="none" anchor="ctr"/>
          <a:lstStyle/>
          <a:p>
            <a:endParaRPr lang="en-US"/>
          </a:p>
        </p:txBody>
      </p:sp>
      <p:sp>
        <p:nvSpPr>
          <p:cNvPr id="22538" name="AutoShape 10"/>
          <p:cNvSpPr>
            <a:spLocks noChangeArrowheads="1"/>
          </p:cNvSpPr>
          <p:nvPr/>
        </p:nvSpPr>
        <p:spPr bwMode="auto">
          <a:xfrm>
            <a:off x="6750050" y="4738688"/>
            <a:ext cx="228600" cy="457200"/>
          </a:xfrm>
          <a:prstGeom prst="downArrow">
            <a:avLst>
              <a:gd name="adj1" fmla="val 50000"/>
              <a:gd name="adj2" fmla="val 50000"/>
            </a:avLst>
          </a:prstGeom>
          <a:noFill/>
          <a:ln w="9525">
            <a:solidFill>
              <a:srgbClr val="000000"/>
            </a:solidFill>
            <a:round/>
            <a:headEnd/>
            <a:tailEnd/>
          </a:ln>
        </p:spPr>
        <p:txBody>
          <a:bodyPr wrap="none" anchor="ctr"/>
          <a:lstStyle/>
          <a:p>
            <a:endParaRPr lang="en-US"/>
          </a:p>
        </p:txBody>
      </p:sp>
      <p:sp>
        <p:nvSpPr>
          <p:cNvPr id="22539" name="Oval 11"/>
          <p:cNvSpPr>
            <a:spLocks noChangeArrowheads="1"/>
          </p:cNvSpPr>
          <p:nvPr/>
        </p:nvSpPr>
        <p:spPr bwMode="auto">
          <a:xfrm>
            <a:off x="5942013" y="3495675"/>
            <a:ext cx="1828800" cy="1371600"/>
          </a:xfrm>
          <a:prstGeom prst="ellipse">
            <a:avLst/>
          </a:prstGeom>
          <a:solidFill>
            <a:srgbClr val="FFFFFF"/>
          </a:solidFill>
          <a:ln w="9525">
            <a:solidFill>
              <a:srgbClr val="000000"/>
            </a:solidFill>
            <a:round/>
            <a:headEnd/>
            <a:tailEnd/>
          </a:ln>
        </p:spPr>
        <p:txBody>
          <a:bodyPr lIns="90000" tIns="55584" rIns="90000" bIns="45000" anchor="ctr" anchorCtr="1"/>
          <a:lstStyle/>
          <a:p>
            <a:pPr algn="ctr" defTabSz="457200">
              <a:lnSpc>
                <a:spcPct val="93000"/>
              </a:lnSpc>
              <a:buClr>
                <a:srgbClr val="000000"/>
              </a:buClr>
              <a:buSzPct val="100000"/>
              <a:buFont typeface="Times New Roman" pitchFamily="18" charset="0"/>
              <a:buNone/>
              <a:tabLst>
                <a:tab pos="723900" algn="l"/>
                <a:tab pos="1447800" algn="l"/>
              </a:tabLst>
            </a:pPr>
            <a:endParaRPr lang="en-US" sz="1200" dirty="0">
              <a:solidFill>
                <a:srgbClr val="000000"/>
              </a:solidFill>
              <a:ea typeface="Arial Unicode MS" pitchFamily="34" charset="-128"/>
              <a:cs typeface="Arial Unicode MS" pitchFamily="34" charset="-128"/>
            </a:endParaRPr>
          </a:p>
          <a:p>
            <a:pPr algn="ctr" defTabSz="457200">
              <a:lnSpc>
                <a:spcPct val="93000"/>
              </a:lnSpc>
              <a:buClr>
                <a:srgbClr val="000000"/>
              </a:buClr>
              <a:buSzPct val="100000"/>
              <a:buFont typeface="Times New Roman" pitchFamily="18" charset="0"/>
              <a:buNone/>
              <a:tabLst>
                <a:tab pos="723900" algn="l"/>
                <a:tab pos="1447800" algn="l"/>
              </a:tabLst>
            </a:pPr>
            <a:r>
              <a:rPr lang="en-US" sz="1200" dirty="0">
                <a:solidFill>
                  <a:srgbClr val="000000"/>
                </a:solidFill>
                <a:ea typeface="Arial Unicode MS" pitchFamily="34" charset="-128"/>
                <a:cs typeface="Arial Unicode MS" pitchFamily="34" charset="-128"/>
              </a:rPr>
              <a:t>Vulnerability analysis</a:t>
            </a:r>
          </a:p>
          <a:p>
            <a:pPr algn="ctr" defTabSz="457200">
              <a:lnSpc>
                <a:spcPct val="93000"/>
              </a:lnSpc>
              <a:buClr>
                <a:srgbClr val="000000"/>
              </a:buClr>
              <a:buSzPct val="100000"/>
              <a:buFont typeface="Times New Roman" pitchFamily="18" charset="0"/>
              <a:buNone/>
              <a:tabLst>
                <a:tab pos="723900" algn="l"/>
                <a:tab pos="1447800" algn="l"/>
              </a:tabLst>
            </a:pPr>
            <a:r>
              <a:rPr lang="en-US" sz="1200" dirty="0">
                <a:solidFill>
                  <a:srgbClr val="000000"/>
                </a:solidFill>
                <a:ea typeface="Arial Unicode MS" pitchFamily="34" charset="-128"/>
                <a:cs typeface="Arial Unicode MS" pitchFamily="34" charset="-128"/>
              </a:rPr>
              <a:t>Code examination</a:t>
            </a:r>
          </a:p>
        </p:txBody>
      </p:sp>
      <p:sp>
        <p:nvSpPr>
          <p:cNvPr id="22540" name="Oval 12"/>
          <p:cNvSpPr>
            <a:spLocks noChangeArrowheads="1"/>
          </p:cNvSpPr>
          <p:nvPr/>
        </p:nvSpPr>
        <p:spPr bwMode="auto">
          <a:xfrm>
            <a:off x="4754563" y="2667000"/>
            <a:ext cx="1828800" cy="1371600"/>
          </a:xfrm>
          <a:prstGeom prst="ellipse">
            <a:avLst/>
          </a:prstGeom>
          <a:noFill/>
          <a:ln w="9525">
            <a:solidFill>
              <a:srgbClr val="000000"/>
            </a:solidFill>
            <a:round/>
            <a:headEnd/>
            <a:tailEnd/>
          </a:ln>
        </p:spPr>
        <p:txBody>
          <a:bodyPr wrap="none" anchor="ctr"/>
          <a:lstStyle/>
          <a:p>
            <a:endParaRPr lang="en-US"/>
          </a:p>
        </p:txBody>
      </p:sp>
      <p:sp>
        <p:nvSpPr>
          <p:cNvPr id="22541" name="AutoShape 13"/>
          <p:cNvSpPr>
            <a:spLocks noChangeArrowheads="1"/>
          </p:cNvSpPr>
          <p:nvPr/>
        </p:nvSpPr>
        <p:spPr bwMode="auto">
          <a:xfrm>
            <a:off x="2830513" y="2408238"/>
            <a:ext cx="577850" cy="228600"/>
          </a:xfrm>
          <a:prstGeom prst="rightArrow">
            <a:avLst>
              <a:gd name="adj1" fmla="val 50000"/>
              <a:gd name="adj2" fmla="val 63194"/>
            </a:avLst>
          </a:prstGeom>
          <a:noFill/>
          <a:ln w="9525">
            <a:solidFill>
              <a:srgbClr val="000000"/>
            </a:solidFill>
            <a:round/>
            <a:headEnd/>
            <a:tailEnd/>
          </a:ln>
        </p:spPr>
        <p:txBody>
          <a:bodyPr wrap="none" anchor="ctr"/>
          <a:lstStyle/>
          <a:p>
            <a:pPr algn="ctr">
              <a:lnSpc>
                <a:spcPct val="93000"/>
              </a:lnSpc>
              <a:buClr>
                <a:srgbClr val="000000"/>
              </a:buClr>
              <a:buSzPct val="100000"/>
              <a:buFont typeface="Times New Roman" pitchFamily="18" charset="0"/>
              <a:buNone/>
            </a:pPr>
            <a:endParaRPr lang="en-US">
              <a:solidFill>
                <a:srgbClr val="FFFF66"/>
              </a:solidFill>
              <a:ea typeface="Arial Unicode MS" pitchFamily="34" charset="-128"/>
              <a:cs typeface="Arial Unicode MS" pitchFamily="34" charset="-128"/>
            </a:endParaRPr>
          </a:p>
        </p:txBody>
      </p:sp>
      <p:sp>
        <p:nvSpPr>
          <p:cNvPr id="22542" name="Text Box 14"/>
          <p:cNvSpPr txBox="1">
            <a:spLocks noChangeArrowheads="1"/>
          </p:cNvSpPr>
          <p:nvPr/>
        </p:nvSpPr>
        <p:spPr bwMode="auto">
          <a:xfrm>
            <a:off x="1624013" y="2224088"/>
            <a:ext cx="1335087" cy="685800"/>
          </a:xfrm>
          <a:prstGeom prst="rect">
            <a:avLst/>
          </a:prstGeom>
          <a:solidFill>
            <a:srgbClr val="FFFFFF"/>
          </a:solidFill>
          <a:ln w="9525">
            <a:noFill/>
            <a:round/>
            <a:headEnd/>
            <a:tailEnd/>
          </a:ln>
        </p:spPr>
        <p:txBody>
          <a:bodyPr lIns="90000" tIns="55584" rIns="90000" bIns="45000"/>
          <a:lstStyle/>
          <a:p>
            <a:pPr defTabSz="457200">
              <a:lnSpc>
                <a:spcPct val="93000"/>
              </a:lnSpc>
              <a:buClr>
                <a:srgbClr val="000000"/>
              </a:buClr>
              <a:buSzPct val="100000"/>
              <a:buFont typeface="Times New Roman" pitchFamily="18" charset="0"/>
              <a:buNone/>
              <a:tabLst>
                <a:tab pos="723900" algn="l"/>
              </a:tabLst>
            </a:pPr>
            <a:r>
              <a:rPr lang="en-US" sz="1200">
                <a:solidFill>
                  <a:srgbClr val="000000"/>
                </a:solidFill>
                <a:ea typeface="Arial Unicode MS" pitchFamily="34" charset="-128"/>
                <a:cs typeface="Arial Unicode MS" pitchFamily="34" charset="-128"/>
              </a:rPr>
              <a:t>Theoretical</a:t>
            </a:r>
          </a:p>
          <a:p>
            <a:pPr defTabSz="457200">
              <a:lnSpc>
                <a:spcPct val="93000"/>
              </a:lnSpc>
              <a:buClr>
                <a:srgbClr val="000000"/>
              </a:buClr>
              <a:buSzPct val="100000"/>
              <a:buFont typeface="Times New Roman" pitchFamily="18" charset="0"/>
              <a:buNone/>
              <a:tabLst>
                <a:tab pos="723900" algn="l"/>
              </a:tabLst>
            </a:pPr>
            <a:r>
              <a:rPr lang="en-US" sz="1200">
                <a:solidFill>
                  <a:srgbClr val="000000"/>
                </a:solidFill>
                <a:ea typeface="Arial Unicode MS" pitchFamily="34" charset="-128"/>
                <a:cs typeface="Arial Unicode MS" pitchFamily="34" charset="-128"/>
              </a:rPr>
              <a:t>      Analysis of</a:t>
            </a:r>
          </a:p>
          <a:p>
            <a:pPr defTabSz="457200">
              <a:lnSpc>
                <a:spcPct val="93000"/>
              </a:lnSpc>
              <a:buClr>
                <a:srgbClr val="000000"/>
              </a:buClr>
              <a:buSzPct val="100000"/>
              <a:buFont typeface="Times New Roman" pitchFamily="18" charset="0"/>
              <a:buNone/>
              <a:tabLst>
                <a:tab pos="723900" algn="l"/>
              </a:tabLst>
            </a:pPr>
            <a:r>
              <a:rPr lang="en-US" sz="1200">
                <a:solidFill>
                  <a:srgbClr val="000000"/>
                </a:solidFill>
                <a:ea typeface="Arial Unicode MS" pitchFamily="34" charset="-128"/>
                <a:cs typeface="Arial Unicode MS" pitchFamily="34" charset="-128"/>
              </a:rPr>
              <a:t>             Security</a:t>
            </a:r>
          </a:p>
        </p:txBody>
      </p:sp>
      <p:sp>
        <p:nvSpPr>
          <p:cNvPr id="22543" name="AutoShape 15"/>
          <p:cNvSpPr>
            <a:spLocks noChangeArrowheads="1"/>
          </p:cNvSpPr>
          <p:nvPr/>
        </p:nvSpPr>
        <p:spPr bwMode="auto">
          <a:xfrm>
            <a:off x="4033838" y="3375025"/>
            <a:ext cx="577850" cy="228600"/>
          </a:xfrm>
          <a:prstGeom prst="rightArrow">
            <a:avLst>
              <a:gd name="adj1" fmla="val 50000"/>
              <a:gd name="adj2" fmla="val 63194"/>
            </a:avLst>
          </a:prstGeom>
          <a:noFill/>
          <a:ln w="9525">
            <a:solidFill>
              <a:srgbClr val="000000"/>
            </a:solidFill>
            <a:round/>
            <a:headEnd/>
            <a:tailEnd/>
          </a:ln>
        </p:spPr>
        <p:txBody>
          <a:bodyPr wrap="none" anchor="ctr"/>
          <a:lstStyle/>
          <a:p>
            <a:endParaRPr lang="en-US"/>
          </a:p>
        </p:txBody>
      </p:sp>
      <p:sp>
        <p:nvSpPr>
          <p:cNvPr id="22544" name="Text Box 16"/>
          <p:cNvSpPr txBox="1">
            <a:spLocks noChangeArrowheads="1"/>
          </p:cNvSpPr>
          <p:nvPr/>
        </p:nvSpPr>
        <p:spPr bwMode="auto">
          <a:xfrm>
            <a:off x="2884488" y="3268663"/>
            <a:ext cx="1230312" cy="428625"/>
          </a:xfrm>
          <a:prstGeom prst="rect">
            <a:avLst/>
          </a:prstGeom>
          <a:solidFill>
            <a:srgbClr val="FFFFFF"/>
          </a:solidFill>
          <a:ln w="9525">
            <a:noFill/>
            <a:round/>
            <a:headEnd/>
            <a:tailEnd/>
          </a:ln>
        </p:spPr>
        <p:txBody>
          <a:bodyPr lIns="90000" tIns="55584" rIns="90000" bIns="45000"/>
          <a:lstStyle/>
          <a:p>
            <a:pPr defTabSz="457200">
              <a:lnSpc>
                <a:spcPct val="93000"/>
              </a:lnSpc>
              <a:buClr>
                <a:srgbClr val="000000"/>
              </a:buClr>
              <a:buSzPct val="100000"/>
              <a:buFont typeface="Times New Roman" pitchFamily="18" charset="0"/>
              <a:buNone/>
              <a:tabLst>
                <a:tab pos="723900" algn="l"/>
              </a:tabLst>
            </a:pPr>
            <a:r>
              <a:rPr lang="en-US" sz="1200">
                <a:solidFill>
                  <a:srgbClr val="000000"/>
                </a:solidFill>
                <a:ea typeface="Arial Unicode MS" pitchFamily="34" charset="-128"/>
                <a:cs typeface="Arial Unicode MS" pitchFamily="34" charset="-128"/>
              </a:rPr>
              <a:t>Model-driven</a:t>
            </a:r>
          </a:p>
          <a:p>
            <a:pPr defTabSz="457200">
              <a:lnSpc>
                <a:spcPct val="93000"/>
              </a:lnSpc>
              <a:buClr>
                <a:srgbClr val="000000"/>
              </a:buClr>
              <a:buSzPct val="100000"/>
              <a:buFont typeface="Times New Roman" pitchFamily="18" charset="0"/>
              <a:buNone/>
              <a:tabLst>
                <a:tab pos="723900" algn="l"/>
              </a:tabLst>
            </a:pPr>
            <a:r>
              <a:rPr lang="en-US" sz="1200">
                <a:solidFill>
                  <a:srgbClr val="000000"/>
                </a:solidFill>
                <a:ea typeface="Arial Unicode MS" pitchFamily="34" charset="-128"/>
                <a:cs typeface="Arial Unicode MS" pitchFamily="34" charset="-128"/>
              </a:rPr>
              <a:t>      Security</a:t>
            </a:r>
          </a:p>
        </p:txBody>
      </p:sp>
      <p:sp>
        <p:nvSpPr>
          <p:cNvPr id="22545" name="AutoShape 17"/>
          <p:cNvSpPr>
            <a:spLocks noChangeArrowheads="1"/>
          </p:cNvSpPr>
          <p:nvPr/>
        </p:nvSpPr>
        <p:spPr bwMode="auto">
          <a:xfrm>
            <a:off x="5222875" y="4203700"/>
            <a:ext cx="577850" cy="228600"/>
          </a:xfrm>
          <a:prstGeom prst="rightArrow">
            <a:avLst>
              <a:gd name="adj1" fmla="val 50000"/>
              <a:gd name="adj2" fmla="val 63194"/>
            </a:avLst>
          </a:prstGeom>
          <a:noFill/>
          <a:ln w="9525">
            <a:solidFill>
              <a:srgbClr val="000000"/>
            </a:solidFill>
            <a:round/>
            <a:headEnd/>
            <a:tailEnd/>
          </a:ln>
        </p:spPr>
        <p:txBody>
          <a:bodyPr wrap="none" anchor="ctr"/>
          <a:lstStyle/>
          <a:p>
            <a:endParaRPr lang="en-US"/>
          </a:p>
        </p:txBody>
      </p:sp>
      <p:sp>
        <p:nvSpPr>
          <p:cNvPr id="22546" name="Text Box 18"/>
          <p:cNvSpPr txBox="1">
            <a:spLocks noChangeArrowheads="1"/>
          </p:cNvSpPr>
          <p:nvPr/>
        </p:nvSpPr>
        <p:spPr bwMode="auto">
          <a:xfrm>
            <a:off x="4071938" y="4095750"/>
            <a:ext cx="1230312" cy="428625"/>
          </a:xfrm>
          <a:prstGeom prst="rect">
            <a:avLst/>
          </a:prstGeom>
          <a:solidFill>
            <a:srgbClr val="FFFFFF"/>
          </a:solidFill>
          <a:ln w="9525">
            <a:noFill/>
            <a:round/>
            <a:headEnd/>
            <a:tailEnd/>
          </a:ln>
        </p:spPr>
        <p:txBody>
          <a:bodyPr lIns="90000" tIns="55584" rIns="90000" bIns="45000"/>
          <a:lstStyle/>
          <a:p>
            <a:pPr defTabSz="457200">
              <a:lnSpc>
                <a:spcPct val="93000"/>
              </a:lnSpc>
              <a:buClr>
                <a:srgbClr val="000000"/>
              </a:buClr>
              <a:buSzPct val="100000"/>
              <a:buFont typeface="Times New Roman" pitchFamily="18" charset="0"/>
              <a:buNone/>
              <a:tabLst>
                <a:tab pos="723900" algn="l"/>
              </a:tabLst>
            </a:pPr>
            <a:r>
              <a:rPr lang="en-US" sz="1200">
                <a:solidFill>
                  <a:srgbClr val="000000"/>
                </a:solidFill>
                <a:ea typeface="Arial Unicode MS" pitchFamily="34" charset="-128"/>
                <a:cs typeface="Arial Unicode MS" pitchFamily="34" charset="-128"/>
              </a:rPr>
              <a:t>Code-based</a:t>
            </a:r>
          </a:p>
          <a:p>
            <a:pPr defTabSz="457200">
              <a:lnSpc>
                <a:spcPct val="93000"/>
              </a:lnSpc>
              <a:buClr>
                <a:srgbClr val="000000"/>
              </a:buClr>
              <a:buSzPct val="100000"/>
              <a:buFont typeface="Times New Roman" pitchFamily="18" charset="0"/>
              <a:buNone/>
              <a:tabLst>
                <a:tab pos="723900" algn="l"/>
              </a:tabLst>
            </a:pPr>
            <a:r>
              <a:rPr lang="en-US" sz="1200">
                <a:solidFill>
                  <a:srgbClr val="000000"/>
                </a:solidFill>
                <a:ea typeface="Arial Unicode MS" pitchFamily="34" charset="-128"/>
                <a:cs typeface="Arial Unicode MS" pitchFamily="34" charset="-128"/>
              </a:rPr>
              <a:t>        Security</a:t>
            </a:r>
          </a:p>
        </p:txBody>
      </p:sp>
      <p:sp>
        <p:nvSpPr>
          <p:cNvPr id="22547" name="Text Box 19"/>
          <p:cNvSpPr txBox="1">
            <a:spLocks noChangeArrowheads="1"/>
          </p:cNvSpPr>
          <p:nvPr/>
        </p:nvSpPr>
        <p:spPr bwMode="auto">
          <a:xfrm>
            <a:off x="6421438" y="5268913"/>
            <a:ext cx="1001712" cy="260350"/>
          </a:xfrm>
          <a:prstGeom prst="rect">
            <a:avLst/>
          </a:prstGeom>
          <a:solidFill>
            <a:srgbClr val="FFFFFF"/>
          </a:solidFill>
          <a:ln w="9525">
            <a:noFill/>
            <a:round/>
            <a:headEnd/>
            <a:tailEnd/>
          </a:ln>
        </p:spPr>
        <p:txBody>
          <a:bodyPr lIns="90000" tIns="55584" rIns="90000" bIns="45000"/>
          <a:lstStyle/>
          <a:p>
            <a:pPr defTabSz="457200">
              <a:lnSpc>
                <a:spcPct val="93000"/>
              </a:lnSpc>
              <a:buClr>
                <a:srgbClr val="000000"/>
              </a:buClr>
              <a:buSzPct val="100000"/>
              <a:buFont typeface="Times New Roman" pitchFamily="18" charset="0"/>
              <a:buNone/>
              <a:tabLst>
                <a:tab pos="723900" algn="l"/>
              </a:tabLst>
            </a:pPr>
            <a:r>
              <a:rPr lang="en-US" sz="1200">
                <a:solidFill>
                  <a:srgbClr val="000000"/>
                </a:solidFill>
                <a:ea typeface="Arial Unicode MS" pitchFamily="34" charset="-128"/>
                <a:cs typeface="Arial Unicode MS" pitchFamily="34" charset="-128"/>
              </a:rPr>
              <a:t>Certification</a:t>
            </a:r>
          </a:p>
        </p:txBody>
      </p:sp>
      <p:sp>
        <p:nvSpPr>
          <p:cNvPr id="22548" name="Text Box 20"/>
          <p:cNvSpPr txBox="1">
            <a:spLocks noChangeArrowheads="1"/>
          </p:cNvSpPr>
          <p:nvPr/>
        </p:nvSpPr>
        <p:spPr bwMode="auto">
          <a:xfrm>
            <a:off x="7070725" y="3046413"/>
            <a:ext cx="1001713" cy="260350"/>
          </a:xfrm>
          <a:prstGeom prst="rect">
            <a:avLst/>
          </a:prstGeom>
          <a:solidFill>
            <a:srgbClr val="FFFFFF"/>
          </a:solidFill>
          <a:ln w="9525">
            <a:noFill/>
            <a:round/>
            <a:headEnd/>
            <a:tailEnd/>
          </a:ln>
        </p:spPr>
        <p:txBody>
          <a:bodyPr lIns="90000" tIns="55584" rIns="90000" bIns="45000"/>
          <a:lstStyle/>
          <a:p>
            <a:pPr defTabSz="457200">
              <a:lnSpc>
                <a:spcPct val="93000"/>
              </a:lnSpc>
              <a:buClr>
                <a:srgbClr val="000000"/>
              </a:buClr>
              <a:buSzPct val="100000"/>
              <a:buFont typeface="Times New Roman" pitchFamily="18" charset="0"/>
              <a:buNone/>
              <a:tabLst>
                <a:tab pos="723900" algn="l"/>
              </a:tabLst>
            </a:pPr>
            <a:r>
              <a:rPr lang="en-US" sz="1200">
                <a:solidFill>
                  <a:srgbClr val="000000"/>
                </a:solidFill>
                <a:ea typeface="Arial Unicode MS" pitchFamily="34" charset="-128"/>
                <a:cs typeface="Arial Unicode MS" pitchFamily="34" charset="-128"/>
              </a:rPr>
              <a:t>Certification</a:t>
            </a:r>
          </a:p>
        </p:txBody>
      </p:sp>
      <p:sp>
        <p:nvSpPr>
          <p:cNvPr id="22549" name="Text Box 21"/>
          <p:cNvSpPr txBox="1">
            <a:spLocks noChangeArrowheads="1"/>
          </p:cNvSpPr>
          <p:nvPr/>
        </p:nvSpPr>
        <p:spPr bwMode="auto">
          <a:xfrm>
            <a:off x="5907088" y="2209800"/>
            <a:ext cx="1001712" cy="260350"/>
          </a:xfrm>
          <a:prstGeom prst="rect">
            <a:avLst/>
          </a:prstGeom>
          <a:solidFill>
            <a:srgbClr val="FFFFFF"/>
          </a:solidFill>
          <a:ln w="9525">
            <a:noFill/>
            <a:round/>
            <a:headEnd/>
            <a:tailEnd/>
          </a:ln>
        </p:spPr>
        <p:txBody>
          <a:bodyPr lIns="90000" tIns="55584" rIns="90000" bIns="45000"/>
          <a:lstStyle/>
          <a:p>
            <a:pPr defTabSz="457200">
              <a:lnSpc>
                <a:spcPct val="93000"/>
              </a:lnSpc>
              <a:buClr>
                <a:srgbClr val="000000"/>
              </a:buClr>
              <a:buSzPct val="100000"/>
              <a:buFont typeface="Times New Roman" pitchFamily="18" charset="0"/>
              <a:buNone/>
              <a:tabLst>
                <a:tab pos="723900" algn="l"/>
              </a:tabLst>
            </a:pPr>
            <a:r>
              <a:rPr lang="en-US" sz="1200">
                <a:solidFill>
                  <a:srgbClr val="000000"/>
                </a:solidFill>
                <a:ea typeface="Arial Unicode MS" pitchFamily="34" charset="-128"/>
                <a:cs typeface="Arial Unicode MS" pitchFamily="34" charset="-128"/>
              </a:rPr>
              <a:t>Verification</a:t>
            </a:r>
          </a:p>
        </p:txBody>
      </p:sp>
    </p:spTree>
  </p:cSld>
  <p:clrMapOvr>
    <a:masterClrMapping/>
  </p:clrMapOvr>
  <p:transition advTm="15958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itle 1"/>
          <p:cNvSpPr>
            <a:spLocks noGrp="1"/>
          </p:cNvSpPr>
          <p:nvPr>
            <p:ph type="title"/>
          </p:nvPr>
        </p:nvSpPr>
        <p:spPr/>
        <p:txBody>
          <a:bodyPr/>
          <a:lstStyle/>
          <a:p>
            <a:r>
              <a:rPr lang="en-US" altLang="en-US" smtClean="0"/>
              <a:t>Approaches to security</a:t>
            </a:r>
          </a:p>
        </p:txBody>
      </p:sp>
      <p:sp>
        <p:nvSpPr>
          <p:cNvPr id="3" name="Content Placeholder 2"/>
          <p:cNvSpPr>
            <a:spLocks noGrp="1"/>
          </p:cNvSpPr>
          <p:nvPr>
            <p:ph idx="1"/>
          </p:nvPr>
        </p:nvSpPr>
        <p:spPr/>
        <p:txBody>
          <a:bodyPr>
            <a:normAutofit fontScale="77500" lnSpcReduction="20000"/>
          </a:bodyPr>
          <a:lstStyle/>
          <a:p>
            <a:pPr>
              <a:defRPr/>
            </a:pPr>
            <a:r>
              <a:rPr lang="en-US" dirty="0"/>
              <a:t>Theoretical models based on model checking do not prove security because they make many assumptions which may not be true in practice.</a:t>
            </a:r>
          </a:p>
          <a:p>
            <a:pPr>
              <a:defRPr/>
            </a:pPr>
            <a:r>
              <a:rPr lang="en-US" dirty="0"/>
              <a:t>Cryptographic methods are effective but only for specific aspects: system or message authentication, secure transmission of messages, storage protection. They cannot stop attacks based on code or system flaws.</a:t>
            </a:r>
          </a:p>
          <a:p>
            <a:pPr>
              <a:defRPr/>
            </a:pPr>
            <a:r>
              <a:rPr lang="en-US" dirty="0"/>
              <a:t>Code-based methods cannot find all vulnerabilities and many attacks exploit system interactions, not code flaws. </a:t>
            </a:r>
          </a:p>
          <a:p>
            <a:pPr>
              <a:defRPr/>
            </a:pPr>
            <a:r>
              <a:rPr lang="en-US" dirty="0"/>
              <a:t>Model-based security builds a strong structure where parts of the system may be compromised but the essential parts of the system can be protected (submarine effect).</a:t>
            </a:r>
          </a:p>
          <a:p>
            <a:pPr>
              <a:defRPr/>
            </a:pPr>
            <a:endParaRPr lang="en-US" dirty="0"/>
          </a:p>
        </p:txBody>
      </p:sp>
    </p:spTree>
    <p:extLst>
      <p:ext uri="{BB962C8B-B14F-4D97-AF65-F5344CB8AC3E}">
        <p14:creationId xmlns:p14="http://schemas.microsoft.com/office/powerpoint/2010/main" val="41967191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fld id="{BA4FF8E5-A740-4A65-9DBA-A4BB9459CE5A}" type="datetime1">
              <a:rPr lang="en-US" altLang="en-US" smtClean="0">
                <a:latin typeface="Times New Roman" pitchFamily="18" charset="0"/>
              </a:rPr>
              <a:pPr eaLnBrk="0" hangingPunct="0"/>
              <a:t>5/3/2016</a:t>
            </a:fld>
            <a:endParaRPr lang="en-US" altLang="en-US" smtClean="0">
              <a:latin typeface="Times New Roman" pitchFamily="18" charset="0"/>
            </a:endParaRPr>
          </a:p>
        </p:txBody>
      </p:sp>
      <p:sp>
        <p:nvSpPr>
          <p:cNvPr id="1177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fld id="{85FEFD93-04C8-4D54-AEC8-9E9818EC85C4}" type="slidenum">
              <a:rPr lang="en-US" altLang="en-US" smtClean="0">
                <a:latin typeface="Times New Roman" pitchFamily="18" charset="0"/>
              </a:rPr>
              <a:pPr eaLnBrk="0" hangingPunct="0"/>
              <a:t>29</a:t>
            </a:fld>
            <a:endParaRPr lang="en-US" altLang="en-US" smtClean="0">
              <a:latin typeface="Times New Roman" pitchFamily="18" charset="0"/>
            </a:endParaRPr>
          </a:p>
        </p:txBody>
      </p:sp>
      <p:sp>
        <p:nvSpPr>
          <p:cNvPr id="117764" name="Rectangle 2"/>
          <p:cNvSpPr>
            <a:spLocks noGrp="1" noChangeArrowheads="1"/>
          </p:cNvSpPr>
          <p:nvPr>
            <p:ph type="title" idx="4294967295"/>
          </p:nvPr>
        </p:nvSpPr>
        <p:spPr/>
        <p:txBody>
          <a:bodyPr/>
          <a:lstStyle/>
          <a:p>
            <a:pPr eaLnBrk="1" hangingPunct="1"/>
            <a:r>
              <a:rPr lang="en-US" altLang="en-US" dirty="0" smtClean="0"/>
              <a:t>Need for a holistic view</a:t>
            </a:r>
          </a:p>
        </p:txBody>
      </p:sp>
      <p:sp>
        <p:nvSpPr>
          <p:cNvPr id="117765" name="Rectangle 3"/>
          <p:cNvSpPr>
            <a:spLocks noGrp="1" noChangeArrowheads="1"/>
          </p:cNvSpPr>
          <p:nvPr>
            <p:ph type="body" idx="4294967295"/>
          </p:nvPr>
        </p:nvSpPr>
        <p:spPr/>
        <p:txBody>
          <a:bodyPr>
            <a:normAutofit fontScale="92500" lnSpcReduction="10000"/>
          </a:bodyPr>
          <a:lstStyle/>
          <a:p>
            <a:pPr eaLnBrk="1" hangingPunct="1"/>
            <a:r>
              <a:rPr lang="en-US" altLang="en-US" dirty="0" smtClean="0"/>
              <a:t>Need for a holistic view, not disjoint pieces. Disjoint mechanisms cannot prevent threat that are combinations of legal actions</a:t>
            </a:r>
          </a:p>
          <a:p>
            <a:pPr eaLnBrk="1" hangingPunct="1"/>
            <a:r>
              <a:rPr lang="en-US" altLang="en-US" dirty="0" smtClean="0"/>
              <a:t>Security should be based on institution policies</a:t>
            </a:r>
          </a:p>
          <a:p>
            <a:pPr eaLnBrk="1" hangingPunct="1"/>
            <a:r>
              <a:rPr lang="en-US" altLang="en-US" dirty="0" smtClean="0"/>
              <a:t>Methods based on local protection, e.g., cryptography , are very important to enforce the high-level restrictions but are not adequate in isolation.</a:t>
            </a:r>
          </a:p>
          <a:p>
            <a:pPr eaLnBrk="1" hangingPunct="1"/>
            <a:r>
              <a:rPr lang="en-US" altLang="en-US" dirty="0" smtClean="0"/>
              <a:t>Code-based security is incomplete, security is a systems problem</a:t>
            </a:r>
          </a:p>
        </p:txBody>
      </p:sp>
    </p:spTree>
    <p:extLst>
      <p:ext uri="{BB962C8B-B14F-4D97-AF65-F5344CB8AC3E}">
        <p14:creationId xmlns:p14="http://schemas.microsoft.com/office/powerpoint/2010/main" val="2531394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50" y="2190750"/>
            <a:ext cx="4895850" cy="247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fontScale="90000"/>
          </a:bodyPr>
          <a:lstStyle/>
          <a:p>
            <a:r>
              <a:rPr lang="en-US" dirty="0" smtClean="0"/>
              <a:t>The top incidents </a:t>
            </a:r>
            <a:r>
              <a:rPr lang="en-US" dirty="0"/>
              <a:t>of 2014</a:t>
            </a:r>
            <a:br>
              <a:rPr lang="en-US" dirty="0"/>
            </a:br>
            <a:r>
              <a:rPr lang="en-US" sz="1300" dirty="0"/>
              <a:t>http://www.networkworld.com/article/2861023/security0/worst-security-breaches-of-the-year-2014-sony-tops-the-list.html?phint=newt%3Dnetworkworld_security_alert&amp;phint=idg_eid%3Dc30d380502694c47d2c45cb7576fbd6b#tk.NWWNLE_nlt_security_2014-12-19</a:t>
            </a:r>
          </a:p>
        </p:txBody>
      </p:sp>
    </p:spTree>
    <p:extLst>
      <p:ext uri="{BB962C8B-B14F-4D97-AF65-F5344CB8AC3E}">
        <p14:creationId xmlns:p14="http://schemas.microsoft.com/office/powerpoint/2010/main" val="6887726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85000" lnSpcReduction="20000"/>
          </a:bodyPr>
          <a:lstStyle/>
          <a:p>
            <a:pPr>
              <a:spcBef>
                <a:spcPts val="0"/>
              </a:spcBef>
              <a:buNone/>
            </a:pPr>
            <a:r>
              <a:rPr lang="en-US" b="1" dirty="0" smtClean="0"/>
              <a:t>      1. </a:t>
            </a:r>
            <a:r>
              <a:rPr lang="en-US" b="1" dirty="0" smtClean="0">
                <a:cs typeface="Arial" pitchFamily="34" charset="0"/>
              </a:rPr>
              <a:t>Introduction and review</a:t>
            </a:r>
            <a:r>
              <a:rPr lang="en-US" dirty="0" smtClean="0">
                <a:cs typeface="Arial" pitchFamily="34" charset="0"/>
              </a:rPr>
              <a:t>:</a:t>
            </a:r>
            <a:r>
              <a:rPr lang="en-US" dirty="0">
                <a:cs typeface="Arial" pitchFamily="34" charset="0"/>
              </a:rPr>
              <a:t>   Motivation and definitions. Internet and Intranet-- Structure, growth, </a:t>
            </a:r>
            <a:r>
              <a:rPr lang="en-US" dirty="0" smtClean="0">
                <a:cs typeface="Arial" pitchFamily="34" charset="0"/>
              </a:rPr>
              <a:t>possibilities</a:t>
            </a:r>
            <a:r>
              <a:rPr lang="en-US" dirty="0">
                <a:cs typeface="Arial" pitchFamily="34" charset="0"/>
              </a:rPr>
              <a:t>. Environment for security. Effect of new technologies. Related </a:t>
            </a:r>
            <a:r>
              <a:rPr lang="en-US" dirty="0" smtClean="0">
                <a:cs typeface="Arial" pitchFamily="34" charset="0"/>
              </a:rPr>
              <a:t>subjects.  </a:t>
            </a:r>
            <a:r>
              <a:rPr lang="en-US" dirty="0">
                <a:cs typeface="Arial" pitchFamily="34" charset="0"/>
              </a:rPr>
              <a:t>The Internet and its threats.  Vulnerabilities and threats: Viruses, worms, denial of </a:t>
            </a:r>
            <a:r>
              <a:rPr lang="en-US" dirty="0" smtClean="0">
                <a:cs typeface="Arial" pitchFamily="34" charset="0"/>
              </a:rPr>
              <a:t> service</a:t>
            </a:r>
            <a:r>
              <a:rPr lang="en-US" dirty="0">
                <a:cs typeface="Arial" pitchFamily="34" charset="0"/>
              </a:rPr>
              <a:t>, attackers</a:t>
            </a:r>
            <a:r>
              <a:rPr lang="en-US" dirty="0" smtClean="0">
                <a:cs typeface="Arial" pitchFamily="34" charset="0"/>
              </a:rPr>
              <a:t>. </a:t>
            </a:r>
          </a:p>
          <a:p>
            <a:pPr>
              <a:spcBef>
                <a:spcPts val="0"/>
              </a:spcBef>
              <a:buNone/>
            </a:pPr>
            <a:r>
              <a:rPr lang="en-US" dirty="0">
                <a:cs typeface="Arial" pitchFamily="34" charset="0"/>
              </a:rPr>
              <a:t/>
            </a:r>
            <a:br>
              <a:rPr lang="en-US" dirty="0">
                <a:cs typeface="Arial" pitchFamily="34" charset="0"/>
              </a:rPr>
            </a:br>
            <a:r>
              <a:rPr lang="en-US" dirty="0">
                <a:cs typeface="Arial" pitchFamily="34" charset="0"/>
              </a:rPr>
              <a:t> Institution, legislation, and privacy policies. </a:t>
            </a:r>
            <a:r>
              <a:rPr lang="en-US" dirty="0" smtClean="0">
                <a:cs typeface="Arial" pitchFamily="34" charset="0"/>
              </a:rPr>
              <a:t> Compliance</a:t>
            </a:r>
            <a:r>
              <a:rPr lang="en-US" dirty="0">
                <a:cs typeface="Arial" pitchFamily="34" charset="0"/>
              </a:rPr>
              <a:t>. Forensic policies.  Security models: Access matrix, multilevel, </a:t>
            </a:r>
            <a:r>
              <a:rPr lang="en-US" dirty="0" smtClean="0">
                <a:cs typeface="Arial" pitchFamily="34" charset="0"/>
              </a:rPr>
              <a:t>mandatory</a:t>
            </a:r>
            <a:r>
              <a:rPr lang="en-US" dirty="0">
                <a:cs typeface="Arial" pitchFamily="34" charset="0"/>
              </a:rPr>
              <a:t>, discretionary  models. Role-Based Access Control. Patterns for models</a:t>
            </a:r>
            <a:r>
              <a:rPr lang="en-US" dirty="0" smtClean="0">
                <a:cs typeface="Arial" pitchFamily="34" charset="0"/>
              </a:rPr>
              <a:t>.</a:t>
            </a:r>
          </a:p>
          <a:p>
            <a:pPr>
              <a:spcBef>
                <a:spcPts val="0"/>
              </a:spcBef>
              <a:buNone/>
            </a:pPr>
            <a:r>
              <a:rPr lang="en-US" dirty="0">
                <a:cs typeface="Arial" pitchFamily="34" charset="0"/>
              </a:rPr>
              <a:t/>
            </a:r>
            <a:br>
              <a:rPr lang="en-US" dirty="0">
                <a:cs typeface="Arial" pitchFamily="34" charset="0"/>
              </a:rPr>
            </a:br>
            <a:endParaRPr lang="en-US" dirty="0" smtClean="0">
              <a:cs typeface="Arial" pitchFamily="34" charset="0"/>
            </a:endParaRPr>
          </a:p>
        </p:txBody>
      </p:sp>
    </p:spTree>
  </p:cSld>
  <p:clrMapOvr>
    <a:masterClrMapping/>
  </p:clrMapOvr>
  <p:transition advTm="24742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II</a:t>
            </a:r>
            <a:endParaRPr lang="en-US" dirty="0"/>
          </a:p>
        </p:txBody>
      </p:sp>
      <p:sp>
        <p:nvSpPr>
          <p:cNvPr id="3" name="Content Placeholder 2"/>
          <p:cNvSpPr>
            <a:spLocks noGrp="1"/>
          </p:cNvSpPr>
          <p:nvPr>
            <p:ph idx="1"/>
          </p:nvPr>
        </p:nvSpPr>
        <p:spPr/>
        <p:txBody>
          <a:bodyPr>
            <a:normAutofit fontScale="77500" lnSpcReduction="20000"/>
          </a:bodyPr>
          <a:lstStyle/>
          <a:p>
            <a:pPr>
              <a:spcBef>
                <a:spcPts val="0"/>
              </a:spcBef>
              <a:buNone/>
            </a:pPr>
            <a:r>
              <a:rPr lang="en-US" dirty="0" smtClean="0"/>
              <a:t>    </a:t>
            </a:r>
            <a:r>
              <a:rPr lang="en-US" sz="2000" dirty="0" smtClean="0">
                <a:cs typeface="Arial" pitchFamily="34" charset="0"/>
              </a:rPr>
              <a:t/>
            </a:r>
            <a:br>
              <a:rPr lang="en-US" sz="2000" dirty="0" smtClean="0">
                <a:cs typeface="Arial" pitchFamily="34" charset="0"/>
              </a:rPr>
            </a:br>
            <a:r>
              <a:rPr lang="en-US" sz="2600" dirty="0" smtClean="0">
                <a:cs typeface="Arial" pitchFamily="34" charset="0"/>
              </a:rPr>
              <a:t>2.</a:t>
            </a:r>
            <a:r>
              <a:rPr lang="en-US" sz="2600" b="1" dirty="0" smtClean="0">
                <a:cs typeface="Arial" pitchFamily="34" charset="0"/>
              </a:rPr>
              <a:t>. Distributed systems security.</a:t>
            </a:r>
            <a:r>
              <a:rPr lang="en-US" sz="2600" dirty="0" smtClean="0">
                <a:cs typeface="Arial" pitchFamily="34" charset="0"/>
              </a:rPr>
              <a:t>  </a:t>
            </a:r>
            <a:endParaRPr lang="en-US" sz="2600" dirty="0" smtClean="0">
              <a:cs typeface="Arial" pitchFamily="34" charset="0"/>
            </a:endParaRPr>
          </a:p>
          <a:p>
            <a:pPr marL="0" indent="0">
              <a:buNone/>
            </a:pPr>
            <a:r>
              <a:rPr lang="en-US" sz="2600" dirty="0" smtClean="0"/>
              <a:t> </a:t>
            </a:r>
            <a:r>
              <a:rPr lang="en-US" sz="2600" dirty="0"/>
              <a:t>      3. </a:t>
            </a:r>
            <a:r>
              <a:rPr lang="en-US" sz="2600" b="1" dirty="0"/>
              <a:t>Security patterns</a:t>
            </a:r>
            <a:r>
              <a:rPr lang="en-US" sz="2600" dirty="0"/>
              <a:t>. Misuse/threat patterns. Other types of patterns. Overview of </a:t>
            </a:r>
            <a:r>
              <a:rPr lang="en-US" sz="2600" dirty="0" smtClean="0"/>
              <a:t>UML.</a:t>
            </a:r>
          </a:p>
          <a:p>
            <a:pPr marL="0" indent="0">
              <a:buNone/>
            </a:pPr>
            <a:r>
              <a:rPr lang="en-US" sz="2600" dirty="0"/>
              <a:t> </a:t>
            </a:r>
            <a:r>
              <a:rPr lang="en-US" sz="2600" dirty="0" smtClean="0"/>
              <a:t>     4</a:t>
            </a:r>
            <a:r>
              <a:rPr lang="en-US" sz="2600" dirty="0"/>
              <a:t>. </a:t>
            </a:r>
            <a:r>
              <a:rPr lang="en-US" sz="2600" b="1" dirty="0"/>
              <a:t>Methodologies for building secure distributed applications. </a:t>
            </a:r>
            <a:r>
              <a:rPr lang="en-US" sz="2600" dirty="0"/>
              <a:t>Secure Solution </a:t>
            </a:r>
            <a:r>
              <a:rPr lang="en-US" sz="2600" dirty="0" smtClean="0"/>
              <a:t>Frames</a:t>
            </a:r>
          </a:p>
          <a:p>
            <a:pPr marL="0" indent="0">
              <a:buNone/>
            </a:pPr>
            <a:r>
              <a:rPr lang="en-US" sz="2600" dirty="0"/>
              <a:t> </a:t>
            </a:r>
            <a:r>
              <a:rPr lang="en-US" sz="2600" dirty="0" smtClean="0"/>
              <a:t>     5  </a:t>
            </a:r>
            <a:r>
              <a:rPr lang="en-US" sz="2600" b="1" dirty="0"/>
              <a:t>Distributed architectures</a:t>
            </a:r>
            <a:r>
              <a:rPr lang="en-US" sz="2600" dirty="0"/>
              <a:t>. Secure versions of patterns: Broker, MVC. </a:t>
            </a:r>
          </a:p>
          <a:p>
            <a:pPr marL="0" indent="0">
              <a:buNone/>
            </a:pPr>
            <a:r>
              <a:rPr lang="en-US" sz="2600" dirty="0" smtClean="0"/>
              <a:t>Agents</a:t>
            </a:r>
            <a:r>
              <a:rPr lang="en-US" sz="2600" dirty="0"/>
              <a:t>.   P2P systems. Middleware. </a:t>
            </a:r>
            <a:endParaRPr lang="en-US" sz="2600" dirty="0" smtClean="0"/>
          </a:p>
          <a:p>
            <a:pPr marL="0" indent="0">
              <a:buNone/>
            </a:pPr>
            <a:r>
              <a:rPr lang="en-US" sz="2600" dirty="0"/>
              <a:t> </a:t>
            </a:r>
            <a:r>
              <a:rPr lang="en-US" sz="2600" dirty="0" smtClean="0"/>
              <a:t>     6. </a:t>
            </a:r>
            <a:r>
              <a:rPr lang="en-US" sz="2600" b="1" dirty="0"/>
              <a:t>SOA and Web services</a:t>
            </a:r>
            <a:r>
              <a:rPr lang="en-US" sz="2600" dirty="0"/>
              <a:t>: architectures, attacks, and standards.   Web services </a:t>
            </a:r>
            <a:r>
              <a:rPr lang="en-US" sz="2600" dirty="0" smtClean="0"/>
              <a:t> </a:t>
            </a:r>
            <a:r>
              <a:rPr lang="en-US" sz="2600" dirty="0"/>
              <a:t>patterns. Identity.  Misuse patterns. </a:t>
            </a:r>
            <a:r>
              <a:rPr lang="en-US" sz="2600" dirty="0" smtClean="0"/>
              <a:t>XSS and other attacks</a:t>
            </a:r>
            <a:endParaRPr lang="en-US" sz="2600" dirty="0"/>
          </a:p>
          <a:p>
            <a:pPr marL="0" indent="0">
              <a:buNone/>
            </a:pPr>
            <a:r>
              <a:rPr lang="en-US" sz="2600" dirty="0"/>
              <a:t> </a:t>
            </a:r>
            <a:r>
              <a:rPr lang="en-US" sz="2600" dirty="0" smtClean="0"/>
              <a:t>     7. </a:t>
            </a:r>
            <a:r>
              <a:rPr lang="en-US" sz="2600" b="1" dirty="0"/>
              <a:t>Security in cloud computing</a:t>
            </a:r>
            <a:r>
              <a:rPr lang="en-US" sz="2600" dirty="0"/>
              <a:t>. Threats and defenses. Patterns and misuse patterns. Access </a:t>
            </a:r>
            <a:r>
              <a:rPr lang="en-US" sz="2600" dirty="0" smtClean="0"/>
              <a:t>Control</a:t>
            </a:r>
            <a:r>
              <a:rPr lang="en-US" sz="2600" dirty="0"/>
              <a:t>, Infrastructure security. OpenStack security.</a:t>
            </a:r>
          </a:p>
          <a:p>
            <a:pPr marL="0" indent="0">
              <a:buNone/>
            </a:pPr>
            <a:r>
              <a:rPr lang="en-US" sz="2600" dirty="0" smtClean="0"/>
              <a:t>      8. </a:t>
            </a:r>
            <a:r>
              <a:rPr lang="en-US" sz="2600" b="1" dirty="0"/>
              <a:t>Cyber-physical systems</a:t>
            </a:r>
            <a:r>
              <a:rPr lang="en-US" sz="2600" dirty="0"/>
              <a:t>. Threat modeling. Smart grid, vehicles. The Internet of Things</a:t>
            </a:r>
            <a:r>
              <a:rPr lang="en-US" sz="2600" dirty="0" smtClean="0"/>
              <a:t>. Fog </a:t>
            </a:r>
            <a:r>
              <a:rPr lang="en-US" sz="2600" dirty="0"/>
              <a:t>computing.</a:t>
            </a:r>
          </a:p>
          <a:p>
            <a:pPr>
              <a:buNone/>
            </a:pPr>
            <a:endParaRPr lang="en-US" sz="2400" dirty="0" smtClean="0"/>
          </a:p>
          <a:p>
            <a:endParaRPr lang="en-US" dirty="0"/>
          </a:p>
        </p:txBody>
      </p:sp>
    </p:spTree>
  </p:cSld>
  <p:clrMapOvr>
    <a:masterClrMapping/>
  </p:clrMapOvr>
  <p:transition advTm="17451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10"/>
          </p:nvPr>
        </p:nvSpPr>
        <p:spPr>
          <a:noFill/>
        </p:spPr>
        <p:txBody>
          <a:bodyPr/>
          <a:lstStyle/>
          <a:p>
            <a:pPr eaLnBrk="0" hangingPunct="0"/>
            <a:fld id="{66BFA3F9-1743-43E6-9D07-5E97AB10439B}" type="datetime1">
              <a:rPr lang="en-US" smtClean="0"/>
              <a:pPr eaLnBrk="0" hangingPunct="0"/>
              <a:t>5/3/2016</a:t>
            </a:fld>
            <a:endParaRPr lang="en-US" smtClean="0"/>
          </a:p>
        </p:txBody>
      </p:sp>
      <p:sp>
        <p:nvSpPr>
          <p:cNvPr id="52227" name="Slide Number Placeholder 5"/>
          <p:cNvSpPr>
            <a:spLocks noGrp="1"/>
          </p:cNvSpPr>
          <p:nvPr>
            <p:ph type="sldNum" sz="quarter" idx="12"/>
          </p:nvPr>
        </p:nvSpPr>
        <p:spPr>
          <a:noFill/>
        </p:spPr>
        <p:txBody>
          <a:bodyPr/>
          <a:lstStyle/>
          <a:p>
            <a:pPr eaLnBrk="0" hangingPunct="0"/>
            <a:fld id="{84F5A7FB-E0CF-4691-B21C-90DA37DA9AA3}" type="slidenum">
              <a:rPr lang="en-US" smtClean="0"/>
              <a:pPr eaLnBrk="0" hangingPunct="0"/>
              <a:t>32</a:t>
            </a:fld>
            <a:endParaRPr lang="en-US" smtClean="0"/>
          </a:p>
        </p:txBody>
      </p:sp>
      <p:sp>
        <p:nvSpPr>
          <p:cNvPr id="52228" name="Rectangle 2"/>
          <p:cNvSpPr>
            <a:spLocks noGrp="1" noChangeArrowheads="1"/>
          </p:cNvSpPr>
          <p:nvPr>
            <p:ph type="title" idx="4294967295"/>
          </p:nvPr>
        </p:nvSpPr>
        <p:spPr/>
        <p:txBody>
          <a:bodyPr/>
          <a:lstStyle/>
          <a:p>
            <a:pPr eaLnBrk="1" hangingPunct="1"/>
            <a:r>
              <a:rPr lang="en-US" smtClean="0"/>
              <a:t>Value of information</a:t>
            </a:r>
          </a:p>
        </p:txBody>
      </p:sp>
      <p:sp>
        <p:nvSpPr>
          <p:cNvPr id="52229" name="Rectangle 3"/>
          <p:cNvSpPr>
            <a:spLocks noGrp="1" noChangeArrowheads="1"/>
          </p:cNvSpPr>
          <p:nvPr>
            <p:ph type="body" idx="4294967295"/>
          </p:nvPr>
        </p:nvSpPr>
        <p:spPr/>
        <p:txBody>
          <a:bodyPr/>
          <a:lstStyle/>
          <a:p>
            <a:pPr eaLnBrk="1" hangingPunct="1"/>
            <a:r>
              <a:rPr lang="en-US" dirty="0" smtClean="0"/>
              <a:t>We rely on information for our credit, health, professional work, business, education,…</a:t>
            </a:r>
          </a:p>
          <a:p>
            <a:pPr eaLnBrk="1" hangingPunct="1"/>
            <a:r>
              <a:rPr lang="en-US" dirty="0" smtClean="0"/>
              <a:t>Data is valuable for individuals and institutions</a:t>
            </a:r>
          </a:p>
          <a:p>
            <a:pPr eaLnBrk="1" hangingPunct="1"/>
            <a:r>
              <a:rPr lang="en-US" dirty="0" smtClean="0"/>
              <a:t>This value attracts criminals, terrorists, and vandals</a:t>
            </a:r>
          </a:p>
          <a:p>
            <a:pPr eaLnBrk="1" hangingPunct="1"/>
            <a:r>
              <a:rPr lang="en-US" dirty="0" smtClean="0"/>
              <a:t>Illegal access (reading, modification, or destruction) to information can produce serious problems</a:t>
            </a:r>
          </a:p>
        </p:txBody>
      </p:sp>
    </p:spTree>
  </p:cSld>
  <p:clrMapOvr>
    <a:masterClrMapping/>
  </p:clrMapOvr>
  <p:transition advTm="12998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3"/>
          <p:cNvSpPr>
            <a:spLocks noGrp="1"/>
          </p:cNvSpPr>
          <p:nvPr>
            <p:ph type="dt" sz="quarter" idx="10"/>
          </p:nvPr>
        </p:nvSpPr>
        <p:spPr>
          <a:noFill/>
        </p:spPr>
        <p:txBody>
          <a:bodyPr/>
          <a:lstStyle/>
          <a:p>
            <a:pPr eaLnBrk="0" hangingPunct="0"/>
            <a:fld id="{36E24D28-0763-42D0-9522-E01AAB6965FD}" type="datetime1">
              <a:rPr lang="en-US" smtClean="0"/>
              <a:pPr eaLnBrk="0" hangingPunct="0"/>
              <a:t>5/3/2016</a:t>
            </a:fld>
            <a:endParaRPr lang="en-US" smtClean="0"/>
          </a:p>
        </p:txBody>
      </p:sp>
      <p:sp>
        <p:nvSpPr>
          <p:cNvPr id="61443" name="Slide Number Placeholder 5"/>
          <p:cNvSpPr>
            <a:spLocks noGrp="1"/>
          </p:cNvSpPr>
          <p:nvPr>
            <p:ph type="sldNum" sz="quarter" idx="12"/>
          </p:nvPr>
        </p:nvSpPr>
        <p:spPr>
          <a:noFill/>
        </p:spPr>
        <p:txBody>
          <a:bodyPr/>
          <a:lstStyle/>
          <a:p>
            <a:pPr eaLnBrk="0" hangingPunct="0"/>
            <a:fld id="{246A4C10-0C84-4C83-9EB4-4EACC3E47BFF}" type="slidenum">
              <a:rPr lang="en-US" smtClean="0"/>
              <a:pPr eaLnBrk="0" hangingPunct="0"/>
              <a:t>33</a:t>
            </a:fld>
            <a:endParaRPr lang="en-US" smtClean="0"/>
          </a:p>
        </p:txBody>
      </p:sp>
      <p:sp>
        <p:nvSpPr>
          <p:cNvPr id="61444" name="Rectangle 2"/>
          <p:cNvSpPr>
            <a:spLocks noGrp="1" noChangeArrowheads="1"/>
          </p:cNvSpPr>
          <p:nvPr>
            <p:ph type="title" idx="4294967295"/>
          </p:nvPr>
        </p:nvSpPr>
        <p:spPr/>
        <p:txBody>
          <a:bodyPr/>
          <a:lstStyle/>
          <a:p>
            <a:pPr eaLnBrk="1" hangingPunct="1"/>
            <a:r>
              <a:rPr lang="en-US" sz="3200" dirty="0" smtClean="0"/>
              <a:t>The security problem</a:t>
            </a:r>
          </a:p>
        </p:txBody>
      </p:sp>
      <p:sp>
        <p:nvSpPr>
          <p:cNvPr id="61445" name="Rectangle 3"/>
          <p:cNvSpPr>
            <a:spLocks noGrp="1" noChangeArrowheads="1"/>
          </p:cNvSpPr>
          <p:nvPr>
            <p:ph type="body" idx="4294967295"/>
          </p:nvPr>
        </p:nvSpPr>
        <p:spPr/>
        <p:txBody>
          <a:bodyPr>
            <a:noAutofit/>
          </a:bodyPr>
          <a:lstStyle/>
          <a:p>
            <a:pPr>
              <a:lnSpc>
                <a:spcPct val="80000"/>
              </a:lnSpc>
            </a:pPr>
            <a:r>
              <a:rPr lang="en-US" sz="2800" b="1" dirty="0" smtClean="0"/>
              <a:t>Unauthorized</a:t>
            </a:r>
            <a:r>
              <a:rPr lang="en-US" sz="2800" dirty="0" smtClean="0"/>
              <a:t> </a:t>
            </a:r>
            <a:r>
              <a:rPr lang="en-US" sz="2800" b="1" dirty="0" smtClean="0"/>
              <a:t>data disclosure </a:t>
            </a:r>
            <a:r>
              <a:rPr lang="en-US" sz="2800" dirty="0" smtClean="0"/>
              <a:t>(confidentiality or secrecy). </a:t>
            </a:r>
          </a:p>
          <a:p>
            <a:pPr>
              <a:lnSpc>
                <a:spcPct val="80000"/>
              </a:lnSpc>
            </a:pPr>
            <a:r>
              <a:rPr lang="en-US" sz="2800" b="1" dirty="0" smtClean="0"/>
              <a:t>Unauthorized data modification </a:t>
            </a:r>
            <a:r>
              <a:rPr lang="en-US" sz="2800" dirty="0" smtClean="0"/>
              <a:t>(integrity). May result in inconsistencies or erroneous data. Data destruction may bring all kinds of losses.</a:t>
            </a:r>
          </a:p>
          <a:p>
            <a:pPr>
              <a:lnSpc>
                <a:spcPct val="80000"/>
              </a:lnSpc>
            </a:pPr>
            <a:r>
              <a:rPr lang="en-US" sz="2800" b="1" dirty="0" smtClean="0"/>
              <a:t>Denial of service—</a:t>
            </a:r>
            <a:r>
              <a:rPr lang="en-US" sz="2800" dirty="0" smtClean="0"/>
              <a:t>Users or other systems may prevent the legitimate users from using their system. Denial of service is an attack on the availability of the system.</a:t>
            </a:r>
          </a:p>
          <a:p>
            <a:pPr>
              <a:lnSpc>
                <a:spcPct val="80000"/>
              </a:lnSpc>
            </a:pPr>
            <a:r>
              <a:rPr lang="en-US" sz="2800" b="1" dirty="0" smtClean="0"/>
              <a:t>Lack of accountability</a:t>
            </a:r>
            <a:r>
              <a:rPr lang="en-US" sz="2800" dirty="0" smtClean="0"/>
              <a:t>—Users should be responsible for their actions and should not be able to deny what they have done (non-repudiation). </a:t>
            </a:r>
          </a:p>
        </p:txBody>
      </p:sp>
    </p:spTree>
    <p:extLst>
      <p:ext uri="{BB962C8B-B14F-4D97-AF65-F5344CB8AC3E}">
        <p14:creationId xmlns:p14="http://schemas.microsoft.com/office/powerpoint/2010/main" val="1412688911"/>
      </p:ext>
    </p:extLst>
  </p:cSld>
  <p:clrMapOvr>
    <a:masterClrMapping/>
  </p:clrMapOvr>
  <p:transition advTm="5817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1"/>
          <p:cNvSpPr>
            <a:spLocks noGrp="1"/>
          </p:cNvSpPr>
          <p:nvPr>
            <p:ph type="dt" sz="quarter" idx="10"/>
          </p:nvPr>
        </p:nvSpPr>
        <p:spPr>
          <a:noFill/>
        </p:spPr>
        <p:txBody>
          <a:bodyPr/>
          <a:lstStyle/>
          <a:p>
            <a:pPr eaLnBrk="0" hangingPunct="0"/>
            <a:fld id="{3AD94E91-6B33-48AB-B2BF-CA2B2C22B6FE}" type="datetime1">
              <a:rPr lang="en-US" smtClean="0"/>
              <a:pPr eaLnBrk="0" hangingPunct="0"/>
              <a:t>5/3/2016</a:t>
            </a:fld>
            <a:endParaRPr lang="en-US" smtClean="0"/>
          </a:p>
        </p:txBody>
      </p:sp>
      <p:sp>
        <p:nvSpPr>
          <p:cNvPr id="56323" name="Slide Number Placeholder 3"/>
          <p:cNvSpPr>
            <a:spLocks noGrp="1"/>
          </p:cNvSpPr>
          <p:nvPr>
            <p:ph type="sldNum" sz="quarter" idx="12"/>
          </p:nvPr>
        </p:nvSpPr>
        <p:spPr>
          <a:noFill/>
        </p:spPr>
        <p:txBody>
          <a:bodyPr/>
          <a:lstStyle/>
          <a:p>
            <a:pPr eaLnBrk="0" hangingPunct="0"/>
            <a:fld id="{FBB300DF-B025-41AE-85B0-884A84A5BF06}" type="slidenum">
              <a:rPr lang="en-US" smtClean="0"/>
              <a:pPr eaLnBrk="0" hangingPunct="0"/>
              <a:t>34</a:t>
            </a:fld>
            <a:endParaRPr lang="en-US" smtClean="0"/>
          </a:p>
        </p:txBody>
      </p:sp>
      <p:sp>
        <p:nvSpPr>
          <p:cNvPr id="56324" name="Rectangle 2"/>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a:r>
              <a:rPr lang="en-US" sz="4400">
                <a:solidFill>
                  <a:schemeClr val="tx2"/>
                </a:solidFill>
                <a:latin typeface="Times New Roman" pitchFamily="18" charset="0"/>
              </a:rPr>
              <a:t>The meaning of security</a:t>
            </a:r>
          </a:p>
        </p:txBody>
      </p:sp>
      <p:sp>
        <p:nvSpPr>
          <p:cNvPr id="56325" name="Rectangle 3"/>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a:spcBef>
                <a:spcPct val="20000"/>
              </a:spcBef>
              <a:buFontTx/>
              <a:buChar char="•"/>
            </a:pPr>
            <a:r>
              <a:rPr lang="en-US" sz="3200">
                <a:latin typeface="Times New Roman" pitchFamily="18" charset="0"/>
              </a:rPr>
              <a:t>Security implies providing these objectives in the presence of attacks </a:t>
            </a:r>
          </a:p>
          <a:p>
            <a:pPr marL="342900" indent="-342900">
              <a:spcBef>
                <a:spcPct val="20000"/>
              </a:spcBef>
              <a:buFontTx/>
              <a:buChar char="•"/>
            </a:pPr>
            <a:r>
              <a:rPr lang="en-US" sz="3200">
                <a:latin typeface="Times New Roman" pitchFamily="18" charset="0"/>
              </a:rPr>
              <a:t>Security requires technical, managerial, and physical countermeasures (defenses)</a:t>
            </a:r>
          </a:p>
          <a:p>
            <a:pPr marL="342900" indent="-342900">
              <a:spcBef>
                <a:spcPct val="20000"/>
              </a:spcBef>
              <a:buFontTx/>
              <a:buChar char="•"/>
            </a:pPr>
            <a:r>
              <a:rPr lang="en-US" sz="3200">
                <a:latin typeface="Times New Roman" pitchFamily="18" charset="0"/>
              </a:rPr>
              <a:t>We only consider technical aspects here </a:t>
            </a:r>
          </a:p>
          <a:p>
            <a:pPr marL="342900" indent="-342900">
              <a:spcBef>
                <a:spcPct val="20000"/>
              </a:spcBef>
              <a:buFontTx/>
              <a:buChar char="•"/>
            </a:pPr>
            <a:r>
              <a:rPr lang="en-US" sz="3200">
                <a:latin typeface="Times New Roman" pitchFamily="18" charset="0"/>
              </a:rPr>
              <a:t>A related aspect is privacy, a legal and ethics concern</a:t>
            </a:r>
          </a:p>
        </p:txBody>
      </p:sp>
    </p:spTree>
  </p:cSld>
  <p:clrMapOvr>
    <a:masterClrMapping/>
  </p:clrMapOvr>
  <p:transition advTm="7630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Attacks and defenses</a:t>
            </a:r>
          </a:p>
        </p:txBody>
      </p:sp>
      <p:sp>
        <p:nvSpPr>
          <p:cNvPr id="55299" name="Rectangle 3"/>
          <p:cNvSpPr>
            <a:spLocks noGrp="1" noChangeArrowheads="1"/>
          </p:cNvSpPr>
          <p:nvPr>
            <p:ph type="body" idx="1"/>
          </p:nvPr>
        </p:nvSpPr>
        <p:spPr/>
        <p:txBody>
          <a:bodyPr>
            <a:noAutofit/>
          </a:bodyPr>
          <a:lstStyle/>
          <a:p>
            <a:pPr eaLnBrk="1" hangingPunct="1">
              <a:lnSpc>
                <a:spcPct val="80000"/>
              </a:lnSpc>
              <a:buNone/>
            </a:pPr>
            <a:r>
              <a:rPr lang="en-US" sz="2000" dirty="0" smtClean="0"/>
              <a:t>The generic attacks are realized in two basic ways: by </a:t>
            </a:r>
            <a:r>
              <a:rPr lang="en-US" sz="2000" dirty="0" smtClean="0">
                <a:solidFill>
                  <a:schemeClr val="accent2"/>
                </a:solidFill>
              </a:rPr>
              <a:t>direct attacks </a:t>
            </a:r>
            <a:r>
              <a:rPr lang="en-US" sz="2000" dirty="0" smtClean="0"/>
              <a:t>from a person trying to exploit a vulnerability or flaw in the system, or using </a:t>
            </a:r>
            <a:r>
              <a:rPr lang="en-US" sz="2000" dirty="0" smtClean="0">
                <a:solidFill>
                  <a:schemeClr val="accent2"/>
                </a:solidFill>
              </a:rPr>
              <a:t>malwar</a:t>
            </a:r>
            <a:r>
              <a:rPr lang="en-US" sz="2000" dirty="0" smtClean="0"/>
              <a:t>e, software that contains code that exploits one or more of these flaws</a:t>
            </a:r>
          </a:p>
          <a:p>
            <a:pPr>
              <a:lnSpc>
                <a:spcPct val="80000"/>
              </a:lnSpc>
              <a:buNone/>
            </a:pPr>
            <a:endParaRPr lang="en-US" sz="2000" dirty="0" smtClean="0"/>
          </a:p>
          <a:p>
            <a:pPr eaLnBrk="1" hangingPunct="1">
              <a:lnSpc>
                <a:spcPct val="80000"/>
              </a:lnSpc>
              <a:buNone/>
            </a:pPr>
            <a:r>
              <a:rPr lang="en-US" sz="2000" dirty="0" smtClean="0"/>
              <a:t>Security defenses may operate in one or more of three modes and we need to combine them:</a:t>
            </a:r>
          </a:p>
          <a:p>
            <a:pPr>
              <a:lnSpc>
                <a:spcPct val="80000"/>
              </a:lnSpc>
            </a:pPr>
            <a:r>
              <a:rPr lang="en-US" sz="2000" dirty="0" smtClean="0"/>
              <a:t>  </a:t>
            </a:r>
            <a:r>
              <a:rPr lang="en-US" sz="2000" dirty="0" smtClean="0">
                <a:solidFill>
                  <a:schemeClr val="accent2"/>
                </a:solidFill>
              </a:rPr>
              <a:t>Prevent or mitigate </a:t>
            </a:r>
            <a:r>
              <a:rPr lang="en-US" sz="2000" dirty="0" smtClean="0"/>
              <a:t>an attack. Prevention means completely stopping the attack while mitigation implies partial defense or reducing its effects</a:t>
            </a:r>
          </a:p>
          <a:p>
            <a:pPr>
              <a:lnSpc>
                <a:spcPct val="80000"/>
              </a:lnSpc>
            </a:pPr>
            <a:r>
              <a:rPr lang="en-US" sz="2000" dirty="0" smtClean="0"/>
              <a:t>   If we cannot stop or mitigate the attack, at least we should be able to know that an attack is happening, i.e., we should </a:t>
            </a:r>
            <a:r>
              <a:rPr lang="en-US" sz="2000" dirty="0" smtClean="0">
                <a:solidFill>
                  <a:schemeClr val="accent2"/>
                </a:solidFill>
              </a:rPr>
              <a:t>detect the attack.</a:t>
            </a:r>
            <a:r>
              <a:rPr lang="en-US" sz="2000" dirty="0" smtClean="0"/>
              <a:t> Detection is also useful to stop an attack because it can alert other mechanisms to take action</a:t>
            </a:r>
          </a:p>
          <a:p>
            <a:pPr>
              <a:lnSpc>
                <a:spcPct val="80000"/>
              </a:lnSpc>
            </a:pPr>
            <a:r>
              <a:rPr lang="en-US" sz="2000" dirty="0" smtClean="0"/>
              <a:t>   After the attack has happened we need to have ways to </a:t>
            </a:r>
            <a:r>
              <a:rPr lang="en-US" sz="2000" dirty="0" smtClean="0">
                <a:solidFill>
                  <a:schemeClr val="accent2"/>
                </a:solidFill>
              </a:rPr>
              <a:t>recover</a:t>
            </a:r>
            <a:r>
              <a:rPr lang="en-US" sz="2000" dirty="0" smtClean="0"/>
              <a:t> from its effects and </a:t>
            </a:r>
            <a:r>
              <a:rPr lang="en-US" sz="2000" dirty="0" smtClean="0">
                <a:solidFill>
                  <a:schemeClr val="accent2"/>
                </a:solidFill>
              </a:rPr>
              <a:t>analyze it </a:t>
            </a:r>
            <a:r>
              <a:rPr lang="en-US" sz="2000" dirty="0" smtClean="0"/>
              <a:t>so we can improve the system</a:t>
            </a:r>
          </a:p>
        </p:txBody>
      </p:sp>
    </p:spTree>
    <p:extLst>
      <p:ext uri="{BB962C8B-B14F-4D97-AF65-F5344CB8AC3E}">
        <p14:creationId xmlns:p14="http://schemas.microsoft.com/office/powerpoint/2010/main" val="3258250753"/>
      </p:ext>
    </p:extLst>
  </p:cSld>
  <p:clrMapOvr>
    <a:masterClrMapping/>
  </p:clrMapOvr>
  <p:transition advTm="17631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Countermeasures (defenses)</a:t>
            </a:r>
          </a:p>
        </p:txBody>
      </p:sp>
      <p:sp>
        <p:nvSpPr>
          <p:cNvPr id="57347" name="Rectangle 3"/>
          <p:cNvSpPr>
            <a:spLocks noGrp="1" noChangeArrowheads="1"/>
          </p:cNvSpPr>
          <p:nvPr>
            <p:ph type="body" idx="1"/>
          </p:nvPr>
        </p:nvSpPr>
        <p:spPr/>
        <p:txBody>
          <a:bodyPr>
            <a:normAutofit/>
          </a:bodyPr>
          <a:lstStyle/>
          <a:p>
            <a:pPr eaLnBrk="1" hangingPunct="1">
              <a:lnSpc>
                <a:spcPct val="80000"/>
              </a:lnSpc>
            </a:pPr>
            <a:r>
              <a:rPr lang="en-US" sz="1800" b="1" i="0" dirty="0" smtClean="0">
                <a:solidFill>
                  <a:schemeClr val="accent2"/>
                </a:solidFill>
              </a:rPr>
              <a:t>Identification and Authentication (I&amp;A</a:t>
            </a:r>
            <a:r>
              <a:rPr lang="en-US" sz="1800" b="1" i="0" dirty="0" smtClean="0"/>
              <a:t>)—</a:t>
            </a:r>
            <a:r>
              <a:rPr lang="en-US" sz="1800" dirty="0" smtClean="0"/>
              <a:t>Identification is a user or system action where the user provides an identity. Authentication implies some proof that a user or system is the one he/it claims to be. The result of authentication may be a set of credentials, which later can be used to prove identity and may describe some attributes of the authenticated entity (See Chapter 4). </a:t>
            </a:r>
          </a:p>
          <a:p>
            <a:pPr eaLnBrk="1" hangingPunct="1">
              <a:lnSpc>
                <a:spcPct val="80000"/>
              </a:lnSpc>
            </a:pPr>
            <a:r>
              <a:rPr lang="en-US" sz="1800" b="1" i="0" dirty="0" smtClean="0">
                <a:solidFill>
                  <a:schemeClr val="accent2"/>
                </a:solidFill>
              </a:rPr>
              <a:t>Authorization and Access control (A &amp; A</a:t>
            </a:r>
            <a:r>
              <a:rPr lang="en-US" sz="1800" b="0" i="0" dirty="0" smtClean="0">
                <a:solidFill>
                  <a:schemeClr val="accent2"/>
                </a:solidFill>
              </a:rPr>
              <a:t>)—</a:t>
            </a:r>
            <a:r>
              <a:rPr lang="en-US" sz="1800" dirty="0" smtClean="0"/>
              <a:t>Authorization defines permitted access to resources depending on the </a:t>
            </a:r>
            <a:r>
              <a:rPr lang="en-US" sz="1800" dirty="0" err="1" smtClean="0"/>
              <a:t>accessor</a:t>
            </a:r>
            <a:r>
              <a:rPr lang="en-US" sz="1800" dirty="0" smtClean="0"/>
              <a:t> (user, executing process), the resource being accessed, and the intended use of the resource. Access control requires some mechanism to enforce authorization  (See Chapter 2).</a:t>
            </a:r>
          </a:p>
          <a:p>
            <a:pPr eaLnBrk="1" hangingPunct="1">
              <a:lnSpc>
                <a:spcPct val="80000"/>
              </a:lnSpc>
            </a:pPr>
            <a:r>
              <a:rPr lang="en-US" sz="1800" b="1" i="0" dirty="0" smtClean="0">
                <a:solidFill>
                  <a:schemeClr val="accent2"/>
                </a:solidFill>
              </a:rPr>
              <a:t>Logging and Auditing (L&amp;A</a:t>
            </a:r>
            <a:r>
              <a:rPr lang="en-US" sz="1800" b="0" i="0" dirty="0" smtClean="0">
                <a:solidFill>
                  <a:schemeClr val="accent2"/>
                </a:solidFill>
              </a:rPr>
              <a:t>)</a:t>
            </a:r>
            <a:r>
              <a:rPr lang="en-US" sz="1800" dirty="0" smtClean="0">
                <a:solidFill>
                  <a:schemeClr val="accent2"/>
                </a:solidFill>
              </a:rPr>
              <a:t>—</a:t>
            </a:r>
            <a:r>
              <a:rPr lang="en-US" sz="1800" dirty="0" smtClean="0"/>
              <a:t>Implies keeping a log of actions that may be relevant for security. These functions can be used to collect evidence for prosecution (forensics) and to improve the system by analyzing why the attack succeeded.</a:t>
            </a:r>
          </a:p>
          <a:p>
            <a:pPr eaLnBrk="1" hangingPunct="1">
              <a:lnSpc>
                <a:spcPct val="80000"/>
              </a:lnSpc>
            </a:pPr>
            <a:r>
              <a:rPr lang="en-US" sz="1800" b="1" i="0" dirty="0" smtClean="0">
                <a:solidFill>
                  <a:schemeClr val="accent2"/>
                </a:solidFill>
              </a:rPr>
              <a:t>Hiding of information</a:t>
            </a:r>
            <a:r>
              <a:rPr lang="en-US" sz="1800" dirty="0" smtClean="0">
                <a:solidFill>
                  <a:schemeClr val="accent2"/>
                </a:solidFill>
              </a:rPr>
              <a:t>—It </a:t>
            </a:r>
            <a:r>
              <a:rPr lang="en-US" sz="1800" dirty="0" smtClean="0"/>
              <a:t>is usually performed by the use of cryptography but </a:t>
            </a:r>
            <a:r>
              <a:rPr lang="en-US" sz="1800" dirty="0" err="1" smtClean="0"/>
              <a:t>steganography</a:t>
            </a:r>
            <a:r>
              <a:rPr lang="en-US" sz="1800" dirty="0" smtClean="0"/>
              <a:t> is another </a:t>
            </a:r>
            <a:r>
              <a:rPr lang="en-US" sz="1800" dirty="0" err="1" smtClean="0"/>
              <a:t>option.The</a:t>
            </a:r>
            <a:r>
              <a:rPr lang="en-US" sz="1800" dirty="0" smtClean="0"/>
              <a:t> idea is to hide the information in order to protect it. ( Chapter 3). </a:t>
            </a:r>
          </a:p>
          <a:p>
            <a:pPr eaLnBrk="1" hangingPunct="1">
              <a:lnSpc>
                <a:spcPct val="80000"/>
              </a:lnSpc>
            </a:pPr>
            <a:r>
              <a:rPr lang="en-US" sz="1800" b="1" i="0" dirty="0" smtClean="0">
                <a:solidFill>
                  <a:schemeClr val="accent2"/>
                </a:solidFill>
              </a:rPr>
              <a:t>Intrusion detection</a:t>
            </a:r>
            <a:r>
              <a:rPr lang="en-US" sz="1800" dirty="0" smtClean="0"/>
              <a:t>—Intrusion Detection Systems (IDS) alert the system when an intruder is trying to attack the system (Chapter 7).</a:t>
            </a:r>
          </a:p>
        </p:txBody>
      </p:sp>
    </p:spTree>
  </p:cSld>
  <p:clrMapOvr>
    <a:masterClrMapping/>
  </p:clrMapOvr>
  <p:transition advTm="383530"/>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1"/>
          <p:cNvSpPr>
            <a:spLocks noGrp="1"/>
          </p:cNvSpPr>
          <p:nvPr>
            <p:ph type="dt" sz="quarter" idx="10"/>
          </p:nvPr>
        </p:nvSpPr>
        <p:spPr>
          <a:noFill/>
        </p:spPr>
        <p:txBody>
          <a:bodyPr/>
          <a:lstStyle/>
          <a:p>
            <a:pPr eaLnBrk="0" hangingPunct="0"/>
            <a:fld id="{3DB2537E-E350-4F1D-83B7-0DEC291689B4}" type="datetime1">
              <a:rPr lang="en-US" smtClean="0"/>
              <a:pPr eaLnBrk="0" hangingPunct="0"/>
              <a:t>5/3/2016</a:t>
            </a:fld>
            <a:endParaRPr lang="en-US" smtClean="0"/>
          </a:p>
        </p:txBody>
      </p:sp>
      <p:sp>
        <p:nvSpPr>
          <p:cNvPr id="60419" name="Slide Number Placeholder 2"/>
          <p:cNvSpPr>
            <a:spLocks noGrp="1"/>
          </p:cNvSpPr>
          <p:nvPr>
            <p:ph type="sldNum" sz="quarter" idx="12"/>
          </p:nvPr>
        </p:nvSpPr>
        <p:spPr>
          <a:noFill/>
        </p:spPr>
        <p:txBody>
          <a:bodyPr/>
          <a:lstStyle/>
          <a:p>
            <a:pPr eaLnBrk="0" hangingPunct="0"/>
            <a:fld id="{4D71C29D-304E-46E9-8749-A190E47D45C3}" type="slidenum">
              <a:rPr lang="en-US" smtClean="0"/>
              <a:pPr eaLnBrk="0" hangingPunct="0"/>
              <a:t>37</a:t>
            </a:fld>
            <a:endParaRPr lang="en-US" smtClean="0"/>
          </a:p>
        </p:txBody>
      </p:sp>
      <p:sp>
        <p:nvSpPr>
          <p:cNvPr id="60420" name="Rectangle 4"/>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a:r>
              <a:rPr lang="en-US" sz="3600" b="1" dirty="0">
                <a:solidFill>
                  <a:schemeClr val="tx2"/>
                </a:solidFill>
                <a:latin typeface="Times New Roman" pitchFamily="18" charset="0"/>
              </a:rPr>
              <a:t>Basic </a:t>
            </a:r>
            <a:r>
              <a:rPr lang="en-US" sz="3600" b="1" dirty="0" smtClean="0">
                <a:solidFill>
                  <a:schemeClr val="tx2"/>
                </a:solidFill>
                <a:latin typeface="Times New Roman" pitchFamily="18" charset="0"/>
              </a:rPr>
              <a:t>security </a:t>
            </a:r>
            <a:r>
              <a:rPr lang="en-US" sz="3600" b="1" dirty="0">
                <a:solidFill>
                  <a:schemeClr val="tx2"/>
                </a:solidFill>
                <a:latin typeface="Times New Roman" pitchFamily="18" charset="0"/>
              </a:rPr>
              <a:t>architecture         </a:t>
            </a:r>
          </a:p>
        </p:txBody>
      </p:sp>
      <p:sp>
        <p:nvSpPr>
          <p:cNvPr id="60421" name="Rectangle 5"/>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2400" dirty="0">
                <a:latin typeface="Times New Roman" pitchFamily="18" charset="0"/>
              </a:rPr>
              <a:t>Authentication  must happen first</a:t>
            </a:r>
          </a:p>
          <a:p>
            <a:pPr marL="342900" indent="-342900">
              <a:lnSpc>
                <a:spcPct val="90000"/>
              </a:lnSpc>
              <a:spcBef>
                <a:spcPct val="20000"/>
              </a:spcBef>
              <a:buFontTx/>
              <a:buChar char="•"/>
            </a:pPr>
            <a:r>
              <a:rPr lang="en-US" sz="2400" dirty="0">
                <a:latin typeface="Times New Roman" pitchFamily="18" charset="0"/>
              </a:rPr>
              <a:t>Authorization rules define what is allowed or not allowed (who can see what and how)</a:t>
            </a:r>
          </a:p>
          <a:p>
            <a:pPr marL="342900" indent="-342900">
              <a:lnSpc>
                <a:spcPct val="90000"/>
              </a:lnSpc>
              <a:spcBef>
                <a:spcPct val="20000"/>
              </a:spcBef>
              <a:buFontTx/>
              <a:buChar char="•"/>
            </a:pPr>
            <a:r>
              <a:rPr lang="en-US" sz="2400" dirty="0">
                <a:latin typeface="Times New Roman" pitchFamily="18" charset="0"/>
              </a:rPr>
              <a:t>Lower  architectural levels enforce authentication and authorization</a:t>
            </a:r>
          </a:p>
          <a:p>
            <a:pPr marL="342900" indent="-342900">
              <a:lnSpc>
                <a:spcPct val="90000"/>
              </a:lnSpc>
              <a:spcBef>
                <a:spcPct val="20000"/>
              </a:spcBef>
              <a:buFontTx/>
              <a:buChar char="•"/>
            </a:pPr>
            <a:r>
              <a:rPr lang="en-US" sz="2400" dirty="0">
                <a:latin typeface="Times New Roman" pitchFamily="18" charset="0"/>
              </a:rPr>
              <a:t>Cryptography protects communications,  stored data, and provides non-repudiation and authentication</a:t>
            </a:r>
          </a:p>
          <a:p>
            <a:pPr marL="342900" indent="-342900">
              <a:lnSpc>
                <a:spcPct val="90000"/>
              </a:lnSpc>
              <a:spcBef>
                <a:spcPct val="20000"/>
              </a:spcBef>
              <a:buFontTx/>
              <a:buChar char="•"/>
            </a:pPr>
            <a:r>
              <a:rPr lang="en-US" sz="2400" dirty="0">
                <a:latin typeface="Times New Roman" pitchFamily="18" charset="0"/>
              </a:rPr>
              <a:t>Logging for future auditing</a:t>
            </a:r>
          </a:p>
          <a:p>
            <a:pPr marL="342900" indent="-342900">
              <a:lnSpc>
                <a:spcPct val="90000"/>
              </a:lnSpc>
              <a:spcBef>
                <a:spcPct val="20000"/>
              </a:spcBef>
            </a:pPr>
            <a:r>
              <a:rPr lang="en-US" sz="2400" dirty="0" smtClean="0">
                <a:latin typeface="Times New Roman" pitchFamily="18" charset="0"/>
              </a:rPr>
              <a:t>You have to </a:t>
            </a:r>
            <a:r>
              <a:rPr lang="en-US" sz="2400" dirty="0">
                <a:latin typeface="Times New Roman" pitchFamily="18" charset="0"/>
              </a:rPr>
              <a:t>know where to apply these mechanisms</a:t>
            </a:r>
          </a:p>
          <a:p>
            <a:pPr marL="342900" indent="-342900">
              <a:lnSpc>
                <a:spcPct val="90000"/>
              </a:lnSpc>
              <a:spcBef>
                <a:spcPct val="20000"/>
              </a:spcBef>
            </a:pPr>
            <a:r>
              <a:rPr lang="en-US" sz="2400" dirty="0">
                <a:latin typeface="Times New Roman" pitchFamily="18" charset="0"/>
              </a:rPr>
              <a:t>Too much is expensive and slow; too little is insecure</a:t>
            </a:r>
          </a:p>
          <a:p>
            <a:pPr marL="342900" indent="-342900">
              <a:lnSpc>
                <a:spcPct val="90000"/>
              </a:lnSpc>
              <a:spcBef>
                <a:spcPct val="20000"/>
              </a:spcBef>
              <a:buFontTx/>
              <a:buChar char="•"/>
            </a:pPr>
            <a:endParaRPr lang="en-US" sz="2800" b="1" i="1" dirty="0">
              <a:latin typeface="Times New Roman" pitchFamily="18" charset="0"/>
            </a:endParaRPr>
          </a:p>
        </p:txBody>
      </p:sp>
    </p:spTree>
    <p:extLst>
      <p:ext uri="{BB962C8B-B14F-4D97-AF65-F5344CB8AC3E}">
        <p14:creationId xmlns:p14="http://schemas.microsoft.com/office/powerpoint/2010/main" val="4174164365"/>
      </p:ext>
    </p:extLst>
  </p:cSld>
  <p:clrMapOvr>
    <a:masterClrMapping/>
  </p:clrMapOvr>
  <p:transition advTm="211270"/>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Related aspects</a:t>
            </a:r>
          </a:p>
        </p:txBody>
      </p:sp>
      <p:sp>
        <p:nvSpPr>
          <p:cNvPr id="58371" name="Rectangle 3"/>
          <p:cNvSpPr>
            <a:spLocks noGrp="1" noChangeArrowheads="1"/>
          </p:cNvSpPr>
          <p:nvPr>
            <p:ph type="body" idx="1"/>
          </p:nvPr>
        </p:nvSpPr>
        <p:spPr/>
        <p:txBody>
          <a:bodyPr>
            <a:normAutofit/>
          </a:bodyPr>
          <a:lstStyle/>
          <a:p>
            <a:pPr eaLnBrk="1" hangingPunct="1">
              <a:lnSpc>
                <a:spcPct val="80000"/>
              </a:lnSpc>
            </a:pPr>
            <a:r>
              <a:rPr lang="en-US" sz="2400" b="1" i="0" dirty="0" smtClean="0">
                <a:solidFill>
                  <a:schemeClr val="accent2"/>
                </a:solidFill>
              </a:rPr>
              <a:t>Assurance</a:t>
            </a:r>
            <a:r>
              <a:rPr lang="en-US" sz="2400" b="0" i="0" dirty="0" smtClean="0"/>
              <a:t> </a:t>
            </a:r>
            <a:r>
              <a:rPr lang="en-US" sz="2400" dirty="0" smtClean="0"/>
              <a:t>is a measure of the trust we put on a system as being able to provide the required degree of security</a:t>
            </a:r>
          </a:p>
          <a:p>
            <a:pPr eaLnBrk="1" hangingPunct="1">
              <a:lnSpc>
                <a:spcPct val="80000"/>
              </a:lnSpc>
            </a:pPr>
            <a:r>
              <a:rPr lang="en-US" sz="2400" b="1" i="0" dirty="0" smtClean="0">
                <a:solidFill>
                  <a:schemeClr val="accent2"/>
                </a:solidFill>
              </a:rPr>
              <a:t>Risk anal</a:t>
            </a:r>
            <a:r>
              <a:rPr lang="en-US" sz="2400" b="1" dirty="0" smtClean="0">
                <a:solidFill>
                  <a:schemeClr val="accent2"/>
                </a:solidFill>
              </a:rPr>
              <a:t>ysis</a:t>
            </a:r>
            <a:r>
              <a:rPr lang="en-US" sz="2400" b="1" dirty="0" smtClean="0"/>
              <a:t> </a:t>
            </a:r>
            <a:r>
              <a:rPr lang="en-US" sz="2400" dirty="0" smtClean="0"/>
              <a:t>is the study of possible attacks and their impact in terms of money and time. We need it to perform some risk analysis in order to decide on the investment on systems and personnel to provide security. We need to enumerate the threats to the system to know how much effort and money we should invest to make the system secure</a:t>
            </a:r>
          </a:p>
          <a:p>
            <a:pPr eaLnBrk="1" hangingPunct="1">
              <a:lnSpc>
                <a:spcPct val="80000"/>
              </a:lnSpc>
            </a:pPr>
            <a:r>
              <a:rPr lang="en-US" sz="2400" b="1" i="0" dirty="0" smtClean="0">
                <a:solidFill>
                  <a:schemeClr val="accent2"/>
                </a:solidFill>
              </a:rPr>
              <a:t>Governance</a:t>
            </a:r>
            <a:r>
              <a:rPr lang="en-US" sz="2400" dirty="0" smtClean="0"/>
              <a:t>  refers to the responsibilities of the institution directors to define policies and regulations to handle their information.  Typically, directors focus on increasing the value of their assets but don’t pay much attention to their security. According to statistics, more than 50% of the businesses in the world spend 5% or less in their security budget.</a:t>
            </a:r>
          </a:p>
        </p:txBody>
      </p:sp>
    </p:spTree>
  </p:cSld>
  <p:clrMapOvr>
    <a:masterClrMapping/>
  </p:clrMapOvr>
  <p:transition advTm="198440"/>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3"/>
          <p:cNvSpPr>
            <a:spLocks noGrp="1"/>
          </p:cNvSpPr>
          <p:nvPr>
            <p:ph type="dt" sz="quarter" idx="10"/>
          </p:nvPr>
        </p:nvSpPr>
        <p:spPr>
          <a:noFill/>
        </p:spPr>
        <p:txBody>
          <a:bodyPr/>
          <a:lstStyle/>
          <a:p>
            <a:pPr eaLnBrk="0" hangingPunct="0"/>
            <a:fld id="{708EA0FC-3A9D-47E3-A5F7-4091F096AB69}" type="datetime1">
              <a:rPr lang="en-US" smtClean="0"/>
              <a:pPr eaLnBrk="0" hangingPunct="0"/>
              <a:t>5/3/2016</a:t>
            </a:fld>
            <a:endParaRPr lang="en-US" smtClean="0"/>
          </a:p>
        </p:txBody>
      </p:sp>
      <p:sp>
        <p:nvSpPr>
          <p:cNvPr id="59395" name="Slide Number Placeholder 5"/>
          <p:cNvSpPr>
            <a:spLocks noGrp="1"/>
          </p:cNvSpPr>
          <p:nvPr>
            <p:ph type="sldNum" sz="quarter" idx="12"/>
          </p:nvPr>
        </p:nvSpPr>
        <p:spPr>
          <a:noFill/>
        </p:spPr>
        <p:txBody>
          <a:bodyPr/>
          <a:lstStyle/>
          <a:p>
            <a:pPr eaLnBrk="0" hangingPunct="0"/>
            <a:fld id="{CB30CA4E-99EE-4E36-A8F2-0F9074FB03D9}" type="slidenum">
              <a:rPr lang="en-US" smtClean="0"/>
              <a:pPr eaLnBrk="0" hangingPunct="0"/>
              <a:t>39</a:t>
            </a:fld>
            <a:endParaRPr lang="en-US" smtClean="0"/>
          </a:p>
        </p:txBody>
      </p:sp>
      <p:sp>
        <p:nvSpPr>
          <p:cNvPr id="4" name="Rectangle 2"/>
          <p:cNvSpPr txBox="1">
            <a:spLocks noChangeArrowheads="1"/>
          </p:cNvSpPr>
          <p:nvPr/>
        </p:nvSpPr>
        <p:spPr bwMode="auto">
          <a:xfrm>
            <a:off x="685800" y="228600"/>
            <a:ext cx="7772400" cy="1143000"/>
          </a:xfrm>
          <a:prstGeom prst="rect">
            <a:avLst/>
          </a:prstGeom>
          <a:noFill/>
          <a:ln w="9525">
            <a:noFill/>
            <a:miter lim="800000"/>
            <a:headEnd/>
            <a:tailEnd/>
          </a:ln>
        </p:spPr>
        <p:txBody>
          <a:bodyPr anchor="ctr"/>
          <a:lstStyle/>
          <a:p>
            <a:pPr algn="ctr" eaLnBrk="1" hangingPunct="1">
              <a:defRPr/>
            </a:pPr>
            <a:r>
              <a:rPr lang="en-US" sz="3600" b="1" kern="0" dirty="0" smtClean="0">
                <a:solidFill>
                  <a:schemeClr val="tx2"/>
                </a:solidFill>
                <a:latin typeface="+mj-lt"/>
                <a:ea typeface="+mj-ea"/>
                <a:cs typeface="+mj-cs"/>
              </a:rPr>
              <a:t>More Related </a:t>
            </a:r>
            <a:r>
              <a:rPr lang="en-US" sz="3600" b="1" kern="0" dirty="0">
                <a:solidFill>
                  <a:schemeClr val="tx2"/>
                </a:solidFill>
                <a:latin typeface="+mj-lt"/>
                <a:ea typeface="+mj-ea"/>
                <a:cs typeface="+mj-cs"/>
              </a:rPr>
              <a:t>topics</a:t>
            </a:r>
          </a:p>
        </p:txBody>
      </p:sp>
      <p:sp>
        <p:nvSpPr>
          <p:cNvPr id="5" name="Rectangle 3"/>
          <p:cNvSpPr txBox="1">
            <a:spLocks noChangeArrowheads="1"/>
          </p:cNvSpPr>
          <p:nvPr/>
        </p:nvSpPr>
        <p:spPr bwMode="auto">
          <a:xfrm>
            <a:off x="685800" y="1676400"/>
            <a:ext cx="7772400" cy="4419600"/>
          </a:xfrm>
          <a:prstGeom prst="rect">
            <a:avLst/>
          </a:prstGeom>
          <a:noFill/>
          <a:ln w="9525">
            <a:noFill/>
            <a:miter lim="800000"/>
            <a:headEnd/>
            <a:tailEnd/>
          </a:ln>
        </p:spPr>
        <p:txBody>
          <a:bodyPr/>
          <a:lstStyle/>
          <a:p>
            <a:pPr marL="342900" indent="-342900" eaLnBrk="1" hangingPunct="1">
              <a:spcBef>
                <a:spcPct val="20000"/>
              </a:spcBef>
              <a:buFontTx/>
              <a:buChar char="•"/>
              <a:defRPr/>
            </a:pPr>
            <a:r>
              <a:rPr lang="en-US" sz="2800" b="1" i="1" kern="0" dirty="0">
                <a:solidFill>
                  <a:schemeClr val="accent1"/>
                </a:solidFill>
                <a:latin typeface="+mn-lt"/>
              </a:rPr>
              <a:t>Reliability and fault tolerance</a:t>
            </a:r>
            <a:r>
              <a:rPr lang="en-US" sz="2800" b="1" i="1" kern="0" dirty="0">
                <a:latin typeface="+mn-lt"/>
              </a:rPr>
              <a:t>—Controlling the effect  of accidental errors</a:t>
            </a:r>
          </a:p>
          <a:p>
            <a:pPr marL="342900" indent="-342900" eaLnBrk="1" hangingPunct="1">
              <a:spcBef>
                <a:spcPct val="20000"/>
              </a:spcBef>
              <a:buFontTx/>
              <a:buChar char="•"/>
              <a:defRPr/>
            </a:pPr>
            <a:r>
              <a:rPr lang="en-US" sz="2800" b="1" i="1" kern="0" dirty="0">
                <a:solidFill>
                  <a:schemeClr val="accent1"/>
                </a:solidFill>
                <a:latin typeface="+mn-lt"/>
              </a:rPr>
              <a:t>Dependability</a:t>
            </a:r>
            <a:r>
              <a:rPr lang="en-US" sz="2800" b="1" i="1" kern="0" dirty="0">
                <a:latin typeface="+mn-lt"/>
              </a:rPr>
              <a:t>—confidence that the system will follow its specifications</a:t>
            </a:r>
          </a:p>
          <a:p>
            <a:pPr marL="342900" indent="-342900" eaLnBrk="1" hangingPunct="1">
              <a:spcBef>
                <a:spcPct val="20000"/>
              </a:spcBef>
              <a:buFontTx/>
              <a:buChar char="•"/>
              <a:defRPr/>
            </a:pPr>
            <a:r>
              <a:rPr lang="en-US" sz="2800" b="1" i="1" kern="0" dirty="0">
                <a:solidFill>
                  <a:schemeClr val="accent1"/>
                </a:solidFill>
                <a:latin typeface="+mn-lt"/>
              </a:rPr>
              <a:t>Survivability</a:t>
            </a:r>
            <a:r>
              <a:rPr lang="en-US" sz="2800" b="1" i="1" kern="0" dirty="0">
                <a:latin typeface="+mn-lt"/>
              </a:rPr>
              <a:t>—ability to provide service in the presence of disruptions</a:t>
            </a:r>
          </a:p>
          <a:p>
            <a:pPr marL="342900" indent="-342900" eaLnBrk="1" hangingPunct="1">
              <a:spcBef>
                <a:spcPct val="20000"/>
              </a:spcBef>
              <a:buFontTx/>
              <a:buChar char="•"/>
              <a:defRPr/>
            </a:pPr>
            <a:r>
              <a:rPr lang="en-US" sz="2800" b="1" i="1" kern="0" dirty="0">
                <a:solidFill>
                  <a:schemeClr val="accent1"/>
                </a:solidFill>
                <a:latin typeface="+mn-lt"/>
              </a:rPr>
              <a:t>Privacy</a:t>
            </a:r>
            <a:r>
              <a:rPr lang="en-US" sz="2800" b="1" i="1" kern="0" dirty="0">
                <a:latin typeface="+mn-lt"/>
              </a:rPr>
              <a:t>—an individual right, not a technical issue</a:t>
            </a:r>
          </a:p>
          <a:p>
            <a:pPr marL="342900" indent="-342900" eaLnBrk="1" hangingPunct="1">
              <a:spcBef>
                <a:spcPct val="20000"/>
              </a:spcBef>
              <a:buFontTx/>
              <a:buChar char="•"/>
              <a:defRPr/>
            </a:pPr>
            <a:endParaRPr lang="en-US" sz="2800" b="1" i="1" kern="0" dirty="0">
              <a:latin typeface="+mn-lt"/>
            </a:endParaRPr>
          </a:p>
        </p:txBody>
      </p:sp>
    </p:spTree>
  </p:cSld>
  <p:clrMapOvr>
    <a:masterClrMapping/>
  </p:clrMapOvr>
  <p:transition advTm="1734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2088" y="1614488"/>
            <a:ext cx="6219825" cy="362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77534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Socio-technical issues</a:t>
            </a:r>
            <a:endParaRPr lang="en-US" dirty="0"/>
          </a:p>
        </p:txBody>
      </p:sp>
      <p:sp>
        <p:nvSpPr>
          <p:cNvPr id="3" name="Content Placeholder 2"/>
          <p:cNvSpPr>
            <a:spLocks noGrp="1"/>
          </p:cNvSpPr>
          <p:nvPr>
            <p:ph idx="1"/>
          </p:nvPr>
        </p:nvSpPr>
        <p:spPr/>
        <p:txBody>
          <a:bodyPr/>
          <a:lstStyle/>
          <a:p>
            <a:r>
              <a:rPr lang="en-US" dirty="0" smtClean="0"/>
              <a:t>Ethical aspects</a:t>
            </a:r>
          </a:p>
          <a:p>
            <a:r>
              <a:rPr lang="en-US" dirty="0" smtClean="0"/>
              <a:t>Balancing security with privacy: Snowden case</a:t>
            </a:r>
          </a:p>
          <a:p>
            <a:r>
              <a:rPr lang="en-US" dirty="0" smtClean="0"/>
              <a:t>The threat of data mining</a:t>
            </a:r>
          </a:p>
          <a:p>
            <a:r>
              <a:rPr lang="en-US" dirty="0" smtClean="0"/>
              <a:t>Is open-source code more secure?</a:t>
            </a:r>
          </a:p>
          <a:p>
            <a:r>
              <a:rPr lang="en-US" dirty="0" smtClean="0"/>
              <a:t>Should we hire hackers?</a:t>
            </a:r>
          </a:p>
          <a:p>
            <a:r>
              <a:rPr lang="en-US" dirty="0" smtClean="0"/>
              <a:t>The Sony case</a:t>
            </a:r>
          </a:p>
          <a:p>
            <a:r>
              <a:rPr lang="en-US" dirty="0" smtClean="0"/>
              <a:t>Cyberwar threat</a:t>
            </a:r>
            <a:endParaRPr lang="en-US" dirty="0"/>
          </a:p>
        </p:txBody>
      </p:sp>
    </p:spTree>
    <p:extLst>
      <p:ext uri="{BB962C8B-B14F-4D97-AF65-F5344CB8AC3E}">
        <p14:creationId xmlns:p14="http://schemas.microsoft.com/office/powerpoint/2010/main" val="14169183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fld id="{16D8A057-379A-4F41-83F1-2F4E530DE168}" type="datetime1">
              <a:rPr lang="en-US" altLang="en-US" smtClean="0">
                <a:latin typeface="Times New Roman" pitchFamily="18" charset="0"/>
              </a:rPr>
              <a:pPr eaLnBrk="0" hangingPunct="0"/>
              <a:t>5/3/2016</a:t>
            </a:fld>
            <a:endParaRPr lang="en-US" altLang="en-US" smtClean="0">
              <a:latin typeface="Times New Roman" pitchFamily="18" charset="0"/>
            </a:endParaRPr>
          </a:p>
        </p:txBody>
      </p:sp>
      <p:sp>
        <p:nvSpPr>
          <p:cNvPr id="563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0" hangingPunct="0"/>
            <a:fld id="{CFFC7278-3462-407B-9C54-BDF8715580E1}" type="slidenum">
              <a:rPr lang="en-US" altLang="en-US" smtClean="0">
                <a:latin typeface="Times New Roman" pitchFamily="18" charset="0"/>
              </a:rPr>
              <a:pPr eaLnBrk="0" hangingPunct="0"/>
              <a:t>41</a:t>
            </a:fld>
            <a:endParaRPr lang="en-US" altLang="en-US" smtClean="0">
              <a:latin typeface="Times New Roman" pitchFamily="18" charset="0"/>
            </a:endParaRPr>
          </a:p>
        </p:txBody>
      </p:sp>
      <p:sp>
        <p:nvSpPr>
          <p:cNvPr id="56324" name="Rectangle 2"/>
          <p:cNvSpPr>
            <a:spLocks noGrp="1" noChangeArrowheads="1"/>
          </p:cNvSpPr>
          <p:nvPr>
            <p:ph type="title" idx="4294967295"/>
          </p:nvPr>
        </p:nvSpPr>
        <p:spPr/>
        <p:txBody>
          <a:bodyPr/>
          <a:lstStyle/>
          <a:p>
            <a:pPr eaLnBrk="1" hangingPunct="1"/>
            <a:r>
              <a:rPr lang="en-US" altLang="en-US" sz="3200" smtClean="0"/>
              <a:t>Some causes for the security problem</a:t>
            </a:r>
          </a:p>
        </p:txBody>
      </p:sp>
      <p:sp>
        <p:nvSpPr>
          <p:cNvPr id="56325" name="Rectangle 3"/>
          <p:cNvSpPr>
            <a:spLocks noGrp="1" noChangeArrowheads="1"/>
          </p:cNvSpPr>
          <p:nvPr>
            <p:ph type="body" idx="4294967295"/>
          </p:nvPr>
        </p:nvSpPr>
        <p:spPr/>
        <p:txBody>
          <a:bodyPr/>
          <a:lstStyle/>
          <a:p>
            <a:pPr eaLnBrk="1" hangingPunct="1">
              <a:lnSpc>
                <a:spcPct val="80000"/>
              </a:lnSpc>
            </a:pPr>
            <a:r>
              <a:rPr lang="en-US" altLang="en-US" sz="1800" dirty="0" smtClean="0"/>
              <a:t>No use of good software development methodologies, e.g. no object-oriented programming.  Emphasis on fast methods.</a:t>
            </a:r>
          </a:p>
          <a:p>
            <a:pPr eaLnBrk="1" hangingPunct="1">
              <a:lnSpc>
                <a:spcPct val="80000"/>
              </a:lnSpc>
            </a:pPr>
            <a:r>
              <a:rPr lang="en-US" altLang="en-US" sz="1800" dirty="0" smtClean="0"/>
              <a:t>Lack of modularity. Systems that cannot be decomposed as a marketing strategy. These systems lack well-defined interfaces. </a:t>
            </a:r>
          </a:p>
          <a:p>
            <a:pPr eaLnBrk="1" hangingPunct="1">
              <a:lnSpc>
                <a:spcPct val="80000"/>
              </a:lnSpc>
            </a:pPr>
            <a:r>
              <a:rPr lang="en-US" altLang="en-US" sz="1800" dirty="0" smtClean="0"/>
              <a:t>No use of secure system design principles.  The approach to develop secure code in many places  is to look for specific vulnerabilities in the code, a very difficult task. </a:t>
            </a:r>
          </a:p>
          <a:p>
            <a:pPr eaLnBrk="1" hangingPunct="1">
              <a:lnSpc>
                <a:spcPct val="80000"/>
              </a:lnSpc>
            </a:pPr>
            <a:r>
              <a:rPr lang="en-US" altLang="en-US" sz="1800" dirty="0" smtClean="0"/>
              <a:t>Correction by patching. When a vulnerability is detected, the vendor issues a patch to stop it. This has the side effects of disturbing the execution of current applications and possibly creating new vulnerabilities. </a:t>
            </a:r>
          </a:p>
          <a:p>
            <a:pPr eaLnBrk="1" hangingPunct="1">
              <a:lnSpc>
                <a:spcPct val="80000"/>
              </a:lnSpc>
            </a:pPr>
            <a:r>
              <a:rPr lang="en-US" altLang="en-US" sz="1800" dirty="0" smtClean="0"/>
              <a:t>Unnecessary complexity. Systems are built with more functions that are needed for most applications. </a:t>
            </a:r>
          </a:p>
          <a:p>
            <a:pPr eaLnBrk="1" hangingPunct="1">
              <a:lnSpc>
                <a:spcPct val="80000"/>
              </a:lnSpc>
            </a:pPr>
            <a:r>
              <a:rPr lang="en-US" altLang="en-US" sz="1800" dirty="0"/>
              <a:t>O</a:t>
            </a:r>
            <a:r>
              <a:rPr lang="en-US" altLang="en-US" sz="1800" dirty="0" smtClean="0"/>
              <a:t>utsourcing. To reduce costs many companies outsource code development and maintenance to other companies, usually in countries with lower salaries.</a:t>
            </a:r>
          </a:p>
          <a:p>
            <a:pPr eaLnBrk="1" hangingPunct="1">
              <a:lnSpc>
                <a:spcPct val="80000"/>
              </a:lnSpc>
            </a:pPr>
            <a:r>
              <a:rPr lang="en-US" altLang="en-US" sz="1800" dirty="0" smtClean="0"/>
              <a:t>No sanctions against companies that expose customers’ data</a:t>
            </a:r>
          </a:p>
          <a:p>
            <a:pPr eaLnBrk="1" hangingPunct="1">
              <a:lnSpc>
                <a:spcPct val="80000"/>
              </a:lnSpc>
            </a:pPr>
            <a:r>
              <a:rPr lang="en-US" altLang="en-US" sz="1800" dirty="0" smtClean="0"/>
              <a:t>Myths and misconceptions about security. </a:t>
            </a:r>
          </a:p>
        </p:txBody>
      </p:sp>
    </p:spTree>
    <p:extLst>
      <p:ext uri="{BB962C8B-B14F-4D97-AF65-F5344CB8AC3E}">
        <p14:creationId xmlns:p14="http://schemas.microsoft.com/office/powerpoint/2010/main" val="1811501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3"/>
          <p:cNvSpPr>
            <a:spLocks noGrp="1"/>
          </p:cNvSpPr>
          <p:nvPr>
            <p:ph type="dt" sz="quarter" idx="10"/>
          </p:nvPr>
        </p:nvSpPr>
        <p:spPr>
          <a:noFill/>
        </p:spPr>
        <p:txBody>
          <a:bodyPr/>
          <a:lstStyle/>
          <a:p>
            <a:pPr eaLnBrk="0" hangingPunct="0"/>
            <a:fld id="{92683A4E-D97D-468B-87B8-B46BA640D044}" type="datetime1">
              <a:rPr lang="en-US" smtClean="0"/>
              <a:pPr eaLnBrk="0" hangingPunct="0"/>
              <a:t>5/3/2016</a:t>
            </a:fld>
            <a:endParaRPr lang="en-US" smtClean="0"/>
          </a:p>
        </p:txBody>
      </p:sp>
      <p:sp>
        <p:nvSpPr>
          <p:cNvPr id="62467" name="Slide Number Placeholder 5"/>
          <p:cNvSpPr>
            <a:spLocks noGrp="1"/>
          </p:cNvSpPr>
          <p:nvPr>
            <p:ph type="sldNum" sz="quarter" idx="12"/>
          </p:nvPr>
        </p:nvSpPr>
        <p:spPr>
          <a:noFill/>
        </p:spPr>
        <p:txBody>
          <a:bodyPr/>
          <a:lstStyle/>
          <a:p>
            <a:pPr eaLnBrk="0" hangingPunct="0"/>
            <a:fld id="{95584F40-5161-4752-85D0-1572759D691D}" type="slidenum">
              <a:rPr lang="en-US" smtClean="0"/>
              <a:pPr eaLnBrk="0" hangingPunct="0"/>
              <a:t>42</a:t>
            </a:fld>
            <a:endParaRPr lang="en-US" smtClean="0"/>
          </a:p>
        </p:txBody>
      </p:sp>
      <p:sp>
        <p:nvSpPr>
          <p:cNvPr id="62468" name="Rectangle 2"/>
          <p:cNvSpPr>
            <a:spLocks noGrp="1" noChangeArrowheads="1"/>
          </p:cNvSpPr>
          <p:nvPr>
            <p:ph type="title" idx="4294967295"/>
          </p:nvPr>
        </p:nvSpPr>
        <p:spPr/>
        <p:txBody>
          <a:bodyPr/>
          <a:lstStyle/>
          <a:p>
            <a:pPr eaLnBrk="1" hangingPunct="1"/>
            <a:r>
              <a:rPr lang="en-US" smtClean="0"/>
              <a:t>Some misconceptions               </a:t>
            </a:r>
          </a:p>
        </p:txBody>
      </p:sp>
      <p:sp>
        <p:nvSpPr>
          <p:cNvPr id="62469" name="Rectangle 3"/>
          <p:cNvSpPr>
            <a:spLocks noGrp="1" noChangeArrowheads="1"/>
          </p:cNvSpPr>
          <p:nvPr>
            <p:ph type="body" idx="4294967295"/>
          </p:nvPr>
        </p:nvSpPr>
        <p:spPr/>
        <p:txBody>
          <a:bodyPr/>
          <a:lstStyle/>
          <a:p>
            <a:pPr eaLnBrk="1" hangingPunct="1"/>
            <a:r>
              <a:rPr lang="en-US" dirty="0" smtClean="0"/>
              <a:t>It is the user’s fault</a:t>
            </a:r>
          </a:p>
          <a:p>
            <a:pPr eaLnBrk="1" hangingPunct="1"/>
            <a:r>
              <a:rPr lang="en-US" dirty="0" smtClean="0"/>
              <a:t>It is the security administrator’s fault</a:t>
            </a:r>
          </a:p>
          <a:p>
            <a:pPr eaLnBrk="1" hangingPunct="1"/>
            <a:r>
              <a:rPr lang="en-US" dirty="0" smtClean="0"/>
              <a:t>Attackers are all outside</a:t>
            </a:r>
          </a:p>
          <a:p>
            <a:pPr eaLnBrk="1" hangingPunct="1"/>
            <a:r>
              <a:rPr lang="en-US" dirty="0" smtClean="0"/>
              <a:t>Cryptography and firewalls are enough</a:t>
            </a:r>
          </a:p>
          <a:p>
            <a:pPr eaLnBrk="1" hangingPunct="1"/>
            <a:r>
              <a:rPr lang="en-US" dirty="0" smtClean="0"/>
              <a:t>Patches for your system will solve the problem</a:t>
            </a:r>
          </a:p>
          <a:p>
            <a:pPr eaLnBrk="1" hangingPunct="1"/>
            <a:endParaRPr lang="en-US" dirty="0" smtClean="0"/>
          </a:p>
          <a:p>
            <a:pPr eaLnBrk="1" hangingPunct="1"/>
            <a:r>
              <a:rPr lang="en-US" dirty="0" smtClean="0"/>
              <a:t>See </a:t>
            </a:r>
            <a:r>
              <a:rPr lang="en-US" dirty="0" err="1" smtClean="0"/>
              <a:t>Oppliger</a:t>
            </a:r>
            <a:r>
              <a:rPr lang="en-US" dirty="0" smtClean="0"/>
              <a:t>, IEEE Computer June 2012.</a:t>
            </a:r>
          </a:p>
        </p:txBody>
      </p:sp>
    </p:spTree>
  </p:cSld>
  <p:clrMapOvr>
    <a:masterClrMapping/>
  </p:clrMapOvr>
  <p:transition advTm="12206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p:cNvSpPr>
            <a:spLocks noGrp="1"/>
          </p:cNvSpPr>
          <p:nvPr>
            <p:ph type="dt" sz="quarter" idx="10"/>
          </p:nvPr>
        </p:nvSpPr>
        <p:spPr>
          <a:noFill/>
        </p:spPr>
        <p:txBody>
          <a:bodyPr/>
          <a:lstStyle/>
          <a:p>
            <a:pPr eaLnBrk="0" hangingPunct="0"/>
            <a:fld id="{8A8AACE4-D818-475F-8CD6-D815D094382A}" type="datetime1">
              <a:rPr lang="en-US" smtClean="0">
                <a:solidFill>
                  <a:srgbClr val="000000"/>
                </a:solidFill>
              </a:rPr>
              <a:pPr eaLnBrk="0" hangingPunct="0"/>
              <a:t>5/3/2016</a:t>
            </a:fld>
            <a:endParaRPr lang="en-US" smtClean="0">
              <a:solidFill>
                <a:srgbClr val="000000"/>
              </a:solidFill>
            </a:endParaRPr>
          </a:p>
        </p:txBody>
      </p:sp>
      <p:sp>
        <p:nvSpPr>
          <p:cNvPr id="63491" name="Slide Number Placeholder 5"/>
          <p:cNvSpPr>
            <a:spLocks noGrp="1"/>
          </p:cNvSpPr>
          <p:nvPr>
            <p:ph type="sldNum" sz="quarter" idx="12"/>
          </p:nvPr>
        </p:nvSpPr>
        <p:spPr>
          <a:noFill/>
        </p:spPr>
        <p:txBody>
          <a:bodyPr/>
          <a:lstStyle/>
          <a:p>
            <a:pPr eaLnBrk="0" hangingPunct="0"/>
            <a:fld id="{53233C47-05B3-44A1-A92B-FFAB2B465ACE}" type="slidenum">
              <a:rPr lang="en-US" smtClean="0">
                <a:solidFill>
                  <a:srgbClr val="000000"/>
                </a:solidFill>
              </a:rPr>
              <a:pPr eaLnBrk="0" hangingPunct="0"/>
              <a:t>43</a:t>
            </a:fld>
            <a:endParaRPr lang="en-US" smtClean="0">
              <a:solidFill>
                <a:srgbClr val="000000"/>
              </a:solidFill>
            </a:endParaRPr>
          </a:p>
        </p:txBody>
      </p:sp>
      <p:sp>
        <p:nvSpPr>
          <p:cNvPr id="63492" name="Rectangle 1026"/>
          <p:cNvSpPr>
            <a:spLocks noGrp="1" noChangeArrowheads="1"/>
          </p:cNvSpPr>
          <p:nvPr>
            <p:ph type="title" idx="4294967295"/>
          </p:nvPr>
        </p:nvSpPr>
        <p:spPr/>
        <p:txBody>
          <a:bodyPr/>
          <a:lstStyle/>
          <a:p>
            <a:pPr eaLnBrk="1" hangingPunct="1"/>
            <a:r>
              <a:rPr lang="en-US" smtClean="0"/>
              <a:t>Distributed systems</a:t>
            </a:r>
          </a:p>
        </p:txBody>
      </p:sp>
      <p:sp>
        <p:nvSpPr>
          <p:cNvPr id="63493" name="Rectangle 1027"/>
          <p:cNvSpPr>
            <a:spLocks noGrp="1" noChangeArrowheads="1"/>
          </p:cNvSpPr>
          <p:nvPr>
            <p:ph type="body" idx="4294967295"/>
          </p:nvPr>
        </p:nvSpPr>
        <p:spPr/>
        <p:txBody>
          <a:bodyPr/>
          <a:lstStyle/>
          <a:p>
            <a:pPr algn="just" eaLnBrk="1" hangingPunct="1">
              <a:lnSpc>
                <a:spcPct val="90000"/>
              </a:lnSpc>
            </a:pPr>
            <a:r>
              <a:rPr lang="en-US" sz="2400" smtClean="0">
                <a:cs typeface="Times New Roman" pitchFamily="18" charset="0"/>
              </a:rPr>
              <a:t>A distributed system contains autonomous computational units that interact (interoperate) with each other through messages and are connected through some type of network.</a:t>
            </a:r>
          </a:p>
          <a:p>
            <a:pPr eaLnBrk="1" hangingPunct="1">
              <a:lnSpc>
                <a:spcPct val="90000"/>
              </a:lnSpc>
            </a:pPr>
            <a:r>
              <a:rPr lang="en-US" sz="2400" smtClean="0">
                <a:cs typeface="Times New Roman" pitchFamily="18" charset="0"/>
              </a:rPr>
              <a:t>Why are distributed systems important? Most practical information and control systems are distributed systems. Examples: the Internet, intranets in companies, wireless networks, aircraft control systems, distributed databases, and distributed file servers</a:t>
            </a:r>
            <a:r>
              <a:rPr lang="en-US" sz="2400" smtClean="0"/>
              <a:t> </a:t>
            </a:r>
          </a:p>
        </p:txBody>
      </p:sp>
    </p:spTree>
    <p:extLst>
      <p:ext uri="{BB962C8B-B14F-4D97-AF65-F5344CB8AC3E}">
        <p14:creationId xmlns:p14="http://schemas.microsoft.com/office/powerpoint/2010/main" val="2197463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3"/>
          <p:cNvSpPr>
            <a:spLocks noGrp="1"/>
          </p:cNvSpPr>
          <p:nvPr>
            <p:ph type="dt" sz="quarter" idx="10"/>
          </p:nvPr>
        </p:nvSpPr>
        <p:spPr>
          <a:noFill/>
        </p:spPr>
        <p:txBody>
          <a:bodyPr/>
          <a:lstStyle/>
          <a:p>
            <a:pPr eaLnBrk="0" hangingPunct="0"/>
            <a:fld id="{99F88517-5B80-4A8D-9CD9-767BCB58431E}" type="datetime1">
              <a:rPr lang="en-US" smtClean="0">
                <a:solidFill>
                  <a:srgbClr val="000000"/>
                </a:solidFill>
              </a:rPr>
              <a:pPr eaLnBrk="0" hangingPunct="0"/>
              <a:t>5/3/2016</a:t>
            </a:fld>
            <a:endParaRPr lang="en-US" smtClean="0">
              <a:solidFill>
                <a:srgbClr val="000000"/>
              </a:solidFill>
            </a:endParaRPr>
          </a:p>
        </p:txBody>
      </p:sp>
      <p:sp>
        <p:nvSpPr>
          <p:cNvPr id="64515" name="Slide Number Placeholder 5"/>
          <p:cNvSpPr>
            <a:spLocks noGrp="1"/>
          </p:cNvSpPr>
          <p:nvPr>
            <p:ph type="sldNum" sz="quarter" idx="12"/>
          </p:nvPr>
        </p:nvSpPr>
        <p:spPr>
          <a:noFill/>
        </p:spPr>
        <p:txBody>
          <a:bodyPr/>
          <a:lstStyle/>
          <a:p>
            <a:pPr eaLnBrk="0" hangingPunct="0"/>
            <a:fld id="{DB643F29-8BC7-4139-8511-BC88842D7062}" type="slidenum">
              <a:rPr lang="en-US" smtClean="0">
                <a:solidFill>
                  <a:srgbClr val="000000"/>
                </a:solidFill>
              </a:rPr>
              <a:pPr eaLnBrk="0" hangingPunct="0"/>
              <a:t>44</a:t>
            </a:fld>
            <a:endParaRPr lang="en-US" smtClean="0">
              <a:solidFill>
                <a:srgbClr val="000000"/>
              </a:solidFill>
            </a:endParaRPr>
          </a:p>
        </p:txBody>
      </p:sp>
      <p:sp>
        <p:nvSpPr>
          <p:cNvPr id="64516" name="Rectangle 2"/>
          <p:cNvSpPr>
            <a:spLocks noGrp="1" noChangeArrowheads="1"/>
          </p:cNvSpPr>
          <p:nvPr>
            <p:ph type="title" idx="4294967295"/>
          </p:nvPr>
        </p:nvSpPr>
        <p:spPr/>
        <p:txBody>
          <a:bodyPr/>
          <a:lstStyle/>
          <a:p>
            <a:pPr eaLnBrk="1" hangingPunct="1"/>
            <a:r>
              <a:rPr lang="en-US" smtClean="0"/>
              <a:t>Architectures</a:t>
            </a:r>
          </a:p>
        </p:txBody>
      </p:sp>
      <p:sp>
        <p:nvSpPr>
          <p:cNvPr id="64517" name="Rectangle 3"/>
          <p:cNvSpPr>
            <a:spLocks noGrp="1" noChangeArrowheads="1"/>
          </p:cNvSpPr>
          <p:nvPr>
            <p:ph type="body" idx="4294967295"/>
          </p:nvPr>
        </p:nvSpPr>
        <p:spPr/>
        <p:txBody>
          <a:bodyPr/>
          <a:lstStyle/>
          <a:p>
            <a:pPr algn="just" eaLnBrk="1" hangingPunct="1">
              <a:lnSpc>
                <a:spcPct val="90000"/>
              </a:lnSpc>
            </a:pPr>
            <a:r>
              <a:rPr lang="en-US" sz="2400" smtClean="0">
                <a:cs typeface="Times New Roman" pitchFamily="18" charset="0"/>
              </a:rPr>
              <a:t>The architecture of a system defines the system in terms of components (units) and of interactions between these units. Architecture includes: system topology and organization, decomposition into components, assignment of functionality to components, component interactions, system properties (nonfunctional requirements, e.g. performance, security), correspondence between requirements and units.</a:t>
            </a:r>
          </a:p>
          <a:p>
            <a:pPr algn="just" eaLnBrk="1" hangingPunct="1">
              <a:lnSpc>
                <a:spcPct val="90000"/>
              </a:lnSpc>
            </a:pPr>
            <a:r>
              <a:rPr lang="en-US" sz="2400" smtClean="0">
                <a:cs typeface="Times New Roman" pitchFamily="18" charset="0"/>
              </a:rPr>
              <a:t>The architecture of a system is a basic determinant of its security; code flaws can be corrected or patched, architectural deficiencies cannot.</a:t>
            </a:r>
          </a:p>
        </p:txBody>
      </p:sp>
    </p:spTree>
    <p:extLst>
      <p:ext uri="{BB962C8B-B14F-4D97-AF65-F5344CB8AC3E}">
        <p14:creationId xmlns:p14="http://schemas.microsoft.com/office/powerpoint/2010/main" val="42544529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1"/>
          <p:cNvSpPr>
            <a:spLocks noGrp="1"/>
          </p:cNvSpPr>
          <p:nvPr>
            <p:ph type="dt" sz="quarter" idx="10"/>
          </p:nvPr>
        </p:nvSpPr>
        <p:spPr>
          <a:noFill/>
        </p:spPr>
        <p:txBody>
          <a:bodyPr/>
          <a:lstStyle/>
          <a:p>
            <a:pPr eaLnBrk="0" hangingPunct="0"/>
            <a:fld id="{3CE05503-5BB1-4D01-B7C5-B0374C6B42EE}" type="datetime1">
              <a:rPr lang="en-US" smtClean="0">
                <a:solidFill>
                  <a:srgbClr val="000000"/>
                </a:solidFill>
              </a:rPr>
              <a:pPr eaLnBrk="0" hangingPunct="0"/>
              <a:t>5/3/2016</a:t>
            </a:fld>
            <a:endParaRPr lang="en-US" smtClean="0">
              <a:solidFill>
                <a:srgbClr val="000000"/>
              </a:solidFill>
            </a:endParaRPr>
          </a:p>
        </p:txBody>
      </p:sp>
      <p:sp>
        <p:nvSpPr>
          <p:cNvPr id="65539" name="Slide Number Placeholder 2"/>
          <p:cNvSpPr>
            <a:spLocks noGrp="1"/>
          </p:cNvSpPr>
          <p:nvPr>
            <p:ph type="sldNum" sz="quarter" idx="12"/>
          </p:nvPr>
        </p:nvSpPr>
        <p:spPr>
          <a:noFill/>
        </p:spPr>
        <p:txBody>
          <a:bodyPr/>
          <a:lstStyle/>
          <a:p>
            <a:pPr eaLnBrk="0" hangingPunct="0"/>
            <a:fld id="{FA3FE85D-A3DE-4A52-AF61-83898BCBAADF}" type="slidenum">
              <a:rPr lang="en-US" smtClean="0">
                <a:solidFill>
                  <a:srgbClr val="000000"/>
                </a:solidFill>
              </a:rPr>
              <a:pPr eaLnBrk="0" hangingPunct="0"/>
              <a:t>45</a:t>
            </a:fld>
            <a:endParaRPr lang="en-US" smtClean="0">
              <a:solidFill>
                <a:srgbClr val="000000"/>
              </a:solidFill>
            </a:endParaRPr>
          </a:p>
        </p:txBody>
      </p:sp>
      <p:sp>
        <p:nvSpPr>
          <p:cNvPr id="65540" name="Rectangle 4"/>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3600" b="1">
                <a:solidFill>
                  <a:srgbClr val="000000"/>
                </a:solidFill>
                <a:latin typeface="Times New Roman" pitchFamily="18" charset="0"/>
              </a:rPr>
              <a:t>Security environments or contexts</a:t>
            </a:r>
          </a:p>
        </p:txBody>
      </p:sp>
      <p:sp>
        <p:nvSpPr>
          <p:cNvPr id="65541" name="Rectangle 5"/>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Early systems were isolated and single user --few security problems</a:t>
            </a:r>
          </a:p>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Mainframes brought many users but we knew them (registered)—complexity and attacks increased</a:t>
            </a:r>
          </a:p>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Distributed systems increased the problem by scattering the users</a:t>
            </a:r>
          </a:p>
        </p:txBody>
      </p:sp>
    </p:spTree>
    <p:extLst>
      <p:ext uri="{BB962C8B-B14F-4D97-AF65-F5344CB8AC3E}">
        <p14:creationId xmlns:p14="http://schemas.microsoft.com/office/powerpoint/2010/main" val="17497993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1"/>
          <p:cNvSpPr>
            <a:spLocks noGrp="1"/>
          </p:cNvSpPr>
          <p:nvPr>
            <p:ph type="dt" sz="quarter" idx="10"/>
          </p:nvPr>
        </p:nvSpPr>
        <p:spPr>
          <a:noFill/>
        </p:spPr>
        <p:txBody>
          <a:bodyPr/>
          <a:lstStyle/>
          <a:p>
            <a:pPr eaLnBrk="0" hangingPunct="0"/>
            <a:fld id="{6C4826E6-70CE-4AE7-BFBA-54EE31A4D2D8}" type="datetime1">
              <a:rPr lang="en-US" smtClean="0">
                <a:solidFill>
                  <a:srgbClr val="000000"/>
                </a:solidFill>
              </a:rPr>
              <a:pPr eaLnBrk="0" hangingPunct="0"/>
              <a:t>5/3/2016</a:t>
            </a:fld>
            <a:endParaRPr lang="en-US" smtClean="0">
              <a:solidFill>
                <a:srgbClr val="000000"/>
              </a:solidFill>
            </a:endParaRPr>
          </a:p>
        </p:txBody>
      </p:sp>
      <p:sp>
        <p:nvSpPr>
          <p:cNvPr id="66563" name="Slide Number Placeholder 2"/>
          <p:cNvSpPr>
            <a:spLocks noGrp="1"/>
          </p:cNvSpPr>
          <p:nvPr>
            <p:ph type="sldNum" sz="quarter" idx="12"/>
          </p:nvPr>
        </p:nvSpPr>
        <p:spPr>
          <a:noFill/>
        </p:spPr>
        <p:txBody>
          <a:bodyPr/>
          <a:lstStyle/>
          <a:p>
            <a:pPr eaLnBrk="0" hangingPunct="0"/>
            <a:fld id="{A16DCD29-1F9E-40E9-8C8A-FE9BEC0D91FD}" type="slidenum">
              <a:rPr lang="en-US" smtClean="0">
                <a:solidFill>
                  <a:srgbClr val="000000"/>
                </a:solidFill>
              </a:rPr>
              <a:pPr eaLnBrk="0" hangingPunct="0"/>
              <a:t>46</a:t>
            </a:fld>
            <a:endParaRPr lang="en-US" smtClean="0">
              <a:solidFill>
                <a:srgbClr val="000000"/>
              </a:solidFill>
            </a:endParaRPr>
          </a:p>
        </p:txBody>
      </p:sp>
      <p:sp>
        <p:nvSpPr>
          <p:cNvPr id="4" name="Rectangle 2"/>
          <p:cNvSpPr txBox="1">
            <a:spLocks noChangeArrowheads="1"/>
          </p:cNvSpPr>
          <p:nvPr/>
        </p:nvSpPr>
        <p:spPr>
          <a:xfrm>
            <a:off x="685800" y="228600"/>
            <a:ext cx="7772400" cy="1143000"/>
          </a:xfrm>
          <a:prstGeom prst="rect">
            <a:avLst/>
          </a:prstGeom>
        </p:spPr>
        <p:txBody>
          <a:bodyPr/>
          <a:lstStyle/>
          <a:p>
            <a:pPr algn="ctr" eaLnBrk="0" fontAlgn="base" hangingPunct="0">
              <a:spcBef>
                <a:spcPct val="0"/>
              </a:spcBef>
              <a:spcAft>
                <a:spcPct val="0"/>
              </a:spcAft>
              <a:defRPr/>
            </a:pPr>
            <a:r>
              <a:rPr lang="en-US" sz="4400" kern="0">
                <a:solidFill>
                  <a:srgbClr val="000000"/>
                </a:solidFill>
              </a:rPr>
              <a:t>Environments II</a:t>
            </a:r>
          </a:p>
        </p:txBody>
      </p:sp>
      <p:sp>
        <p:nvSpPr>
          <p:cNvPr id="5" name="Rectangle 3"/>
          <p:cNvSpPr txBox="1">
            <a:spLocks noChangeArrowheads="1"/>
          </p:cNvSpPr>
          <p:nvPr/>
        </p:nvSpPr>
        <p:spPr>
          <a:xfrm>
            <a:off x="685800" y="1371600"/>
            <a:ext cx="7772400" cy="4800600"/>
          </a:xfrm>
          <a:prstGeom prst="rect">
            <a:avLst/>
          </a:prstGeom>
        </p:spPr>
        <p:txBody>
          <a:bodyPr/>
          <a:lstStyle/>
          <a:p>
            <a:pPr marL="342900" indent="-342900" eaLnBrk="0" fontAlgn="base" hangingPunct="0">
              <a:spcBef>
                <a:spcPct val="20000"/>
              </a:spcBef>
              <a:spcAft>
                <a:spcPct val="0"/>
              </a:spcAft>
              <a:buFontTx/>
              <a:buChar char="•"/>
              <a:defRPr/>
            </a:pPr>
            <a:r>
              <a:rPr lang="en-US" sz="3200" kern="0">
                <a:solidFill>
                  <a:srgbClr val="000000"/>
                </a:solidFill>
              </a:rPr>
              <a:t>The Internet opened up our systems to unknown users—exponential growth in attacks</a:t>
            </a:r>
          </a:p>
          <a:p>
            <a:pPr marL="342900" indent="-342900" eaLnBrk="0" fontAlgn="base" hangingPunct="0">
              <a:spcBef>
                <a:spcPct val="20000"/>
              </a:spcBef>
              <a:spcAft>
                <a:spcPct val="0"/>
              </a:spcAft>
              <a:buFontTx/>
              <a:buChar char="•"/>
              <a:defRPr/>
            </a:pPr>
            <a:r>
              <a:rPr lang="en-US" sz="3200" kern="0">
                <a:solidFill>
                  <a:srgbClr val="000000"/>
                </a:solidFill>
              </a:rPr>
              <a:t>Wireless devices increase the problem because of their number and ubiquity</a:t>
            </a:r>
          </a:p>
          <a:p>
            <a:pPr marL="342900" indent="-342900" eaLnBrk="0" fontAlgn="base" hangingPunct="0">
              <a:spcBef>
                <a:spcPct val="20000"/>
              </a:spcBef>
              <a:spcAft>
                <a:spcPct val="0"/>
              </a:spcAft>
              <a:buFontTx/>
              <a:buChar char="•"/>
              <a:defRPr/>
            </a:pPr>
            <a:r>
              <a:rPr lang="en-US" sz="3200" kern="0">
                <a:solidFill>
                  <a:srgbClr val="000000"/>
                </a:solidFill>
              </a:rPr>
              <a:t>The widespread use of sensors will make security even worse</a:t>
            </a:r>
          </a:p>
          <a:p>
            <a:pPr marL="342900" indent="-342900" eaLnBrk="0" fontAlgn="base" hangingPunct="0">
              <a:spcBef>
                <a:spcPct val="20000"/>
              </a:spcBef>
              <a:spcAft>
                <a:spcPct val="0"/>
              </a:spcAft>
              <a:buFontTx/>
              <a:buChar char="•"/>
              <a:defRPr/>
            </a:pPr>
            <a:endParaRPr lang="en-US" sz="3200" kern="0">
              <a:solidFill>
                <a:srgbClr val="000000"/>
              </a:solidFill>
            </a:endParaRPr>
          </a:p>
        </p:txBody>
      </p:sp>
    </p:spTree>
    <p:extLst>
      <p:ext uri="{BB962C8B-B14F-4D97-AF65-F5344CB8AC3E}">
        <p14:creationId xmlns:p14="http://schemas.microsoft.com/office/powerpoint/2010/main" val="15050784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3"/>
          <p:cNvSpPr txBox="1">
            <a:spLocks noGrp="1"/>
          </p:cNvSpPr>
          <p:nvPr/>
        </p:nvSpPr>
        <p:spPr bwMode="auto">
          <a:xfrm>
            <a:off x="685800" y="6248400"/>
            <a:ext cx="1905000" cy="457200"/>
          </a:xfrm>
          <a:prstGeom prst="rect">
            <a:avLst/>
          </a:prstGeom>
          <a:noFill/>
          <a:ln w="9525">
            <a:noFill/>
            <a:miter lim="800000"/>
            <a:headEnd/>
            <a:tailEnd/>
          </a:ln>
        </p:spPr>
        <p:txBody>
          <a:bodyPr/>
          <a:lstStyle/>
          <a:p>
            <a:pPr eaLnBrk="0" fontAlgn="base" hangingPunct="0">
              <a:spcBef>
                <a:spcPct val="0"/>
              </a:spcBef>
              <a:spcAft>
                <a:spcPct val="0"/>
              </a:spcAft>
            </a:pPr>
            <a:fld id="{BED72170-1C5F-4AE3-9EB6-8BE294248BF9}" type="datetime1">
              <a:rPr lang="en-US" sz="1400">
                <a:solidFill>
                  <a:srgbClr val="000000"/>
                </a:solidFill>
                <a:latin typeface="Times New Roman" pitchFamily="18" charset="0"/>
              </a:rPr>
              <a:pPr eaLnBrk="0" fontAlgn="base" hangingPunct="0">
                <a:spcBef>
                  <a:spcPct val="0"/>
                </a:spcBef>
                <a:spcAft>
                  <a:spcPct val="0"/>
                </a:spcAft>
              </a:pPr>
              <a:t>5/3/2016</a:t>
            </a:fld>
            <a:endParaRPr lang="en-US" sz="1400">
              <a:solidFill>
                <a:srgbClr val="000000"/>
              </a:solidFill>
              <a:latin typeface="Times New Roman" pitchFamily="18" charset="0"/>
            </a:endParaRPr>
          </a:p>
        </p:txBody>
      </p:sp>
      <p:sp>
        <p:nvSpPr>
          <p:cNvPr id="6758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fontAlgn="base" hangingPunct="0">
              <a:spcBef>
                <a:spcPct val="0"/>
              </a:spcBef>
              <a:spcAft>
                <a:spcPct val="0"/>
              </a:spcAft>
            </a:pPr>
            <a:fld id="{23121112-B8AB-4BD4-B593-77F681E8041C}" type="slidenum">
              <a:rPr lang="en-US" sz="1400">
                <a:solidFill>
                  <a:srgbClr val="000000"/>
                </a:solidFill>
                <a:latin typeface="Times New Roman" pitchFamily="18" charset="0"/>
              </a:rPr>
              <a:pPr algn="r" eaLnBrk="0" fontAlgn="base" hangingPunct="0">
                <a:spcBef>
                  <a:spcPct val="0"/>
                </a:spcBef>
                <a:spcAft>
                  <a:spcPct val="0"/>
                </a:spcAft>
              </a:pPr>
              <a:t>47</a:t>
            </a:fld>
            <a:endParaRPr lang="en-US" sz="1400">
              <a:solidFill>
                <a:srgbClr val="000000"/>
              </a:solidFill>
              <a:latin typeface="Times New Roman" pitchFamily="18" charset="0"/>
            </a:endParaRPr>
          </a:p>
        </p:txBody>
      </p:sp>
      <p:sp>
        <p:nvSpPr>
          <p:cNvPr id="67588" name="Rectangle 2"/>
          <p:cNvSpPr>
            <a:spLocks noChangeArrowheads="1"/>
          </p:cNvSpPr>
          <p:nvPr/>
        </p:nvSpPr>
        <p:spPr bwMode="auto">
          <a:xfrm>
            <a:off x="685800" y="228600"/>
            <a:ext cx="7772400" cy="1143000"/>
          </a:xfrm>
          <a:prstGeom prst="rect">
            <a:avLst/>
          </a:prstGeom>
          <a:noFill/>
          <a:ln w="9525">
            <a:noFill/>
            <a:miter lim="800000"/>
            <a:headEnd/>
            <a:tailEnd/>
          </a:ln>
        </p:spPr>
        <p:txBody>
          <a:bodyPr anchor="ctr"/>
          <a:lstStyle/>
          <a:p>
            <a:pPr algn="ctr" fontAlgn="base">
              <a:spcBef>
                <a:spcPct val="0"/>
              </a:spcBef>
              <a:spcAft>
                <a:spcPct val="0"/>
              </a:spcAft>
            </a:pPr>
            <a:r>
              <a:rPr lang="en-US" sz="3600" b="1">
                <a:solidFill>
                  <a:srgbClr val="000000"/>
                </a:solidFill>
              </a:rPr>
              <a:t>The web (WWW)</a:t>
            </a:r>
          </a:p>
        </p:txBody>
      </p:sp>
      <p:sp>
        <p:nvSpPr>
          <p:cNvPr id="67589" name="Rectangle 3"/>
          <p:cNvSpPr>
            <a:spLocks noChangeArrowheads="1"/>
          </p:cNvSpPr>
          <p:nvPr/>
        </p:nvSpPr>
        <p:spPr bwMode="auto">
          <a:xfrm>
            <a:off x="685800" y="1676400"/>
            <a:ext cx="7772400" cy="4419600"/>
          </a:xfrm>
          <a:prstGeom prst="rect">
            <a:avLst/>
          </a:prstGeom>
          <a:noFill/>
          <a:ln w="9525">
            <a:noFill/>
            <a:miter lim="800000"/>
            <a:headEnd/>
            <a:tailEnd/>
          </a:ln>
        </p:spPr>
        <p:txBody>
          <a:bodyPr/>
          <a:lstStyle/>
          <a:p>
            <a:pPr marL="342900" indent="-342900" fontAlgn="base">
              <a:spcBef>
                <a:spcPct val="20000"/>
              </a:spcBef>
              <a:spcAft>
                <a:spcPct val="0"/>
              </a:spcAft>
              <a:buFontTx/>
              <a:buChar char="•"/>
            </a:pPr>
            <a:r>
              <a:rPr lang="en-US" sz="2800" i="1" dirty="0">
                <a:solidFill>
                  <a:schemeClr val="accent1"/>
                </a:solidFill>
              </a:rPr>
              <a:t>Universal Resource Locators </a:t>
            </a:r>
            <a:r>
              <a:rPr lang="en-US" sz="2800" i="1" dirty="0">
                <a:solidFill>
                  <a:srgbClr val="000000"/>
                </a:solidFill>
              </a:rPr>
              <a:t>(URLs) for addressing and linking </a:t>
            </a:r>
          </a:p>
          <a:p>
            <a:pPr marL="342900" indent="-342900" fontAlgn="base">
              <a:spcBef>
                <a:spcPct val="20000"/>
              </a:spcBef>
              <a:spcAft>
                <a:spcPct val="0"/>
              </a:spcAft>
              <a:buFontTx/>
              <a:buChar char="•"/>
            </a:pPr>
            <a:r>
              <a:rPr lang="en-US" sz="2800" i="1" dirty="0">
                <a:solidFill>
                  <a:schemeClr val="accent1"/>
                </a:solidFill>
              </a:rPr>
              <a:t>Hypertext Markup Language </a:t>
            </a:r>
            <a:r>
              <a:rPr lang="en-US" sz="2800" i="1" dirty="0">
                <a:solidFill>
                  <a:srgbClr val="000000"/>
                </a:solidFill>
              </a:rPr>
              <a:t>(HTML) for information </a:t>
            </a:r>
          </a:p>
          <a:p>
            <a:pPr marL="342900" indent="-342900" fontAlgn="base">
              <a:spcBef>
                <a:spcPct val="20000"/>
              </a:spcBef>
              <a:spcAft>
                <a:spcPct val="0"/>
              </a:spcAft>
              <a:buFontTx/>
              <a:buChar char="•"/>
            </a:pPr>
            <a:r>
              <a:rPr lang="en-US" sz="2800" i="1" dirty="0">
                <a:solidFill>
                  <a:schemeClr val="accent1"/>
                </a:solidFill>
              </a:rPr>
              <a:t>Hypertext Transfer P</a:t>
            </a:r>
            <a:r>
              <a:rPr lang="en-US" sz="2800" i="1" dirty="0">
                <a:solidFill>
                  <a:srgbClr val="000000"/>
                </a:solidFill>
              </a:rPr>
              <a:t>rotocol (HTTP) for information transfer (client/server model)</a:t>
            </a:r>
          </a:p>
        </p:txBody>
      </p:sp>
    </p:spTree>
    <p:extLst>
      <p:ext uri="{BB962C8B-B14F-4D97-AF65-F5344CB8AC3E}">
        <p14:creationId xmlns:p14="http://schemas.microsoft.com/office/powerpoint/2010/main" val="26440985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3"/>
          <p:cNvSpPr>
            <a:spLocks noGrp="1"/>
          </p:cNvSpPr>
          <p:nvPr>
            <p:ph type="dt" sz="quarter" idx="10"/>
          </p:nvPr>
        </p:nvSpPr>
        <p:spPr>
          <a:noFill/>
        </p:spPr>
        <p:txBody>
          <a:bodyPr/>
          <a:lstStyle/>
          <a:p>
            <a:pPr eaLnBrk="0" hangingPunct="0"/>
            <a:fld id="{02F580B7-BA35-40A9-8A6A-AC34DF4C0A52}" type="datetime1">
              <a:rPr lang="en-US" smtClean="0">
                <a:solidFill>
                  <a:srgbClr val="000000"/>
                </a:solidFill>
              </a:rPr>
              <a:pPr eaLnBrk="0" hangingPunct="0"/>
              <a:t>5/3/2016</a:t>
            </a:fld>
            <a:endParaRPr lang="en-US" smtClean="0">
              <a:solidFill>
                <a:srgbClr val="000000"/>
              </a:solidFill>
            </a:endParaRPr>
          </a:p>
        </p:txBody>
      </p:sp>
      <p:sp>
        <p:nvSpPr>
          <p:cNvPr id="68611" name="Slide Number Placeholder 5"/>
          <p:cNvSpPr>
            <a:spLocks noGrp="1"/>
          </p:cNvSpPr>
          <p:nvPr>
            <p:ph type="sldNum" sz="quarter" idx="12"/>
          </p:nvPr>
        </p:nvSpPr>
        <p:spPr>
          <a:noFill/>
        </p:spPr>
        <p:txBody>
          <a:bodyPr/>
          <a:lstStyle/>
          <a:p>
            <a:pPr eaLnBrk="0" hangingPunct="0"/>
            <a:fld id="{D1CF572C-6C56-46BE-A52F-6E00E38AD2F8}" type="slidenum">
              <a:rPr lang="en-US" smtClean="0">
                <a:solidFill>
                  <a:srgbClr val="000000"/>
                </a:solidFill>
              </a:rPr>
              <a:pPr eaLnBrk="0" hangingPunct="0"/>
              <a:t>48</a:t>
            </a:fld>
            <a:endParaRPr lang="en-US" smtClean="0">
              <a:solidFill>
                <a:srgbClr val="000000"/>
              </a:solidFill>
            </a:endParaRPr>
          </a:p>
        </p:txBody>
      </p:sp>
      <p:sp>
        <p:nvSpPr>
          <p:cNvPr id="68612" name="Rectangle 1026"/>
          <p:cNvSpPr>
            <a:spLocks noGrp="1" noChangeArrowheads="1"/>
          </p:cNvSpPr>
          <p:nvPr>
            <p:ph type="title" idx="4294967295"/>
          </p:nvPr>
        </p:nvSpPr>
        <p:spPr/>
        <p:txBody>
          <a:bodyPr/>
          <a:lstStyle/>
          <a:p>
            <a:pPr eaLnBrk="1" hangingPunct="1"/>
            <a:r>
              <a:rPr lang="en-US" smtClean="0"/>
              <a:t>Basic Architectural components</a:t>
            </a:r>
          </a:p>
        </p:txBody>
      </p:sp>
      <p:sp>
        <p:nvSpPr>
          <p:cNvPr id="68613" name="Rectangle 1027"/>
          <p:cNvSpPr>
            <a:spLocks noGrp="1" noChangeArrowheads="1"/>
          </p:cNvSpPr>
          <p:nvPr>
            <p:ph type="body" idx="4294967295"/>
          </p:nvPr>
        </p:nvSpPr>
        <p:spPr/>
        <p:txBody>
          <a:bodyPr/>
          <a:lstStyle/>
          <a:p>
            <a:pPr eaLnBrk="1" hangingPunct="1"/>
            <a:r>
              <a:rPr lang="en-US" smtClean="0"/>
              <a:t>Web browsers -- can request HTML documents, provide URL caching , support directories</a:t>
            </a:r>
          </a:p>
          <a:p>
            <a:pPr eaLnBrk="1" hangingPunct="1"/>
            <a:r>
              <a:rPr lang="en-US" smtClean="0"/>
              <a:t>Web servers -- receive user requests , find and return documents</a:t>
            </a:r>
          </a:p>
          <a:p>
            <a:pPr eaLnBrk="1" hangingPunct="1"/>
            <a:r>
              <a:rPr lang="en-US" smtClean="0"/>
              <a:t>Files or DBMS store documents</a:t>
            </a:r>
          </a:p>
          <a:p>
            <a:pPr eaLnBrk="1" hangingPunct="1"/>
            <a:r>
              <a:rPr lang="en-US" smtClean="0"/>
              <a:t>Documents -- pages or sets of pages </a:t>
            </a:r>
          </a:p>
        </p:txBody>
      </p:sp>
    </p:spTree>
    <p:extLst>
      <p:ext uri="{BB962C8B-B14F-4D97-AF65-F5344CB8AC3E}">
        <p14:creationId xmlns:p14="http://schemas.microsoft.com/office/powerpoint/2010/main" val="30186146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2"/>
          <p:cNvSpPr>
            <a:spLocks noGrp="1"/>
          </p:cNvSpPr>
          <p:nvPr>
            <p:ph type="dt" sz="quarter" idx="10"/>
          </p:nvPr>
        </p:nvSpPr>
        <p:spPr>
          <a:noFill/>
        </p:spPr>
        <p:txBody>
          <a:bodyPr/>
          <a:lstStyle/>
          <a:p>
            <a:pPr eaLnBrk="0" hangingPunct="0"/>
            <a:fld id="{81CC2C8C-318D-4F5E-A05B-55556C267BC7}" type="datetime1">
              <a:rPr lang="en-US" smtClean="0">
                <a:solidFill>
                  <a:srgbClr val="000000"/>
                </a:solidFill>
              </a:rPr>
              <a:pPr eaLnBrk="0" hangingPunct="0"/>
              <a:t>5/3/2016</a:t>
            </a:fld>
            <a:endParaRPr lang="en-US" smtClean="0">
              <a:solidFill>
                <a:srgbClr val="000000"/>
              </a:solidFill>
            </a:endParaRPr>
          </a:p>
        </p:txBody>
      </p:sp>
      <p:sp>
        <p:nvSpPr>
          <p:cNvPr id="69635" name="Slide Number Placeholder 4"/>
          <p:cNvSpPr>
            <a:spLocks noGrp="1"/>
          </p:cNvSpPr>
          <p:nvPr>
            <p:ph type="sldNum" sz="quarter" idx="12"/>
          </p:nvPr>
        </p:nvSpPr>
        <p:spPr>
          <a:noFill/>
        </p:spPr>
        <p:txBody>
          <a:bodyPr/>
          <a:lstStyle/>
          <a:p>
            <a:pPr eaLnBrk="0" hangingPunct="0"/>
            <a:fld id="{6874073F-A9AF-4E3A-878D-7E835DF086CA}" type="slidenum">
              <a:rPr lang="en-US" smtClean="0">
                <a:solidFill>
                  <a:srgbClr val="000000"/>
                </a:solidFill>
              </a:rPr>
              <a:pPr eaLnBrk="0" hangingPunct="0"/>
              <a:t>49</a:t>
            </a:fld>
            <a:endParaRPr lang="en-US" smtClean="0">
              <a:solidFill>
                <a:srgbClr val="000000"/>
              </a:solidFill>
            </a:endParaRPr>
          </a:p>
        </p:txBody>
      </p:sp>
      <p:sp>
        <p:nvSpPr>
          <p:cNvPr id="69636" name="Rectangle 2"/>
          <p:cNvSpPr>
            <a:spLocks noGrp="1" noChangeArrowheads="1"/>
          </p:cNvSpPr>
          <p:nvPr>
            <p:ph type="title" idx="4294967295"/>
          </p:nvPr>
        </p:nvSpPr>
        <p:spPr/>
        <p:txBody>
          <a:bodyPr/>
          <a:lstStyle/>
          <a:p>
            <a:pPr eaLnBrk="1" hangingPunct="1"/>
            <a:r>
              <a:rPr lang="en-US" smtClean="0"/>
              <a:t>Basic Internet architecture</a:t>
            </a:r>
          </a:p>
        </p:txBody>
      </p:sp>
      <p:sp>
        <p:nvSpPr>
          <p:cNvPr id="69637" name="Rectangle 3"/>
          <p:cNvSpPr>
            <a:spLocks noChangeArrowheads="1"/>
          </p:cNvSpPr>
          <p:nvPr/>
        </p:nvSpPr>
        <p:spPr bwMode="auto">
          <a:xfrm>
            <a:off x="2438400" y="2895600"/>
            <a:ext cx="1143000" cy="1752600"/>
          </a:xfrm>
          <a:prstGeom prst="rect">
            <a:avLst/>
          </a:prstGeom>
          <a:no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sz="2400">
              <a:solidFill>
                <a:srgbClr val="000000"/>
              </a:solidFill>
              <a:latin typeface="Times New Roman" pitchFamily="18" charset="0"/>
            </a:endParaRPr>
          </a:p>
        </p:txBody>
      </p:sp>
      <p:sp>
        <p:nvSpPr>
          <p:cNvPr id="69638" name="Rectangle 4"/>
          <p:cNvSpPr>
            <a:spLocks noChangeArrowheads="1"/>
          </p:cNvSpPr>
          <p:nvPr/>
        </p:nvSpPr>
        <p:spPr bwMode="auto">
          <a:xfrm>
            <a:off x="5105400" y="2895600"/>
            <a:ext cx="1143000" cy="1752600"/>
          </a:xfrm>
          <a:prstGeom prst="rect">
            <a:avLst/>
          </a:prstGeom>
          <a:noFill/>
          <a:ln w="9525">
            <a:solidFill>
              <a:schemeClr val="tx1"/>
            </a:solidFill>
            <a:miter lim="800000"/>
            <a:headEnd/>
            <a:tailEnd/>
          </a:ln>
        </p:spPr>
        <p:txBody>
          <a:bodyPr wrap="none" anchor="ctr"/>
          <a:lstStyle/>
          <a:p>
            <a:pPr algn="ctr" eaLnBrk="0" fontAlgn="base" hangingPunct="0">
              <a:spcBef>
                <a:spcPct val="0"/>
              </a:spcBef>
              <a:spcAft>
                <a:spcPct val="0"/>
              </a:spcAft>
            </a:pPr>
            <a:endParaRPr lang="en-US" sz="2400">
              <a:solidFill>
                <a:srgbClr val="000000"/>
              </a:solidFill>
              <a:latin typeface="Times New Roman" pitchFamily="18" charset="0"/>
            </a:endParaRPr>
          </a:p>
        </p:txBody>
      </p:sp>
      <p:sp>
        <p:nvSpPr>
          <p:cNvPr id="69639" name="Text Box 6"/>
          <p:cNvSpPr txBox="1">
            <a:spLocks noChangeArrowheads="1"/>
          </p:cNvSpPr>
          <p:nvPr/>
        </p:nvSpPr>
        <p:spPr bwMode="auto">
          <a:xfrm>
            <a:off x="2574925" y="3109913"/>
            <a:ext cx="987425" cy="825500"/>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1600">
                <a:solidFill>
                  <a:srgbClr val="000000"/>
                </a:solidFill>
                <a:latin typeface="Times New Roman" pitchFamily="18" charset="0"/>
              </a:rPr>
              <a:t>Web</a:t>
            </a:r>
          </a:p>
          <a:p>
            <a:pPr eaLnBrk="0" fontAlgn="base" hangingPunct="0">
              <a:spcBef>
                <a:spcPct val="0"/>
              </a:spcBef>
              <a:spcAft>
                <a:spcPct val="0"/>
              </a:spcAft>
            </a:pPr>
            <a:r>
              <a:rPr lang="en-US" sz="1600">
                <a:solidFill>
                  <a:srgbClr val="000000"/>
                </a:solidFill>
                <a:latin typeface="Times New Roman" pitchFamily="18" charset="0"/>
              </a:rPr>
              <a:t>browser’s</a:t>
            </a:r>
          </a:p>
          <a:p>
            <a:pPr eaLnBrk="0" fontAlgn="base" hangingPunct="0">
              <a:spcBef>
                <a:spcPct val="0"/>
              </a:spcBef>
              <a:spcAft>
                <a:spcPct val="0"/>
              </a:spcAft>
            </a:pPr>
            <a:r>
              <a:rPr lang="en-US" sz="1600">
                <a:solidFill>
                  <a:srgbClr val="000000"/>
                </a:solidFill>
                <a:latin typeface="Times New Roman" pitchFamily="18" charset="0"/>
              </a:rPr>
              <a:t>HTML</a:t>
            </a:r>
            <a:endParaRPr lang="en-US" sz="2400">
              <a:solidFill>
                <a:srgbClr val="000000"/>
              </a:solidFill>
              <a:latin typeface="Times New Roman" pitchFamily="18" charset="0"/>
            </a:endParaRPr>
          </a:p>
        </p:txBody>
      </p:sp>
      <p:sp>
        <p:nvSpPr>
          <p:cNvPr id="69640" name="Text Box 8"/>
          <p:cNvSpPr txBox="1">
            <a:spLocks noChangeArrowheads="1"/>
          </p:cNvSpPr>
          <p:nvPr/>
        </p:nvSpPr>
        <p:spPr bwMode="auto">
          <a:xfrm>
            <a:off x="5165725" y="3033713"/>
            <a:ext cx="762000" cy="581025"/>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1600">
                <a:solidFill>
                  <a:srgbClr val="000000"/>
                </a:solidFill>
                <a:latin typeface="Times New Roman" pitchFamily="18" charset="0"/>
              </a:rPr>
              <a:t>Web</a:t>
            </a:r>
          </a:p>
          <a:p>
            <a:pPr eaLnBrk="0" fontAlgn="base" hangingPunct="0">
              <a:spcBef>
                <a:spcPct val="0"/>
              </a:spcBef>
              <a:spcAft>
                <a:spcPct val="0"/>
              </a:spcAft>
            </a:pPr>
            <a:r>
              <a:rPr lang="en-US" sz="1600">
                <a:solidFill>
                  <a:srgbClr val="000000"/>
                </a:solidFill>
                <a:latin typeface="Times New Roman" pitchFamily="18" charset="0"/>
              </a:rPr>
              <a:t>servers</a:t>
            </a:r>
            <a:endParaRPr lang="en-US" sz="2400">
              <a:solidFill>
                <a:srgbClr val="000000"/>
              </a:solidFill>
              <a:latin typeface="Times New Roman" pitchFamily="18" charset="0"/>
            </a:endParaRPr>
          </a:p>
        </p:txBody>
      </p:sp>
      <p:sp>
        <p:nvSpPr>
          <p:cNvPr id="69641" name="Text Box 10"/>
          <p:cNvSpPr txBox="1">
            <a:spLocks noChangeArrowheads="1"/>
          </p:cNvSpPr>
          <p:nvPr/>
        </p:nvSpPr>
        <p:spPr bwMode="auto">
          <a:xfrm>
            <a:off x="4038600" y="3429000"/>
            <a:ext cx="627063" cy="304800"/>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1400">
                <a:solidFill>
                  <a:srgbClr val="000000"/>
                </a:solidFill>
                <a:latin typeface="Times New Roman" pitchFamily="18" charset="0"/>
              </a:rPr>
              <a:t>HTTP</a:t>
            </a:r>
            <a:endParaRPr lang="en-US" sz="2400">
              <a:solidFill>
                <a:srgbClr val="000000"/>
              </a:solidFill>
              <a:latin typeface="Times New Roman" pitchFamily="18" charset="0"/>
            </a:endParaRPr>
          </a:p>
        </p:txBody>
      </p:sp>
      <p:sp>
        <p:nvSpPr>
          <p:cNvPr id="69642" name="Line 11"/>
          <p:cNvSpPr>
            <a:spLocks noChangeShapeType="1"/>
          </p:cNvSpPr>
          <p:nvPr/>
        </p:nvSpPr>
        <p:spPr bwMode="auto">
          <a:xfrm>
            <a:off x="6705600" y="2209800"/>
            <a:ext cx="0" cy="3200400"/>
          </a:xfrm>
          <a:prstGeom prst="line">
            <a:avLst/>
          </a:prstGeom>
          <a:noFill/>
          <a:ln w="9525">
            <a:solidFill>
              <a:schemeClr val="tx1"/>
            </a:solidFill>
            <a:round/>
            <a:headEnd/>
            <a:tailEnd/>
          </a:ln>
        </p:spPr>
        <p:txBody>
          <a:bodyPr wrap="none" anchor="ctr"/>
          <a:lstStyle/>
          <a:p>
            <a:pPr eaLnBrk="0" fontAlgn="base" hangingPunct="0">
              <a:spcBef>
                <a:spcPct val="0"/>
              </a:spcBef>
              <a:spcAft>
                <a:spcPct val="0"/>
              </a:spcAft>
            </a:pPr>
            <a:endParaRPr lang="en-US">
              <a:solidFill>
                <a:srgbClr val="000000"/>
              </a:solidFill>
            </a:endParaRPr>
          </a:p>
        </p:txBody>
      </p:sp>
      <p:sp>
        <p:nvSpPr>
          <p:cNvPr id="69643" name="AutoShape 12"/>
          <p:cNvSpPr>
            <a:spLocks noChangeArrowheads="1"/>
          </p:cNvSpPr>
          <p:nvPr/>
        </p:nvSpPr>
        <p:spPr bwMode="auto">
          <a:xfrm>
            <a:off x="7162800" y="2514600"/>
            <a:ext cx="457200" cy="533400"/>
          </a:xfrm>
          <a:prstGeom prst="can">
            <a:avLst>
              <a:gd name="adj" fmla="val 29167"/>
            </a:avLst>
          </a:prstGeom>
          <a:noFill/>
          <a:ln w="9525">
            <a:solidFill>
              <a:schemeClr val="tx1"/>
            </a:solidFill>
            <a:round/>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69644" name="AutoShape 13"/>
          <p:cNvSpPr>
            <a:spLocks noChangeArrowheads="1"/>
          </p:cNvSpPr>
          <p:nvPr/>
        </p:nvSpPr>
        <p:spPr bwMode="auto">
          <a:xfrm>
            <a:off x="7162800" y="3886200"/>
            <a:ext cx="457200" cy="533400"/>
          </a:xfrm>
          <a:prstGeom prst="can">
            <a:avLst>
              <a:gd name="adj" fmla="val 29167"/>
            </a:avLst>
          </a:prstGeom>
          <a:noFill/>
          <a:ln w="9525">
            <a:solidFill>
              <a:schemeClr val="tx1"/>
            </a:solidFill>
            <a:round/>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69645" name="Line 14"/>
          <p:cNvSpPr>
            <a:spLocks noChangeShapeType="1"/>
          </p:cNvSpPr>
          <p:nvPr/>
        </p:nvSpPr>
        <p:spPr bwMode="auto">
          <a:xfrm>
            <a:off x="7391400" y="3200400"/>
            <a:ext cx="0" cy="457200"/>
          </a:xfrm>
          <a:prstGeom prst="line">
            <a:avLst/>
          </a:prstGeom>
          <a:noFill/>
          <a:ln w="9525" cap="rnd">
            <a:solidFill>
              <a:schemeClr val="tx1"/>
            </a:solidFill>
            <a:prstDash val="sysDot"/>
            <a:round/>
            <a:headEnd/>
            <a:tailEnd/>
          </a:ln>
        </p:spPr>
        <p:txBody>
          <a:bodyPr wrap="none" anchor="ctr"/>
          <a:lstStyle/>
          <a:p>
            <a:pPr eaLnBrk="0" fontAlgn="base" hangingPunct="0">
              <a:spcBef>
                <a:spcPct val="0"/>
              </a:spcBef>
              <a:spcAft>
                <a:spcPct val="0"/>
              </a:spcAft>
            </a:pPr>
            <a:endParaRPr lang="en-US">
              <a:solidFill>
                <a:srgbClr val="000000"/>
              </a:solidFill>
            </a:endParaRPr>
          </a:p>
        </p:txBody>
      </p:sp>
      <p:sp>
        <p:nvSpPr>
          <p:cNvPr id="69646" name="Line 15"/>
          <p:cNvSpPr>
            <a:spLocks noChangeShapeType="1"/>
          </p:cNvSpPr>
          <p:nvPr/>
        </p:nvSpPr>
        <p:spPr bwMode="auto">
          <a:xfrm>
            <a:off x="7391400" y="4648200"/>
            <a:ext cx="0" cy="457200"/>
          </a:xfrm>
          <a:prstGeom prst="line">
            <a:avLst/>
          </a:prstGeom>
          <a:noFill/>
          <a:ln w="9525" cap="rnd">
            <a:solidFill>
              <a:schemeClr val="tx1"/>
            </a:solidFill>
            <a:prstDash val="sysDot"/>
            <a:round/>
            <a:headEnd/>
            <a:tailEnd/>
          </a:ln>
        </p:spPr>
        <p:txBody>
          <a:bodyPr wrap="none" anchor="ctr"/>
          <a:lstStyle/>
          <a:p>
            <a:pPr eaLnBrk="0" fontAlgn="base" hangingPunct="0">
              <a:spcBef>
                <a:spcPct val="0"/>
              </a:spcBef>
              <a:spcAft>
                <a:spcPct val="0"/>
              </a:spcAft>
            </a:pPr>
            <a:endParaRPr lang="en-US">
              <a:solidFill>
                <a:srgbClr val="000000"/>
              </a:solidFill>
            </a:endParaRPr>
          </a:p>
        </p:txBody>
      </p:sp>
      <p:sp>
        <p:nvSpPr>
          <p:cNvPr id="69647" name="Line 16"/>
          <p:cNvSpPr>
            <a:spLocks noChangeShapeType="1"/>
          </p:cNvSpPr>
          <p:nvPr/>
        </p:nvSpPr>
        <p:spPr bwMode="auto">
          <a:xfrm>
            <a:off x="6705600" y="2819400"/>
            <a:ext cx="457200" cy="0"/>
          </a:xfrm>
          <a:prstGeom prst="line">
            <a:avLst/>
          </a:prstGeom>
          <a:noFill/>
          <a:ln w="9525">
            <a:solidFill>
              <a:schemeClr val="tx1"/>
            </a:solidFill>
            <a:round/>
            <a:headEnd/>
            <a:tailEnd/>
          </a:ln>
        </p:spPr>
        <p:txBody>
          <a:bodyPr wrap="none" anchor="ctr"/>
          <a:lstStyle/>
          <a:p>
            <a:pPr eaLnBrk="0" fontAlgn="base" hangingPunct="0">
              <a:spcBef>
                <a:spcPct val="0"/>
              </a:spcBef>
              <a:spcAft>
                <a:spcPct val="0"/>
              </a:spcAft>
            </a:pPr>
            <a:endParaRPr lang="en-US">
              <a:solidFill>
                <a:srgbClr val="000000"/>
              </a:solidFill>
            </a:endParaRPr>
          </a:p>
        </p:txBody>
      </p:sp>
      <p:sp>
        <p:nvSpPr>
          <p:cNvPr id="69648" name="Line 17"/>
          <p:cNvSpPr>
            <a:spLocks noChangeShapeType="1"/>
          </p:cNvSpPr>
          <p:nvPr/>
        </p:nvSpPr>
        <p:spPr bwMode="auto">
          <a:xfrm>
            <a:off x="6248400" y="4191000"/>
            <a:ext cx="914400" cy="0"/>
          </a:xfrm>
          <a:prstGeom prst="line">
            <a:avLst/>
          </a:prstGeom>
          <a:noFill/>
          <a:ln w="9525">
            <a:solidFill>
              <a:schemeClr val="tx1"/>
            </a:solidFill>
            <a:round/>
            <a:headEnd/>
            <a:tailEnd/>
          </a:ln>
        </p:spPr>
        <p:txBody>
          <a:bodyPr wrap="none" anchor="ctr"/>
          <a:lstStyle/>
          <a:p>
            <a:pPr eaLnBrk="0" fontAlgn="base" hangingPunct="0">
              <a:spcBef>
                <a:spcPct val="0"/>
              </a:spcBef>
              <a:spcAft>
                <a:spcPct val="0"/>
              </a:spcAft>
            </a:pPr>
            <a:endParaRPr lang="en-US">
              <a:solidFill>
                <a:srgbClr val="000000"/>
              </a:solidFill>
            </a:endParaRPr>
          </a:p>
        </p:txBody>
      </p:sp>
      <p:sp>
        <p:nvSpPr>
          <p:cNvPr id="69649" name="Text Box 18"/>
          <p:cNvSpPr txBox="1">
            <a:spLocks noChangeArrowheads="1"/>
          </p:cNvSpPr>
          <p:nvPr/>
        </p:nvSpPr>
        <p:spPr bwMode="auto">
          <a:xfrm>
            <a:off x="7086600" y="2133600"/>
            <a:ext cx="520700" cy="304800"/>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1400">
                <a:solidFill>
                  <a:srgbClr val="000000"/>
                </a:solidFill>
                <a:latin typeface="Times New Roman" pitchFamily="18" charset="0"/>
              </a:rPr>
              <a:t>Data</a:t>
            </a:r>
            <a:endParaRPr lang="en-US" sz="2400">
              <a:solidFill>
                <a:srgbClr val="000000"/>
              </a:solidFill>
              <a:latin typeface="Times New Roman" pitchFamily="18" charset="0"/>
            </a:endParaRPr>
          </a:p>
        </p:txBody>
      </p:sp>
      <p:sp>
        <p:nvSpPr>
          <p:cNvPr id="69650" name="Line 19"/>
          <p:cNvSpPr>
            <a:spLocks noChangeShapeType="1"/>
          </p:cNvSpPr>
          <p:nvPr/>
        </p:nvSpPr>
        <p:spPr bwMode="auto">
          <a:xfrm>
            <a:off x="3581400" y="3733800"/>
            <a:ext cx="1524000" cy="0"/>
          </a:xfrm>
          <a:prstGeom prst="line">
            <a:avLst/>
          </a:prstGeom>
          <a:noFill/>
          <a:ln w="9525">
            <a:solidFill>
              <a:schemeClr val="tx1"/>
            </a:solidFill>
            <a:round/>
            <a:headEnd/>
            <a:tailEnd/>
          </a:ln>
        </p:spPr>
        <p:txBody>
          <a:bodyPr wrap="none" anchor="ctr"/>
          <a:lstStyle/>
          <a:p>
            <a:pPr eaLnBrk="0" fontAlgn="base" hangingPunct="0">
              <a:spcBef>
                <a:spcPct val="0"/>
              </a:spcBef>
              <a:spcAft>
                <a:spcPct val="0"/>
              </a:spcAft>
            </a:pPr>
            <a:endParaRPr lang="en-US">
              <a:solidFill>
                <a:srgbClr val="000000"/>
              </a:solidFill>
            </a:endParaRPr>
          </a:p>
        </p:txBody>
      </p:sp>
      <p:sp>
        <p:nvSpPr>
          <p:cNvPr id="69651" name="Line 20"/>
          <p:cNvSpPr>
            <a:spLocks noChangeShapeType="1"/>
          </p:cNvSpPr>
          <p:nvPr/>
        </p:nvSpPr>
        <p:spPr bwMode="auto">
          <a:xfrm>
            <a:off x="1600200" y="2819400"/>
            <a:ext cx="838200" cy="381000"/>
          </a:xfrm>
          <a:prstGeom prst="line">
            <a:avLst/>
          </a:prstGeom>
          <a:noFill/>
          <a:ln w="9525">
            <a:solidFill>
              <a:schemeClr val="tx1"/>
            </a:solidFill>
            <a:round/>
            <a:headEnd/>
            <a:tailEnd/>
          </a:ln>
        </p:spPr>
        <p:txBody>
          <a:bodyPr wrap="none" anchor="ctr"/>
          <a:lstStyle/>
          <a:p>
            <a:pPr eaLnBrk="0" fontAlgn="base" hangingPunct="0">
              <a:spcBef>
                <a:spcPct val="0"/>
              </a:spcBef>
              <a:spcAft>
                <a:spcPct val="0"/>
              </a:spcAft>
            </a:pPr>
            <a:endParaRPr lang="en-US">
              <a:solidFill>
                <a:srgbClr val="000000"/>
              </a:solidFill>
            </a:endParaRPr>
          </a:p>
        </p:txBody>
      </p:sp>
      <p:sp>
        <p:nvSpPr>
          <p:cNvPr id="69652" name="Line 21"/>
          <p:cNvSpPr>
            <a:spLocks noChangeShapeType="1"/>
          </p:cNvSpPr>
          <p:nvPr/>
        </p:nvSpPr>
        <p:spPr bwMode="auto">
          <a:xfrm flipV="1">
            <a:off x="1600200" y="4267200"/>
            <a:ext cx="838200" cy="533400"/>
          </a:xfrm>
          <a:prstGeom prst="line">
            <a:avLst/>
          </a:prstGeom>
          <a:noFill/>
          <a:ln w="9525">
            <a:solidFill>
              <a:schemeClr val="tx1"/>
            </a:solidFill>
            <a:round/>
            <a:headEnd/>
            <a:tailEnd/>
          </a:ln>
        </p:spPr>
        <p:txBody>
          <a:bodyPr wrap="none" anchor="ctr"/>
          <a:lstStyle/>
          <a:p>
            <a:pPr eaLnBrk="0" fontAlgn="base" hangingPunct="0">
              <a:spcBef>
                <a:spcPct val="0"/>
              </a:spcBef>
              <a:spcAft>
                <a:spcPct val="0"/>
              </a:spcAft>
            </a:pPr>
            <a:endParaRPr lang="en-US">
              <a:solidFill>
                <a:srgbClr val="000000"/>
              </a:solidFill>
            </a:endParaRPr>
          </a:p>
        </p:txBody>
      </p:sp>
      <p:sp>
        <p:nvSpPr>
          <p:cNvPr id="69653" name="Freeform 40"/>
          <p:cNvSpPr>
            <a:spLocks/>
          </p:cNvSpPr>
          <p:nvPr/>
        </p:nvSpPr>
        <p:spPr bwMode="auto">
          <a:xfrm>
            <a:off x="1241425" y="2667000"/>
            <a:ext cx="363538" cy="330200"/>
          </a:xfrm>
          <a:custGeom>
            <a:avLst/>
            <a:gdLst>
              <a:gd name="T0" fmla="*/ 2147483647 w 229"/>
              <a:gd name="T1" fmla="*/ 0 h 208"/>
              <a:gd name="T2" fmla="*/ 2147483647 w 229"/>
              <a:gd name="T3" fmla="*/ 2147483647 h 208"/>
              <a:gd name="T4" fmla="*/ 2147483647 w 229"/>
              <a:gd name="T5" fmla="*/ 2147483647 h 208"/>
              <a:gd name="T6" fmla="*/ 2147483647 w 229"/>
              <a:gd name="T7" fmla="*/ 2147483647 h 208"/>
              <a:gd name="T8" fmla="*/ 2147483647 w 229"/>
              <a:gd name="T9" fmla="*/ 2147483647 h 208"/>
              <a:gd name="T10" fmla="*/ 2147483647 w 229"/>
              <a:gd name="T11" fmla="*/ 2147483647 h 208"/>
              <a:gd name="T12" fmla="*/ 2147483647 w 229"/>
              <a:gd name="T13" fmla="*/ 2147483647 h 208"/>
              <a:gd name="T14" fmla="*/ 2147483647 w 229"/>
              <a:gd name="T15" fmla="*/ 2147483647 h 208"/>
              <a:gd name="T16" fmla="*/ 2147483647 w 229"/>
              <a:gd name="T17" fmla="*/ 2147483647 h 208"/>
              <a:gd name="T18" fmla="*/ 2147483647 w 229"/>
              <a:gd name="T19" fmla="*/ 2147483647 h 208"/>
              <a:gd name="T20" fmla="*/ 2147483647 w 229"/>
              <a:gd name="T21" fmla="*/ 2147483647 h 208"/>
              <a:gd name="T22" fmla="*/ 2147483647 w 229"/>
              <a:gd name="T23" fmla="*/ 0 h 2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9"/>
              <a:gd name="T37" fmla="*/ 0 h 208"/>
              <a:gd name="T38" fmla="*/ 229 w 229"/>
              <a:gd name="T39" fmla="*/ 208 h 20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9" h="208">
                <a:moveTo>
                  <a:pt x="202" y="0"/>
                </a:moveTo>
                <a:cubicBezTo>
                  <a:pt x="132" y="19"/>
                  <a:pt x="121" y="34"/>
                  <a:pt x="98" y="104"/>
                </a:cubicBezTo>
                <a:cubicBezTo>
                  <a:pt x="95" y="114"/>
                  <a:pt x="78" y="108"/>
                  <a:pt x="68" y="111"/>
                </a:cubicBezTo>
                <a:cubicBezTo>
                  <a:pt x="43" y="118"/>
                  <a:pt x="46" y="119"/>
                  <a:pt x="24" y="134"/>
                </a:cubicBezTo>
                <a:cubicBezTo>
                  <a:pt x="22" y="141"/>
                  <a:pt x="20" y="149"/>
                  <a:pt x="17" y="156"/>
                </a:cubicBezTo>
                <a:cubicBezTo>
                  <a:pt x="13" y="164"/>
                  <a:pt x="0" y="169"/>
                  <a:pt x="2" y="178"/>
                </a:cubicBezTo>
                <a:cubicBezTo>
                  <a:pt x="4" y="189"/>
                  <a:pt x="38" y="198"/>
                  <a:pt x="46" y="200"/>
                </a:cubicBezTo>
                <a:cubicBezTo>
                  <a:pt x="103" y="198"/>
                  <a:pt x="162" y="208"/>
                  <a:pt x="217" y="193"/>
                </a:cubicBezTo>
                <a:cubicBezTo>
                  <a:pt x="229" y="190"/>
                  <a:pt x="209" y="169"/>
                  <a:pt x="209" y="156"/>
                </a:cubicBezTo>
                <a:cubicBezTo>
                  <a:pt x="209" y="114"/>
                  <a:pt x="213" y="72"/>
                  <a:pt x="217" y="30"/>
                </a:cubicBezTo>
                <a:cubicBezTo>
                  <a:pt x="218" y="22"/>
                  <a:pt x="227" y="15"/>
                  <a:pt x="224" y="8"/>
                </a:cubicBezTo>
                <a:cubicBezTo>
                  <a:pt x="221" y="1"/>
                  <a:pt x="209" y="3"/>
                  <a:pt x="202" y="0"/>
                </a:cubicBezTo>
                <a:close/>
              </a:path>
            </a:pathLst>
          </a:custGeom>
          <a:noFill/>
          <a:ln w="9525">
            <a:solidFill>
              <a:schemeClr val="tx1"/>
            </a:solidFill>
            <a:round/>
            <a:headEnd/>
            <a:tailEnd/>
          </a:ln>
        </p:spPr>
        <p:txBody>
          <a:bodyPr wrap="none" anchor="ctr"/>
          <a:lstStyle/>
          <a:p>
            <a:pPr eaLnBrk="0" fontAlgn="base" hangingPunct="0">
              <a:spcBef>
                <a:spcPct val="0"/>
              </a:spcBef>
              <a:spcAft>
                <a:spcPct val="0"/>
              </a:spcAft>
            </a:pPr>
            <a:endParaRPr lang="en-US">
              <a:solidFill>
                <a:srgbClr val="000000"/>
              </a:solidFill>
            </a:endParaRPr>
          </a:p>
        </p:txBody>
      </p:sp>
      <p:sp>
        <p:nvSpPr>
          <p:cNvPr id="69654" name="Freeform 45"/>
          <p:cNvSpPr>
            <a:spLocks/>
          </p:cNvSpPr>
          <p:nvPr/>
        </p:nvSpPr>
        <p:spPr bwMode="auto">
          <a:xfrm>
            <a:off x="1241425" y="4648200"/>
            <a:ext cx="363538" cy="330200"/>
          </a:xfrm>
          <a:custGeom>
            <a:avLst/>
            <a:gdLst>
              <a:gd name="T0" fmla="*/ 2147483647 w 229"/>
              <a:gd name="T1" fmla="*/ 0 h 208"/>
              <a:gd name="T2" fmla="*/ 2147483647 w 229"/>
              <a:gd name="T3" fmla="*/ 2147483647 h 208"/>
              <a:gd name="T4" fmla="*/ 2147483647 w 229"/>
              <a:gd name="T5" fmla="*/ 2147483647 h 208"/>
              <a:gd name="T6" fmla="*/ 2147483647 w 229"/>
              <a:gd name="T7" fmla="*/ 2147483647 h 208"/>
              <a:gd name="T8" fmla="*/ 2147483647 w 229"/>
              <a:gd name="T9" fmla="*/ 2147483647 h 208"/>
              <a:gd name="T10" fmla="*/ 2147483647 w 229"/>
              <a:gd name="T11" fmla="*/ 2147483647 h 208"/>
              <a:gd name="T12" fmla="*/ 2147483647 w 229"/>
              <a:gd name="T13" fmla="*/ 2147483647 h 208"/>
              <a:gd name="T14" fmla="*/ 2147483647 w 229"/>
              <a:gd name="T15" fmla="*/ 2147483647 h 208"/>
              <a:gd name="T16" fmla="*/ 2147483647 w 229"/>
              <a:gd name="T17" fmla="*/ 2147483647 h 208"/>
              <a:gd name="T18" fmla="*/ 2147483647 w 229"/>
              <a:gd name="T19" fmla="*/ 2147483647 h 208"/>
              <a:gd name="T20" fmla="*/ 2147483647 w 229"/>
              <a:gd name="T21" fmla="*/ 2147483647 h 208"/>
              <a:gd name="T22" fmla="*/ 2147483647 w 229"/>
              <a:gd name="T23" fmla="*/ 0 h 2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9"/>
              <a:gd name="T37" fmla="*/ 0 h 208"/>
              <a:gd name="T38" fmla="*/ 229 w 229"/>
              <a:gd name="T39" fmla="*/ 208 h 20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9" h="208">
                <a:moveTo>
                  <a:pt x="202" y="0"/>
                </a:moveTo>
                <a:cubicBezTo>
                  <a:pt x="132" y="19"/>
                  <a:pt x="121" y="34"/>
                  <a:pt x="98" y="104"/>
                </a:cubicBezTo>
                <a:cubicBezTo>
                  <a:pt x="95" y="114"/>
                  <a:pt x="78" y="108"/>
                  <a:pt x="68" y="111"/>
                </a:cubicBezTo>
                <a:cubicBezTo>
                  <a:pt x="43" y="118"/>
                  <a:pt x="46" y="119"/>
                  <a:pt x="24" y="134"/>
                </a:cubicBezTo>
                <a:cubicBezTo>
                  <a:pt x="22" y="141"/>
                  <a:pt x="20" y="149"/>
                  <a:pt x="17" y="156"/>
                </a:cubicBezTo>
                <a:cubicBezTo>
                  <a:pt x="13" y="164"/>
                  <a:pt x="0" y="169"/>
                  <a:pt x="2" y="178"/>
                </a:cubicBezTo>
                <a:cubicBezTo>
                  <a:pt x="4" y="189"/>
                  <a:pt x="38" y="198"/>
                  <a:pt x="46" y="200"/>
                </a:cubicBezTo>
                <a:cubicBezTo>
                  <a:pt x="103" y="198"/>
                  <a:pt x="162" y="208"/>
                  <a:pt x="217" y="193"/>
                </a:cubicBezTo>
                <a:cubicBezTo>
                  <a:pt x="229" y="190"/>
                  <a:pt x="209" y="169"/>
                  <a:pt x="209" y="156"/>
                </a:cubicBezTo>
                <a:cubicBezTo>
                  <a:pt x="209" y="114"/>
                  <a:pt x="213" y="72"/>
                  <a:pt x="217" y="30"/>
                </a:cubicBezTo>
                <a:cubicBezTo>
                  <a:pt x="218" y="22"/>
                  <a:pt x="227" y="15"/>
                  <a:pt x="224" y="8"/>
                </a:cubicBezTo>
                <a:cubicBezTo>
                  <a:pt x="221" y="1"/>
                  <a:pt x="209" y="3"/>
                  <a:pt x="202" y="0"/>
                </a:cubicBezTo>
                <a:close/>
              </a:path>
            </a:pathLst>
          </a:custGeom>
          <a:noFill/>
          <a:ln w="9525">
            <a:solidFill>
              <a:schemeClr val="tx1"/>
            </a:solidFill>
            <a:round/>
            <a:headEnd/>
            <a:tailEnd/>
          </a:ln>
        </p:spPr>
        <p:txBody>
          <a:bodyPr wrap="none" anchor="ctr"/>
          <a:lstStyle/>
          <a:p>
            <a:pPr eaLnBrk="0" fontAlgn="base" hangingPunct="0">
              <a:spcBef>
                <a:spcPct val="0"/>
              </a:spcBef>
              <a:spcAft>
                <a:spcPct val="0"/>
              </a:spcAft>
            </a:pPr>
            <a:endParaRPr lang="en-US">
              <a:solidFill>
                <a:srgbClr val="000000"/>
              </a:solidFill>
            </a:endParaRPr>
          </a:p>
        </p:txBody>
      </p:sp>
      <p:sp>
        <p:nvSpPr>
          <p:cNvPr id="69655" name="Line 46"/>
          <p:cNvSpPr>
            <a:spLocks noChangeShapeType="1"/>
          </p:cNvSpPr>
          <p:nvPr/>
        </p:nvSpPr>
        <p:spPr bwMode="auto">
          <a:xfrm>
            <a:off x="1447800" y="3200400"/>
            <a:ext cx="0" cy="533400"/>
          </a:xfrm>
          <a:prstGeom prst="line">
            <a:avLst/>
          </a:prstGeom>
          <a:noFill/>
          <a:ln w="9525" cap="rnd">
            <a:solidFill>
              <a:schemeClr val="tx1"/>
            </a:solidFill>
            <a:prstDash val="sysDot"/>
            <a:round/>
            <a:headEnd/>
            <a:tailEnd/>
          </a:ln>
        </p:spPr>
        <p:txBody>
          <a:bodyPr wrap="none" anchor="ctr"/>
          <a:lstStyle/>
          <a:p>
            <a:pPr eaLnBrk="0" fontAlgn="base" hangingPunct="0">
              <a:spcBef>
                <a:spcPct val="0"/>
              </a:spcBef>
              <a:spcAft>
                <a:spcPct val="0"/>
              </a:spcAft>
            </a:pPr>
            <a:endParaRPr lang="en-US">
              <a:solidFill>
                <a:srgbClr val="000000"/>
              </a:solidFill>
            </a:endParaRPr>
          </a:p>
        </p:txBody>
      </p:sp>
      <p:sp>
        <p:nvSpPr>
          <p:cNvPr id="69656" name="Text Box 47"/>
          <p:cNvSpPr txBox="1">
            <a:spLocks noChangeArrowheads="1"/>
          </p:cNvSpPr>
          <p:nvPr/>
        </p:nvSpPr>
        <p:spPr bwMode="auto">
          <a:xfrm>
            <a:off x="1127125" y="3795713"/>
            <a:ext cx="603250" cy="336550"/>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1600">
                <a:solidFill>
                  <a:srgbClr val="000000"/>
                </a:solidFill>
                <a:latin typeface="Times New Roman" pitchFamily="18" charset="0"/>
              </a:rPr>
              <a:t>users</a:t>
            </a:r>
            <a:endParaRPr lang="en-US" sz="2400">
              <a:solidFill>
                <a:srgbClr val="000000"/>
              </a:solidFill>
              <a:latin typeface="Times New Roman" pitchFamily="18" charset="0"/>
            </a:endParaRPr>
          </a:p>
        </p:txBody>
      </p:sp>
    </p:spTree>
    <p:extLst>
      <p:ext uri="{BB962C8B-B14F-4D97-AF65-F5344CB8AC3E}">
        <p14:creationId xmlns:p14="http://schemas.microsoft.com/office/powerpoint/2010/main" val="30520075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913" y="2176463"/>
            <a:ext cx="5972175"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55982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3"/>
          <p:cNvSpPr>
            <a:spLocks noGrp="1"/>
          </p:cNvSpPr>
          <p:nvPr>
            <p:ph type="dt" sz="quarter" idx="10"/>
          </p:nvPr>
        </p:nvSpPr>
        <p:spPr>
          <a:noFill/>
        </p:spPr>
        <p:txBody>
          <a:bodyPr/>
          <a:lstStyle/>
          <a:p>
            <a:pPr eaLnBrk="0" hangingPunct="0"/>
            <a:fld id="{8D8066D8-87A3-4244-AE84-3609AB2956B2}" type="datetime1">
              <a:rPr lang="en-US" smtClean="0">
                <a:solidFill>
                  <a:srgbClr val="000000"/>
                </a:solidFill>
              </a:rPr>
              <a:pPr eaLnBrk="0" hangingPunct="0"/>
              <a:t>5/3/2016</a:t>
            </a:fld>
            <a:endParaRPr lang="en-US" smtClean="0">
              <a:solidFill>
                <a:srgbClr val="000000"/>
              </a:solidFill>
            </a:endParaRPr>
          </a:p>
        </p:txBody>
      </p:sp>
      <p:sp>
        <p:nvSpPr>
          <p:cNvPr id="70659" name="Slide Number Placeholder 5"/>
          <p:cNvSpPr>
            <a:spLocks noGrp="1"/>
          </p:cNvSpPr>
          <p:nvPr>
            <p:ph type="sldNum" sz="quarter" idx="12"/>
          </p:nvPr>
        </p:nvSpPr>
        <p:spPr>
          <a:noFill/>
        </p:spPr>
        <p:txBody>
          <a:bodyPr/>
          <a:lstStyle/>
          <a:p>
            <a:pPr eaLnBrk="0" hangingPunct="0"/>
            <a:fld id="{E7852691-9174-46CF-BB42-0A5498744A37}" type="slidenum">
              <a:rPr lang="en-US" smtClean="0">
                <a:solidFill>
                  <a:srgbClr val="000000"/>
                </a:solidFill>
              </a:rPr>
              <a:pPr eaLnBrk="0" hangingPunct="0"/>
              <a:t>50</a:t>
            </a:fld>
            <a:endParaRPr lang="en-US" smtClean="0">
              <a:solidFill>
                <a:srgbClr val="000000"/>
              </a:solidFill>
            </a:endParaRPr>
          </a:p>
        </p:txBody>
      </p:sp>
      <p:sp>
        <p:nvSpPr>
          <p:cNvPr id="70660" name="Rectangle 2"/>
          <p:cNvSpPr>
            <a:spLocks noGrp="1" noChangeArrowheads="1"/>
          </p:cNvSpPr>
          <p:nvPr>
            <p:ph type="title" idx="4294967295"/>
          </p:nvPr>
        </p:nvSpPr>
        <p:spPr/>
        <p:txBody>
          <a:bodyPr/>
          <a:lstStyle/>
          <a:p>
            <a:pPr eaLnBrk="1" hangingPunct="1"/>
            <a:r>
              <a:rPr lang="en-US" smtClean="0"/>
              <a:t>Web documents</a:t>
            </a:r>
          </a:p>
        </p:txBody>
      </p:sp>
      <p:sp>
        <p:nvSpPr>
          <p:cNvPr id="70661" name="Rectangle 3"/>
          <p:cNvSpPr>
            <a:spLocks noGrp="1" noChangeArrowheads="1"/>
          </p:cNvSpPr>
          <p:nvPr>
            <p:ph type="body" idx="4294967295"/>
          </p:nvPr>
        </p:nvSpPr>
        <p:spPr/>
        <p:txBody>
          <a:bodyPr/>
          <a:lstStyle/>
          <a:p>
            <a:pPr eaLnBrk="1" hangingPunct="1"/>
            <a:r>
              <a:rPr lang="en-US" smtClean="0"/>
              <a:t>Hypertext /multimedia </a:t>
            </a:r>
          </a:p>
          <a:p>
            <a:pPr eaLnBrk="1" hangingPunct="1"/>
            <a:r>
              <a:rPr lang="en-US" smtClean="0"/>
              <a:t>Passive  or active  (contain links to programs)</a:t>
            </a:r>
          </a:p>
          <a:p>
            <a:pPr eaLnBrk="1" hangingPunct="1"/>
            <a:r>
              <a:rPr lang="en-US" smtClean="0"/>
              <a:t>Fixed or dynamic (assembled on request)</a:t>
            </a:r>
          </a:p>
          <a:p>
            <a:pPr eaLnBrk="1" hangingPunct="1"/>
            <a:r>
              <a:rPr lang="en-US" smtClean="0"/>
              <a:t>Potentially all institution data can be considered  documents</a:t>
            </a:r>
          </a:p>
        </p:txBody>
      </p:sp>
    </p:spTree>
    <p:extLst>
      <p:ext uri="{BB962C8B-B14F-4D97-AF65-F5344CB8AC3E}">
        <p14:creationId xmlns:p14="http://schemas.microsoft.com/office/powerpoint/2010/main" val="34088159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ate Placeholder 3"/>
          <p:cNvSpPr>
            <a:spLocks noGrp="1"/>
          </p:cNvSpPr>
          <p:nvPr>
            <p:ph type="dt" sz="quarter" idx="10"/>
          </p:nvPr>
        </p:nvSpPr>
        <p:spPr>
          <a:noFill/>
        </p:spPr>
        <p:txBody>
          <a:bodyPr/>
          <a:lstStyle/>
          <a:p>
            <a:pPr eaLnBrk="0" hangingPunct="0"/>
            <a:fld id="{BDB8135D-9778-4A31-B4CF-324AC6256282}" type="datetime1">
              <a:rPr lang="en-US" smtClean="0">
                <a:solidFill>
                  <a:srgbClr val="000000"/>
                </a:solidFill>
              </a:rPr>
              <a:pPr eaLnBrk="0" hangingPunct="0"/>
              <a:t>5/3/2016</a:t>
            </a:fld>
            <a:endParaRPr lang="en-US" smtClean="0">
              <a:solidFill>
                <a:srgbClr val="000000"/>
              </a:solidFill>
            </a:endParaRPr>
          </a:p>
        </p:txBody>
      </p:sp>
      <p:sp>
        <p:nvSpPr>
          <p:cNvPr id="72707" name="Slide Number Placeholder 5"/>
          <p:cNvSpPr>
            <a:spLocks noGrp="1"/>
          </p:cNvSpPr>
          <p:nvPr>
            <p:ph type="sldNum" sz="quarter" idx="12"/>
          </p:nvPr>
        </p:nvSpPr>
        <p:spPr>
          <a:noFill/>
        </p:spPr>
        <p:txBody>
          <a:bodyPr/>
          <a:lstStyle/>
          <a:p>
            <a:pPr eaLnBrk="0" hangingPunct="0"/>
            <a:fld id="{9B2E69C5-94AE-4745-8617-5946DDE469F9}" type="slidenum">
              <a:rPr lang="en-US" smtClean="0">
                <a:solidFill>
                  <a:srgbClr val="000000"/>
                </a:solidFill>
              </a:rPr>
              <a:pPr eaLnBrk="0" hangingPunct="0"/>
              <a:t>51</a:t>
            </a:fld>
            <a:endParaRPr lang="en-US" smtClean="0">
              <a:solidFill>
                <a:srgbClr val="000000"/>
              </a:solidFill>
            </a:endParaRPr>
          </a:p>
        </p:txBody>
      </p:sp>
      <p:sp>
        <p:nvSpPr>
          <p:cNvPr id="72708" name="Rectangle 1026"/>
          <p:cNvSpPr>
            <a:spLocks noGrp="1" noChangeArrowheads="1"/>
          </p:cNvSpPr>
          <p:nvPr>
            <p:ph type="title" idx="4294967295"/>
          </p:nvPr>
        </p:nvSpPr>
        <p:spPr/>
        <p:txBody>
          <a:bodyPr/>
          <a:lstStyle/>
          <a:p>
            <a:pPr eaLnBrk="1" hangingPunct="1"/>
            <a:r>
              <a:rPr lang="en-US" smtClean="0"/>
              <a:t>XML</a:t>
            </a:r>
          </a:p>
        </p:txBody>
      </p:sp>
      <p:sp>
        <p:nvSpPr>
          <p:cNvPr id="72709" name="Rectangle 1027"/>
          <p:cNvSpPr>
            <a:spLocks noGrp="1" noChangeArrowheads="1"/>
          </p:cNvSpPr>
          <p:nvPr>
            <p:ph type="body" idx="4294967295"/>
          </p:nvPr>
        </p:nvSpPr>
        <p:spPr/>
        <p:txBody>
          <a:bodyPr/>
          <a:lstStyle/>
          <a:p>
            <a:pPr algn="just" eaLnBrk="1" hangingPunct="1"/>
            <a:r>
              <a:rPr lang="en-US" smtClean="0">
                <a:cs typeface="Times New Roman" pitchFamily="18" charset="0"/>
              </a:rPr>
              <a:t>XML is a metalanguage to define the meaning and structure of documents. A subset of  SGML (Standard Generalized Markup Language). Basic ideas: use tags in data items to define their meaning, relate data items through nesting and references.</a:t>
            </a:r>
          </a:p>
          <a:p>
            <a:pPr eaLnBrk="1" hangingPunct="1">
              <a:buFontTx/>
              <a:buNone/>
            </a:pPr>
            <a:endParaRPr lang="en-US" smtClean="0"/>
          </a:p>
        </p:txBody>
      </p:sp>
    </p:spTree>
    <p:extLst>
      <p:ext uri="{BB962C8B-B14F-4D97-AF65-F5344CB8AC3E}">
        <p14:creationId xmlns:p14="http://schemas.microsoft.com/office/powerpoint/2010/main" val="36923000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ate Placeholder 3"/>
          <p:cNvSpPr>
            <a:spLocks noGrp="1"/>
          </p:cNvSpPr>
          <p:nvPr>
            <p:ph type="dt" sz="quarter" idx="10"/>
          </p:nvPr>
        </p:nvSpPr>
        <p:spPr>
          <a:noFill/>
        </p:spPr>
        <p:txBody>
          <a:bodyPr/>
          <a:lstStyle/>
          <a:p>
            <a:pPr eaLnBrk="0" hangingPunct="0"/>
            <a:fld id="{9CFCC019-88E1-4C62-9C7C-D741DE8399C2}" type="datetime1">
              <a:rPr lang="en-US" smtClean="0">
                <a:solidFill>
                  <a:srgbClr val="000000"/>
                </a:solidFill>
              </a:rPr>
              <a:pPr eaLnBrk="0" hangingPunct="0"/>
              <a:t>5/3/2016</a:t>
            </a:fld>
            <a:endParaRPr lang="en-US" smtClean="0">
              <a:solidFill>
                <a:srgbClr val="000000"/>
              </a:solidFill>
            </a:endParaRPr>
          </a:p>
        </p:txBody>
      </p:sp>
      <p:sp>
        <p:nvSpPr>
          <p:cNvPr id="73731" name="Slide Number Placeholder 5"/>
          <p:cNvSpPr>
            <a:spLocks noGrp="1"/>
          </p:cNvSpPr>
          <p:nvPr>
            <p:ph type="sldNum" sz="quarter" idx="12"/>
          </p:nvPr>
        </p:nvSpPr>
        <p:spPr>
          <a:noFill/>
        </p:spPr>
        <p:txBody>
          <a:bodyPr/>
          <a:lstStyle/>
          <a:p>
            <a:pPr eaLnBrk="0" hangingPunct="0"/>
            <a:fld id="{E3E99706-0F4D-4215-BF00-43A3F5C7367B}" type="slidenum">
              <a:rPr lang="en-US" smtClean="0">
                <a:solidFill>
                  <a:srgbClr val="000000"/>
                </a:solidFill>
              </a:rPr>
              <a:pPr eaLnBrk="0" hangingPunct="0"/>
              <a:t>52</a:t>
            </a:fld>
            <a:endParaRPr lang="en-US" smtClean="0">
              <a:solidFill>
                <a:srgbClr val="000000"/>
              </a:solidFill>
            </a:endParaRPr>
          </a:p>
        </p:txBody>
      </p:sp>
      <p:sp>
        <p:nvSpPr>
          <p:cNvPr id="73732" name="Rectangle 2"/>
          <p:cNvSpPr>
            <a:spLocks noGrp="1" noChangeArrowheads="1"/>
          </p:cNvSpPr>
          <p:nvPr>
            <p:ph type="title" idx="4294967295"/>
          </p:nvPr>
        </p:nvSpPr>
        <p:spPr/>
        <p:txBody>
          <a:bodyPr/>
          <a:lstStyle/>
          <a:p>
            <a:pPr eaLnBrk="1" hangingPunct="1"/>
            <a:r>
              <a:rPr lang="en-US" smtClean="0"/>
              <a:t>Internet impact </a:t>
            </a:r>
          </a:p>
        </p:txBody>
      </p:sp>
      <p:sp>
        <p:nvSpPr>
          <p:cNvPr id="73733" name="Rectangle 3"/>
          <p:cNvSpPr>
            <a:spLocks noGrp="1" noChangeArrowheads="1"/>
          </p:cNvSpPr>
          <p:nvPr>
            <p:ph type="body" idx="4294967295"/>
          </p:nvPr>
        </p:nvSpPr>
        <p:spPr/>
        <p:txBody>
          <a:bodyPr/>
          <a:lstStyle/>
          <a:p>
            <a:pPr eaLnBrk="1" hangingPunct="1"/>
            <a:r>
              <a:rPr lang="en-US" smtClean="0"/>
              <a:t>Used practically everywhere in the world</a:t>
            </a:r>
          </a:p>
          <a:p>
            <a:pPr eaLnBrk="1" hangingPunct="1"/>
            <a:r>
              <a:rPr lang="en-US" smtClean="0"/>
              <a:t>More than 300 million pages</a:t>
            </a:r>
          </a:p>
          <a:p>
            <a:pPr eaLnBrk="1" hangingPunct="1"/>
            <a:r>
              <a:rPr lang="en-US" smtClean="0"/>
              <a:t>Changes in information  access  and dissemination</a:t>
            </a:r>
          </a:p>
          <a:p>
            <a:pPr eaLnBrk="1" hangingPunct="1"/>
            <a:r>
              <a:rPr lang="en-US" smtClean="0"/>
              <a:t>New ways of institution operation</a:t>
            </a:r>
          </a:p>
          <a:p>
            <a:pPr eaLnBrk="1" hangingPunct="1"/>
            <a:r>
              <a:rPr lang="en-US" smtClean="0"/>
              <a:t>New user activities </a:t>
            </a:r>
          </a:p>
          <a:p>
            <a:pPr eaLnBrk="1" hangingPunct="1"/>
            <a:r>
              <a:rPr lang="en-US" smtClean="0"/>
              <a:t>New architectures </a:t>
            </a:r>
          </a:p>
          <a:p>
            <a:pPr eaLnBrk="1" hangingPunct="1"/>
            <a:endParaRPr lang="en-US" smtClean="0"/>
          </a:p>
        </p:txBody>
      </p:sp>
    </p:spTree>
    <p:extLst>
      <p:ext uri="{BB962C8B-B14F-4D97-AF65-F5344CB8AC3E}">
        <p14:creationId xmlns:p14="http://schemas.microsoft.com/office/powerpoint/2010/main" val="18024625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Date Placeholder 3"/>
          <p:cNvSpPr>
            <a:spLocks noGrp="1"/>
          </p:cNvSpPr>
          <p:nvPr>
            <p:ph type="dt" sz="quarter" idx="10"/>
          </p:nvPr>
        </p:nvSpPr>
        <p:spPr>
          <a:noFill/>
        </p:spPr>
        <p:txBody>
          <a:bodyPr/>
          <a:lstStyle/>
          <a:p>
            <a:pPr eaLnBrk="0" hangingPunct="0"/>
            <a:fld id="{E9B8ADD0-EE94-4707-9B16-D7003DF33EDE}" type="datetime1">
              <a:rPr lang="en-US" smtClean="0">
                <a:solidFill>
                  <a:srgbClr val="000000"/>
                </a:solidFill>
              </a:rPr>
              <a:pPr eaLnBrk="0" hangingPunct="0"/>
              <a:t>5/3/2016</a:t>
            </a:fld>
            <a:endParaRPr lang="en-US" smtClean="0">
              <a:solidFill>
                <a:srgbClr val="000000"/>
              </a:solidFill>
            </a:endParaRPr>
          </a:p>
        </p:txBody>
      </p:sp>
      <p:sp>
        <p:nvSpPr>
          <p:cNvPr id="74755" name="Slide Number Placeholder 5"/>
          <p:cNvSpPr>
            <a:spLocks noGrp="1"/>
          </p:cNvSpPr>
          <p:nvPr>
            <p:ph type="sldNum" sz="quarter" idx="12"/>
          </p:nvPr>
        </p:nvSpPr>
        <p:spPr>
          <a:noFill/>
        </p:spPr>
        <p:txBody>
          <a:bodyPr/>
          <a:lstStyle/>
          <a:p>
            <a:pPr eaLnBrk="0" hangingPunct="0"/>
            <a:fld id="{A1934E3E-DF5A-4DCC-8AB6-D0D838700AD0}" type="slidenum">
              <a:rPr lang="en-US" smtClean="0">
                <a:solidFill>
                  <a:srgbClr val="000000"/>
                </a:solidFill>
              </a:rPr>
              <a:pPr eaLnBrk="0" hangingPunct="0"/>
              <a:t>53</a:t>
            </a:fld>
            <a:endParaRPr lang="en-US" smtClean="0">
              <a:solidFill>
                <a:srgbClr val="000000"/>
              </a:solidFill>
            </a:endParaRPr>
          </a:p>
        </p:txBody>
      </p:sp>
      <p:sp>
        <p:nvSpPr>
          <p:cNvPr id="74756" name="Rectangle 2"/>
          <p:cNvSpPr>
            <a:spLocks noGrp="1" noChangeArrowheads="1"/>
          </p:cNvSpPr>
          <p:nvPr>
            <p:ph type="title" idx="4294967295"/>
          </p:nvPr>
        </p:nvSpPr>
        <p:spPr/>
        <p:txBody>
          <a:bodyPr/>
          <a:lstStyle/>
          <a:p>
            <a:pPr eaLnBrk="1" hangingPunct="1"/>
            <a:r>
              <a:rPr lang="en-US" smtClean="0"/>
              <a:t>Changes in information access</a:t>
            </a:r>
          </a:p>
        </p:txBody>
      </p:sp>
      <p:sp>
        <p:nvSpPr>
          <p:cNvPr id="74757" name="Rectangle 3"/>
          <p:cNvSpPr>
            <a:spLocks noGrp="1" noChangeArrowheads="1"/>
          </p:cNvSpPr>
          <p:nvPr>
            <p:ph type="body" idx="4294967295"/>
          </p:nvPr>
        </p:nvSpPr>
        <p:spPr>
          <a:xfrm>
            <a:off x="990600" y="2057400"/>
            <a:ext cx="7772400" cy="4114800"/>
          </a:xfrm>
        </p:spPr>
        <p:txBody>
          <a:bodyPr/>
          <a:lstStyle/>
          <a:p>
            <a:pPr eaLnBrk="1" hangingPunct="1"/>
            <a:r>
              <a:rPr lang="en-US" smtClean="0"/>
              <a:t>Larger variety of data :  hypermedia documents, applets, components,  relational databases, OO databases, …</a:t>
            </a:r>
          </a:p>
          <a:p>
            <a:pPr eaLnBrk="1" hangingPunct="1"/>
            <a:r>
              <a:rPr lang="en-US" smtClean="0"/>
              <a:t>New ways of accessing :  direct downloading of content, remote forms filling, remote updates,...</a:t>
            </a:r>
          </a:p>
        </p:txBody>
      </p:sp>
    </p:spTree>
    <p:extLst>
      <p:ext uri="{BB962C8B-B14F-4D97-AF65-F5344CB8AC3E}">
        <p14:creationId xmlns:p14="http://schemas.microsoft.com/office/powerpoint/2010/main" val="30157706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Date Placeholder 3"/>
          <p:cNvSpPr>
            <a:spLocks noGrp="1"/>
          </p:cNvSpPr>
          <p:nvPr>
            <p:ph type="dt" sz="quarter" idx="10"/>
          </p:nvPr>
        </p:nvSpPr>
        <p:spPr>
          <a:noFill/>
        </p:spPr>
        <p:txBody>
          <a:bodyPr/>
          <a:lstStyle/>
          <a:p>
            <a:pPr eaLnBrk="0" hangingPunct="0"/>
            <a:fld id="{284EF546-80CA-45CD-818A-6E1DF7CB00EB}" type="datetime1">
              <a:rPr lang="en-US" smtClean="0">
                <a:solidFill>
                  <a:srgbClr val="000000"/>
                </a:solidFill>
              </a:rPr>
              <a:pPr eaLnBrk="0" hangingPunct="0"/>
              <a:t>5/3/2016</a:t>
            </a:fld>
            <a:endParaRPr lang="en-US" smtClean="0">
              <a:solidFill>
                <a:srgbClr val="000000"/>
              </a:solidFill>
            </a:endParaRPr>
          </a:p>
        </p:txBody>
      </p:sp>
      <p:sp>
        <p:nvSpPr>
          <p:cNvPr id="75779" name="Slide Number Placeholder 5"/>
          <p:cNvSpPr>
            <a:spLocks noGrp="1"/>
          </p:cNvSpPr>
          <p:nvPr>
            <p:ph type="sldNum" sz="quarter" idx="12"/>
          </p:nvPr>
        </p:nvSpPr>
        <p:spPr>
          <a:noFill/>
        </p:spPr>
        <p:txBody>
          <a:bodyPr/>
          <a:lstStyle/>
          <a:p>
            <a:pPr eaLnBrk="0" hangingPunct="0"/>
            <a:fld id="{AC7B4484-D6DA-4793-A85F-3FCDA4D6B579}" type="slidenum">
              <a:rPr lang="en-US" smtClean="0">
                <a:solidFill>
                  <a:srgbClr val="000000"/>
                </a:solidFill>
              </a:rPr>
              <a:pPr eaLnBrk="0" hangingPunct="0"/>
              <a:t>54</a:t>
            </a:fld>
            <a:endParaRPr lang="en-US" smtClean="0">
              <a:solidFill>
                <a:srgbClr val="000000"/>
              </a:solidFill>
            </a:endParaRPr>
          </a:p>
        </p:txBody>
      </p:sp>
      <p:sp>
        <p:nvSpPr>
          <p:cNvPr id="75780" name="Rectangle 2"/>
          <p:cNvSpPr>
            <a:spLocks noGrp="1" noChangeArrowheads="1"/>
          </p:cNvSpPr>
          <p:nvPr>
            <p:ph type="title" idx="4294967295"/>
          </p:nvPr>
        </p:nvSpPr>
        <p:spPr/>
        <p:txBody>
          <a:bodyPr/>
          <a:lstStyle/>
          <a:p>
            <a:pPr eaLnBrk="1" hangingPunct="1"/>
            <a:r>
              <a:rPr lang="en-US" smtClean="0"/>
              <a:t>New ways of operating </a:t>
            </a:r>
          </a:p>
        </p:txBody>
      </p:sp>
      <p:sp>
        <p:nvSpPr>
          <p:cNvPr id="75781" name="Rectangle 3"/>
          <p:cNvSpPr>
            <a:spLocks noGrp="1" noChangeArrowheads="1"/>
          </p:cNvSpPr>
          <p:nvPr>
            <p:ph type="body" idx="4294967295"/>
          </p:nvPr>
        </p:nvSpPr>
        <p:spPr/>
        <p:txBody>
          <a:bodyPr/>
          <a:lstStyle/>
          <a:p>
            <a:pPr eaLnBrk="1" hangingPunct="1"/>
            <a:r>
              <a:rPr lang="en-US" smtClean="0"/>
              <a:t>Mobile employees</a:t>
            </a:r>
          </a:p>
          <a:p>
            <a:pPr eaLnBrk="1" hangingPunct="1"/>
            <a:r>
              <a:rPr lang="en-US" smtClean="0"/>
              <a:t>Partners</a:t>
            </a:r>
          </a:p>
          <a:p>
            <a:pPr eaLnBrk="1" hangingPunct="1"/>
            <a:r>
              <a:rPr lang="en-US" smtClean="0"/>
              <a:t>Customer access to products, orders,…</a:t>
            </a:r>
          </a:p>
          <a:p>
            <a:pPr eaLnBrk="1" hangingPunct="1"/>
            <a:r>
              <a:rPr lang="en-US" smtClean="0"/>
              <a:t>Global business </a:t>
            </a:r>
          </a:p>
          <a:p>
            <a:pPr eaLnBrk="1" hangingPunct="1"/>
            <a:r>
              <a:rPr lang="en-US" smtClean="0"/>
              <a:t>Contractors</a:t>
            </a:r>
          </a:p>
        </p:txBody>
      </p:sp>
    </p:spTree>
    <p:extLst>
      <p:ext uri="{BB962C8B-B14F-4D97-AF65-F5344CB8AC3E}">
        <p14:creationId xmlns:p14="http://schemas.microsoft.com/office/powerpoint/2010/main" val="100372875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Date Placeholder 3"/>
          <p:cNvSpPr>
            <a:spLocks noGrp="1"/>
          </p:cNvSpPr>
          <p:nvPr>
            <p:ph type="dt" sz="quarter" idx="10"/>
          </p:nvPr>
        </p:nvSpPr>
        <p:spPr>
          <a:noFill/>
        </p:spPr>
        <p:txBody>
          <a:bodyPr/>
          <a:lstStyle/>
          <a:p>
            <a:pPr eaLnBrk="0" hangingPunct="0"/>
            <a:fld id="{5AE13BA3-542A-4AC1-AAA8-A2D166B97A2B}" type="datetime1">
              <a:rPr lang="en-US" smtClean="0">
                <a:solidFill>
                  <a:srgbClr val="000000"/>
                </a:solidFill>
              </a:rPr>
              <a:pPr eaLnBrk="0" hangingPunct="0"/>
              <a:t>5/3/2016</a:t>
            </a:fld>
            <a:endParaRPr lang="en-US" smtClean="0">
              <a:solidFill>
                <a:srgbClr val="000000"/>
              </a:solidFill>
            </a:endParaRPr>
          </a:p>
        </p:txBody>
      </p:sp>
      <p:sp>
        <p:nvSpPr>
          <p:cNvPr id="76803" name="Slide Number Placeholder 5"/>
          <p:cNvSpPr>
            <a:spLocks noGrp="1"/>
          </p:cNvSpPr>
          <p:nvPr>
            <p:ph type="sldNum" sz="quarter" idx="12"/>
          </p:nvPr>
        </p:nvSpPr>
        <p:spPr>
          <a:noFill/>
        </p:spPr>
        <p:txBody>
          <a:bodyPr/>
          <a:lstStyle/>
          <a:p>
            <a:pPr eaLnBrk="0" hangingPunct="0"/>
            <a:fld id="{DB07F08F-C787-43DA-B706-B409EA80B074}" type="slidenum">
              <a:rPr lang="en-US" smtClean="0">
                <a:solidFill>
                  <a:srgbClr val="000000"/>
                </a:solidFill>
              </a:rPr>
              <a:pPr eaLnBrk="0" hangingPunct="0"/>
              <a:t>55</a:t>
            </a:fld>
            <a:endParaRPr lang="en-US" smtClean="0">
              <a:solidFill>
                <a:srgbClr val="000000"/>
              </a:solidFill>
            </a:endParaRPr>
          </a:p>
        </p:txBody>
      </p:sp>
      <p:sp>
        <p:nvSpPr>
          <p:cNvPr id="76804" name="Rectangle 2"/>
          <p:cNvSpPr>
            <a:spLocks noGrp="1" noChangeArrowheads="1"/>
          </p:cNvSpPr>
          <p:nvPr>
            <p:ph type="title" idx="4294967295"/>
          </p:nvPr>
        </p:nvSpPr>
        <p:spPr/>
        <p:txBody>
          <a:bodyPr/>
          <a:lstStyle/>
          <a:p>
            <a:pPr eaLnBrk="1" hangingPunct="1"/>
            <a:r>
              <a:rPr lang="en-US" smtClean="0"/>
              <a:t>New user activities</a:t>
            </a:r>
          </a:p>
        </p:txBody>
      </p:sp>
      <p:sp>
        <p:nvSpPr>
          <p:cNvPr id="76805" name="Rectangle 3"/>
          <p:cNvSpPr>
            <a:spLocks noGrp="1" noChangeArrowheads="1"/>
          </p:cNvSpPr>
          <p:nvPr>
            <p:ph type="body" idx="4294967295"/>
          </p:nvPr>
        </p:nvSpPr>
        <p:spPr/>
        <p:txBody>
          <a:bodyPr/>
          <a:lstStyle/>
          <a:p>
            <a:pPr eaLnBrk="1" hangingPunct="1"/>
            <a:r>
              <a:rPr lang="en-US" smtClean="0"/>
              <a:t>Remote conferencing</a:t>
            </a:r>
          </a:p>
          <a:p>
            <a:pPr eaLnBrk="1" hangingPunct="1"/>
            <a:r>
              <a:rPr lang="en-US" smtClean="0"/>
              <a:t>Remote course taking</a:t>
            </a:r>
          </a:p>
          <a:p>
            <a:pPr eaLnBrk="1" hangingPunct="1"/>
            <a:r>
              <a:rPr lang="en-US" smtClean="0"/>
              <a:t>Cooperative work</a:t>
            </a:r>
          </a:p>
          <a:p>
            <a:pPr eaLnBrk="1" hangingPunct="1"/>
            <a:r>
              <a:rPr lang="en-US" smtClean="0"/>
              <a:t>Web shopping</a:t>
            </a:r>
          </a:p>
          <a:p>
            <a:pPr eaLnBrk="1" hangingPunct="1"/>
            <a:r>
              <a:rPr lang="en-US" smtClean="0"/>
              <a:t>Scheduling of activities</a:t>
            </a:r>
          </a:p>
          <a:p>
            <a:pPr eaLnBrk="1" hangingPunct="1"/>
            <a:r>
              <a:rPr lang="en-US" smtClean="0"/>
              <a:t>Synchronization of mobile users with business activities</a:t>
            </a:r>
          </a:p>
        </p:txBody>
      </p:sp>
    </p:spTree>
    <p:extLst>
      <p:ext uri="{BB962C8B-B14F-4D97-AF65-F5344CB8AC3E}">
        <p14:creationId xmlns:p14="http://schemas.microsoft.com/office/powerpoint/2010/main" val="4028965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Date Placeholder 3"/>
          <p:cNvSpPr>
            <a:spLocks noGrp="1"/>
          </p:cNvSpPr>
          <p:nvPr>
            <p:ph type="dt" sz="quarter" idx="10"/>
          </p:nvPr>
        </p:nvSpPr>
        <p:spPr>
          <a:noFill/>
        </p:spPr>
        <p:txBody>
          <a:bodyPr/>
          <a:lstStyle/>
          <a:p>
            <a:pPr eaLnBrk="0" hangingPunct="0"/>
            <a:fld id="{4B6A9FF5-ECBC-44DF-87E0-BA8E2296B6CD}" type="datetime1">
              <a:rPr lang="en-US" smtClean="0">
                <a:solidFill>
                  <a:srgbClr val="000000"/>
                </a:solidFill>
              </a:rPr>
              <a:pPr eaLnBrk="0" hangingPunct="0"/>
              <a:t>5/3/2016</a:t>
            </a:fld>
            <a:endParaRPr lang="en-US" smtClean="0">
              <a:solidFill>
                <a:srgbClr val="000000"/>
              </a:solidFill>
            </a:endParaRPr>
          </a:p>
        </p:txBody>
      </p:sp>
      <p:sp>
        <p:nvSpPr>
          <p:cNvPr id="77827" name="Slide Number Placeholder 5"/>
          <p:cNvSpPr>
            <a:spLocks noGrp="1"/>
          </p:cNvSpPr>
          <p:nvPr>
            <p:ph type="sldNum" sz="quarter" idx="12"/>
          </p:nvPr>
        </p:nvSpPr>
        <p:spPr>
          <a:noFill/>
        </p:spPr>
        <p:txBody>
          <a:bodyPr/>
          <a:lstStyle/>
          <a:p>
            <a:pPr eaLnBrk="0" hangingPunct="0"/>
            <a:fld id="{DBE0F1AF-EFD9-4596-B741-FC345897D81C}" type="slidenum">
              <a:rPr lang="en-US" smtClean="0">
                <a:solidFill>
                  <a:srgbClr val="000000"/>
                </a:solidFill>
              </a:rPr>
              <a:pPr eaLnBrk="0" hangingPunct="0"/>
              <a:t>56</a:t>
            </a:fld>
            <a:endParaRPr lang="en-US" smtClean="0">
              <a:solidFill>
                <a:srgbClr val="000000"/>
              </a:solidFill>
            </a:endParaRPr>
          </a:p>
        </p:txBody>
      </p:sp>
      <p:sp>
        <p:nvSpPr>
          <p:cNvPr id="77828" name="Rectangle 1026"/>
          <p:cNvSpPr>
            <a:spLocks noGrp="1" noChangeArrowheads="1"/>
          </p:cNvSpPr>
          <p:nvPr>
            <p:ph type="title" idx="4294967295"/>
          </p:nvPr>
        </p:nvSpPr>
        <p:spPr/>
        <p:txBody>
          <a:bodyPr/>
          <a:lstStyle/>
          <a:p>
            <a:pPr eaLnBrk="1" hangingPunct="1"/>
            <a:r>
              <a:rPr lang="en-US" smtClean="0"/>
              <a:t>Hospitals on line</a:t>
            </a:r>
          </a:p>
        </p:txBody>
      </p:sp>
      <p:sp>
        <p:nvSpPr>
          <p:cNvPr id="77829" name="Rectangle 1027"/>
          <p:cNvSpPr>
            <a:spLocks noGrp="1" noChangeArrowheads="1"/>
          </p:cNvSpPr>
          <p:nvPr>
            <p:ph type="body" idx="4294967295"/>
          </p:nvPr>
        </p:nvSpPr>
        <p:spPr/>
        <p:txBody>
          <a:bodyPr/>
          <a:lstStyle/>
          <a:p>
            <a:pPr eaLnBrk="1" hangingPunct="1"/>
            <a:r>
              <a:rPr lang="en-US" smtClean="0"/>
              <a:t>Insurance companies -- enroll patients on line, status of claims, benefits information</a:t>
            </a:r>
          </a:p>
          <a:p>
            <a:pPr eaLnBrk="1" hangingPunct="1"/>
            <a:r>
              <a:rPr lang="en-US" smtClean="0"/>
              <a:t>Medical labs -- laboratory results</a:t>
            </a:r>
          </a:p>
          <a:p>
            <a:pPr eaLnBrk="1" hangingPunct="1"/>
            <a:r>
              <a:rPr lang="en-US" smtClean="0"/>
              <a:t>Doctors -- advice to patients, consult with other doctors</a:t>
            </a:r>
          </a:p>
          <a:p>
            <a:pPr eaLnBrk="1" hangingPunct="1"/>
            <a:r>
              <a:rPr lang="en-US" smtClean="0"/>
              <a:t>Records on line--patients can access their records</a:t>
            </a:r>
          </a:p>
        </p:txBody>
      </p:sp>
    </p:spTree>
    <p:extLst>
      <p:ext uri="{BB962C8B-B14F-4D97-AF65-F5344CB8AC3E}">
        <p14:creationId xmlns:p14="http://schemas.microsoft.com/office/powerpoint/2010/main" val="17486582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ate Placeholder 1"/>
          <p:cNvSpPr>
            <a:spLocks noGrp="1"/>
          </p:cNvSpPr>
          <p:nvPr>
            <p:ph type="dt" sz="quarter" idx="10"/>
          </p:nvPr>
        </p:nvSpPr>
        <p:spPr>
          <a:noFill/>
        </p:spPr>
        <p:txBody>
          <a:bodyPr/>
          <a:lstStyle/>
          <a:p>
            <a:pPr eaLnBrk="0" hangingPunct="0"/>
            <a:fld id="{52632A4A-2648-4F60-8BD2-D9D15590AB2F}" type="datetime1">
              <a:rPr lang="en-US" smtClean="0">
                <a:solidFill>
                  <a:srgbClr val="000000"/>
                </a:solidFill>
              </a:rPr>
              <a:pPr eaLnBrk="0" hangingPunct="0"/>
              <a:t>5/3/2016</a:t>
            </a:fld>
            <a:endParaRPr lang="en-US" smtClean="0">
              <a:solidFill>
                <a:srgbClr val="000000"/>
              </a:solidFill>
            </a:endParaRPr>
          </a:p>
        </p:txBody>
      </p:sp>
      <p:sp>
        <p:nvSpPr>
          <p:cNvPr id="78851" name="Slide Number Placeholder 3"/>
          <p:cNvSpPr>
            <a:spLocks noGrp="1"/>
          </p:cNvSpPr>
          <p:nvPr>
            <p:ph type="sldNum" sz="quarter" idx="12"/>
          </p:nvPr>
        </p:nvSpPr>
        <p:spPr>
          <a:noFill/>
        </p:spPr>
        <p:txBody>
          <a:bodyPr/>
          <a:lstStyle/>
          <a:p>
            <a:pPr eaLnBrk="0" hangingPunct="0"/>
            <a:fld id="{8071148F-9FF2-41E8-942E-BEF954FCD31F}" type="slidenum">
              <a:rPr lang="en-US" smtClean="0">
                <a:solidFill>
                  <a:srgbClr val="000000"/>
                </a:solidFill>
              </a:rPr>
              <a:pPr eaLnBrk="0" hangingPunct="0"/>
              <a:t>57</a:t>
            </a:fld>
            <a:endParaRPr lang="en-US" smtClean="0">
              <a:solidFill>
                <a:srgbClr val="000000"/>
              </a:solidFill>
            </a:endParaRPr>
          </a:p>
        </p:txBody>
      </p:sp>
      <p:pic>
        <p:nvPicPr>
          <p:cNvPr id="78852" name="Picture 2"/>
          <p:cNvPicPr>
            <a:picLocks noChangeAspect="1" noChangeArrowheads="1"/>
          </p:cNvPicPr>
          <p:nvPr/>
        </p:nvPicPr>
        <p:blipFill>
          <a:blip r:embed="rId2" cstate="print"/>
          <a:srcRect/>
          <a:stretch>
            <a:fillRect/>
          </a:stretch>
        </p:blipFill>
        <p:spPr bwMode="auto">
          <a:xfrm>
            <a:off x="682625" y="914400"/>
            <a:ext cx="7778750" cy="5029200"/>
          </a:xfrm>
          <a:prstGeom prst="rect">
            <a:avLst/>
          </a:prstGeom>
          <a:noFill/>
          <a:ln w="9525">
            <a:noFill/>
            <a:miter lim="800000"/>
            <a:headEnd/>
            <a:tailEnd/>
          </a:ln>
        </p:spPr>
      </p:pic>
    </p:spTree>
    <p:extLst>
      <p:ext uri="{BB962C8B-B14F-4D97-AF65-F5344CB8AC3E}">
        <p14:creationId xmlns:p14="http://schemas.microsoft.com/office/powerpoint/2010/main" val="27015254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Date Placeholder 1"/>
          <p:cNvSpPr>
            <a:spLocks noGrp="1"/>
          </p:cNvSpPr>
          <p:nvPr>
            <p:ph type="dt" sz="quarter" idx="10"/>
          </p:nvPr>
        </p:nvSpPr>
        <p:spPr>
          <a:noFill/>
        </p:spPr>
        <p:txBody>
          <a:bodyPr/>
          <a:lstStyle/>
          <a:p>
            <a:pPr eaLnBrk="0" hangingPunct="0"/>
            <a:fld id="{36B41937-036A-420F-B9C9-F571D053BDAB}" type="datetime1">
              <a:rPr lang="en-US" smtClean="0">
                <a:solidFill>
                  <a:srgbClr val="000000"/>
                </a:solidFill>
              </a:rPr>
              <a:pPr eaLnBrk="0" hangingPunct="0"/>
              <a:t>5/3/2016</a:t>
            </a:fld>
            <a:endParaRPr lang="en-US" smtClean="0">
              <a:solidFill>
                <a:srgbClr val="000000"/>
              </a:solidFill>
            </a:endParaRPr>
          </a:p>
        </p:txBody>
      </p:sp>
      <p:sp>
        <p:nvSpPr>
          <p:cNvPr id="79875" name="Slide Number Placeholder 3"/>
          <p:cNvSpPr>
            <a:spLocks noGrp="1"/>
          </p:cNvSpPr>
          <p:nvPr>
            <p:ph type="sldNum" sz="quarter" idx="12"/>
          </p:nvPr>
        </p:nvSpPr>
        <p:spPr>
          <a:noFill/>
        </p:spPr>
        <p:txBody>
          <a:bodyPr/>
          <a:lstStyle/>
          <a:p>
            <a:pPr eaLnBrk="0" hangingPunct="0"/>
            <a:fld id="{B1BDBD34-B7EE-4947-B71E-7B124F61FAAC}" type="slidenum">
              <a:rPr lang="en-US" smtClean="0">
                <a:solidFill>
                  <a:srgbClr val="000000"/>
                </a:solidFill>
              </a:rPr>
              <a:pPr eaLnBrk="0" hangingPunct="0"/>
              <a:t>58</a:t>
            </a:fld>
            <a:endParaRPr lang="en-US" smtClean="0">
              <a:solidFill>
                <a:srgbClr val="000000"/>
              </a:solidFill>
            </a:endParaRPr>
          </a:p>
        </p:txBody>
      </p:sp>
      <p:pic>
        <p:nvPicPr>
          <p:cNvPr id="79876" name="Picture 2"/>
          <p:cNvPicPr>
            <a:picLocks noChangeAspect="1" noChangeArrowheads="1"/>
          </p:cNvPicPr>
          <p:nvPr/>
        </p:nvPicPr>
        <p:blipFill>
          <a:blip r:embed="rId2" cstate="print"/>
          <a:srcRect/>
          <a:stretch>
            <a:fillRect/>
          </a:stretch>
        </p:blipFill>
        <p:spPr bwMode="auto">
          <a:xfrm>
            <a:off x="419100" y="304800"/>
            <a:ext cx="8305800" cy="6248400"/>
          </a:xfrm>
          <a:prstGeom prst="rect">
            <a:avLst/>
          </a:prstGeom>
          <a:noFill/>
          <a:ln w="9525">
            <a:noFill/>
            <a:miter lim="800000"/>
            <a:headEnd/>
            <a:tailEnd/>
          </a:ln>
        </p:spPr>
      </p:pic>
    </p:spTree>
    <p:extLst>
      <p:ext uri="{BB962C8B-B14F-4D97-AF65-F5344CB8AC3E}">
        <p14:creationId xmlns:p14="http://schemas.microsoft.com/office/powerpoint/2010/main" val="5484411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Date Placeholder 3"/>
          <p:cNvSpPr>
            <a:spLocks noGrp="1"/>
          </p:cNvSpPr>
          <p:nvPr>
            <p:ph type="dt" sz="quarter" idx="10"/>
          </p:nvPr>
        </p:nvSpPr>
        <p:spPr>
          <a:noFill/>
        </p:spPr>
        <p:txBody>
          <a:bodyPr/>
          <a:lstStyle/>
          <a:p>
            <a:pPr eaLnBrk="0" hangingPunct="0"/>
            <a:fld id="{C3F20E6E-D207-4822-ABF5-041B6ABB90C1}" type="datetime1">
              <a:rPr lang="en-US" smtClean="0">
                <a:solidFill>
                  <a:srgbClr val="000000"/>
                </a:solidFill>
              </a:rPr>
              <a:pPr eaLnBrk="0" hangingPunct="0"/>
              <a:t>5/3/2016</a:t>
            </a:fld>
            <a:endParaRPr lang="en-US" smtClean="0">
              <a:solidFill>
                <a:srgbClr val="000000"/>
              </a:solidFill>
            </a:endParaRPr>
          </a:p>
        </p:txBody>
      </p:sp>
      <p:sp>
        <p:nvSpPr>
          <p:cNvPr id="80899" name="Slide Number Placeholder 5"/>
          <p:cNvSpPr>
            <a:spLocks noGrp="1"/>
          </p:cNvSpPr>
          <p:nvPr>
            <p:ph type="sldNum" sz="quarter" idx="12"/>
          </p:nvPr>
        </p:nvSpPr>
        <p:spPr>
          <a:noFill/>
        </p:spPr>
        <p:txBody>
          <a:bodyPr/>
          <a:lstStyle/>
          <a:p>
            <a:pPr eaLnBrk="0" hangingPunct="0"/>
            <a:fld id="{1F11F207-8C4A-4509-92B4-268D3FE8EFE6}" type="slidenum">
              <a:rPr lang="en-US" smtClean="0">
                <a:solidFill>
                  <a:srgbClr val="000000"/>
                </a:solidFill>
              </a:rPr>
              <a:pPr eaLnBrk="0" hangingPunct="0"/>
              <a:t>59</a:t>
            </a:fld>
            <a:endParaRPr lang="en-US" smtClean="0">
              <a:solidFill>
                <a:srgbClr val="000000"/>
              </a:solidFill>
            </a:endParaRPr>
          </a:p>
        </p:txBody>
      </p:sp>
      <p:sp>
        <p:nvSpPr>
          <p:cNvPr id="80900" name="Rectangle 5"/>
          <p:cNvSpPr>
            <a:spLocks noGrp="1" noChangeArrowheads="1"/>
          </p:cNvSpPr>
          <p:nvPr>
            <p:ph type="title" idx="4294967295"/>
          </p:nvPr>
        </p:nvSpPr>
        <p:spPr/>
        <p:txBody>
          <a:bodyPr/>
          <a:lstStyle/>
          <a:p>
            <a:pPr eaLnBrk="1" hangingPunct="1"/>
            <a:r>
              <a:rPr lang="en-US" smtClean="0"/>
              <a:t>Enterprise architectures</a:t>
            </a:r>
          </a:p>
        </p:txBody>
      </p:sp>
      <p:pic>
        <p:nvPicPr>
          <p:cNvPr id="80901" name="Picture 6"/>
          <p:cNvPicPr>
            <a:picLocks noGrp="1" noChangeAspect="1" noChangeArrowheads="1"/>
          </p:cNvPicPr>
          <p:nvPr>
            <p:ph idx="4294967295"/>
          </p:nvPr>
        </p:nvPicPr>
        <p:blipFill>
          <a:blip r:embed="rId2" cstate="print"/>
          <a:srcRect/>
          <a:stretch>
            <a:fillRect/>
          </a:stretch>
        </p:blipFill>
        <p:spPr>
          <a:xfrm>
            <a:off x="1149350" y="1676400"/>
            <a:ext cx="6843713" cy="4419600"/>
          </a:xfrm>
          <a:noFill/>
        </p:spPr>
      </p:pic>
    </p:spTree>
    <p:extLst>
      <p:ext uri="{BB962C8B-B14F-4D97-AF65-F5344CB8AC3E}">
        <p14:creationId xmlns:p14="http://schemas.microsoft.com/office/powerpoint/2010/main" val="2443835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2171700"/>
            <a:ext cx="6124575"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41524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Date Placeholder 3"/>
          <p:cNvSpPr>
            <a:spLocks noGrp="1"/>
          </p:cNvSpPr>
          <p:nvPr>
            <p:ph type="dt" sz="quarter" idx="10"/>
          </p:nvPr>
        </p:nvSpPr>
        <p:spPr>
          <a:noFill/>
        </p:spPr>
        <p:txBody>
          <a:bodyPr/>
          <a:lstStyle/>
          <a:p>
            <a:pPr eaLnBrk="0" hangingPunct="0"/>
            <a:fld id="{DEFB9DB1-B8B5-47DC-B80D-C0E45E588EE3}" type="datetime1">
              <a:rPr lang="en-US" smtClean="0">
                <a:solidFill>
                  <a:srgbClr val="000000"/>
                </a:solidFill>
              </a:rPr>
              <a:pPr eaLnBrk="0" hangingPunct="0"/>
              <a:t>5/3/2016</a:t>
            </a:fld>
            <a:endParaRPr lang="en-US" smtClean="0">
              <a:solidFill>
                <a:srgbClr val="000000"/>
              </a:solidFill>
            </a:endParaRPr>
          </a:p>
        </p:txBody>
      </p:sp>
      <p:sp>
        <p:nvSpPr>
          <p:cNvPr id="81923" name="Slide Number Placeholder 5"/>
          <p:cNvSpPr>
            <a:spLocks noGrp="1"/>
          </p:cNvSpPr>
          <p:nvPr>
            <p:ph type="sldNum" sz="quarter" idx="12"/>
          </p:nvPr>
        </p:nvSpPr>
        <p:spPr>
          <a:noFill/>
        </p:spPr>
        <p:txBody>
          <a:bodyPr/>
          <a:lstStyle/>
          <a:p>
            <a:pPr eaLnBrk="0" hangingPunct="0"/>
            <a:fld id="{1CEA917E-3886-4CC3-8CA8-38B8BA1CBD92}" type="slidenum">
              <a:rPr lang="en-US" smtClean="0">
                <a:solidFill>
                  <a:srgbClr val="000000"/>
                </a:solidFill>
              </a:rPr>
              <a:pPr eaLnBrk="0" hangingPunct="0"/>
              <a:t>60</a:t>
            </a:fld>
            <a:endParaRPr lang="en-US" smtClean="0">
              <a:solidFill>
                <a:srgbClr val="000000"/>
              </a:solidFill>
            </a:endParaRPr>
          </a:p>
        </p:txBody>
      </p:sp>
      <p:sp>
        <p:nvSpPr>
          <p:cNvPr id="81924" name="Rectangle 1026"/>
          <p:cNvSpPr>
            <a:spLocks noGrp="1" noChangeArrowheads="1"/>
          </p:cNvSpPr>
          <p:nvPr>
            <p:ph type="title" idx="4294967295"/>
          </p:nvPr>
        </p:nvSpPr>
        <p:spPr/>
        <p:txBody>
          <a:bodyPr/>
          <a:lstStyle/>
          <a:p>
            <a:pPr eaLnBrk="1" hangingPunct="1"/>
            <a:r>
              <a:rPr lang="en-US" smtClean="0"/>
              <a:t>Components             </a:t>
            </a:r>
          </a:p>
        </p:txBody>
      </p:sp>
      <p:sp>
        <p:nvSpPr>
          <p:cNvPr id="81925" name="Rectangle 1027"/>
          <p:cNvSpPr>
            <a:spLocks noGrp="1" noChangeArrowheads="1"/>
          </p:cNvSpPr>
          <p:nvPr>
            <p:ph type="body" idx="4294967295"/>
          </p:nvPr>
        </p:nvSpPr>
        <p:spPr/>
        <p:txBody>
          <a:bodyPr/>
          <a:lstStyle/>
          <a:p>
            <a:pPr eaLnBrk="1" hangingPunct="1"/>
            <a:r>
              <a:rPr lang="en-US" sz="2400" smtClean="0"/>
              <a:t>There is no consensus in its definition. In some views, a component is a unit of independent deployment, a unit of third party composition, and has no persistent state  </a:t>
            </a:r>
          </a:p>
          <a:p>
            <a:pPr eaLnBrk="1" hangingPunct="1"/>
            <a:r>
              <a:rPr lang="en-US" sz="2400" smtClean="0"/>
              <a:t>Other definitions add contractually specified interfaces. Others say it must have state</a:t>
            </a:r>
          </a:p>
          <a:p>
            <a:pPr eaLnBrk="1" hangingPunct="1"/>
            <a:r>
              <a:rPr lang="en-US" sz="2400" smtClean="0"/>
              <a:t>Require specific supporting frameworks</a:t>
            </a:r>
          </a:p>
          <a:p>
            <a:pPr eaLnBrk="1" hangingPunct="1"/>
            <a:r>
              <a:rPr lang="en-US" sz="2400" smtClean="0"/>
              <a:t>Examples: J2EE, .NET, CORBA</a:t>
            </a:r>
          </a:p>
        </p:txBody>
      </p:sp>
    </p:spTree>
    <p:extLst>
      <p:ext uri="{BB962C8B-B14F-4D97-AF65-F5344CB8AC3E}">
        <p14:creationId xmlns:p14="http://schemas.microsoft.com/office/powerpoint/2010/main" val="19172521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Date Placeholder 3"/>
          <p:cNvSpPr>
            <a:spLocks noGrp="1"/>
          </p:cNvSpPr>
          <p:nvPr>
            <p:ph type="dt" sz="quarter" idx="10"/>
          </p:nvPr>
        </p:nvSpPr>
        <p:spPr>
          <a:noFill/>
        </p:spPr>
        <p:txBody>
          <a:bodyPr/>
          <a:lstStyle/>
          <a:p>
            <a:pPr eaLnBrk="0" hangingPunct="0"/>
            <a:fld id="{07E51E08-E72C-4497-B768-31E8982DB9E0}" type="datetime1">
              <a:rPr lang="en-US" smtClean="0">
                <a:solidFill>
                  <a:srgbClr val="000000"/>
                </a:solidFill>
              </a:rPr>
              <a:pPr eaLnBrk="0" hangingPunct="0"/>
              <a:t>5/3/2016</a:t>
            </a:fld>
            <a:endParaRPr lang="en-US" smtClean="0">
              <a:solidFill>
                <a:srgbClr val="000000"/>
              </a:solidFill>
            </a:endParaRPr>
          </a:p>
        </p:txBody>
      </p:sp>
      <p:sp>
        <p:nvSpPr>
          <p:cNvPr id="82947" name="Slide Number Placeholder 5"/>
          <p:cNvSpPr>
            <a:spLocks noGrp="1"/>
          </p:cNvSpPr>
          <p:nvPr>
            <p:ph type="sldNum" sz="quarter" idx="12"/>
          </p:nvPr>
        </p:nvSpPr>
        <p:spPr>
          <a:noFill/>
        </p:spPr>
        <p:txBody>
          <a:bodyPr/>
          <a:lstStyle/>
          <a:p>
            <a:pPr eaLnBrk="0" hangingPunct="0"/>
            <a:fld id="{9DF0DEE0-907A-475C-A18B-A02F94AB2B37}" type="slidenum">
              <a:rPr lang="en-US" smtClean="0">
                <a:solidFill>
                  <a:srgbClr val="000000"/>
                </a:solidFill>
              </a:rPr>
              <a:pPr eaLnBrk="0" hangingPunct="0"/>
              <a:t>61</a:t>
            </a:fld>
            <a:endParaRPr lang="en-US" smtClean="0">
              <a:solidFill>
                <a:srgbClr val="000000"/>
              </a:solidFill>
            </a:endParaRPr>
          </a:p>
        </p:txBody>
      </p:sp>
      <p:sp>
        <p:nvSpPr>
          <p:cNvPr id="82948" name="Rectangle 2"/>
          <p:cNvSpPr>
            <a:spLocks noGrp="1" noChangeArrowheads="1"/>
          </p:cNvSpPr>
          <p:nvPr>
            <p:ph type="title" idx="4294967295"/>
          </p:nvPr>
        </p:nvSpPr>
        <p:spPr/>
        <p:txBody>
          <a:bodyPr/>
          <a:lstStyle/>
          <a:p>
            <a:pPr eaLnBrk="1" hangingPunct="1"/>
            <a:r>
              <a:rPr lang="en-US" smtClean="0"/>
              <a:t>Web Services            </a:t>
            </a:r>
          </a:p>
        </p:txBody>
      </p:sp>
      <p:sp>
        <p:nvSpPr>
          <p:cNvPr id="82949" name="Rectangle 3"/>
          <p:cNvSpPr>
            <a:spLocks noGrp="1" noChangeArrowheads="1"/>
          </p:cNvSpPr>
          <p:nvPr>
            <p:ph type="body" idx="4294967295"/>
          </p:nvPr>
        </p:nvSpPr>
        <p:spPr/>
        <p:txBody>
          <a:bodyPr/>
          <a:lstStyle/>
          <a:p>
            <a:pPr eaLnBrk="1" hangingPunct="1"/>
            <a:r>
              <a:rPr lang="en-US" smtClean="0"/>
              <a:t>A Web Service is a type of component that is available on the web and can be incorporated in applications or used as a standalone service</a:t>
            </a:r>
          </a:p>
          <a:p>
            <a:pPr eaLnBrk="1" hangingPunct="1"/>
            <a:r>
              <a:rPr lang="en-US" smtClean="0"/>
              <a:t>Require a standard supporting framework</a:t>
            </a:r>
          </a:p>
          <a:p>
            <a:pPr eaLnBrk="1" hangingPunct="1"/>
            <a:r>
              <a:rPr lang="en-US" smtClean="0"/>
              <a:t>The web is becoming a marketplace of web services</a:t>
            </a:r>
          </a:p>
          <a:p>
            <a:pPr eaLnBrk="1" hangingPunct="1"/>
            <a:endParaRPr lang="en-US" smtClean="0"/>
          </a:p>
        </p:txBody>
      </p:sp>
    </p:spTree>
    <p:extLst>
      <p:ext uri="{BB962C8B-B14F-4D97-AF65-F5344CB8AC3E}">
        <p14:creationId xmlns:p14="http://schemas.microsoft.com/office/powerpoint/2010/main" val="31338583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ate Placeholder 1"/>
          <p:cNvSpPr>
            <a:spLocks noGrp="1"/>
          </p:cNvSpPr>
          <p:nvPr>
            <p:ph type="dt" sz="quarter" idx="10"/>
          </p:nvPr>
        </p:nvSpPr>
        <p:spPr>
          <a:noFill/>
        </p:spPr>
        <p:txBody>
          <a:bodyPr/>
          <a:lstStyle/>
          <a:p>
            <a:pPr eaLnBrk="0" hangingPunct="0"/>
            <a:fld id="{9530D8A0-A2DC-4EBE-816B-F7A720B9E078}" type="datetime1">
              <a:rPr lang="en-US" smtClean="0">
                <a:solidFill>
                  <a:srgbClr val="000000"/>
                </a:solidFill>
              </a:rPr>
              <a:pPr eaLnBrk="0" hangingPunct="0"/>
              <a:t>5/3/2016</a:t>
            </a:fld>
            <a:endParaRPr lang="en-US" smtClean="0">
              <a:solidFill>
                <a:srgbClr val="000000"/>
              </a:solidFill>
            </a:endParaRPr>
          </a:p>
        </p:txBody>
      </p:sp>
      <p:sp>
        <p:nvSpPr>
          <p:cNvPr id="83971" name="Slide Number Placeholder 3"/>
          <p:cNvSpPr>
            <a:spLocks noGrp="1"/>
          </p:cNvSpPr>
          <p:nvPr>
            <p:ph type="sldNum" sz="quarter" idx="12"/>
          </p:nvPr>
        </p:nvSpPr>
        <p:spPr>
          <a:noFill/>
        </p:spPr>
        <p:txBody>
          <a:bodyPr/>
          <a:lstStyle/>
          <a:p>
            <a:pPr eaLnBrk="0" hangingPunct="0"/>
            <a:fld id="{89EDD1DC-AFA7-4682-829F-E462636CA368}" type="slidenum">
              <a:rPr lang="en-US" smtClean="0">
                <a:solidFill>
                  <a:srgbClr val="000000"/>
                </a:solidFill>
              </a:rPr>
              <a:pPr eaLnBrk="0" hangingPunct="0"/>
              <a:t>62</a:t>
            </a:fld>
            <a:endParaRPr lang="en-US" smtClean="0">
              <a:solidFill>
                <a:srgbClr val="000000"/>
              </a:solidFill>
            </a:endParaRPr>
          </a:p>
        </p:txBody>
      </p:sp>
      <p:pic>
        <p:nvPicPr>
          <p:cNvPr id="83972" name="Picture 6"/>
          <p:cNvPicPr>
            <a:picLocks noChangeAspect="1" noChangeArrowheads="1"/>
          </p:cNvPicPr>
          <p:nvPr/>
        </p:nvPicPr>
        <p:blipFill>
          <a:blip r:embed="rId2" cstate="print"/>
          <a:srcRect/>
          <a:stretch>
            <a:fillRect/>
          </a:stretch>
        </p:blipFill>
        <p:spPr bwMode="auto">
          <a:xfrm>
            <a:off x="1143000" y="1524000"/>
            <a:ext cx="6934200" cy="4572000"/>
          </a:xfrm>
          <a:prstGeom prst="rect">
            <a:avLst/>
          </a:prstGeom>
          <a:noFill/>
          <a:ln w="9525">
            <a:noFill/>
            <a:miter lim="800000"/>
            <a:headEnd/>
            <a:tailEnd/>
          </a:ln>
        </p:spPr>
      </p:pic>
    </p:spTree>
    <p:extLst>
      <p:ext uri="{BB962C8B-B14F-4D97-AF65-F5344CB8AC3E}">
        <p14:creationId xmlns:p14="http://schemas.microsoft.com/office/powerpoint/2010/main" val="13169292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ate Placeholder 1"/>
          <p:cNvSpPr>
            <a:spLocks noGrp="1"/>
          </p:cNvSpPr>
          <p:nvPr>
            <p:ph type="dt" sz="quarter" idx="10"/>
          </p:nvPr>
        </p:nvSpPr>
        <p:spPr>
          <a:noFill/>
        </p:spPr>
        <p:txBody>
          <a:bodyPr/>
          <a:lstStyle/>
          <a:p>
            <a:pPr eaLnBrk="0" hangingPunct="0"/>
            <a:fld id="{72B3927C-B164-41EC-9BF8-3587DF778876}" type="datetime1">
              <a:rPr lang="en-US" smtClean="0">
                <a:solidFill>
                  <a:srgbClr val="000000"/>
                </a:solidFill>
              </a:rPr>
              <a:pPr eaLnBrk="0" hangingPunct="0"/>
              <a:t>5/3/2016</a:t>
            </a:fld>
            <a:endParaRPr lang="en-US" smtClean="0">
              <a:solidFill>
                <a:srgbClr val="000000"/>
              </a:solidFill>
            </a:endParaRPr>
          </a:p>
        </p:txBody>
      </p:sp>
      <p:sp>
        <p:nvSpPr>
          <p:cNvPr id="84995" name="Slide Number Placeholder 3"/>
          <p:cNvSpPr>
            <a:spLocks noGrp="1"/>
          </p:cNvSpPr>
          <p:nvPr>
            <p:ph type="sldNum" sz="quarter" idx="12"/>
          </p:nvPr>
        </p:nvSpPr>
        <p:spPr>
          <a:noFill/>
        </p:spPr>
        <p:txBody>
          <a:bodyPr/>
          <a:lstStyle/>
          <a:p>
            <a:pPr eaLnBrk="0" hangingPunct="0"/>
            <a:fld id="{8C10AF09-72F7-4113-A64F-E63EE5E77CF4}" type="slidenum">
              <a:rPr lang="en-US" smtClean="0">
                <a:solidFill>
                  <a:srgbClr val="000000"/>
                </a:solidFill>
              </a:rPr>
              <a:pPr eaLnBrk="0" hangingPunct="0"/>
              <a:t>63</a:t>
            </a:fld>
            <a:endParaRPr lang="en-US" smtClean="0">
              <a:solidFill>
                <a:srgbClr val="000000"/>
              </a:solidFill>
            </a:endParaRPr>
          </a:p>
        </p:txBody>
      </p:sp>
      <p:sp>
        <p:nvSpPr>
          <p:cNvPr id="84996" name="Rectangle 2"/>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a:solidFill>
                  <a:srgbClr val="000000"/>
                </a:solidFill>
                <a:latin typeface="Times New Roman" pitchFamily="18" charset="0"/>
              </a:rPr>
              <a:t>Architectures</a:t>
            </a:r>
          </a:p>
        </p:txBody>
      </p:sp>
      <p:sp>
        <p:nvSpPr>
          <p:cNvPr id="84997" name="Rectangle 3"/>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Web services (eServices) are a part of the application layer</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Web services are built out of XML, a lower-level data layer</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A SOAP layer is used for XML message transmission</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Internet layers and web server layers provide support for these layers</a:t>
            </a:r>
          </a:p>
        </p:txBody>
      </p:sp>
    </p:spTree>
    <p:extLst>
      <p:ext uri="{BB962C8B-B14F-4D97-AF65-F5344CB8AC3E}">
        <p14:creationId xmlns:p14="http://schemas.microsoft.com/office/powerpoint/2010/main" val="12712198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ate Placeholder 1"/>
          <p:cNvSpPr>
            <a:spLocks noGrp="1"/>
          </p:cNvSpPr>
          <p:nvPr>
            <p:ph type="dt" sz="quarter" idx="10"/>
          </p:nvPr>
        </p:nvSpPr>
        <p:spPr>
          <a:noFill/>
        </p:spPr>
        <p:txBody>
          <a:bodyPr/>
          <a:lstStyle/>
          <a:p>
            <a:pPr eaLnBrk="0" hangingPunct="0"/>
            <a:fld id="{710C9365-2B35-4FCB-B4D4-0BFA8841DEBB}" type="datetime1">
              <a:rPr lang="en-US" smtClean="0">
                <a:solidFill>
                  <a:srgbClr val="000000"/>
                </a:solidFill>
              </a:rPr>
              <a:pPr eaLnBrk="0" hangingPunct="0"/>
              <a:t>5/3/2016</a:t>
            </a:fld>
            <a:endParaRPr lang="en-US" smtClean="0">
              <a:solidFill>
                <a:srgbClr val="000000"/>
              </a:solidFill>
            </a:endParaRPr>
          </a:p>
        </p:txBody>
      </p:sp>
      <p:sp>
        <p:nvSpPr>
          <p:cNvPr id="86019" name="Slide Number Placeholder 3"/>
          <p:cNvSpPr>
            <a:spLocks noGrp="1"/>
          </p:cNvSpPr>
          <p:nvPr>
            <p:ph type="sldNum" sz="quarter" idx="12"/>
          </p:nvPr>
        </p:nvSpPr>
        <p:spPr>
          <a:noFill/>
        </p:spPr>
        <p:txBody>
          <a:bodyPr/>
          <a:lstStyle/>
          <a:p>
            <a:pPr eaLnBrk="0" hangingPunct="0"/>
            <a:fld id="{8018004E-EB8C-4715-9172-C7180FF07B28}" type="slidenum">
              <a:rPr lang="en-US" smtClean="0">
                <a:solidFill>
                  <a:srgbClr val="000000"/>
                </a:solidFill>
              </a:rPr>
              <a:pPr eaLnBrk="0" hangingPunct="0"/>
              <a:t>64</a:t>
            </a:fld>
            <a:endParaRPr lang="en-US" smtClean="0">
              <a:solidFill>
                <a:srgbClr val="000000"/>
              </a:solidFill>
            </a:endParaRPr>
          </a:p>
        </p:txBody>
      </p:sp>
      <p:pic>
        <p:nvPicPr>
          <p:cNvPr id="86020" name="Picture 3"/>
          <p:cNvPicPr>
            <a:picLocks noChangeAspect="1" noChangeArrowheads="1"/>
          </p:cNvPicPr>
          <p:nvPr/>
        </p:nvPicPr>
        <p:blipFill>
          <a:blip r:embed="rId2" cstate="print"/>
          <a:srcRect/>
          <a:stretch>
            <a:fillRect/>
          </a:stretch>
        </p:blipFill>
        <p:spPr bwMode="auto">
          <a:xfrm>
            <a:off x="1714500" y="1328738"/>
            <a:ext cx="5715000" cy="4200525"/>
          </a:xfrm>
          <a:prstGeom prst="rect">
            <a:avLst/>
          </a:prstGeom>
          <a:noFill/>
          <a:ln w="9525">
            <a:noFill/>
            <a:miter lim="800000"/>
            <a:headEnd/>
            <a:tailEnd/>
          </a:ln>
        </p:spPr>
      </p:pic>
    </p:spTree>
    <p:extLst>
      <p:ext uri="{BB962C8B-B14F-4D97-AF65-F5344CB8AC3E}">
        <p14:creationId xmlns:p14="http://schemas.microsoft.com/office/powerpoint/2010/main" val="9058310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dirty="0" smtClean="0"/>
              <a:t>Changes to the environment I</a:t>
            </a:r>
          </a:p>
        </p:txBody>
      </p:sp>
      <p:sp>
        <p:nvSpPr>
          <p:cNvPr id="3" name="Content Placeholder 2"/>
          <p:cNvSpPr>
            <a:spLocks noGrp="1"/>
          </p:cNvSpPr>
          <p:nvPr>
            <p:ph idx="1"/>
          </p:nvPr>
        </p:nvSpPr>
        <p:spPr/>
        <p:txBody>
          <a:bodyPr/>
          <a:lstStyle/>
          <a:p>
            <a:pPr marL="0" indent="0">
              <a:buFontTx/>
              <a:buNone/>
              <a:defRPr/>
            </a:pPr>
            <a:r>
              <a:rPr lang="en-US" sz="1600" b="1" dirty="0" smtClean="0"/>
              <a:t>Sensors</a:t>
            </a:r>
          </a:p>
          <a:p>
            <a:pPr>
              <a:defRPr/>
            </a:pPr>
            <a:r>
              <a:rPr lang="en-US" sz="1600" dirty="0" smtClean="0"/>
              <a:t>Sensors can be used to detect fires, flooding, burglaries, and many other events. Some use RFID devices, others are more elaborate. They introduce many useful functions but also new security problems such as repeated interrogations to provoke battery drainage. RFIDs are low-cost sensors. They are very useful to keep track of inventory and locate physical items and many companies are starting to use them. They can also be used for automatic tolls in highways and in implanted medical devices. They bring up, however, serious privacy and other security issues.</a:t>
            </a:r>
          </a:p>
          <a:p>
            <a:pPr marL="0" indent="0">
              <a:buFontTx/>
              <a:buNone/>
              <a:defRPr/>
            </a:pPr>
            <a:r>
              <a:rPr lang="en-US" sz="1600" dirty="0"/>
              <a:t> </a:t>
            </a:r>
          </a:p>
          <a:p>
            <a:pPr marL="0" indent="0">
              <a:buFontTx/>
              <a:buNone/>
              <a:defRPr/>
            </a:pPr>
            <a:r>
              <a:rPr lang="en-US" sz="1600" b="1" dirty="0"/>
              <a:t>Peer-To-Peer systems (P2P)</a:t>
            </a:r>
          </a:p>
          <a:p>
            <a:pPr>
              <a:defRPr/>
            </a:pPr>
            <a:r>
              <a:rPr lang="en-US" sz="1600" dirty="0"/>
              <a:t>P2P systems are based on the idea of systems without predefined roles that send or receive information from each other. They use bidirectional web services, grid computing, or similar approaches. In a P2P system all the nodes are able to find and consume, or offering and fulfilling information and processing services.</a:t>
            </a:r>
          </a:p>
          <a:p>
            <a:pPr marL="0" indent="0">
              <a:buFontTx/>
              <a:buNone/>
              <a:defRPr/>
            </a:pPr>
            <a:r>
              <a:rPr lang="en-US" sz="1600" dirty="0"/>
              <a:t> </a:t>
            </a:r>
          </a:p>
        </p:txBody>
      </p:sp>
    </p:spTree>
    <p:extLst>
      <p:ext uri="{BB962C8B-B14F-4D97-AF65-F5344CB8AC3E}">
        <p14:creationId xmlns:p14="http://schemas.microsoft.com/office/powerpoint/2010/main" val="191472451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smtClean="0"/>
              <a:t>Changes II</a:t>
            </a:r>
          </a:p>
        </p:txBody>
      </p:sp>
      <p:sp>
        <p:nvSpPr>
          <p:cNvPr id="3" name="Content Placeholder 2"/>
          <p:cNvSpPr>
            <a:spLocks noGrp="1"/>
          </p:cNvSpPr>
          <p:nvPr>
            <p:ph idx="1"/>
          </p:nvPr>
        </p:nvSpPr>
        <p:spPr/>
        <p:txBody>
          <a:bodyPr>
            <a:normAutofit fontScale="92500" lnSpcReduction="20000"/>
          </a:bodyPr>
          <a:lstStyle/>
          <a:p>
            <a:pPr marL="0" indent="0">
              <a:buFontTx/>
              <a:buNone/>
              <a:defRPr/>
            </a:pPr>
            <a:r>
              <a:rPr lang="en-US" sz="1800" b="1" dirty="0"/>
              <a:t>Portable devices</a:t>
            </a:r>
          </a:p>
          <a:p>
            <a:pPr>
              <a:defRPr/>
            </a:pPr>
            <a:r>
              <a:rPr lang="en-US" sz="1800" dirty="0"/>
              <a:t>These include cellular phones, PDAs, laptops, even iPods. They are usually wireless and in number they surpass by far the traditional computer systems. All these devices can be sources of vulnerabilities and malware specially oriented to them has started to appear. Their loss or theft provides a new source of attacks. The wireless medium in itself provides new ways to attack the systems. Because their location can be tracked there are also new privacy </a:t>
            </a:r>
            <a:r>
              <a:rPr lang="en-US" sz="1800" dirty="0" smtClean="0"/>
              <a:t>concerns.</a:t>
            </a:r>
            <a:endParaRPr lang="en-US" sz="1800" dirty="0"/>
          </a:p>
          <a:p>
            <a:pPr marL="0" indent="0">
              <a:buFontTx/>
              <a:buNone/>
              <a:defRPr/>
            </a:pPr>
            <a:r>
              <a:rPr lang="en-US" sz="1800" b="1" dirty="0" smtClean="0"/>
              <a:t>Embedded </a:t>
            </a:r>
            <a:r>
              <a:rPr lang="en-US" sz="1800" b="1" dirty="0"/>
              <a:t>systems</a:t>
            </a:r>
          </a:p>
          <a:p>
            <a:pPr>
              <a:defRPr/>
            </a:pPr>
            <a:r>
              <a:rPr lang="en-US" sz="1800" dirty="0" smtClean="0"/>
              <a:t>A </a:t>
            </a:r>
            <a:r>
              <a:rPr lang="en-US" sz="1800" dirty="0"/>
              <a:t>computer system which is part of a larger system to which it adds some intelligence. Examples are computers in cars, cell phones, airplanes, washing machines, and voltage controllers in power transmission lines. They introduce new attacks such as attacks that disrupt system timing [Koo04]. </a:t>
            </a:r>
            <a:endParaRPr lang="en-US" sz="1800" dirty="0" smtClean="0"/>
          </a:p>
          <a:p>
            <a:pPr marL="0" indent="0">
              <a:buNone/>
              <a:defRPr/>
            </a:pPr>
            <a:r>
              <a:rPr lang="en-US" sz="1800" b="1" i="1" dirty="0"/>
              <a:t>Cyber-physical </a:t>
            </a:r>
            <a:r>
              <a:rPr lang="en-US" sz="1800" b="1" i="1" dirty="0" smtClean="0"/>
              <a:t>systems</a:t>
            </a:r>
            <a:endParaRPr lang="en-US" sz="1800" i="1" dirty="0" smtClean="0"/>
          </a:p>
          <a:p>
            <a:pPr marL="365760" indent="0">
              <a:buNone/>
              <a:defRPr/>
            </a:pPr>
            <a:r>
              <a:rPr lang="en-US" sz="1800" dirty="0" smtClean="0"/>
              <a:t>A </a:t>
            </a:r>
            <a:r>
              <a:rPr lang="en-US" sz="1800" dirty="0"/>
              <a:t>cyber-physical system (CPS) integrates computing and communication capabilities with the monitoring and control of entities in the physical world. Such control systems are normally distributed, real-time, and usually include embedded devices, sensors, and wireless links </a:t>
            </a:r>
          </a:p>
          <a:p>
            <a:pPr marL="0" indent="0">
              <a:buNone/>
              <a:defRPr/>
            </a:pPr>
            <a:endParaRPr lang="en-US" sz="1800" dirty="0"/>
          </a:p>
          <a:p>
            <a:pPr marL="0" indent="0">
              <a:buNone/>
              <a:defRPr/>
            </a:pPr>
            <a:r>
              <a:rPr lang="en-US" sz="1800" dirty="0"/>
              <a:t> </a:t>
            </a:r>
          </a:p>
          <a:p>
            <a:pPr>
              <a:defRPr/>
            </a:pPr>
            <a:endParaRPr lang="en-US" sz="1600" dirty="0"/>
          </a:p>
        </p:txBody>
      </p:sp>
    </p:spTree>
    <p:extLst>
      <p:ext uri="{BB962C8B-B14F-4D97-AF65-F5344CB8AC3E}">
        <p14:creationId xmlns:p14="http://schemas.microsoft.com/office/powerpoint/2010/main" val="19344125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 III</a:t>
            </a:r>
            <a:endParaRPr lang="en-US" dirty="0"/>
          </a:p>
        </p:txBody>
      </p:sp>
      <p:sp>
        <p:nvSpPr>
          <p:cNvPr id="3" name="Content Placeholder 2"/>
          <p:cNvSpPr>
            <a:spLocks noGrp="1"/>
          </p:cNvSpPr>
          <p:nvPr>
            <p:ph idx="1"/>
          </p:nvPr>
        </p:nvSpPr>
        <p:spPr/>
        <p:txBody>
          <a:bodyPr>
            <a:normAutofit/>
          </a:bodyPr>
          <a:lstStyle/>
          <a:p>
            <a:r>
              <a:rPr lang="en-US" sz="2400" b="1" i="1" dirty="0" smtClean="0"/>
              <a:t>The </a:t>
            </a:r>
            <a:r>
              <a:rPr lang="en-US" sz="2400" b="1" i="1" dirty="0"/>
              <a:t>Internet of Things (</a:t>
            </a:r>
            <a:r>
              <a:rPr lang="en-US" sz="2400" b="1" i="1" dirty="0" err="1"/>
              <a:t>IoT</a:t>
            </a:r>
            <a:r>
              <a:rPr lang="en-US" sz="2400" b="1" i="1" dirty="0" smtClean="0"/>
              <a:t>)--</a:t>
            </a:r>
            <a:r>
              <a:rPr lang="en-US" sz="2400" dirty="0"/>
              <a:t>the interconnection </a:t>
            </a:r>
            <a:r>
              <a:rPr lang="en-US" sz="2400" dirty="0" smtClean="0"/>
              <a:t>through the Internet of </a:t>
            </a:r>
            <a:r>
              <a:rPr lang="en-US" sz="2400" dirty="0"/>
              <a:t>uniquely identifiable </a:t>
            </a:r>
            <a:r>
              <a:rPr lang="en-US" sz="2400" dirty="0" smtClean="0"/>
              <a:t>and addressable embedded devices. A  thing </a:t>
            </a:r>
            <a:r>
              <a:rPr lang="en-US" sz="2400" dirty="0"/>
              <a:t>can be a </a:t>
            </a:r>
            <a:r>
              <a:rPr lang="en-US" sz="2400" dirty="0" smtClean="0"/>
              <a:t>washing machine, a person </a:t>
            </a:r>
            <a:r>
              <a:rPr lang="en-US" sz="2400" dirty="0"/>
              <a:t>with a heart </a:t>
            </a:r>
            <a:r>
              <a:rPr lang="en-US" sz="2400" dirty="0" smtClean="0"/>
              <a:t>monitor, </a:t>
            </a:r>
            <a:r>
              <a:rPr lang="en-US" sz="2400" dirty="0"/>
              <a:t>a farm animal with a </a:t>
            </a:r>
            <a:r>
              <a:rPr lang="en-US" sz="2400" dirty="0" smtClean="0"/>
              <a:t>biochip, </a:t>
            </a:r>
            <a:r>
              <a:rPr lang="en-US" sz="2400" dirty="0"/>
              <a:t>an automobile that has built-in </a:t>
            </a:r>
            <a:r>
              <a:rPr lang="en-US" sz="2400" dirty="0" smtClean="0"/>
              <a:t>sensors</a:t>
            </a:r>
            <a:r>
              <a:rPr lang="en-US" sz="2400" dirty="0"/>
              <a:t> to alert the driver when tire pressure is low -- or any other natural or man-made object that can be assigned an </a:t>
            </a:r>
            <a:r>
              <a:rPr lang="en-US" sz="2400" dirty="0" smtClean="0"/>
              <a:t>IP address</a:t>
            </a:r>
            <a:r>
              <a:rPr lang="en-US" sz="2400" dirty="0"/>
              <a:t> and provided with the ability to transfer data over a network. </a:t>
            </a:r>
            <a:endParaRPr lang="en-US" sz="2400" dirty="0" smtClean="0"/>
          </a:p>
          <a:p>
            <a:r>
              <a:rPr lang="en-US" sz="2400" b="1" i="1" dirty="0" smtClean="0"/>
              <a:t>Machine to Machine Communication (M2M)</a:t>
            </a:r>
            <a:r>
              <a:rPr lang="en-US" sz="2400" i="1" dirty="0" smtClean="0"/>
              <a:t>--</a:t>
            </a:r>
            <a:r>
              <a:rPr lang="en-US" sz="2400" dirty="0"/>
              <a:t>technologies that allow both wireless and wired systems to communicate with other devices of the same </a:t>
            </a:r>
            <a:r>
              <a:rPr lang="en-US" sz="2400" dirty="0" smtClean="0"/>
              <a:t>type</a:t>
            </a:r>
            <a:endParaRPr lang="en-US" sz="2400" i="1" dirty="0"/>
          </a:p>
        </p:txBody>
      </p:sp>
    </p:spTree>
    <p:extLst>
      <p:ext uri="{BB962C8B-B14F-4D97-AF65-F5344CB8AC3E}">
        <p14:creationId xmlns:p14="http://schemas.microsoft.com/office/powerpoint/2010/main" val="253289995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dirty="0" smtClean="0"/>
              <a:t>Changes IV</a:t>
            </a:r>
          </a:p>
        </p:txBody>
      </p:sp>
      <p:sp>
        <p:nvSpPr>
          <p:cNvPr id="3" name="Content Placeholder 2"/>
          <p:cNvSpPr>
            <a:spLocks noGrp="1"/>
          </p:cNvSpPr>
          <p:nvPr>
            <p:ph idx="1"/>
          </p:nvPr>
        </p:nvSpPr>
        <p:spPr/>
        <p:txBody>
          <a:bodyPr>
            <a:noAutofit/>
          </a:bodyPr>
          <a:lstStyle/>
          <a:p>
            <a:pPr marL="0" indent="0">
              <a:buFontTx/>
              <a:buNone/>
              <a:defRPr/>
            </a:pPr>
            <a:r>
              <a:rPr lang="en-US" sz="1600" b="1" dirty="0"/>
              <a:t>Cloud computing</a:t>
            </a:r>
            <a:r>
              <a:rPr lang="en-US" sz="1600" dirty="0"/>
              <a:t>. </a:t>
            </a:r>
          </a:p>
          <a:p>
            <a:pPr>
              <a:defRPr/>
            </a:pPr>
            <a:r>
              <a:rPr lang="en-US" sz="1600" dirty="0"/>
              <a:t>Pools of virtual resources can be shared by users who pay for what they use. This is an attractive platform for small institutions with variable number of customers, which don’t need to make heavy investments to support their growth. Because the cloud is accessed through the Internet the usual security problems are </a:t>
            </a:r>
            <a:r>
              <a:rPr lang="en-US" sz="1600" dirty="0" smtClean="0"/>
              <a:t>present plus some new ones. </a:t>
            </a:r>
          </a:p>
          <a:p>
            <a:pPr marL="0" indent="0">
              <a:buNone/>
              <a:defRPr/>
            </a:pPr>
            <a:endParaRPr lang="en-US" sz="1600" dirty="0" smtClean="0"/>
          </a:p>
          <a:p>
            <a:pPr marL="0" indent="0">
              <a:buFontTx/>
              <a:buNone/>
              <a:defRPr/>
            </a:pPr>
            <a:r>
              <a:rPr lang="en-US" sz="1600" b="1" dirty="0" smtClean="0"/>
              <a:t>Open </a:t>
            </a:r>
            <a:r>
              <a:rPr lang="en-US" sz="1600" b="1" dirty="0"/>
              <a:t>source software</a:t>
            </a:r>
          </a:p>
          <a:p>
            <a:pPr>
              <a:defRPr/>
            </a:pPr>
            <a:r>
              <a:rPr lang="en-US" sz="1600" dirty="0"/>
              <a:t>Open-source software is making inroads in areas such as operating systems, web servers, and compilers. Their relative security is a controversial aspect, some believe they are more secure, others consider them less secure [Cow03] (See exercise 1.4).</a:t>
            </a:r>
          </a:p>
          <a:p>
            <a:pPr marL="0" indent="0">
              <a:buNone/>
              <a:defRPr/>
            </a:pPr>
            <a:r>
              <a:rPr lang="en-US" sz="1600" dirty="0"/>
              <a:t> </a:t>
            </a:r>
          </a:p>
          <a:p>
            <a:pPr marL="0" indent="0">
              <a:buFontTx/>
              <a:buNone/>
              <a:defRPr/>
            </a:pPr>
            <a:r>
              <a:rPr lang="en-US" sz="1600" b="1" dirty="0"/>
              <a:t>Outsourcing of software development</a:t>
            </a:r>
          </a:p>
          <a:p>
            <a:pPr>
              <a:defRPr/>
            </a:pPr>
            <a:r>
              <a:rPr lang="en-US" sz="1600" dirty="0"/>
              <a:t>Many companies send the development, maintenance, or servicing of their products to countries with lower salaries. This practice introduces or exacerbates security problems, such as the possible introduction of malware in the </a:t>
            </a:r>
            <a:r>
              <a:rPr lang="en-US" sz="1600" dirty="0" smtClean="0"/>
              <a:t>software</a:t>
            </a:r>
            <a:endParaRPr lang="en-US" sz="1600" dirty="0"/>
          </a:p>
          <a:p>
            <a:pPr>
              <a:defRPr/>
            </a:pPr>
            <a:endParaRPr lang="en-US" sz="1600" dirty="0"/>
          </a:p>
        </p:txBody>
      </p:sp>
    </p:spTree>
    <p:extLst>
      <p:ext uri="{BB962C8B-B14F-4D97-AF65-F5344CB8AC3E}">
        <p14:creationId xmlns:p14="http://schemas.microsoft.com/office/powerpoint/2010/main" val="33085925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Date Placeholder 3"/>
          <p:cNvSpPr>
            <a:spLocks noGrp="1"/>
          </p:cNvSpPr>
          <p:nvPr>
            <p:ph type="dt" sz="quarter" idx="10"/>
          </p:nvPr>
        </p:nvSpPr>
        <p:spPr>
          <a:noFill/>
        </p:spPr>
        <p:txBody>
          <a:bodyPr/>
          <a:lstStyle/>
          <a:p>
            <a:pPr eaLnBrk="0" hangingPunct="0"/>
            <a:fld id="{E74228B7-1845-4C58-A378-2BD284ACCFE0}" type="datetime1">
              <a:rPr lang="en-US" smtClean="0">
                <a:solidFill>
                  <a:srgbClr val="000000"/>
                </a:solidFill>
              </a:rPr>
              <a:pPr eaLnBrk="0" hangingPunct="0"/>
              <a:t>5/3/2016</a:t>
            </a:fld>
            <a:endParaRPr lang="en-US" smtClean="0">
              <a:solidFill>
                <a:srgbClr val="000000"/>
              </a:solidFill>
            </a:endParaRPr>
          </a:p>
        </p:txBody>
      </p:sp>
      <p:sp>
        <p:nvSpPr>
          <p:cNvPr id="91139" name="Slide Number Placeholder 5"/>
          <p:cNvSpPr>
            <a:spLocks noGrp="1"/>
          </p:cNvSpPr>
          <p:nvPr>
            <p:ph type="sldNum" sz="quarter" idx="12"/>
          </p:nvPr>
        </p:nvSpPr>
        <p:spPr>
          <a:noFill/>
        </p:spPr>
        <p:txBody>
          <a:bodyPr/>
          <a:lstStyle/>
          <a:p>
            <a:pPr eaLnBrk="0" hangingPunct="0"/>
            <a:fld id="{4830D728-02D6-44CE-A3AF-3D0F0157FA5B}" type="slidenum">
              <a:rPr lang="en-US" smtClean="0">
                <a:solidFill>
                  <a:srgbClr val="000000"/>
                </a:solidFill>
              </a:rPr>
              <a:pPr eaLnBrk="0" hangingPunct="0"/>
              <a:t>69</a:t>
            </a:fld>
            <a:endParaRPr lang="en-US" smtClean="0">
              <a:solidFill>
                <a:srgbClr val="000000"/>
              </a:solidFill>
            </a:endParaRPr>
          </a:p>
        </p:txBody>
      </p:sp>
      <p:sp>
        <p:nvSpPr>
          <p:cNvPr id="91140" name="Rectangle 2"/>
          <p:cNvSpPr>
            <a:spLocks noGrp="1" noChangeArrowheads="1"/>
          </p:cNvSpPr>
          <p:nvPr>
            <p:ph type="title" idx="4294967295"/>
          </p:nvPr>
        </p:nvSpPr>
        <p:spPr/>
        <p:txBody>
          <a:bodyPr/>
          <a:lstStyle/>
          <a:p>
            <a:pPr eaLnBrk="1" hangingPunct="1"/>
            <a:r>
              <a:rPr lang="en-US" smtClean="0">
                <a:solidFill>
                  <a:schemeClr val="accent2"/>
                </a:solidFill>
                <a:latin typeface="Script"/>
              </a:rPr>
              <a:t>Threats</a:t>
            </a:r>
            <a:endParaRPr lang="en-US" smtClean="0"/>
          </a:p>
        </p:txBody>
      </p:sp>
      <p:sp>
        <p:nvSpPr>
          <p:cNvPr id="91141" name="Rectangle 3"/>
          <p:cNvSpPr>
            <a:spLocks noGrp="1" noChangeArrowheads="1"/>
          </p:cNvSpPr>
          <p:nvPr>
            <p:ph type="body" idx="4294967295"/>
          </p:nvPr>
        </p:nvSpPr>
        <p:spPr/>
        <p:txBody>
          <a:bodyPr/>
          <a:lstStyle/>
          <a:p>
            <a:pPr eaLnBrk="1" hangingPunct="1"/>
            <a:r>
              <a:rPr lang="en-US" smtClean="0"/>
              <a:t>Definitions</a:t>
            </a:r>
          </a:p>
          <a:p>
            <a:pPr eaLnBrk="1" hangingPunct="1"/>
            <a:r>
              <a:rPr lang="en-US" smtClean="0"/>
              <a:t>Types of misuse</a:t>
            </a:r>
          </a:p>
          <a:p>
            <a:pPr eaLnBrk="1" hangingPunct="1"/>
            <a:r>
              <a:rPr lang="en-US" smtClean="0"/>
              <a:t>Internet vulnerabilities</a:t>
            </a:r>
          </a:p>
          <a:p>
            <a:pPr eaLnBrk="1" hangingPunct="1"/>
            <a:r>
              <a:rPr lang="en-US" smtClean="0"/>
              <a:t>Attacks</a:t>
            </a:r>
          </a:p>
        </p:txBody>
      </p:sp>
    </p:spTree>
    <p:extLst>
      <p:ext uri="{BB962C8B-B14F-4D97-AF65-F5344CB8AC3E}">
        <p14:creationId xmlns:p14="http://schemas.microsoft.com/office/powerpoint/2010/main" val="39385111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1023938"/>
            <a:ext cx="5848350" cy="4810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165529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1524000" y="2481263"/>
            <a:ext cx="6096000" cy="1895475"/>
          </a:xfrm>
          <a:prstGeom prst="rect">
            <a:avLst/>
          </a:prstGeom>
          <a:noFill/>
          <a:ln w="9525">
            <a:noFill/>
            <a:miter lim="800000"/>
            <a:headEnd/>
            <a:tailEnd/>
          </a:ln>
        </p:spPr>
      </p:pic>
    </p:spTree>
    <p:extLst>
      <p:ext uri="{BB962C8B-B14F-4D97-AF65-F5344CB8AC3E}">
        <p14:creationId xmlns:p14="http://schemas.microsoft.com/office/powerpoint/2010/main" val="349322914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Date Placeholder 1"/>
          <p:cNvSpPr>
            <a:spLocks noGrp="1"/>
          </p:cNvSpPr>
          <p:nvPr>
            <p:ph type="dt" sz="quarter" idx="10"/>
          </p:nvPr>
        </p:nvSpPr>
        <p:spPr>
          <a:noFill/>
        </p:spPr>
        <p:txBody>
          <a:bodyPr/>
          <a:lstStyle/>
          <a:p>
            <a:pPr eaLnBrk="0" hangingPunct="0"/>
            <a:fld id="{0B49DFC7-8E2B-49C6-A595-949F8FEF551D}" type="datetime1">
              <a:rPr lang="en-US" smtClean="0">
                <a:solidFill>
                  <a:srgbClr val="000000"/>
                </a:solidFill>
              </a:rPr>
              <a:pPr eaLnBrk="0" hangingPunct="0"/>
              <a:t>5/3/2016</a:t>
            </a:fld>
            <a:endParaRPr lang="en-US" smtClean="0">
              <a:solidFill>
                <a:srgbClr val="000000"/>
              </a:solidFill>
            </a:endParaRPr>
          </a:p>
        </p:txBody>
      </p:sp>
      <p:sp>
        <p:nvSpPr>
          <p:cNvPr id="92163" name="Slide Number Placeholder 2"/>
          <p:cNvSpPr>
            <a:spLocks noGrp="1"/>
          </p:cNvSpPr>
          <p:nvPr>
            <p:ph type="sldNum" sz="quarter" idx="12"/>
          </p:nvPr>
        </p:nvSpPr>
        <p:spPr>
          <a:noFill/>
        </p:spPr>
        <p:txBody>
          <a:bodyPr/>
          <a:lstStyle/>
          <a:p>
            <a:pPr eaLnBrk="0" hangingPunct="0"/>
            <a:fld id="{B83EABE0-4851-447E-860E-D5D5B3AE399C}" type="slidenum">
              <a:rPr lang="en-US" smtClean="0">
                <a:solidFill>
                  <a:srgbClr val="000000"/>
                </a:solidFill>
              </a:rPr>
              <a:pPr eaLnBrk="0" hangingPunct="0"/>
              <a:t>71</a:t>
            </a:fld>
            <a:endParaRPr lang="en-US" smtClean="0">
              <a:solidFill>
                <a:srgbClr val="000000"/>
              </a:solidFill>
            </a:endParaRPr>
          </a:p>
        </p:txBody>
      </p:sp>
      <p:sp>
        <p:nvSpPr>
          <p:cNvPr id="92164" name="Rectangle 4"/>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3600" b="1" dirty="0" smtClean="0">
                <a:latin typeface="Script"/>
              </a:rPr>
              <a:t>Securing systems</a:t>
            </a:r>
            <a:endParaRPr lang="en-US" sz="3600" b="1" dirty="0">
              <a:latin typeface="Script"/>
            </a:endParaRPr>
          </a:p>
        </p:txBody>
      </p:sp>
      <p:sp>
        <p:nvSpPr>
          <p:cNvPr id="92165" name="Rectangle 5"/>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We need to understand the threats to the system to decide how to defend it</a:t>
            </a:r>
          </a:p>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Excess of security mechanisms results in loss of performance, extra complexity, and higher costs</a:t>
            </a:r>
          </a:p>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The objective is to provide an appropriate defense according to the value of our assets</a:t>
            </a:r>
          </a:p>
          <a:p>
            <a:pPr marL="342900" indent="-342900" eaLnBrk="0" fontAlgn="base" hangingPunct="0">
              <a:spcBef>
                <a:spcPct val="20000"/>
              </a:spcBef>
              <a:spcAft>
                <a:spcPct val="0"/>
              </a:spcAft>
            </a:pPr>
            <a:endParaRPr lang="en-US" sz="2800" b="1" i="1" dirty="0">
              <a:solidFill>
                <a:srgbClr val="000000"/>
              </a:solidFill>
              <a:latin typeface="Times New Roman" pitchFamily="18" charset="0"/>
            </a:endParaRPr>
          </a:p>
        </p:txBody>
      </p:sp>
    </p:spTree>
    <p:extLst>
      <p:ext uri="{BB962C8B-B14F-4D97-AF65-F5344CB8AC3E}">
        <p14:creationId xmlns:p14="http://schemas.microsoft.com/office/powerpoint/2010/main" val="4378434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Date Placeholder 1"/>
          <p:cNvSpPr>
            <a:spLocks noGrp="1"/>
          </p:cNvSpPr>
          <p:nvPr>
            <p:ph type="dt" sz="quarter" idx="10"/>
          </p:nvPr>
        </p:nvSpPr>
        <p:spPr>
          <a:noFill/>
        </p:spPr>
        <p:txBody>
          <a:bodyPr/>
          <a:lstStyle/>
          <a:p>
            <a:pPr eaLnBrk="0" hangingPunct="0"/>
            <a:fld id="{9C1CD66A-0F4B-488A-A7F7-151AA09C49D6}" type="datetime1">
              <a:rPr lang="en-US" smtClean="0">
                <a:solidFill>
                  <a:srgbClr val="000000"/>
                </a:solidFill>
              </a:rPr>
              <a:pPr eaLnBrk="0" hangingPunct="0"/>
              <a:t>5/3/2016</a:t>
            </a:fld>
            <a:endParaRPr lang="en-US" smtClean="0">
              <a:solidFill>
                <a:srgbClr val="000000"/>
              </a:solidFill>
            </a:endParaRPr>
          </a:p>
        </p:txBody>
      </p:sp>
      <p:sp>
        <p:nvSpPr>
          <p:cNvPr id="93187" name="Slide Number Placeholder 2"/>
          <p:cNvSpPr>
            <a:spLocks noGrp="1"/>
          </p:cNvSpPr>
          <p:nvPr>
            <p:ph type="sldNum" sz="quarter" idx="12"/>
          </p:nvPr>
        </p:nvSpPr>
        <p:spPr>
          <a:noFill/>
        </p:spPr>
        <p:txBody>
          <a:bodyPr/>
          <a:lstStyle/>
          <a:p>
            <a:pPr eaLnBrk="0" hangingPunct="0"/>
            <a:fld id="{4A3FFF99-C3E7-4E52-A83D-5808AB1376D0}" type="slidenum">
              <a:rPr lang="en-US" smtClean="0">
                <a:solidFill>
                  <a:srgbClr val="000000"/>
                </a:solidFill>
              </a:rPr>
              <a:pPr eaLnBrk="0" hangingPunct="0"/>
              <a:t>72</a:t>
            </a:fld>
            <a:endParaRPr lang="en-US" smtClean="0">
              <a:solidFill>
                <a:srgbClr val="000000"/>
              </a:solidFill>
            </a:endParaRPr>
          </a:p>
        </p:txBody>
      </p:sp>
      <p:sp>
        <p:nvSpPr>
          <p:cNvPr id="93188" name="Rectangle 4"/>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3600" b="1" dirty="0" smtClean="0">
                <a:solidFill>
                  <a:srgbClr val="000000"/>
                </a:solidFill>
                <a:latin typeface="Times New Roman" pitchFamily="18" charset="0"/>
              </a:rPr>
              <a:t>Types of Threats</a:t>
            </a:r>
            <a:endParaRPr lang="en-US" sz="3600" b="1" dirty="0">
              <a:solidFill>
                <a:srgbClr val="000000"/>
              </a:solidFill>
              <a:latin typeface="Times New Roman" pitchFamily="18" charset="0"/>
            </a:endParaRPr>
          </a:p>
        </p:txBody>
      </p:sp>
      <p:sp>
        <p:nvSpPr>
          <p:cNvPr id="93189" name="Rectangle 5"/>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Direct attacks to the operating system</a:t>
            </a:r>
          </a:p>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Direct attacks to the database system</a:t>
            </a:r>
          </a:p>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Directs attacks to the application </a:t>
            </a:r>
          </a:p>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Denial of service</a:t>
            </a:r>
          </a:p>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Almost no attacks to the messages in the network </a:t>
            </a:r>
          </a:p>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Malware: Trojan horses, viruses, worms</a:t>
            </a:r>
          </a:p>
          <a:p>
            <a:pPr marL="342900" indent="-342900" eaLnBrk="0" fontAlgn="base" hangingPunct="0">
              <a:spcBef>
                <a:spcPct val="20000"/>
              </a:spcBef>
              <a:spcAft>
                <a:spcPct val="0"/>
              </a:spcAft>
              <a:buFontTx/>
              <a:buChar char="•"/>
            </a:pPr>
            <a:r>
              <a:rPr lang="en-US" sz="2800" dirty="0">
                <a:solidFill>
                  <a:srgbClr val="000000"/>
                </a:solidFill>
                <a:latin typeface="Times New Roman" pitchFamily="18" charset="0"/>
              </a:rPr>
              <a:t>Repudiation</a:t>
            </a:r>
          </a:p>
        </p:txBody>
      </p:sp>
    </p:spTree>
    <p:extLst>
      <p:ext uri="{BB962C8B-B14F-4D97-AF65-F5344CB8AC3E}">
        <p14:creationId xmlns:p14="http://schemas.microsoft.com/office/powerpoint/2010/main" val="157128054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Date Placeholder 3"/>
          <p:cNvSpPr>
            <a:spLocks noGrp="1"/>
          </p:cNvSpPr>
          <p:nvPr>
            <p:ph type="dt" sz="quarter" idx="10"/>
          </p:nvPr>
        </p:nvSpPr>
        <p:spPr>
          <a:noFill/>
        </p:spPr>
        <p:txBody>
          <a:bodyPr/>
          <a:lstStyle/>
          <a:p>
            <a:pPr eaLnBrk="0" hangingPunct="0"/>
            <a:fld id="{07DCCE52-891C-41A0-9EB1-78E98096DF8F}" type="datetime1">
              <a:rPr lang="en-US" smtClean="0">
                <a:solidFill>
                  <a:srgbClr val="000000"/>
                </a:solidFill>
              </a:rPr>
              <a:pPr eaLnBrk="0" hangingPunct="0"/>
              <a:t>5/3/2016</a:t>
            </a:fld>
            <a:endParaRPr lang="en-US" smtClean="0">
              <a:solidFill>
                <a:srgbClr val="000000"/>
              </a:solidFill>
            </a:endParaRPr>
          </a:p>
        </p:txBody>
      </p:sp>
      <p:sp>
        <p:nvSpPr>
          <p:cNvPr id="94211" name="Slide Number Placeholder 5"/>
          <p:cNvSpPr>
            <a:spLocks noGrp="1"/>
          </p:cNvSpPr>
          <p:nvPr>
            <p:ph type="sldNum" sz="quarter" idx="12"/>
          </p:nvPr>
        </p:nvSpPr>
        <p:spPr>
          <a:noFill/>
        </p:spPr>
        <p:txBody>
          <a:bodyPr/>
          <a:lstStyle/>
          <a:p>
            <a:pPr eaLnBrk="0" hangingPunct="0"/>
            <a:fld id="{4E2D0347-B26B-4F6C-83C8-882BCFE3B11A}" type="slidenum">
              <a:rPr lang="en-US" smtClean="0">
                <a:solidFill>
                  <a:srgbClr val="000000"/>
                </a:solidFill>
              </a:rPr>
              <a:pPr eaLnBrk="0" hangingPunct="0"/>
              <a:t>73</a:t>
            </a:fld>
            <a:endParaRPr lang="en-US" smtClean="0">
              <a:solidFill>
                <a:srgbClr val="000000"/>
              </a:solidFill>
            </a:endParaRPr>
          </a:p>
        </p:txBody>
      </p:sp>
      <p:sp>
        <p:nvSpPr>
          <p:cNvPr id="94212" name="Rectangle 1026"/>
          <p:cNvSpPr>
            <a:spLocks noGrp="1" noChangeArrowheads="1"/>
          </p:cNvSpPr>
          <p:nvPr>
            <p:ph type="title" idx="4294967295"/>
          </p:nvPr>
        </p:nvSpPr>
        <p:spPr/>
        <p:txBody>
          <a:bodyPr/>
          <a:lstStyle/>
          <a:p>
            <a:pPr eaLnBrk="1" hangingPunct="1"/>
            <a:r>
              <a:rPr lang="en-US" smtClean="0"/>
              <a:t>Definitions</a:t>
            </a:r>
          </a:p>
        </p:txBody>
      </p:sp>
      <p:sp>
        <p:nvSpPr>
          <p:cNvPr id="94213" name="Rectangle 1027"/>
          <p:cNvSpPr>
            <a:spLocks noGrp="1" noChangeArrowheads="1"/>
          </p:cNvSpPr>
          <p:nvPr>
            <p:ph type="body" idx="4294967295"/>
          </p:nvPr>
        </p:nvSpPr>
        <p:spPr/>
        <p:txBody>
          <a:bodyPr>
            <a:normAutofit lnSpcReduction="10000"/>
          </a:bodyPr>
          <a:lstStyle/>
          <a:p>
            <a:pPr eaLnBrk="1" hangingPunct="1"/>
            <a:r>
              <a:rPr lang="en-US" dirty="0" smtClean="0"/>
              <a:t> A </a:t>
            </a:r>
            <a:r>
              <a:rPr lang="en-US" b="1" i="0" dirty="0" smtClean="0"/>
              <a:t>vulnerability</a:t>
            </a:r>
            <a:r>
              <a:rPr lang="en-US" dirty="0" smtClean="0"/>
              <a:t> is a situation or state that may be exploited by an attack  (a code flaw, an unprotected port,…)</a:t>
            </a:r>
          </a:p>
          <a:p>
            <a:pPr eaLnBrk="1" hangingPunct="1"/>
            <a:r>
              <a:rPr lang="en-US" dirty="0" smtClean="0"/>
              <a:t>An </a:t>
            </a:r>
            <a:r>
              <a:rPr lang="en-US" b="1" i="0" dirty="0" smtClean="0"/>
              <a:t>attack</a:t>
            </a:r>
            <a:r>
              <a:rPr lang="en-US" b="1" dirty="0" smtClean="0"/>
              <a:t> </a:t>
            </a:r>
            <a:r>
              <a:rPr lang="en-US" dirty="0" smtClean="0"/>
              <a:t>is an attempt to misuse the system (violate confidentiality or integrity,…)</a:t>
            </a:r>
          </a:p>
          <a:p>
            <a:pPr eaLnBrk="1" hangingPunct="1"/>
            <a:r>
              <a:rPr lang="en-US" dirty="0" smtClean="0"/>
              <a:t>A </a:t>
            </a:r>
            <a:r>
              <a:rPr lang="en-US" b="1" i="0" dirty="0" smtClean="0"/>
              <a:t>defense</a:t>
            </a:r>
            <a:r>
              <a:rPr lang="en-US" dirty="0" smtClean="0"/>
              <a:t> (safeguard, countermeasure) is a way to block or mitigate (reduce) an attack </a:t>
            </a:r>
          </a:p>
          <a:p>
            <a:pPr eaLnBrk="1" hangingPunct="1"/>
            <a:r>
              <a:rPr lang="en-US" dirty="0" smtClean="0"/>
              <a:t>A </a:t>
            </a:r>
            <a:r>
              <a:rPr lang="en-US" b="1" i="0" dirty="0" smtClean="0"/>
              <a:t>misuse</a:t>
            </a:r>
            <a:r>
              <a:rPr lang="en-US" dirty="0" smtClean="0"/>
              <a:t> is a violation of some security property</a:t>
            </a:r>
          </a:p>
        </p:txBody>
      </p:sp>
    </p:spTree>
    <p:extLst>
      <p:ext uri="{BB962C8B-B14F-4D97-AF65-F5344CB8AC3E}">
        <p14:creationId xmlns:p14="http://schemas.microsoft.com/office/powerpoint/2010/main" val="61000612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Date Placeholder 3"/>
          <p:cNvSpPr>
            <a:spLocks noGrp="1"/>
          </p:cNvSpPr>
          <p:nvPr>
            <p:ph type="dt" sz="quarter" idx="10"/>
          </p:nvPr>
        </p:nvSpPr>
        <p:spPr>
          <a:noFill/>
        </p:spPr>
        <p:txBody>
          <a:bodyPr/>
          <a:lstStyle/>
          <a:p>
            <a:pPr eaLnBrk="0" hangingPunct="0"/>
            <a:fld id="{9AB154F3-A043-47EF-AF91-9CF37795F23C}" type="datetime1">
              <a:rPr lang="en-US" smtClean="0">
                <a:solidFill>
                  <a:srgbClr val="000000"/>
                </a:solidFill>
              </a:rPr>
              <a:pPr eaLnBrk="0" hangingPunct="0"/>
              <a:t>5/3/2016</a:t>
            </a:fld>
            <a:endParaRPr lang="en-US" smtClean="0">
              <a:solidFill>
                <a:srgbClr val="000000"/>
              </a:solidFill>
            </a:endParaRPr>
          </a:p>
        </p:txBody>
      </p:sp>
      <p:sp>
        <p:nvSpPr>
          <p:cNvPr id="95235" name="Slide Number Placeholder 5"/>
          <p:cNvSpPr>
            <a:spLocks noGrp="1"/>
          </p:cNvSpPr>
          <p:nvPr>
            <p:ph type="sldNum" sz="quarter" idx="12"/>
          </p:nvPr>
        </p:nvSpPr>
        <p:spPr>
          <a:noFill/>
        </p:spPr>
        <p:txBody>
          <a:bodyPr/>
          <a:lstStyle/>
          <a:p>
            <a:pPr eaLnBrk="0" hangingPunct="0"/>
            <a:fld id="{EE3A9F5E-B603-4F3B-846F-EE7C11B9F41A}" type="slidenum">
              <a:rPr lang="en-US" smtClean="0">
                <a:solidFill>
                  <a:srgbClr val="000000"/>
                </a:solidFill>
              </a:rPr>
              <a:pPr eaLnBrk="0" hangingPunct="0"/>
              <a:t>74</a:t>
            </a:fld>
            <a:endParaRPr lang="en-US" smtClean="0">
              <a:solidFill>
                <a:srgbClr val="000000"/>
              </a:solidFill>
            </a:endParaRPr>
          </a:p>
        </p:txBody>
      </p:sp>
      <p:sp>
        <p:nvSpPr>
          <p:cNvPr id="95236" name="Rectangle 2"/>
          <p:cNvSpPr>
            <a:spLocks noGrp="1" noChangeArrowheads="1"/>
          </p:cNvSpPr>
          <p:nvPr>
            <p:ph type="title" idx="4294967295"/>
          </p:nvPr>
        </p:nvSpPr>
        <p:spPr/>
        <p:txBody>
          <a:bodyPr/>
          <a:lstStyle/>
          <a:p>
            <a:pPr eaLnBrk="1" hangingPunct="1"/>
            <a:r>
              <a:rPr lang="en-US" smtClean="0"/>
              <a:t>Types of  misuse</a:t>
            </a:r>
          </a:p>
        </p:txBody>
      </p:sp>
      <p:sp>
        <p:nvSpPr>
          <p:cNvPr id="95237" name="Rectangle 3"/>
          <p:cNvSpPr>
            <a:spLocks noGrp="1" noChangeArrowheads="1"/>
          </p:cNvSpPr>
          <p:nvPr>
            <p:ph type="body" idx="4294967295"/>
          </p:nvPr>
        </p:nvSpPr>
        <p:spPr/>
        <p:txBody>
          <a:bodyPr>
            <a:normAutofit lnSpcReduction="10000"/>
          </a:bodyPr>
          <a:lstStyle/>
          <a:p>
            <a:pPr eaLnBrk="1" hangingPunct="1"/>
            <a:r>
              <a:rPr lang="en-US" dirty="0" smtClean="0"/>
              <a:t>The outcome of misuse can be loss of confidentiality or integrity, theft of services,  denial of service, defamation,… </a:t>
            </a:r>
          </a:p>
          <a:p>
            <a:pPr eaLnBrk="1" hangingPunct="1"/>
            <a:r>
              <a:rPr lang="en-US" dirty="0" smtClean="0"/>
              <a:t>An attack has a </a:t>
            </a:r>
            <a:r>
              <a:rPr lang="en-US" b="1" i="0" dirty="0" smtClean="0"/>
              <a:t>perpetrator</a:t>
            </a:r>
            <a:r>
              <a:rPr lang="en-US" dirty="0" smtClean="0"/>
              <a:t>, who has a </a:t>
            </a:r>
            <a:r>
              <a:rPr lang="en-US" i="0" dirty="0" smtClean="0"/>
              <a:t>motivation</a:t>
            </a:r>
            <a:r>
              <a:rPr lang="en-US" dirty="0" smtClean="0"/>
              <a:t>. The attack has a </a:t>
            </a:r>
            <a:r>
              <a:rPr lang="en-US" i="0" dirty="0" smtClean="0"/>
              <a:t>method of</a:t>
            </a:r>
            <a:r>
              <a:rPr lang="en-US" dirty="0" smtClean="0"/>
              <a:t> </a:t>
            </a:r>
            <a:r>
              <a:rPr lang="en-US" i="0" dirty="0" smtClean="0"/>
              <a:t>operation</a:t>
            </a:r>
            <a:r>
              <a:rPr lang="en-US" dirty="0" smtClean="0"/>
              <a:t> (modus operandi) to accomplish a </a:t>
            </a:r>
            <a:r>
              <a:rPr lang="en-US" b="1" i="0" dirty="0" smtClean="0"/>
              <a:t>mission</a:t>
            </a:r>
            <a:r>
              <a:rPr lang="en-US" dirty="0" smtClean="0"/>
              <a:t> with respect to a </a:t>
            </a:r>
            <a:r>
              <a:rPr lang="en-US" b="1" i="0" dirty="0" smtClean="0"/>
              <a:t>target </a:t>
            </a:r>
            <a:r>
              <a:rPr lang="en-US" i="0" dirty="0" smtClean="0"/>
              <a:t>(victim).</a:t>
            </a:r>
            <a:r>
              <a:rPr lang="en-US" dirty="0" smtClean="0"/>
              <a:t> The </a:t>
            </a:r>
            <a:r>
              <a:rPr lang="en-US" i="0" dirty="0" smtClean="0"/>
              <a:t>damage </a:t>
            </a:r>
            <a:r>
              <a:rPr lang="en-US" dirty="0" smtClean="0"/>
              <a:t>of a mission can be loss of assets, money, lives</a:t>
            </a:r>
          </a:p>
        </p:txBody>
      </p:sp>
    </p:spTree>
    <p:extLst>
      <p:ext uri="{BB962C8B-B14F-4D97-AF65-F5344CB8AC3E}">
        <p14:creationId xmlns:p14="http://schemas.microsoft.com/office/powerpoint/2010/main" val="282954835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Date Placeholder 3"/>
          <p:cNvSpPr>
            <a:spLocks noGrp="1"/>
          </p:cNvSpPr>
          <p:nvPr>
            <p:ph type="dt" sz="quarter" idx="10"/>
          </p:nvPr>
        </p:nvSpPr>
        <p:spPr>
          <a:noFill/>
        </p:spPr>
        <p:txBody>
          <a:bodyPr/>
          <a:lstStyle/>
          <a:p>
            <a:pPr eaLnBrk="0" hangingPunct="0"/>
            <a:fld id="{241C68C2-43F4-4AF1-A234-50220F7B9614}" type="datetime1">
              <a:rPr lang="en-US" smtClean="0">
                <a:solidFill>
                  <a:srgbClr val="000000"/>
                </a:solidFill>
              </a:rPr>
              <a:pPr eaLnBrk="0" hangingPunct="0"/>
              <a:t>5/3/2016</a:t>
            </a:fld>
            <a:endParaRPr lang="en-US" smtClean="0">
              <a:solidFill>
                <a:srgbClr val="000000"/>
              </a:solidFill>
            </a:endParaRPr>
          </a:p>
        </p:txBody>
      </p:sp>
      <p:sp>
        <p:nvSpPr>
          <p:cNvPr id="96259" name="Slide Number Placeholder 5"/>
          <p:cNvSpPr>
            <a:spLocks noGrp="1"/>
          </p:cNvSpPr>
          <p:nvPr>
            <p:ph type="sldNum" sz="quarter" idx="12"/>
          </p:nvPr>
        </p:nvSpPr>
        <p:spPr>
          <a:noFill/>
        </p:spPr>
        <p:txBody>
          <a:bodyPr/>
          <a:lstStyle/>
          <a:p>
            <a:pPr eaLnBrk="0" hangingPunct="0"/>
            <a:fld id="{04A4678D-B3EB-4DFC-8119-2EA71C743256}" type="slidenum">
              <a:rPr lang="en-US" smtClean="0">
                <a:solidFill>
                  <a:srgbClr val="000000"/>
                </a:solidFill>
              </a:rPr>
              <a:pPr eaLnBrk="0" hangingPunct="0"/>
              <a:t>75</a:t>
            </a:fld>
            <a:endParaRPr lang="en-US" smtClean="0">
              <a:solidFill>
                <a:srgbClr val="000000"/>
              </a:solidFill>
            </a:endParaRPr>
          </a:p>
        </p:txBody>
      </p:sp>
      <p:sp>
        <p:nvSpPr>
          <p:cNvPr id="96260" name="Rectangle 1026"/>
          <p:cNvSpPr>
            <a:spLocks noGrp="1" noChangeArrowheads="1"/>
          </p:cNvSpPr>
          <p:nvPr>
            <p:ph type="title" idx="4294967295"/>
          </p:nvPr>
        </p:nvSpPr>
        <p:spPr/>
        <p:txBody>
          <a:bodyPr/>
          <a:lstStyle/>
          <a:p>
            <a:pPr eaLnBrk="1" hangingPunct="1"/>
            <a:r>
              <a:rPr lang="en-US" smtClean="0"/>
              <a:t>Attackers</a:t>
            </a:r>
          </a:p>
        </p:txBody>
      </p:sp>
      <p:sp>
        <p:nvSpPr>
          <p:cNvPr id="96261" name="Rectangle 1027"/>
          <p:cNvSpPr>
            <a:spLocks noGrp="1" noChangeArrowheads="1"/>
          </p:cNvSpPr>
          <p:nvPr>
            <p:ph type="body" idx="4294967295"/>
          </p:nvPr>
        </p:nvSpPr>
        <p:spPr/>
        <p:txBody>
          <a:bodyPr/>
          <a:lstStyle/>
          <a:p>
            <a:pPr eaLnBrk="1" hangingPunct="1"/>
            <a:r>
              <a:rPr lang="en-US" sz="2400" dirty="0" smtClean="0"/>
              <a:t>Insiders -- According to studies about half of the attacks to a system come from insiders [Neu99]. I think he means </a:t>
            </a:r>
            <a:r>
              <a:rPr lang="en-US" sz="2400" b="1" dirty="0" smtClean="0"/>
              <a:t>successful</a:t>
            </a:r>
            <a:r>
              <a:rPr lang="en-US" sz="2400" dirty="0" smtClean="0"/>
              <a:t> attacks.</a:t>
            </a:r>
          </a:p>
          <a:p>
            <a:pPr eaLnBrk="1" hangingPunct="1"/>
            <a:r>
              <a:rPr lang="en-US" sz="2400" dirty="0" smtClean="0"/>
              <a:t>Hackers -- Usually try to show off their ability by penetrating systems</a:t>
            </a:r>
          </a:p>
          <a:p>
            <a:pPr eaLnBrk="1" hangingPunct="1"/>
            <a:r>
              <a:rPr lang="en-US" sz="2400" dirty="0" smtClean="0"/>
              <a:t>Spies -- Industrial or government </a:t>
            </a:r>
            <a:r>
              <a:rPr lang="en-US" sz="2400" dirty="0" err="1" smtClean="0"/>
              <a:t>spionage</a:t>
            </a:r>
            <a:endParaRPr lang="en-US" sz="2400" dirty="0" smtClean="0"/>
          </a:p>
          <a:p>
            <a:pPr eaLnBrk="1" hangingPunct="1"/>
            <a:r>
              <a:rPr lang="en-US" sz="2400" dirty="0" smtClean="0"/>
              <a:t>Organized crime—a large number of attacks with purposes of lucre, mostly confidentiality attacks</a:t>
            </a:r>
          </a:p>
          <a:p>
            <a:pPr eaLnBrk="1" hangingPunct="1"/>
            <a:r>
              <a:rPr lang="en-US" sz="2400" dirty="0" smtClean="0"/>
              <a:t>Terrorists—attacks to infrastructure systems, with purposes of disruption and destruction</a:t>
            </a:r>
          </a:p>
          <a:p>
            <a:pPr eaLnBrk="1" hangingPunct="1"/>
            <a:endParaRPr lang="en-US" dirty="0" smtClean="0"/>
          </a:p>
        </p:txBody>
      </p:sp>
    </p:spTree>
    <p:extLst>
      <p:ext uri="{BB962C8B-B14F-4D97-AF65-F5344CB8AC3E}">
        <p14:creationId xmlns:p14="http://schemas.microsoft.com/office/powerpoint/2010/main" val="417673072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Date Placeholder 3"/>
          <p:cNvSpPr>
            <a:spLocks noGrp="1"/>
          </p:cNvSpPr>
          <p:nvPr>
            <p:ph type="dt" sz="quarter" idx="10"/>
          </p:nvPr>
        </p:nvSpPr>
        <p:spPr>
          <a:noFill/>
        </p:spPr>
        <p:txBody>
          <a:bodyPr/>
          <a:lstStyle/>
          <a:p>
            <a:pPr eaLnBrk="0" hangingPunct="0"/>
            <a:fld id="{D121FD20-17E6-490B-86E2-E4608BD1DA16}" type="datetime1">
              <a:rPr lang="en-US" smtClean="0">
                <a:solidFill>
                  <a:srgbClr val="000000"/>
                </a:solidFill>
              </a:rPr>
              <a:pPr eaLnBrk="0" hangingPunct="0"/>
              <a:t>5/3/2016</a:t>
            </a:fld>
            <a:endParaRPr lang="en-US" smtClean="0">
              <a:solidFill>
                <a:srgbClr val="000000"/>
              </a:solidFill>
            </a:endParaRPr>
          </a:p>
        </p:txBody>
      </p:sp>
      <p:sp>
        <p:nvSpPr>
          <p:cNvPr id="97283" name="Slide Number Placeholder 5"/>
          <p:cNvSpPr>
            <a:spLocks noGrp="1"/>
          </p:cNvSpPr>
          <p:nvPr>
            <p:ph type="sldNum" sz="quarter" idx="12"/>
          </p:nvPr>
        </p:nvSpPr>
        <p:spPr>
          <a:noFill/>
        </p:spPr>
        <p:txBody>
          <a:bodyPr/>
          <a:lstStyle/>
          <a:p>
            <a:pPr eaLnBrk="0" hangingPunct="0"/>
            <a:fld id="{EA432EEB-0DE7-4CD2-9BDE-E5C29E0E459E}" type="slidenum">
              <a:rPr lang="en-US" smtClean="0">
                <a:solidFill>
                  <a:srgbClr val="000000"/>
                </a:solidFill>
              </a:rPr>
              <a:pPr eaLnBrk="0" hangingPunct="0"/>
              <a:t>76</a:t>
            </a:fld>
            <a:endParaRPr lang="en-US" smtClean="0">
              <a:solidFill>
                <a:srgbClr val="000000"/>
              </a:solidFill>
            </a:endParaRPr>
          </a:p>
        </p:txBody>
      </p:sp>
      <p:sp>
        <p:nvSpPr>
          <p:cNvPr id="97284" name="Rectangle 2"/>
          <p:cNvSpPr>
            <a:spLocks noGrp="1" noChangeArrowheads="1"/>
          </p:cNvSpPr>
          <p:nvPr>
            <p:ph type="title" idx="4294967295"/>
          </p:nvPr>
        </p:nvSpPr>
        <p:spPr/>
        <p:txBody>
          <a:bodyPr/>
          <a:lstStyle/>
          <a:p>
            <a:pPr eaLnBrk="1" hangingPunct="1"/>
            <a:r>
              <a:rPr lang="en-US" smtClean="0"/>
              <a:t>Attack methods</a:t>
            </a:r>
          </a:p>
        </p:txBody>
      </p:sp>
      <p:sp>
        <p:nvSpPr>
          <p:cNvPr id="97285" name="Rectangle 3"/>
          <p:cNvSpPr>
            <a:spLocks noGrp="1" noChangeArrowheads="1"/>
          </p:cNvSpPr>
          <p:nvPr>
            <p:ph type="body" idx="4294967295"/>
          </p:nvPr>
        </p:nvSpPr>
        <p:spPr/>
        <p:txBody>
          <a:bodyPr/>
          <a:lstStyle/>
          <a:p>
            <a:pPr eaLnBrk="1" hangingPunct="1"/>
            <a:r>
              <a:rPr lang="en-US" sz="2400" b="1" dirty="0" smtClean="0"/>
              <a:t>Preparation</a:t>
            </a:r>
            <a:r>
              <a:rPr lang="en-US" sz="2400" dirty="0" smtClean="0"/>
              <a:t>—Information gathering, scanning, planting malicious code, masquerading (spoofing)</a:t>
            </a:r>
          </a:p>
          <a:p>
            <a:pPr eaLnBrk="1" hangingPunct="1"/>
            <a:r>
              <a:rPr lang="en-US" sz="2400" b="1" dirty="0" smtClean="0"/>
              <a:t>Activation</a:t>
            </a:r>
            <a:r>
              <a:rPr lang="en-US" sz="2400" dirty="0" smtClean="0"/>
              <a:t>—perpetrator-controlled, timed, victim activated</a:t>
            </a:r>
          </a:p>
          <a:p>
            <a:pPr eaLnBrk="1" hangingPunct="1"/>
            <a:r>
              <a:rPr lang="en-US" sz="2400" b="1" dirty="0" smtClean="0"/>
              <a:t>Mission</a:t>
            </a:r>
            <a:r>
              <a:rPr lang="en-US" sz="2400" dirty="0" smtClean="0"/>
              <a:t>—active (affects integrity and availability), and passive misuse (eavesdropping, inference), denial of service</a:t>
            </a:r>
          </a:p>
          <a:p>
            <a:pPr eaLnBrk="1" hangingPunct="1"/>
            <a:endParaRPr lang="en-US" sz="2400" dirty="0" smtClean="0"/>
          </a:p>
          <a:p>
            <a:pPr eaLnBrk="1" hangingPunct="1"/>
            <a:endParaRPr lang="en-US" dirty="0" smtClean="0"/>
          </a:p>
        </p:txBody>
      </p:sp>
    </p:spTree>
    <p:extLst>
      <p:ext uri="{BB962C8B-B14F-4D97-AF65-F5344CB8AC3E}">
        <p14:creationId xmlns:p14="http://schemas.microsoft.com/office/powerpoint/2010/main" val="82858010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 stages</a:t>
            </a:r>
            <a:endParaRPr lang="en-US" dirty="0"/>
          </a:p>
        </p:txBody>
      </p:sp>
      <p:sp>
        <p:nvSpPr>
          <p:cNvPr id="98306" name="Date Placeholder 1"/>
          <p:cNvSpPr>
            <a:spLocks noGrp="1"/>
          </p:cNvSpPr>
          <p:nvPr>
            <p:ph type="dt" sz="half" idx="10"/>
          </p:nvPr>
        </p:nvSpPr>
        <p:spPr>
          <a:noFill/>
        </p:spPr>
        <p:txBody>
          <a:bodyPr/>
          <a:lstStyle/>
          <a:p>
            <a:pPr eaLnBrk="0" hangingPunct="0"/>
            <a:fld id="{C5BC25D6-CCE4-452E-9DBD-674DA48445FE}" type="datetime1">
              <a:rPr lang="en-US" smtClean="0">
                <a:solidFill>
                  <a:srgbClr val="000000"/>
                </a:solidFill>
              </a:rPr>
              <a:pPr eaLnBrk="0" hangingPunct="0"/>
              <a:t>5/3/2016</a:t>
            </a:fld>
            <a:endParaRPr lang="en-US" smtClean="0">
              <a:solidFill>
                <a:srgbClr val="000000"/>
              </a:solidFill>
            </a:endParaRPr>
          </a:p>
        </p:txBody>
      </p:sp>
      <p:sp>
        <p:nvSpPr>
          <p:cNvPr id="98307" name="Slide Number Placeholder 3"/>
          <p:cNvSpPr>
            <a:spLocks noGrp="1"/>
          </p:cNvSpPr>
          <p:nvPr>
            <p:ph type="sldNum" sz="quarter" idx="12"/>
          </p:nvPr>
        </p:nvSpPr>
        <p:spPr>
          <a:noFill/>
        </p:spPr>
        <p:txBody>
          <a:bodyPr/>
          <a:lstStyle/>
          <a:p>
            <a:pPr eaLnBrk="0" hangingPunct="0"/>
            <a:fld id="{ACA68E3B-64F0-44A8-B4F3-AD0D8E9953DA}" type="slidenum">
              <a:rPr lang="en-US" smtClean="0">
                <a:solidFill>
                  <a:srgbClr val="000000"/>
                </a:solidFill>
              </a:rPr>
              <a:pPr eaLnBrk="0" hangingPunct="0"/>
              <a:t>77</a:t>
            </a:fld>
            <a:endParaRPr lang="en-US" smtClean="0">
              <a:solidFill>
                <a:srgbClr val="000000"/>
              </a:solidFill>
            </a:endParaRPr>
          </a:p>
        </p:txBody>
      </p:sp>
      <p:sp>
        <p:nvSpPr>
          <p:cNvPr id="98308" name="Rectangle 4"/>
          <p:cNvSpPr>
            <a:spLocks noChangeArrowheads="1"/>
          </p:cNvSpPr>
          <p:nvPr/>
        </p:nvSpPr>
        <p:spPr bwMode="auto">
          <a:xfrm>
            <a:off x="1308100" y="1676400"/>
            <a:ext cx="990600" cy="3810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imes New Roman" pitchFamily="18" charset="0"/>
              </a:rPr>
              <a:t>&lt;&lt;actor&gt;&gt;</a:t>
            </a:r>
          </a:p>
          <a:p>
            <a:pPr algn="ctr" fontAlgn="base">
              <a:spcBef>
                <a:spcPct val="0"/>
              </a:spcBef>
              <a:spcAft>
                <a:spcPct val="0"/>
              </a:spcAft>
            </a:pPr>
            <a:r>
              <a:rPr lang="en-US" sz="1200">
                <a:solidFill>
                  <a:srgbClr val="000000"/>
                </a:solidFill>
                <a:latin typeface="Times New Roman" pitchFamily="18" charset="0"/>
              </a:rPr>
              <a:t>:Attacker</a:t>
            </a:r>
          </a:p>
        </p:txBody>
      </p:sp>
      <p:sp>
        <p:nvSpPr>
          <p:cNvPr id="98309" name="Rectangle 5"/>
          <p:cNvSpPr>
            <a:spLocks noChangeArrowheads="1"/>
          </p:cNvSpPr>
          <p:nvPr/>
        </p:nvSpPr>
        <p:spPr bwMode="auto">
          <a:xfrm>
            <a:off x="3352800" y="1662113"/>
            <a:ext cx="990600" cy="3810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imes New Roman" pitchFamily="18" charset="0"/>
              </a:rPr>
              <a:t>target1:</a:t>
            </a:r>
          </a:p>
        </p:txBody>
      </p:sp>
      <p:sp>
        <p:nvSpPr>
          <p:cNvPr id="98310" name="Rectangle 6"/>
          <p:cNvSpPr>
            <a:spLocks noChangeArrowheads="1"/>
          </p:cNvSpPr>
          <p:nvPr/>
        </p:nvSpPr>
        <p:spPr bwMode="auto">
          <a:xfrm>
            <a:off x="4724400" y="1662113"/>
            <a:ext cx="990600" cy="3810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imes New Roman" pitchFamily="18" charset="0"/>
              </a:rPr>
              <a:t>:Data</a:t>
            </a:r>
          </a:p>
        </p:txBody>
      </p:sp>
      <p:sp>
        <p:nvSpPr>
          <p:cNvPr id="98311" name="Rectangle 7"/>
          <p:cNvSpPr>
            <a:spLocks noChangeArrowheads="1"/>
          </p:cNvSpPr>
          <p:nvPr/>
        </p:nvSpPr>
        <p:spPr bwMode="auto">
          <a:xfrm>
            <a:off x="6096000" y="1662113"/>
            <a:ext cx="990600" cy="3810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r>
              <a:rPr lang="en-US" sz="1200">
                <a:solidFill>
                  <a:srgbClr val="000000"/>
                </a:solidFill>
                <a:latin typeface="Times New Roman" pitchFamily="18" charset="0"/>
              </a:rPr>
              <a:t>target2:</a:t>
            </a:r>
          </a:p>
        </p:txBody>
      </p:sp>
      <p:sp>
        <p:nvSpPr>
          <p:cNvPr id="98312" name="Rectangle 8"/>
          <p:cNvSpPr>
            <a:spLocks noChangeArrowheads="1"/>
          </p:cNvSpPr>
          <p:nvPr/>
        </p:nvSpPr>
        <p:spPr bwMode="auto">
          <a:xfrm>
            <a:off x="1752600" y="2286000"/>
            <a:ext cx="152400" cy="3048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lang="en-US" sz="2400">
              <a:solidFill>
                <a:srgbClr val="000000"/>
              </a:solidFill>
              <a:latin typeface="Times New Roman" pitchFamily="18" charset="0"/>
            </a:endParaRPr>
          </a:p>
        </p:txBody>
      </p:sp>
      <p:sp>
        <p:nvSpPr>
          <p:cNvPr id="98313" name="Line 9"/>
          <p:cNvSpPr>
            <a:spLocks noChangeShapeType="1"/>
          </p:cNvSpPr>
          <p:nvPr/>
        </p:nvSpPr>
        <p:spPr bwMode="auto">
          <a:xfrm>
            <a:off x="1828800" y="2057400"/>
            <a:ext cx="0" cy="228600"/>
          </a:xfrm>
          <a:prstGeom prst="line">
            <a:avLst/>
          </a:prstGeom>
          <a:noFill/>
          <a:ln w="9525">
            <a:solidFill>
              <a:schemeClr val="tx1"/>
            </a:solidFill>
            <a:prstDash val="dash"/>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14" name="Line 10"/>
          <p:cNvSpPr>
            <a:spLocks noChangeShapeType="1"/>
          </p:cNvSpPr>
          <p:nvPr/>
        </p:nvSpPr>
        <p:spPr bwMode="auto">
          <a:xfrm>
            <a:off x="3873500" y="2043113"/>
            <a:ext cx="0" cy="228600"/>
          </a:xfrm>
          <a:prstGeom prst="line">
            <a:avLst/>
          </a:prstGeom>
          <a:noFill/>
          <a:ln w="9525">
            <a:solidFill>
              <a:schemeClr val="tx1"/>
            </a:solidFill>
            <a:prstDash val="dash"/>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15" name="Line 11"/>
          <p:cNvSpPr>
            <a:spLocks noChangeShapeType="1"/>
          </p:cNvSpPr>
          <p:nvPr/>
        </p:nvSpPr>
        <p:spPr bwMode="auto">
          <a:xfrm>
            <a:off x="5245100" y="2043113"/>
            <a:ext cx="0" cy="1157287"/>
          </a:xfrm>
          <a:prstGeom prst="line">
            <a:avLst/>
          </a:prstGeom>
          <a:noFill/>
          <a:ln w="9525">
            <a:solidFill>
              <a:schemeClr val="tx1"/>
            </a:solidFill>
            <a:prstDash val="dash"/>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16" name="Rectangle 12"/>
          <p:cNvSpPr>
            <a:spLocks noChangeArrowheads="1"/>
          </p:cNvSpPr>
          <p:nvPr/>
        </p:nvSpPr>
        <p:spPr bwMode="auto">
          <a:xfrm>
            <a:off x="5181600" y="3200400"/>
            <a:ext cx="152400" cy="1905000"/>
          </a:xfrm>
          <a:prstGeom prst="rect">
            <a:avLst/>
          </a:prstGeom>
          <a:solidFill>
            <a:schemeClr val="bg1"/>
          </a:solidFill>
          <a:ln w="9525">
            <a:solidFill>
              <a:schemeClr val="tx1"/>
            </a:solid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17" name="Line 13"/>
          <p:cNvSpPr>
            <a:spLocks noChangeShapeType="1"/>
          </p:cNvSpPr>
          <p:nvPr/>
        </p:nvSpPr>
        <p:spPr bwMode="auto">
          <a:xfrm>
            <a:off x="6616700" y="2043113"/>
            <a:ext cx="0" cy="2147887"/>
          </a:xfrm>
          <a:prstGeom prst="line">
            <a:avLst/>
          </a:prstGeom>
          <a:noFill/>
          <a:ln w="9525">
            <a:solidFill>
              <a:schemeClr val="tx1"/>
            </a:solidFill>
            <a:prstDash val="dash"/>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18" name="Line 14"/>
          <p:cNvSpPr>
            <a:spLocks noChangeShapeType="1"/>
          </p:cNvSpPr>
          <p:nvPr/>
        </p:nvSpPr>
        <p:spPr bwMode="auto">
          <a:xfrm>
            <a:off x="1917700" y="2362200"/>
            <a:ext cx="1852613" cy="1588"/>
          </a:xfrm>
          <a:prstGeom prst="line">
            <a:avLst/>
          </a:prstGeom>
          <a:noFill/>
          <a:ln w="9525">
            <a:solidFill>
              <a:schemeClr val="tx1"/>
            </a:solidFill>
            <a:round/>
            <a:headEnd/>
            <a:tailEnd type="arrow" w="med" len="med"/>
          </a:ln>
        </p:spPr>
        <p:txBody>
          <a:bodyPr/>
          <a:lstStyle/>
          <a:p>
            <a:pPr eaLnBrk="0" fontAlgn="base" hangingPunct="0">
              <a:spcBef>
                <a:spcPct val="0"/>
              </a:spcBef>
              <a:spcAft>
                <a:spcPct val="0"/>
              </a:spcAft>
            </a:pPr>
            <a:endParaRPr lang="en-US">
              <a:solidFill>
                <a:srgbClr val="000000"/>
              </a:solidFill>
            </a:endParaRPr>
          </a:p>
        </p:txBody>
      </p:sp>
      <p:sp>
        <p:nvSpPr>
          <p:cNvPr id="98319" name="Line 15"/>
          <p:cNvSpPr>
            <a:spLocks noChangeShapeType="1"/>
          </p:cNvSpPr>
          <p:nvPr/>
        </p:nvSpPr>
        <p:spPr bwMode="auto">
          <a:xfrm>
            <a:off x="1917700" y="2946400"/>
            <a:ext cx="1852613" cy="1588"/>
          </a:xfrm>
          <a:prstGeom prst="line">
            <a:avLst/>
          </a:prstGeom>
          <a:noFill/>
          <a:ln w="9525">
            <a:solidFill>
              <a:schemeClr val="tx1"/>
            </a:solidFill>
            <a:round/>
            <a:headEnd/>
            <a:tailEnd type="arrow" w="med" len="med"/>
          </a:ln>
        </p:spPr>
        <p:txBody>
          <a:bodyPr/>
          <a:lstStyle/>
          <a:p>
            <a:pPr eaLnBrk="0" fontAlgn="base" hangingPunct="0">
              <a:spcBef>
                <a:spcPct val="0"/>
              </a:spcBef>
              <a:spcAft>
                <a:spcPct val="0"/>
              </a:spcAft>
            </a:pPr>
            <a:endParaRPr lang="en-US">
              <a:solidFill>
                <a:srgbClr val="000000"/>
              </a:solidFill>
            </a:endParaRPr>
          </a:p>
        </p:txBody>
      </p:sp>
      <p:sp>
        <p:nvSpPr>
          <p:cNvPr id="98320" name="Text Box 16"/>
          <p:cNvSpPr txBox="1">
            <a:spLocks noChangeArrowheads="1"/>
          </p:cNvSpPr>
          <p:nvPr/>
        </p:nvSpPr>
        <p:spPr bwMode="auto">
          <a:xfrm>
            <a:off x="2222500" y="2743200"/>
            <a:ext cx="1358900" cy="274638"/>
          </a:xfrm>
          <a:prstGeom prst="rect">
            <a:avLst/>
          </a:prstGeom>
          <a:noFill/>
          <a:ln w="9525">
            <a:noFill/>
            <a:miter lim="800000"/>
            <a:headEnd/>
            <a:tailEnd/>
          </a:ln>
        </p:spPr>
        <p:txBody>
          <a:bodyPr>
            <a:spAutoFit/>
          </a:bodyPr>
          <a:lstStyle/>
          <a:p>
            <a:pPr fontAlgn="base">
              <a:spcBef>
                <a:spcPct val="50000"/>
              </a:spcBef>
              <a:spcAft>
                <a:spcPct val="0"/>
              </a:spcAft>
            </a:pPr>
            <a:r>
              <a:rPr lang="en-US" sz="1200">
                <a:solidFill>
                  <a:srgbClr val="000000"/>
                </a:solidFill>
                <a:latin typeface="Times New Roman" pitchFamily="18" charset="0"/>
              </a:rPr>
              <a:t>activate Attack</a:t>
            </a:r>
          </a:p>
        </p:txBody>
      </p:sp>
      <p:sp>
        <p:nvSpPr>
          <p:cNvPr id="98321" name="Rectangle 17"/>
          <p:cNvSpPr>
            <a:spLocks noChangeArrowheads="1"/>
          </p:cNvSpPr>
          <p:nvPr/>
        </p:nvSpPr>
        <p:spPr bwMode="auto">
          <a:xfrm>
            <a:off x="6553200" y="4191000"/>
            <a:ext cx="152400" cy="9144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lang="en-US" sz="2400">
              <a:solidFill>
                <a:srgbClr val="000000"/>
              </a:solidFill>
              <a:latin typeface="Times New Roman" pitchFamily="18" charset="0"/>
            </a:endParaRPr>
          </a:p>
        </p:txBody>
      </p:sp>
      <p:sp>
        <p:nvSpPr>
          <p:cNvPr id="98322" name="Text Box 18"/>
          <p:cNvSpPr txBox="1">
            <a:spLocks noChangeArrowheads="1"/>
          </p:cNvSpPr>
          <p:nvPr/>
        </p:nvSpPr>
        <p:spPr bwMode="auto">
          <a:xfrm>
            <a:off x="2222500" y="2151063"/>
            <a:ext cx="1358900" cy="274637"/>
          </a:xfrm>
          <a:prstGeom prst="rect">
            <a:avLst/>
          </a:prstGeom>
          <a:noFill/>
          <a:ln w="9525">
            <a:noFill/>
            <a:miter lim="800000"/>
            <a:headEnd/>
            <a:tailEnd/>
          </a:ln>
        </p:spPr>
        <p:txBody>
          <a:bodyPr>
            <a:spAutoFit/>
          </a:bodyPr>
          <a:lstStyle/>
          <a:p>
            <a:pPr fontAlgn="base">
              <a:spcBef>
                <a:spcPct val="50000"/>
              </a:spcBef>
              <a:spcAft>
                <a:spcPct val="0"/>
              </a:spcAft>
            </a:pPr>
            <a:r>
              <a:rPr lang="en-US" sz="1200">
                <a:solidFill>
                  <a:srgbClr val="000000"/>
                </a:solidFill>
                <a:latin typeface="Times New Roman" pitchFamily="18" charset="0"/>
              </a:rPr>
              <a:t>prepare Attack</a:t>
            </a:r>
          </a:p>
        </p:txBody>
      </p:sp>
      <p:sp>
        <p:nvSpPr>
          <p:cNvPr id="98323" name="Line 19"/>
          <p:cNvSpPr>
            <a:spLocks noChangeShapeType="1"/>
          </p:cNvSpPr>
          <p:nvPr/>
        </p:nvSpPr>
        <p:spPr bwMode="auto">
          <a:xfrm>
            <a:off x="3962400" y="3200400"/>
            <a:ext cx="1219200" cy="0"/>
          </a:xfrm>
          <a:prstGeom prst="line">
            <a:avLst/>
          </a:prstGeom>
          <a:noFill/>
          <a:ln w="9525">
            <a:solidFill>
              <a:schemeClr val="tx1"/>
            </a:solidFill>
            <a:round/>
            <a:headEnd/>
            <a:tailEnd type="arrow" w="med" len="med"/>
          </a:ln>
        </p:spPr>
        <p:txBody>
          <a:bodyPr/>
          <a:lstStyle/>
          <a:p>
            <a:pPr eaLnBrk="0" fontAlgn="base" hangingPunct="0">
              <a:spcBef>
                <a:spcPct val="0"/>
              </a:spcBef>
              <a:spcAft>
                <a:spcPct val="0"/>
              </a:spcAft>
            </a:pPr>
            <a:endParaRPr lang="en-US">
              <a:solidFill>
                <a:srgbClr val="000000"/>
              </a:solidFill>
            </a:endParaRPr>
          </a:p>
        </p:txBody>
      </p:sp>
      <p:sp>
        <p:nvSpPr>
          <p:cNvPr id="98324" name="Line 20"/>
          <p:cNvSpPr>
            <a:spLocks noChangeShapeType="1"/>
          </p:cNvSpPr>
          <p:nvPr/>
        </p:nvSpPr>
        <p:spPr bwMode="auto">
          <a:xfrm>
            <a:off x="3962400" y="3581400"/>
            <a:ext cx="1219200" cy="0"/>
          </a:xfrm>
          <a:prstGeom prst="line">
            <a:avLst/>
          </a:prstGeom>
          <a:noFill/>
          <a:ln w="9525">
            <a:solidFill>
              <a:schemeClr val="tx1"/>
            </a:solidFill>
            <a:round/>
            <a:headEnd/>
            <a:tailEnd type="arrow" w="med" len="med"/>
          </a:ln>
        </p:spPr>
        <p:txBody>
          <a:bodyPr/>
          <a:lstStyle/>
          <a:p>
            <a:pPr eaLnBrk="0" fontAlgn="base" hangingPunct="0">
              <a:spcBef>
                <a:spcPct val="0"/>
              </a:spcBef>
              <a:spcAft>
                <a:spcPct val="0"/>
              </a:spcAft>
            </a:pPr>
            <a:endParaRPr lang="en-US">
              <a:solidFill>
                <a:srgbClr val="000000"/>
              </a:solidFill>
            </a:endParaRPr>
          </a:p>
        </p:txBody>
      </p:sp>
      <p:sp>
        <p:nvSpPr>
          <p:cNvPr id="98325" name="Line 21"/>
          <p:cNvSpPr>
            <a:spLocks noChangeShapeType="1"/>
          </p:cNvSpPr>
          <p:nvPr/>
        </p:nvSpPr>
        <p:spPr bwMode="auto">
          <a:xfrm>
            <a:off x="3962400" y="4191000"/>
            <a:ext cx="2590800" cy="0"/>
          </a:xfrm>
          <a:prstGeom prst="line">
            <a:avLst/>
          </a:prstGeom>
          <a:noFill/>
          <a:ln w="9525">
            <a:solidFill>
              <a:schemeClr val="tx1"/>
            </a:solidFill>
            <a:round/>
            <a:headEnd/>
            <a:tailEnd type="arrow" w="med" len="med"/>
          </a:ln>
        </p:spPr>
        <p:txBody>
          <a:bodyPr/>
          <a:lstStyle/>
          <a:p>
            <a:pPr eaLnBrk="0" fontAlgn="base" hangingPunct="0">
              <a:spcBef>
                <a:spcPct val="0"/>
              </a:spcBef>
              <a:spcAft>
                <a:spcPct val="0"/>
              </a:spcAft>
            </a:pPr>
            <a:endParaRPr lang="en-US">
              <a:solidFill>
                <a:srgbClr val="000000"/>
              </a:solidFill>
            </a:endParaRPr>
          </a:p>
        </p:txBody>
      </p:sp>
      <p:sp>
        <p:nvSpPr>
          <p:cNvPr id="98326" name="Rectangle 22"/>
          <p:cNvSpPr>
            <a:spLocks noChangeArrowheads="1"/>
          </p:cNvSpPr>
          <p:nvPr/>
        </p:nvSpPr>
        <p:spPr bwMode="auto">
          <a:xfrm>
            <a:off x="1752600" y="2743200"/>
            <a:ext cx="152400" cy="2514600"/>
          </a:xfrm>
          <a:prstGeom prst="rect">
            <a:avLst/>
          </a:prstGeom>
          <a:solidFill>
            <a:schemeClr val="bg1"/>
          </a:solidFill>
          <a:ln w="9525">
            <a:solidFill>
              <a:schemeClr val="tx1"/>
            </a:solid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27" name="Rectangle 23"/>
          <p:cNvSpPr>
            <a:spLocks noChangeArrowheads="1"/>
          </p:cNvSpPr>
          <p:nvPr/>
        </p:nvSpPr>
        <p:spPr bwMode="auto">
          <a:xfrm>
            <a:off x="1447800" y="2527300"/>
            <a:ext cx="838200" cy="228600"/>
          </a:xfrm>
          <a:prstGeom prst="rect">
            <a:avLst/>
          </a:prstGeom>
          <a:solidFill>
            <a:schemeClr val="bg1"/>
          </a:solidFill>
          <a:ln w="9525">
            <a:no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28" name="Freeform 24"/>
          <p:cNvSpPr>
            <a:spLocks/>
          </p:cNvSpPr>
          <p:nvPr/>
        </p:nvSpPr>
        <p:spPr bwMode="auto">
          <a:xfrm>
            <a:off x="1689100" y="24892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29" name="Freeform 25"/>
          <p:cNvSpPr>
            <a:spLocks/>
          </p:cNvSpPr>
          <p:nvPr/>
        </p:nvSpPr>
        <p:spPr bwMode="auto">
          <a:xfrm>
            <a:off x="1689100" y="27051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0" name="Rectangle 26"/>
          <p:cNvSpPr>
            <a:spLocks noChangeArrowheads="1"/>
          </p:cNvSpPr>
          <p:nvPr/>
        </p:nvSpPr>
        <p:spPr bwMode="auto">
          <a:xfrm>
            <a:off x="3797300" y="2286000"/>
            <a:ext cx="152400" cy="304800"/>
          </a:xfrm>
          <a:prstGeom prst="rect">
            <a:avLst/>
          </a:prstGeom>
          <a:solidFill>
            <a:schemeClr val="bg1"/>
          </a:solidFill>
          <a:ln w="9525">
            <a:solidFill>
              <a:schemeClr val="tx1"/>
            </a:solidFill>
            <a:miter lim="800000"/>
            <a:headEnd/>
            <a:tailEnd/>
          </a:ln>
        </p:spPr>
        <p:txBody>
          <a:bodyPr wrap="none" anchor="ctr"/>
          <a:lstStyle/>
          <a:p>
            <a:pPr algn="ctr" fontAlgn="base">
              <a:spcBef>
                <a:spcPct val="0"/>
              </a:spcBef>
              <a:spcAft>
                <a:spcPct val="0"/>
              </a:spcAft>
            </a:pPr>
            <a:endParaRPr lang="en-US" sz="2400">
              <a:solidFill>
                <a:srgbClr val="000000"/>
              </a:solidFill>
              <a:latin typeface="Times New Roman" pitchFamily="18" charset="0"/>
            </a:endParaRPr>
          </a:p>
        </p:txBody>
      </p:sp>
      <p:sp>
        <p:nvSpPr>
          <p:cNvPr id="98331" name="Rectangle 27"/>
          <p:cNvSpPr>
            <a:spLocks noChangeArrowheads="1"/>
          </p:cNvSpPr>
          <p:nvPr/>
        </p:nvSpPr>
        <p:spPr bwMode="auto">
          <a:xfrm>
            <a:off x="3797300" y="2743200"/>
            <a:ext cx="152400" cy="2514600"/>
          </a:xfrm>
          <a:prstGeom prst="rect">
            <a:avLst/>
          </a:prstGeom>
          <a:solidFill>
            <a:schemeClr val="bg1"/>
          </a:solidFill>
          <a:ln w="9525">
            <a:solidFill>
              <a:schemeClr val="tx1"/>
            </a:solid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32" name="Rectangle 28"/>
          <p:cNvSpPr>
            <a:spLocks noChangeArrowheads="1"/>
          </p:cNvSpPr>
          <p:nvPr/>
        </p:nvSpPr>
        <p:spPr bwMode="auto">
          <a:xfrm>
            <a:off x="3429000" y="2527300"/>
            <a:ext cx="838200" cy="228600"/>
          </a:xfrm>
          <a:prstGeom prst="rect">
            <a:avLst/>
          </a:prstGeom>
          <a:solidFill>
            <a:schemeClr val="bg1"/>
          </a:solidFill>
          <a:ln w="9525">
            <a:no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33" name="Freeform 29"/>
          <p:cNvSpPr>
            <a:spLocks/>
          </p:cNvSpPr>
          <p:nvPr/>
        </p:nvSpPr>
        <p:spPr bwMode="auto">
          <a:xfrm>
            <a:off x="3708400" y="25019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4" name="Freeform 30"/>
          <p:cNvSpPr>
            <a:spLocks/>
          </p:cNvSpPr>
          <p:nvPr/>
        </p:nvSpPr>
        <p:spPr bwMode="auto">
          <a:xfrm>
            <a:off x="3708400" y="27178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5" name="Rectangle 31"/>
          <p:cNvSpPr>
            <a:spLocks noChangeArrowheads="1"/>
          </p:cNvSpPr>
          <p:nvPr/>
        </p:nvSpPr>
        <p:spPr bwMode="auto">
          <a:xfrm>
            <a:off x="1676400" y="5105400"/>
            <a:ext cx="5105400" cy="228600"/>
          </a:xfrm>
          <a:prstGeom prst="rect">
            <a:avLst/>
          </a:prstGeom>
          <a:solidFill>
            <a:schemeClr val="bg1"/>
          </a:solidFill>
          <a:ln w="9525">
            <a:noFill/>
            <a:miter lim="800000"/>
            <a:headEnd/>
            <a:tailEnd/>
          </a:ln>
        </p:spPr>
        <p:txBody>
          <a:bodyPr wrap="none" anchor="ctr"/>
          <a:lstStyle/>
          <a:p>
            <a:pPr eaLnBrk="0" fontAlgn="base" hangingPunct="0">
              <a:spcBef>
                <a:spcPct val="0"/>
              </a:spcBef>
              <a:spcAft>
                <a:spcPct val="0"/>
              </a:spcAft>
            </a:pPr>
            <a:endParaRPr lang="en-US" sz="2400" i="1">
              <a:solidFill>
                <a:srgbClr val="000000"/>
              </a:solidFill>
              <a:latin typeface="Times New Roman" pitchFamily="18" charset="0"/>
            </a:endParaRPr>
          </a:p>
        </p:txBody>
      </p:sp>
      <p:sp>
        <p:nvSpPr>
          <p:cNvPr id="98336" name="Freeform 32"/>
          <p:cNvSpPr>
            <a:spLocks/>
          </p:cNvSpPr>
          <p:nvPr/>
        </p:nvSpPr>
        <p:spPr bwMode="auto">
          <a:xfrm>
            <a:off x="1689100" y="50419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7" name="Freeform 33"/>
          <p:cNvSpPr>
            <a:spLocks/>
          </p:cNvSpPr>
          <p:nvPr/>
        </p:nvSpPr>
        <p:spPr bwMode="auto">
          <a:xfrm>
            <a:off x="5092700" y="50546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8" name="Freeform 34"/>
          <p:cNvSpPr>
            <a:spLocks/>
          </p:cNvSpPr>
          <p:nvPr/>
        </p:nvSpPr>
        <p:spPr bwMode="auto">
          <a:xfrm>
            <a:off x="6464300" y="50673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39" name="Freeform 35"/>
          <p:cNvSpPr>
            <a:spLocks/>
          </p:cNvSpPr>
          <p:nvPr/>
        </p:nvSpPr>
        <p:spPr bwMode="auto">
          <a:xfrm>
            <a:off x="3733800" y="5041900"/>
            <a:ext cx="304800" cy="88900"/>
          </a:xfrm>
          <a:custGeom>
            <a:avLst/>
            <a:gdLst>
              <a:gd name="T0" fmla="*/ 0 w 336"/>
              <a:gd name="T1" fmla="*/ 2147483647 h 104"/>
              <a:gd name="T2" fmla="*/ 2147483647 w 336"/>
              <a:gd name="T3" fmla="*/ 0 h 104"/>
              <a:gd name="T4" fmla="*/ 2147483647 w 336"/>
              <a:gd name="T5" fmla="*/ 2147483647 h 104"/>
              <a:gd name="T6" fmla="*/ 2147483647 w 336"/>
              <a:gd name="T7" fmla="*/ 2147483647 h 104"/>
              <a:gd name="T8" fmla="*/ 2147483647 w 336"/>
              <a:gd name="T9" fmla="*/ 0 h 104"/>
              <a:gd name="T10" fmla="*/ 0 60000 65536"/>
              <a:gd name="T11" fmla="*/ 0 60000 65536"/>
              <a:gd name="T12" fmla="*/ 0 60000 65536"/>
              <a:gd name="T13" fmla="*/ 0 60000 65536"/>
              <a:gd name="T14" fmla="*/ 0 60000 65536"/>
              <a:gd name="T15" fmla="*/ 0 w 336"/>
              <a:gd name="T16" fmla="*/ 0 h 104"/>
              <a:gd name="T17" fmla="*/ 336 w 336"/>
              <a:gd name="T18" fmla="*/ 104 h 104"/>
            </a:gdLst>
            <a:ahLst/>
            <a:cxnLst>
              <a:cxn ang="T10">
                <a:pos x="T0" y="T1"/>
              </a:cxn>
              <a:cxn ang="T11">
                <a:pos x="T2" y="T3"/>
              </a:cxn>
              <a:cxn ang="T12">
                <a:pos x="T4" y="T5"/>
              </a:cxn>
              <a:cxn ang="T13">
                <a:pos x="T6" y="T7"/>
              </a:cxn>
              <a:cxn ang="T14">
                <a:pos x="T8" y="T9"/>
              </a:cxn>
            </a:cxnLst>
            <a:rect l="T15" t="T16" r="T17" b="T18"/>
            <a:pathLst>
              <a:path w="336" h="104">
                <a:moveTo>
                  <a:pt x="0" y="96"/>
                </a:moveTo>
                <a:cubicBezTo>
                  <a:pt x="32" y="48"/>
                  <a:pt x="64" y="0"/>
                  <a:pt x="96" y="0"/>
                </a:cubicBezTo>
                <a:cubicBezTo>
                  <a:pt x="128" y="0"/>
                  <a:pt x="160" y="88"/>
                  <a:pt x="192" y="96"/>
                </a:cubicBezTo>
                <a:cubicBezTo>
                  <a:pt x="224" y="104"/>
                  <a:pt x="264" y="64"/>
                  <a:pt x="288" y="48"/>
                </a:cubicBezTo>
                <a:cubicBezTo>
                  <a:pt x="312" y="32"/>
                  <a:pt x="324" y="16"/>
                  <a:pt x="336" y="0"/>
                </a:cubicBezTo>
              </a:path>
            </a:pathLst>
          </a:custGeom>
          <a:noFill/>
          <a:ln w="9525">
            <a:solidFill>
              <a:schemeClr val="tx1"/>
            </a:solidFill>
            <a:round/>
            <a:headEnd/>
            <a:tailEnd/>
          </a:ln>
        </p:spPr>
        <p:txBody>
          <a:bodyPr/>
          <a:lstStyle/>
          <a:p>
            <a:pPr eaLnBrk="0" fontAlgn="base" hangingPunct="0">
              <a:spcBef>
                <a:spcPct val="0"/>
              </a:spcBef>
              <a:spcAft>
                <a:spcPct val="0"/>
              </a:spcAft>
            </a:pPr>
            <a:endParaRPr lang="en-US">
              <a:solidFill>
                <a:srgbClr val="000000"/>
              </a:solidFill>
            </a:endParaRPr>
          </a:p>
        </p:txBody>
      </p:sp>
      <p:sp>
        <p:nvSpPr>
          <p:cNvPr id="98340" name="Text Box 36"/>
          <p:cNvSpPr txBox="1">
            <a:spLocks noChangeArrowheads="1"/>
          </p:cNvSpPr>
          <p:nvPr/>
        </p:nvSpPr>
        <p:spPr bwMode="auto">
          <a:xfrm>
            <a:off x="4343400" y="3001963"/>
            <a:ext cx="1358900" cy="274637"/>
          </a:xfrm>
          <a:prstGeom prst="rect">
            <a:avLst/>
          </a:prstGeom>
          <a:noFill/>
          <a:ln w="9525">
            <a:noFill/>
            <a:miter lim="800000"/>
            <a:headEnd/>
            <a:tailEnd/>
          </a:ln>
        </p:spPr>
        <p:txBody>
          <a:bodyPr>
            <a:spAutoFit/>
          </a:bodyPr>
          <a:lstStyle/>
          <a:p>
            <a:pPr fontAlgn="base">
              <a:spcBef>
                <a:spcPct val="50000"/>
              </a:spcBef>
              <a:spcAft>
                <a:spcPct val="0"/>
              </a:spcAft>
            </a:pPr>
            <a:r>
              <a:rPr lang="en-US" sz="1200">
                <a:solidFill>
                  <a:srgbClr val="000000"/>
                </a:solidFill>
                <a:latin typeface="Times New Roman" pitchFamily="18" charset="0"/>
              </a:rPr>
              <a:t>read</a:t>
            </a:r>
          </a:p>
        </p:txBody>
      </p:sp>
      <p:sp>
        <p:nvSpPr>
          <p:cNvPr id="98341" name="Text Box 37"/>
          <p:cNvSpPr txBox="1">
            <a:spLocks noChangeArrowheads="1"/>
          </p:cNvSpPr>
          <p:nvPr/>
        </p:nvSpPr>
        <p:spPr bwMode="auto">
          <a:xfrm>
            <a:off x="3962400" y="3378200"/>
            <a:ext cx="1358900" cy="274638"/>
          </a:xfrm>
          <a:prstGeom prst="rect">
            <a:avLst/>
          </a:prstGeom>
          <a:noFill/>
          <a:ln w="9525">
            <a:noFill/>
            <a:miter lim="800000"/>
            <a:headEnd/>
            <a:tailEnd/>
          </a:ln>
        </p:spPr>
        <p:txBody>
          <a:bodyPr>
            <a:spAutoFit/>
          </a:bodyPr>
          <a:lstStyle/>
          <a:p>
            <a:pPr fontAlgn="base">
              <a:spcBef>
                <a:spcPct val="50000"/>
              </a:spcBef>
              <a:spcAft>
                <a:spcPct val="0"/>
              </a:spcAft>
            </a:pPr>
            <a:r>
              <a:rPr lang="en-US" sz="1200">
                <a:solidFill>
                  <a:srgbClr val="000000"/>
                </a:solidFill>
                <a:latin typeface="Times New Roman" pitchFamily="18" charset="0"/>
              </a:rPr>
              <a:t>modify/destroy</a:t>
            </a:r>
          </a:p>
        </p:txBody>
      </p:sp>
      <p:sp>
        <p:nvSpPr>
          <p:cNvPr id="98342" name="Text Box 38"/>
          <p:cNvSpPr txBox="1">
            <a:spLocks noChangeArrowheads="1"/>
          </p:cNvSpPr>
          <p:nvPr/>
        </p:nvSpPr>
        <p:spPr bwMode="auto">
          <a:xfrm>
            <a:off x="4191000" y="3979863"/>
            <a:ext cx="1358900" cy="274637"/>
          </a:xfrm>
          <a:prstGeom prst="rect">
            <a:avLst/>
          </a:prstGeom>
          <a:noFill/>
          <a:ln w="9525">
            <a:noFill/>
            <a:miter lim="800000"/>
            <a:headEnd/>
            <a:tailEnd/>
          </a:ln>
        </p:spPr>
        <p:txBody>
          <a:bodyPr>
            <a:spAutoFit/>
          </a:bodyPr>
          <a:lstStyle/>
          <a:p>
            <a:pPr fontAlgn="base">
              <a:spcBef>
                <a:spcPct val="50000"/>
              </a:spcBef>
              <a:spcAft>
                <a:spcPct val="0"/>
              </a:spcAft>
            </a:pPr>
            <a:r>
              <a:rPr lang="en-US" sz="1200">
                <a:solidFill>
                  <a:srgbClr val="000000"/>
                </a:solidFill>
                <a:latin typeface="Times New Roman" pitchFamily="18" charset="0"/>
              </a:rPr>
              <a:t>propagate</a:t>
            </a:r>
          </a:p>
        </p:txBody>
      </p:sp>
    </p:spTree>
    <p:extLst>
      <p:ext uri="{BB962C8B-B14F-4D97-AF65-F5344CB8AC3E}">
        <p14:creationId xmlns:p14="http://schemas.microsoft.com/office/powerpoint/2010/main" val="11335627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Threat/Misuse patterns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Describe threats and misuses from the point of view of the attacker. </a:t>
            </a:r>
          </a:p>
          <a:p>
            <a:r>
              <a:rPr lang="en-US" dirty="0" smtClean="0"/>
              <a:t>We will use sequence diagrams (and more) to describe how an attacker performs a misuse, they describe attack scenarios</a:t>
            </a:r>
          </a:p>
          <a:p>
            <a:r>
              <a:rPr lang="en-US" dirty="0" smtClean="0"/>
              <a:t>The pattern tries to show how the attacker works (modus operandi) so we can apply defenses to stop it</a:t>
            </a:r>
          </a:p>
          <a:p>
            <a:r>
              <a:rPr lang="en-US" dirty="0" smtClean="0"/>
              <a:t>The objects in the sequence diagram represent architectural units of the target system</a:t>
            </a:r>
            <a:endParaRPr lang="en-US" dirty="0"/>
          </a:p>
        </p:txBody>
      </p:sp>
    </p:spTree>
    <p:extLst>
      <p:ext uri="{BB962C8B-B14F-4D97-AF65-F5344CB8AC3E}">
        <p14:creationId xmlns:p14="http://schemas.microsoft.com/office/powerpoint/2010/main" val="139502807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Date Placeholder 3"/>
          <p:cNvSpPr>
            <a:spLocks noGrp="1"/>
          </p:cNvSpPr>
          <p:nvPr>
            <p:ph type="dt" sz="quarter" idx="10"/>
          </p:nvPr>
        </p:nvSpPr>
        <p:spPr>
          <a:noFill/>
        </p:spPr>
        <p:txBody>
          <a:bodyPr/>
          <a:lstStyle/>
          <a:p>
            <a:pPr eaLnBrk="0" hangingPunct="0"/>
            <a:fld id="{2A240C25-6565-4435-8BE1-54EF402D2C75}" type="datetime1">
              <a:rPr lang="en-US" smtClean="0">
                <a:solidFill>
                  <a:srgbClr val="000000"/>
                </a:solidFill>
              </a:rPr>
              <a:pPr eaLnBrk="0" hangingPunct="0"/>
              <a:t>5/3/2016</a:t>
            </a:fld>
            <a:endParaRPr lang="en-US" smtClean="0">
              <a:solidFill>
                <a:srgbClr val="000000"/>
              </a:solidFill>
            </a:endParaRPr>
          </a:p>
        </p:txBody>
      </p:sp>
      <p:sp>
        <p:nvSpPr>
          <p:cNvPr id="99331" name="Slide Number Placeholder 5"/>
          <p:cNvSpPr>
            <a:spLocks noGrp="1"/>
          </p:cNvSpPr>
          <p:nvPr>
            <p:ph type="sldNum" sz="quarter" idx="12"/>
          </p:nvPr>
        </p:nvSpPr>
        <p:spPr>
          <a:noFill/>
        </p:spPr>
        <p:txBody>
          <a:bodyPr/>
          <a:lstStyle/>
          <a:p>
            <a:pPr eaLnBrk="0" hangingPunct="0"/>
            <a:fld id="{CF544706-C6C6-40E6-822A-DE94BFFAFF52}" type="slidenum">
              <a:rPr lang="en-US" smtClean="0">
                <a:solidFill>
                  <a:srgbClr val="000000"/>
                </a:solidFill>
              </a:rPr>
              <a:pPr eaLnBrk="0" hangingPunct="0"/>
              <a:t>79</a:t>
            </a:fld>
            <a:endParaRPr lang="en-US" smtClean="0">
              <a:solidFill>
                <a:srgbClr val="000000"/>
              </a:solidFill>
            </a:endParaRPr>
          </a:p>
        </p:txBody>
      </p:sp>
      <p:sp>
        <p:nvSpPr>
          <p:cNvPr id="99332" name="Rectangle 2"/>
          <p:cNvSpPr>
            <a:spLocks noGrp="1" noChangeArrowheads="1"/>
          </p:cNvSpPr>
          <p:nvPr>
            <p:ph type="title" idx="4294967295"/>
          </p:nvPr>
        </p:nvSpPr>
        <p:spPr/>
        <p:txBody>
          <a:bodyPr/>
          <a:lstStyle/>
          <a:p>
            <a:pPr eaLnBrk="1" hangingPunct="1"/>
            <a:r>
              <a:rPr lang="en-US" dirty="0" smtClean="0"/>
              <a:t>Malicious code (malware)</a:t>
            </a:r>
          </a:p>
        </p:txBody>
      </p:sp>
      <p:sp>
        <p:nvSpPr>
          <p:cNvPr id="99333" name="Rectangle 3"/>
          <p:cNvSpPr>
            <a:spLocks noGrp="1" noChangeArrowheads="1"/>
          </p:cNvSpPr>
          <p:nvPr>
            <p:ph type="body" idx="4294967295"/>
          </p:nvPr>
        </p:nvSpPr>
        <p:spPr/>
        <p:txBody>
          <a:bodyPr/>
          <a:lstStyle/>
          <a:p>
            <a:pPr eaLnBrk="1" hangingPunct="1">
              <a:lnSpc>
                <a:spcPct val="90000"/>
              </a:lnSpc>
            </a:pPr>
            <a:r>
              <a:rPr lang="en-US" b="1" i="0" dirty="0" smtClean="0"/>
              <a:t>Trojan Horses</a:t>
            </a:r>
            <a:r>
              <a:rPr lang="en-US" dirty="0" smtClean="0"/>
              <a:t>—A Trojan Horse is an apparently useful  program that has harmful hidden functions</a:t>
            </a:r>
          </a:p>
          <a:p>
            <a:pPr eaLnBrk="1" hangingPunct="1">
              <a:lnSpc>
                <a:spcPct val="90000"/>
              </a:lnSpc>
            </a:pPr>
            <a:r>
              <a:rPr lang="en-US" b="1" i="0" dirty="0" smtClean="0"/>
              <a:t>Viruses</a:t>
            </a:r>
            <a:r>
              <a:rPr lang="en-US" i="0" dirty="0" smtClean="0"/>
              <a:t> </a:t>
            </a:r>
            <a:r>
              <a:rPr lang="en-US" dirty="0" smtClean="0"/>
              <a:t>– A virus is a program that attaches itself to another program, propagates, and usually causes some data destruction. </a:t>
            </a:r>
          </a:p>
          <a:p>
            <a:pPr eaLnBrk="1" hangingPunct="1">
              <a:lnSpc>
                <a:spcPct val="90000"/>
              </a:lnSpc>
            </a:pPr>
            <a:r>
              <a:rPr lang="en-US" b="1" i="0" dirty="0" smtClean="0"/>
              <a:t>Worms</a:t>
            </a:r>
            <a:r>
              <a:rPr lang="en-US" dirty="0" smtClean="0"/>
              <a:t>—A worm is a program that propagates itself without infecting the host.</a:t>
            </a:r>
          </a:p>
          <a:p>
            <a:pPr eaLnBrk="1" hangingPunct="1">
              <a:lnSpc>
                <a:spcPct val="90000"/>
              </a:lnSpc>
            </a:pPr>
            <a:endParaRPr lang="en-US" dirty="0" smtClean="0"/>
          </a:p>
          <a:p>
            <a:pPr eaLnBrk="1" hangingPunct="1">
              <a:lnSpc>
                <a:spcPct val="90000"/>
              </a:lnSpc>
            </a:pPr>
            <a:endParaRPr lang="en-US" dirty="0" smtClean="0"/>
          </a:p>
        </p:txBody>
      </p:sp>
    </p:spTree>
    <p:extLst>
      <p:ext uri="{BB962C8B-B14F-4D97-AF65-F5344CB8AC3E}">
        <p14:creationId xmlns:p14="http://schemas.microsoft.com/office/powerpoint/2010/main" val="39910279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938" y="1243013"/>
            <a:ext cx="6334125"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84763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Date Placeholder 3"/>
          <p:cNvSpPr>
            <a:spLocks noGrp="1"/>
          </p:cNvSpPr>
          <p:nvPr>
            <p:ph type="dt" sz="quarter" idx="10"/>
          </p:nvPr>
        </p:nvSpPr>
        <p:spPr>
          <a:noFill/>
        </p:spPr>
        <p:txBody>
          <a:bodyPr/>
          <a:lstStyle/>
          <a:p>
            <a:pPr eaLnBrk="0" hangingPunct="0"/>
            <a:fld id="{2FCD8B9F-C604-4740-BF05-54EEE081789E}" type="datetime1">
              <a:rPr lang="en-US" smtClean="0">
                <a:solidFill>
                  <a:srgbClr val="000000"/>
                </a:solidFill>
              </a:rPr>
              <a:pPr eaLnBrk="0" hangingPunct="0"/>
              <a:t>5/3/2016</a:t>
            </a:fld>
            <a:endParaRPr lang="en-US" smtClean="0">
              <a:solidFill>
                <a:srgbClr val="000000"/>
              </a:solidFill>
            </a:endParaRPr>
          </a:p>
        </p:txBody>
      </p:sp>
      <p:sp>
        <p:nvSpPr>
          <p:cNvPr id="100355" name="Slide Number Placeholder 5"/>
          <p:cNvSpPr>
            <a:spLocks noGrp="1"/>
          </p:cNvSpPr>
          <p:nvPr>
            <p:ph type="sldNum" sz="quarter" idx="12"/>
          </p:nvPr>
        </p:nvSpPr>
        <p:spPr>
          <a:noFill/>
        </p:spPr>
        <p:txBody>
          <a:bodyPr/>
          <a:lstStyle/>
          <a:p>
            <a:pPr eaLnBrk="0" hangingPunct="0"/>
            <a:fld id="{026A107F-2D68-48B8-B9D2-DEC6A683EF39}" type="slidenum">
              <a:rPr lang="en-US" smtClean="0">
                <a:solidFill>
                  <a:srgbClr val="000000"/>
                </a:solidFill>
              </a:rPr>
              <a:pPr eaLnBrk="0" hangingPunct="0"/>
              <a:t>80</a:t>
            </a:fld>
            <a:endParaRPr lang="en-US" smtClean="0">
              <a:solidFill>
                <a:srgbClr val="000000"/>
              </a:solidFill>
            </a:endParaRPr>
          </a:p>
        </p:txBody>
      </p:sp>
      <p:sp>
        <p:nvSpPr>
          <p:cNvPr id="100356" name="Rectangle 2"/>
          <p:cNvSpPr>
            <a:spLocks noGrp="1" noChangeArrowheads="1"/>
          </p:cNvSpPr>
          <p:nvPr>
            <p:ph type="title" idx="4294967295"/>
          </p:nvPr>
        </p:nvSpPr>
        <p:spPr/>
        <p:txBody>
          <a:bodyPr/>
          <a:lstStyle/>
          <a:p>
            <a:pPr eaLnBrk="1" hangingPunct="1"/>
            <a:r>
              <a:rPr lang="en-US" smtClean="0"/>
              <a:t>More varieties</a:t>
            </a:r>
          </a:p>
        </p:txBody>
      </p:sp>
      <p:sp>
        <p:nvSpPr>
          <p:cNvPr id="100357" name="Rectangle 3"/>
          <p:cNvSpPr>
            <a:spLocks noGrp="1" noChangeArrowheads="1"/>
          </p:cNvSpPr>
          <p:nvPr>
            <p:ph type="body" idx="4294967295"/>
          </p:nvPr>
        </p:nvSpPr>
        <p:spPr/>
        <p:txBody>
          <a:bodyPr>
            <a:normAutofit lnSpcReduction="10000"/>
          </a:bodyPr>
          <a:lstStyle/>
          <a:p>
            <a:pPr eaLnBrk="1" hangingPunct="1"/>
            <a:r>
              <a:rPr lang="en-US" b="1" dirty="0" smtClean="0"/>
              <a:t>Spyware</a:t>
            </a:r>
            <a:r>
              <a:rPr lang="en-US" dirty="0" smtClean="0"/>
              <a:t>—collect passwords, credit card numbers, or general info. (adware)</a:t>
            </a:r>
          </a:p>
          <a:p>
            <a:pPr eaLnBrk="1" hangingPunct="1"/>
            <a:r>
              <a:rPr lang="en-US" b="1" dirty="0" smtClean="0"/>
              <a:t>Spam</a:t>
            </a:r>
            <a:r>
              <a:rPr lang="en-US" dirty="0" smtClean="0"/>
              <a:t>—wholesale sending of messages, can be used to propagate viruses</a:t>
            </a:r>
          </a:p>
          <a:p>
            <a:pPr eaLnBrk="1" hangingPunct="1"/>
            <a:r>
              <a:rPr lang="en-US" b="1" dirty="0" smtClean="0"/>
              <a:t>Phishing</a:t>
            </a:r>
            <a:r>
              <a:rPr lang="en-US" dirty="0" smtClean="0"/>
              <a:t>—enticing users to disclose information</a:t>
            </a:r>
          </a:p>
          <a:p>
            <a:r>
              <a:rPr lang="en-US" altLang="zh-CN" dirty="0">
                <a:ea typeface="SimSun" pitchFamily="2" charset="-122"/>
              </a:rPr>
              <a:t>Some malware are combinations of the basic types and can combine worms with spam or spyware, these are called </a:t>
            </a:r>
            <a:r>
              <a:rPr lang="en-US" altLang="zh-CN" b="1" dirty="0">
                <a:ea typeface="SimSun" pitchFamily="2" charset="-122"/>
              </a:rPr>
              <a:t>blended threats</a:t>
            </a:r>
          </a:p>
          <a:p>
            <a:pPr eaLnBrk="1" hangingPunct="1"/>
            <a:endParaRPr lang="en-US" dirty="0" smtClean="0"/>
          </a:p>
        </p:txBody>
      </p:sp>
    </p:spTree>
    <p:extLst>
      <p:ext uri="{BB962C8B-B14F-4D97-AF65-F5344CB8AC3E}">
        <p14:creationId xmlns:p14="http://schemas.microsoft.com/office/powerpoint/2010/main" val="305429930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smtClean="0"/>
              <a:t>More varieties</a:t>
            </a:r>
          </a:p>
        </p:txBody>
      </p:sp>
      <p:sp>
        <p:nvSpPr>
          <p:cNvPr id="101379" name="Rectangle 3"/>
          <p:cNvSpPr>
            <a:spLocks noGrp="1" noChangeArrowheads="1"/>
          </p:cNvSpPr>
          <p:nvPr>
            <p:ph type="body" idx="1"/>
          </p:nvPr>
        </p:nvSpPr>
        <p:spPr/>
        <p:txBody>
          <a:bodyPr>
            <a:noAutofit/>
          </a:bodyPr>
          <a:lstStyle/>
          <a:p>
            <a:pPr marL="365760" lvl="1" indent="0">
              <a:spcBef>
                <a:spcPts val="0"/>
              </a:spcBef>
              <a:buNone/>
            </a:pPr>
            <a:r>
              <a:rPr lang="en-US" sz="2400" dirty="0" smtClean="0"/>
              <a:t>A </a:t>
            </a:r>
            <a:r>
              <a:rPr lang="en-US" sz="2400" b="1" dirty="0" smtClean="0"/>
              <a:t>bot or zombie </a:t>
            </a:r>
            <a:r>
              <a:rPr lang="en-US" sz="2400" dirty="0" smtClean="0"/>
              <a:t>is a computer that can be controlled by another through the introduction of a Trojan Horse or another type of malware. </a:t>
            </a:r>
          </a:p>
          <a:p>
            <a:pPr marL="365760" lvl="1" indent="0">
              <a:spcBef>
                <a:spcPts val="0"/>
              </a:spcBef>
              <a:buNone/>
            </a:pPr>
            <a:r>
              <a:rPr lang="en-US" altLang="zh-CN" sz="2400" b="1" dirty="0" smtClean="0">
                <a:ea typeface="SimSun" pitchFamily="2" charset="-122"/>
              </a:rPr>
              <a:t>Rootki</a:t>
            </a:r>
            <a:r>
              <a:rPr lang="en-US" altLang="zh-CN" sz="2400" dirty="0" smtClean="0">
                <a:ea typeface="SimSun" pitchFamily="2" charset="-122"/>
              </a:rPr>
              <a:t>t: Any software that takes control of an operating system, allowing illegal  administrative functions. They alter parts of the operating system kernel and hide their presence.</a:t>
            </a:r>
          </a:p>
          <a:p>
            <a:pPr marL="365760" indent="0">
              <a:spcBef>
                <a:spcPts val="0"/>
              </a:spcBef>
              <a:buNone/>
            </a:pPr>
            <a:r>
              <a:rPr lang="en-US" altLang="zh-CN" sz="2400" dirty="0" smtClean="0">
                <a:ea typeface="SimSun" pitchFamily="2" charset="-122"/>
              </a:rPr>
              <a:t>A </a:t>
            </a:r>
            <a:r>
              <a:rPr lang="en-US" altLang="zh-CN" sz="2400" b="1" dirty="0" smtClean="0">
                <a:ea typeface="SimSun" pitchFamily="2" charset="-122"/>
              </a:rPr>
              <a:t>zero-day attack </a:t>
            </a:r>
            <a:r>
              <a:rPr lang="en-US" altLang="zh-CN" sz="2400" dirty="0" smtClean="0">
                <a:ea typeface="SimSun" pitchFamily="2" charset="-122"/>
              </a:rPr>
              <a:t>is an attack that takes advantage of a vulnerability just discovered (maybe only by the hacker) and for which there is no patch or detection method yet. </a:t>
            </a:r>
          </a:p>
          <a:p>
            <a:pPr marL="365760" indent="0">
              <a:spcBef>
                <a:spcPts val="0"/>
              </a:spcBef>
              <a:buNone/>
            </a:pPr>
            <a:r>
              <a:rPr lang="en-US" sz="2400" dirty="0"/>
              <a:t>An </a:t>
            </a:r>
            <a:r>
              <a:rPr lang="en-US" sz="2400" b="1" dirty="0"/>
              <a:t>advanced persistent threat</a:t>
            </a:r>
            <a:r>
              <a:rPr lang="en-US" sz="2400" dirty="0"/>
              <a:t> (</a:t>
            </a:r>
            <a:r>
              <a:rPr lang="en-US" sz="2400" b="1" dirty="0"/>
              <a:t>APT</a:t>
            </a:r>
            <a:r>
              <a:rPr lang="en-US" sz="2400" dirty="0"/>
              <a:t>) is a set of stealthy and continuous </a:t>
            </a:r>
            <a:r>
              <a:rPr lang="en-US" sz="2400" dirty="0" smtClean="0"/>
              <a:t>hacking</a:t>
            </a:r>
            <a:r>
              <a:rPr lang="en-US" sz="2400" dirty="0"/>
              <a:t> processes, often orchestrated by </a:t>
            </a:r>
            <a:r>
              <a:rPr lang="en-US" sz="2400" dirty="0" smtClean="0"/>
              <a:t>humans </a:t>
            </a:r>
            <a:r>
              <a:rPr lang="en-US" sz="2400" dirty="0"/>
              <a:t>targeting a specific </a:t>
            </a:r>
            <a:r>
              <a:rPr lang="en-US" sz="2400" dirty="0" smtClean="0"/>
              <a:t>entity, usually organizations </a:t>
            </a:r>
            <a:r>
              <a:rPr lang="en-US" sz="2400" dirty="0"/>
              <a:t>and/or nations for business or political motives. </a:t>
            </a:r>
            <a:endParaRPr lang="en-US" sz="2400" b="0" i="0" dirty="0" smtClean="0"/>
          </a:p>
        </p:txBody>
      </p:sp>
    </p:spTree>
    <p:extLst>
      <p:ext uri="{BB962C8B-B14F-4D97-AF65-F5344CB8AC3E}">
        <p14:creationId xmlns:p14="http://schemas.microsoft.com/office/powerpoint/2010/main" val="10684122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Date Placeholder 3"/>
          <p:cNvSpPr>
            <a:spLocks noGrp="1"/>
          </p:cNvSpPr>
          <p:nvPr>
            <p:ph type="dt" sz="quarter" idx="10"/>
          </p:nvPr>
        </p:nvSpPr>
        <p:spPr>
          <a:noFill/>
        </p:spPr>
        <p:txBody>
          <a:bodyPr/>
          <a:lstStyle/>
          <a:p>
            <a:pPr eaLnBrk="0" hangingPunct="0"/>
            <a:fld id="{7E50E4EF-01C3-4D8F-8DFE-6A87A5FEB0FF}" type="datetime1">
              <a:rPr lang="en-US" smtClean="0">
                <a:solidFill>
                  <a:srgbClr val="000000"/>
                </a:solidFill>
              </a:rPr>
              <a:pPr eaLnBrk="0" hangingPunct="0"/>
              <a:t>5/3/2016</a:t>
            </a:fld>
            <a:endParaRPr lang="en-US" smtClean="0">
              <a:solidFill>
                <a:srgbClr val="000000"/>
              </a:solidFill>
            </a:endParaRPr>
          </a:p>
        </p:txBody>
      </p:sp>
      <p:sp>
        <p:nvSpPr>
          <p:cNvPr id="102403" name="Slide Number Placeholder 5"/>
          <p:cNvSpPr>
            <a:spLocks noGrp="1"/>
          </p:cNvSpPr>
          <p:nvPr>
            <p:ph type="sldNum" sz="quarter" idx="12"/>
          </p:nvPr>
        </p:nvSpPr>
        <p:spPr>
          <a:noFill/>
        </p:spPr>
        <p:txBody>
          <a:bodyPr/>
          <a:lstStyle/>
          <a:p>
            <a:pPr eaLnBrk="0" hangingPunct="0"/>
            <a:fld id="{8F748384-9E4C-43CB-B577-63F9A8E98698}" type="slidenum">
              <a:rPr lang="en-US" smtClean="0">
                <a:solidFill>
                  <a:srgbClr val="000000"/>
                </a:solidFill>
              </a:rPr>
              <a:pPr eaLnBrk="0" hangingPunct="0"/>
              <a:t>82</a:t>
            </a:fld>
            <a:endParaRPr lang="en-US" smtClean="0">
              <a:solidFill>
                <a:srgbClr val="000000"/>
              </a:solidFill>
            </a:endParaRPr>
          </a:p>
        </p:txBody>
      </p:sp>
      <p:sp>
        <p:nvSpPr>
          <p:cNvPr id="102404" name="Rectangle 2"/>
          <p:cNvSpPr>
            <a:spLocks noGrp="1" noChangeArrowheads="1"/>
          </p:cNvSpPr>
          <p:nvPr>
            <p:ph type="title" idx="4294967295"/>
          </p:nvPr>
        </p:nvSpPr>
        <p:spPr/>
        <p:txBody>
          <a:bodyPr/>
          <a:lstStyle/>
          <a:p>
            <a:pPr eaLnBrk="1" hangingPunct="1"/>
            <a:r>
              <a:rPr lang="en-US" smtClean="0"/>
              <a:t> Detection             </a:t>
            </a:r>
          </a:p>
        </p:txBody>
      </p:sp>
      <p:sp>
        <p:nvSpPr>
          <p:cNvPr id="102405" name="Rectangle 3"/>
          <p:cNvSpPr>
            <a:spLocks noGrp="1" noChangeArrowheads="1"/>
          </p:cNvSpPr>
          <p:nvPr>
            <p:ph type="body" idx="4294967295"/>
          </p:nvPr>
        </p:nvSpPr>
        <p:spPr/>
        <p:txBody>
          <a:bodyPr>
            <a:normAutofit fontScale="92500" lnSpcReduction="10000"/>
          </a:bodyPr>
          <a:lstStyle/>
          <a:p>
            <a:pPr eaLnBrk="1" hangingPunct="1"/>
            <a:r>
              <a:rPr lang="en-US" sz="2400" dirty="0" smtClean="0"/>
              <a:t>Some malicious code is </a:t>
            </a:r>
            <a:r>
              <a:rPr lang="en-US" sz="2400" b="1" i="0" dirty="0" smtClean="0"/>
              <a:t>polymorphic</a:t>
            </a:r>
            <a:r>
              <a:rPr lang="en-US" sz="2400" dirty="0" smtClean="0"/>
              <a:t> (modifies itself during propagation), some comes encrypted (harder to understand), some just propagate, some destroy or leak information, some have  delayed missions, some insert </a:t>
            </a:r>
            <a:r>
              <a:rPr lang="en-US" sz="2400" i="0" dirty="0" smtClean="0"/>
              <a:t>backdoors</a:t>
            </a:r>
            <a:r>
              <a:rPr lang="en-US" sz="2400" dirty="0" smtClean="0"/>
              <a:t> (for later attacks)</a:t>
            </a:r>
          </a:p>
          <a:p>
            <a:r>
              <a:rPr lang="en-US" altLang="zh-CN" sz="2400" b="1" dirty="0">
                <a:ea typeface="SimSun" pitchFamily="2" charset="-122"/>
              </a:rPr>
              <a:t>Metamorphic </a:t>
            </a:r>
            <a:r>
              <a:rPr lang="en-US" altLang="zh-CN" sz="2400" dirty="0">
                <a:ea typeface="SimSun" pitchFamily="2" charset="-122"/>
              </a:rPr>
              <a:t>malware uses code obfuscation approaches such as code transposition, module rearrangement, and extra code, to produce variants of a core/base malware that are thus harder to detect. The variants have the same functionality as the core but different signatures, which makes them harder to identify by a signature-based detector</a:t>
            </a:r>
          </a:p>
          <a:p>
            <a:pPr eaLnBrk="1" hangingPunct="1"/>
            <a:r>
              <a:rPr lang="en-US" sz="2400" b="1" dirty="0" smtClean="0"/>
              <a:t>Detecting any malicious code is an undecidable problem </a:t>
            </a:r>
            <a:r>
              <a:rPr lang="en-US" sz="2400" dirty="0" smtClean="0"/>
              <a:t>(there is no general algorithm), but specific versions can be detected (antivirus products need to be periodically updated)</a:t>
            </a:r>
          </a:p>
        </p:txBody>
      </p:sp>
    </p:spTree>
    <p:extLst>
      <p:ext uri="{BB962C8B-B14F-4D97-AF65-F5344CB8AC3E}">
        <p14:creationId xmlns:p14="http://schemas.microsoft.com/office/powerpoint/2010/main" val="182164265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smtClean="0"/>
              <a:t>Incidents</a:t>
            </a:r>
          </a:p>
        </p:txBody>
      </p:sp>
      <p:sp>
        <p:nvSpPr>
          <p:cNvPr id="103427" name="Content Placeholder 2"/>
          <p:cNvSpPr>
            <a:spLocks noGrp="1"/>
          </p:cNvSpPr>
          <p:nvPr>
            <p:ph idx="1"/>
          </p:nvPr>
        </p:nvSpPr>
        <p:spPr/>
        <p:txBody>
          <a:bodyPr/>
          <a:lstStyle/>
          <a:p>
            <a:pPr lvl="0"/>
            <a:r>
              <a:rPr lang="en-US" sz="2000" dirty="0"/>
              <a:t>The “salami slice” approach, where the attacker takes small amounts of money from many accounts [Whi77].</a:t>
            </a:r>
          </a:p>
          <a:p>
            <a:r>
              <a:rPr lang="en-US" sz="2000" dirty="0" smtClean="0"/>
              <a:t>Three people in Miami were indicted for the theft of 130 million credit card numbers [Sto09].</a:t>
            </a:r>
          </a:p>
          <a:p>
            <a:r>
              <a:rPr lang="en-US" sz="2000" dirty="0" smtClean="0"/>
              <a:t>A virus invaded Facebook in December 2009 and sent many messages offering merchandise in the name of some of the members. </a:t>
            </a:r>
          </a:p>
          <a:p>
            <a:r>
              <a:rPr lang="en-US" sz="2000" dirty="0" smtClean="0"/>
              <a:t>In late 2009 a malicious program attacked Nokia phones and made small charges to the owner’s account. Phones can do more and more functions and with them come a variety of possible attacks.</a:t>
            </a:r>
          </a:p>
          <a:p>
            <a:r>
              <a:rPr lang="en-US" sz="2000" dirty="0" smtClean="0"/>
              <a:t>A  massive attack against Google was performed by Chinese hackers in January 2010, attempting to compromise the accounts of government opposition activists.</a:t>
            </a:r>
          </a:p>
          <a:p>
            <a:r>
              <a:rPr lang="en-US" sz="2000" dirty="0" smtClean="0"/>
              <a:t>The two Sony attacks, 2013 and 2014</a:t>
            </a:r>
          </a:p>
          <a:p>
            <a:endParaRPr lang="en-US" dirty="0" smtClean="0"/>
          </a:p>
        </p:txBody>
      </p:sp>
    </p:spTree>
    <p:extLst>
      <p:ext uri="{BB962C8B-B14F-4D97-AF65-F5344CB8AC3E}">
        <p14:creationId xmlns:p14="http://schemas.microsoft.com/office/powerpoint/2010/main" val="301523452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r>
              <a:rPr lang="en-US" smtClean="0"/>
              <a:t>Hardware malware</a:t>
            </a:r>
          </a:p>
        </p:txBody>
      </p:sp>
      <p:sp>
        <p:nvSpPr>
          <p:cNvPr id="104451" name="Content Placeholder 2"/>
          <p:cNvSpPr>
            <a:spLocks noGrp="1"/>
          </p:cNvSpPr>
          <p:nvPr>
            <p:ph idx="1"/>
          </p:nvPr>
        </p:nvSpPr>
        <p:spPr/>
        <p:txBody>
          <a:bodyPr>
            <a:noAutofit/>
          </a:bodyPr>
          <a:lstStyle/>
          <a:p>
            <a:r>
              <a:rPr lang="en-US" sz="2000" dirty="0" smtClean="0"/>
              <a:t>So far, mainly software-based attacks have been considered and investigated, while hardware-based attacks have attracted comparatively little interest. </a:t>
            </a:r>
          </a:p>
          <a:p>
            <a:r>
              <a:rPr lang="en-US" sz="2000" dirty="0" smtClean="0"/>
              <a:t>The design and production process of integrated circuits is mostly decentralized due to financial and logistical reasons. Therefore, a high level of trust has to be established between the parties involved in the hardware development lifecycle. </a:t>
            </a:r>
          </a:p>
          <a:p>
            <a:r>
              <a:rPr lang="en-US" sz="2000" dirty="0" smtClean="0"/>
              <a:t>During the complex production chain, malicious attackers can insert non-</a:t>
            </a:r>
            <a:br>
              <a:rPr lang="en-US" sz="2000" dirty="0" smtClean="0"/>
            </a:br>
            <a:r>
              <a:rPr lang="en-US" sz="2000" dirty="0" smtClean="0"/>
              <a:t>specified functionality by exploiting untrusted processes and backdoors. </a:t>
            </a:r>
          </a:p>
          <a:p>
            <a:r>
              <a:rPr lang="en-US" sz="2000" dirty="0" smtClean="0"/>
              <a:t>Hidden, non-specified functionality can be introduced into hardware systems. We have a new type of threat, the </a:t>
            </a:r>
            <a:r>
              <a:rPr lang="en-US" sz="2000" b="1" dirty="0" smtClean="0"/>
              <a:t>hardware Trojan</a:t>
            </a:r>
            <a:r>
              <a:rPr lang="en-US" sz="2000" dirty="0" smtClean="0"/>
              <a:t>. </a:t>
            </a:r>
          </a:p>
        </p:txBody>
      </p:sp>
    </p:spTree>
    <p:extLst>
      <p:ext uri="{BB962C8B-B14F-4D97-AF65-F5344CB8AC3E}">
        <p14:creationId xmlns:p14="http://schemas.microsoft.com/office/powerpoint/2010/main" val="330514701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itle 1"/>
          <p:cNvSpPr>
            <a:spLocks noGrp="1"/>
          </p:cNvSpPr>
          <p:nvPr>
            <p:ph type="title"/>
          </p:nvPr>
        </p:nvSpPr>
        <p:spPr>
          <a:xfrm>
            <a:off x="685800" y="152400"/>
            <a:ext cx="7772400" cy="1143000"/>
          </a:xfrm>
        </p:spPr>
        <p:txBody>
          <a:bodyPr>
            <a:normAutofit fontScale="90000"/>
          </a:bodyPr>
          <a:lstStyle/>
          <a:p>
            <a:r>
              <a:rPr lang="en-US" altLang="en-US" smtClean="0"/>
              <a:t>Bloatware</a:t>
            </a:r>
            <a:br>
              <a:rPr lang="en-US" altLang="en-US" smtClean="0"/>
            </a:br>
            <a:r>
              <a:rPr lang="en-US" altLang="en-US" sz="2800" smtClean="0"/>
              <a:t>P. McDaniel, </a:t>
            </a:r>
            <a:r>
              <a:rPr lang="en-US" altLang="en-US" sz="2000" smtClean="0"/>
              <a:t>Computingnow.computer.org</a:t>
            </a:r>
          </a:p>
        </p:txBody>
      </p:sp>
      <p:sp>
        <p:nvSpPr>
          <p:cNvPr id="185347" name="Content Placeholder 2"/>
          <p:cNvSpPr>
            <a:spLocks noGrp="1"/>
          </p:cNvSpPr>
          <p:nvPr>
            <p:ph idx="1"/>
          </p:nvPr>
        </p:nvSpPr>
        <p:spPr/>
        <p:txBody>
          <a:bodyPr>
            <a:normAutofit fontScale="92500"/>
          </a:bodyPr>
          <a:lstStyle/>
          <a:p>
            <a:r>
              <a:rPr lang="en-US" altLang="en-US" sz="2400" dirty="0" smtClean="0"/>
              <a:t>Smart phones come now with over 60 apps.,  which cannot be deleted   (</a:t>
            </a:r>
            <a:r>
              <a:rPr lang="en-US" altLang="en-US" sz="2400" dirty="0" err="1" smtClean="0"/>
              <a:t>bloatware</a:t>
            </a:r>
            <a:r>
              <a:rPr lang="en-US" altLang="en-US" sz="2400" dirty="0" smtClean="0"/>
              <a:t>)</a:t>
            </a:r>
          </a:p>
          <a:p>
            <a:r>
              <a:rPr lang="en-US" altLang="en-US" sz="2400" dirty="0" smtClean="0"/>
              <a:t>These applications affect the system negatively even if not used</a:t>
            </a:r>
          </a:p>
          <a:p>
            <a:r>
              <a:rPr lang="en-US" altLang="en-US" sz="2400" smtClean="0"/>
              <a:t>Some </a:t>
            </a:r>
            <a:r>
              <a:rPr lang="en-US" altLang="en-US" sz="2400" smtClean="0"/>
              <a:t>applications </a:t>
            </a:r>
            <a:r>
              <a:rPr lang="en-US" altLang="en-US" sz="2400" dirty="0" smtClean="0"/>
              <a:t>constantly poll or update data running background processes</a:t>
            </a:r>
          </a:p>
          <a:p>
            <a:r>
              <a:rPr lang="en-US" altLang="en-US" sz="2400" dirty="0" smtClean="0"/>
              <a:t>Privacy effect:  spyware, track user location</a:t>
            </a:r>
          </a:p>
          <a:p>
            <a:r>
              <a:rPr lang="en-US" altLang="en-US" sz="2400" dirty="0" smtClean="0"/>
              <a:t>Security effect: more code to attack</a:t>
            </a:r>
          </a:p>
          <a:p>
            <a:r>
              <a:rPr lang="en-US" altLang="en-US" sz="2400" dirty="0" smtClean="0"/>
              <a:t>The practice is not new, Windows uses this approach</a:t>
            </a:r>
          </a:p>
          <a:p>
            <a:r>
              <a:rPr lang="en-US" altLang="en-US" sz="2400" dirty="0" smtClean="0"/>
              <a:t>Application developers pay the phone companies to put their apps in the phones</a:t>
            </a:r>
          </a:p>
          <a:p>
            <a:r>
              <a:rPr lang="en-US" altLang="en-US" sz="2400" dirty="0" smtClean="0"/>
              <a:t>Lenovo is putting this software in the PC microcode (firmware)</a:t>
            </a:r>
          </a:p>
        </p:txBody>
      </p:sp>
    </p:spTree>
    <p:extLst>
      <p:ext uri="{BB962C8B-B14F-4D97-AF65-F5344CB8AC3E}">
        <p14:creationId xmlns:p14="http://schemas.microsoft.com/office/powerpoint/2010/main" val="355842929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5"/>
          <p:cNvPicPr>
            <a:picLocks noChangeAspect="1" noChangeArrowheads="1"/>
          </p:cNvPicPr>
          <p:nvPr/>
        </p:nvPicPr>
        <p:blipFill>
          <a:blip r:embed="rId2" cstate="print"/>
          <a:srcRect/>
          <a:stretch>
            <a:fillRect/>
          </a:stretch>
        </p:blipFill>
        <p:spPr bwMode="auto">
          <a:xfrm>
            <a:off x="1752600" y="609600"/>
            <a:ext cx="5715000" cy="5791200"/>
          </a:xfrm>
          <a:prstGeom prst="rect">
            <a:avLst/>
          </a:prstGeom>
          <a:noFill/>
          <a:ln w="9525">
            <a:noFill/>
            <a:miter lim="800000"/>
            <a:headEnd/>
            <a:tailEnd/>
          </a:ln>
        </p:spPr>
      </p:pic>
    </p:spTree>
    <p:extLst>
      <p:ext uri="{BB962C8B-B14F-4D97-AF65-F5344CB8AC3E}">
        <p14:creationId xmlns:p14="http://schemas.microsoft.com/office/powerpoint/2010/main" val="160754165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Date Placeholder 1"/>
          <p:cNvSpPr>
            <a:spLocks noGrp="1"/>
          </p:cNvSpPr>
          <p:nvPr>
            <p:ph type="dt" sz="quarter" idx="10"/>
          </p:nvPr>
        </p:nvSpPr>
        <p:spPr>
          <a:noFill/>
        </p:spPr>
        <p:txBody>
          <a:bodyPr/>
          <a:lstStyle/>
          <a:p>
            <a:pPr eaLnBrk="0" hangingPunct="0"/>
            <a:fld id="{C7E95359-366E-479A-B750-3A021F5C7E6A}" type="datetime1">
              <a:rPr lang="en-US" smtClean="0">
                <a:solidFill>
                  <a:srgbClr val="000000"/>
                </a:solidFill>
              </a:rPr>
              <a:pPr eaLnBrk="0" hangingPunct="0"/>
              <a:t>5/3/2016</a:t>
            </a:fld>
            <a:endParaRPr lang="en-US" smtClean="0">
              <a:solidFill>
                <a:srgbClr val="000000"/>
              </a:solidFill>
            </a:endParaRPr>
          </a:p>
        </p:txBody>
      </p:sp>
      <p:sp>
        <p:nvSpPr>
          <p:cNvPr id="108547" name="Slide Number Placeholder 3"/>
          <p:cNvSpPr>
            <a:spLocks noGrp="1"/>
          </p:cNvSpPr>
          <p:nvPr>
            <p:ph type="sldNum" sz="quarter" idx="12"/>
          </p:nvPr>
        </p:nvSpPr>
        <p:spPr>
          <a:noFill/>
        </p:spPr>
        <p:txBody>
          <a:bodyPr/>
          <a:lstStyle/>
          <a:p>
            <a:pPr eaLnBrk="0" hangingPunct="0"/>
            <a:fld id="{C1396AF4-A246-437F-846A-190B21DCBFA6}" type="slidenum">
              <a:rPr lang="en-US" smtClean="0">
                <a:solidFill>
                  <a:srgbClr val="000000"/>
                </a:solidFill>
              </a:rPr>
              <a:pPr eaLnBrk="0" hangingPunct="0"/>
              <a:t>87</a:t>
            </a:fld>
            <a:endParaRPr lang="en-US" smtClean="0">
              <a:solidFill>
                <a:srgbClr val="000000"/>
              </a:solidFill>
            </a:endParaRPr>
          </a:p>
        </p:txBody>
      </p:sp>
      <p:sp>
        <p:nvSpPr>
          <p:cNvPr id="108548" name="Rectangle 2"/>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dirty="0" smtClean="0">
                <a:solidFill>
                  <a:srgbClr val="000000"/>
                </a:solidFill>
                <a:latin typeface="Times New Roman" pitchFamily="18" charset="0"/>
              </a:rPr>
              <a:t>Some common types </a:t>
            </a:r>
            <a:r>
              <a:rPr lang="en-US" sz="4400" dirty="0">
                <a:solidFill>
                  <a:srgbClr val="000000"/>
                </a:solidFill>
                <a:latin typeface="Times New Roman" pitchFamily="18" charset="0"/>
              </a:rPr>
              <a:t>of attacks</a:t>
            </a:r>
          </a:p>
        </p:txBody>
      </p:sp>
      <p:sp>
        <p:nvSpPr>
          <p:cNvPr id="108549" name="Rectangle 3"/>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Viruses and worms</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Web site defacing and hijacking</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Distributed Denial of Service (DDoS)</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Illegal database access</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Identity-related attacks</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Cyberterrorism</a:t>
            </a:r>
          </a:p>
        </p:txBody>
      </p:sp>
    </p:spTree>
    <p:extLst>
      <p:ext uri="{BB962C8B-B14F-4D97-AF65-F5344CB8AC3E}">
        <p14:creationId xmlns:p14="http://schemas.microsoft.com/office/powerpoint/2010/main" val="132851052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Date Placeholder 1"/>
          <p:cNvSpPr>
            <a:spLocks noGrp="1"/>
          </p:cNvSpPr>
          <p:nvPr>
            <p:ph type="dt" sz="quarter" idx="10"/>
          </p:nvPr>
        </p:nvSpPr>
        <p:spPr>
          <a:noFill/>
        </p:spPr>
        <p:txBody>
          <a:bodyPr/>
          <a:lstStyle/>
          <a:p>
            <a:pPr eaLnBrk="0" hangingPunct="0"/>
            <a:fld id="{D0A0A81A-180F-42B7-8746-D00FD55D817E}" type="datetime1">
              <a:rPr lang="en-US" smtClean="0">
                <a:solidFill>
                  <a:srgbClr val="000000"/>
                </a:solidFill>
              </a:rPr>
              <a:pPr eaLnBrk="0" hangingPunct="0"/>
              <a:t>5/3/2016</a:t>
            </a:fld>
            <a:endParaRPr lang="en-US" smtClean="0">
              <a:solidFill>
                <a:srgbClr val="000000"/>
              </a:solidFill>
            </a:endParaRPr>
          </a:p>
        </p:txBody>
      </p:sp>
      <p:sp>
        <p:nvSpPr>
          <p:cNvPr id="109571" name="Slide Number Placeholder 3"/>
          <p:cNvSpPr>
            <a:spLocks noGrp="1"/>
          </p:cNvSpPr>
          <p:nvPr>
            <p:ph type="sldNum" sz="quarter" idx="12"/>
          </p:nvPr>
        </p:nvSpPr>
        <p:spPr>
          <a:noFill/>
        </p:spPr>
        <p:txBody>
          <a:bodyPr/>
          <a:lstStyle/>
          <a:p>
            <a:pPr eaLnBrk="0" hangingPunct="0"/>
            <a:fld id="{C3D951BA-72B2-4FC6-9B56-5750022616EB}" type="slidenum">
              <a:rPr lang="en-US" smtClean="0">
                <a:solidFill>
                  <a:srgbClr val="000000"/>
                </a:solidFill>
              </a:rPr>
              <a:pPr eaLnBrk="0" hangingPunct="0"/>
              <a:t>88</a:t>
            </a:fld>
            <a:endParaRPr lang="en-US" smtClean="0">
              <a:solidFill>
                <a:srgbClr val="000000"/>
              </a:solidFill>
            </a:endParaRPr>
          </a:p>
        </p:txBody>
      </p:sp>
      <p:sp>
        <p:nvSpPr>
          <p:cNvPr id="109572" name="Rectangle 2"/>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a:solidFill>
                  <a:srgbClr val="000000"/>
                </a:solidFill>
                <a:latin typeface="Times New Roman" pitchFamily="18" charset="0"/>
              </a:rPr>
              <a:t>Web site defacing and hijacking</a:t>
            </a:r>
          </a:p>
        </p:txBody>
      </p:sp>
      <p:sp>
        <p:nvSpPr>
          <p:cNvPr id="109573" name="Rectangle 3"/>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Alteration of the web pages of some institution</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Visitors may be hijacked to other sites, sometimes impostor sites</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Political motivation or lucre</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Take advantage of web server weaknesses, e.g., CGI scripts or lack of isolation of pages; also through OS</a:t>
            </a:r>
          </a:p>
        </p:txBody>
      </p:sp>
    </p:spTree>
    <p:extLst>
      <p:ext uri="{BB962C8B-B14F-4D97-AF65-F5344CB8AC3E}">
        <p14:creationId xmlns:p14="http://schemas.microsoft.com/office/powerpoint/2010/main" val="190424545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Date Placeholder 1"/>
          <p:cNvSpPr>
            <a:spLocks noGrp="1"/>
          </p:cNvSpPr>
          <p:nvPr>
            <p:ph type="dt" sz="quarter" idx="10"/>
          </p:nvPr>
        </p:nvSpPr>
        <p:spPr>
          <a:noFill/>
        </p:spPr>
        <p:txBody>
          <a:bodyPr/>
          <a:lstStyle/>
          <a:p>
            <a:pPr eaLnBrk="0" hangingPunct="0"/>
            <a:fld id="{9F931008-C88D-40FB-92AC-2AF2E6C77405}" type="datetime1">
              <a:rPr lang="en-US" smtClean="0">
                <a:solidFill>
                  <a:srgbClr val="000000"/>
                </a:solidFill>
              </a:rPr>
              <a:pPr eaLnBrk="0" hangingPunct="0"/>
              <a:t>5/3/2016</a:t>
            </a:fld>
            <a:endParaRPr lang="en-US" smtClean="0">
              <a:solidFill>
                <a:srgbClr val="000000"/>
              </a:solidFill>
            </a:endParaRPr>
          </a:p>
        </p:txBody>
      </p:sp>
      <p:sp>
        <p:nvSpPr>
          <p:cNvPr id="110595" name="Slide Number Placeholder 3"/>
          <p:cNvSpPr>
            <a:spLocks noGrp="1"/>
          </p:cNvSpPr>
          <p:nvPr>
            <p:ph type="sldNum" sz="quarter" idx="12"/>
          </p:nvPr>
        </p:nvSpPr>
        <p:spPr>
          <a:noFill/>
        </p:spPr>
        <p:txBody>
          <a:bodyPr/>
          <a:lstStyle/>
          <a:p>
            <a:pPr eaLnBrk="0" hangingPunct="0"/>
            <a:fld id="{C57C9F02-44A9-4027-BEC9-EB514FCBA317}" type="slidenum">
              <a:rPr lang="en-US" smtClean="0">
                <a:solidFill>
                  <a:srgbClr val="000000"/>
                </a:solidFill>
              </a:rPr>
              <a:pPr eaLnBrk="0" hangingPunct="0"/>
              <a:t>89</a:t>
            </a:fld>
            <a:endParaRPr lang="en-US" smtClean="0">
              <a:solidFill>
                <a:srgbClr val="000000"/>
              </a:solidFill>
            </a:endParaRPr>
          </a:p>
        </p:txBody>
      </p:sp>
      <p:sp>
        <p:nvSpPr>
          <p:cNvPr id="110596" name="Rectangle 2"/>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a:solidFill>
                  <a:srgbClr val="000000"/>
                </a:solidFill>
                <a:latin typeface="Times New Roman" pitchFamily="18" charset="0"/>
              </a:rPr>
              <a:t>Dist. Denial of Service</a:t>
            </a:r>
          </a:p>
        </p:txBody>
      </p:sp>
      <p:sp>
        <p:nvSpPr>
          <p:cNvPr id="110597" name="Rectangle 3"/>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Multiplication of messages towards some site</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Requires previously inserted software by perpetrator (slaves), activated together</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A site may become inaccessible</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Political motivation or vandalism</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Uses flaws or features of network protocols and OS flaws</a:t>
            </a:r>
          </a:p>
        </p:txBody>
      </p:sp>
    </p:spTree>
    <p:extLst>
      <p:ext uri="{BB962C8B-B14F-4D97-AF65-F5344CB8AC3E}">
        <p14:creationId xmlns:p14="http://schemas.microsoft.com/office/powerpoint/2010/main" val="5129188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Attacks to medical devices</a:t>
            </a:r>
            <a:r>
              <a:rPr lang="en-US" sz="1600" dirty="0" smtClean="0"/>
              <a:t/>
            </a:r>
            <a:br>
              <a:rPr lang="en-US" sz="1600" dirty="0" smtClean="0"/>
            </a:br>
            <a:r>
              <a:rPr lang="en-US" sz="1600" dirty="0" smtClean="0"/>
              <a:t>http</a:t>
            </a:r>
            <a:r>
              <a:rPr lang="en-US" sz="1600" dirty="0"/>
              <a:t>://www.healthcareinfosecurity.com/medical-device-hacks-dangers-a-7464/op-1</a:t>
            </a:r>
          </a:p>
        </p:txBody>
      </p:sp>
      <p:sp>
        <p:nvSpPr>
          <p:cNvPr id="3" name="Content Placeholder 2"/>
          <p:cNvSpPr>
            <a:spLocks noGrp="1"/>
          </p:cNvSpPr>
          <p:nvPr>
            <p:ph idx="1"/>
          </p:nvPr>
        </p:nvSpPr>
        <p:spPr/>
        <p:txBody>
          <a:bodyPr>
            <a:normAutofit fontScale="62500" lnSpcReduction="20000"/>
          </a:bodyPr>
          <a:lstStyle/>
          <a:p>
            <a:r>
              <a:rPr lang="en-US" dirty="0"/>
              <a:t>It's only a matter of time before a patient is killed or injured due to a targeted cyber-attack against </a:t>
            </a:r>
            <a:r>
              <a:rPr lang="en-US" dirty="0" smtClean="0"/>
              <a:t>a medical device</a:t>
            </a:r>
            <a:r>
              <a:rPr lang="en-US" dirty="0"/>
              <a:t> - or even as the result of an unintentional cyber vulnerability. That was the reality-check warning from experts participating in a medical device cybersecurity workshop hosted by the Food and Drug Administration on Oct. 21</a:t>
            </a:r>
            <a:r>
              <a:rPr lang="en-US" dirty="0" smtClean="0"/>
              <a:t>.</a:t>
            </a:r>
          </a:p>
          <a:p>
            <a:r>
              <a:rPr lang="en-US" dirty="0"/>
              <a:t>Using a </a:t>
            </a:r>
            <a:r>
              <a:rPr lang="en-US" dirty="0" smtClean="0"/>
              <a:t>laptop</a:t>
            </a:r>
            <a:r>
              <a:rPr lang="en-US" dirty="0"/>
              <a:t> computer to remotely tamper with a Web-enabled implanted medical device, such as a pacemaker, has the potential to be as deadly as using a gun in an assassination attempt, says Jason Lay, manager of </a:t>
            </a:r>
            <a:r>
              <a:rPr lang="en-US" dirty="0" err="1"/>
              <a:t>cyberthreat</a:t>
            </a:r>
            <a:r>
              <a:rPr lang="en-US" dirty="0"/>
              <a:t> information at the U.S. Department of Health and Human Services. "We know this possibility is very real</a:t>
            </a:r>
            <a:r>
              <a:rPr lang="en-US" dirty="0" smtClean="0"/>
              <a:t>.“</a:t>
            </a:r>
          </a:p>
          <a:p>
            <a:r>
              <a:rPr lang="en-US" dirty="0"/>
              <a:t>In addition to potential premeditated murder scenarios, patients could be harmed in other circumstances, such as a cybersecurity attack by a nation state on an unprotected medical device that's used as an entry point to steal an academic medical center's intellectual property, says Ray </a:t>
            </a:r>
            <a:r>
              <a:rPr lang="en-US" dirty="0" err="1"/>
              <a:t>Strucker</a:t>
            </a:r>
            <a:r>
              <a:rPr lang="en-US" dirty="0"/>
              <a:t>, special agent in the FDA's criminal investigations office.</a:t>
            </a:r>
          </a:p>
        </p:txBody>
      </p:sp>
    </p:spTree>
    <p:extLst>
      <p:ext uri="{BB962C8B-B14F-4D97-AF65-F5344CB8AC3E}">
        <p14:creationId xmlns:p14="http://schemas.microsoft.com/office/powerpoint/2010/main" val="219354519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Date Placeholder 1"/>
          <p:cNvSpPr>
            <a:spLocks noGrp="1"/>
          </p:cNvSpPr>
          <p:nvPr>
            <p:ph type="dt" sz="quarter" idx="10"/>
          </p:nvPr>
        </p:nvSpPr>
        <p:spPr>
          <a:noFill/>
        </p:spPr>
        <p:txBody>
          <a:bodyPr/>
          <a:lstStyle/>
          <a:p>
            <a:pPr eaLnBrk="0" hangingPunct="0"/>
            <a:fld id="{82594677-DB6F-4CC0-BFC8-FBB082A2E46A}" type="datetime1">
              <a:rPr lang="en-US" smtClean="0">
                <a:solidFill>
                  <a:srgbClr val="000000"/>
                </a:solidFill>
              </a:rPr>
              <a:pPr eaLnBrk="0" hangingPunct="0"/>
              <a:t>5/3/2016</a:t>
            </a:fld>
            <a:endParaRPr lang="en-US" smtClean="0">
              <a:solidFill>
                <a:srgbClr val="000000"/>
              </a:solidFill>
            </a:endParaRPr>
          </a:p>
        </p:txBody>
      </p:sp>
      <p:sp>
        <p:nvSpPr>
          <p:cNvPr id="111619" name="Slide Number Placeholder 3"/>
          <p:cNvSpPr>
            <a:spLocks noGrp="1"/>
          </p:cNvSpPr>
          <p:nvPr>
            <p:ph type="sldNum" sz="quarter" idx="12"/>
          </p:nvPr>
        </p:nvSpPr>
        <p:spPr>
          <a:noFill/>
        </p:spPr>
        <p:txBody>
          <a:bodyPr/>
          <a:lstStyle/>
          <a:p>
            <a:pPr eaLnBrk="0" hangingPunct="0"/>
            <a:fld id="{088ECCBD-C086-4E8E-8B1E-A2BD64A455D2}" type="slidenum">
              <a:rPr lang="en-US" smtClean="0">
                <a:solidFill>
                  <a:srgbClr val="000000"/>
                </a:solidFill>
              </a:rPr>
              <a:pPr eaLnBrk="0" hangingPunct="0"/>
              <a:t>90</a:t>
            </a:fld>
            <a:endParaRPr lang="en-US" smtClean="0">
              <a:solidFill>
                <a:srgbClr val="000000"/>
              </a:solidFill>
            </a:endParaRPr>
          </a:p>
        </p:txBody>
      </p:sp>
      <p:sp>
        <p:nvSpPr>
          <p:cNvPr id="111620" name="Rectangle 2"/>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a:solidFill>
                  <a:srgbClr val="000000"/>
                </a:solidFill>
                <a:latin typeface="Times New Roman" pitchFamily="18" charset="0"/>
              </a:rPr>
              <a:t>Illegal database access</a:t>
            </a:r>
          </a:p>
        </p:txBody>
      </p:sp>
      <p:sp>
        <p:nvSpPr>
          <p:cNvPr id="111621" name="Rectangle 3"/>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Illegal access to web-connected databases</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Stealing of information, e.g., credit card numbers. </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Economic reasons</a:t>
            </a:r>
          </a:p>
          <a:p>
            <a:pPr marL="342900" indent="-342900" eaLnBrk="0" fontAlgn="base" hangingPunct="0">
              <a:spcBef>
                <a:spcPct val="20000"/>
              </a:spcBef>
              <a:spcAft>
                <a:spcPct val="0"/>
              </a:spcAft>
              <a:buFontTx/>
              <a:buChar char="•"/>
            </a:pPr>
            <a:r>
              <a:rPr lang="en-US" sz="3200">
                <a:solidFill>
                  <a:srgbClr val="000000"/>
                </a:solidFill>
                <a:latin typeface="Times New Roman" pitchFamily="18" charset="0"/>
              </a:rPr>
              <a:t>Exploit poor database authorization, implementation, or alternate routes</a:t>
            </a:r>
          </a:p>
        </p:txBody>
      </p:sp>
    </p:spTree>
    <p:extLst>
      <p:ext uri="{BB962C8B-B14F-4D97-AF65-F5344CB8AC3E}">
        <p14:creationId xmlns:p14="http://schemas.microsoft.com/office/powerpoint/2010/main" val="394248582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Date Placeholder 3"/>
          <p:cNvSpPr>
            <a:spLocks noGrp="1"/>
          </p:cNvSpPr>
          <p:nvPr>
            <p:ph type="dt" sz="quarter" idx="10"/>
          </p:nvPr>
        </p:nvSpPr>
        <p:spPr>
          <a:noFill/>
        </p:spPr>
        <p:txBody>
          <a:bodyPr/>
          <a:lstStyle/>
          <a:p>
            <a:pPr eaLnBrk="0" hangingPunct="0"/>
            <a:fld id="{5F7D9868-EA11-4305-A4E5-B7637212248C}" type="datetime1">
              <a:rPr lang="en-US" smtClean="0">
                <a:solidFill>
                  <a:srgbClr val="000000"/>
                </a:solidFill>
              </a:rPr>
              <a:pPr eaLnBrk="0" hangingPunct="0"/>
              <a:t>5/3/2016</a:t>
            </a:fld>
            <a:endParaRPr lang="en-US" smtClean="0">
              <a:solidFill>
                <a:srgbClr val="000000"/>
              </a:solidFill>
            </a:endParaRPr>
          </a:p>
        </p:txBody>
      </p:sp>
      <p:sp>
        <p:nvSpPr>
          <p:cNvPr id="112643" name="Slide Number Placeholder 5"/>
          <p:cNvSpPr>
            <a:spLocks noGrp="1"/>
          </p:cNvSpPr>
          <p:nvPr>
            <p:ph type="sldNum" sz="quarter" idx="12"/>
          </p:nvPr>
        </p:nvSpPr>
        <p:spPr>
          <a:noFill/>
        </p:spPr>
        <p:txBody>
          <a:bodyPr/>
          <a:lstStyle/>
          <a:p>
            <a:pPr eaLnBrk="0" hangingPunct="0"/>
            <a:fld id="{393C3998-29BD-4735-AE73-F88D87B13AAA}" type="slidenum">
              <a:rPr lang="en-US" smtClean="0">
                <a:solidFill>
                  <a:srgbClr val="000000"/>
                </a:solidFill>
              </a:rPr>
              <a:pPr eaLnBrk="0" hangingPunct="0"/>
              <a:t>91</a:t>
            </a:fld>
            <a:endParaRPr lang="en-US" smtClean="0">
              <a:solidFill>
                <a:srgbClr val="000000"/>
              </a:solidFill>
            </a:endParaRPr>
          </a:p>
        </p:txBody>
      </p:sp>
      <p:sp>
        <p:nvSpPr>
          <p:cNvPr id="112644" name="Rectangle 2"/>
          <p:cNvSpPr>
            <a:spLocks noGrp="1" noChangeArrowheads="1"/>
          </p:cNvSpPr>
          <p:nvPr>
            <p:ph type="title" idx="4294967295"/>
          </p:nvPr>
        </p:nvSpPr>
        <p:spPr/>
        <p:txBody>
          <a:bodyPr/>
          <a:lstStyle/>
          <a:p>
            <a:pPr eaLnBrk="1" hangingPunct="1"/>
            <a:r>
              <a:rPr lang="en-US" smtClean="0"/>
              <a:t>Identity-related attacks</a:t>
            </a:r>
          </a:p>
        </p:txBody>
      </p:sp>
      <p:sp>
        <p:nvSpPr>
          <p:cNvPr id="112645" name="Rectangle 3"/>
          <p:cNvSpPr>
            <a:spLocks noGrp="1" noChangeArrowheads="1"/>
          </p:cNvSpPr>
          <p:nvPr>
            <p:ph type="body" idx="4294967295"/>
          </p:nvPr>
        </p:nvSpPr>
        <p:spPr/>
        <p:txBody>
          <a:bodyPr/>
          <a:lstStyle/>
          <a:p>
            <a:pPr eaLnBrk="1" hangingPunct="1"/>
            <a:r>
              <a:rPr lang="en-US" dirty="0" smtClean="0"/>
              <a:t>Assume somebody’s identity to buy goods</a:t>
            </a:r>
          </a:p>
          <a:p>
            <a:pPr eaLnBrk="1" hangingPunct="1"/>
            <a:r>
              <a:rPr lang="en-US" dirty="0" smtClean="0"/>
              <a:t>Defamation—false information about somebody</a:t>
            </a:r>
          </a:p>
          <a:p>
            <a:pPr eaLnBrk="1" hangingPunct="1"/>
            <a:r>
              <a:rPr lang="en-US" dirty="0" smtClean="0"/>
              <a:t>May be the result of phishing or from compromising a database</a:t>
            </a:r>
          </a:p>
          <a:p>
            <a:pPr eaLnBrk="1" hangingPunct="1"/>
            <a:r>
              <a:rPr lang="en-US" dirty="0" smtClean="0"/>
              <a:t>One of the most common attacks</a:t>
            </a:r>
          </a:p>
          <a:p>
            <a:pPr eaLnBrk="1" hangingPunct="1"/>
            <a:r>
              <a:rPr lang="en-US" dirty="0" smtClean="0"/>
              <a:t>Not always computer based (garbage scavenging is common)</a:t>
            </a:r>
          </a:p>
        </p:txBody>
      </p:sp>
    </p:spTree>
    <p:extLst>
      <p:ext uri="{BB962C8B-B14F-4D97-AF65-F5344CB8AC3E}">
        <p14:creationId xmlns:p14="http://schemas.microsoft.com/office/powerpoint/2010/main" val="308959218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Date Placeholder 1"/>
          <p:cNvSpPr>
            <a:spLocks noGrp="1"/>
          </p:cNvSpPr>
          <p:nvPr>
            <p:ph type="dt" sz="quarter" idx="10"/>
          </p:nvPr>
        </p:nvSpPr>
        <p:spPr>
          <a:noFill/>
        </p:spPr>
        <p:txBody>
          <a:bodyPr/>
          <a:lstStyle/>
          <a:p>
            <a:pPr eaLnBrk="0" hangingPunct="0"/>
            <a:fld id="{C747BEE8-3539-4F1F-BBBB-7817D819DF84}" type="datetime1">
              <a:rPr lang="en-US" smtClean="0">
                <a:solidFill>
                  <a:srgbClr val="000000"/>
                </a:solidFill>
              </a:rPr>
              <a:pPr eaLnBrk="0" hangingPunct="0"/>
              <a:t>5/3/2016</a:t>
            </a:fld>
            <a:endParaRPr lang="en-US" smtClean="0">
              <a:solidFill>
                <a:srgbClr val="000000"/>
              </a:solidFill>
            </a:endParaRPr>
          </a:p>
        </p:txBody>
      </p:sp>
      <p:sp>
        <p:nvSpPr>
          <p:cNvPr id="113667" name="Slide Number Placeholder 3"/>
          <p:cNvSpPr>
            <a:spLocks noGrp="1"/>
          </p:cNvSpPr>
          <p:nvPr>
            <p:ph type="sldNum" sz="quarter" idx="12"/>
          </p:nvPr>
        </p:nvSpPr>
        <p:spPr>
          <a:noFill/>
        </p:spPr>
        <p:txBody>
          <a:bodyPr/>
          <a:lstStyle/>
          <a:p>
            <a:pPr eaLnBrk="0" hangingPunct="0"/>
            <a:fld id="{EE6EA345-D421-4E7B-BCB7-9C268F34BE73}" type="slidenum">
              <a:rPr lang="en-US" smtClean="0">
                <a:solidFill>
                  <a:srgbClr val="000000"/>
                </a:solidFill>
              </a:rPr>
              <a:pPr eaLnBrk="0" hangingPunct="0"/>
              <a:t>92</a:t>
            </a:fld>
            <a:endParaRPr lang="en-US" smtClean="0">
              <a:solidFill>
                <a:srgbClr val="000000"/>
              </a:solidFill>
            </a:endParaRPr>
          </a:p>
        </p:txBody>
      </p:sp>
      <p:sp>
        <p:nvSpPr>
          <p:cNvPr id="113668" name="Rectangle 2"/>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a:solidFill>
                  <a:srgbClr val="000000"/>
                </a:solidFill>
                <a:latin typeface="Times New Roman" pitchFamily="18" charset="0"/>
              </a:rPr>
              <a:t>Cyberwar and terrorism</a:t>
            </a:r>
          </a:p>
        </p:txBody>
      </p:sp>
      <p:sp>
        <p:nvSpPr>
          <p:cNvPr id="113669" name="Rectangle 3"/>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pPr>
            <a:r>
              <a:rPr lang="en-US" sz="3200" dirty="0">
                <a:solidFill>
                  <a:srgbClr val="000000"/>
                </a:solidFill>
                <a:latin typeface="Times New Roman" pitchFamily="18" charset="0"/>
              </a:rPr>
              <a:t>Massive attack to the computer systems of some country or institution or to the Internet itself</a:t>
            </a:r>
          </a:p>
          <a:p>
            <a:pPr marL="342900" indent="-342900" eaLnBrk="0" fontAlgn="base" hangingPunct="0">
              <a:spcBef>
                <a:spcPct val="20000"/>
              </a:spcBef>
              <a:spcAft>
                <a:spcPct val="0"/>
              </a:spcAft>
              <a:buFontTx/>
              <a:buChar char="•"/>
            </a:pPr>
            <a:r>
              <a:rPr lang="en-US" sz="3200" dirty="0">
                <a:solidFill>
                  <a:srgbClr val="000000"/>
                </a:solidFill>
                <a:latin typeface="Times New Roman" pitchFamily="18" charset="0"/>
              </a:rPr>
              <a:t>Carried out by organized groups or a government</a:t>
            </a:r>
          </a:p>
          <a:p>
            <a:pPr marL="342900" indent="-342900" eaLnBrk="0" fontAlgn="base" hangingPunct="0">
              <a:spcBef>
                <a:spcPct val="20000"/>
              </a:spcBef>
              <a:spcAft>
                <a:spcPct val="0"/>
              </a:spcAft>
              <a:buFontTx/>
              <a:buChar char="•"/>
            </a:pPr>
            <a:r>
              <a:rPr lang="en-US" sz="3200" dirty="0" smtClean="0">
                <a:solidFill>
                  <a:srgbClr val="000000"/>
                </a:solidFill>
                <a:latin typeface="Times New Roman" pitchFamily="18" charset="0"/>
              </a:rPr>
              <a:t>May use </a:t>
            </a:r>
            <a:r>
              <a:rPr lang="en-US" sz="3200" dirty="0">
                <a:solidFill>
                  <a:srgbClr val="000000"/>
                </a:solidFill>
                <a:latin typeface="Times New Roman" pitchFamily="18" charset="0"/>
              </a:rPr>
              <a:t>all the other </a:t>
            </a:r>
            <a:r>
              <a:rPr lang="en-US" sz="3200" dirty="0" smtClean="0">
                <a:solidFill>
                  <a:srgbClr val="000000"/>
                </a:solidFill>
                <a:latin typeface="Times New Roman" pitchFamily="18" charset="0"/>
              </a:rPr>
              <a:t>attacks or ad hoc attacks</a:t>
            </a:r>
            <a:endParaRPr lang="en-US" sz="3200" dirty="0">
              <a:solidFill>
                <a:srgbClr val="000000"/>
              </a:solidFill>
              <a:latin typeface="Times New Roman" pitchFamily="18" charset="0"/>
            </a:endParaRPr>
          </a:p>
        </p:txBody>
      </p:sp>
    </p:spTree>
    <p:extLst>
      <p:ext uri="{BB962C8B-B14F-4D97-AF65-F5344CB8AC3E}">
        <p14:creationId xmlns:p14="http://schemas.microsoft.com/office/powerpoint/2010/main" val="86299286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4"/>
          <p:cNvSpPr>
            <a:spLocks noChangeArrowheads="1"/>
          </p:cNvSpPr>
          <p:nvPr/>
        </p:nvSpPr>
        <p:spPr bwMode="auto">
          <a:xfrm>
            <a:off x="685800" y="228600"/>
            <a:ext cx="7772400" cy="1143000"/>
          </a:xfrm>
          <a:prstGeom prst="rect">
            <a:avLst/>
          </a:prstGeom>
          <a:noFill/>
          <a:ln w="9525">
            <a:noFill/>
            <a:miter lim="800000"/>
            <a:headEnd/>
            <a:tailEnd/>
          </a:ln>
        </p:spPr>
        <p:txBody>
          <a:bodyPr anchor="ctr"/>
          <a:lstStyle/>
          <a:p>
            <a:pPr algn="ctr" fontAlgn="base">
              <a:spcBef>
                <a:spcPct val="0"/>
              </a:spcBef>
              <a:spcAft>
                <a:spcPct val="0"/>
              </a:spcAft>
            </a:pPr>
            <a:r>
              <a:rPr lang="en-US" sz="3600" b="1">
                <a:solidFill>
                  <a:srgbClr val="000000"/>
                </a:solidFill>
              </a:rPr>
              <a:t>Stuxnet</a:t>
            </a:r>
          </a:p>
        </p:txBody>
      </p:sp>
      <p:sp>
        <p:nvSpPr>
          <p:cNvPr id="114691" name="Rectangle 5"/>
          <p:cNvSpPr>
            <a:spLocks noChangeArrowheads="1"/>
          </p:cNvSpPr>
          <p:nvPr/>
        </p:nvSpPr>
        <p:spPr bwMode="auto">
          <a:xfrm>
            <a:off x="685800" y="1676400"/>
            <a:ext cx="7772400" cy="4419600"/>
          </a:xfrm>
          <a:prstGeom prst="rect">
            <a:avLst/>
          </a:prstGeom>
          <a:noFill/>
          <a:ln w="9525">
            <a:noFill/>
            <a:miter lim="800000"/>
            <a:headEnd/>
            <a:tailEnd/>
          </a:ln>
        </p:spPr>
        <p:txBody>
          <a:bodyPr/>
          <a:lstStyle/>
          <a:p>
            <a:pPr marL="342900" indent="-342900" fontAlgn="base">
              <a:lnSpc>
                <a:spcPct val="90000"/>
              </a:lnSpc>
              <a:spcBef>
                <a:spcPct val="20000"/>
              </a:spcBef>
              <a:spcAft>
                <a:spcPct val="0"/>
              </a:spcAft>
              <a:buFontTx/>
              <a:buChar char="•"/>
            </a:pPr>
            <a:r>
              <a:rPr lang="en-US" sz="2400" i="1" dirty="0">
                <a:solidFill>
                  <a:srgbClr val="000000"/>
                </a:solidFill>
              </a:rPr>
              <a:t>The </a:t>
            </a:r>
            <a:r>
              <a:rPr lang="en-US" sz="2400" i="1" dirty="0" err="1">
                <a:solidFill>
                  <a:srgbClr val="000000"/>
                </a:solidFill>
              </a:rPr>
              <a:t>Stuxnet</a:t>
            </a:r>
            <a:r>
              <a:rPr lang="en-US" sz="2400" i="1" dirty="0">
                <a:solidFill>
                  <a:srgbClr val="000000"/>
                </a:solidFill>
              </a:rPr>
              <a:t> worm that disrupted Iran's ability to enrich uranium into bomb-grade nuclear fuel was jointly created by Israel and the U.S., </a:t>
            </a:r>
            <a:r>
              <a:rPr lang="en-US" sz="2400" i="1" dirty="0" smtClean="0">
                <a:solidFill>
                  <a:srgbClr val="000000"/>
                </a:solidFill>
              </a:rPr>
              <a:t>according to the </a:t>
            </a:r>
            <a:r>
              <a:rPr lang="en-US" sz="2400" i="1" dirty="0">
                <a:solidFill>
                  <a:srgbClr val="000000"/>
                </a:solidFill>
              </a:rPr>
              <a:t>New York </a:t>
            </a:r>
            <a:r>
              <a:rPr lang="en-US" sz="2400" i="1" dirty="0" smtClean="0">
                <a:solidFill>
                  <a:srgbClr val="000000"/>
                </a:solidFill>
              </a:rPr>
              <a:t>Times. </a:t>
            </a:r>
            <a:endParaRPr lang="en-US" sz="2400" i="1" dirty="0">
              <a:solidFill>
                <a:srgbClr val="000000"/>
              </a:solidFill>
            </a:endParaRPr>
          </a:p>
          <a:p>
            <a:pPr marL="342900" indent="-342900" fontAlgn="base">
              <a:lnSpc>
                <a:spcPct val="90000"/>
              </a:lnSpc>
              <a:spcBef>
                <a:spcPct val="20000"/>
              </a:spcBef>
              <a:spcAft>
                <a:spcPct val="0"/>
              </a:spcAft>
              <a:buFontTx/>
              <a:buChar char="•"/>
            </a:pPr>
            <a:r>
              <a:rPr lang="en-US" sz="2400" i="1" dirty="0">
                <a:solidFill>
                  <a:srgbClr val="000000"/>
                </a:solidFill>
              </a:rPr>
              <a:t>The NYT claimed that Israel's covert nuclear facility at </a:t>
            </a:r>
            <a:r>
              <a:rPr lang="en-US" sz="2400" i="1" dirty="0" err="1">
                <a:solidFill>
                  <a:srgbClr val="000000"/>
                </a:solidFill>
              </a:rPr>
              <a:t>Dimona</a:t>
            </a:r>
            <a:r>
              <a:rPr lang="en-US" sz="2400" i="1" dirty="0">
                <a:solidFill>
                  <a:srgbClr val="000000"/>
                </a:solidFill>
              </a:rPr>
              <a:t> was used to test the worm's effectiveness on centrifuges like the ones Iran employs at its </a:t>
            </a:r>
            <a:r>
              <a:rPr lang="en-US" sz="2400" i="1" dirty="0" err="1">
                <a:solidFill>
                  <a:srgbClr val="000000"/>
                </a:solidFill>
              </a:rPr>
              <a:t>Natanz</a:t>
            </a:r>
            <a:r>
              <a:rPr lang="en-US" sz="2400" i="1" dirty="0">
                <a:solidFill>
                  <a:srgbClr val="000000"/>
                </a:solidFill>
              </a:rPr>
              <a:t> complex, which has been plagued by technical problems. </a:t>
            </a:r>
          </a:p>
          <a:p>
            <a:pPr marL="342900" indent="-342900" fontAlgn="base">
              <a:lnSpc>
                <a:spcPct val="90000"/>
              </a:lnSpc>
              <a:spcBef>
                <a:spcPct val="20000"/>
              </a:spcBef>
              <a:spcAft>
                <a:spcPct val="0"/>
              </a:spcAft>
              <a:buFontTx/>
              <a:buChar char="•"/>
            </a:pPr>
            <a:r>
              <a:rPr lang="en-US" sz="2400" i="1" dirty="0" err="1" smtClean="0">
                <a:solidFill>
                  <a:srgbClr val="000000"/>
                </a:solidFill>
              </a:rPr>
              <a:t>Stuxnet</a:t>
            </a:r>
            <a:r>
              <a:rPr lang="en-US" sz="2400" i="1" dirty="0">
                <a:solidFill>
                  <a:srgbClr val="000000"/>
                </a:solidFill>
              </a:rPr>
              <a:t>, which first came to light in June 2010 but may have been aimed at Iran as early as mid-2009, has been extensively analyzed by security researchers, most notably </a:t>
            </a:r>
            <a:r>
              <a:rPr lang="en-US" sz="2400" i="1" dirty="0" smtClean="0">
                <a:solidFill>
                  <a:srgbClr val="000000"/>
                </a:solidFill>
              </a:rPr>
              <a:t>by </a:t>
            </a:r>
            <a:r>
              <a:rPr lang="en-US" sz="2400" i="1" dirty="0">
                <a:solidFill>
                  <a:srgbClr val="000000"/>
                </a:solidFill>
              </a:rPr>
              <a:t>Symantec, and by Ralph </a:t>
            </a:r>
            <a:r>
              <a:rPr lang="en-US" sz="2400" i="1" dirty="0" err="1">
                <a:solidFill>
                  <a:srgbClr val="000000"/>
                </a:solidFill>
              </a:rPr>
              <a:t>Langner</a:t>
            </a:r>
            <a:r>
              <a:rPr lang="en-US" sz="2400" i="1" dirty="0">
                <a:solidFill>
                  <a:srgbClr val="000000"/>
                </a:solidFill>
              </a:rPr>
              <a:t> of the German firm </a:t>
            </a:r>
            <a:r>
              <a:rPr lang="en-US" sz="2400" i="1" dirty="0" err="1">
                <a:solidFill>
                  <a:srgbClr val="000000"/>
                </a:solidFill>
              </a:rPr>
              <a:t>Langner</a:t>
            </a:r>
            <a:r>
              <a:rPr lang="en-US" sz="2400" i="1" dirty="0">
                <a:solidFill>
                  <a:srgbClr val="000000"/>
                </a:solidFill>
              </a:rPr>
              <a:t> Communications GmbH. </a:t>
            </a:r>
            <a:endParaRPr lang="en-US" sz="2400" i="1" dirty="0" smtClean="0">
              <a:solidFill>
                <a:srgbClr val="000000"/>
              </a:solidFill>
            </a:endParaRPr>
          </a:p>
          <a:p>
            <a:pPr marL="342900" indent="-342900" fontAlgn="base">
              <a:lnSpc>
                <a:spcPct val="90000"/>
              </a:lnSpc>
              <a:spcBef>
                <a:spcPct val="20000"/>
              </a:spcBef>
              <a:spcAft>
                <a:spcPct val="0"/>
              </a:spcAft>
              <a:buFontTx/>
              <a:buChar char="•"/>
            </a:pPr>
            <a:r>
              <a:rPr lang="en-US" sz="2400" i="1" dirty="0" smtClean="0">
                <a:solidFill>
                  <a:srgbClr val="000000"/>
                </a:solidFill>
              </a:rPr>
              <a:t>It was the first example of a cyber-attack doing real damage to a physical system</a:t>
            </a:r>
            <a:endParaRPr lang="en-US" sz="2400" i="1" dirty="0">
              <a:solidFill>
                <a:srgbClr val="000000"/>
              </a:solidFill>
            </a:endParaRPr>
          </a:p>
        </p:txBody>
      </p:sp>
    </p:spTree>
    <p:extLst>
      <p:ext uri="{BB962C8B-B14F-4D97-AF65-F5344CB8AC3E}">
        <p14:creationId xmlns:p14="http://schemas.microsoft.com/office/powerpoint/2010/main" val="143235144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4"/>
          <p:cNvSpPr>
            <a:spLocks noChangeArrowheads="1"/>
          </p:cNvSpPr>
          <p:nvPr/>
        </p:nvSpPr>
        <p:spPr bwMode="auto">
          <a:xfrm>
            <a:off x="685800" y="228600"/>
            <a:ext cx="7772400" cy="1143000"/>
          </a:xfrm>
          <a:prstGeom prst="rect">
            <a:avLst/>
          </a:prstGeom>
          <a:noFill/>
          <a:ln w="9525">
            <a:noFill/>
            <a:miter lim="800000"/>
            <a:headEnd/>
            <a:tailEnd/>
          </a:ln>
        </p:spPr>
        <p:txBody>
          <a:bodyPr anchor="ctr"/>
          <a:lstStyle/>
          <a:p>
            <a:pPr algn="ctr" fontAlgn="base">
              <a:spcBef>
                <a:spcPct val="0"/>
              </a:spcBef>
              <a:spcAft>
                <a:spcPct val="0"/>
              </a:spcAft>
            </a:pPr>
            <a:r>
              <a:rPr lang="en-US" sz="3600" b="1">
                <a:solidFill>
                  <a:srgbClr val="000000"/>
                </a:solidFill>
              </a:rPr>
              <a:t>Highway traffic disruption</a:t>
            </a:r>
          </a:p>
        </p:txBody>
      </p:sp>
      <p:sp>
        <p:nvSpPr>
          <p:cNvPr id="115715" name="Rectangle 5"/>
          <p:cNvSpPr>
            <a:spLocks noChangeArrowheads="1"/>
          </p:cNvSpPr>
          <p:nvPr/>
        </p:nvSpPr>
        <p:spPr bwMode="auto">
          <a:xfrm>
            <a:off x="685800" y="1676400"/>
            <a:ext cx="7772400" cy="4419600"/>
          </a:xfrm>
          <a:prstGeom prst="rect">
            <a:avLst/>
          </a:prstGeom>
          <a:noFill/>
          <a:ln w="9525">
            <a:noFill/>
            <a:miter lim="800000"/>
            <a:headEnd/>
            <a:tailEnd/>
          </a:ln>
        </p:spPr>
        <p:txBody>
          <a:bodyPr/>
          <a:lstStyle/>
          <a:p>
            <a:pPr marL="342900" indent="-342900" fontAlgn="base">
              <a:lnSpc>
                <a:spcPct val="80000"/>
              </a:lnSpc>
              <a:spcBef>
                <a:spcPct val="20000"/>
              </a:spcBef>
              <a:spcAft>
                <a:spcPct val="0"/>
              </a:spcAft>
              <a:buFontTx/>
              <a:buChar char="•"/>
            </a:pPr>
            <a:r>
              <a:rPr lang="en-US" sz="2000" dirty="0">
                <a:solidFill>
                  <a:srgbClr val="000000"/>
                </a:solidFill>
                <a:latin typeface="Arial" panose="020B0604020202020204" pitchFamily="34" charset="0"/>
                <a:cs typeface="Arial" panose="020B0604020202020204" pitchFamily="34" charset="0"/>
              </a:rPr>
              <a:t>Weaknesses in 802.11p vehicular wireless networks could make them targets for terrorists seeking to wreak havoc on the nation's highways, according to a briefing </a:t>
            </a:r>
            <a:r>
              <a:rPr lang="en-US" sz="2000" dirty="0" smtClean="0">
                <a:solidFill>
                  <a:srgbClr val="000000"/>
                </a:solidFill>
                <a:latin typeface="Arial" panose="020B0604020202020204" pitchFamily="34" charset="0"/>
                <a:cs typeface="Arial" panose="020B0604020202020204" pitchFamily="34" charset="0"/>
              </a:rPr>
              <a:t>in the </a:t>
            </a:r>
            <a:r>
              <a:rPr lang="en-US" sz="2000" dirty="0">
                <a:solidFill>
                  <a:srgbClr val="000000"/>
                </a:solidFill>
                <a:latin typeface="Arial" panose="020B0604020202020204" pitchFamily="34" charset="0"/>
                <a:cs typeface="Arial" panose="020B0604020202020204" pitchFamily="34" charset="0"/>
              </a:rPr>
              <a:t>Black Hat DC conference </a:t>
            </a:r>
            <a:r>
              <a:rPr lang="en-US" sz="2000" dirty="0" smtClean="0">
                <a:solidFill>
                  <a:srgbClr val="000000"/>
                </a:solidFill>
                <a:latin typeface="Arial" panose="020B0604020202020204" pitchFamily="34" charset="0"/>
                <a:cs typeface="Arial" panose="020B0604020202020204" pitchFamily="34" charset="0"/>
              </a:rPr>
              <a:t>of 2012</a:t>
            </a:r>
            <a:endParaRPr lang="en-US" sz="2000" dirty="0">
              <a:solidFill>
                <a:srgbClr val="000000"/>
              </a:solidFill>
              <a:latin typeface="Arial" panose="020B0604020202020204" pitchFamily="34" charset="0"/>
              <a:cs typeface="Arial" panose="020B0604020202020204" pitchFamily="34" charset="0"/>
            </a:endParaRPr>
          </a:p>
          <a:p>
            <a:pPr marL="342900" indent="-342900" fontAlgn="base">
              <a:lnSpc>
                <a:spcPct val="80000"/>
              </a:lnSpc>
              <a:spcBef>
                <a:spcPct val="20000"/>
              </a:spcBef>
              <a:spcAft>
                <a:spcPct val="0"/>
              </a:spcAft>
              <a:buFontTx/>
              <a:buChar char="•"/>
            </a:pPr>
            <a:r>
              <a:rPr lang="en-US" sz="2000" dirty="0">
                <a:solidFill>
                  <a:srgbClr val="000000"/>
                </a:solidFill>
                <a:latin typeface="Arial" panose="020B0604020202020204" pitchFamily="34" charset="0"/>
                <a:cs typeface="Arial" panose="020B0604020202020204" pitchFamily="34" charset="0"/>
              </a:rPr>
              <a:t>The technology, commonly used for electronic toll collection, will someday be used for controlling traffic flow and warning drivers of highway dangers – a system that could be exploited if not implemented properly, says Rob </a:t>
            </a:r>
            <a:r>
              <a:rPr lang="en-US" sz="2000" dirty="0" err="1">
                <a:solidFill>
                  <a:srgbClr val="000000"/>
                </a:solidFill>
                <a:latin typeface="Arial" panose="020B0604020202020204" pitchFamily="34" charset="0"/>
                <a:cs typeface="Arial" panose="020B0604020202020204" pitchFamily="34" charset="0"/>
              </a:rPr>
              <a:t>Havelt</a:t>
            </a:r>
            <a:r>
              <a:rPr lang="en-US" sz="2000" dirty="0">
                <a:solidFill>
                  <a:srgbClr val="000000"/>
                </a:solidFill>
                <a:latin typeface="Arial" panose="020B0604020202020204" pitchFamily="34" charset="0"/>
                <a:cs typeface="Arial" panose="020B0604020202020204" pitchFamily="34" charset="0"/>
              </a:rPr>
              <a:t>, director of penetration testing at security vendor </a:t>
            </a:r>
            <a:r>
              <a:rPr lang="en-US" sz="2000" dirty="0" err="1">
                <a:solidFill>
                  <a:srgbClr val="000000"/>
                </a:solidFill>
                <a:latin typeface="Arial" panose="020B0604020202020204" pitchFamily="34" charset="0"/>
                <a:cs typeface="Arial" panose="020B0604020202020204" pitchFamily="34" charset="0"/>
              </a:rPr>
              <a:t>Trustwave's</a:t>
            </a:r>
            <a:r>
              <a:rPr lang="en-US" sz="2000" dirty="0">
                <a:solidFill>
                  <a:srgbClr val="000000"/>
                </a:solidFill>
                <a:latin typeface="Arial" panose="020B0604020202020204" pitchFamily="34" charset="0"/>
                <a:cs typeface="Arial" panose="020B0604020202020204" pitchFamily="34" charset="0"/>
              </a:rPr>
              <a:t> </a:t>
            </a:r>
            <a:r>
              <a:rPr lang="en-US" sz="2000" dirty="0" err="1">
                <a:solidFill>
                  <a:srgbClr val="000000"/>
                </a:solidFill>
                <a:latin typeface="Arial" panose="020B0604020202020204" pitchFamily="34" charset="0"/>
                <a:cs typeface="Arial" panose="020B0604020202020204" pitchFamily="34" charset="0"/>
              </a:rPr>
              <a:t>SpiderLabs</a:t>
            </a:r>
            <a:r>
              <a:rPr lang="en-US" sz="2000" dirty="0">
                <a:solidFill>
                  <a:srgbClr val="000000"/>
                </a:solidFill>
                <a:latin typeface="Arial" panose="020B0604020202020204" pitchFamily="34" charset="0"/>
                <a:cs typeface="Arial" panose="020B0604020202020204" pitchFamily="34" charset="0"/>
              </a:rPr>
              <a:t>, who </a:t>
            </a:r>
            <a:r>
              <a:rPr lang="en-US" sz="2000" dirty="0" smtClean="0">
                <a:solidFill>
                  <a:srgbClr val="000000"/>
                </a:solidFill>
                <a:latin typeface="Arial" panose="020B0604020202020204" pitchFamily="34" charset="0"/>
                <a:cs typeface="Arial" panose="020B0604020202020204" pitchFamily="34" charset="0"/>
              </a:rPr>
              <a:t>presented </a:t>
            </a:r>
            <a:r>
              <a:rPr lang="en-US" sz="2000" dirty="0">
                <a:solidFill>
                  <a:srgbClr val="000000"/>
                </a:solidFill>
                <a:latin typeface="Arial" panose="020B0604020202020204" pitchFamily="34" charset="0"/>
                <a:cs typeface="Arial" panose="020B0604020202020204" pitchFamily="34" charset="0"/>
              </a:rPr>
              <a:t>a briefing called "Hacking the Fast Lane: Security Issues with 802.11p, DSRC and WAVE". </a:t>
            </a:r>
          </a:p>
          <a:p>
            <a:pPr marL="342900" indent="-342900" fontAlgn="base">
              <a:lnSpc>
                <a:spcPct val="80000"/>
              </a:lnSpc>
              <a:spcBef>
                <a:spcPct val="20000"/>
              </a:spcBef>
              <a:spcAft>
                <a:spcPct val="0"/>
              </a:spcAft>
              <a:buFontTx/>
              <a:buChar char="•"/>
            </a:pPr>
            <a:r>
              <a:rPr lang="en-US" sz="2000" dirty="0">
                <a:solidFill>
                  <a:srgbClr val="000000"/>
                </a:solidFill>
                <a:latin typeface="Arial" panose="020B0604020202020204" pitchFamily="34" charset="0"/>
                <a:cs typeface="Arial" panose="020B0604020202020204" pitchFamily="34" charset="0"/>
              </a:rPr>
              <a:t>"It would make killing a lot of people easy," he says of 802.11p systems for traffic control that aren't designed and deployed with an eye toward security. The standard itself is secure, he says, but systems using it are complex and that can lead to insecurity. </a:t>
            </a:r>
          </a:p>
          <a:p>
            <a:pPr marL="342900" indent="-342900" fontAlgn="base">
              <a:lnSpc>
                <a:spcPct val="80000"/>
              </a:lnSpc>
              <a:spcBef>
                <a:spcPct val="20000"/>
              </a:spcBef>
              <a:spcAft>
                <a:spcPct val="0"/>
              </a:spcAft>
              <a:buFontTx/>
              <a:buChar char="•"/>
            </a:pPr>
            <a:r>
              <a:rPr lang="en-US" sz="2000" dirty="0">
                <a:solidFill>
                  <a:srgbClr val="000000"/>
                </a:solidFill>
                <a:latin typeface="Arial" panose="020B0604020202020204" pitchFamily="34" charset="0"/>
                <a:cs typeface="Arial" panose="020B0604020202020204" pitchFamily="34" charset="0"/>
              </a:rPr>
              <a:t>For instance, one role of these systems is to warn drivers of potential hazards in the road ahead. If the system is hacked and this information is false, that could lead to drivers reacting in dangerous ways that could cause pileups and traffic </a:t>
            </a:r>
            <a:r>
              <a:rPr lang="en-US" sz="2000" dirty="0" smtClean="0">
                <a:solidFill>
                  <a:srgbClr val="000000"/>
                </a:solidFill>
                <a:latin typeface="Arial" panose="020B0604020202020204" pitchFamily="34" charset="0"/>
                <a:cs typeface="Arial" panose="020B0604020202020204" pitchFamily="34" charset="0"/>
              </a:rPr>
              <a:t>jams. </a:t>
            </a:r>
            <a:endParaRPr lang="en-US" sz="20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669472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Date Placeholder 1"/>
          <p:cNvSpPr>
            <a:spLocks noGrp="1"/>
          </p:cNvSpPr>
          <p:nvPr>
            <p:ph type="dt" sz="quarter" idx="10"/>
          </p:nvPr>
        </p:nvSpPr>
        <p:spPr>
          <a:noFill/>
        </p:spPr>
        <p:txBody>
          <a:bodyPr/>
          <a:lstStyle/>
          <a:p>
            <a:pPr eaLnBrk="0" hangingPunct="0"/>
            <a:fld id="{FC315F88-E273-4982-B068-5BDB346F9811}" type="datetime1">
              <a:rPr lang="en-US" smtClean="0">
                <a:solidFill>
                  <a:srgbClr val="000000"/>
                </a:solidFill>
              </a:rPr>
              <a:pPr eaLnBrk="0" hangingPunct="0"/>
              <a:t>5/3/2016</a:t>
            </a:fld>
            <a:endParaRPr lang="en-US" smtClean="0">
              <a:solidFill>
                <a:srgbClr val="000000"/>
              </a:solidFill>
            </a:endParaRPr>
          </a:p>
        </p:txBody>
      </p:sp>
      <p:sp>
        <p:nvSpPr>
          <p:cNvPr id="116739" name="Slide Number Placeholder 3"/>
          <p:cNvSpPr>
            <a:spLocks noGrp="1"/>
          </p:cNvSpPr>
          <p:nvPr>
            <p:ph type="sldNum" sz="quarter" idx="12"/>
          </p:nvPr>
        </p:nvSpPr>
        <p:spPr>
          <a:noFill/>
        </p:spPr>
        <p:txBody>
          <a:bodyPr/>
          <a:lstStyle/>
          <a:p>
            <a:pPr eaLnBrk="0" hangingPunct="0"/>
            <a:fld id="{764FA701-1A67-440F-B495-F589CBA648A7}" type="slidenum">
              <a:rPr lang="en-US" smtClean="0">
                <a:solidFill>
                  <a:srgbClr val="000000"/>
                </a:solidFill>
              </a:rPr>
              <a:pPr eaLnBrk="0" hangingPunct="0"/>
              <a:t>95</a:t>
            </a:fld>
            <a:endParaRPr lang="en-US" smtClean="0">
              <a:solidFill>
                <a:srgbClr val="000000"/>
              </a:solidFill>
            </a:endParaRPr>
          </a:p>
        </p:txBody>
      </p:sp>
      <p:pic>
        <p:nvPicPr>
          <p:cNvPr id="116740" name="Picture 2"/>
          <p:cNvPicPr>
            <a:picLocks noChangeAspect="1" noChangeArrowheads="1"/>
          </p:cNvPicPr>
          <p:nvPr/>
        </p:nvPicPr>
        <p:blipFill>
          <a:blip r:embed="rId2" cstate="print"/>
          <a:srcRect/>
          <a:stretch>
            <a:fillRect/>
          </a:stretch>
        </p:blipFill>
        <p:spPr bwMode="auto">
          <a:xfrm>
            <a:off x="862013" y="71438"/>
            <a:ext cx="7423150" cy="6711950"/>
          </a:xfrm>
          <a:prstGeom prst="rect">
            <a:avLst/>
          </a:prstGeom>
          <a:noFill/>
          <a:ln w="9525">
            <a:noFill/>
            <a:miter lim="800000"/>
            <a:headEnd/>
            <a:tailEnd/>
          </a:ln>
        </p:spPr>
      </p:pic>
    </p:spTree>
    <p:extLst>
      <p:ext uri="{BB962C8B-B14F-4D97-AF65-F5344CB8AC3E}">
        <p14:creationId xmlns:p14="http://schemas.microsoft.com/office/powerpoint/2010/main" val="281503738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1"/>
          <p:cNvSpPr>
            <a:spLocks noGrp="1"/>
          </p:cNvSpPr>
          <p:nvPr>
            <p:ph type="dt" sz="quarter" idx="10"/>
          </p:nvPr>
        </p:nvSpPr>
        <p:spPr>
          <a:noFill/>
        </p:spPr>
        <p:txBody>
          <a:bodyPr/>
          <a:lstStyle/>
          <a:p>
            <a:pPr eaLnBrk="0" hangingPunct="0"/>
            <a:fld id="{54FCCEB6-EE3A-4DF8-83C8-359BFBF3271B}" type="datetime1">
              <a:rPr lang="en-US" smtClean="0">
                <a:solidFill>
                  <a:srgbClr val="000000"/>
                </a:solidFill>
              </a:rPr>
              <a:pPr eaLnBrk="0" hangingPunct="0"/>
              <a:t>5/3/2016</a:t>
            </a:fld>
            <a:endParaRPr lang="en-US" smtClean="0">
              <a:solidFill>
                <a:srgbClr val="000000"/>
              </a:solidFill>
            </a:endParaRPr>
          </a:p>
        </p:txBody>
      </p:sp>
      <p:sp>
        <p:nvSpPr>
          <p:cNvPr id="90115" name="Slide Number Placeholder 3"/>
          <p:cNvSpPr>
            <a:spLocks noGrp="1"/>
          </p:cNvSpPr>
          <p:nvPr>
            <p:ph type="sldNum" sz="quarter" idx="12"/>
          </p:nvPr>
        </p:nvSpPr>
        <p:spPr>
          <a:noFill/>
        </p:spPr>
        <p:txBody>
          <a:bodyPr/>
          <a:lstStyle/>
          <a:p>
            <a:pPr eaLnBrk="0" hangingPunct="0"/>
            <a:fld id="{D931D1E7-0416-4B6B-A1DB-B8A5BD6A31C1}" type="slidenum">
              <a:rPr lang="en-US" smtClean="0">
                <a:solidFill>
                  <a:srgbClr val="000000"/>
                </a:solidFill>
              </a:rPr>
              <a:pPr eaLnBrk="0" hangingPunct="0"/>
              <a:t>96</a:t>
            </a:fld>
            <a:endParaRPr lang="en-US" smtClean="0">
              <a:solidFill>
                <a:srgbClr val="000000"/>
              </a:solidFill>
            </a:endParaRPr>
          </a:p>
        </p:txBody>
      </p:sp>
      <p:sp>
        <p:nvSpPr>
          <p:cNvPr id="90116" name="Rectangle 2"/>
          <p:cNvSpPr>
            <a:spLocks noChangeArrowheads="1"/>
          </p:cNvSpPr>
          <p:nvPr/>
        </p:nvSpPr>
        <p:spPr bwMode="auto">
          <a:xfrm>
            <a:off x="685800" y="609600"/>
            <a:ext cx="7772400" cy="1143000"/>
          </a:xfrm>
          <a:prstGeom prst="rect">
            <a:avLst/>
          </a:prstGeom>
          <a:noFill/>
          <a:ln w="9525">
            <a:noFill/>
            <a:miter lim="800000"/>
            <a:headEnd/>
            <a:tailEnd/>
          </a:ln>
        </p:spPr>
        <p:txBody>
          <a:bodyPr anchor="ctr"/>
          <a:lstStyle/>
          <a:p>
            <a:pPr algn="ctr" eaLnBrk="0" fontAlgn="base" hangingPunct="0">
              <a:spcBef>
                <a:spcPct val="0"/>
              </a:spcBef>
              <a:spcAft>
                <a:spcPct val="0"/>
              </a:spcAft>
            </a:pPr>
            <a:r>
              <a:rPr lang="en-US" sz="4400">
                <a:solidFill>
                  <a:srgbClr val="000000"/>
                </a:solidFill>
                <a:latin typeface="Times New Roman" pitchFamily="18" charset="0"/>
              </a:rPr>
              <a:t>OO and UML</a:t>
            </a:r>
          </a:p>
        </p:txBody>
      </p:sp>
      <p:sp>
        <p:nvSpPr>
          <p:cNvPr id="90117" name="Rectangle 3"/>
          <p:cNvSpPr>
            <a:spLocks noChangeArrowheads="1"/>
          </p:cNvSpPr>
          <p:nvPr/>
        </p:nvSpPr>
        <p:spPr bwMode="auto">
          <a:xfrm>
            <a:off x="685800" y="1981200"/>
            <a:ext cx="7772400" cy="4114800"/>
          </a:xfrm>
          <a:prstGeom prst="rect">
            <a:avLst/>
          </a:prstGeom>
          <a:noFill/>
          <a:ln w="9525">
            <a:noFill/>
            <a:miter lim="800000"/>
            <a:headEnd/>
            <a:tailEnd/>
          </a:ln>
        </p:spPr>
        <p:txBody>
          <a:bodyPr/>
          <a:lstStyle/>
          <a:p>
            <a:pPr marL="342900" indent="-342900" eaLnBrk="0" fontAlgn="base" hangingPunct="0">
              <a:spcBef>
                <a:spcPct val="20000"/>
              </a:spcBef>
              <a:spcAft>
                <a:spcPct val="0"/>
              </a:spcAft>
              <a:buFontTx/>
              <a:buChar char="•"/>
            </a:pPr>
            <a:r>
              <a:rPr lang="en-US" sz="3200" dirty="0">
                <a:solidFill>
                  <a:srgbClr val="000000"/>
                </a:solidFill>
                <a:latin typeface="Times New Roman" pitchFamily="18" charset="0"/>
              </a:rPr>
              <a:t>UML is an object-oriented language for specifying, constructing, visualizing, and documenting a software design.</a:t>
            </a:r>
          </a:p>
          <a:p>
            <a:pPr marL="342900" indent="-342900" eaLnBrk="0" fontAlgn="base" hangingPunct="0">
              <a:spcBef>
                <a:spcPct val="20000"/>
              </a:spcBef>
              <a:spcAft>
                <a:spcPct val="0"/>
              </a:spcAft>
              <a:buFontTx/>
              <a:buChar char="•"/>
            </a:pPr>
            <a:r>
              <a:rPr lang="en-US" sz="3200" dirty="0">
                <a:solidFill>
                  <a:srgbClr val="000000"/>
                </a:solidFill>
                <a:latin typeface="Times New Roman" pitchFamily="18" charset="0"/>
              </a:rPr>
              <a:t>Basically a notation and its corresponding </a:t>
            </a:r>
            <a:r>
              <a:rPr lang="en-US" sz="3200" dirty="0" smtClean="0">
                <a:solidFill>
                  <a:srgbClr val="000000"/>
                </a:solidFill>
                <a:latin typeface="Times New Roman" pitchFamily="18" charset="0"/>
              </a:rPr>
              <a:t>meaning, </a:t>
            </a:r>
            <a:r>
              <a:rPr lang="en-US" sz="3200" dirty="0">
                <a:solidFill>
                  <a:srgbClr val="000000"/>
                </a:solidFill>
                <a:latin typeface="Times New Roman" pitchFamily="18" charset="0"/>
              </a:rPr>
              <a:t>not a process.</a:t>
            </a:r>
          </a:p>
          <a:p>
            <a:pPr marL="342900" indent="-342900" eaLnBrk="0" fontAlgn="base" hangingPunct="0">
              <a:spcBef>
                <a:spcPct val="20000"/>
              </a:spcBef>
              <a:spcAft>
                <a:spcPct val="0"/>
              </a:spcAft>
              <a:buFontTx/>
              <a:buChar char="•"/>
            </a:pPr>
            <a:r>
              <a:rPr lang="en-US" sz="3200" dirty="0" smtClean="0">
                <a:solidFill>
                  <a:srgbClr val="000000"/>
                </a:solidFill>
                <a:latin typeface="Times New Roman" pitchFamily="18" charset="0"/>
              </a:rPr>
              <a:t>Object Management Group (OMG) </a:t>
            </a:r>
            <a:r>
              <a:rPr lang="en-US" sz="3200" dirty="0">
                <a:solidFill>
                  <a:srgbClr val="000000"/>
                </a:solidFill>
                <a:latin typeface="Times New Roman" pitchFamily="18" charset="0"/>
              </a:rPr>
              <a:t>standard  (</a:t>
            </a:r>
            <a:r>
              <a:rPr lang="en-US" sz="3200" dirty="0">
                <a:solidFill>
                  <a:srgbClr val="000000"/>
                </a:solidFill>
                <a:latin typeface="Times New Roman" pitchFamily="18" charset="0"/>
                <a:hlinkClick r:id="rId2"/>
              </a:rPr>
              <a:t>www.omg.org</a:t>
            </a:r>
            <a:r>
              <a:rPr lang="en-US" sz="3200" dirty="0" smtClean="0">
                <a:solidFill>
                  <a:srgbClr val="000000"/>
                </a:solidFill>
                <a:latin typeface="Times New Roman" pitchFamily="18" charset="0"/>
              </a:rPr>
              <a:t>)</a:t>
            </a:r>
          </a:p>
          <a:p>
            <a:pPr marL="342900" indent="-342900" eaLnBrk="0" fontAlgn="base" hangingPunct="0">
              <a:spcBef>
                <a:spcPct val="20000"/>
              </a:spcBef>
              <a:spcAft>
                <a:spcPct val="0"/>
              </a:spcAft>
              <a:buFontTx/>
              <a:buChar char="•"/>
            </a:pPr>
            <a:r>
              <a:rPr lang="en-US" sz="3200" dirty="0" smtClean="0">
                <a:solidFill>
                  <a:srgbClr val="000000"/>
                </a:solidFill>
                <a:latin typeface="Times New Roman" pitchFamily="18" charset="0"/>
              </a:rPr>
              <a:t>We will use it to describe systems</a:t>
            </a:r>
            <a:endParaRPr lang="en-US" sz="3200" dirty="0">
              <a:solidFill>
                <a:srgbClr val="000000"/>
              </a:solidFill>
              <a:latin typeface="Times New Roman" pitchFamily="18" charset="0"/>
            </a:endParaRPr>
          </a:p>
          <a:p>
            <a:pPr marL="342900" indent="-342900" eaLnBrk="0" fontAlgn="base" hangingPunct="0">
              <a:spcBef>
                <a:spcPct val="20000"/>
              </a:spcBef>
              <a:spcAft>
                <a:spcPct val="0"/>
              </a:spcAft>
              <a:buFontTx/>
              <a:buChar char="•"/>
            </a:pPr>
            <a:endParaRPr lang="en-US" sz="3200" dirty="0">
              <a:solidFill>
                <a:srgbClr val="000000"/>
              </a:solidFill>
              <a:latin typeface="Times New Roman" pitchFamily="18" charset="0"/>
            </a:endParaRPr>
          </a:p>
        </p:txBody>
      </p:sp>
    </p:spTree>
    <p:extLst>
      <p:ext uri="{BB962C8B-B14F-4D97-AF65-F5344CB8AC3E}">
        <p14:creationId xmlns:p14="http://schemas.microsoft.com/office/powerpoint/2010/main" val="131578969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Title 1"/>
          <p:cNvSpPr>
            <a:spLocks noGrp="1"/>
          </p:cNvSpPr>
          <p:nvPr>
            <p:ph type="title"/>
          </p:nvPr>
        </p:nvSpPr>
        <p:spPr/>
        <p:txBody>
          <a:bodyPr/>
          <a:lstStyle/>
          <a:p>
            <a:r>
              <a:rPr lang="en-US" altLang="en-US" smtClean="0"/>
              <a:t>UML free tools</a:t>
            </a:r>
          </a:p>
        </p:txBody>
      </p:sp>
      <p:sp>
        <p:nvSpPr>
          <p:cNvPr id="651267" name="Content Placeholder 2"/>
          <p:cNvSpPr>
            <a:spLocks noGrp="1"/>
          </p:cNvSpPr>
          <p:nvPr>
            <p:ph idx="1"/>
          </p:nvPr>
        </p:nvSpPr>
        <p:spPr/>
        <p:txBody>
          <a:bodyPr/>
          <a:lstStyle/>
          <a:p>
            <a:r>
              <a:rPr lang="en-US" altLang="en-US" sz="2000" dirty="0" err="1"/>
              <a:t>UMLet</a:t>
            </a:r>
            <a:r>
              <a:rPr lang="en-US" altLang="en-US" sz="2000" dirty="0"/>
              <a:t>, </a:t>
            </a:r>
            <a:r>
              <a:rPr lang="en-US" altLang="en-US" sz="2000" dirty="0">
                <a:hlinkClick r:id="rId2"/>
              </a:rPr>
              <a:t>http://www.umlet.com/</a:t>
            </a:r>
            <a:r>
              <a:rPr lang="en-US" altLang="en-US" sz="2000" dirty="0"/>
              <a:t> </a:t>
            </a:r>
          </a:p>
          <a:p>
            <a:r>
              <a:rPr lang="en-US" altLang="en-US" sz="2000" dirty="0" err="1"/>
              <a:t>UMLet</a:t>
            </a:r>
            <a:r>
              <a:rPr lang="en-US" altLang="en-US" sz="2000" dirty="0"/>
              <a:t> is a free, open-source UML tool with a simple user interface: draw UML diagrams fast, produce sequence and activity diagrams from plain text, export diagrams to eps, pdf, jpg, </a:t>
            </a:r>
            <a:r>
              <a:rPr lang="en-US" altLang="en-US" sz="2000" dirty="0" err="1"/>
              <a:t>svg</a:t>
            </a:r>
            <a:r>
              <a:rPr lang="en-US" altLang="en-US" sz="2000" dirty="0"/>
              <a:t>, and clipboard, share diagrams using Eclipse, and create new, custom UML elements. </a:t>
            </a:r>
            <a:r>
              <a:rPr lang="en-US" altLang="en-US" sz="2000" dirty="0" err="1"/>
              <a:t>UMLet</a:t>
            </a:r>
            <a:r>
              <a:rPr lang="en-US" altLang="en-US" sz="2000" dirty="0"/>
              <a:t> runs stand-alone or as Eclipse plug-in on Windows, OS X and Linux. (Also, check out its sister tool </a:t>
            </a:r>
            <a:r>
              <a:rPr lang="en-US" altLang="en-US" sz="2000" dirty="0" err="1">
                <a:hlinkClick r:id="rId3"/>
              </a:rPr>
              <a:t>PLOTlet</a:t>
            </a:r>
            <a:r>
              <a:rPr lang="en-US" altLang="en-US" sz="2000" dirty="0"/>
              <a:t> to create chart grids.)</a:t>
            </a:r>
          </a:p>
          <a:p>
            <a:r>
              <a:rPr lang="en-US" altLang="en-US" sz="2000" dirty="0" err="1"/>
              <a:t>ArgoUML</a:t>
            </a:r>
            <a:r>
              <a:rPr lang="en-US" altLang="en-US" sz="2000" dirty="0"/>
              <a:t>, http://argouml.tigris.org/ </a:t>
            </a:r>
          </a:p>
          <a:p>
            <a:r>
              <a:rPr lang="en-US" altLang="en-US" sz="2000" dirty="0" err="1"/>
              <a:t>ArgoUML</a:t>
            </a:r>
            <a:r>
              <a:rPr lang="en-US" altLang="en-US" sz="2000" dirty="0"/>
              <a:t> is </a:t>
            </a:r>
            <a:r>
              <a:rPr lang="en-US" altLang="en-US" sz="2000" dirty="0" smtClean="0"/>
              <a:t>an </a:t>
            </a:r>
            <a:r>
              <a:rPr lang="en-US" altLang="en-US" sz="2000" dirty="0"/>
              <a:t>open source UML modeling tool and includes support for all standard UML 1.4 diagrams. It runs on any Java platform and is available in ten languages. </a:t>
            </a:r>
            <a:r>
              <a:rPr lang="en-US" altLang="en-US" sz="2000" dirty="0" err="1"/>
              <a:t>ArgoUML</a:t>
            </a:r>
            <a:r>
              <a:rPr lang="en-US" altLang="en-US" sz="2000" dirty="0"/>
              <a:t> 0.26 and 0.26.2 were downloaded over 80,000 times and are in use all over the world. </a:t>
            </a:r>
            <a:r>
              <a:rPr lang="en-US" altLang="en-US" sz="2000" dirty="0" err="1"/>
              <a:t>ArgoUML</a:t>
            </a:r>
            <a:r>
              <a:rPr lang="en-US" altLang="en-US" sz="2000" dirty="0"/>
              <a:t> is distributed under the </a:t>
            </a:r>
            <a:r>
              <a:rPr lang="en-US" altLang="en-US" sz="2000" dirty="0">
                <a:hlinkClick r:id="rId4"/>
              </a:rPr>
              <a:t>Eclipse Public License (EPL) 1.0</a:t>
            </a:r>
            <a:r>
              <a:rPr lang="en-US" altLang="en-US" sz="2000" dirty="0"/>
              <a:t>. </a:t>
            </a:r>
          </a:p>
          <a:p>
            <a:endParaRPr lang="en-US" altLang="en-US" sz="1350" dirty="0"/>
          </a:p>
          <a:p>
            <a:endParaRPr lang="en-US" altLang="en-US" sz="1350" dirty="0"/>
          </a:p>
        </p:txBody>
      </p:sp>
    </p:spTree>
    <p:extLst>
      <p:ext uri="{BB962C8B-B14F-4D97-AF65-F5344CB8AC3E}">
        <p14:creationId xmlns:p14="http://schemas.microsoft.com/office/powerpoint/2010/main" val="428194436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Textbooks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[And08] R. Anderson, </a:t>
            </a:r>
            <a:r>
              <a:rPr lang="en-US" i="1" dirty="0"/>
              <a:t>Security Engineering (2</a:t>
            </a:r>
            <a:r>
              <a:rPr lang="en-US" i="1" baseline="30000" dirty="0"/>
              <a:t>nd</a:t>
            </a:r>
            <a:r>
              <a:rPr lang="en-US" i="1" dirty="0"/>
              <a:t>. Ed.)</a:t>
            </a:r>
            <a:r>
              <a:rPr lang="en-US" dirty="0"/>
              <a:t>, Wiley, 2008.</a:t>
            </a:r>
          </a:p>
          <a:p>
            <a:r>
              <a:rPr lang="en-US" dirty="0" smtClean="0"/>
              <a:t>[</a:t>
            </a:r>
            <a:r>
              <a:rPr lang="en-US" dirty="0"/>
              <a:t>Bis03] M. Bishop, </a:t>
            </a:r>
            <a:r>
              <a:rPr lang="en-US" i="1" dirty="0"/>
              <a:t>Computer Security: Art and science</a:t>
            </a:r>
            <a:r>
              <a:rPr lang="en-US" dirty="0"/>
              <a:t>, Addison-Wesley 2003.</a:t>
            </a:r>
          </a:p>
          <a:p>
            <a:r>
              <a:rPr lang="en-US" dirty="0" smtClean="0"/>
              <a:t>[</a:t>
            </a:r>
            <a:r>
              <a:rPr lang="en-US" dirty="0"/>
              <a:t>Bus96] F. </a:t>
            </a:r>
            <a:r>
              <a:rPr lang="en-US" dirty="0" err="1"/>
              <a:t>Buschmann</a:t>
            </a:r>
            <a:r>
              <a:rPr lang="en-US" dirty="0"/>
              <a:t>, R. </a:t>
            </a:r>
            <a:r>
              <a:rPr lang="en-US" dirty="0" err="1"/>
              <a:t>Meunier</a:t>
            </a:r>
            <a:r>
              <a:rPr lang="en-US" dirty="0"/>
              <a:t>, H. Rohnert, P. </a:t>
            </a:r>
            <a:r>
              <a:rPr lang="en-US" dirty="0" err="1"/>
              <a:t>Sommerland</a:t>
            </a:r>
            <a:r>
              <a:rPr lang="en-US" dirty="0"/>
              <a:t>, and M. </a:t>
            </a:r>
            <a:r>
              <a:rPr lang="en-US" dirty="0" err="1"/>
              <a:t>Stal</a:t>
            </a:r>
            <a:r>
              <a:rPr lang="en-US" dirty="0"/>
              <a:t>.</a:t>
            </a:r>
            <a:r>
              <a:rPr lang="en-US" i="1" dirty="0"/>
              <a:t>, Pattern- oriented software architecture</a:t>
            </a:r>
            <a:r>
              <a:rPr lang="en-US" dirty="0"/>
              <a:t>, Wiley 1996</a:t>
            </a:r>
            <a:r>
              <a:rPr lang="en-US" dirty="0" smtClean="0"/>
              <a:t>.</a:t>
            </a:r>
          </a:p>
          <a:p>
            <a:r>
              <a:rPr lang="en-US" dirty="0"/>
              <a:t>[Gol06] D. </a:t>
            </a:r>
            <a:r>
              <a:rPr lang="en-US" dirty="0" err="1"/>
              <a:t>Gollmann</a:t>
            </a:r>
            <a:r>
              <a:rPr lang="en-US" dirty="0"/>
              <a:t>, </a:t>
            </a:r>
            <a:r>
              <a:rPr lang="en-US" i="1" dirty="0"/>
              <a:t>Computer security (2</a:t>
            </a:r>
            <a:r>
              <a:rPr lang="en-US" i="1" baseline="30000" dirty="0"/>
              <a:t>nd</a:t>
            </a:r>
            <a:r>
              <a:rPr lang="en-US" i="1" dirty="0"/>
              <a:t> Ed.)</a:t>
            </a:r>
            <a:r>
              <a:rPr lang="en-US" dirty="0"/>
              <a:t>, Wiley, 2006.</a:t>
            </a:r>
          </a:p>
          <a:p>
            <a:r>
              <a:rPr lang="en-US" dirty="0" smtClean="0"/>
              <a:t>[Pfl15] </a:t>
            </a:r>
            <a:r>
              <a:rPr lang="en-US" dirty="0" err="1" smtClean="0"/>
              <a:t>C.P.Pfleeger</a:t>
            </a:r>
            <a:r>
              <a:rPr lang="en-US" dirty="0"/>
              <a:t>, </a:t>
            </a:r>
            <a:r>
              <a:rPr lang="en-US" dirty="0" smtClean="0"/>
              <a:t>S.L. </a:t>
            </a:r>
            <a:r>
              <a:rPr lang="en-US" dirty="0" err="1" smtClean="0"/>
              <a:t>Pfleeger</a:t>
            </a:r>
            <a:r>
              <a:rPr lang="en-US" dirty="0" smtClean="0"/>
              <a:t>, J. Margulies, </a:t>
            </a:r>
            <a:r>
              <a:rPr lang="en-US" i="1" dirty="0" smtClean="0"/>
              <a:t>Security </a:t>
            </a:r>
            <a:r>
              <a:rPr lang="en-US" i="1" dirty="0"/>
              <a:t>in computing, </a:t>
            </a:r>
            <a:r>
              <a:rPr lang="en-US" i="1" dirty="0" smtClean="0"/>
              <a:t>5th </a:t>
            </a:r>
            <a:r>
              <a:rPr lang="en-US" dirty="0" smtClean="0"/>
              <a:t> </a:t>
            </a:r>
            <a:r>
              <a:rPr lang="en-US" i="1" dirty="0"/>
              <a:t>Ed</a:t>
            </a:r>
            <a:r>
              <a:rPr lang="en-US" dirty="0"/>
              <a:t>., </a:t>
            </a:r>
            <a:r>
              <a:rPr lang="en-US" dirty="0" smtClean="0"/>
              <a:t>Pierson, 2014.</a:t>
            </a: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3325563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refs.</a:t>
            </a:r>
            <a:endParaRPr lang="en-US" dirty="0"/>
          </a:p>
        </p:txBody>
      </p:sp>
      <p:sp>
        <p:nvSpPr>
          <p:cNvPr id="3" name="Content Placeholder 2"/>
          <p:cNvSpPr>
            <a:spLocks noGrp="1"/>
          </p:cNvSpPr>
          <p:nvPr>
            <p:ph idx="1"/>
          </p:nvPr>
        </p:nvSpPr>
        <p:spPr/>
        <p:txBody>
          <a:bodyPr>
            <a:normAutofit fontScale="62500" lnSpcReduction="20000"/>
          </a:bodyPr>
          <a:lstStyle/>
          <a:p>
            <a:r>
              <a:rPr lang="en-US" dirty="0"/>
              <a:t>Anton </a:t>
            </a:r>
            <a:r>
              <a:rPr lang="en-US" dirty="0" err="1"/>
              <a:t>Uzunov</a:t>
            </a:r>
            <a:r>
              <a:rPr lang="en-US" dirty="0"/>
              <a:t>, E. B Fernandez, Katrina Falkner, “Security Solution Frames and Security Patterns for authorization in distributed, collaborative systems”, </a:t>
            </a:r>
            <a:r>
              <a:rPr lang="en-US" i="1" dirty="0"/>
              <a:t>Computers &amp; Security</a:t>
            </a:r>
            <a:r>
              <a:rPr lang="en-US" dirty="0"/>
              <a:t>, 2015, </a:t>
            </a:r>
            <a:r>
              <a:rPr lang="en-US" dirty="0" err="1"/>
              <a:t>doi</a:t>
            </a:r>
            <a:r>
              <a:rPr lang="en-US" dirty="0"/>
              <a:t>: 10.1016/j.cose.2015.08.003  </a:t>
            </a:r>
          </a:p>
          <a:p>
            <a:pPr marL="0" indent="0">
              <a:buNone/>
            </a:pPr>
            <a:endParaRPr lang="en-US" dirty="0"/>
          </a:p>
          <a:p>
            <a:r>
              <a:rPr lang="en-US" dirty="0"/>
              <a:t>Anton </a:t>
            </a:r>
            <a:r>
              <a:rPr lang="en-US" dirty="0" err="1"/>
              <a:t>Uzunov</a:t>
            </a:r>
            <a:r>
              <a:rPr lang="en-US" dirty="0"/>
              <a:t>, E. B Fernandez, Katrina Falkner, “ASE: A Comprehensive Pattern- </a:t>
            </a:r>
            <a:r>
              <a:rPr lang="en-US" dirty="0" smtClean="0"/>
              <a:t>Driven </a:t>
            </a:r>
            <a:r>
              <a:rPr lang="en-US" dirty="0"/>
              <a:t>Security Methodology for Distributed Systems”, </a:t>
            </a:r>
            <a:r>
              <a:rPr lang="en-US" i="1" dirty="0"/>
              <a:t>Journal of Computer Standards &amp; Interfaces , </a:t>
            </a:r>
            <a:r>
              <a:rPr lang="en-US" dirty="0"/>
              <a:t>Volume 41, September 2015, Pages 112-137, http://www.sciencedirect.com/science/article/pii/S0920548915000276 </a:t>
            </a:r>
          </a:p>
          <a:p>
            <a:pPr marL="0" indent="0">
              <a:buNone/>
            </a:pPr>
            <a:endParaRPr lang="en-US" dirty="0"/>
          </a:p>
          <a:p>
            <a:r>
              <a:rPr lang="en-US" dirty="0" err="1"/>
              <a:t>E.B.Fernandez</a:t>
            </a:r>
            <a:r>
              <a:rPr lang="en-US" dirty="0"/>
              <a:t>, Raul </a:t>
            </a:r>
            <a:r>
              <a:rPr lang="en-US" dirty="0" err="1"/>
              <a:t>Monge</a:t>
            </a:r>
            <a:r>
              <a:rPr lang="en-US" dirty="0"/>
              <a:t>, and Keiko </a:t>
            </a:r>
            <a:r>
              <a:rPr lang="en-US" dirty="0" err="1"/>
              <a:t>Hashizume</a:t>
            </a:r>
            <a:r>
              <a:rPr lang="en-US" dirty="0"/>
              <a:t>, “Building a security reference architecture for cloud systems”, </a:t>
            </a:r>
            <a:r>
              <a:rPr lang="en-US" i="1" dirty="0"/>
              <a:t>Requirements Engineering</a:t>
            </a:r>
            <a:r>
              <a:rPr lang="en-US" dirty="0"/>
              <a:t>. </a:t>
            </a:r>
            <a:r>
              <a:rPr lang="en-US" dirty="0" err="1"/>
              <a:t>Doi</a:t>
            </a:r>
            <a:r>
              <a:rPr lang="en-US" dirty="0"/>
              <a:t>: 10.1007/s00766-014-0218-7, 2015 </a:t>
            </a:r>
            <a:r>
              <a:rPr lang="en-US" dirty="0" smtClean="0"/>
              <a:t> </a:t>
            </a:r>
            <a:endParaRPr lang="en-US" dirty="0"/>
          </a:p>
          <a:p>
            <a:pPr marL="0" indent="0">
              <a:buNone/>
            </a:pPr>
            <a:r>
              <a:rPr lang="en-US" dirty="0"/>
              <a:t> </a:t>
            </a:r>
          </a:p>
          <a:p>
            <a:endParaRPr lang="en-US" dirty="0"/>
          </a:p>
        </p:txBody>
      </p:sp>
    </p:spTree>
    <p:extLst>
      <p:ext uri="{BB962C8B-B14F-4D97-AF65-F5344CB8AC3E}">
        <p14:creationId xmlns:p14="http://schemas.microsoft.com/office/powerpoint/2010/main" val="4063618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13543</TotalTime>
  <Words>6320</Words>
  <Application>Microsoft Office PowerPoint</Application>
  <PresentationFormat>On-screen Show (4:3)</PresentationFormat>
  <Paragraphs>684</Paragraphs>
  <Slides>99</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99</vt:i4>
      </vt:variant>
    </vt:vector>
  </HeadingPairs>
  <TitlesOfParts>
    <vt:vector size="107" baseType="lpstr">
      <vt:lpstr>Arial Unicode MS</vt:lpstr>
      <vt:lpstr>SimSun</vt:lpstr>
      <vt:lpstr>Arial</vt:lpstr>
      <vt:lpstr>Calibri</vt:lpstr>
      <vt:lpstr>Script</vt:lpstr>
      <vt:lpstr>Times New Roman</vt:lpstr>
      <vt:lpstr>Office Theme</vt:lpstr>
      <vt:lpstr>Acrobat Document</vt:lpstr>
      <vt:lpstr> CIS 6375  Distributed Systems Security     Summer 2016</vt:lpstr>
      <vt:lpstr>Do we have a problem?</vt:lpstr>
      <vt:lpstr>The top incidents of 2014 http://www.networkworld.com/article/2861023/security0/worst-security-breaches-of-the-year-2014-sony-tops-the-list.html?phint=newt%3Dnetworkworld_security_alert&amp;phint=idg_eid%3Dc30d380502694c47d2c45cb7576fbd6b#tk.NWWNLE_nlt_security_2014-12-19</vt:lpstr>
      <vt:lpstr>PowerPoint Presentation</vt:lpstr>
      <vt:lpstr>PowerPoint Presentation</vt:lpstr>
      <vt:lpstr>PowerPoint Presentation</vt:lpstr>
      <vt:lpstr>PowerPoint Presentation</vt:lpstr>
      <vt:lpstr>PowerPoint Presentation</vt:lpstr>
      <vt:lpstr>Attacks to medical devices http://www.healthcareinfosecurity.com/medical-device-hacks-dangers-a-7464/op-1</vt:lpstr>
      <vt:lpstr>Even guardians of Internet Security are targets </vt:lpstr>
      <vt:lpstr>Attack to German steel mill http://www.theregister.co.uk/2014/12/22/hackers_pop_german_steel_mill_wreck_furnace/</vt:lpstr>
      <vt:lpstr>Hackers’ $81 Million Sneak Attack on World Banking http://www.nytimes.com/2016/05/01/business/dealbook/hackers-81-million-sneak-attack-on-world-banking.html</vt:lpstr>
      <vt:lpstr>Costs of a data breach</vt:lpstr>
      <vt:lpstr>Showing in the movies </vt:lpstr>
      <vt:lpstr>Semi-technical Literature</vt:lpstr>
      <vt:lpstr>http://www.networkworld.com/article/2893365/security0/shortage-of-security-pros-worsens.html?phint=newt%3Dnetworkworld_security_alert&amp;phint=idg_eid%3Dc30d380502694c47d2c45cb7576fbd6b#tk.NWWNLE_nlt_security_2015-04-20</vt:lpstr>
      <vt:lpstr>PowerPoint Presentation</vt:lpstr>
      <vt:lpstr>Another similar opinion</vt:lpstr>
      <vt:lpstr>Critical thinking</vt:lpstr>
      <vt:lpstr>PowerPoint Presentation</vt:lpstr>
      <vt:lpstr>Chilean-Italian-American</vt:lpstr>
      <vt:lpstr>PowerPoint Presentation</vt:lpstr>
      <vt:lpstr>PowerPoint Presentation</vt:lpstr>
      <vt:lpstr>Course details I</vt:lpstr>
      <vt:lpstr>Course details II</vt:lpstr>
      <vt:lpstr>Objectives</vt:lpstr>
      <vt:lpstr>PowerPoint Presentation</vt:lpstr>
      <vt:lpstr>Approaches to security</vt:lpstr>
      <vt:lpstr>Need for a holistic view</vt:lpstr>
      <vt:lpstr>Outline</vt:lpstr>
      <vt:lpstr>Outline II</vt:lpstr>
      <vt:lpstr>Value of information</vt:lpstr>
      <vt:lpstr>The security problem</vt:lpstr>
      <vt:lpstr>PowerPoint Presentation</vt:lpstr>
      <vt:lpstr>Attacks and defenses</vt:lpstr>
      <vt:lpstr>Countermeasures (defenses)</vt:lpstr>
      <vt:lpstr>PowerPoint Presentation</vt:lpstr>
      <vt:lpstr>Related aspects</vt:lpstr>
      <vt:lpstr>PowerPoint Presentation</vt:lpstr>
      <vt:lpstr>Socio-technical issues</vt:lpstr>
      <vt:lpstr>Some causes for the security problem</vt:lpstr>
      <vt:lpstr>Some misconceptions               </vt:lpstr>
      <vt:lpstr>Distributed systems</vt:lpstr>
      <vt:lpstr>Architectures</vt:lpstr>
      <vt:lpstr>PowerPoint Presentation</vt:lpstr>
      <vt:lpstr>PowerPoint Presentation</vt:lpstr>
      <vt:lpstr>PowerPoint Presentation</vt:lpstr>
      <vt:lpstr>Basic Architectural components</vt:lpstr>
      <vt:lpstr>Basic Internet architecture</vt:lpstr>
      <vt:lpstr>Web documents</vt:lpstr>
      <vt:lpstr>XML</vt:lpstr>
      <vt:lpstr>Internet impact </vt:lpstr>
      <vt:lpstr>Changes in information access</vt:lpstr>
      <vt:lpstr>New ways of operating </vt:lpstr>
      <vt:lpstr>New user activities</vt:lpstr>
      <vt:lpstr>Hospitals on line</vt:lpstr>
      <vt:lpstr>PowerPoint Presentation</vt:lpstr>
      <vt:lpstr>PowerPoint Presentation</vt:lpstr>
      <vt:lpstr>Enterprise architectures</vt:lpstr>
      <vt:lpstr>Components             </vt:lpstr>
      <vt:lpstr>Web Services            </vt:lpstr>
      <vt:lpstr>PowerPoint Presentation</vt:lpstr>
      <vt:lpstr>PowerPoint Presentation</vt:lpstr>
      <vt:lpstr>PowerPoint Presentation</vt:lpstr>
      <vt:lpstr>Changes to the environment I</vt:lpstr>
      <vt:lpstr>Changes II</vt:lpstr>
      <vt:lpstr>Changes III</vt:lpstr>
      <vt:lpstr>Changes IV</vt:lpstr>
      <vt:lpstr>Threats</vt:lpstr>
      <vt:lpstr>PowerPoint Presentation</vt:lpstr>
      <vt:lpstr>PowerPoint Presentation</vt:lpstr>
      <vt:lpstr>PowerPoint Presentation</vt:lpstr>
      <vt:lpstr>Definitions</vt:lpstr>
      <vt:lpstr>Types of  misuse</vt:lpstr>
      <vt:lpstr>Attackers</vt:lpstr>
      <vt:lpstr>Attack methods</vt:lpstr>
      <vt:lpstr>Attack stages</vt:lpstr>
      <vt:lpstr>Threat/Misuse patterns</vt:lpstr>
      <vt:lpstr>Malicious code (malware)</vt:lpstr>
      <vt:lpstr>More varieties</vt:lpstr>
      <vt:lpstr>More varieties</vt:lpstr>
      <vt:lpstr> Detection             </vt:lpstr>
      <vt:lpstr>Incidents</vt:lpstr>
      <vt:lpstr>Hardware malware</vt:lpstr>
      <vt:lpstr>Bloatware P. McDaniel, Computingnow.computer.org</vt:lpstr>
      <vt:lpstr>PowerPoint Presentation</vt:lpstr>
      <vt:lpstr>PowerPoint Presentation</vt:lpstr>
      <vt:lpstr>PowerPoint Presentation</vt:lpstr>
      <vt:lpstr>PowerPoint Presentation</vt:lpstr>
      <vt:lpstr>PowerPoint Presentation</vt:lpstr>
      <vt:lpstr>Identity-related attacks</vt:lpstr>
      <vt:lpstr>PowerPoint Presentation</vt:lpstr>
      <vt:lpstr>PowerPoint Presentation</vt:lpstr>
      <vt:lpstr>PowerPoint Presentation</vt:lpstr>
      <vt:lpstr>PowerPoint Presentation</vt:lpstr>
      <vt:lpstr>PowerPoint Presentation</vt:lpstr>
      <vt:lpstr>UML free tools</vt:lpstr>
      <vt:lpstr>Textbooks</vt:lpstr>
      <vt:lpstr>More refs.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Eduardo Fernandez</dc:creator>
  <cp:lastModifiedBy>Eduardo</cp:lastModifiedBy>
  <cp:revision>178</cp:revision>
  <dcterms:created xsi:type="dcterms:W3CDTF">2014-01-06T18:02:23Z</dcterms:created>
  <dcterms:modified xsi:type="dcterms:W3CDTF">2016-05-03T08:39:16Z</dcterms:modified>
</cp:coreProperties>
</file>