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72" r:id="rId3"/>
    <p:sldId id="273" r:id="rId4"/>
    <p:sldId id="327" r:id="rId5"/>
    <p:sldId id="328" r:id="rId6"/>
    <p:sldId id="329" r:id="rId7"/>
    <p:sldId id="330" r:id="rId8"/>
    <p:sldId id="356" r:id="rId9"/>
    <p:sldId id="331" r:id="rId10"/>
    <p:sldId id="326" r:id="rId11"/>
    <p:sldId id="267" r:id="rId12"/>
    <p:sldId id="268" r:id="rId13"/>
    <p:sldId id="269" r:id="rId14"/>
    <p:sldId id="325" r:id="rId15"/>
    <p:sldId id="270" r:id="rId16"/>
    <p:sldId id="271" r:id="rId17"/>
    <p:sldId id="282" r:id="rId18"/>
    <p:sldId id="299" r:id="rId19"/>
    <p:sldId id="260" r:id="rId20"/>
    <p:sldId id="262" r:id="rId21"/>
    <p:sldId id="261" r:id="rId22"/>
    <p:sldId id="263" r:id="rId23"/>
    <p:sldId id="264" r:id="rId24"/>
    <p:sldId id="265" r:id="rId25"/>
    <p:sldId id="266" r:id="rId26"/>
    <p:sldId id="275" r:id="rId27"/>
    <p:sldId id="276" r:id="rId28"/>
    <p:sldId id="277" r:id="rId29"/>
    <p:sldId id="278" r:id="rId30"/>
    <p:sldId id="296" r:id="rId31"/>
    <p:sldId id="297" r:id="rId32"/>
    <p:sldId id="298" r:id="rId33"/>
    <p:sldId id="286" r:id="rId34"/>
    <p:sldId id="287" r:id="rId35"/>
    <p:sldId id="288" r:id="rId36"/>
    <p:sldId id="289" r:id="rId37"/>
    <p:sldId id="280" r:id="rId38"/>
    <p:sldId id="290" r:id="rId39"/>
    <p:sldId id="291" r:id="rId40"/>
    <p:sldId id="292"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57" r:id="rId56"/>
    <p:sldId id="358" r:id="rId57"/>
    <p:sldId id="359" r:id="rId58"/>
    <p:sldId id="360" r:id="rId59"/>
    <p:sldId id="361" r:id="rId60"/>
    <p:sldId id="362" r:id="rId61"/>
    <p:sldId id="293" r:id="rId62"/>
    <p:sldId id="300" r:id="rId63"/>
    <p:sldId id="301" r:id="rId64"/>
    <p:sldId id="302" r:id="rId65"/>
    <p:sldId id="303" r:id="rId66"/>
    <p:sldId id="304" r:id="rId67"/>
    <p:sldId id="305" r:id="rId68"/>
    <p:sldId id="306" r:id="rId69"/>
    <p:sldId id="307" r:id="rId70"/>
    <p:sldId id="308" r:id="rId71"/>
    <p:sldId id="309" r:id="rId72"/>
    <p:sldId id="294" r:id="rId73"/>
    <p:sldId id="310" r:id="rId74"/>
    <p:sldId id="311" r:id="rId75"/>
    <p:sldId id="313" r:id="rId76"/>
    <p:sldId id="314" r:id="rId77"/>
    <p:sldId id="315" r:id="rId78"/>
    <p:sldId id="316" r:id="rId79"/>
    <p:sldId id="317" r:id="rId80"/>
    <p:sldId id="318" r:id="rId81"/>
    <p:sldId id="319" r:id="rId82"/>
    <p:sldId id="363" r:id="rId83"/>
    <p:sldId id="320" r:id="rId84"/>
    <p:sldId id="323" r:id="rId85"/>
    <p:sldId id="324" r:id="rId86"/>
    <p:sldId id="352" r:id="rId87"/>
    <p:sldId id="321" r:id="rId88"/>
    <p:sldId id="322"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sorterViewPr>
    <p:cViewPr>
      <p:scale>
        <a:sx n="50" d="100"/>
        <a:sy n="50" d="100"/>
      </p:scale>
      <p:origin x="0" y="-6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C63B-DB78-4E8A-B247-D081670BAA6B}"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F9AE6-D0E4-490E-9858-CF695BF2FD8E}" type="slidenum">
              <a:rPr lang="en-US" smtClean="0"/>
              <a:t>‹#›</a:t>
            </a:fld>
            <a:endParaRPr lang="en-US"/>
          </a:p>
        </p:txBody>
      </p:sp>
    </p:spTree>
    <p:extLst>
      <p:ext uri="{BB962C8B-B14F-4D97-AF65-F5344CB8AC3E}">
        <p14:creationId xmlns:p14="http://schemas.microsoft.com/office/powerpoint/2010/main" val="8226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hape 1"/>
          <p:cNvSpPr>
            <a:spLocks noGrp="1" noRot="1" noChangeAspect="1" noTextEdit="1"/>
          </p:cNvSpPr>
          <p:nvPr>
            <p:ph type="sldImg"/>
          </p:nvPr>
        </p:nvSpPr>
        <p:spPr>
          <a:ln/>
        </p:spPr>
      </p:sp>
      <p:sp>
        <p:nvSpPr>
          <p:cNvPr id="142339"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142340"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9F4598-BCE6-4530-B972-43636EED092C}" type="slidenum">
              <a:rPr lang="en-US" altLang="en-US" smtClean="0">
                <a:latin typeface="Calibri" panose="020F0502020204030204" pitchFamily="34" charset="0"/>
              </a:rPr>
              <a:pPr>
                <a:spcBef>
                  <a:spcPct val="0"/>
                </a:spcBef>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23686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hape 1"/>
          <p:cNvSpPr>
            <a:spLocks noGrp="1" noRot="1" noChangeAspect="1" noTextEdit="1"/>
          </p:cNvSpPr>
          <p:nvPr>
            <p:ph type="sldImg"/>
          </p:nvPr>
        </p:nvSpPr>
        <p:spPr>
          <a:ln/>
        </p:spPr>
      </p:sp>
      <p:sp>
        <p:nvSpPr>
          <p:cNvPr id="61443"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61444"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1D96FF-19B5-4A2D-B78F-10891636A26D}" type="slidenum">
              <a:rPr lang="en-US" altLang="en-US" smtClean="0">
                <a:latin typeface="Calibri" panose="020F0502020204030204" pitchFamily="34" charset="0"/>
              </a:rPr>
              <a:pPr>
                <a:spcBef>
                  <a:spcPct val="0"/>
                </a:spcBef>
              </a:pPr>
              <a:t>42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98522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hape 1"/>
          <p:cNvSpPr>
            <a:spLocks noGrp="1" noRot="1" noChangeAspect="1" noTextEdit="1"/>
          </p:cNvSpPr>
          <p:nvPr>
            <p:ph type="sldImg"/>
          </p:nvPr>
        </p:nvSpPr>
        <p:spPr>
          <a:ln/>
        </p:spPr>
      </p:sp>
      <p:sp>
        <p:nvSpPr>
          <p:cNvPr id="6349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6349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59C099-54C5-4770-8D20-7F4FE1FBF190}" type="slidenum">
              <a:rPr lang="en-US" altLang="en-US" smtClean="0">
                <a:latin typeface="Calibri" panose="020F0502020204030204" pitchFamily="34" charset="0"/>
              </a:rPr>
              <a:pPr>
                <a:spcBef>
                  <a:spcPct val="0"/>
                </a:spcBef>
              </a:pPr>
              <a:t>43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10955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hape 1"/>
          <p:cNvSpPr>
            <a:spLocks noGrp="1" noRot="1" noChangeAspect="1" noTextEdit="1"/>
          </p:cNvSpPr>
          <p:nvPr>
            <p:ph type="sldImg"/>
          </p:nvPr>
        </p:nvSpPr>
        <p:spPr>
          <a:ln/>
        </p:spPr>
      </p:sp>
      <p:sp>
        <p:nvSpPr>
          <p:cNvPr id="65539"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65540"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8E708E-0CD1-445B-925B-D3EC2DFBAF3B}" type="slidenum">
              <a:rPr lang="en-US" altLang="en-US" smtClean="0">
                <a:latin typeface="Calibri" panose="020F0502020204030204" pitchFamily="34" charset="0"/>
              </a:rPr>
              <a:pPr>
                <a:spcBef>
                  <a:spcPct val="0"/>
                </a:spcBef>
              </a:pPr>
              <a:t>44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4002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hape 1"/>
          <p:cNvSpPr>
            <a:spLocks noGrp="1" noRot="1" noChangeAspect="1" noTextEdit="1"/>
          </p:cNvSpPr>
          <p:nvPr>
            <p:ph type="sldImg"/>
          </p:nvPr>
        </p:nvSpPr>
        <p:spPr>
          <a:ln/>
        </p:spPr>
      </p:sp>
      <p:sp>
        <p:nvSpPr>
          <p:cNvPr id="6861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6861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AB547D-5AD1-41D5-929C-8A21381EA680}" type="slidenum">
              <a:rPr lang="en-US" altLang="en-US" smtClean="0">
                <a:latin typeface="Calibri" panose="020F0502020204030204" pitchFamily="34" charset="0"/>
              </a:rPr>
              <a:pPr>
                <a:spcBef>
                  <a:spcPct val="0"/>
                </a:spcBef>
              </a:pPr>
              <a:t>46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16847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hape 1"/>
          <p:cNvSpPr>
            <a:spLocks noGrp="1" noRot="1" noChangeAspect="1" noTextEdit="1"/>
          </p:cNvSpPr>
          <p:nvPr>
            <p:ph type="sldImg"/>
          </p:nvPr>
        </p:nvSpPr>
        <p:spPr>
          <a:ln/>
        </p:spPr>
      </p:sp>
      <p:sp>
        <p:nvSpPr>
          <p:cNvPr id="70659"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0660"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F0E3CD-E61A-4483-8C5B-1A991E79B7A9}" type="slidenum">
              <a:rPr lang="en-US" altLang="en-US" smtClean="0">
                <a:latin typeface="Calibri" panose="020F0502020204030204" pitchFamily="34" charset="0"/>
              </a:rPr>
              <a:pPr>
                <a:spcBef>
                  <a:spcPct val="0"/>
                </a:spcBef>
              </a:pPr>
              <a:t>47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52431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hape 1"/>
          <p:cNvSpPr>
            <a:spLocks noGrp="1" noRot="1" noChangeAspect="1" noTextEdit="1"/>
          </p:cNvSpPr>
          <p:nvPr>
            <p:ph type="sldImg"/>
          </p:nvPr>
        </p:nvSpPr>
        <p:spPr>
          <a:ln/>
        </p:spPr>
      </p:sp>
      <p:sp>
        <p:nvSpPr>
          <p:cNvPr id="7270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270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3157D3-43A9-48B8-A1A9-9C107C8EBC64}" type="slidenum">
              <a:rPr lang="en-US" altLang="en-US" smtClean="0">
                <a:latin typeface="Calibri" panose="020F0502020204030204" pitchFamily="34" charset="0"/>
              </a:rPr>
              <a:pPr>
                <a:spcBef>
                  <a:spcPct val="0"/>
                </a:spcBef>
              </a:pPr>
              <a:t>48</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87839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hape 1"/>
          <p:cNvSpPr>
            <a:spLocks noGrp="1" noRot="1" noChangeAspect="1" noTextEdit="1"/>
          </p:cNvSpPr>
          <p:nvPr>
            <p:ph type="sldImg"/>
          </p:nvPr>
        </p:nvSpPr>
        <p:spPr>
          <a:ln/>
        </p:spPr>
      </p:sp>
      <p:sp>
        <p:nvSpPr>
          <p:cNvPr id="7475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4756"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08502-6588-4722-9733-D72D116C4E26}" type="slidenum">
              <a:rPr lang="en-US" altLang="en-US" smtClean="0">
                <a:latin typeface="Calibri" panose="020F0502020204030204" pitchFamily="34" charset="0"/>
              </a:rPr>
              <a:pPr>
                <a:spcBef>
                  <a:spcPct val="0"/>
                </a:spcBef>
              </a:pPr>
              <a:t>49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83673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hape 1"/>
          <p:cNvSpPr>
            <a:spLocks noGrp="1" noRot="1" noChangeAspect="1" noTextEdit="1"/>
          </p:cNvSpPr>
          <p:nvPr>
            <p:ph type="sldImg"/>
          </p:nvPr>
        </p:nvSpPr>
        <p:spPr>
          <a:ln/>
        </p:spPr>
      </p:sp>
      <p:sp>
        <p:nvSpPr>
          <p:cNvPr id="7885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885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50D9E9-BA76-49AB-8ED1-0CB34B46523F}" type="slidenum">
              <a:rPr lang="en-US" altLang="en-US" smtClean="0">
                <a:latin typeface="Calibri" panose="020F0502020204030204" pitchFamily="34" charset="0"/>
              </a:rPr>
              <a:pPr>
                <a:spcBef>
                  <a:spcPct val="0"/>
                </a:spcBef>
              </a:pPr>
              <a:t>52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44670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3B3421-71C0-4BF4-B59E-B36C94A5016F}"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61808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B3421-71C0-4BF4-B59E-B36C94A5016F}"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44092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B3421-71C0-4BF4-B59E-B36C94A5016F}"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06931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smtClean="0"/>
              <a:t>Click to edit Master title style</a:t>
            </a:r>
            <a:endParaRPr lang="en-US"/>
          </a:p>
        </p:txBody>
      </p:sp>
      <p:sp>
        <p:nvSpPr>
          <p:cNvPr id="3" name="Text Placeholder 2"/>
          <p:cNvSpPr>
            <a:spLocks noGrp="1"/>
          </p:cNvSpPr>
          <p:nvPr>
            <p:ph type="body" idx="1"/>
          </p:nvPr>
        </p:nvSpPr>
        <p:spPr>
          <a:xfrm>
            <a:off x="406400" y="1371600"/>
            <a:ext cx="11379200" cy="4800600"/>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80F9A63-0543-4AE9-905F-2B7BB51231DD}" type="slidenum">
              <a:rPr lang="en-US" altLang="en-US"/>
              <a:pPr>
                <a:defRPr/>
              </a:pPr>
              <a:t>‹#›</a:t>
            </a:fld>
            <a:endParaRPr lang="en-US" altLang="en-US"/>
          </a:p>
        </p:txBody>
      </p:sp>
    </p:spTree>
    <p:extLst>
      <p:ext uri="{BB962C8B-B14F-4D97-AF65-F5344CB8AC3E}">
        <p14:creationId xmlns:p14="http://schemas.microsoft.com/office/powerpoint/2010/main" val="328521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B3421-71C0-4BF4-B59E-B36C94A5016F}"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8184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B3421-71C0-4BF4-B59E-B36C94A5016F}"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229859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3B3421-71C0-4BF4-B59E-B36C94A5016F}"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77996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3B3421-71C0-4BF4-B59E-B36C94A5016F}"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83021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3B3421-71C0-4BF4-B59E-B36C94A5016F}"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4827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B3421-71C0-4BF4-B59E-B36C94A5016F}"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63097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B3421-71C0-4BF4-B59E-B36C94A5016F}"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214062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B3421-71C0-4BF4-B59E-B36C94A5016F}"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54921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B3421-71C0-4BF4-B59E-B36C94A5016F}" type="datetimeFigureOut">
              <a:rPr lang="en-US" smtClean="0"/>
              <a:t>5/16/2016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AA731-007C-49D9-BE5D-2D8D5600F81B}" type="slidenum">
              <a:rPr lang="en-US" smtClean="0"/>
              <a:t>‹#›</a:t>
            </a:fld>
            <a:endParaRPr lang="en-US"/>
          </a:p>
        </p:txBody>
      </p:sp>
    </p:spTree>
    <p:extLst>
      <p:ext uri="{BB962C8B-B14F-4D97-AF65-F5344CB8AC3E}">
        <p14:creationId xmlns:p14="http://schemas.microsoft.com/office/powerpoint/2010/main" val="97333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hyperlink" Target="http://dx.doi.org/10.1016/j.csi.2013.12.0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3. Security and misuse patterns</a:t>
            </a:r>
            <a:endParaRPr lang="en-US" dirty="0"/>
          </a:p>
        </p:txBody>
      </p:sp>
      <p:sp>
        <p:nvSpPr>
          <p:cNvPr id="3" name="Subtitle 2"/>
          <p:cNvSpPr>
            <a:spLocks noGrp="1"/>
          </p:cNvSpPr>
          <p:nvPr>
            <p:ph type="subTitle" idx="1"/>
          </p:nvPr>
        </p:nvSpPr>
        <p:spPr/>
        <p:txBody>
          <a:bodyPr/>
          <a:lstStyle/>
          <a:p>
            <a:r>
              <a:rPr lang="en-US" dirty="0" smtClean="0"/>
              <a:t>E. B. Fernandez</a:t>
            </a:r>
            <a:endParaRPr lang="en-US" dirty="0"/>
          </a:p>
        </p:txBody>
      </p:sp>
    </p:spTree>
    <p:extLst>
      <p:ext uri="{BB962C8B-B14F-4D97-AF65-F5344CB8AC3E}">
        <p14:creationId xmlns:p14="http://schemas.microsoft.com/office/powerpoint/2010/main" val="2593027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Implied authorization</a:t>
            </a:r>
            <a:r>
              <a:rPr lang="en-US" b="1" i="1" dirty="0"/>
              <a:t/>
            </a:r>
            <a:br>
              <a:rPr lang="en-US" b="1" i="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t>
            </a:r>
            <a:r>
              <a:rPr lang="en-US" dirty="0"/>
              <a:t>convenience we may need to group or structure subjects, protection objects, and some access types in such a way that they may imply others in some ordering structure. In this case, a rule component may be implied by another rule and this must be taken into account when evaluating access. </a:t>
            </a:r>
            <a:endParaRPr lang="en-US" b="1" dirty="0"/>
          </a:p>
          <a:p>
            <a:pPr marL="0" indent="0">
              <a:buNone/>
            </a:pPr>
            <a:endParaRPr lang="en-US" dirty="0"/>
          </a:p>
          <a:p>
            <a:r>
              <a:rPr lang="en-US" dirty="0"/>
              <a:t>The concept of </a:t>
            </a:r>
            <a:r>
              <a:rPr lang="en-US" b="1" i="1" dirty="0"/>
              <a:t>implied authorization</a:t>
            </a:r>
            <a:r>
              <a:rPr lang="en-US" b="1" dirty="0"/>
              <a:t> </a:t>
            </a:r>
            <a:r>
              <a:rPr lang="en-US" dirty="0"/>
              <a:t>was introduced in [Fer75b] and subsequently has been applied in some research projects and used in the later versions of the Windows operating system (starting with NT Version 4.0) and the .NET component authorization. It has also been applied to object-oriented databases where access rights can be inherited along generalization or aggregation </a:t>
            </a:r>
            <a:r>
              <a:rPr lang="en-US" dirty="0" smtClean="0"/>
              <a:t>hierarchies. Used also in the NIST RBAC standard.</a:t>
            </a:r>
            <a:endParaRPr lang="en-US" dirty="0"/>
          </a:p>
        </p:txBody>
      </p:sp>
    </p:spTree>
    <p:extLst>
      <p:ext uri="{BB962C8B-B14F-4D97-AF65-F5344CB8AC3E}">
        <p14:creationId xmlns:p14="http://schemas.microsoft.com/office/powerpoint/2010/main" val="419496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mtClean="0"/>
              <a:t>Conceptual models in applications</a:t>
            </a:r>
          </a:p>
        </p:txBody>
      </p:sp>
      <p:sp>
        <p:nvSpPr>
          <p:cNvPr id="129027" name="Rectangle 3"/>
          <p:cNvSpPr>
            <a:spLocks noGrp="1" noChangeArrowheads="1"/>
          </p:cNvSpPr>
          <p:nvPr>
            <p:ph type="body" idx="1"/>
          </p:nvPr>
        </p:nvSpPr>
        <p:spPr/>
        <p:txBody>
          <a:bodyPr/>
          <a:lstStyle/>
          <a:p>
            <a:r>
              <a:rPr lang="en-US" altLang="en-US" dirty="0" smtClean="0"/>
              <a:t>We can apply security patterns to define application constraints and policies</a:t>
            </a:r>
          </a:p>
          <a:p>
            <a:r>
              <a:rPr lang="en-US" altLang="en-US" dirty="0" smtClean="0"/>
              <a:t>Policies are not just for security, they can define regulations or business rules</a:t>
            </a:r>
          </a:p>
          <a:p>
            <a:r>
              <a:rPr lang="en-US" altLang="en-US" dirty="0" smtClean="0"/>
              <a:t>We show an example of medical policies</a:t>
            </a:r>
          </a:p>
        </p:txBody>
      </p:sp>
    </p:spTree>
    <p:extLst>
      <p:ext uri="{BB962C8B-B14F-4D97-AF65-F5344CB8AC3E}">
        <p14:creationId xmlns:p14="http://schemas.microsoft.com/office/powerpoint/2010/main" val="2262231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Some policies for medical information</a:t>
            </a:r>
          </a:p>
        </p:txBody>
      </p:sp>
      <p:sp>
        <p:nvSpPr>
          <p:cNvPr id="13005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Patients can see their records, consent to their use, must be informed of their use</a:t>
            </a:r>
          </a:p>
          <a:p>
            <a:r>
              <a:rPr lang="en-US" altLang="en-US"/>
              <a:t>A doctor or other medical employee is responsible for use of record (custodian)</a:t>
            </a:r>
          </a:p>
          <a:p>
            <a:r>
              <a:rPr lang="en-US" altLang="en-US"/>
              <a:t>Records of patients with genetic or infectious diseases must be related</a:t>
            </a:r>
          </a:p>
        </p:txBody>
      </p:sp>
    </p:spTree>
    <p:extLst>
      <p:ext uri="{BB962C8B-B14F-4D97-AF65-F5344CB8AC3E}">
        <p14:creationId xmlns:p14="http://schemas.microsoft.com/office/powerpoint/2010/main" val="355762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976" y="1552576"/>
            <a:ext cx="6494463"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915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Regulations</a:t>
            </a:r>
            <a:endParaRPr lang="en-US" dirty="0"/>
          </a:p>
        </p:txBody>
      </p:sp>
      <p:sp>
        <p:nvSpPr>
          <p:cNvPr id="3" name="Content Placeholder 2"/>
          <p:cNvSpPr>
            <a:spLocks noGrp="1"/>
          </p:cNvSpPr>
          <p:nvPr>
            <p:ph idx="1"/>
          </p:nvPr>
        </p:nvSpPr>
        <p:spPr/>
        <p:txBody>
          <a:bodyPr/>
          <a:lstStyle/>
          <a:p>
            <a:r>
              <a:rPr lang="en-GB" dirty="0"/>
              <a:t>Sarbanes-Oxley Act (SOX) (Federal regulation): SOX establishes standards for all US publicly-traded companies in order to protect shareholders and the general public from accounting errors and fraudulent practices in the enterprise (SOX, 2015). SOX enforces control on user management, system development, program and infrastructure management, monitoring, backup, auditing, and disaster recovery.</a:t>
            </a:r>
            <a:endParaRPr lang="en-US" dirty="0"/>
          </a:p>
          <a:p>
            <a:pPr marL="0" indent="0">
              <a:buNone/>
            </a:pPr>
            <a:endParaRPr lang="en-US" dirty="0"/>
          </a:p>
        </p:txBody>
      </p:sp>
    </p:spTree>
    <p:extLst>
      <p:ext uri="{BB962C8B-B14F-4D97-AF65-F5344CB8AC3E}">
        <p14:creationId xmlns:p14="http://schemas.microsoft.com/office/powerpoint/2010/main" val="1490225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p:cNvSpPr>
            <a:spLocks noGrp="1" noChangeArrowheads="1"/>
          </p:cNvSpPr>
          <p:nvPr>
            <p:ph type="title"/>
          </p:nvPr>
        </p:nvSpPr>
        <p:spPr/>
        <p:txBody>
          <a:bodyPr/>
          <a:lstStyle/>
          <a:p>
            <a:r>
              <a:rPr lang="en-US" altLang="en-US" smtClean="0"/>
              <a:t>Analogy: Sarbanes Oxley policies</a:t>
            </a:r>
          </a:p>
        </p:txBody>
      </p:sp>
      <p:pic>
        <p:nvPicPr>
          <p:cNvPr id="132099"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57564" y="1600200"/>
            <a:ext cx="5710237" cy="4343400"/>
          </a:xfrm>
          <a:noFill/>
        </p:spPr>
      </p:pic>
    </p:spTree>
    <p:extLst>
      <p:ext uri="{BB962C8B-B14F-4D97-AF65-F5344CB8AC3E}">
        <p14:creationId xmlns:p14="http://schemas.microsoft.com/office/powerpoint/2010/main" val="3785082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OCL (Object Constraint Language)</a:t>
            </a:r>
          </a:p>
        </p:txBody>
      </p:sp>
      <p:sp>
        <p:nvSpPr>
          <p:cNvPr id="133123"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Similar to Z and SQL, 1</a:t>
            </a:r>
            <a:r>
              <a:rPr lang="en-US" altLang="en-US" baseline="30000"/>
              <a:t>st</a:t>
            </a:r>
            <a:r>
              <a:rPr lang="en-US" altLang="en-US"/>
              <a:t> order predicate calculus</a:t>
            </a:r>
          </a:p>
          <a:p>
            <a:r>
              <a:rPr lang="en-US" altLang="en-US"/>
              <a:t>Adds precision to UML constraints</a:t>
            </a:r>
          </a:p>
          <a:p>
            <a:r>
              <a:rPr lang="en-US" altLang="en-US"/>
              <a:t>Implementation oriented</a:t>
            </a:r>
          </a:p>
          <a:p>
            <a:r>
              <a:rPr lang="en-US" altLang="en-US"/>
              <a:t>Important for safety-critical applications</a:t>
            </a:r>
          </a:p>
        </p:txBody>
      </p:sp>
    </p:spTree>
    <p:extLst>
      <p:ext uri="{BB962C8B-B14F-4D97-AF65-F5344CB8AC3E}">
        <p14:creationId xmlns:p14="http://schemas.microsoft.com/office/powerpoint/2010/main" val="277333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Date Placeholder 1"/>
          <p:cNvSpPr>
            <a:spLocks noGrp="1"/>
          </p:cNvSpPr>
          <p:nvPr>
            <p:ph type="dt" sz="quarter" idx="10"/>
          </p:nvPr>
        </p:nvSpPr>
        <p:spPr>
          <a:noFill/>
        </p:spPr>
        <p:txBody>
          <a:bodyPr/>
          <a:lstStyle/>
          <a:p>
            <a:pPr eaLnBrk="0" hangingPunct="0"/>
            <a:fld id="{35347CFB-A0C8-4D15-B327-FEBE0992A268}" type="datetime1">
              <a:rPr lang="en-US" smtClean="0"/>
              <a:pPr eaLnBrk="0" hangingPunct="0"/>
              <a:t>5/16/2016</a:t>
            </a:fld>
            <a:endParaRPr lang="en-US" smtClean="0"/>
          </a:p>
        </p:txBody>
      </p:sp>
      <p:sp>
        <p:nvSpPr>
          <p:cNvPr id="370691" name="Slide Number Placeholder 3"/>
          <p:cNvSpPr>
            <a:spLocks noGrp="1"/>
          </p:cNvSpPr>
          <p:nvPr>
            <p:ph type="sldNum" sz="quarter" idx="12"/>
          </p:nvPr>
        </p:nvSpPr>
        <p:spPr>
          <a:noFill/>
        </p:spPr>
        <p:txBody>
          <a:bodyPr/>
          <a:lstStyle/>
          <a:p>
            <a:pPr eaLnBrk="0" hangingPunct="0"/>
            <a:fld id="{EC4F9D6C-C42F-438A-91A4-573E94921430}" type="slidenum">
              <a:rPr lang="en-US" smtClean="0"/>
              <a:pPr eaLnBrk="0" hangingPunct="0"/>
              <a:t>17</a:t>
            </a:fld>
            <a:endParaRPr lang="en-US" smtClean="0"/>
          </a:p>
        </p:txBody>
      </p:sp>
      <p:pic>
        <p:nvPicPr>
          <p:cNvPr id="370692" name="Picture 4"/>
          <p:cNvPicPr>
            <a:picLocks noChangeAspect="1" noChangeArrowheads="1"/>
          </p:cNvPicPr>
          <p:nvPr/>
        </p:nvPicPr>
        <p:blipFill>
          <a:blip r:embed="rId2" cstate="print"/>
          <a:srcRect/>
          <a:stretch>
            <a:fillRect/>
          </a:stretch>
        </p:blipFill>
        <p:spPr bwMode="auto">
          <a:xfrm>
            <a:off x="2406650" y="484189"/>
            <a:ext cx="7378700" cy="5888037"/>
          </a:xfrm>
          <a:prstGeom prst="rect">
            <a:avLst/>
          </a:prstGeom>
          <a:noFill/>
          <a:ln w="9525">
            <a:noFill/>
            <a:miter lim="800000"/>
            <a:headEnd/>
            <a:tailEnd/>
          </a:ln>
        </p:spPr>
      </p:pic>
    </p:spTree>
    <p:extLst>
      <p:ext uri="{BB962C8B-B14F-4D97-AF65-F5344CB8AC3E}">
        <p14:creationId xmlns:p14="http://schemas.microsoft.com/office/powerpoint/2010/main" val="2831282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Abstract Security Patterns (ASPs)</a:t>
            </a:r>
          </a:p>
        </p:txBody>
      </p:sp>
      <p:sp>
        <p:nvSpPr>
          <p:cNvPr id="96259" name="Content Placeholder 2"/>
          <p:cNvSpPr>
            <a:spLocks noGrp="1"/>
          </p:cNvSpPr>
          <p:nvPr>
            <p:ph idx="1"/>
          </p:nvPr>
        </p:nvSpPr>
        <p:spPr/>
        <p:txBody>
          <a:bodyPr/>
          <a:lstStyle/>
          <a:p>
            <a:r>
              <a:rPr lang="en-US" altLang="en-US" sz="2000" dirty="0"/>
              <a:t>Describe a conceptual security mechanism that realizes one or more security policies able to handle (stop or mitigate) a threat or comply with a security-related regulation or institutional policy</a:t>
            </a:r>
            <a:r>
              <a:rPr lang="en-US" altLang="en-US" dirty="0" smtClean="0"/>
              <a:t>. </a:t>
            </a:r>
          </a:p>
          <a:p>
            <a:r>
              <a:rPr lang="en-US" altLang="en-US" sz="2000" dirty="0"/>
              <a:t>Some of the ASPs correspond to basic security mechanisms, e.g., Access control (Authorization and Reference Monitor), Security Logger/Auditor, and Authenticator.</a:t>
            </a:r>
          </a:p>
          <a:p>
            <a:r>
              <a:rPr lang="en-US" altLang="en-US" sz="2000" dirty="0"/>
              <a:t>Others specify more detailed aspects, e.g. Access Control/Authorization models include the Access Matrix, Role-Based Access Control (RBAC), and Multilevel models . </a:t>
            </a:r>
          </a:p>
          <a:p>
            <a:r>
              <a:rPr lang="en-US" altLang="en-US" sz="2000" dirty="0"/>
              <a:t>Starting from ASPs, when building the lifecycle of a complete application we can use a hierarchy of patterns going from abstract security patterns to platform-oriented versions of these patterns and their code realizations. </a:t>
            </a:r>
          </a:p>
          <a:p>
            <a:endParaRPr lang="en-US" altLang="en-US" dirty="0" smtClean="0"/>
          </a:p>
        </p:txBody>
      </p:sp>
    </p:spTree>
    <p:extLst>
      <p:ext uri="{BB962C8B-B14F-4D97-AF65-F5344CB8AC3E}">
        <p14:creationId xmlns:p14="http://schemas.microsoft.com/office/powerpoint/2010/main" val="2264624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   ASP</a:t>
            </a:r>
            <a:endParaRPr lang="en-US" dirty="0"/>
          </a:p>
        </p:txBody>
      </p:sp>
      <p:pic>
        <p:nvPicPr>
          <p:cNvPr id="3" name="Picture 2"/>
          <p:cNvPicPr>
            <a:picLocks noChangeAspect="1"/>
          </p:cNvPicPr>
          <p:nvPr/>
        </p:nvPicPr>
        <p:blipFill>
          <a:blip r:embed="rId2"/>
          <a:stretch>
            <a:fillRect/>
          </a:stretch>
        </p:blipFill>
        <p:spPr>
          <a:xfrm>
            <a:off x="3764833" y="2878244"/>
            <a:ext cx="4662334" cy="3331726"/>
          </a:xfrm>
          <a:prstGeom prst="rect">
            <a:avLst/>
          </a:prstGeom>
        </p:spPr>
      </p:pic>
    </p:spTree>
    <p:extLst>
      <p:ext uri="{BB962C8B-B14F-4D97-AF65-F5344CB8AC3E}">
        <p14:creationId xmlns:p14="http://schemas.microsoft.com/office/powerpoint/2010/main" val="441707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hape 54273"/>
          <p:cNvSpPr>
            <a:spLocks noGrp="1" noChangeArrowheads="1"/>
          </p:cNvSpPr>
          <p:nvPr>
            <p:ph type="title"/>
          </p:nvPr>
        </p:nvSpPr>
        <p:spPr/>
        <p:txBody>
          <a:bodyPr/>
          <a:lstStyle/>
          <a:p>
            <a:r>
              <a:rPr lang="en-US" altLang="en-US" dirty="0" smtClean="0"/>
              <a:t>Uses for patterns </a:t>
            </a:r>
          </a:p>
        </p:txBody>
      </p:sp>
      <p:sp>
        <p:nvSpPr>
          <p:cNvPr id="141315" name="Shape 54274"/>
          <p:cNvSpPr>
            <a:spLocks noGrp="1" noChangeArrowheads="1"/>
          </p:cNvSpPr>
          <p:nvPr>
            <p:ph type="body" idx="1"/>
          </p:nvPr>
        </p:nvSpPr>
        <p:spPr/>
        <p:txBody>
          <a:bodyPr/>
          <a:lstStyle/>
          <a:p>
            <a:r>
              <a:rPr lang="en-US" altLang="en-US" sz="2400" dirty="0"/>
              <a:t>Security patterns are a useful tool to build secure architectures</a:t>
            </a:r>
          </a:p>
          <a:p>
            <a:r>
              <a:rPr lang="en-US" altLang="en-US" sz="2400" dirty="0"/>
              <a:t>They require appropriate  methodologies to use them, good catalogs and tools</a:t>
            </a:r>
          </a:p>
          <a:p>
            <a:r>
              <a:rPr lang="en-US" altLang="en-US" sz="2400" dirty="0"/>
              <a:t>They provide a good way to handle security in a holistic way, necessary for complex systems</a:t>
            </a:r>
          </a:p>
          <a:p>
            <a:r>
              <a:rPr lang="en-US" altLang="en-US" sz="2400" dirty="0"/>
              <a:t>Patterns are also valuable for evaluating existing systems and for teaching security concepts</a:t>
            </a:r>
          </a:p>
          <a:p>
            <a:r>
              <a:rPr lang="en-US" altLang="en-US" sz="2400" dirty="0"/>
              <a:t>Reference architectures </a:t>
            </a:r>
            <a:r>
              <a:rPr lang="en-US" altLang="en-US" sz="2400" dirty="0" smtClean="0"/>
              <a:t>built from patterns can </a:t>
            </a:r>
            <a:r>
              <a:rPr lang="en-US" altLang="en-US" sz="2400" dirty="0"/>
              <a:t>simplify secure application development  or can be used to build secure architectures that conform to some type of application, e.g. clouds</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1213830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Authentication hierarchy</a:t>
            </a:r>
          </a:p>
        </p:txBody>
      </p:sp>
      <p:pic>
        <p:nvPicPr>
          <p:cNvPr id="34819"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1905000"/>
            <a:ext cx="46482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9878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Credential-based Authentication</a:t>
            </a:r>
            <a:endParaRPr lang="en-US" dirty="0"/>
          </a:p>
        </p:txBody>
      </p:sp>
      <p:pic>
        <p:nvPicPr>
          <p:cNvPr id="3" name="Picture 2"/>
          <p:cNvPicPr>
            <a:picLocks noChangeAspect="1"/>
          </p:cNvPicPr>
          <p:nvPr/>
        </p:nvPicPr>
        <p:blipFill>
          <a:blip r:embed="rId2"/>
          <a:stretch>
            <a:fillRect/>
          </a:stretch>
        </p:blipFill>
        <p:spPr>
          <a:xfrm>
            <a:off x="3522428" y="2576093"/>
            <a:ext cx="4851748" cy="3117040"/>
          </a:xfrm>
          <a:prstGeom prst="rect">
            <a:avLst/>
          </a:prstGeom>
        </p:spPr>
      </p:pic>
    </p:spTree>
    <p:extLst>
      <p:ext uri="{BB962C8B-B14F-4D97-AF65-F5344CB8AC3E}">
        <p14:creationId xmlns:p14="http://schemas.microsoft.com/office/powerpoint/2010/main" val="1957575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Certificate-based Authentication</a:t>
            </a:r>
            <a:endParaRPr lang="en-US" dirty="0"/>
          </a:p>
        </p:txBody>
      </p:sp>
      <p:pic>
        <p:nvPicPr>
          <p:cNvPr id="3" name="Picture 2"/>
          <p:cNvPicPr>
            <a:picLocks noChangeAspect="1"/>
          </p:cNvPicPr>
          <p:nvPr/>
        </p:nvPicPr>
        <p:blipFill>
          <a:blip r:embed="rId2"/>
          <a:stretch>
            <a:fillRect/>
          </a:stretch>
        </p:blipFill>
        <p:spPr>
          <a:xfrm>
            <a:off x="2798859" y="2547106"/>
            <a:ext cx="5493480" cy="3058564"/>
          </a:xfrm>
          <a:prstGeom prst="rect">
            <a:avLst/>
          </a:prstGeom>
        </p:spPr>
      </p:pic>
    </p:spTree>
    <p:extLst>
      <p:ext uri="{BB962C8B-B14F-4D97-AF65-F5344CB8AC3E}">
        <p14:creationId xmlns:p14="http://schemas.microsoft.com/office/powerpoint/2010/main" val="2542024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pic>
        <p:nvPicPr>
          <p:cNvPr id="3" name="Picture 2"/>
          <p:cNvPicPr>
            <a:picLocks noChangeAspect="1"/>
          </p:cNvPicPr>
          <p:nvPr/>
        </p:nvPicPr>
        <p:blipFill>
          <a:blip r:embed="rId2"/>
          <a:stretch>
            <a:fillRect/>
          </a:stretch>
        </p:blipFill>
        <p:spPr>
          <a:xfrm>
            <a:off x="3104508" y="2053465"/>
            <a:ext cx="4854748" cy="3854354"/>
          </a:xfrm>
          <a:prstGeom prst="rect">
            <a:avLst/>
          </a:prstGeom>
        </p:spPr>
      </p:pic>
    </p:spTree>
    <p:extLst>
      <p:ext uri="{BB962C8B-B14F-4D97-AF65-F5344CB8AC3E}">
        <p14:creationId xmlns:p14="http://schemas.microsoft.com/office/powerpoint/2010/main" val="2090499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ASPs</a:t>
            </a:r>
            <a:endParaRPr lang="en-US" dirty="0"/>
          </a:p>
        </p:txBody>
      </p:sp>
      <p:sp>
        <p:nvSpPr>
          <p:cNvPr id="3" name="Content Placeholder 2"/>
          <p:cNvSpPr>
            <a:spLocks noGrp="1"/>
          </p:cNvSpPr>
          <p:nvPr>
            <p:ph idx="1"/>
          </p:nvPr>
        </p:nvSpPr>
        <p:spPr/>
        <p:txBody>
          <a:bodyPr>
            <a:normAutofit fontScale="77500" lnSpcReduction="20000"/>
          </a:bodyPr>
          <a:lstStyle/>
          <a:p>
            <a:pPr lvl="0" hangingPunct="0"/>
            <a:r>
              <a:rPr lang="en-US" b="1" dirty="0"/>
              <a:t>Combine them with patterns </a:t>
            </a:r>
            <a:r>
              <a:rPr lang="en-US" dirty="0"/>
              <a:t>describing security principles or good general design principles. For example, the Abstract Authorizer can be combined with </a:t>
            </a:r>
            <a:r>
              <a:rPr lang="en-US" dirty="0" smtClean="0"/>
              <a:t>Need-to-Know; </a:t>
            </a:r>
            <a:r>
              <a:rPr lang="en-US" dirty="0"/>
              <a:t>Single Point of </a:t>
            </a:r>
            <a:r>
              <a:rPr lang="en-US" dirty="0" smtClean="0"/>
              <a:t>Access </a:t>
            </a:r>
            <a:r>
              <a:rPr lang="en-US" dirty="0"/>
              <a:t>can be combined with </a:t>
            </a:r>
            <a:r>
              <a:rPr lang="en-US" dirty="0" smtClean="0"/>
              <a:t>Firewall. </a:t>
            </a:r>
            <a:endParaRPr lang="en-US" dirty="0"/>
          </a:p>
          <a:p>
            <a:pPr lvl="0" hangingPunct="0"/>
            <a:r>
              <a:rPr lang="en-US" dirty="0"/>
              <a:t>Can be used to </a:t>
            </a:r>
            <a:r>
              <a:rPr lang="en-US" b="1" dirty="0"/>
              <a:t>check for security coverage </a:t>
            </a:r>
            <a:r>
              <a:rPr lang="en-US" dirty="0"/>
              <a:t>in a design. One of the problems with protecting complex systems is that it is hard for the designers to see if all the high-level security threats have been considered. This is much easier when we work at the application level, we can enumerate </a:t>
            </a:r>
            <a:r>
              <a:rPr lang="en-US" dirty="0" smtClean="0"/>
              <a:t>threats </a:t>
            </a:r>
            <a:r>
              <a:rPr lang="en-US" dirty="0"/>
              <a:t>and find the corresponding security </a:t>
            </a:r>
            <a:r>
              <a:rPr lang="en-US" dirty="0" smtClean="0"/>
              <a:t>patterns.</a:t>
            </a:r>
            <a:endParaRPr lang="en-US" dirty="0"/>
          </a:p>
          <a:p>
            <a:pPr lvl="0" hangingPunct="0"/>
            <a:r>
              <a:rPr lang="en-US" dirty="0"/>
              <a:t>Can </a:t>
            </a:r>
            <a:r>
              <a:rPr lang="en-US" b="1" dirty="0"/>
              <a:t>guide the search for new patterns </a:t>
            </a:r>
            <a:r>
              <a:rPr lang="en-US" dirty="0"/>
              <a:t>(pattern mining). An abstract pattern defines a range of patterns and one can see if corresponding patterns exist at all the lower levels, including different environments, e.g. web services or cloud computing.</a:t>
            </a:r>
          </a:p>
          <a:p>
            <a:pPr lvl="0" hangingPunct="0"/>
            <a:r>
              <a:rPr lang="en-US" dirty="0"/>
              <a:t>Can serve as </a:t>
            </a:r>
            <a:r>
              <a:rPr lang="en-US" b="1" dirty="0"/>
              <a:t>abstract prototypes </a:t>
            </a:r>
            <a:r>
              <a:rPr lang="en-US" dirty="0"/>
              <a:t>for similar concrete patterns. Starting from an abstract pattern it is easy to see what security constraints must at least be applied at a specific architectural level. Fr example, from an ASP for VPNs we can derive TLS and </a:t>
            </a:r>
            <a:r>
              <a:rPr lang="en-US" dirty="0" err="1"/>
              <a:t>IPSec</a:t>
            </a:r>
            <a:r>
              <a:rPr lang="en-US" dirty="0"/>
              <a:t> </a:t>
            </a:r>
            <a:r>
              <a:rPr lang="en-US" dirty="0" smtClean="0"/>
              <a:t>VPNs.</a:t>
            </a:r>
            <a:endParaRPr lang="en-US" dirty="0"/>
          </a:p>
          <a:p>
            <a:endParaRPr lang="en-US" dirty="0"/>
          </a:p>
        </p:txBody>
      </p:sp>
    </p:spTree>
    <p:extLst>
      <p:ext uri="{BB962C8B-B14F-4D97-AF65-F5344CB8AC3E}">
        <p14:creationId xmlns:p14="http://schemas.microsoft.com/office/powerpoint/2010/main" val="2537346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ASPs II</a:t>
            </a:r>
            <a:endParaRPr lang="en-US" dirty="0"/>
          </a:p>
        </p:txBody>
      </p:sp>
      <p:sp>
        <p:nvSpPr>
          <p:cNvPr id="3" name="Content Placeholder 2"/>
          <p:cNvSpPr>
            <a:spLocks noGrp="1"/>
          </p:cNvSpPr>
          <p:nvPr>
            <p:ph idx="1"/>
          </p:nvPr>
        </p:nvSpPr>
        <p:spPr/>
        <p:txBody>
          <a:bodyPr>
            <a:normAutofit fontScale="85000" lnSpcReduction="20000"/>
          </a:bodyPr>
          <a:lstStyle/>
          <a:p>
            <a:pPr lvl="0" hangingPunct="0"/>
            <a:r>
              <a:rPr lang="en-US" dirty="0"/>
              <a:t>Can serve as ways to </a:t>
            </a:r>
            <a:r>
              <a:rPr lang="en-US" b="1" dirty="0"/>
              <a:t>connect and relate different families of patterns</a:t>
            </a:r>
            <a:r>
              <a:rPr lang="en-US" dirty="0"/>
              <a:t>. For example, a Communication Channel can use Intrusion Detection. </a:t>
            </a:r>
          </a:p>
          <a:p>
            <a:pPr lvl="0" hangingPunct="0"/>
            <a:r>
              <a:rPr lang="en-US" dirty="0"/>
              <a:t>There are patterns for enterprise models to define </a:t>
            </a:r>
            <a:r>
              <a:rPr lang="en-US" b="1" dirty="0"/>
              <a:t>global security </a:t>
            </a:r>
            <a:r>
              <a:rPr lang="en-US" b="1" dirty="0" smtClean="0"/>
              <a:t>concerns</a:t>
            </a:r>
            <a:r>
              <a:rPr lang="en-US" dirty="0" smtClean="0"/>
              <a:t>. </a:t>
            </a:r>
            <a:r>
              <a:rPr lang="en-US" dirty="0"/>
              <a:t>These patterns include among others: Asset Valuation, Threat Assessment, Security Needs Identification, and others. ASPs can be used to implement their concerns because they are expressed in terms of application functional activities.</a:t>
            </a:r>
          </a:p>
          <a:p>
            <a:pPr lvl="0" hangingPunct="0"/>
            <a:r>
              <a:rPr lang="en-US" dirty="0"/>
              <a:t>We can make </a:t>
            </a:r>
            <a:r>
              <a:rPr lang="en-US" b="1" dirty="0"/>
              <a:t>generalization hierarchies </a:t>
            </a:r>
            <a:r>
              <a:rPr lang="en-US" dirty="0"/>
              <a:t>with </a:t>
            </a:r>
            <a:r>
              <a:rPr lang="en-US" dirty="0" smtClean="0"/>
              <a:t>patterns, </a:t>
            </a:r>
            <a:r>
              <a:rPr lang="en-US" dirty="0"/>
              <a:t>and define patterns which are more and more concrete. For example, starting from a Communication Channel pattern, a Secure Channel denotes a channel where some security measure has been applied, and a Cryptographically-Protected Secure Channel defines a more specific secure communication. We can build SSFs this way.</a:t>
            </a:r>
          </a:p>
          <a:p>
            <a:pPr lvl="0" hangingPunct="0"/>
            <a:r>
              <a:rPr lang="en-US" dirty="0"/>
              <a:t>We can build </a:t>
            </a:r>
            <a:r>
              <a:rPr lang="en-US" b="1" dirty="0"/>
              <a:t>Domain models or Reference Architectures </a:t>
            </a:r>
            <a:r>
              <a:rPr lang="en-US" dirty="0"/>
              <a:t>using ASPs. As indicated DMs and RAs are abstract architectures so they should be built using ASPs. </a:t>
            </a:r>
          </a:p>
          <a:p>
            <a:endParaRPr lang="en-US" dirty="0"/>
          </a:p>
        </p:txBody>
      </p:sp>
    </p:spTree>
    <p:extLst>
      <p:ext uri="{BB962C8B-B14F-4D97-AF65-F5344CB8AC3E}">
        <p14:creationId xmlns:p14="http://schemas.microsoft.com/office/powerpoint/2010/main" val="75621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itle 1"/>
          <p:cNvSpPr>
            <a:spLocks noGrp="1"/>
          </p:cNvSpPr>
          <p:nvPr>
            <p:ph type="title"/>
          </p:nvPr>
        </p:nvSpPr>
        <p:spPr/>
        <p:txBody>
          <a:bodyPr/>
          <a:lstStyle/>
          <a:p>
            <a:r>
              <a:rPr lang="en-US" altLang="en-US" smtClean="0"/>
              <a:t>Security Solution Frames</a:t>
            </a:r>
          </a:p>
        </p:txBody>
      </p:sp>
      <p:sp>
        <p:nvSpPr>
          <p:cNvPr id="291843" name="Content Placeholder 2"/>
          <p:cNvSpPr>
            <a:spLocks noGrp="1"/>
          </p:cNvSpPr>
          <p:nvPr>
            <p:ph idx="1"/>
          </p:nvPr>
        </p:nvSpPr>
        <p:spPr/>
        <p:txBody>
          <a:bodyPr/>
          <a:lstStyle/>
          <a:p>
            <a:r>
              <a:rPr lang="en-US" altLang="en-US" smtClean="0"/>
              <a:t>Sets of related patterns that partition the solution space horizontally into separated but related concerns: Pattern Families, and vertically according to levels of abstraction. </a:t>
            </a:r>
          </a:p>
          <a:p>
            <a:r>
              <a:rPr lang="en-US" altLang="en-US" smtClean="0"/>
              <a:t>Families treat one part needed to fully realize a tactic.</a:t>
            </a:r>
          </a:p>
          <a:p>
            <a:r>
              <a:rPr lang="en-US" altLang="en-US" smtClean="0"/>
              <a:t>A pattern may belong to more than one family. </a:t>
            </a:r>
          </a:p>
        </p:txBody>
      </p:sp>
    </p:spTree>
    <p:extLst>
      <p:ext uri="{BB962C8B-B14F-4D97-AF65-F5344CB8AC3E}">
        <p14:creationId xmlns:p14="http://schemas.microsoft.com/office/powerpoint/2010/main" val="1978447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1"/>
          <p:cNvSpPr>
            <a:spLocks noGrp="1"/>
          </p:cNvSpPr>
          <p:nvPr>
            <p:ph type="title"/>
          </p:nvPr>
        </p:nvSpPr>
        <p:spPr/>
        <p:txBody>
          <a:bodyPr/>
          <a:lstStyle/>
          <a:p>
            <a:r>
              <a:rPr lang="en-US" altLang="en-US" smtClean="0"/>
              <a:t>SSF metamodel</a:t>
            </a:r>
          </a:p>
        </p:txBody>
      </p:sp>
      <p:pic>
        <p:nvPicPr>
          <p:cNvPr id="292867" name="Picture 3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3364" y="1489075"/>
            <a:ext cx="4105275"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653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itle 1"/>
          <p:cNvSpPr>
            <a:spLocks noGrp="1"/>
          </p:cNvSpPr>
          <p:nvPr>
            <p:ph type="title"/>
          </p:nvPr>
        </p:nvSpPr>
        <p:spPr/>
        <p:txBody>
          <a:bodyPr/>
          <a:lstStyle/>
          <a:p>
            <a:r>
              <a:rPr lang="en-US" altLang="en-US" smtClean="0"/>
              <a:t>Canonical abstraction levels</a:t>
            </a:r>
          </a:p>
        </p:txBody>
      </p:sp>
      <p:sp>
        <p:nvSpPr>
          <p:cNvPr id="293891" name="Content Placeholder 2"/>
          <p:cNvSpPr>
            <a:spLocks noGrp="1"/>
          </p:cNvSpPr>
          <p:nvPr>
            <p:ph idx="1"/>
          </p:nvPr>
        </p:nvSpPr>
        <p:spPr/>
        <p:txBody>
          <a:bodyPr>
            <a:normAutofit/>
          </a:bodyPr>
          <a:lstStyle/>
          <a:p>
            <a:r>
              <a:rPr lang="en-US" altLang="en-US" b="1" dirty="0"/>
              <a:t>Conceptual analysis</a:t>
            </a:r>
            <a:r>
              <a:rPr lang="en-US" altLang="en-US" dirty="0"/>
              <a:t>—contains one or more ASPs to describe the conceptual security solution</a:t>
            </a:r>
          </a:p>
          <a:p>
            <a:r>
              <a:rPr lang="en-US" altLang="en-US" b="1" dirty="0"/>
              <a:t>Abstract architecture</a:t>
            </a:r>
            <a:r>
              <a:rPr lang="en-US" altLang="en-US" dirty="0"/>
              <a:t>—contains patterns that determine a high-level, abstract architecture for the solution</a:t>
            </a:r>
          </a:p>
          <a:p>
            <a:r>
              <a:rPr lang="en-US" altLang="en-US" b="1" dirty="0"/>
              <a:t>Solution design</a:t>
            </a:r>
            <a:r>
              <a:rPr lang="en-US" altLang="en-US" dirty="0"/>
              <a:t>—contains patterns refining the abstract architecture using more concrete software components</a:t>
            </a:r>
          </a:p>
          <a:p>
            <a:r>
              <a:rPr lang="en-US" altLang="en-US" b="1" dirty="0"/>
              <a:t>Practical implementation details</a:t>
            </a:r>
            <a:r>
              <a:rPr lang="en-US" altLang="en-US" dirty="0"/>
              <a:t>—contains patterns about specialized aspects of some technology </a:t>
            </a:r>
          </a:p>
        </p:txBody>
      </p:sp>
    </p:spTree>
    <p:extLst>
      <p:ext uri="{BB962C8B-B14F-4D97-AF65-F5344CB8AC3E}">
        <p14:creationId xmlns:p14="http://schemas.microsoft.com/office/powerpoint/2010/main" val="358106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lang="en-US" altLang="en-US" smtClean="0"/>
              <a:t>Solution relationships </a:t>
            </a:r>
          </a:p>
        </p:txBody>
      </p:sp>
      <p:sp>
        <p:nvSpPr>
          <p:cNvPr id="294915" name="Content Placeholder 2"/>
          <p:cNvSpPr>
            <a:spLocks noGrp="1"/>
          </p:cNvSpPr>
          <p:nvPr>
            <p:ph idx="1"/>
          </p:nvPr>
        </p:nvSpPr>
        <p:spPr/>
        <p:txBody>
          <a:bodyPr/>
          <a:lstStyle/>
          <a:p>
            <a:r>
              <a:rPr lang="en-US" altLang="en-US" sz="2000" b="1" dirty="0"/>
              <a:t>requires:</a:t>
            </a:r>
            <a:r>
              <a:rPr lang="en-US" altLang="en-US" sz="2000" dirty="0"/>
              <a:t> where solution A requires solution B for its realization</a:t>
            </a:r>
          </a:p>
          <a:p>
            <a:r>
              <a:rPr lang="en-US" altLang="en-US" sz="2000" b="1" dirty="0"/>
              <a:t>supports:</a:t>
            </a:r>
            <a:r>
              <a:rPr lang="en-US" altLang="en-US" sz="2000" dirty="0"/>
              <a:t> where solution B supports solution A in its realization</a:t>
            </a:r>
          </a:p>
          <a:p>
            <a:r>
              <a:rPr lang="en-US" altLang="en-US" sz="2000" b="1" dirty="0"/>
              <a:t>depends on: </a:t>
            </a:r>
            <a:r>
              <a:rPr lang="en-US" altLang="en-US" sz="2000" dirty="0"/>
              <a:t>where the realization of solution A is dependent in some fashion on the way solution B is realized.</a:t>
            </a:r>
          </a:p>
          <a:p>
            <a:r>
              <a:rPr lang="en-US" altLang="en-US" sz="2000" b="1" dirty="0"/>
              <a:t>derives from: </a:t>
            </a:r>
            <a:r>
              <a:rPr lang="en-US" altLang="en-US" sz="2000" dirty="0"/>
              <a:t>where solution B specializes or derives certain characteristics from solution A, having a more specialized context of application.</a:t>
            </a:r>
          </a:p>
          <a:p>
            <a:r>
              <a:rPr lang="en-US" altLang="en-US" sz="2000" b="1" dirty="0"/>
              <a:t>alternative:</a:t>
            </a:r>
            <a:r>
              <a:rPr lang="en-US" altLang="en-US" sz="2000" dirty="0"/>
              <a:t> where solution B can be used in place of solution A</a:t>
            </a:r>
          </a:p>
          <a:p>
            <a:r>
              <a:rPr lang="en-US" altLang="en-US" sz="2000" b="1" dirty="0"/>
              <a:t>clashes: </a:t>
            </a:r>
            <a:r>
              <a:rPr lang="en-US" altLang="en-US" sz="2000" dirty="0"/>
              <a:t>where either solution B inhibits the effectiveness of solution A or solutions A and B are altogether incompatible and cannot be realized simultaneously.</a:t>
            </a:r>
          </a:p>
          <a:p>
            <a:pPr marL="0" indent="0">
              <a:buNone/>
            </a:pPr>
            <a:r>
              <a:rPr lang="en-US" altLang="en-US" sz="2000" dirty="0"/>
              <a:t> </a:t>
            </a:r>
          </a:p>
          <a:p>
            <a:endParaRPr lang="en-US" altLang="en-US" dirty="0" smtClean="0"/>
          </a:p>
        </p:txBody>
      </p:sp>
    </p:spTree>
    <p:extLst>
      <p:ext uri="{BB962C8B-B14F-4D97-AF65-F5344CB8AC3E}">
        <p14:creationId xmlns:p14="http://schemas.microsoft.com/office/powerpoint/2010/main" val="175687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dirty="0" smtClean="0"/>
              <a:t>Patterns II</a:t>
            </a:r>
          </a:p>
        </p:txBody>
      </p:sp>
      <p:sp>
        <p:nvSpPr>
          <p:cNvPr id="143363" name="Rectangle 3"/>
          <p:cNvSpPr>
            <a:spLocks noGrp="1" noChangeArrowheads="1"/>
          </p:cNvSpPr>
          <p:nvPr>
            <p:ph type="body" idx="1"/>
          </p:nvPr>
        </p:nvSpPr>
        <p:spPr/>
        <p:txBody>
          <a:bodyPr/>
          <a:lstStyle/>
          <a:p>
            <a:pPr eaLnBrk="1" hangingPunct="1">
              <a:lnSpc>
                <a:spcPct val="90000"/>
              </a:lnSpc>
            </a:pPr>
            <a:r>
              <a:rPr lang="en-US" altLang="en-US" sz="3200" dirty="0" smtClean="0"/>
              <a:t>Patterns cannot prevent attacks that happen through code flaws but can make their effect much less harmful</a:t>
            </a:r>
          </a:p>
          <a:p>
            <a:pPr eaLnBrk="1" hangingPunct="1">
              <a:lnSpc>
                <a:spcPct val="90000"/>
              </a:lnSpc>
            </a:pPr>
            <a:r>
              <a:rPr lang="en-US" altLang="en-US" sz="3200" dirty="0" smtClean="0"/>
              <a:t>Patterns can be made more formal using OCL</a:t>
            </a:r>
          </a:p>
          <a:p>
            <a:pPr eaLnBrk="1" hangingPunct="1">
              <a:lnSpc>
                <a:spcPct val="90000"/>
              </a:lnSpc>
            </a:pPr>
            <a:r>
              <a:rPr lang="en-US" altLang="en-US" sz="3200" dirty="0" smtClean="0"/>
              <a:t>Security patterns are now accepted by many companies, Microsoft, Sun, Siemens, and IBM have books, papers, and web pages on this subject. </a:t>
            </a:r>
          </a:p>
          <a:p>
            <a:pPr marL="0" indent="0">
              <a:lnSpc>
                <a:spcPct val="90000"/>
              </a:lnSpc>
              <a:buNone/>
            </a:pPr>
            <a:endParaRPr lang="en-US" altLang="en-US" dirty="0" smtClean="0"/>
          </a:p>
        </p:txBody>
      </p:sp>
    </p:spTree>
    <p:extLst>
      <p:ext uri="{BB962C8B-B14F-4D97-AF65-F5344CB8AC3E}">
        <p14:creationId xmlns:p14="http://schemas.microsoft.com/office/powerpoint/2010/main" val="2787831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Date Placeholder 1"/>
          <p:cNvSpPr>
            <a:spLocks noGrp="1"/>
          </p:cNvSpPr>
          <p:nvPr>
            <p:ph type="dt" sz="half" idx="10"/>
          </p:nvPr>
        </p:nvSpPr>
        <p:spPr>
          <a:noFill/>
        </p:spPr>
        <p:txBody>
          <a:bodyPr/>
          <a:lstStyle/>
          <a:p>
            <a:pPr eaLnBrk="0" hangingPunct="0"/>
            <a:fld id="{F45E3B4D-3C95-4470-8DA4-3D0C7EFB0BD0}" type="datetime1">
              <a:rPr lang="en-US" smtClean="0">
                <a:solidFill>
                  <a:srgbClr val="000000"/>
                </a:solidFill>
              </a:rPr>
              <a:pPr eaLnBrk="0" hangingPunct="0"/>
              <a:t>5/16/2016</a:t>
            </a:fld>
            <a:endParaRPr lang="en-US" smtClean="0">
              <a:solidFill>
                <a:srgbClr val="000000"/>
              </a:solidFill>
            </a:endParaRPr>
          </a:p>
        </p:txBody>
      </p:sp>
      <p:sp>
        <p:nvSpPr>
          <p:cNvPr id="365571" name="Slide Number Placeholder 3"/>
          <p:cNvSpPr>
            <a:spLocks noGrp="1"/>
          </p:cNvSpPr>
          <p:nvPr>
            <p:ph type="sldNum" sz="quarter" idx="12"/>
          </p:nvPr>
        </p:nvSpPr>
        <p:spPr>
          <a:noFill/>
        </p:spPr>
        <p:txBody>
          <a:bodyPr/>
          <a:lstStyle/>
          <a:p>
            <a:pPr eaLnBrk="0" hangingPunct="0"/>
            <a:fld id="{67E32102-110E-4066-B2C5-23AD50421F4C}" type="slidenum">
              <a:rPr lang="en-US" smtClean="0">
                <a:solidFill>
                  <a:srgbClr val="000000"/>
                </a:solidFill>
              </a:rPr>
              <a:pPr eaLnBrk="0" hangingPunct="0"/>
              <a:t>30</a:t>
            </a:fld>
            <a:endParaRPr lang="en-US" smtClean="0">
              <a:solidFill>
                <a:srgbClr val="000000"/>
              </a:solidFill>
            </a:endParaRPr>
          </a:p>
        </p:txBody>
      </p:sp>
      <p:pic>
        <p:nvPicPr>
          <p:cNvPr id="365572" name="Picture 4"/>
          <p:cNvPicPr>
            <a:picLocks noChangeAspect="1" noChangeArrowheads="1"/>
          </p:cNvPicPr>
          <p:nvPr/>
        </p:nvPicPr>
        <p:blipFill>
          <a:blip r:embed="rId2" cstate="print"/>
          <a:srcRect/>
          <a:stretch>
            <a:fillRect/>
          </a:stretch>
        </p:blipFill>
        <p:spPr bwMode="auto">
          <a:xfrm>
            <a:off x="1640508" y="1039812"/>
            <a:ext cx="7785100" cy="5499100"/>
          </a:xfrm>
          <a:prstGeom prst="rect">
            <a:avLst/>
          </a:prstGeom>
          <a:noFill/>
          <a:ln w="9525">
            <a:noFill/>
            <a:miter lim="800000"/>
            <a:headEnd/>
            <a:tailEnd/>
          </a:ln>
        </p:spPr>
      </p:pic>
    </p:spTree>
    <p:extLst>
      <p:ext uri="{BB962C8B-B14F-4D97-AF65-F5344CB8AC3E}">
        <p14:creationId xmlns:p14="http://schemas.microsoft.com/office/powerpoint/2010/main" val="3670965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Inventory</a:t>
            </a:r>
            <a:endParaRPr lang="en-US" dirty="0"/>
          </a:p>
        </p:txBody>
      </p:sp>
      <p:sp>
        <p:nvSpPr>
          <p:cNvPr id="3" name="Content Placeholder 2"/>
          <p:cNvSpPr>
            <a:spLocks noGrp="1"/>
          </p:cNvSpPr>
          <p:nvPr>
            <p:ph idx="1"/>
          </p:nvPr>
        </p:nvSpPr>
        <p:spPr/>
        <p:txBody>
          <a:bodyPr/>
          <a:lstStyle/>
          <a:p>
            <a:r>
              <a:rPr lang="en-US" dirty="0" smtClean="0"/>
              <a:t>Inventory describes an stock with different quantities of items in different status and stored in different places (Stockrooms)</a:t>
            </a:r>
          </a:p>
          <a:p>
            <a:r>
              <a:rPr lang="en-US" dirty="0" smtClean="0"/>
              <a:t>Items can be parts or products</a:t>
            </a:r>
          </a:p>
          <a:p>
            <a:r>
              <a:rPr lang="en-US" dirty="0" smtClean="0"/>
              <a:t>Five stakeholders (roles) participate in keeping the inventory of items</a:t>
            </a:r>
          </a:p>
          <a:p>
            <a:r>
              <a:rPr lang="en-US" dirty="0" smtClean="0"/>
              <a:t>Five instantiations of RBAC define the rights of the roles</a:t>
            </a:r>
            <a:endParaRPr lang="en-US" dirty="0"/>
          </a:p>
        </p:txBody>
      </p:sp>
    </p:spTree>
    <p:extLst>
      <p:ext uri="{BB962C8B-B14F-4D97-AF65-F5344CB8AC3E}">
        <p14:creationId xmlns:p14="http://schemas.microsoft.com/office/powerpoint/2010/main" val="2291458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Date Placeholder 1"/>
          <p:cNvSpPr>
            <a:spLocks noGrp="1"/>
          </p:cNvSpPr>
          <p:nvPr>
            <p:ph type="dt" sz="quarter" idx="10"/>
          </p:nvPr>
        </p:nvSpPr>
        <p:spPr>
          <a:noFill/>
        </p:spPr>
        <p:txBody>
          <a:bodyPr/>
          <a:lstStyle/>
          <a:p>
            <a:pPr eaLnBrk="0" hangingPunct="0"/>
            <a:fld id="{5E478BF4-492D-47FF-92BA-2EDFC78F1EB6}" type="datetime1">
              <a:rPr lang="en-US" smtClean="0">
                <a:solidFill>
                  <a:srgbClr val="000000"/>
                </a:solidFill>
              </a:rPr>
              <a:pPr eaLnBrk="0" hangingPunct="0"/>
              <a:t>5/16/2016</a:t>
            </a:fld>
            <a:endParaRPr lang="en-US" smtClean="0">
              <a:solidFill>
                <a:srgbClr val="000000"/>
              </a:solidFill>
            </a:endParaRPr>
          </a:p>
        </p:txBody>
      </p:sp>
      <p:sp>
        <p:nvSpPr>
          <p:cNvPr id="366595" name="Slide Number Placeholder 3"/>
          <p:cNvSpPr>
            <a:spLocks noGrp="1"/>
          </p:cNvSpPr>
          <p:nvPr>
            <p:ph type="sldNum" sz="quarter" idx="12"/>
          </p:nvPr>
        </p:nvSpPr>
        <p:spPr>
          <a:noFill/>
        </p:spPr>
        <p:txBody>
          <a:bodyPr/>
          <a:lstStyle/>
          <a:p>
            <a:pPr eaLnBrk="0" hangingPunct="0"/>
            <a:fld id="{852FA470-1454-4D65-8774-6462B0B13060}" type="slidenum">
              <a:rPr lang="en-US" smtClean="0">
                <a:solidFill>
                  <a:srgbClr val="000000"/>
                </a:solidFill>
              </a:rPr>
              <a:pPr eaLnBrk="0" hangingPunct="0"/>
              <a:t>32</a:t>
            </a:fld>
            <a:endParaRPr lang="en-US" smtClean="0">
              <a:solidFill>
                <a:srgbClr val="000000"/>
              </a:solidFill>
            </a:endParaRPr>
          </a:p>
        </p:txBody>
      </p:sp>
      <p:pic>
        <p:nvPicPr>
          <p:cNvPr id="366596" name="Picture 4"/>
          <p:cNvPicPr>
            <a:picLocks noChangeAspect="1" noChangeArrowheads="1"/>
          </p:cNvPicPr>
          <p:nvPr/>
        </p:nvPicPr>
        <p:blipFill>
          <a:blip r:embed="rId2" cstate="print"/>
          <a:srcRect/>
          <a:stretch>
            <a:fillRect/>
          </a:stretch>
        </p:blipFill>
        <p:spPr bwMode="auto">
          <a:xfrm>
            <a:off x="2495550" y="639764"/>
            <a:ext cx="7200900" cy="5578475"/>
          </a:xfrm>
          <a:prstGeom prst="rect">
            <a:avLst/>
          </a:prstGeom>
          <a:noFill/>
          <a:ln w="9525">
            <a:noFill/>
            <a:miter lim="800000"/>
            <a:headEnd/>
            <a:tailEnd/>
          </a:ln>
        </p:spPr>
      </p:pic>
    </p:spTree>
    <p:extLst>
      <p:ext uri="{BB962C8B-B14F-4D97-AF65-F5344CB8AC3E}">
        <p14:creationId xmlns:p14="http://schemas.microsoft.com/office/powerpoint/2010/main" val="388808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p:nvPr>
        </p:nvSpPr>
        <p:spPr/>
        <p:txBody>
          <a:bodyPr/>
          <a:lstStyle/>
          <a:p>
            <a:r>
              <a:rPr lang="en-US" altLang="en-US" smtClean="0"/>
              <a:t>Tactics</a:t>
            </a:r>
          </a:p>
        </p:txBody>
      </p:sp>
      <p:sp>
        <p:nvSpPr>
          <p:cNvPr id="3" name="Content Placeholder 2"/>
          <p:cNvSpPr>
            <a:spLocks noGrp="1"/>
          </p:cNvSpPr>
          <p:nvPr>
            <p:ph idx="1"/>
          </p:nvPr>
        </p:nvSpPr>
        <p:spPr/>
        <p:txBody>
          <a:bodyPr/>
          <a:lstStyle/>
          <a:p>
            <a:pPr>
              <a:defRPr/>
            </a:pPr>
            <a:r>
              <a:rPr lang="en-US" dirty="0"/>
              <a:t>A way to apply security to architectures is based on the idea of tactics</a:t>
            </a:r>
          </a:p>
          <a:p>
            <a:pPr>
              <a:defRPr/>
            </a:pPr>
            <a:r>
              <a:rPr lang="en-US" b="1" dirty="0"/>
              <a:t>Tactics</a:t>
            </a:r>
            <a:r>
              <a:rPr lang="en-US" dirty="0"/>
              <a:t> are “measures” or “decisions” taken to improve some quality factor</a:t>
            </a:r>
          </a:p>
          <a:p>
            <a:pPr>
              <a:defRPr/>
            </a:pPr>
            <a:r>
              <a:rPr lang="en-US" dirty="0"/>
              <a:t>Another definition: “architectural building blocks from which architectural patterns are </a:t>
            </a:r>
            <a:r>
              <a:rPr lang="en-US" dirty="0" smtClean="0"/>
              <a:t>created. </a:t>
            </a:r>
            <a:r>
              <a:rPr lang="en-US" dirty="0"/>
              <a:t>Each tactic corresponds to a design decision with respect to a quality factor. </a:t>
            </a:r>
          </a:p>
          <a:p>
            <a:pPr>
              <a:defRPr/>
            </a:pPr>
            <a:r>
              <a:rPr lang="en-US" dirty="0"/>
              <a:t>Architectural tactics can also be seen as decisions that codify and record best practices for achieving some quality attribute. Tactics are usually expressed in words, but there has been some attempts to formalize them.</a:t>
            </a:r>
          </a:p>
          <a:p>
            <a:pPr marL="0" indent="0">
              <a:buNone/>
              <a:defRPr/>
            </a:pPr>
            <a:endParaRPr lang="en-US" sz="2000" dirty="0"/>
          </a:p>
        </p:txBody>
      </p:sp>
    </p:spTree>
    <p:extLst>
      <p:ext uri="{BB962C8B-B14F-4D97-AF65-F5344CB8AC3E}">
        <p14:creationId xmlns:p14="http://schemas.microsoft.com/office/powerpoint/2010/main" val="132383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p:cNvSpPr>
            <a:spLocks noGrp="1"/>
          </p:cNvSpPr>
          <p:nvPr>
            <p:ph type="title"/>
          </p:nvPr>
        </p:nvSpPr>
        <p:spPr>
          <a:xfrm>
            <a:off x="2133600" y="228600"/>
            <a:ext cx="7772400" cy="1143000"/>
          </a:xfrm>
        </p:spPr>
        <p:txBody>
          <a:bodyPr/>
          <a:lstStyle/>
          <a:p>
            <a:r>
              <a:rPr lang="en-US" altLang="en-US" sz="2000"/>
              <a:t>Producing secure or reliable architectures from tactics</a:t>
            </a:r>
            <a:br>
              <a:rPr lang="en-US" altLang="en-US" sz="2000"/>
            </a:br>
            <a:endParaRPr lang="en-US" altLang="en-US" sz="2000"/>
          </a:p>
        </p:txBody>
      </p:sp>
      <p:pic>
        <p:nvPicPr>
          <p:cNvPr id="326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57414"/>
            <a:ext cx="6781800"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596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policies to patterns</a:t>
            </a:r>
            <a:endParaRPr lang="en-US" dirty="0"/>
          </a:p>
        </p:txBody>
      </p:sp>
      <p:pic>
        <p:nvPicPr>
          <p:cNvPr id="3" name="Picture 2"/>
          <p:cNvPicPr>
            <a:picLocks noChangeAspect="1"/>
          </p:cNvPicPr>
          <p:nvPr/>
        </p:nvPicPr>
        <p:blipFill>
          <a:blip r:embed="rId2"/>
          <a:stretch>
            <a:fillRect/>
          </a:stretch>
        </p:blipFill>
        <p:spPr>
          <a:xfrm>
            <a:off x="3420633" y="2361039"/>
            <a:ext cx="4411401" cy="3801222"/>
          </a:xfrm>
          <a:prstGeom prst="rect">
            <a:avLst/>
          </a:prstGeom>
        </p:spPr>
      </p:pic>
    </p:spTree>
    <p:extLst>
      <p:ext uri="{BB962C8B-B14F-4D97-AF65-F5344CB8AC3E}">
        <p14:creationId xmlns:p14="http://schemas.microsoft.com/office/powerpoint/2010/main" val="2514679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hierarchies</a:t>
            </a:r>
            <a:endParaRPr lang="en-US" dirty="0"/>
          </a:p>
        </p:txBody>
      </p:sp>
      <p:pic>
        <p:nvPicPr>
          <p:cNvPr id="3" name="Picture 2"/>
          <p:cNvPicPr>
            <a:picLocks noChangeAspect="1"/>
          </p:cNvPicPr>
          <p:nvPr/>
        </p:nvPicPr>
        <p:blipFill>
          <a:blip r:embed="rId2"/>
          <a:stretch>
            <a:fillRect/>
          </a:stretch>
        </p:blipFill>
        <p:spPr>
          <a:xfrm>
            <a:off x="2719346" y="3005594"/>
            <a:ext cx="5534108" cy="2199220"/>
          </a:xfrm>
          <a:prstGeom prst="rect">
            <a:avLst/>
          </a:prstGeom>
        </p:spPr>
      </p:pic>
    </p:spTree>
    <p:extLst>
      <p:ext uri="{BB962C8B-B14F-4D97-AF65-F5344CB8AC3E}">
        <p14:creationId xmlns:p14="http://schemas.microsoft.com/office/powerpoint/2010/main" val="3290532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  (improved hierarchy) </a:t>
            </a:r>
            <a:endParaRPr lang="en-US" dirty="0"/>
          </a:p>
        </p:txBody>
      </p:sp>
      <p:pic>
        <p:nvPicPr>
          <p:cNvPr id="3" name="Picture 2"/>
          <p:cNvPicPr>
            <a:picLocks noChangeAspect="1"/>
          </p:cNvPicPr>
          <p:nvPr/>
        </p:nvPicPr>
        <p:blipFill>
          <a:blip r:embed="rId2"/>
          <a:stretch>
            <a:fillRect/>
          </a:stretch>
        </p:blipFill>
        <p:spPr>
          <a:xfrm>
            <a:off x="2107096" y="1690688"/>
            <a:ext cx="6806316" cy="4503378"/>
          </a:xfrm>
          <a:prstGeom prst="rect">
            <a:avLst/>
          </a:prstGeom>
        </p:spPr>
      </p:pic>
    </p:spTree>
    <p:extLst>
      <p:ext uri="{BB962C8B-B14F-4D97-AF65-F5344CB8AC3E}">
        <p14:creationId xmlns:p14="http://schemas.microsoft.com/office/powerpoint/2010/main" val="2521038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29184447"/>
              </p:ext>
            </p:extLst>
          </p:nvPr>
        </p:nvGraphicFramePr>
        <p:xfrm>
          <a:off x="3051920" y="1510749"/>
          <a:ext cx="4386580" cy="4675366"/>
        </p:xfrm>
        <a:graphic>
          <a:graphicData uri="http://schemas.openxmlformats.org/drawingml/2006/table">
            <a:tbl>
              <a:tblPr firstRow="1" firstCol="1" bandRow="1">
                <a:tableStyleId>{5C22544A-7EE6-4342-B048-85BDC9FD1C3A}</a:tableStyleId>
              </a:tblPr>
              <a:tblGrid>
                <a:gridCol w="1742440"/>
                <a:gridCol w="2644140"/>
              </a:tblGrid>
              <a:tr h="226217">
                <a:tc>
                  <a:txBody>
                    <a:bodyPr/>
                    <a:lstStyle/>
                    <a:p>
                      <a:pPr marL="0" marR="0" indent="0" algn="just" hangingPunct="0">
                        <a:lnSpc>
                          <a:spcPts val="1200"/>
                        </a:lnSpc>
                        <a:spcBef>
                          <a:spcPts val="0"/>
                        </a:spcBef>
                        <a:spcAft>
                          <a:spcPts val="0"/>
                        </a:spcAft>
                      </a:pPr>
                      <a:r>
                        <a:rPr lang="en-US" sz="1000">
                          <a:effectLst/>
                        </a:rPr>
                        <a:t>Tactic</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200"/>
                        </a:lnSpc>
                        <a:spcBef>
                          <a:spcPts val="0"/>
                        </a:spcBef>
                        <a:spcAft>
                          <a:spcPts val="0"/>
                        </a:spcAft>
                      </a:pPr>
                      <a:r>
                        <a:rPr lang="en-US" sz="1000">
                          <a:effectLst/>
                        </a:rPr>
                        <a:t>Security pattern realization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Verify message integrity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Secure Channel with Dig.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Verify storage integrity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Authenticator and Authorizer, Dig.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Maintain audit trail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Security Logger/Auditor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307208">
                <a:tc>
                  <a:txBody>
                    <a:bodyPr/>
                    <a:lstStyle/>
                    <a:p>
                      <a:pPr marL="0" marR="0" indent="0" algn="just" hangingPunct="0">
                        <a:lnSpc>
                          <a:spcPts val="1100"/>
                        </a:lnSpc>
                        <a:spcBef>
                          <a:spcPts val="0"/>
                        </a:spcBef>
                        <a:spcAft>
                          <a:spcPts val="0"/>
                        </a:spcAft>
                      </a:pPr>
                      <a:r>
                        <a:rPr lang="en-US" sz="1000">
                          <a:effectLst/>
                        </a:rPr>
                        <a:t>Identify intrusions by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Signature(Knowledge)-based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307208">
                <a:tc>
                  <a:txBody>
                    <a:bodyPr/>
                    <a:lstStyle/>
                    <a:p>
                      <a:pPr marL="0" marR="0" indent="0" algn="just" hangingPunct="0">
                        <a:lnSpc>
                          <a:spcPts val="1100"/>
                        </a:lnSpc>
                        <a:spcBef>
                          <a:spcPts val="0"/>
                        </a:spcBef>
                        <a:spcAft>
                          <a:spcPts val="0"/>
                        </a:spcAft>
                      </a:pPr>
                      <a:r>
                        <a:rPr lang="en-US" sz="1000">
                          <a:effectLst/>
                        </a:rPr>
                        <a:t>Identify intrusions by behavior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Behavior-based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70902">
                <a:tc>
                  <a:txBody>
                    <a:bodyPr/>
                    <a:lstStyle/>
                    <a:p>
                      <a:pPr marL="0" marR="0" indent="0" algn="just" hangingPunct="0">
                        <a:lnSpc>
                          <a:spcPts val="1100"/>
                        </a:lnSpc>
                        <a:spcBef>
                          <a:spcPts val="0"/>
                        </a:spcBef>
                        <a:spcAft>
                          <a:spcPts val="0"/>
                        </a:spcAft>
                      </a:pPr>
                      <a:r>
                        <a:rPr lang="en-US" sz="1000">
                          <a:effectLst/>
                        </a:rPr>
                        <a:t>Authenticate subject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Authenticator (Remote), credential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1803">
                <a:tc>
                  <a:txBody>
                    <a:bodyPr/>
                    <a:lstStyle/>
                    <a:p>
                      <a:pPr marL="0" marR="0" indent="0" algn="just" hangingPunct="0">
                        <a:lnSpc>
                          <a:spcPts val="1100"/>
                        </a:lnSpc>
                        <a:spcBef>
                          <a:spcPts val="0"/>
                        </a:spcBef>
                        <a:spcAft>
                          <a:spcPts val="0"/>
                        </a:spcAft>
                      </a:pPr>
                      <a:r>
                        <a:rPr lang="en-US" sz="1000">
                          <a:effectLst/>
                        </a:rPr>
                        <a:t>Authorize subject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Policy, Role and Attribute-Based Access Control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321172">
                <a:tc>
                  <a:txBody>
                    <a:bodyPr/>
                    <a:lstStyle/>
                    <a:p>
                      <a:pPr marL="0" marR="0" indent="0" algn="just" hangingPunct="0">
                        <a:lnSpc>
                          <a:spcPts val="1100"/>
                        </a:lnSpc>
                        <a:spcBef>
                          <a:spcPts val="0"/>
                        </a:spcBef>
                        <a:spcAft>
                          <a:spcPts val="0"/>
                        </a:spcAft>
                      </a:pPr>
                      <a:r>
                        <a:rPr lang="en-US" sz="1000">
                          <a:effectLst/>
                        </a:rPr>
                        <a:t>Manage security information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Authorizer, Generation and distribution of public keys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Filter data</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Filter, Packet Filter Firewall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Verify origin of message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Digital Signature with hashing</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Establish secure channel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Secure Channel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Hide data by encryption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Symmetric and Asymmetric Encryption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Hide data by steganography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Steganographic Encoding</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Alert subjects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Abstract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237388">
                <a:tc>
                  <a:txBody>
                    <a:bodyPr/>
                    <a:lstStyle/>
                    <a:p>
                      <a:pPr marL="0" marR="0" indent="0" algn="just" hangingPunct="0">
                        <a:lnSpc>
                          <a:spcPts val="1100"/>
                        </a:lnSpc>
                        <a:spcBef>
                          <a:spcPts val="0"/>
                        </a:spcBef>
                        <a:spcAft>
                          <a:spcPts val="0"/>
                        </a:spcAft>
                      </a:pPr>
                      <a:r>
                        <a:rPr lang="en-US" sz="1000">
                          <a:effectLst/>
                        </a:rPr>
                        <a:t>Apply institution policies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Policy-based Enforcement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636976">
                <a:tc>
                  <a:txBody>
                    <a:bodyPr/>
                    <a:lstStyle/>
                    <a:p>
                      <a:pPr marL="0" marR="0" indent="0" algn="just" hangingPunct="0">
                        <a:lnSpc>
                          <a:spcPts val="1100"/>
                        </a:lnSpc>
                        <a:spcBef>
                          <a:spcPts val="0"/>
                        </a:spcBef>
                        <a:spcAft>
                          <a:spcPts val="0"/>
                        </a:spcAft>
                      </a:pPr>
                      <a:r>
                        <a:rPr lang="en-US" sz="1000">
                          <a:effectLst/>
                        </a:rPr>
                        <a:t>Audit actions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dirty="0">
                          <a:effectLst/>
                        </a:rPr>
                        <a:t>Security Logger/Auditor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smtClean="0"/>
              <a:t>Realizations for tactics</a:t>
            </a:r>
            <a:endParaRPr lang="en-US" dirty="0"/>
          </a:p>
        </p:txBody>
      </p:sp>
    </p:spTree>
    <p:extLst>
      <p:ext uri="{BB962C8B-B14F-4D97-AF65-F5344CB8AC3E}">
        <p14:creationId xmlns:p14="http://schemas.microsoft.com/office/powerpoint/2010/main" val="1647616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financial institution</a:t>
            </a:r>
            <a:endParaRPr lang="en-US" dirty="0"/>
          </a:p>
        </p:txBody>
      </p:sp>
      <p:pic>
        <p:nvPicPr>
          <p:cNvPr id="3" name="Picture 2"/>
          <p:cNvPicPr>
            <a:picLocks noChangeAspect="1"/>
          </p:cNvPicPr>
          <p:nvPr/>
        </p:nvPicPr>
        <p:blipFill>
          <a:blip r:embed="rId2"/>
          <a:stretch>
            <a:fillRect/>
          </a:stretch>
        </p:blipFill>
        <p:spPr>
          <a:xfrm>
            <a:off x="2767054" y="2156833"/>
            <a:ext cx="6122504" cy="3504496"/>
          </a:xfrm>
          <a:prstGeom prst="rect">
            <a:avLst/>
          </a:prstGeom>
        </p:spPr>
      </p:pic>
    </p:spTree>
    <p:extLst>
      <p:ext uri="{BB962C8B-B14F-4D97-AF65-F5344CB8AC3E}">
        <p14:creationId xmlns:p14="http://schemas.microsoft.com/office/powerpoint/2010/main" val="218894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 Giovanni in </a:t>
            </a:r>
            <a:r>
              <a:rPr lang="en-US" dirty="0" err="1" smtClean="0"/>
              <a:t>Laterano</a:t>
            </a:r>
            <a:endParaRPr lang="en-US" dirty="0"/>
          </a:p>
        </p:txBody>
      </p:sp>
      <p:pic>
        <p:nvPicPr>
          <p:cNvPr id="3" name="Picture 2"/>
          <p:cNvPicPr>
            <a:picLocks noChangeAspect="1"/>
          </p:cNvPicPr>
          <p:nvPr/>
        </p:nvPicPr>
        <p:blipFill>
          <a:blip r:embed="rId2"/>
          <a:stretch>
            <a:fillRect/>
          </a:stretch>
        </p:blipFill>
        <p:spPr>
          <a:xfrm>
            <a:off x="3568562" y="2555474"/>
            <a:ext cx="4895850" cy="3114675"/>
          </a:xfrm>
          <a:prstGeom prst="rect">
            <a:avLst/>
          </a:prstGeom>
        </p:spPr>
      </p:pic>
    </p:spTree>
    <p:extLst>
      <p:ext uri="{BB962C8B-B14F-4D97-AF65-F5344CB8AC3E}">
        <p14:creationId xmlns:p14="http://schemas.microsoft.com/office/powerpoint/2010/main" val="3385030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secure financial institution</a:t>
            </a:r>
            <a:endParaRPr lang="en-US" dirty="0"/>
          </a:p>
        </p:txBody>
      </p:sp>
      <p:pic>
        <p:nvPicPr>
          <p:cNvPr id="3" name="Picture 2"/>
          <p:cNvPicPr>
            <a:picLocks noChangeAspect="1"/>
          </p:cNvPicPr>
          <p:nvPr/>
        </p:nvPicPr>
        <p:blipFill>
          <a:blip r:embed="rId2"/>
          <a:stretch>
            <a:fillRect/>
          </a:stretch>
        </p:blipFill>
        <p:spPr>
          <a:xfrm>
            <a:off x="2958319" y="2117975"/>
            <a:ext cx="6193632" cy="3829601"/>
          </a:xfrm>
          <a:prstGeom prst="rect">
            <a:avLst/>
          </a:prstGeom>
        </p:spPr>
      </p:pic>
    </p:spTree>
    <p:extLst>
      <p:ext uri="{BB962C8B-B14F-4D97-AF65-F5344CB8AC3E}">
        <p14:creationId xmlns:p14="http://schemas.microsoft.com/office/powerpoint/2010/main" val="19364855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t>POSA template</a:t>
            </a:r>
          </a:p>
        </p:txBody>
      </p:sp>
      <p:sp>
        <p:nvSpPr>
          <p:cNvPr id="59395"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4165870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8193"/>
          <p:cNvSpPr>
            <a:spLocks noGrp="1" noChangeArrowheads="1"/>
          </p:cNvSpPr>
          <p:nvPr>
            <p:ph type="title"/>
          </p:nvPr>
        </p:nvSpPr>
        <p:spPr/>
        <p:txBody>
          <a:bodyPr/>
          <a:lstStyle/>
          <a:p>
            <a:r>
              <a:rPr lang="en-US" altLang="en-US" smtClean="0"/>
              <a:t>Anatomy of a security pattern</a:t>
            </a:r>
          </a:p>
        </p:txBody>
      </p:sp>
      <p:sp>
        <p:nvSpPr>
          <p:cNvPr id="60419" name="Shape 8194"/>
          <p:cNvSpPr>
            <a:spLocks noGrp="1" noChangeArrowheads="1"/>
          </p:cNvSpPr>
          <p:nvPr>
            <p:ph type="body" idx="1"/>
          </p:nvPr>
        </p:nvSpPr>
        <p:spPr/>
        <p:txBody>
          <a:bodyPr/>
          <a:lstStyle/>
          <a:p>
            <a:r>
              <a:rPr lang="en-US" altLang="en-US" dirty="0" smtClean="0"/>
              <a:t>Every pattern starts with a thumbnail of the problem it solves and a brief description of how it solves the problem.</a:t>
            </a:r>
          </a:p>
          <a:p>
            <a:r>
              <a:rPr lang="en-US" altLang="en-US" dirty="0" smtClean="0">
                <a:solidFill>
                  <a:schemeClr val="accent5"/>
                </a:solidFill>
              </a:rPr>
              <a:t>The Packet Filter Firewall filters incoming and outgoing network traffic in a computer system based on   packet inspection at the IP level.</a:t>
            </a:r>
          </a:p>
        </p:txBody>
      </p:sp>
    </p:spTree>
    <p:extLst>
      <p:ext uri="{BB962C8B-B14F-4D97-AF65-F5344CB8AC3E}">
        <p14:creationId xmlns:p14="http://schemas.microsoft.com/office/powerpoint/2010/main" val="17733293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hape 10241"/>
          <p:cNvSpPr>
            <a:spLocks noGrp="1" noChangeArrowheads="1"/>
          </p:cNvSpPr>
          <p:nvPr>
            <p:ph type="title"/>
          </p:nvPr>
        </p:nvSpPr>
        <p:spPr/>
        <p:txBody>
          <a:bodyPr/>
          <a:lstStyle/>
          <a:p>
            <a:r>
              <a:rPr lang="en-US" altLang="en-US" smtClean="0"/>
              <a:t>Context section</a:t>
            </a:r>
          </a:p>
        </p:txBody>
      </p:sp>
      <p:sp>
        <p:nvSpPr>
          <p:cNvPr id="62467" name="Shape 10242"/>
          <p:cNvSpPr>
            <a:spLocks noGrp="1" noChangeArrowheads="1"/>
          </p:cNvSpPr>
          <p:nvPr>
            <p:ph type="body" idx="1"/>
          </p:nvPr>
        </p:nvSpPr>
        <p:spPr>
          <a:xfrm>
            <a:off x="716500" y="1554480"/>
            <a:ext cx="11379200" cy="4800600"/>
          </a:xfrm>
        </p:spPr>
        <p:txBody>
          <a:bodyPr/>
          <a:lstStyle/>
          <a:p>
            <a:r>
              <a:rPr lang="en-US" altLang="en-US" sz="2400" dirty="0"/>
              <a:t>We define the context or environment where the pattern solution is applicable:</a:t>
            </a:r>
          </a:p>
          <a:p>
            <a:pPr>
              <a:buNone/>
            </a:pPr>
            <a:r>
              <a:rPr lang="en-US" altLang="en-US" sz="2400" dirty="0">
                <a:solidFill>
                  <a:schemeClr val="accent5"/>
                </a:solidFill>
              </a:rPr>
              <a:t>Context</a:t>
            </a:r>
          </a:p>
          <a:p>
            <a:r>
              <a:rPr lang="en-US" altLang="en-US" sz="2400" dirty="0">
                <a:solidFill>
                  <a:schemeClr val="accent5"/>
                </a:solidFill>
              </a:rPr>
              <a:t>Computer systems on a local network connected to the Internet and to other networks with different levels of trust.  A host in a local network receives and sends traffic to other networks. This traffic has several layers or levels. The most basic level is the IP level, made up of packets consisting of headers and bodies (payloads). The headers include the source and destination addresses as well as other routing information, the bodies include the message payloads. </a:t>
            </a:r>
          </a:p>
        </p:txBody>
      </p:sp>
    </p:spTree>
    <p:extLst>
      <p:ext uri="{BB962C8B-B14F-4D97-AF65-F5344CB8AC3E}">
        <p14:creationId xmlns:p14="http://schemas.microsoft.com/office/powerpoint/2010/main" val="2182582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hape 11265"/>
          <p:cNvSpPr>
            <a:spLocks noGrp="1" noChangeArrowheads="1"/>
          </p:cNvSpPr>
          <p:nvPr>
            <p:ph type="title"/>
          </p:nvPr>
        </p:nvSpPr>
        <p:spPr/>
        <p:txBody>
          <a:bodyPr/>
          <a:lstStyle/>
          <a:p>
            <a:r>
              <a:rPr lang="en-US" altLang="en-US" smtClean="0"/>
              <a:t>Problem Section I</a:t>
            </a:r>
          </a:p>
        </p:txBody>
      </p:sp>
      <p:sp>
        <p:nvSpPr>
          <p:cNvPr id="64515" name="Shape 11266"/>
          <p:cNvSpPr>
            <a:spLocks noGrp="1" noChangeArrowheads="1"/>
          </p:cNvSpPr>
          <p:nvPr>
            <p:ph type="body" idx="1"/>
          </p:nvPr>
        </p:nvSpPr>
        <p:spPr/>
        <p:txBody>
          <a:bodyPr/>
          <a:lstStyle/>
          <a:p>
            <a:pPr>
              <a:lnSpc>
                <a:spcPct val="80000"/>
              </a:lnSpc>
            </a:pPr>
            <a:r>
              <a:rPr lang="en-US" altLang="en-US" dirty="0" smtClean="0"/>
              <a:t>Now a generic description of what happens when we don’t have a good solution: We also indicate the forces that affect the possible solution. We may list all attacks that we want to stop with this solution.</a:t>
            </a:r>
          </a:p>
          <a:p>
            <a:pPr>
              <a:lnSpc>
                <a:spcPct val="80000"/>
              </a:lnSpc>
              <a:buNone/>
            </a:pPr>
            <a:r>
              <a:rPr lang="en-US" altLang="en-US" dirty="0" smtClean="0">
                <a:solidFill>
                  <a:schemeClr val="accent5"/>
                </a:solidFill>
              </a:rPr>
              <a:t>Problem</a:t>
            </a:r>
          </a:p>
          <a:p>
            <a:pPr>
              <a:lnSpc>
                <a:spcPct val="80000"/>
              </a:lnSpc>
            </a:pPr>
            <a:r>
              <a:rPr lang="en-US" altLang="en-US" dirty="0" smtClean="0">
                <a:solidFill>
                  <a:schemeClr val="accent5"/>
                </a:solidFill>
              </a:rPr>
              <a:t>Some of the hosts in other networks may try to attack the local network through their IP-level payloads. These payloads may include viruses or application-specific attacks. We need to identify and block those hosts.</a:t>
            </a:r>
          </a:p>
          <a:p>
            <a:pPr>
              <a:lnSpc>
                <a:spcPct val="80000"/>
              </a:lnSpc>
              <a:buNone/>
            </a:pPr>
            <a:r>
              <a:rPr lang="en-US" altLang="en-US" dirty="0" smtClean="0">
                <a:solidFill>
                  <a:schemeClr val="accent5"/>
                </a:solidFill>
              </a:rPr>
              <a:t>:</a:t>
            </a:r>
          </a:p>
        </p:txBody>
      </p:sp>
    </p:spTree>
    <p:extLst>
      <p:ext uri="{BB962C8B-B14F-4D97-AF65-F5344CB8AC3E}">
        <p14:creationId xmlns:p14="http://schemas.microsoft.com/office/powerpoint/2010/main" val="1437316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accent5"/>
                </a:solidFill>
              </a:rPr>
              <a:t>Forces</a:t>
            </a:r>
          </a:p>
        </p:txBody>
      </p:sp>
      <p:sp>
        <p:nvSpPr>
          <p:cNvPr id="66563"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i="0">
                <a:solidFill>
                  <a:schemeClr val="accent5"/>
                </a:solidFill>
              </a:rPr>
              <a:t>We need to communicate with other networks so isolating our network is not an option. However, we do not want to take a high risk.</a:t>
            </a:r>
            <a:endParaRPr lang="en-US" altLang="en-US" sz="1800">
              <a:solidFill>
                <a:schemeClr val="accent5"/>
              </a:solidFill>
            </a:endParaRPr>
          </a:p>
          <a:p>
            <a:pPr>
              <a:lnSpc>
                <a:spcPct val="80000"/>
              </a:lnSpc>
            </a:pPr>
            <a:r>
              <a:rPr lang="en-US" altLang="en-US" sz="1800" i="0">
                <a:solidFill>
                  <a:schemeClr val="accent5"/>
                </a:solidFill>
              </a:rPr>
              <a:t>The protection mechanism should be able to reflect precisely the security policies of the institution. A too coarse defense may not be useful. </a:t>
            </a:r>
            <a:endParaRPr lang="en-US" altLang="en-US" sz="1800">
              <a:solidFill>
                <a:schemeClr val="accent5"/>
              </a:solidFill>
            </a:endParaRPr>
          </a:p>
          <a:p>
            <a:pPr>
              <a:lnSpc>
                <a:spcPct val="80000"/>
              </a:lnSpc>
            </a:pPr>
            <a:r>
              <a:rPr lang="en-US" altLang="en-US" sz="1800" i="0">
                <a:solidFill>
                  <a:schemeClr val="accent5"/>
                </a:solidFill>
              </a:rPr>
              <a:t>Any protection mechanism should be transparent to the users. Users should not need to perform special actions to be secure. </a:t>
            </a:r>
            <a:endParaRPr lang="en-US" altLang="en-US" sz="1800">
              <a:solidFill>
                <a:schemeClr val="accent5"/>
              </a:solidFill>
            </a:endParaRPr>
          </a:p>
          <a:p>
            <a:pPr>
              <a:lnSpc>
                <a:spcPct val="80000"/>
              </a:lnSpc>
            </a:pPr>
            <a:r>
              <a:rPr lang="en-US" altLang="en-US" sz="1800" i="0">
                <a:solidFill>
                  <a:schemeClr val="accent5"/>
                </a:solidFill>
              </a:rPr>
              <a:t>The cost and overhead of the protection mechanism should be relatively low or the system may become too expensive to run.</a:t>
            </a:r>
            <a:endParaRPr lang="en-US" altLang="en-US" sz="1800">
              <a:solidFill>
                <a:schemeClr val="accent5"/>
              </a:solidFill>
            </a:endParaRPr>
          </a:p>
          <a:p>
            <a:pPr>
              <a:lnSpc>
                <a:spcPct val="80000"/>
              </a:lnSpc>
            </a:pPr>
            <a:r>
              <a:rPr lang="en-US" altLang="en-US" sz="1800" i="0">
                <a:solidFill>
                  <a:schemeClr val="accent5"/>
                </a:solidFill>
              </a:rPr>
              <a:t>Network administrators deploy and configure a variety of protection mechanisms; hence it is important to have a clear model of what is being protected.</a:t>
            </a:r>
            <a:endParaRPr lang="en-US" altLang="en-US" sz="1800">
              <a:solidFill>
                <a:schemeClr val="accent5"/>
              </a:solidFill>
            </a:endParaRPr>
          </a:p>
          <a:p>
            <a:pPr>
              <a:lnSpc>
                <a:spcPct val="80000"/>
              </a:lnSpc>
            </a:pPr>
            <a:r>
              <a:rPr lang="en-US" altLang="en-US" sz="1800" i="0">
                <a:solidFill>
                  <a:schemeClr val="accent5"/>
                </a:solidFill>
              </a:rPr>
              <a:t>The attacks are constantly changing; hence it should be easy to make changes to the configuration of the protection mechanism.</a:t>
            </a:r>
            <a:endParaRPr lang="en-US" altLang="en-US" sz="1800">
              <a:solidFill>
                <a:schemeClr val="accent5"/>
              </a:solidFill>
            </a:endParaRPr>
          </a:p>
          <a:p>
            <a:pPr>
              <a:lnSpc>
                <a:spcPct val="80000"/>
              </a:lnSpc>
            </a:pPr>
            <a:r>
              <a:rPr lang="en-US" altLang="en-US" sz="1800" i="0">
                <a:solidFill>
                  <a:schemeClr val="accent5"/>
                </a:solidFill>
              </a:rPr>
              <a:t>It may be necessary to log input and/or output requests for auditing and defense purposes. </a:t>
            </a:r>
            <a:endParaRPr lang="en-US" altLang="en-US" sz="1800">
              <a:solidFill>
                <a:schemeClr val="accent5"/>
              </a:solidFill>
            </a:endParaRPr>
          </a:p>
          <a:p>
            <a:pPr>
              <a:lnSpc>
                <a:spcPct val="80000"/>
              </a:lnSpc>
            </a:pPr>
            <a:endParaRPr lang="en-US" altLang="en-US" sz="1800">
              <a:solidFill>
                <a:schemeClr val="accent5"/>
              </a:solidFill>
            </a:endParaRPr>
          </a:p>
        </p:txBody>
      </p:sp>
    </p:spTree>
    <p:extLst>
      <p:ext uri="{BB962C8B-B14F-4D97-AF65-F5344CB8AC3E}">
        <p14:creationId xmlns:p14="http://schemas.microsoft.com/office/powerpoint/2010/main" val="1322330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hape 13313"/>
          <p:cNvSpPr>
            <a:spLocks noGrp="1" noChangeArrowheads="1"/>
          </p:cNvSpPr>
          <p:nvPr>
            <p:ph type="title"/>
          </p:nvPr>
        </p:nvSpPr>
        <p:spPr/>
        <p:txBody>
          <a:bodyPr/>
          <a:lstStyle/>
          <a:p>
            <a:r>
              <a:rPr lang="en-US" altLang="en-US" smtClean="0"/>
              <a:t>Solution section</a:t>
            </a:r>
          </a:p>
        </p:txBody>
      </p:sp>
      <p:sp>
        <p:nvSpPr>
          <p:cNvPr id="67587" name="Shape 13314"/>
          <p:cNvSpPr>
            <a:spLocks noGrp="1" noChangeArrowheads="1"/>
          </p:cNvSpPr>
          <p:nvPr>
            <p:ph type="body" idx="1"/>
          </p:nvPr>
        </p:nvSpPr>
        <p:spPr>
          <a:xfrm>
            <a:off x="1828800" y="1219200"/>
            <a:ext cx="8534400" cy="4800600"/>
          </a:xfrm>
        </p:spPr>
        <p:txBody>
          <a:bodyPr/>
          <a:lstStyle/>
          <a:p>
            <a:pPr>
              <a:lnSpc>
                <a:spcPct val="80000"/>
              </a:lnSpc>
            </a:pPr>
            <a:r>
              <a:rPr lang="en-US" altLang="en-US" sz="2400" dirty="0"/>
              <a:t>The solution section describes the idea of the pattern. A descriptive figure may help to visualize the solution.</a:t>
            </a:r>
          </a:p>
          <a:p>
            <a:pPr>
              <a:lnSpc>
                <a:spcPct val="80000"/>
              </a:lnSpc>
              <a:buNone/>
            </a:pPr>
            <a:r>
              <a:rPr lang="en-US" altLang="en-US" sz="2400" dirty="0">
                <a:solidFill>
                  <a:schemeClr val="accent5"/>
                </a:solidFill>
              </a:rPr>
              <a:t>Solution</a:t>
            </a:r>
          </a:p>
          <a:p>
            <a:pPr>
              <a:lnSpc>
                <a:spcPct val="80000"/>
              </a:lnSpc>
            </a:pPr>
            <a:r>
              <a:rPr lang="en-US" altLang="en-US" sz="2400" dirty="0">
                <a:solidFill>
                  <a:schemeClr val="accent5"/>
                </a:solidFill>
              </a:rPr>
              <a:t>A Packet Filter Firewall intercepts all traffic coming/going from a port P and inspects its packets (Figure 1). Those coming from or going to untrusted addresses are rejected. The untrusted addresses are determined from a set of rules that implement the security policies of the institution. A client from another network can only access the Local Host if a rule exists authorizing traffic from its address. Rules may be positive (allow traffic from some address) or negative (block traffic). Additionally, if a request is not satisfied by any of the Explicit Rules, then a Default Rule is applied.</a:t>
            </a:r>
          </a:p>
        </p:txBody>
      </p:sp>
    </p:spTree>
    <p:extLst>
      <p:ext uri="{BB962C8B-B14F-4D97-AF65-F5344CB8AC3E}">
        <p14:creationId xmlns:p14="http://schemas.microsoft.com/office/powerpoint/2010/main" val="1629937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hape 14340"/>
          <p:cNvSpPr>
            <a:spLocks noGrp="1" noChangeArrowheads="1"/>
          </p:cNvSpPr>
          <p:nvPr>
            <p:ph type="title"/>
          </p:nvPr>
        </p:nvSpPr>
        <p:spPr/>
        <p:txBody>
          <a:bodyPr/>
          <a:lstStyle/>
          <a:p>
            <a:r>
              <a:rPr lang="en-US" altLang="en-US" smtClean="0"/>
              <a:t>Idea of the solution</a:t>
            </a:r>
          </a:p>
        </p:txBody>
      </p:sp>
      <p:pic>
        <p:nvPicPr>
          <p:cNvPr id="69635" name="Shape 1433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2800" y="2398714"/>
            <a:ext cx="5486400" cy="2974975"/>
          </a:xfrm>
          <a:noFill/>
        </p:spPr>
      </p:pic>
    </p:spTree>
    <p:extLst>
      <p:ext uri="{BB962C8B-B14F-4D97-AF65-F5344CB8AC3E}">
        <p14:creationId xmlns:p14="http://schemas.microsoft.com/office/powerpoint/2010/main" val="29007550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hape 18436"/>
          <p:cNvSpPr>
            <a:spLocks noGrp="1" noChangeArrowheads="1"/>
          </p:cNvSpPr>
          <p:nvPr>
            <p:ph type="title"/>
          </p:nvPr>
        </p:nvSpPr>
        <p:spPr/>
        <p:txBody>
          <a:bodyPr/>
          <a:lstStyle/>
          <a:p>
            <a:r>
              <a:rPr lang="en-US" altLang="en-US" smtClean="0"/>
              <a:t>Structure of the solution</a:t>
            </a:r>
          </a:p>
        </p:txBody>
      </p:sp>
      <p:pic>
        <p:nvPicPr>
          <p:cNvPr id="71683" name="Shape 1843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4389" y="1704975"/>
            <a:ext cx="5483225" cy="4362450"/>
          </a:xfrm>
          <a:noFill/>
        </p:spPr>
      </p:pic>
    </p:spTree>
    <p:extLst>
      <p:ext uri="{BB962C8B-B14F-4D97-AF65-F5344CB8AC3E}">
        <p14:creationId xmlns:p14="http://schemas.microsoft.com/office/powerpoint/2010/main" val="25106556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hape 21508"/>
          <p:cNvSpPr>
            <a:spLocks noGrp="1" noChangeArrowheads="1"/>
          </p:cNvSpPr>
          <p:nvPr>
            <p:ph type="title"/>
          </p:nvPr>
        </p:nvSpPr>
        <p:spPr/>
        <p:txBody>
          <a:bodyPr/>
          <a:lstStyle/>
          <a:p>
            <a:r>
              <a:rPr lang="en-US" altLang="en-US" smtClean="0"/>
              <a:t>Filtering a client’s request</a:t>
            </a:r>
          </a:p>
        </p:txBody>
      </p:sp>
      <p:pic>
        <p:nvPicPr>
          <p:cNvPr id="73731" name="Shape 2150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4389" y="2393950"/>
            <a:ext cx="5481637" cy="2984500"/>
          </a:xfrm>
          <a:noFill/>
        </p:spPr>
      </p:pic>
    </p:spTree>
    <p:extLst>
      <p:ext uri="{BB962C8B-B14F-4D97-AF65-F5344CB8AC3E}">
        <p14:creationId xmlns:p14="http://schemas.microsoft.com/office/powerpoint/2010/main" val="310333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Santa Maria Maggiore</a:t>
            </a:r>
            <a:endParaRPr lang="en-US" dirty="0"/>
          </a:p>
        </p:txBody>
      </p:sp>
      <p:pic>
        <p:nvPicPr>
          <p:cNvPr id="3" name="Picture 2"/>
          <p:cNvPicPr>
            <a:picLocks noChangeAspect="1"/>
          </p:cNvPicPr>
          <p:nvPr/>
        </p:nvPicPr>
        <p:blipFill>
          <a:blip r:embed="rId2"/>
          <a:stretch>
            <a:fillRect/>
          </a:stretch>
        </p:blipFill>
        <p:spPr>
          <a:xfrm>
            <a:off x="4198289" y="2071687"/>
            <a:ext cx="2740673" cy="3716863"/>
          </a:xfrm>
          <a:prstGeom prst="rect">
            <a:avLst/>
          </a:prstGeom>
        </p:spPr>
      </p:pic>
    </p:spTree>
    <p:extLst>
      <p:ext uri="{BB962C8B-B14F-4D97-AF65-F5344CB8AC3E}">
        <p14:creationId xmlns:p14="http://schemas.microsoft.com/office/powerpoint/2010/main" val="757558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Implementation section</a:t>
            </a:r>
          </a:p>
        </p:txBody>
      </p:sp>
      <p:sp>
        <p:nvSpPr>
          <p:cNvPr id="75779"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dirty="0"/>
              <a:t>What one should consider when </a:t>
            </a:r>
            <a:r>
              <a:rPr lang="en-US" altLang="en-US" sz="1600" dirty="0" err="1"/>
              <a:t>implementating</a:t>
            </a:r>
            <a:r>
              <a:rPr lang="en-US" altLang="en-US" sz="1600" dirty="0"/>
              <a:t> the pattern  is the objective of the next section. This can be a set of general recommendations or a sequence of what to do to use the pattern. It may include some sample code if appropriate.</a:t>
            </a:r>
          </a:p>
          <a:p>
            <a:pPr>
              <a:lnSpc>
                <a:spcPct val="80000"/>
              </a:lnSpc>
            </a:pPr>
            <a:endParaRPr lang="en-US" altLang="en-US" sz="1600" b="0" i="0" dirty="0"/>
          </a:p>
          <a:p>
            <a:pPr>
              <a:lnSpc>
                <a:spcPct val="80000"/>
              </a:lnSpc>
              <a:buFontTx/>
              <a:buNone/>
            </a:pPr>
            <a:r>
              <a:rPr lang="en-US" altLang="en-US" sz="1600" b="0" i="0" dirty="0">
                <a:solidFill>
                  <a:schemeClr val="accent5"/>
                </a:solidFill>
              </a:rPr>
              <a:t>Implementation </a:t>
            </a:r>
            <a:endParaRPr lang="en-US" altLang="en-US" sz="1600" dirty="0">
              <a:solidFill>
                <a:schemeClr val="accent5"/>
              </a:solidFill>
            </a:endParaRPr>
          </a:p>
          <a:p>
            <a:pPr>
              <a:lnSpc>
                <a:spcPct val="80000"/>
              </a:lnSpc>
            </a:pPr>
            <a:r>
              <a:rPr lang="en-US" altLang="en-US" sz="1600" i="0" dirty="0">
                <a:solidFill>
                  <a:schemeClr val="accent5"/>
                </a:solidFill>
              </a:rPr>
              <a:t>Define an institution policy about network access, classifying sites according to our trust in them. </a:t>
            </a:r>
            <a:endParaRPr lang="en-US" altLang="en-US" sz="1600" dirty="0">
              <a:solidFill>
                <a:schemeClr val="accent5"/>
              </a:solidFill>
            </a:endParaRPr>
          </a:p>
          <a:p>
            <a:pPr>
              <a:lnSpc>
                <a:spcPct val="80000"/>
              </a:lnSpc>
            </a:pPr>
            <a:r>
              <a:rPr lang="en-US" altLang="en-US" sz="1600" i="0" dirty="0">
                <a:solidFill>
                  <a:schemeClr val="accent5"/>
                </a:solidFill>
              </a:rPr>
              <a:t>Convert this policy into a set of access rules. This can be done manually, which may be complex for large systems. An alternative is using an appropriate commercial product. .</a:t>
            </a:r>
            <a:endParaRPr lang="en-US" altLang="en-US" sz="1600" dirty="0">
              <a:solidFill>
                <a:schemeClr val="accent5"/>
              </a:solidFill>
            </a:endParaRPr>
          </a:p>
          <a:p>
            <a:pPr>
              <a:lnSpc>
                <a:spcPct val="80000"/>
              </a:lnSpc>
            </a:pPr>
            <a:r>
              <a:rPr lang="en-US" altLang="en-US" sz="1600" i="0" dirty="0">
                <a:solidFill>
                  <a:schemeClr val="accent5"/>
                </a:solidFill>
              </a:rPr>
              <a:t>Note that the idea of a single point of access is virtual, there may be several physical firewalls deployed at different places. This means it is necessary to install firewalls at all external boundaries (routers or gateways). </a:t>
            </a:r>
            <a:endParaRPr lang="en-US" altLang="en-US" sz="1600" dirty="0">
              <a:solidFill>
                <a:schemeClr val="accent5"/>
              </a:solidFill>
            </a:endParaRPr>
          </a:p>
          <a:p>
            <a:pPr>
              <a:lnSpc>
                <a:spcPct val="80000"/>
              </a:lnSpc>
            </a:pPr>
            <a:r>
              <a:rPr lang="en-US" altLang="en-US" sz="1600" i="0" dirty="0">
                <a:solidFill>
                  <a:schemeClr val="accent5"/>
                </a:solidFill>
              </a:rPr>
              <a:t>Write the rules in each firewall. Again, products such as </a:t>
            </a:r>
            <a:r>
              <a:rPr lang="en-US" altLang="en-US" sz="1600" i="0" dirty="0" err="1">
                <a:solidFill>
                  <a:schemeClr val="accent5"/>
                </a:solidFill>
              </a:rPr>
              <a:t>Solsoft</a:t>
            </a:r>
            <a:r>
              <a:rPr lang="en-US" altLang="en-US" sz="1600" i="0" dirty="0">
                <a:solidFill>
                  <a:schemeClr val="accent5"/>
                </a:solidFill>
              </a:rPr>
              <a:t> and others automatically propagate the rules to each registered firewall.</a:t>
            </a:r>
            <a:endParaRPr lang="en-US" altLang="en-US" sz="1600" dirty="0">
              <a:solidFill>
                <a:schemeClr val="accent5"/>
              </a:solidFill>
            </a:endParaRPr>
          </a:p>
          <a:p>
            <a:pPr>
              <a:lnSpc>
                <a:spcPct val="80000"/>
              </a:lnSpc>
            </a:pPr>
            <a:r>
              <a:rPr lang="en-US" altLang="en-US" sz="1600" i="0" dirty="0">
                <a:solidFill>
                  <a:schemeClr val="accent5"/>
                </a:solidFill>
              </a:rPr>
              <a:t>Configure the corresponding firewalls according to standard architectures. A common deployment architecture is the Demilitarized Zone (DMZ</a:t>
            </a:r>
            <a:r>
              <a:rPr lang="en-US" altLang="en-US" sz="1600" i="0" dirty="0" smtClean="0">
                <a:solidFill>
                  <a:schemeClr val="accent5"/>
                </a:solidFill>
              </a:rPr>
              <a:t>). </a:t>
            </a:r>
            <a:endParaRPr lang="en-US" altLang="en-US" sz="1600" dirty="0">
              <a:solidFill>
                <a:schemeClr val="accent5"/>
              </a:solidFill>
            </a:endParaRPr>
          </a:p>
          <a:p>
            <a:pPr>
              <a:lnSpc>
                <a:spcPct val="80000"/>
              </a:lnSpc>
            </a:pPr>
            <a:endParaRPr lang="en-US" altLang="en-US" sz="1600" dirty="0">
              <a:solidFill>
                <a:schemeClr val="accent5"/>
              </a:solidFill>
            </a:endParaRPr>
          </a:p>
        </p:txBody>
      </p:sp>
    </p:spTree>
    <p:extLst>
      <p:ext uri="{BB962C8B-B14F-4D97-AF65-F5344CB8AC3E}">
        <p14:creationId xmlns:p14="http://schemas.microsoft.com/office/powerpoint/2010/main" val="30004836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hape 27649"/>
          <p:cNvSpPr>
            <a:spLocks noGrp="1" noChangeArrowheads="1"/>
          </p:cNvSpPr>
          <p:nvPr>
            <p:ph type="title" idx="4294967295"/>
          </p:nvPr>
        </p:nvSpPr>
        <p:spPr>
          <a:xfrm>
            <a:off x="1828800" y="228600"/>
            <a:ext cx="8534400" cy="1143000"/>
          </a:xfrm>
        </p:spPr>
        <p:txBody>
          <a:bodyPr/>
          <a:lstStyle/>
          <a:p>
            <a:r>
              <a:rPr lang="en-US" altLang="en-US" smtClean="0"/>
              <a:t>Known uses section</a:t>
            </a:r>
          </a:p>
        </p:txBody>
      </p:sp>
      <p:sp>
        <p:nvSpPr>
          <p:cNvPr id="76803" name="Shape 27650"/>
          <p:cNvSpPr>
            <a:spLocks noGrp="1" noChangeArrowheads="1"/>
          </p:cNvSpPr>
          <p:nvPr>
            <p:ph type="body" idx="4294967295"/>
          </p:nvPr>
        </p:nvSpPr>
        <p:spPr>
          <a:xfrm>
            <a:off x="1828800" y="1371600"/>
            <a:ext cx="8534400" cy="4800600"/>
          </a:xfrm>
        </p:spPr>
        <p:txBody>
          <a:bodyPr/>
          <a:lstStyle/>
          <a:p>
            <a:pPr>
              <a:lnSpc>
                <a:spcPct val="80000"/>
              </a:lnSpc>
            </a:pPr>
            <a:r>
              <a:rPr lang="en-US" altLang="en-US" dirty="0" smtClean="0"/>
              <a:t>To accept this solution as a pattern we should find at least three examples of its use in real systems.</a:t>
            </a:r>
          </a:p>
          <a:p>
            <a:pPr>
              <a:lnSpc>
                <a:spcPct val="80000"/>
              </a:lnSpc>
              <a:buNone/>
            </a:pPr>
            <a:r>
              <a:rPr lang="en-US" altLang="en-US" dirty="0" smtClean="0">
                <a:solidFill>
                  <a:schemeClr val="accent5"/>
                </a:solidFill>
              </a:rPr>
              <a:t>Known Uses</a:t>
            </a:r>
          </a:p>
          <a:p>
            <a:pPr>
              <a:lnSpc>
                <a:spcPct val="80000"/>
              </a:lnSpc>
            </a:pPr>
            <a:r>
              <a:rPr lang="en-US" altLang="en-US" dirty="0" smtClean="0">
                <a:solidFill>
                  <a:schemeClr val="accent5"/>
                </a:solidFill>
              </a:rPr>
              <a:t>This architecture can be found in commercial firewall products such as: </a:t>
            </a:r>
            <a:r>
              <a:rPr lang="en-US" altLang="en-US" dirty="0" err="1" smtClean="0">
                <a:solidFill>
                  <a:schemeClr val="accent5"/>
                </a:solidFill>
              </a:rPr>
              <a:t>ARGuE</a:t>
            </a:r>
            <a:r>
              <a:rPr lang="en-US" altLang="en-US" dirty="0" smtClean="0">
                <a:solidFill>
                  <a:schemeClr val="accent5"/>
                </a:solidFill>
              </a:rPr>
              <a:t> (Advanced Research Guard for Experimentation),  </a:t>
            </a:r>
            <a:r>
              <a:rPr lang="en-US" altLang="en-US" dirty="0" err="1" smtClean="0">
                <a:solidFill>
                  <a:schemeClr val="accent5"/>
                </a:solidFill>
              </a:rPr>
              <a:t>OpenBSD</a:t>
            </a:r>
            <a:r>
              <a:rPr lang="en-US" altLang="en-US" dirty="0" smtClean="0">
                <a:solidFill>
                  <a:schemeClr val="accent5"/>
                </a:solidFill>
              </a:rPr>
              <a:t> Packet Filtering Firewall (the basic firewall architecture for the Berkeley Software Distribution system) and the Linux Firewall, the basic firewall architecture used with the Linux operating system. </a:t>
            </a:r>
          </a:p>
        </p:txBody>
      </p:sp>
    </p:spTree>
    <p:extLst>
      <p:ext uri="{BB962C8B-B14F-4D97-AF65-F5344CB8AC3E}">
        <p14:creationId xmlns:p14="http://schemas.microsoft.com/office/powerpoint/2010/main" val="8979362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hape 25601"/>
          <p:cNvSpPr>
            <a:spLocks noGrp="1" noChangeArrowheads="1"/>
          </p:cNvSpPr>
          <p:nvPr>
            <p:ph type="title"/>
          </p:nvPr>
        </p:nvSpPr>
        <p:spPr/>
        <p:txBody>
          <a:bodyPr/>
          <a:lstStyle/>
          <a:p>
            <a:r>
              <a:rPr lang="en-US" altLang="en-US" smtClean="0"/>
              <a:t>Consequences--advantages</a:t>
            </a:r>
          </a:p>
        </p:txBody>
      </p:sp>
      <p:sp>
        <p:nvSpPr>
          <p:cNvPr id="77827" name="Shape 25602"/>
          <p:cNvSpPr>
            <a:spLocks noGrp="1" noChangeArrowheads="1"/>
          </p:cNvSpPr>
          <p:nvPr>
            <p:ph type="body" idx="1"/>
          </p:nvPr>
        </p:nvSpPr>
        <p:spPr/>
        <p:txBody>
          <a:bodyPr/>
          <a:lstStyle/>
          <a:p>
            <a:pPr>
              <a:lnSpc>
                <a:spcPct val="80000"/>
              </a:lnSpc>
            </a:pPr>
            <a:r>
              <a:rPr lang="en-US" altLang="en-US" sz="1600" dirty="0"/>
              <a:t>The Consequences section indicates the advantages and disadvantages of the solution embodied in this pattern. The advantages should match the forces in the Problem section. </a:t>
            </a:r>
          </a:p>
          <a:p>
            <a:pPr>
              <a:lnSpc>
                <a:spcPct val="80000"/>
              </a:lnSpc>
              <a:buNone/>
            </a:pPr>
            <a:r>
              <a:rPr lang="en-US" altLang="en-US" sz="1600" dirty="0">
                <a:solidFill>
                  <a:schemeClr val="accent5"/>
                </a:solidFill>
              </a:rPr>
              <a:t>Consequences</a:t>
            </a:r>
          </a:p>
          <a:p>
            <a:pPr>
              <a:lnSpc>
                <a:spcPct val="80000"/>
              </a:lnSpc>
              <a:buNone/>
            </a:pPr>
            <a:r>
              <a:rPr lang="en-US" altLang="en-US" sz="1600" dirty="0">
                <a:solidFill>
                  <a:schemeClr val="accent5"/>
                </a:solidFill>
              </a:rPr>
              <a:t>The Packet  Filter Firewall Pattern has the following advantages:</a:t>
            </a:r>
          </a:p>
          <a:p>
            <a:pPr>
              <a:lnSpc>
                <a:spcPct val="80000"/>
              </a:lnSpc>
            </a:pPr>
            <a:r>
              <a:rPr lang="en-US" altLang="en-US" sz="1600" dirty="0">
                <a:solidFill>
                  <a:schemeClr val="accent5"/>
                </a:solidFill>
              </a:rPr>
              <a:t>A firewall transparently filters all the traffic that passes through it, thus lowering the risk of communicating with potentially hostile networks. </a:t>
            </a:r>
          </a:p>
          <a:p>
            <a:pPr>
              <a:lnSpc>
                <a:spcPct val="80000"/>
              </a:lnSpc>
            </a:pPr>
            <a:r>
              <a:rPr lang="en-US" altLang="en-US" sz="1600" dirty="0">
                <a:solidFill>
                  <a:schemeClr val="accent5"/>
                </a:solidFill>
              </a:rPr>
              <a:t>It is possible to express the institution filtering policies through its filtering rules, with different levels of protection for different parts of the network.</a:t>
            </a:r>
          </a:p>
          <a:p>
            <a:pPr>
              <a:lnSpc>
                <a:spcPct val="80000"/>
              </a:lnSpc>
            </a:pPr>
            <a:r>
              <a:rPr lang="en-US" altLang="en-US" sz="1600" dirty="0">
                <a:solidFill>
                  <a:schemeClr val="accent5"/>
                </a:solidFill>
              </a:rPr>
              <a:t>It is easy to update the rule set to counter new threats.</a:t>
            </a:r>
          </a:p>
          <a:p>
            <a:pPr>
              <a:lnSpc>
                <a:spcPct val="80000"/>
              </a:lnSpc>
            </a:pPr>
            <a:r>
              <a:rPr lang="en-US" altLang="en-US" sz="1600" dirty="0">
                <a:solidFill>
                  <a:schemeClr val="accent5"/>
                </a:solidFill>
              </a:rPr>
              <a:t>Because it intercepts all requests, a firewall allows systematic logging of incoming and outgoing messages. Because of this, a firewall facilitates the detection of possible attacks and helps to hold local users responsible of their actions when interacting with external networks. </a:t>
            </a:r>
          </a:p>
          <a:p>
            <a:pPr>
              <a:lnSpc>
                <a:spcPct val="80000"/>
              </a:lnSpc>
            </a:pPr>
            <a:r>
              <a:rPr lang="en-US" altLang="en-US" sz="1600" dirty="0">
                <a:solidFill>
                  <a:schemeClr val="accent5"/>
                </a:solidFill>
              </a:rPr>
              <a:t>Low cost, it is included as part of many operating systems and simple network devices such as routers.</a:t>
            </a:r>
          </a:p>
          <a:p>
            <a:pPr>
              <a:lnSpc>
                <a:spcPct val="80000"/>
              </a:lnSpc>
            </a:pPr>
            <a:r>
              <a:rPr lang="en-US" altLang="en-US" sz="1600" dirty="0">
                <a:solidFill>
                  <a:schemeClr val="accent5"/>
                </a:solidFill>
              </a:rPr>
              <a:t>Good performance. It only needs to look at the headers of IP packets, not at the complete packet.</a:t>
            </a:r>
          </a:p>
          <a:p>
            <a:pPr>
              <a:lnSpc>
                <a:spcPct val="80000"/>
              </a:lnSpc>
            </a:pPr>
            <a:r>
              <a:rPr lang="en-US" altLang="en-US" sz="1600" dirty="0">
                <a:solidFill>
                  <a:schemeClr val="accent5"/>
                </a:solidFill>
              </a:rPr>
              <a:t>It can be combined with Intrusion Detection Systems (IDS) for greater effectiveness. In this case, the IDS can tell the firewall to block suspicious traffic. This can also be useful to control Distributed Denial of Service (DDoS) attacks.</a:t>
            </a:r>
          </a:p>
          <a:p>
            <a:pPr>
              <a:lnSpc>
                <a:spcPct val="80000"/>
              </a:lnSpc>
            </a:pPr>
            <a:endParaRPr lang="en-US" altLang="en-US" sz="1600" dirty="0">
              <a:solidFill>
                <a:schemeClr val="accent5"/>
              </a:solidFill>
            </a:endParaRPr>
          </a:p>
        </p:txBody>
      </p:sp>
    </p:spTree>
    <p:extLst>
      <p:ext uri="{BB962C8B-B14F-4D97-AF65-F5344CB8AC3E}">
        <p14:creationId xmlns:p14="http://schemas.microsoft.com/office/powerpoint/2010/main" val="15344130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Consequences--disadvantages</a:t>
            </a:r>
          </a:p>
        </p:txBody>
      </p:sp>
      <p:sp>
        <p:nvSpPr>
          <p:cNvPr id="79875"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i="0" dirty="0">
                <a:solidFill>
                  <a:schemeClr val="accent5"/>
                </a:solidFill>
              </a:rPr>
              <a:t>The firewall’s effectiveness and speed may be limited due to its rule set (order of precedence). Addition of new rules may interfere with existing rules in the rule set; hence, a careful approach should be taken in adding and updating access rules. </a:t>
            </a:r>
            <a:endParaRPr lang="en-US" altLang="en-US" sz="1800" dirty="0">
              <a:solidFill>
                <a:schemeClr val="accent5"/>
              </a:solidFill>
            </a:endParaRPr>
          </a:p>
          <a:p>
            <a:pPr>
              <a:lnSpc>
                <a:spcPct val="80000"/>
              </a:lnSpc>
            </a:pPr>
            <a:r>
              <a:rPr lang="en-US" altLang="en-US" sz="1800" i="0" dirty="0">
                <a:solidFill>
                  <a:schemeClr val="accent5"/>
                </a:solidFill>
              </a:rPr>
              <a:t>The firewall can only enforce security policies on traffic that goes through the firewall. This means that one must make changes to the network to ensure that there are no other paths into its hosts.</a:t>
            </a:r>
            <a:endParaRPr lang="en-US" altLang="en-US" sz="1800" dirty="0">
              <a:solidFill>
                <a:schemeClr val="accent5"/>
              </a:solidFill>
            </a:endParaRPr>
          </a:p>
          <a:p>
            <a:pPr>
              <a:lnSpc>
                <a:spcPct val="80000"/>
              </a:lnSpc>
            </a:pPr>
            <a:r>
              <a:rPr lang="en-US" altLang="en-US" sz="1800" i="0" dirty="0">
                <a:solidFill>
                  <a:schemeClr val="accent5"/>
                </a:solidFill>
              </a:rPr>
              <a:t>An IP-level firewall cannot stop attacks coming through the higher levels of the network. For example, a hacker could put malicious commands or data in header data not used for routing and in the payload.</a:t>
            </a:r>
            <a:endParaRPr lang="en-US" altLang="en-US" sz="1800" dirty="0">
              <a:solidFill>
                <a:schemeClr val="accent5"/>
              </a:solidFill>
            </a:endParaRPr>
          </a:p>
          <a:p>
            <a:pPr>
              <a:lnSpc>
                <a:spcPct val="80000"/>
              </a:lnSpc>
            </a:pPr>
            <a:r>
              <a:rPr lang="en-US" altLang="en-US" sz="1800" i="0" dirty="0">
                <a:solidFill>
                  <a:schemeClr val="accent5"/>
                </a:solidFill>
              </a:rPr>
              <a:t>Each packet is analyzed independently, which means that it is necessary to analyze every packet. This may reduce performance.</a:t>
            </a:r>
            <a:endParaRPr lang="en-US" altLang="en-US" sz="1800" dirty="0">
              <a:solidFill>
                <a:schemeClr val="accent5"/>
              </a:solidFill>
            </a:endParaRPr>
          </a:p>
          <a:p>
            <a:pPr>
              <a:lnSpc>
                <a:spcPct val="80000"/>
              </a:lnSpc>
            </a:pPr>
            <a:r>
              <a:rPr lang="en-US" altLang="en-US" sz="1800" i="0" dirty="0">
                <a:solidFill>
                  <a:schemeClr val="accent5"/>
                </a:solidFill>
              </a:rPr>
              <a:t>A packet filter cannot recognize forged addresses (IP spoofing) because it only examines the header of the IP packet. This can be corrected (at some extra cost) using Link Layer filtering, where each IP address is correlated to its hardware </a:t>
            </a:r>
            <a:r>
              <a:rPr lang="en-US" altLang="en-US" sz="1800" i="0" dirty="0" smtClean="0">
                <a:solidFill>
                  <a:schemeClr val="accent5"/>
                </a:solidFill>
              </a:rPr>
              <a:t>address. </a:t>
            </a:r>
            <a:endParaRPr lang="en-US" altLang="en-US" sz="1800" dirty="0">
              <a:solidFill>
                <a:schemeClr val="accent5"/>
              </a:solidFill>
            </a:endParaRPr>
          </a:p>
          <a:p>
            <a:pPr>
              <a:lnSpc>
                <a:spcPct val="80000"/>
              </a:lnSpc>
            </a:pPr>
            <a:endParaRPr lang="en-US" altLang="en-US" sz="1800" dirty="0">
              <a:solidFill>
                <a:schemeClr val="accent2"/>
              </a:solidFill>
            </a:endParaRPr>
          </a:p>
        </p:txBody>
      </p:sp>
    </p:spTree>
    <p:extLst>
      <p:ext uri="{BB962C8B-B14F-4D97-AF65-F5344CB8AC3E}">
        <p14:creationId xmlns:p14="http://schemas.microsoft.com/office/powerpoint/2010/main" val="9965176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Related patterns section (See also)</a:t>
            </a:r>
          </a:p>
        </p:txBody>
      </p:sp>
      <p:sp>
        <p:nvSpPr>
          <p:cNvPr id="80899"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000" dirty="0"/>
              <a:t>Finally, we relate our pattern to other known patterns. Those may be complementary patterns, variations of our pattern, or extensions of it.</a:t>
            </a:r>
            <a:endParaRPr lang="en-US" altLang="en-US" sz="2000" b="0" i="0" dirty="0"/>
          </a:p>
          <a:p>
            <a:pPr>
              <a:lnSpc>
                <a:spcPct val="90000"/>
              </a:lnSpc>
              <a:buFontTx/>
              <a:buNone/>
            </a:pPr>
            <a:endParaRPr lang="en-US" altLang="en-US" sz="2000" i="0" dirty="0">
              <a:solidFill>
                <a:schemeClr val="accent2"/>
              </a:solidFill>
            </a:endParaRPr>
          </a:p>
          <a:p>
            <a:pPr>
              <a:lnSpc>
                <a:spcPct val="90000"/>
              </a:lnSpc>
            </a:pPr>
            <a:r>
              <a:rPr lang="en-US" altLang="en-US" sz="2000" i="0" dirty="0">
                <a:solidFill>
                  <a:schemeClr val="accent5"/>
                </a:solidFill>
              </a:rPr>
              <a:t>The Authorization pattern [Fer01] defines the standard security model for the Packet Filter Firewall Pattern.  This pattern is also a special case of the Single-Point-of-Access [Sch06] and it is the basis for other, more complex, types of firewalls (described in the other patterns in this language). The DMZ pattern [Sch06] defines a way to configure this pattern in a network. This pattern can also be combined with the </a:t>
            </a:r>
            <a:r>
              <a:rPr lang="en-US" altLang="en-US" sz="2000" i="0" dirty="0" err="1">
                <a:solidFill>
                  <a:schemeClr val="accent5"/>
                </a:solidFill>
              </a:rPr>
              <a:t>Stateful</a:t>
            </a:r>
            <a:r>
              <a:rPr lang="en-US" altLang="en-US" sz="2000" i="0" dirty="0">
                <a:solidFill>
                  <a:schemeClr val="accent5"/>
                </a:solidFill>
              </a:rPr>
              <a:t> Inspection </a:t>
            </a:r>
            <a:r>
              <a:rPr lang="en-US" altLang="en-US" sz="2000" i="0" dirty="0" smtClean="0">
                <a:solidFill>
                  <a:schemeClr val="accent5"/>
                </a:solidFill>
              </a:rPr>
              <a:t>Firewall.</a:t>
            </a:r>
            <a:r>
              <a:rPr lang="en-US" altLang="en-US" sz="2000" dirty="0" smtClean="0">
                <a:solidFill>
                  <a:schemeClr val="accent5"/>
                </a:solidFill>
              </a:rPr>
              <a:t> </a:t>
            </a:r>
            <a:endParaRPr lang="en-US" altLang="en-US" sz="2000" dirty="0">
              <a:solidFill>
                <a:schemeClr val="accent5"/>
              </a:solidFill>
            </a:endParaRPr>
          </a:p>
        </p:txBody>
      </p:sp>
    </p:spTree>
    <p:extLst>
      <p:ext uri="{BB962C8B-B14F-4D97-AF65-F5344CB8AC3E}">
        <p14:creationId xmlns:p14="http://schemas.microsoft.com/office/powerpoint/2010/main" val="29221868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domain models and application models</a:t>
            </a:r>
          </a:p>
        </p:txBody>
      </p:sp>
      <p:pic>
        <p:nvPicPr>
          <p:cNvPr id="3" name="Picture 2"/>
          <p:cNvPicPr>
            <a:picLocks noChangeAspect="1"/>
          </p:cNvPicPr>
          <p:nvPr/>
        </p:nvPicPr>
        <p:blipFill>
          <a:blip r:embed="rId2"/>
          <a:stretch>
            <a:fillRect/>
          </a:stretch>
        </p:blipFill>
        <p:spPr>
          <a:xfrm>
            <a:off x="2298874" y="2160447"/>
            <a:ext cx="7369912" cy="3755323"/>
          </a:xfrm>
          <a:prstGeom prst="rect">
            <a:avLst/>
          </a:prstGeom>
        </p:spPr>
      </p:pic>
    </p:spTree>
    <p:extLst>
      <p:ext uri="{BB962C8B-B14F-4D97-AF65-F5344CB8AC3E}">
        <p14:creationId xmlns:p14="http://schemas.microsoft.com/office/powerpoint/2010/main" val="3774271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 and applications</a:t>
            </a:r>
            <a:endParaRPr lang="en-US" dirty="0"/>
          </a:p>
        </p:txBody>
      </p:sp>
      <p:sp>
        <p:nvSpPr>
          <p:cNvPr id="3" name="Content Placeholder 2"/>
          <p:cNvSpPr>
            <a:spLocks noGrp="1"/>
          </p:cNvSpPr>
          <p:nvPr>
            <p:ph idx="1"/>
          </p:nvPr>
        </p:nvSpPr>
        <p:spPr>
          <a:xfrm>
            <a:off x="846151" y="1825625"/>
            <a:ext cx="10515600" cy="4351338"/>
          </a:xfrm>
        </p:spPr>
        <p:txBody>
          <a:bodyPr>
            <a:normAutofit fontScale="92500" lnSpcReduction="20000"/>
          </a:bodyPr>
          <a:lstStyle/>
          <a:p>
            <a:r>
              <a:rPr lang="en-US" dirty="0" smtClean="0"/>
              <a:t>A </a:t>
            </a:r>
            <a:r>
              <a:rPr lang="en-US" b="1" dirty="0"/>
              <a:t>Conceptual Model</a:t>
            </a:r>
            <a:r>
              <a:rPr lang="en-US" dirty="0"/>
              <a:t> describes functional relationships between entities; it realizes a set of use cases (textual descriptions) into a more precise representation. A </a:t>
            </a:r>
            <a:r>
              <a:rPr lang="en-US" b="1" dirty="0"/>
              <a:t>Domain Model</a:t>
            </a:r>
            <a:r>
              <a:rPr lang="en-US" dirty="0"/>
              <a:t> describes functional relationships between entities related to a specific domain, e.g. finance or electrical engineering. An </a:t>
            </a:r>
            <a:r>
              <a:rPr lang="en-US" b="1" dirty="0"/>
              <a:t>Application Model</a:t>
            </a:r>
            <a:r>
              <a:rPr lang="en-US" dirty="0"/>
              <a:t> describes the functional aspects of an application and may combine parts of several domain models (</a:t>
            </a:r>
            <a:r>
              <a:rPr lang="en-US" dirty="0" err="1"/>
              <a:t>takesFrom</a:t>
            </a:r>
            <a:r>
              <a:rPr lang="en-US" dirty="0"/>
              <a:t>) as well as its own set of conceptual entities. Domain models and application models are conceptual models. A conceptual model may include analysis patterns and ad hoc functional units (not patterns). Some analysis patterns are Semantic Analysis Patterns (</a:t>
            </a:r>
            <a:r>
              <a:rPr lang="en-US" b="1" dirty="0"/>
              <a:t>SAP</a:t>
            </a:r>
            <a:r>
              <a:rPr lang="en-US" dirty="0"/>
              <a:t>s), which correspond to a small set of coherent use </a:t>
            </a:r>
            <a:r>
              <a:rPr lang="en-US" dirty="0" smtClean="0"/>
              <a:t>cases. </a:t>
            </a:r>
            <a:r>
              <a:rPr lang="en-US" dirty="0"/>
              <a:t>The </a:t>
            </a:r>
            <a:r>
              <a:rPr lang="en-US" b="1" dirty="0"/>
              <a:t>Policy-enhanced Domain Model (PEDM) </a:t>
            </a:r>
            <a:r>
              <a:rPr lang="en-US" dirty="0"/>
              <a:t>and the</a:t>
            </a:r>
            <a:r>
              <a:rPr lang="en-US" b="1" dirty="0"/>
              <a:t> Policy-enhanced Application Model (PEAM)</a:t>
            </a:r>
            <a:r>
              <a:rPr lang="en-US" dirty="0"/>
              <a:t> correspond to domain and application models where we have superimposed policies for security or reliability. In particular, the PEAM inherits policies from some domain models and may add its own policies.</a:t>
            </a:r>
          </a:p>
          <a:p>
            <a:endParaRPr lang="en-US" dirty="0"/>
          </a:p>
        </p:txBody>
      </p:sp>
    </p:spTree>
    <p:extLst>
      <p:ext uri="{BB962C8B-B14F-4D97-AF65-F5344CB8AC3E}">
        <p14:creationId xmlns:p14="http://schemas.microsoft.com/office/powerpoint/2010/main" val="1741629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Metamodel</a:t>
            </a:r>
            <a:r>
              <a:rPr lang="en-US" dirty="0"/>
              <a:t> for requirements and patterns</a:t>
            </a:r>
          </a:p>
        </p:txBody>
      </p:sp>
      <p:pic>
        <p:nvPicPr>
          <p:cNvPr id="3" name="Picture 2"/>
          <p:cNvPicPr>
            <a:picLocks noChangeAspect="1"/>
          </p:cNvPicPr>
          <p:nvPr/>
        </p:nvPicPr>
        <p:blipFill>
          <a:blip r:embed="rId2"/>
          <a:stretch>
            <a:fillRect/>
          </a:stretch>
        </p:blipFill>
        <p:spPr>
          <a:xfrm>
            <a:off x="2536466" y="2349604"/>
            <a:ext cx="7808181" cy="3828560"/>
          </a:xfrm>
          <a:prstGeom prst="rect">
            <a:avLst/>
          </a:prstGeom>
        </p:spPr>
      </p:pic>
    </p:spTree>
    <p:extLst>
      <p:ext uri="{BB962C8B-B14F-4D97-AF65-F5344CB8AC3E}">
        <p14:creationId xmlns:p14="http://schemas.microsoft.com/office/powerpoint/2010/main" val="3561843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Example </a:t>
            </a:r>
            <a:r>
              <a:rPr lang="en-US" dirty="0"/>
              <a:t>of going from threats to patterns.</a:t>
            </a:r>
            <a:br>
              <a:rPr lang="en-US" dirty="0"/>
            </a:br>
            <a:r>
              <a:rPr lang="en-US" dirty="0"/>
              <a:t> </a:t>
            </a:r>
            <a:br>
              <a:rPr lang="en-US" dirty="0"/>
            </a:b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2695492" y="1870666"/>
            <a:ext cx="5613571" cy="4037153"/>
          </a:xfrm>
          <a:prstGeom prst="rect">
            <a:avLst/>
          </a:prstGeom>
        </p:spPr>
      </p:pic>
    </p:spTree>
    <p:extLst>
      <p:ext uri="{BB962C8B-B14F-4D97-AF65-F5344CB8AC3E}">
        <p14:creationId xmlns:p14="http://schemas.microsoft.com/office/powerpoint/2010/main" val="669815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of security</a:t>
            </a:r>
            <a:endParaRPr lang="en-US" dirty="0"/>
          </a:p>
        </p:txBody>
      </p:sp>
      <p:sp>
        <p:nvSpPr>
          <p:cNvPr id="3" name="Content Placeholder 2"/>
          <p:cNvSpPr>
            <a:spLocks noGrp="1"/>
          </p:cNvSpPr>
          <p:nvPr>
            <p:ph idx="1"/>
          </p:nvPr>
        </p:nvSpPr>
        <p:spPr/>
        <p:txBody>
          <a:bodyPr>
            <a:normAutofit fontScale="47500" lnSpcReduction="20000"/>
          </a:bodyPr>
          <a:lstStyle/>
          <a:p>
            <a:r>
              <a:rPr lang="en-US" sz="3600" b="1" i="1" dirty="0"/>
              <a:t>Policies</a:t>
            </a:r>
            <a:r>
              <a:rPr lang="en-US" sz="3600" dirty="0"/>
              <a:t> are high-level guidelines defining how an institution conducts its activities in its business, professional, economic, social, and legal </a:t>
            </a:r>
            <a:r>
              <a:rPr lang="en-US" sz="3600" dirty="0" smtClean="0"/>
              <a:t>environment. </a:t>
            </a:r>
            <a:r>
              <a:rPr lang="en-US" sz="3600" dirty="0"/>
              <a:t>The </a:t>
            </a:r>
            <a:r>
              <a:rPr lang="en-US" sz="3600" b="1" i="1" dirty="0"/>
              <a:t>institution security policies</a:t>
            </a:r>
            <a:r>
              <a:rPr lang="en-US" sz="3600" b="1" dirty="0"/>
              <a:t> </a:t>
            </a:r>
            <a:r>
              <a:rPr lang="en-US" sz="3600" dirty="0"/>
              <a:t>include laws, rules, and practices that regulate how an institution uses, manages and protects resources. </a:t>
            </a:r>
            <a:r>
              <a:rPr lang="en-US" sz="3600" b="1" i="1" dirty="0"/>
              <a:t>Regulations</a:t>
            </a:r>
            <a:r>
              <a:rPr lang="en-US" sz="3600" dirty="0"/>
              <a:t> are </a:t>
            </a:r>
            <a:r>
              <a:rPr lang="en-US" sz="3600" dirty="0" smtClean="0"/>
              <a:t>institution, local </a:t>
            </a:r>
            <a:r>
              <a:rPr lang="en-US" sz="3600" dirty="0"/>
              <a:t>or government policies that must be reflected in the implemented system. Industry regulations are called </a:t>
            </a:r>
            <a:r>
              <a:rPr lang="en-US" sz="3600" b="1" i="1" dirty="0"/>
              <a:t>standards</a:t>
            </a:r>
            <a:r>
              <a:rPr lang="en-US" sz="3600" dirty="0"/>
              <a:t>.</a:t>
            </a:r>
          </a:p>
          <a:p>
            <a:r>
              <a:rPr lang="en-US" sz="3600" dirty="0" smtClean="0"/>
              <a:t>A </a:t>
            </a:r>
            <a:r>
              <a:rPr lang="en-US" sz="3600" b="1" dirty="0"/>
              <a:t>Threat</a:t>
            </a:r>
            <a:r>
              <a:rPr lang="en-US" sz="3600" dirty="0"/>
              <a:t> can be neutralized by a </a:t>
            </a:r>
            <a:r>
              <a:rPr lang="en-US" sz="3600" b="1" dirty="0"/>
              <a:t>Security Policy</a:t>
            </a:r>
            <a:r>
              <a:rPr lang="en-US" sz="3600" dirty="0"/>
              <a:t>. Similarly, a </a:t>
            </a:r>
            <a:r>
              <a:rPr lang="en-US" sz="3600" b="1" dirty="0"/>
              <a:t>Failure</a:t>
            </a:r>
            <a:r>
              <a:rPr lang="en-US" sz="3600" dirty="0"/>
              <a:t> can be neutralized by a </a:t>
            </a:r>
            <a:r>
              <a:rPr lang="en-US" sz="3600" b="1" dirty="0"/>
              <a:t>Reliability Policy</a:t>
            </a:r>
            <a:r>
              <a:rPr lang="en-US" sz="3600" dirty="0"/>
              <a:t>. </a:t>
            </a:r>
            <a:r>
              <a:rPr lang="en-US" sz="3600" b="1" dirty="0"/>
              <a:t>Policies</a:t>
            </a:r>
            <a:r>
              <a:rPr lang="en-US" sz="3600" dirty="0"/>
              <a:t> may include also </a:t>
            </a:r>
            <a:r>
              <a:rPr lang="en-US" sz="3600" b="1" dirty="0"/>
              <a:t>Regulations</a:t>
            </a:r>
            <a:r>
              <a:rPr lang="en-US" sz="3600" dirty="0"/>
              <a:t> and </a:t>
            </a:r>
            <a:r>
              <a:rPr lang="en-US" sz="3600" b="1" dirty="0"/>
              <a:t>Institution Policies</a:t>
            </a:r>
            <a:r>
              <a:rPr lang="en-US" sz="3600" dirty="0"/>
              <a:t>. Security and reliability policies are realized by </a:t>
            </a:r>
            <a:r>
              <a:rPr lang="en-US" sz="3600" b="1" dirty="0"/>
              <a:t>Security</a:t>
            </a:r>
            <a:r>
              <a:rPr lang="en-US" sz="3600" dirty="0"/>
              <a:t> and </a:t>
            </a:r>
            <a:r>
              <a:rPr lang="en-US" sz="3600" b="1" dirty="0"/>
              <a:t>Reliability Patterns</a:t>
            </a:r>
            <a:r>
              <a:rPr lang="en-US" sz="3600" dirty="0"/>
              <a:t>, respectively. A </a:t>
            </a:r>
            <a:r>
              <a:rPr lang="en-US" sz="3600" b="1" dirty="0"/>
              <a:t>Policy Realization Pattern</a:t>
            </a:r>
            <a:r>
              <a:rPr lang="en-US" sz="3600" dirty="0"/>
              <a:t> is a pattern that realizes </a:t>
            </a:r>
            <a:r>
              <a:rPr lang="en-US" sz="3600" dirty="0" smtClean="0"/>
              <a:t>a </a:t>
            </a:r>
            <a:r>
              <a:rPr lang="en-US" sz="3600" dirty="0"/>
              <a:t>type of policy and consists of a few classes and associations. Security and Reliability patterns are special cases of Policy Realization patterns</a:t>
            </a:r>
            <a:r>
              <a:rPr lang="en-US" sz="3600" dirty="0" smtClean="0"/>
              <a:t>.</a:t>
            </a:r>
            <a:r>
              <a:rPr lang="en-US" sz="3600" dirty="0"/>
              <a:t> </a:t>
            </a:r>
            <a:endParaRPr lang="en-US" sz="3600" dirty="0" smtClean="0"/>
          </a:p>
          <a:p>
            <a:r>
              <a:rPr lang="en-US" sz="3600" dirty="0" smtClean="0"/>
              <a:t>The set of use cases in the application, UC</a:t>
            </a:r>
            <a:r>
              <a:rPr lang="en-US" sz="3600" baseline="-25000" dirty="0" smtClean="0"/>
              <a:t>A</a:t>
            </a:r>
            <a:r>
              <a:rPr lang="en-US" sz="3600" dirty="0" smtClean="0"/>
              <a:t>, are the union of some of the use cases in the domain model, </a:t>
            </a:r>
            <a:r>
              <a:rPr lang="en-US" sz="3600" dirty="0" err="1" smtClean="0"/>
              <a:t>UC</a:t>
            </a:r>
            <a:r>
              <a:rPr lang="en-US" sz="3600" baseline="-25000" dirty="0" err="1" smtClean="0"/>
              <a:t>Di</a:t>
            </a:r>
            <a:r>
              <a:rPr lang="en-US" sz="3600" dirty="0" smtClean="0"/>
              <a:t>, and a set of new use cases, </a:t>
            </a:r>
            <a:r>
              <a:rPr lang="en-US" sz="3600" dirty="0" err="1" smtClean="0"/>
              <a:t>UC</a:t>
            </a:r>
            <a:r>
              <a:rPr lang="en-US" sz="3600" baseline="-25000" dirty="0" err="1" smtClean="0"/>
              <a:t>new</a:t>
            </a:r>
            <a:r>
              <a:rPr lang="en-US" sz="3600" dirty="0" smtClean="0"/>
              <a:t>. </a:t>
            </a:r>
          </a:p>
          <a:p>
            <a:r>
              <a:rPr lang="en-US" sz="3600" dirty="0" smtClean="0"/>
              <a:t>Since </a:t>
            </a:r>
            <a:r>
              <a:rPr lang="en-US" sz="3600" dirty="0"/>
              <a:t>we relate threats to use cases, new use cases mean new threats.    </a:t>
            </a:r>
            <a:endParaRPr lang="en-US" sz="3600" dirty="0" smtClean="0"/>
          </a:p>
          <a:p>
            <a:r>
              <a:rPr lang="en-US" sz="3600" dirty="0" smtClean="0"/>
              <a:t>The </a:t>
            </a:r>
            <a:r>
              <a:rPr lang="en-US" sz="3600" dirty="0" err="1"/>
              <a:t>metamodel</a:t>
            </a:r>
            <a:r>
              <a:rPr lang="en-US" sz="3600" dirty="0"/>
              <a:t> of </a:t>
            </a:r>
            <a:r>
              <a:rPr lang="en-US" sz="3600" dirty="0" smtClean="0"/>
              <a:t>the figure  in slide 57 applies </a:t>
            </a:r>
            <a:r>
              <a:rPr lang="en-US" sz="3600" dirty="0"/>
              <a:t>both to domain models and to application models. When applied to a domain model we enumerate threats/failures based on the use cases of the domain model; when applied to the application model its threats are the union of the threats in the domain model and the threats in the new use cases.</a:t>
            </a:r>
          </a:p>
          <a:p>
            <a:pPr marL="0" indent="0">
              <a:buNone/>
            </a:pPr>
            <a:r>
              <a:rPr lang="en-US" sz="3600" dirty="0"/>
              <a:t/>
            </a:r>
            <a:br>
              <a:rPr lang="en-US" sz="3600" dirty="0"/>
            </a:br>
            <a:r>
              <a:rPr lang="en-US" dirty="0"/>
              <a:t> </a:t>
            </a:r>
          </a:p>
          <a:p>
            <a:endParaRPr lang="en-US" dirty="0"/>
          </a:p>
        </p:txBody>
      </p:sp>
    </p:spTree>
    <p:extLst>
      <p:ext uri="{BB962C8B-B14F-4D97-AF65-F5344CB8AC3E}">
        <p14:creationId xmlns:p14="http://schemas.microsoft.com/office/powerpoint/2010/main" val="343022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 Carlo </a:t>
            </a:r>
            <a:r>
              <a:rPr lang="en-US" dirty="0" err="1" smtClean="0"/>
              <a:t>alla</a:t>
            </a:r>
            <a:r>
              <a:rPr lang="en-US" dirty="0" smtClean="0"/>
              <a:t> Quattro </a:t>
            </a:r>
            <a:r>
              <a:rPr lang="en-US" dirty="0" err="1" smtClean="0"/>
              <a:t>Fontane</a:t>
            </a:r>
            <a:endParaRPr lang="en-US" dirty="0"/>
          </a:p>
        </p:txBody>
      </p:sp>
      <p:pic>
        <p:nvPicPr>
          <p:cNvPr id="3" name="Picture 2"/>
          <p:cNvPicPr>
            <a:picLocks noChangeAspect="1"/>
          </p:cNvPicPr>
          <p:nvPr/>
        </p:nvPicPr>
        <p:blipFill>
          <a:blip r:embed="rId2"/>
          <a:stretch>
            <a:fillRect/>
          </a:stretch>
        </p:blipFill>
        <p:spPr>
          <a:xfrm>
            <a:off x="3029447" y="2233612"/>
            <a:ext cx="4023815" cy="3666256"/>
          </a:xfrm>
          <a:prstGeom prst="rect">
            <a:avLst/>
          </a:prstGeom>
        </p:spPr>
      </p:pic>
    </p:spTree>
    <p:extLst>
      <p:ext uri="{BB962C8B-B14F-4D97-AF65-F5344CB8AC3E}">
        <p14:creationId xmlns:p14="http://schemas.microsoft.com/office/powerpoint/2010/main" val="38804100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II</a:t>
            </a:r>
            <a:endParaRPr lang="en-US" dirty="0"/>
          </a:p>
        </p:txBody>
      </p:sp>
      <p:sp>
        <p:nvSpPr>
          <p:cNvPr id="3" name="Content Placeholder 2"/>
          <p:cNvSpPr>
            <a:spLocks noGrp="1"/>
          </p:cNvSpPr>
          <p:nvPr>
            <p:ph idx="1"/>
          </p:nvPr>
        </p:nvSpPr>
        <p:spPr/>
        <p:txBody>
          <a:bodyPr>
            <a:normAutofit fontScale="92500" lnSpcReduction="20000"/>
          </a:bodyPr>
          <a:lstStyle/>
          <a:p>
            <a:r>
              <a:rPr lang="en-US" dirty="0"/>
              <a:t>Can we certify an application by using security patterns? We can show that the application includes a pattern able to stop each expected threat by a simple matching of threats/failures to patterns. Threats can be stopped through policies. If we have a pattern for each policy, we can consider the system secure at the model level, although there may still remain code </a:t>
            </a:r>
            <a:r>
              <a:rPr lang="en-US" dirty="0" smtClean="0"/>
              <a:t>vulnerabilities. </a:t>
            </a:r>
            <a:r>
              <a:rPr lang="en-US" dirty="0"/>
              <a:t>However, code-based attacks are limited by a good architectural design; for example, a virus compromising an email unit, cannot reach its address book if it has some access control for the address book.</a:t>
            </a:r>
          </a:p>
          <a:p>
            <a:r>
              <a:rPr lang="en-US" dirty="0" smtClean="0"/>
              <a:t>Formally</a:t>
            </a:r>
            <a:r>
              <a:rPr lang="en-US" dirty="0"/>
              <a:t>, if T = set of threats for a system, </a:t>
            </a:r>
            <a:r>
              <a:rPr lang="en-US" dirty="0" err="1"/>
              <a:t>Py</a:t>
            </a:r>
            <a:r>
              <a:rPr lang="en-US" dirty="0"/>
              <a:t> = set of policies that stop or mitigate T, and Pt = set of patterns that realize </a:t>
            </a:r>
            <a:r>
              <a:rPr lang="en-US" dirty="0" err="1"/>
              <a:t>Py</a:t>
            </a:r>
            <a:r>
              <a:rPr lang="en-US" dirty="0"/>
              <a:t>, we have then:    T </a:t>
            </a:r>
            <a:r>
              <a:rPr lang="en-US" dirty="0">
                <a:sym typeface="Wingdings" panose="05000000000000000000" pitchFamily="2" charset="2"/>
              </a:rPr>
              <a:t></a:t>
            </a:r>
            <a:r>
              <a:rPr lang="en-US" dirty="0"/>
              <a:t> </a:t>
            </a:r>
            <a:r>
              <a:rPr lang="en-US" dirty="0" err="1"/>
              <a:t>Py</a:t>
            </a:r>
            <a:r>
              <a:rPr lang="en-US" dirty="0"/>
              <a:t>  </a:t>
            </a:r>
            <a:r>
              <a:rPr lang="en-US" dirty="0">
                <a:sym typeface="Wingdings" panose="05000000000000000000" pitchFamily="2" charset="2"/>
              </a:rPr>
              <a:t></a:t>
            </a:r>
            <a:r>
              <a:rPr lang="en-US" dirty="0"/>
              <a:t> Pt, for all t in T </a:t>
            </a:r>
            <a:r>
              <a:rPr lang="en-US" dirty="0">
                <a:sym typeface="Wingdings" panose="05000000000000000000" pitchFamily="2" charset="2"/>
              </a:rPr>
              <a:t></a:t>
            </a:r>
            <a:r>
              <a:rPr lang="en-US" dirty="0"/>
              <a:t> there exists </a:t>
            </a:r>
            <a:r>
              <a:rPr lang="en-US" dirty="0" err="1"/>
              <a:t>Py</a:t>
            </a:r>
            <a:r>
              <a:rPr lang="en-US" dirty="0"/>
              <a:t> </a:t>
            </a:r>
            <a:r>
              <a:rPr lang="en-US" dirty="0">
                <a:sym typeface="Wingdings" panose="05000000000000000000" pitchFamily="2" charset="2"/>
              </a:rPr>
              <a:t></a:t>
            </a:r>
            <a:r>
              <a:rPr lang="en-US" dirty="0"/>
              <a:t> Pt that is, if for all the threats in the system, we can find a set of policies that can be realized as a set of patterns that neutralize those threats, we consider the system to be secure.</a:t>
            </a:r>
          </a:p>
          <a:p>
            <a:endParaRPr lang="en-US" dirty="0"/>
          </a:p>
        </p:txBody>
      </p:sp>
    </p:spTree>
    <p:extLst>
      <p:ext uri="{BB962C8B-B14F-4D97-AF65-F5344CB8AC3E}">
        <p14:creationId xmlns:p14="http://schemas.microsoft.com/office/powerpoint/2010/main" val="2144015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patterns</a:t>
            </a:r>
            <a:endParaRPr lang="en-US" dirty="0"/>
          </a:p>
        </p:txBody>
      </p:sp>
      <p:sp>
        <p:nvSpPr>
          <p:cNvPr id="3" name="Content Placeholder 2"/>
          <p:cNvSpPr>
            <a:spLocks noGrp="1"/>
          </p:cNvSpPr>
          <p:nvPr>
            <p:ph idx="1"/>
          </p:nvPr>
        </p:nvSpPr>
        <p:spPr/>
        <p:txBody>
          <a:bodyPr/>
          <a:lstStyle/>
          <a:p>
            <a:r>
              <a:rPr lang="en-US" dirty="0"/>
              <a:t>A </a:t>
            </a:r>
            <a:r>
              <a:rPr lang="en-US" b="1" i="1" dirty="0"/>
              <a:t>misuse pattern</a:t>
            </a:r>
            <a:r>
              <a:rPr lang="en-US" b="1" dirty="0"/>
              <a:t>  </a:t>
            </a:r>
            <a:r>
              <a:rPr lang="en-US" dirty="0"/>
              <a:t>describes how an attack </a:t>
            </a:r>
            <a:r>
              <a:rPr lang="en-US" dirty="0" smtClean="0"/>
              <a:t>intending </a:t>
            </a:r>
            <a:r>
              <a:rPr lang="en-US" dirty="0"/>
              <a:t>a  misuse of information  is performed from the point of view of the attacker. It defines the environment where the attack is performed, countermeasures to stop it, and it provides forensic information in order to trace the attack once it happens </a:t>
            </a:r>
            <a:endParaRPr lang="en-US" dirty="0" smtClean="0"/>
          </a:p>
          <a:p>
            <a:r>
              <a:rPr lang="en-US" dirty="0" smtClean="0"/>
              <a:t>Example: Worm pattern</a:t>
            </a:r>
            <a:endParaRPr lang="en-US" dirty="0"/>
          </a:p>
        </p:txBody>
      </p:sp>
    </p:spTree>
    <p:extLst>
      <p:ext uri="{BB962C8B-B14F-4D97-AF65-F5344CB8AC3E}">
        <p14:creationId xmlns:p14="http://schemas.microsoft.com/office/powerpoint/2010/main" val="20152862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mtClean="0"/>
              <a:t>Worm misuse pattern</a:t>
            </a:r>
          </a:p>
        </p:txBody>
      </p:sp>
      <p:sp>
        <p:nvSpPr>
          <p:cNvPr id="318467" name="Rectangle 3"/>
          <p:cNvSpPr>
            <a:spLocks noGrp="1" noChangeArrowheads="1"/>
          </p:cNvSpPr>
          <p:nvPr>
            <p:ph type="body" idx="1"/>
          </p:nvPr>
        </p:nvSpPr>
        <p:spPr>
          <a:xfrm>
            <a:off x="1981200" y="1524001"/>
            <a:ext cx="8229600" cy="4525963"/>
          </a:xfrm>
        </p:spPr>
        <p:txBody>
          <a:bodyPr>
            <a:noAutofit/>
          </a:bodyPr>
          <a:lstStyle/>
          <a:p>
            <a:pPr>
              <a:lnSpc>
                <a:spcPct val="80000"/>
              </a:lnSpc>
              <a:buFontTx/>
              <a:buNone/>
            </a:pPr>
            <a:r>
              <a:rPr lang="en-US" sz="2000" b="1" dirty="0"/>
              <a:t>Intent</a:t>
            </a:r>
          </a:p>
          <a:p>
            <a:pPr>
              <a:lnSpc>
                <a:spcPct val="80000"/>
              </a:lnSpc>
            </a:pPr>
            <a:r>
              <a:rPr lang="en-US" sz="2000" dirty="0"/>
              <a:t>Propagate to as many places as possible (or to specific systems), usually indicating its presence, and maybe performing some damage.</a:t>
            </a:r>
          </a:p>
          <a:p>
            <a:pPr>
              <a:lnSpc>
                <a:spcPct val="80000"/>
              </a:lnSpc>
              <a:buFontTx/>
              <a:buNone/>
            </a:pPr>
            <a:r>
              <a:rPr lang="en-US" sz="2000" b="1" dirty="0"/>
              <a:t>Context</a:t>
            </a:r>
          </a:p>
          <a:p>
            <a:pPr>
              <a:lnSpc>
                <a:spcPct val="80000"/>
              </a:lnSpc>
            </a:pPr>
            <a:r>
              <a:rPr lang="en-US" sz="2000" dirty="0"/>
              <a:t>Sites connected through the Internet or another type of network. The Internet provides a variety of services such as email, file transfer, and web services (Figure 1). Any of these services can be used for propagation. Both fixed and wireless networks can be used by the worm. Portable storage devices such as memory sticks can also propagate worms.</a:t>
            </a:r>
          </a:p>
          <a:p>
            <a:pPr>
              <a:lnSpc>
                <a:spcPct val="80000"/>
              </a:lnSpc>
              <a:buFontTx/>
              <a:buNone/>
            </a:pPr>
            <a:r>
              <a:rPr lang="en-US" sz="2000" b="1" dirty="0"/>
              <a:t>Problem</a:t>
            </a:r>
          </a:p>
          <a:p>
            <a:pPr>
              <a:lnSpc>
                <a:spcPct val="80000"/>
              </a:lnSpc>
            </a:pPr>
            <a:r>
              <a:rPr lang="en-US" sz="2000" dirty="0"/>
              <a:t>A worm tries to take advantage of any input to invade a system. Users might open attachments carrying worms and some ports of a system may be unprotected or have vulnerabilities; all of these give the worm a chance to invade. Mail systems and file transfer systems for example, include lists of addresses which can be used by the worm to find places where to propagate. Many systems do not control access to their system directories and do not restrict Internet traffic, which facilitates a worm invasion. </a:t>
            </a:r>
          </a:p>
        </p:txBody>
      </p:sp>
    </p:spTree>
    <p:extLst>
      <p:ext uri="{BB962C8B-B14F-4D97-AF65-F5344CB8AC3E}">
        <p14:creationId xmlns:p14="http://schemas.microsoft.com/office/powerpoint/2010/main" val="12589886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smtClean="0"/>
              <a:t>Forces I</a:t>
            </a:r>
          </a:p>
        </p:txBody>
      </p:sp>
      <p:sp>
        <p:nvSpPr>
          <p:cNvPr id="320515" name="Rectangle 3"/>
          <p:cNvSpPr>
            <a:spLocks noGrp="1" noChangeArrowheads="1"/>
          </p:cNvSpPr>
          <p:nvPr>
            <p:ph type="body" idx="1"/>
          </p:nvPr>
        </p:nvSpPr>
        <p:spPr/>
        <p:txBody>
          <a:bodyPr>
            <a:noAutofit/>
          </a:bodyPr>
          <a:lstStyle/>
          <a:p>
            <a:pPr>
              <a:lnSpc>
                <a:spcPct val="80000"/>
              </a:lnSpc>
            </a:pPr>
            <a:r>
              <a:rPr lang="en-US" sz="2400" b="1" i="1" dirty="0"/>
              <a:t>Objectives. </a:t>
            </a:r>
            <a:r>
              <a:rPr lang="en-US" sz="2400" dirty="0"/>
              <a:t>Its objectives may be political, monetary, or vandalism. A political worm typically tries to produce damage to an antagonist; a monetary worm tries to reach many places to collect information or drop spyware; a vandal worm tries to destroy or damage information.</a:t>
            </a:r>
          </a:p>
          <a:p>
            <a:pPr>
              <a:lnSpc>
                <a:spcPct val="80000"/>
              </a:lnSpc>
            </a:pPr>
            <a:r>
              <a:rPr lang="en-US" sz="2400" b="1" i="1" dirty="0"/>
              <a:t>Reach.</a:t>
            </a:r>
            <a:r>
              <a:rPr lang="en-US" sz="2400" dirty="0"/>
              <a:t>  Try to reach as many places as possible or to specific sites. For most worms, reaching many places is a basic objective.</a:t>
            </a:r>
          </a:p>
          <a:p>
            <a:pPr>
              <a:lnSpc>
                <a:spcPct val="80000"/>
              </a:lnSpc>
            </a:pPr>
            <a:r>
              <a:rPr lang="en-US" sz="2400" b="1" i="1" dirty="0"/>
              <a:t>Presence manifestation.</a:t>
            </a:r>
            <a:r>
              <a:rPr lang="en-US" sz="2400" dirty="0"/>
              <a:t> Try to show its presence in the system so victims know about it. Exceptions to this are cases where the objective is to drop spyware.</a:t>
            </a:r>
          </a:p>
          <a:p>
            <a:pPr>
              <a:lnSpc>
                <a:spcPct val="80000"/>
              </a:lnSpc>
            </a:pPr>
            <a:r>
              <a:rPr lang="en-US" sz="2400" b="1" i="1" dirty="0"/>
              <a:t>Credit</a:t>
            </a:r>
            <a:r>
              <a:rPr lang="en-US" sz="2400" dirty="0"/>
              <a:t>. To embed an identification or mark so that the creator can take credit for it.</a:t>
            </a:r>
          </a:p>
          <a:p>
            <a:pPr>
              <a:lnSpc>
                <a:spcPct val="80000"/>
              </a:lnSpc>
            </a:pPr>
            <a:r>
              <a:rPr lang="en-US" sz="2400" b="1" i="1" dirty="0"/>
              <a:t>Misuse.</a:t>
            </a:r>
            <a:r>
              <a:rPr lang="en-US" sz="2400" dirty="0"/>
              <a:t>  Perform some destruction and/or other misuses (confidentiality, integrity, or availability). The misuse may be delayed (time bomb).</a:t>
            </a:r>
          </a:p>
        </p:txBody>
      </p:sp>
    </p:spTree>
    <p:extLst>
      <p:ext uri="{BB962C8B-B14F-4D97-AF65-F5344CB8AC3E}">
        <p14:creationId xmlns:p14="http://schemas.microsoft.com/office/powerpoint/2010/main" val="21718095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mtClean="0"/>
              <a:t>Forces II</a:t>
            </a:r>
          </a:p>
        </p:txBody>
      </p:sp>
      <p:sp>
        <p:nvSpPr>
          <p:cNvPr id="321539" name="Rectangle 3"/>
          <p:cNvSpPr>
            <a:spLocks noGrp="1" noChangeArrowheads="1"/>
          </p:cNvSpPr>
          <p:nvPr>
            <p:ph type="body" idx="1"/>
          </p:nvPr>
        </p:nvSpPr>
        <p:spPr/>
        <p:txBody>
          <a:bodyPr>
            <a:noAutofit/>
          </a:bodyPr>
          <a:lstStyle/>
          <a:p>
            <a:pPr>
              <a:lnSpc>
                <a:spcPct val="90000"/>
              </a:lnSpc>
            </a:pPr>
            <a:r>
              <a:rPr lang="en-US" sz="2400" b="1" i="1" dirty="0"/>
              <a:t>Obfuscation</a:t>
            </a:r>
            <a:r>
              <a:rPr lang="en-US" sz="2400" dirty="0"/>
              <a:t>. Try to hide its structure to make harder its detection and removal.</a:t>
            </a:r>
          </a:p>
          <a:p>
            <a:pPr>
              <a:lnSpc>
                <a:spcPct val="90000"/>
              </a:lnSpc>
            </a:pPr>
            <a:r>
              <a:rPr lang="en-US" sz="2400" b="1" i="1" dirty="0"/>
              <a:t>Collateral damage</a:t>
            </a:r>
            <a:r>
              <a:rPr lang="en-US" sz="2400" dirty="0"/>
              <a:t>. In addition to specific misuses, the worm may require costly operations for its removal, stopping or disrupting business activities. Its propagation may affect the normal traffic in the network.</a:t>
            </a:r>
          </a:p>
          <a:p>
            <a:pPr>
              <a:lnSpc>
                <a:spcPct val="90000"/>
              </a:lnSpc>
            </a:pPr>
            <a:r>
              <a:rPr lang="en-US" sz="2400" b="1" i="1" dirty="0"/>
              <a:t>Latency.</a:t>
            </a:r>
            <a:r>
              <a:rPr lang="en-US" sz="2400" dirty="0"/>
              <a:t> Its propagation must be as fast as possible to avoid detection and countermeasures.</a:t>
            </a:r>
            <a:endParaRPr lang="en-US" altLang="zh-CN" sz="2400" dirty="0">
              <a:ea typeface="SimSun" pitchFamily="2" charset="-122"/>
            </a:endParaRPr>
          </a:p>
          <a:p>
            <a:pPr>
              <a:lnSpc>
                <a:spcPct val="90000"/>
              </a:lnSpc>
            </a:pPr>
            <a:r>
              <a:rPr lang="en-US" altLang="zh-CN" sz="2400" b="1" i="1" dirty="0">
                <a:ea typeface="SimSun" pitchFamily="2" charset="-122"/>
              </a:rPr>
              <a:t>Activation</a:t>
            </a:r>
            <a:r>
              <a:rPr lang="en-US" altLang="zh-CN" sz="2400" dirty="0">
                <a:ea typeface="SimSun" pitchFamily="2" charset="-122"/>
              </a:rPr>
              <a:t>. This can be done by enticing offers which may tempt users to open email attachments or download procedures (social engineering). Other possibilities are invading through unprotected ports or taking advantage of vulnerabilities </a:t>
            </a:r>
            <a:endParaRPr lang="en-US" sz="2400" dirty="0"/>
          </a:p>
        </p:txBody>
      </p:sp>
    </p:spTree>
    <p:extLst>
      <p:ext uri="{BB962C8B-B14F-4D97-AF65-F5344CB8AC3E}">
        <p14:creationId xmlns:p14="http://schemas.microsoft.com/office/powerpoint/2010/main" val="3193194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mtClean="0"/>
              <a:t>Solution</a:t>
            </a:r>
          </a:p>
        </p:txBody>
      </p:sp>
      <p:sp>
        <p:nvSpPr>
          <p:cNvPr id="322563" name="Rectangle 3"/>
          <p:cNvSpPr>
            <a:spLocks noGrp="1" noChangeArrowheads="1"/>
          </p:cNvSpPr>
          <p:nvPr>
            <p:ph type="body" idx="1"/>
          </p:nvPr>
        </p:nvSpPr>
        <p:spPr/>
        <p:txBody>
          <a:bodyPr/>
          <a:lstStyle/>
          <a:p>
            <a:pPr>
              <a:lnSpc>
                <a:spcPct val="80000"/>
              </a:lnSpc>
            </a:pPr>
            <a:r>
              <a:rPr lang="en-US" sz="1800" dirty="0"/>
              <a:t>Attach a core portion of the worm to email messages  or  to files. When the user opens the message attachments or executes the file the core of the worm starts executing. Alternatively, invade through an unprotected or flawed port. Download remaining portions from complementary network sites. Use some procedure to hide the structure of the worm. Perform its mission and propagate. Figure 2 shows the propagation of a typical worm; speed comes from a tree-like propagation.</a:t>
            </a:r>
          </a:p>
          <a:p>
            <a:pPr>
              <a:lnSpc>
                <a:spcPct val="80000"/>
              </a:lnSpc>
            </a:pPr>
            <a:endParaRPr lang="en-US" sz="1800" dirty="0"/>
          </a:p>
          <a:p>
            <a:pPr>
              <a:lnSpc>
                <a:spcPct val="80000"/>
              </a:lnSpc>
              <a:buFontTx/>
              <a:buNone/>
            </a:pPr>
            <a:r>
              <a:rPr lang="en-US" sz="1800" b="1" i="1" dirty="0"/>
              <a:t>Structure</a:t>
            </a:r>
          </a:p>
          <a:p>
            <a:pPr>
              <a:lnSpc>
                <a:spcPct val="80000"/>
              </a:lnSpc>
            </a:pPr>
            <a:r>
              <a:rPr lang="en-US" sz="1800" dirty="0"/>
              <a:t>Figure 3 shows a class diagram of the units involved. Class Node represents any node in the network, defined by its address (URL in the Internet). Any node can be the origin of a worm and any node can be its target (and be invaded). Some nodes are complementary sites from which commands or other parts of the worm may be retrieved. Class Worm represents the worm itself, including procedures for initial setup, to bring complementary parts, to hide the worm, to perform its mission, and to propagate.</a:t>
            </a:r>
          </a:p>
        </p:txBody>
      </p:sp>
    </p:spTree>
    <p:extLst>
      <p:ext uri="{BB962C8B-B14F-4D97-AF65-F5344CB8AC3E}">
        <p14:creationId xmlns:p14="http://schemas.microsoft.com/office/powerpoint/2010/main" val="12945616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35"/>
          <p:cNvPicPr>
            <a:picLocks noChangeAspect="1" noChangeArrowheads="1"/>
          </p:cNvPicPr>
          <p:nvPr/>
        </p:nvPicPr>
        <p:blipFill>
          <a:blip r:embed="rId2" cstate="print"/>
          <a:srcRect/>
          <a:stretch>
            <a:fillRect/>
          </a:stretch>
        </p:blipFill>
        <p:spPr bwMode="auto">
          <a:xfrm>
            <a:off x="3532189" y="814389"/>
            <a:ext cx="5051425" cy="5229225"/>
          </a:xfrm>
          <a:prstGeom prst="rect">
            <a:avLst/>
          </a:prstGeom>
          <a:noFill/>
          <a:ln w="9525">
            <a:noFill/>
            <a:miter lim="800000"/>
            <a:headEnd/>
            <a:tailEnd/>
          </a:ln>
        </p:spPr>
      </p:pic>
      <p:sp>
        <p:nvSpPr>
          <p:cNvPr id="323587" name="Rectangle 36"/>
          <p:cNvSpPr>
            <a:spLocks noGrp="1" noChangeArrowheads="1"/>
          </p:cNvSpPr>
          <p:nvPr>
            <p:ph type="title"/>
          </p:nvPr>
        </p:nvSpPr>
        <p:spPr/>
        <p:txBody>
          <a:bodyPr/>
          <a:lstStyle/>
          <a:p>
            <a:r>
              <a:rPr lang="en-US" smtClean="0"/>
              <a:t>Worm propagation</a:t>
            </a:r>
          </a:p>
        </p:txBody>
      </p:sp>
    </p:spTree>
    <p:extLst>
      <p:ext uri="{BB962C8B-B14F-4D97-AF65-F5344CB8AC3E}">
        <p14:creationId xmlns:p14="http://schemas.microsoft.com/office/powerpoint/2010/main" val="3881137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4"/>
          <p:cNvSpPr>
            <a:spLocks noGrp="1" noChangeArrowheads="1"/>
          </p:cNvSpPr>
          <p:nvPr>
            <p:ph type="title"/>
          </p:nvPr>
        </p:nvSpPr>
        <p:spPr/>
        <p:txBody>
          <a:bodyPr/>
          <a:lstStyle/>
          <a:p>
            <a:r>
              <a:rPr lang="en-US" altLang="zh-CN" i="1" smtClean="0">
                <a:ea typeface="SimSun" pitchFamily="2" charset="-122"/>
              </a:rPr>
              <a:t>Class diagram</a:t>
            </a:r>
            <a:r>
              <a:rPr lang="en-US" altLang="zh-CN" smtClean="0">
                <a:ea typeface="SimSun" pitchFamily="2" charset="-122"/>
              </a:rPr>
              <a:t> </a:t>
            </a:r>
            <a:endParaRPr lang="en-US" smtClean="0"/>
          </a:p>
        </p:txBody>
      </p:sp>
      <p:pic>
        <p:nvPicPr>
          <p:cNvPr id="324611" name="Picture 5"/>
          <p:cNvPicPr>
            <a:picLocks noChangeAspect="1" noChangeArrowheads="1"/>
          </p:cNvPicPr>
          <p:nvPr/>
        </p:nvPicPr>
        <p:blipFill>
          <a:blip r:embed="rId2" cstate="print"/>
          <a:srcRect/>
          <a:stretch>
            <a:fillRect/>
          </a:stretch>
        </p:blipFill>
        <p:spPr bwMode="auto">
          <a:xfrm>
            <a:off x="3303589" y="2590801"/>
            <a:ext cx="5507037" cy="1674813"/>
          </a:xfrm>
          <a:prstGeom prst="rect">
            <a:avLst/>
          </a:prstGeom>
          <a:noFill/>
          <a:ln w="9525">
            <a:noFill/>
            <a:miter lim="800000"/>
            <a:headEnd/>
            <a:tailEnd/>
          </a:ln>
        </p:spPr>
      </p:pic>
    </p:spTree>
    <p:extLst>
      <p:ext uri="{BB962C8B-B14F-4D97-AF65-F5344CB8AC3E}">
        <p14:creationId xmlns:p14="http://schemas.microsoft.com/office/powerpoint/2010/main" val="24752817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4"/>
          <p:cNvPicPr>
            <a:picLocks noChangeAspect="1" noChangeArrowheads="1"/>
          </p:cNvPicPr>
          <p:nvPr/>
        </p:nvPicPr>
        <p:blipFill>
          <a:blip r:embed="rId2" cstate="print"/>
          <a:srcRect/>
          <a:stretch>
            <a:fillRect/>
          </a:stretch>
        </p:blipFill>
        <p:spPr bwMode="auto">
          <a:xfrm>
            <a:off x="3643314" y="1576389"/>
            <a:ext cx="4829175" cy="3705225"/>
          </a:xfrm>
          <a:prstGeom prst="rect">
            <a:avLst/>
          </a:prstGeom>
          <a:noFill/>
          <a:ln w="9525">
            <a:noFill/>
            <a:miter lim="800000"/>
            <a:headEnd/>
            <a:tailEnd/>
          </a:ln>
        </p:spPr>
      </p:pic>
      <p:sp>
        <p:nvSpPr>
          <p:cNvPr id="325635" name="Rectangle 5"/>
          <p:cNvSpPr>
            <a:spLocks noGrp="1" noChangeArrowheads="1"/>
          </p:cNvSpPr>
          <p:nvPr>
            <p:ph type="title"/>
          </p:nvPr>
        </p:nvSpPr>
        <p:spPr/>
        <p:txBody>
          <a:bodyPr/>
          <a:lstStyle/>
          <a:p>
            <a:r>
              <a:rPr lang="en-US" smtClean="0"/>
              <a:t>Worm propagation</a:t>
            </a:r>
          </a:p>
        </p:txBody>
      </p:sp>
    </p:spTree>
    <p:extLst>
      <p:ext uri="{BB962C8B-B14F-4D97-AF65-F5344CB8AC3E}">
        <p14:creationId xmlns:p14="http://schemas.microsoft.com/office/powerpoint/2010/main" val="40105082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mtClean="0"/>
              <a:t>Variants</a:t>
            </a:r>
          </a:p>
        </p:txBody>
      </p:sp>
      <p:sp>
        <p:nvSpPr>
          <p:cNvPr id="326659" name="Rectangle 3"/>
          <p:cNvSpPr>
            <a:spLocks noGrp="1" noChangeArrowheads="1"/>
          </p:cNvSpPr>
          <p:nvPr>
            <p:ph type="body" idx="1"/>
          </p:nvPr>
        </p:nvSpPr>
        <p:spPr/>
        <p:txBody>
          <a:bodyPr>
            <a:normAutofit/>
          </a:bodyPr>
          <a:lstStyle/>
          <a:p>
            <a:pPr>
              <a:lnSpc>
                <a:spcPct val="80000"/>
              </a:lnSpc>
            </a:pPr>
            <a:r>
              <a:rPr lang="en-US" sz="2000" dirty="0"/>
              <a:t>A </a:t>
            </a:r>
            <a:r>
              <a:rPr lang="en-US" sz="2000" b="1" dirty="0"/>
              <a:t>passive worm </a:t>
            </a:r>
            <a:r>
              <a:rPr lang="en-US" sz="2000" dirty="0"/>
              <a:t>requires a user to activate an executable program and it usually propagates through email. Melissa, ILOVEYOU, Anna </a:t>
            </a:r>
            <a:r>
              <a:rPr lang="en-US" sz="2000" dirty="0" err="1"/>
              <a:t>Kournikova</a:t>
            </a:r>
            <a:r>
              <a:rPr lang="en-US" sz="2000" dirty="0"/>
              <a:t>, and </a:t>
            </a:r>
            <a:r>
              <a:rPr lang="en-US" sz="2000" dirty="0" err="1"/>
              <a:t>Bagle</a:t>
            </a:r>
            <a:r>
              <a:rPr lang="en-US" sz="2000" dirty="0"/>
              <a:t> are examples of this type.</a:t>
            </a:r>
          </a:p>
          <a:p>
            <a:pPr>
              <a:lnSpc>
                <a:spcPct val="80000"/>
              </a:lnSpc>
            </a:pPr>
            <a:r>
              <a:rPr lang="en-US" sz="2000" dirty="0"/>
              <a:t>An </a:t>
            </a:r>
            <a:r>
              <a:rPr lang="en-US" sz="2000" b="1" dirty="0"/>
              <a:t>active worm </a:t>
            </a:r>
            <a:r>
              <a:rPr lang="en-US" sz="2000" dirty="0"/>
              <a:t>takes advantage of some system flaw to provoke a buffer overflow or another attack to get in through some port. It may scan looking for unprotected ports. Code Red is an active worm. Storm can be active or passive [Smi08].</a:t>
            </a:r>
          </a:p>
          <a:p>
            <a:pPr>
              <a:lnSpc>
                <a:spcPct val="80000"/>
              </a:lnSpc>
            </a:pPr>
            <a:r>
              <a:rPr lang="en-US" sz="2000" dirty="0"/>
              <a:t>A </a:t>
            </a:r>
            <a:r>
              <a:rPr lang="en-US" sz="2000" b="1" dirty="0"/>
              <a:t>virus</a:t>
            </a:r>
            <a:r>
              <a:rPr lang="en-US" sz="2000" dirty="0"/>
              <a:t> attaches itself to some program (infects an executable file) and when the user executes this program it gets activated. Jerusalem, Christmas, and Chernobyl are examples of viruses.</a:t>
            </a:r>
          </a:p>
          <a:p>
            <a:pPr>
              <a:lnSpc>
                <a:spcPct val="80000"/>
              </a:lnSpc>
            </a:pPr>
            <a:r>
              <a:rPr lang="en-US" sz="2000" dirty="0"/>
              <a:t>Some worms have </a:t>
            </a:r>
            <a:r>
              <a:rPr lang="en-US" sz="2000" b="1" dirty="0"/>
              <a:t>several versions </a:t>
            </a:r>
            <a:r>
              <a:rPr lang="en-US" sz="2000" dirty="0"/>
              <a:t>with different purposes; for example, Storm has variants that perform different types of misuses, including targeted spam and </a:t>
            </a:r>
            <a:r>
              <a:rPr lang="en-US" sz="2000" dirty="0" err="1"/>
              <a:t>DDoS</a:t>
            </a:r>
            <a:r>
              <a:rPr lang="en-US" sz="2000" dirty="0"/>
              <a:t> attacks [Smi08]. </a:t>
            </a:r>
          </a:p>
          <a:p>
            <a:pPr>
              <a:lnSpc>
                <a:spcPct val="80000"/>
              </a:lnSpc>
            </a:pPr>
            <a:r>
              <a:rPr lang="en-US" sz="2000" dirty="0"/>
              <a:t>Some worms are </a:t>
            </a:r>
            <a:r>
              <a:rPr lang="en-US" sz="2000" b="1" dirty="0"/>
              <a:t>multimode (</a:t>
            </a:r>
            <a:r>
              <a:rPr lang="en-US" sz="2000" b="1" dirty="0" err="1"/>
              <a:t>multivector</a:t>
            </a:r>
            <a:r>
              <a:rPr lang="en-US" sz="2000" dirty="0"/>
              <a:t>) worms, which can use a variety of ways to invade their targets; for example the Storm virus infects computers using multiple payloads [Smi08].</a:t>
            </a:r>
          </a:p>
        </p:txBody>
      </p:sp>
    </p:spTree>
    <p:extLst>
      <p:ext uri="{BB962C8B-B14F-4D97-AF65-F5344CB8AC3E}">
        <p14:creationId xmlns:p14="http://schemas.microsoft.com/office/powerpoint/2010/main" val="2373768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66" y="0"/>
            <a:ext cx="10515600" cy="1325563"/>
          </a:xfrm>
        </p:spPr>
        <p:txBody>
          <a:bodyPr/>
          <a:lstStyle/>
          <a:p>
            <a:r>
              <a:rPr lang="en-US" dirty="0" smtClean="0"/>
              <a:t>Santa Maria </a:t>
            </a:r>
            <a:r>
              <a:rPr lang="en-US" dirty="0" err="1" smtClean="0"/>
              <a:t>sopra</a:t>
            </a:r>
            <a:r>
              <a:rPr lang="en-US" dirty="0" smtClean="0"/>
              <a:t> Minerva</a:t>
            </a:r>
            <a:endParaRPr lang="en-US" dirty="0"/>
          </a:p>
        </p:txBody>
      </p:sp>
      <p:pic>
        <p:nvPicPr>
          <p:cNvPr id="4" name="Picture 3"/>
          <p:cNvPicPr>
            <a:picLocks noChangeAspect="1"/>
          </p:cNvPicPr>
          <p:nvPr/>
        </p:nvPicPr>
        <p:blipFill>
          <a:blip r:embed="rId2"/>
          <a:stretch>
            <a:fillRect/>
          </a:stretch>
        </p:blipFill>
        <p:spPr>
          <a:xfrm>
            <a:off x="3543300" y="1065474"/>
            <a:ext cx="5105400" cy="5697275"/>
          </a:xfrm>
          <a:prstGeom prst="rect">
            <a:avLst/>
          </a:prstGeom>
        </p:spPr>
      </p:pic>
    </p:spTree>
    <p:extLst>
      <p:ext uri="{BB962C8B-B14F-4D97-AF65-F5344CB8AC3E}">
        <p14:creationId xmlns:p14="http://schemas.microsoft.com/office/powerpoint/2010/main" val="36299922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mtClean="0"/>
              <a:t>Known uses</a:t>
            </a:r>
          </a:p>
        </p:txBody>
      </p:sp>
      <p:sp>
        <p:nvSpPr>
          <p:cNvPr id="327683" name="Rectangle 3"/>
          <p:cNvSpPr>
            <a:spLocks noGrp="1" noChangeArrowheads="1"/>
          </p:cNvSpPr>
          <p:nvPr>
            <p:ph type="body" idx="1"/>
          </p:nvPr>
        </p:nvSpPr>
        <p:spPr/>
        <p:txBody>
          <a:bodyPr>
            <a:noAutofit/>
          </a:bodyPr>
          <a:lstStyle/>
          <a:p>
            <a:pPr>
              <a:lnSpc>
                <a:spcPct val="80000"/>
              </a:lnSpc>
            </a:pPr>
            <a:r>
              <a:rPr lang="en-US" sz="2000" dirty="0"/>
              <a:t>ILOVEYOU [ILO, wor09]. This was an email attachment worm that appeared in 2000. It relied in social engineering to entice users to open the attachment. It also used specific weaknesses of Microsoft Windows. It propagated using the addresses in the address book of the mail system.</a:t>
            </a:r>
          </a:p>
          <a:p>
            <a:pPr>
              <a:lnSpc>
                <a:spcPct val="80000"/>
              </a:lnSpc>
            </a:pPr>
            <a:r>
              <a:rPr lang="en-US" sz="2000" dirty="0" err="1"/>
              <a:t>Bagle</a:t>
            </a:r>
            <a:r>
              <a:rPr lang="en-US" sz="2000" dirty="0"/>
              <a:t>. It was  a mass-mailing worm written in assembly language [bag] and affecting all versions of Windows. After activation, it copies itself to the Windows system directory and downloads a SMTP engine to mail its core to other nodes as an attachment (see the Implementation section for its typical behavior).</a:t>
            </a:r>
          </a:p>
          <a:p>
            <a:pPr>
              <a:lnSpc>
                <a:spcPct val="80000"/>
              </a:lnSpc>
            </a:pPr>
            <a:r>
              <a:rPr lang="en-US" sz="2000" dirty="0"/>
              <a:t>Code Red [Ber01]. It appeared in July of 2001. It propagated through port 80,  indicated its presence by defacing web pages, propagated using a random IP address generator, and later would activate a denial of service attack from infected sites.</a:t>
            </a:r>
          </a:p>
          <a:p>
            <a:pPr>
              <a:lnSpc>
                <a:spcPct val="80000"/>
              </a:lnSpc>
            </a:pPr>
            <a:r>
              <a:rPr lang="en-US" sz="2000" dirty="0" err="1"/>
              <a:t>Nimda</a:t>
            </a:r>
            <a:r>
              <a:rPr lang="en-US" sz="2000" dirty="0"/>
              <a:t> [</a:t>
            </a:r>
            <a:r>
              <a:rPr lang="en-US" sz="2000" dirty="0" err="1"/>
              <a:t>nim</a:t>
            </a:r>
            <a:r>
              <a:rPr lang="en-US" sz="2000" dirty="0"/>
              <a:t>]. </a:t>
            </a:r>
            <a:r>
              <a:rPr lang="en-US" sz="2000" dirty="0" err="1"/>
              <a:t>Nimda</a:t>
            </a:r>
            <a:r>
              <a:rPr lang="en-US" sz="2000" dirty="0"/>
              <a:t> is a </a:t>
            </a:r>
            <a:r>
              <a:rPr lang="en-US" sz="2000" dirty="0" err="1"/>
              <a:t>multivector</a:t>
            </a:r>
            <a:r>
              <a:rPr lang="en-US" sz="2000" dirty="0"/>
              <a:t> worm that can use several ways to propagate: email, visiting an infected site, seeking out vulnerable servers to upload files, or through the network. </a:t>
            </a:r>
          </a:p>
          <a:p>
            <a:pPr>
              <a:lnSpc>
                <a:spcPct val="80000"/>
              </a:lnSpc>
            </a:pPr>
            <a:r>
              <a:rPr lang="en-US" sz="2000" dirty="0"/>
              <a:t>Slapper [Arc03]. Can launch denial of service attacks. Propagates finding addresses in files. The nodes invaded by the worm communicate using a P2P protocol to collaborate in their misuses. </a:t>
            </a:r>
          </a:p>
        </p:txBody>
      </p:sp>
    </p:spTree>
    <p:extLst>
      <p:ext uri="{BB962C8B-B14F-4D97-AF65-F5344CB8AC3E}">
        <p14:creationId xmlns:p14="http://schemas.microsoft.com/office/powerpoint/2010/main" val="2916615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smtClean="0"/>
              <a:t>Countermeasures</a:t>
            </a:r>
          </a:p>
        </p:txBody>
      </p:sp>
      <p:sp>
        <p:nvSpPr>
          <p:cNvPr id="328707" name="Rectangle 3"/>
          <p:cNvSpPr>
            <a:spLocks noGrp="1" noChangeArrowheads="1"/>
          </p:cNvSpPr>
          <p:nvPr>
            <p:ph type="body" idx="1"/>
          </p:nvPr>
        </p:nvSpPr>
        <p:spPr/>
        <p:txBody>
          <a:bodyPr>
            <a:noAutofit/>
          </a:bodyPr>
          <a:lstStyle/>
          <a:p>
            <a:pPr>
              <a:lnSpc>
                <a:spcPct val="80000"/>
              </a:lnSpc>
            </a:pPr>
            <a:r>
              <a:rPr lang="en-US" sz="2000" dirty="0"/>
              <a:t>Policy about </a:t>
            </a:r>
            <a:r>
              <a:rPr lang="en-US" sz="2000" b="1" dirty="0"/>
              <a:t>attachments: </a:t>
            </a:r>
            <a:r>
              <a:rPr lang="en-US" sz="2000" dirty="0"/>
              <a:t>Users should be trained to recognize trustable attachments and they should be forbidden to open unknown or suspicious attachments.</a:t>
            </a:r>
          </a:p>
          <a:p>
            <a:pPr>
              <a:lnSpc>
                <a:spcPct val="80000"/>
              </a:lnSpc>
            </a:pPr>
            <a:r>
              <a:rPr lang="en-US" sz="2000" b="1" dirty="0"/>
              <a:t>Need-to-know policy </a:t>
            </a:r>
            <a:r>
              <a:rPr lang="en-US" sz="2000" dirty="0"/>
              <a:t>to define access by system processes to resources. For example, address lists should use authorization to control access to their contents.</a:t>
            </a:r>
          </a:p>
          <a:p>
            <a:pPr>
              <a:lnSpc>
                <a:spcPct val="80000"/>
              </a:lnSpc>
            </a:pPr>
            <a:r>
              <a:rPr lang="en-US" sz="2000" b="1" dirty="0"/>
              <a:t>Control of network communications</a:t>
            </a:r>
            <a:r>
              <a:rPr lang="en-US" sz="2000" dirty="0"/>
              <a:t>: Connections should be established with only trusted addresses (control through the firewalls). This policy may avoid downloads from complementary sites.</a:t>
            </a:r>
          </a:p>
          <a:p>
            <a:pPr>
              <a:lnSpc>
                <a:spcPct val="80000"/>
              </a:lnSpc>
            </a:pPr>
            <a:r>
              <a:rPr lang="en-US" sz="2000" b="1" dirty="0"/>
              <a:t>Intrusion detection</a:t>
            </a:r>
            <a:r>
              <a:rPr lang="en-US" sz="2000" dirty="0"/>
              <a:t>: An IDS can detect some attacks in real time and alert the firewall to stop it.</a:t>
            </a:r>
          </a:p>
          <a:p>
            <a:pPr>
              <a:lnSpc>
                <a:spcPct val="80000"/>
              </a:lnSpc>
            </a:pPr>
            <a:r>
              <a:rPr lang="en-US" sz="2000" dirty="0"/>
              <a:t>Use of </a:t>
            </a:r>
            <a:r>
              <a:rPr lang="en-US" sz="2000" b="1" dirty="0"/>
              <a:t>antivirus software</a:t>
            </a:r>
            <a:r>
              <a:rPr lang="en-US" sz="2000" dirty="0"/>
              <a:t>: Can help detect and clean worms after the fact</a:t>
            </a:r>
          </a:p>
          <a:p>
            <a:pPr>
              <a:lnSpc>
                <a:spcPct val="80000"/>
              </a:lnSpc>
            </a:pPr>
            <a:r>
              <a:rPr lang="en-US" sz="2000" b="1" dirty="0"/>
              <a:t>Backups.</a:t>
            </a:r>
            <a:r>
              <a:rPr lang="en-US" sz="2000" dirty="0"/>
              <a:t> </a:t>
            </a:r>
            <a:r>
              <a:rPr lang="en-US" sz="2000" dirty="0" err="1"/>
              <a:t>Checkpointing</a:t>
            </a:r>
            <a:r>
              <a:rPr lang="en-US" sz="2000" dirty="0"/>
              <a:t> files and keeping backup images of them is a fundamental precaution against data destruction or unauthorized modification. </a:t>
            </a:r>
          </a:p>
          <a:p>
            <a:pPr>
              <a:lnSpc>
                <a:spcPct val="80000"/>
              </a:lnSpc>
            </a:pPr>
            <a:r>
              <a:rPr lang="en-US" sz="2000" b="1" dirty="0"/>
              <a:t>Specialized hardware</a:t>
            </a:r>
            <a:r>
              <a:rPr lang="en-US" sz="2000" dirty="0"/>
              <a:t>. Process communication controls in the operating system can be enforced through specialized hardware [Shi00]. It is possible to define partitions in the operating system that can be enforced by hardware and will prevent a worm from performing its actions.</a:t>
            </a:r>
          </a:p>
        </p:txBody>
      </p:sp>
    </p:spTree>
    <p:extLst>
      <p:ext uri="{BB962C8B-B14F-4D97-AF65-F5344CB8AC3E}">
        <p14:creationId xmlns:p14="http://schemas.microsoft.com/office/powerpoint/2010/main" val="5235598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4761" y="1914690"/>
            <a:ext cx="6925587" cy="3842054"/>
          </a:xfrm>
          <a:prstGeom prst="rect">
            <a:avLst/>
          </a:prstGeom>
        </p:spPr>
      </p:pic>
      <p:sp>
        <p:nvSpPr>
          <p:cNvPr id="3" name="Title 2"/>
          <p:cNvSpPr>
            <a:spLocks noGrp="1"/>
          </p:cNvSpPr>
          <p:nvPr>
            <p:ph type="title"/>
          </p:nvPr>
        </p:nvSpPr>
        <p:spPr/>
        <p:txBody>
          <a:bodyPr/>
          <a:lstStyle/>
          <a:p>
            <a:r>
              <a:rPr lang="en-US" dirty="0" smtClean="0"/>
              <a:t>A </a:t>
            </a:r>
            <a:r>
              <a:rPr lang="en-US" dirty="0" err="1" smtClean="0"/>
              <a:t>metamodel</a:t>
            </a:r>
            <a:r>
              <a:rPr lang="en-US" dirty="0" smtClean="0"/>
              <a:t> for threats and attacks</a:t>
            </a:r>
            <a:endParaRPr lang="en-US" dirty="0"/>
          </a:p>
        </p:txBody>
      </p:sp>
    </p:spTree>
    <p:extLst>
      <p:ext uri="{BB962C8B-B14F-4D97-AF65-F5344CB8AC3E}">
        <p14:creationId xmlns:p14="http://schemas.microsoft.com/office/powerpoint/2010/main" val="2150740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vulnerability </a:t>
            </a:r>
            <a:r>
              <a:rPr lang="en-US" dirty="0" smtClean="0"/>
              <a:t>is a weakness in a system that can be exploited by a threat</a:t>
            </a:r>
          </a:p>
          <a:p>
            <a:r>
              <a:rPr lang="en-US" b="1" dirty="0" smtClean="0"/>
              <a:t>Threats </a:t>
            </a:r>
            <a:r>
              <a:rPr lang="en-US" dirty="0" smtClean="0"/>
              <a:t>include scanning, probing, injection,…</a:t>
            </a:r>
          </a:p>
          <a:p>
            <a:r>
              <a:rPr lang="en-US" b="1" dirty="0" smtClean="0"/>
              <a:t>Attacks </a:t>
            </a:r>
            <a:r>
              <a:rPr lang="en-US" dirty="0" smtClean="0"/>
              <a:t>realize threats by exploiting vulnerabilities on assets</a:t>
            </a:r>
          </a:p>
          <a:p>
            <a:r>
              <a:rPr lang="en-US" dirty="0" smtClean="0"/>
              <a:t>An </a:t>
            </a:r>
            <a:r>
              <a:rPr lang="en-US" b="1" dirty="0" smtClean="0"/>
              <a:t>asset</a:t>
            </a:r>
            <a:r>
              <a:rPr lang="en-US" dirty="0" smtClean="0"/>
              <a:t> is something valuable to a company or person</a:t>
            </a:r>
          </a:p>
          <a:p>
            <a:r>
              <a:rPr lang="en-US" b="1" dirty="0" smtClean="0"/>
              <a:t>Attack patterns </a:t>
            </a:r>
            <a:r>
              <a:rPr lang="en-US" dirty="0" smtClean="0"/>
              <a:t>describe the steps needed to perform a specific security attack in a generic fashion</a:t>
            </a:r>
          </a:p>
          <a:p>
            <a:r>
              <a:rPr lang="en-US" b="1" dirty="0" smtClean="0"/>
              <a:t>Misuse patterns </a:t>
            </a:r>
            <a:r>
              <a:rPr lang="en-US" dirty="0" smtClean="0"/>
              <a:t>describe a complete way to perform a misuse on a system relating it to architectural units; they are complete software patterns, capture design decisions, provide defenses and forensics</a:t>
            </a:r>
            <a:endParaRPr lang="en-US" dirty="0"/>
          </a:p>
        </p:txBody>
      </p:sp>
    </p:spTree>
    <p:extLst>
      <p:ext uri="{BB962C8B-B14F-4D97-AF65-F5344CB8AC3E}">
        <p14:creationId xmlns:p14="http://schemas.microsoft.com/office/powerpoint/2010/main" val="24557113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query injection is a threat to a DBMS containing banking information</a:t>
            </a:r>
          </a:p>
          <a:p>
            <a:r>
              <a:rPr lang="en-US" dirty="0" smtClean="0"/>
              <a:t>If there is no input validation (a vulnerability), an SQL injection (</a:t>
            </a:r>
            <a:r>
              <a:rPr lang="en-US" dirty="0" err="1" smtClean="0"/>
              <a:t>SQLi</a:t>
            </a:r>
            <a:r>
              <a:rPr lang="en-US" dirty="0" smtClean="0"/>
              <a:t>) attack can realize this threat</a:t>
            </a:r>
          </a:p>
          <a:p>
            <a:r>
              <a:rPr lang="en-US" dirty="0" smtClean="0"/>
              <a:t>This threat could lead to a misuse: unauthorized reading of the balance of a bank account (or of many accounts)</a:t>
            </a:r>
            <a:endParaRPr lang="en-US" dirty="0"/>
          </a:p>
        </p:txBody>
      </p:sp>
    </p:spTree>
    <p:extLst>
      <p:ext uri="{BB962C8B-B14F-4D97-AF65-F5344CB8AC3E}">
        <p14:creationId xmlns:p14="http://schemas.microsoft.com/office/powerpoint/2010/main" val="15713533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676525"/>
            <a:ext cx="8572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71" name="Title 1"/>
          <p:cNvSpPr>
            <a:spLocks noGrp="1"/>
          </p:cNvSpPr>
          <p:nvPr>
            <p:ph type="title"/>
          </p:nvPr>
        </p:nvSpPr>
        <p:spPr>
          <a:xfrm>
            <a:off x="1664208" y="390144"/>
            <a:ext cx="8679942" cy="1667256"/>
          </a:xfrm>
        </p:spPr>
        <p:txBody>
          <a:bodyPr>
            <a:normAutofit/>
          </a:bodyPr>
          <a:lstStyle/>
          <a:p>
            <a:r>
              <a:rPr lang="en-US" altLang="en-US" sz="2800" dirty="0" smtClean="0"/>
              <a:t>SQL attack: assume that  </a:t>
            </a:r>
            <a:r>
              <a:rPr lang="en-US" altLang="en-US" sz="2800" dirty="0"/>
              <a:t>the SQL statement template is:</a:t>
            </a:r>
            <a:br>
              <a:rPr lang="en-US" altLang="en-US" sz="2800" dirty="0"/>
            </a:br>
            <a:r>
              <a:rPr lang="en-US" altLang="en-US" sz="2800" dirty="0" smtClean="0"/>
              <a:t/>
            </a:r>
            <a:br>
              <a:rPr lang="en-US" altLang="en-US" sz="2800" dirty="0" smtClean="0"/>
            </a:br>
            <a:endParaRPr lang="en-US" altLang="en-US" sz="2800" dirty="0"/>
          </a:p>
        </p:txBody>
      </p:sp>
    </p:spTree>
    <p:extLst>
      <p:ext uri="{BB962C8B-B14F-4D97-AF65-F5344CB8AC3E}">
        <p14:creationId xmlns:p14="http://schemas.microsoft.com/office/powerpoint/2010/main" val="6544226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1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85725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195" name="Rectangle 7"/>
          <p:cNvSpPr>
            <a:spLocks noGrp="1" noChangeArrowheads="1"/>
          </p:cNvSpPr>
          <p:nvPr>
            <p:ph type="title"/>
          </p:nvPr>
        </p:nvSpPr>
        <p:spPr/>
        <p:txBody>
          <a:bodyPr/>
          <a:lstStyle/>
          <a:p>
            <a:r>
              <a:rPr lang="en-US" altLang="en-US" sz="3200" dirty="0"/>
              <a:t>The user </a:t>
            </a:r>
            <a:r>
              <a:rPr lang="en-US" altLang="en-US" sz="3200" dirty="0" smtClean="0"/>
              <a:t>adds a statement and gets  the salaries for  all employees</a:t>
            </a:r>
            <a:endParaRPr lang="en-US" altLang="en-US" sz="3200" dirty="0"/>
          </a:p>
        </p:txBody>
      </p:sp>
    </p:spTree>
    <p:extLst>
      <p:ext uri="{BB962C8B-B14F-4D97-AF65-F5344CB8AC3E}">
        <p14:creationId xmlns:p14="http://schemas.microsoft.com/office/powerpoint/2010/main" val="18277031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smtClean="0"/>
              <a:t>Modifying the database</a:t>
            </a:r>
          </a:p>
        </p:txBody>
      </p:sp>
      <p:sp>
        <p:nvSpPr>
          <p:cNvPr id="393219" name="Rectangle 3"/>
          <p:cNvSpPr>
            <a:spLocks noGrp="1" noChangeArrowheads="1"/>
          </p:cNvSpPr>
          <p:nvPr>
            <p:ph type="body" idx="1"/>
          </p:nvPr>
        </p:nvSpPr>
        <p:spPr/>
        <p:txBody>
          <a:bodyPr/>
          <a:lstStyle/>
          <a:p>
            <a:pPr>
              <a:buFontTx/>
              <a:buNone/>
            </a:pPr>
            <a:r>
              <a:rPr lang="en-US" altLang="en-US" smtClean="0"/>
              <a:t>   SELECT  </a:t>
            </a:r>
            <a:r>
              <a:rPr lang="en-US" altLang="en-US" b="0" smtClean="0"/>
              <a:t>SALARY</a:t>
            </a:r>
            <a:r>
              <a:rPr lang="en-US" altLang="en-US" smtClean="0"/>
              <a:t> FROM </a:t>
            </a:r>
            <a:r>
              <a:rPr lang="en-US" altLang="en-US" b="0" smtClean="0"/>
              <a:t>EMPLOYEE</a:t>
            </a:r>
          </a:p>
          <a:p>
            <a:pPr>
              <a:buFontTx/>
              <a:buNone/>
            </a:pPr>
            <a:r>
              <a:rPr lang="en-US" altLang="en-US" smtClean="0"/>
              <a:t>   WHERE  </a:t>
            </a:r>
            <a:r>
              <a:rPr lang="en-US" altLang="en-US" b="0" smtClean="0"/>
              <a:t>EID=‘123’;</a:t>
            </a:r>
            <a:r>
              <a:rPr lang="en-US" altLang="en-US" smtClean="0"/>
              <a:t> DROP TABLE </a:t>
            </a:r>
            <a:r>
              <a:rPr lang="en-US" altLang="en-US" b="0" smtClean="0"/>
              <a:t>EMPLOYEE</a:t>
            </a:r>
          </a:p>
          <a:p>
            <a:pPr>
              <a:buFontTx/>
              <a:buNone/>
            </a:pPr>
            <a:endParaRPr lang="en-US" altLang="en-US" b="0" smtClean="0"/>
          </a:p>
          <a:p>
            <a:pPr>
              <a:buFontTx/>
              <a:buNone/>
            </a:pPr>
            <a:r>
              <a:rPr lang="en-US" altLang="en-US" smtClean="0"/>
              <a:t>Deletes all employees!</a:t>
            </a:r>
          </a:p>
        </p:txBody>
      </p:sp>
    </p:spTree>
    <p:extLst>
      <p:ext uri="{BB962C8B-B14F-4D97-AF65-F5344CB8AC3E}">
        <p14:creationId xmlns:p14="http://schemas.microsoft.com/office/powerpoint/2010/main" val="30901665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p:nvPr>
        </p:nvSpPr>
        <p:spPr/>
        <p:txBody>
          <a:bodyPr/>
          <a:lstStyle/>
          <a:p>
            <a:r>
              <a:rPr lang="en-US" altLang="en-US" dirty="0" smtClean="0"/>
              <a:t>Some SQL-based incidents </a:t>
            </a:r>
          </a:p>
        </p:txBody>
      </p:sp>
      <p:sp>
        <p:nvSpPr>
          <p:cNvPr id="394243" name="Content Placeholder 2"/>
          <p:cNvSpPr>
            <a:spLocks noGrp="1"/>
          </p:cNvSpPr>
          <p:nvPr>
            <p:ph idx="1"/>
          </p:nvPr>
        </p:nvSpPr>
        <p:spPr/>
        <p:txBody>
          <a:bodyPr>
            <a:normAutofit/>
          </a:bodyPr>
          <a:lstStyle/>
          <a:p>
            <a:r>
              <a:rPr lang="en-US" altLang="en-US" dirty="0"/>
              <a:t>From November 2004 to January 2005, a hacker by the name of “Hung” used a form of SQL Injection to hack into the databases of Information Security, a well-known magazine, in order to obtain member and commercial information.</a:t>
            </a:r>
          </a:p>
          <a:p>
            <a:r>
              <a:rPr lang="en-US" altLang="en-US" dirty="0"/>
              <a:t>In May 2006 a series of Chinese-based websites were attacked using SQL injection. The source of the attacks was a server farm in China.</a:t>
            </a:r>
          </a:p>
          <a:p>
            <a:r>
              <a:rPr lang="en-US" altLang="en-US" dirty="0"/>
              <a:t>In August 2009 Albert Gonzales and his associates hacked into databases of a credit card processor and retrieved over 130 million credit card account numbers.</a:t>
            </a:r>
          </a:p>
          <a:p>
            <a:endParaRPr lang="en-US" altLang="en-US" dirty="0" smtClean="0"/>
          </a:p>
        </p:txBody>
      </p:sp>
    </p:spTree>
    <p:extLst>
      <p:ext uri="{BB962C8B-B14F-4D97-AF65-F5344CB8AC3E}">
        <p14:creationId xmlns:p14="http://schemas.microsoft.com/office/powerpoint/2010/main" val="34449766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itle 1"/>
          <p:cNvSpPr>
            <a:spLocks noGrp="1"/>
          </p:cNvSpPr>
          <p:nvPr>
            <p:ph type="title"/>
          </p:nvPr>
        </p:nvSpPr>
        <p:spPr/>
        <p:txBody>
          <a:bodyPr/>
          <a:lstStyle/>
          <a:p>
            <a:r>
              <a:rPr lang="en-US" altLang="en-US" dirty="0" smtClean="0"/>
              <a:t>Defenses I</a:t>
            </a:r>
          </a:p>
        </p:txBody>
      </p:sp>
      <p:sp>
        <p:nvSpPr>
          <p:cNvPr id="395267" name="Content Placeholder 2"/>
          <p:cNvSpPr>
            <a:spLocks noGrp="1"/>
          </p:cNvSpPr>
          <p:nvPr>
            <p:ph idx="1"/>
          </p:nvPr>
        </p:nvSpPr>
        <p:spPr/>
        <p:txBody>
          <a:bodyPr>
            <a:normAutofit/>
          </a:bodyPr>
          <a:lstStyle/>
          <a:p>
            <a:r>
              <a:rPr lang="en-US" altLang="en-US" sz="2000" b="1" dirty="0" smtClean="0"/>
              <a:t>Input validation-</a:t>
            </a:r>
            <a:r>
              <a:rPr lang="en-US" altLang="en-US" sz="2000" dirty="0" smtClean="0"/>
              <a:t>-Inputs </a:t>
            </a:r>
            <a:r>
              <a:rPr lang="en-US" altLang="en-US" sz="2000" dirty="0"/>
              <a:t>to SQL strings should be constrained and sanitized in terms of the value that should be provided. For example, an input with an integer as its type should have an integer value passed through it and the information passed from the URL should be limited so that important database information is not imparted to possible hackers.</a:t>
            </a:r>
          </a:p>
          <a:p>
            <a:r>
              <a:rPr lang="en-US" altLang="en-US" sz="2000" dirty="0"/>
              <a:t>Checking for </a:t>
            </a:r>
            <a:r>
              <a:rPr lang="en-US" altLang="en-US" sz="2000" b="1" dirty="0"/>
              <a:t>valid value ranges </a:t>
            </a:r>
            <a:r>
              <a:rPr lang="en-US" altLang="en-US" sz="2000" dirty="0"/>
              <a:t>within the data will also limit SQL injection because, while a controller of a system might have an idea that a passed value can only have a range of 100-200, an attacker would be less likely to know of such a condition.</a:t>
            </a:r>
          </a:p>
          <a:p>
            <a:r>
              <a:rPr lang="en-US" altLang="en-US" sz="2000" dirty="0"/>
              <a:t>Using </a:t>
            </a:r>
            <a:r>
              <a:rPr lang="en-US" altLang="en-US" sz="2000" b="1" dirty="0"/>
              <a:t>stored procedures </a:t>
            </a:r>
            <a:r>
              <a:rPr lang="en-US" altLang="en-US" sz="2000" dirty="0"/>
              <a:t>with parameter values will prevent improper values from being submitted through the system. When a value is passed into a variable in a stored procedure, the procedure no longer recognizes the value as part of the SQL query even if the value is concatenated with the executing SQL query .</a:t>
            </a:r>
          </a:p>
          <a:p>
            <a:endParaRPr lang="en-US" altLang="en-US" sz="2000" dirty="0"/>
          </a:p>
        </p:txBody>
      </p:sp>
    </p:spTree>
    <p:extLst>
      <p:ext uri="{BB962C8B-B14F-4D97-AF65-F5344CB8AC3E}">
        <p14:creationId xmlns:p14="http://schemas.microsoft.com/office/powerpoint/2010/main" val="3531170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Santa Maria </a:t>
            </a:r>
            <a:r>
              <a:rPr lang="en-US" dirty="0"/>
              <a:t>in </a:t>
            </a:r>
            <a:r>
              <a:rPr lang="en-US" dirty="0" err="1" smtClean="0"/>
              <a:t>Cosmedin</a:t>
            </a:r>
            <a:r>
              <a:rPr lang="en-US" dirty="0" smtClean="0"/>
              <a:t>: 3 apses!</a:t>
            </a:r>
            <a:endParaRPr lang="en-US" dirty="0"/>
          </a:p>
        </p:txBody>
      </p:sp>
      <p:pic>
        <p:nvPicPr>
          <p:cNvPr id="4" name="Picture 3"/>
          <p:cNvPicPr>
            <a:picLocks noChangeAspect="1"/>
          </p:cNvPicPr>
          <p:nvPr/>
        </p:nvPicPr>
        <p:blipFill>
          <a:blip r:embed="rId2"/>
          <a:stretch>
            <a:fillRect/>
          </a:stretch>
        </p:blipFill>
        <p:spPr>
          <a:xfrm>
            <a:off x="2790907" y="2357561"/>
            <a:ext cx="4699221" cy="3120887"/>
          </a:xfrm>
          <a:prstGeom prst="rect">
            <a:avLst/>
          </a:prstGeom>
        </p:spPr>
      </p:pic>
    </p:spTree>
    <p:extLst>
      <p:ext uri="{BB962C8B-B14F-4D97-AF65-F5344CB8AC3E}">
        <p14:creationId xmlns:p14="http://schemas.microsoft.com/office/powerpoint/2010/main" val="2355808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tle 1"/>
          <p:cNvSpPr>
            <a:spLocks noGrp="1"/>
          </p:cNvSpPr>
          <p:nvPr>
            <p:ph type="title"/>
          </p:nvPr>
        </p:nvSpPr>
        <p:spPr/>
        <p:txBody>
          <a:bodyPr/>
          <a:lstStyle/>
          <a:p>
            <a:r>
              <a:rPr lang="en-US" altLang="en-US" smtClean="0"/>
              <a:t>Defenses II</a:t>
            </a:r>
          </a:p>
        </p:txBody>
      </p:sp>
      <p:sp>
        <p:nvSpPr>
          <p:cNvPr id="396291" name="Content Placeholder 2"/>
          <p:cNvSpPr>
            <a:spLocks noGrp="1"/>
          </p:cNvSpPr>
          <p:nvPr>
            <p:ph idx="1"/>
          </p:nvPr>
        </p:nvSpPr>
        <p:spPr/>
        <p:txBody>
          <a:bodyPr/>
          <a:lstStyle/>
          <a:p>
            <a:r>
              <a:rPr lang="en-US" altLang="en-US" sz="2000" b="1" dirty="0"/>
              <a:t>Type checking- </a:t>
            </a:r>
            <a:r>
              <a:rPr lang="en-US" altLang="en-US" sz="2000" dirty="0"/>
              <a:t>basically making sure that if a number is supposed to be passed through a certain variable then a check is placed so that no other value type can be placed within that same variable.</a:t>
            </a:r>
          </a:p>
          <a:p>
            <a:r>
              <a:rPr lang="en-US" altLang="en-US" sz="2000" b="1" dirty="0"/>
              <a:t>Firewalls</a:t>
            </a:r>
            <a:r>
              <a:rPr lang="en-US" altLang="en-US" sz="2000" dirty="0"/>
              <a:t> – database servers should be located behind a firewall so as to minimize direct access to the database. </a:t>
            </a:r>
            <a:r>
              <a:rPr lang="en-US" altLang="en-US" sz="2000" dirty="0" smtClean="0"/>
              <a:t>Firewalls </a:t>
            </a:r>
            <a:r>
              <a:rPr lang="en-US" altLang="en-US" sz="2000" dirty="0"/>
              <a:t>can be installed on the database server or application server. The firewall examines the grammar and structure of SQL statements being send to the database. Certain grammars can be whitelisted or blacklisted.</a:t>
            </a:r>
          </a:p>
          <a:p>
            <a:r>
              <a:rPr lang="en-US" altLang="en-US" sz="2000" b="1" dirty="0"/>
              <a:t>Web Application Servers</a:t>
            </a:r>
            <a:r>
              <a:rPr lang="en-US" altLang="en-US" sz="2000" dirty="0"/>
              <a:t> – can add an extra layer between web users and the database</a:t>
            </a:r>
            <a:r>
              <a:rPr lang="en-US" altLang="en-US" sz="2000" dirty="0" smtClean="0"/>
              <a:t>.</a:t>
            </a:r>
          </a:p>
          <a:p>
            <a:r>
              <a:rPr lang="en-US" altLang="en-US" sz="2000" b="1" dirty="0" smtClean="0"/>
              <a:t>Encryption</a:t>
            </a:r>
            <a:r>
              <a:rPr lang="en-US" altLang="en-US" sz="2000" dirty="0" smtClean="0"/>
              <a:t> of specific fields</a:t>
            </a:r>
            <a:endParaRPr lang="en-US" altLang="en-US" sz="2000" dirty="0"/>
          </a:p>
          <a:p>
            <a:pPr marL="0" indent="0">
              <a:buNone/>
            </a:pPr>
            <a:endParaRPr lang="en-US" altLang="en-US" dirty="0" smtClean="0"/>
          </a:p>
        </p:txBody>
      </p:sp>
    </p:spTree>
    <p:extLst>
      <p:ext uri="{BB962C8B-B14F-4D97-AF65-F5344CB8AC3E}">
        <p14:creationId xmlns:p14="http://schemas.microsoft.com/office/powerpoint/2010/main" val="34164358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itle 1"/>
          <p:cNvSpPr>
            <a:spLocks noGrp="1"/>
          </p:cNvSpPr>
          <p:nvPr>
            <p:ph type="title"/>
          </p:nvPr>
        </p:nvSpPr>
        <p:spPr/>
        <p:txBody>
          <a:bodyPr/>
          <a:lstStyle/>
          <a:p>
            <a:r>
              <a:rPr lang="en-US" altLang="en-US" dirty="0" smtClean="0"/>
              <a:t>Other defenses (</a:t>
            </a:r>
            <a:r>
              <a:rPr lang="en-US" altLang="en-US" dirty="0" err="1" smtClean="0"/>
              <a:t>Imperva</a:t>
            </a:r>
            <a:r>
              <a:rPr lang="en-US" altLang="en-US" dirty="0" smtClean="0"/>
              <a:t>)</a:t>
            </a:r>
          </a:p>
        </p:txBody>
      </p:sp>
      <p:sp>
        <p:nvSpPr>
          <p:cNvPr id="410627" name="Content Placeholder 2"/>
          <p:cNvSpPr>
            <a:spLocks noGrp="1"/>
          </p:cNvSpPr>
          <p:nvPr>
            <p:ph idx="1"/>
          </p:nvPr>
        </p:nvSpPr>
        <p:spPr/>
        <p:txBody>
          <a:bodyPr/>
          <a:lstStyle/>
          <a:p>
            <a:endParaRPr lang="en-US" altLang="en-US" b="0" i="0" dirty="0" smtClean="0"/>
          </a:p>
          <a:p>
            <a:r>
              <a:rPr lang="en-US" altLang="en-US" sz="2000" b="1" dirty="0"/>
              <a:t>Detect SQL injection attack</a:t>
            </a:r>
            <a:r>
              <a:rPr lang="en-US" altLang="en-US" sz="2000" dirty="0"/>
              <a:t>. Using a combination of application layer knowledge (application profile) and a preconfigured database of attack vector formats. </a:t>
            </a:r>
            <a:r>
              <a:rPr lang="en-US" altLang="en-US" sz="2000" dirty="0" smtClean="0"/>
              <a:t>We </a:t>
            </a:r>
            <a:r>
              <a:rPr lang="en-US" altLang="en-US" sz="2000" dirty="0"/>
              <a:t>must normalize the inspected input to avoid evasion attempts. </a:t>
            </a:r>
          </a:p>
          <a:p>
            <a:r>
              <a:rPr lang="en-US" altLang="en-US" sz="2000" b="1" dirty="0"/>
              <a:t>Identify access patterns </a:t>
            </a:r>
            <a:r>
              <a:rPr lang="en-US" altLang="en-US" sz="2000" dirty="0"/>
              <a:t>of automated tools. In practice, </a:t>
            </a:r>
            <a:r>
              <a:rPr lang="en-US" altLang="en-US" sz="2000" dirty="0" err="1"/>
              <a:t>SQLi</a:t>
            </a:r>
            <a:r>
              <a:rPr lang="en-US" altLang="en-US" sz="2000" dirty="0"/>
              <a:t> attacks are mostly executed using automatic tools. Various mechanisms exist to detect usage of automatic clients, like rate-based policies and enforcement of valid client response to challenges. </a:t>
            </a:r>
          </a:p>
          <a:p>
            <a:r>
              <a:rPr lang="en-US" altLang="en-US" sz="2000" b="1" dirty="0"/>
              <a:t>Create and deploy a blacklist of hosts </a:t>
            </a:r>
            <a:r>
              <a:rPr lang="en-US" altLang="en-US" sz="2000" dirty="0"/>
              <a:t>that initiated </a:t>
            </a:r>
            <a:r>
              <a:rPr lang="en-US" altLang="en-US" sz="2000" dirty="0" err="1"/>
              <a:t>SQLi</a:t>
            </a:r>
            <a:r>
              <a:rPr lang="en-US" altLang="en-US" sz="2000" dirty="0"/>
              <a:t> attacks. This measure increases the ability to quickly identify and block attackers. Since we observed that the active period of host initiating </a:t>
            </a:r>
            <a:r>
              <a:rPr lang="en-US" altLang="en-US" sz="2000" dirty="0" err="1"/>
              <a:t>SQLi</a:t>
            </a:r>
            <a:r>
              <a:rPr lang="en-US" altLang="en-US" sz="2000" dirty="0"/>
              <a:t> is short, it is important to constantly update the list from various sources. </a:t>
            </a:r>
          </a:p>
        </p:txBody>
      </p:sp>
    </p:spTree>
    <p:extLst>
      <p:ext uri="{BB962C8B-B14F-4D97-AF65-F5344CB8AC3E}">
        <p14:creationId xmlns:p14="http://schemas.microsoft.com/office/powerpoint/2010/main" val="1027920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degree of security</a:t>
            </a:r>
            <a:endParaRPr lang="en-US" dirty="0"/>
          </a:p>
        </p:txBody>
      </p:sp>
      <p:sp>
        <p:nvSpPr>
          <p:cNvPr id="3" name="Content Placeholder 2"/>
          <p:cNvSpPr>
            <a:spLocks noGrp="1"/>
          </p:cNvSpPr>
          <p:nvPr>
            <p:ph idx="1"/>
          </p:nvPr>
        </p:nvSpPr>
        <p:spPr/>
        <p:txBody>
          <a:bodyPr>
            <a:normAutofit fontScale="92500"/>
          </a:bodyPr>
          <a:lstStyle/>
          <a:p>
            <a:r>
              <a:rPr lang="en-US" dirty="0" smtClean="0"/>
              <a:t>Verify </a:t>
            </a:r>
            <a:r>
              <a:rPr lang="en-US" dirty="0"/>
              <a:t>that all misuse cases have been controlled by some security </a:t>
            </a:r>
            <a:r>
              <a:rPr lang="en-US" dirty="0" smtClean="0"/>
              <a:t>pattern</a:t>
            </a:r>
          </a:p>
          <a:p>
            <a:r>
              <a:rPr lang="en-US" dirty="0" smtClean="0"/>
              <a:t>If </a:t>
            </a:r>
            <a:r>
              <a:rPr lang="en-US" dirty="0"/>
              <a:t>we enumerate all the </a:t>
            </a:r>
            <a:r>
              <a:rPr lang="en-US" dirty="0" smtClean="0"/>
              <a:t>threats </a:t>
            </a:r>
            <a:r>
              <a:rPr lang="en-US" dirty="0"/>
              <a:t>we just need to verify that the architecture includes a security pattern that can neutralize all the </a:t>
            </a:r>
            <a:r>
              <a:rPr lang="en-US" dirty="0" smtClean="0"/>
              <a:t>threats</a:t>
            </a:r>
          </a:p>
          <a:p>
            <a:r>
              <a:rPr lang="en-US" dirty="0" smtClean="0"/>
              <a:t>If </a:t>
            </a:r>
            <a:r>
              <a:rPr lang="en-US" dirty="0"/>
              <a:t>T={t</a:t>
            </a:r>
            <a:r>
              <a:rPr lang="en-US" baseline="-25000" dirty="0"/>
              <a:t>1</a:t>
            </a:r>
            <a:r>
              <a:rPr lang="en-US" dirty="0"/>
              <a:t>,…</a:t>
            </a:r>
            <a:r>
              <a:rPr lang="en-US" dirty="0" err="1"/>
              <a:t>t</a:t>
            </a:r>
            <a:r>
              <a:rPr lang="en-US" baseline="-25000" dirty="0" err="1"/>
              <a:t>i</a:t>
            </a:r>
            <a:r>
              <a:rPr lang="en-US" dirty="0"/>
              <a:t>…}is the set of threats, and SP= {sp</a:t>
            </a:r>
            <a:r>
              <a:rPr lang="en-US" baseline="-25000" dirty="0"/>
              <a:t>1</a:t>
            </a:r>
            <a:r>
              <a:rPr lang="en-US" dirty="0"/>
              <a:t>…</a:t>
            </a:r>
            <a:r>
              <a:rPr lang="en-US" dirty="0" err="1"/>
              <a:t>sp</a:t>
            </a:r>
            <a:r>
              <a:rPr lang="en-US" baseline="-25000" dirty="0" err="1"/>
              <a:t>j</a:t>
            </a:r>
            <a:r>
              <a:rPr lang="en-US" dirty="0"/>
              <a:t>…} is the set of security patterns, we have:  </a:t>
            </a:r>
            <a:r>
              <a:rPr lang="en-US" dirty="0">
                <a:sym typeface="Symbol" panose="05050102010706020507" pitchFamily="18" charset="2"/>
              </a:rPr>
              <a:t></a:t>
            </a:r>
            <a:r>
              <a:rPr lang="en-US" dirty="0"/>
              <a:t> </a:t>
            </a:r>
            <a:r>
              <a:rPr lang="en-US" dirty="0" err="1"/>
              <a:t>t</a:t>
            </a:r>
            <a:r>
              <a:rPr lang="en-US" baseline="-25000" dirty="0" err="1"/>
              <a:t>i</a:t>
            </a:r>
            <a:r>
              <a:rPr lang="en-US" dirty="0"/>
              <a:t> </a:t>
            </a:r>
            <a:r>
              <a:rPr lang="en-US" dirty="0">
                <a:sym typeface="Symbol" panose="05050102010706020507" pitchFamily="18" charset="2"/>
              </a:rPr>
              <a:t></a:t>
            </a:r>
            <a:r>
              <a:rPr lang="en-US" dirty="0"/>
              <a:t> 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err="1"/>
              <a:t>sp</a:t>
            </a:r>
            <a:r>
              <a:rPr lang="en-US" baseline="-25000" dirty="0" err="1"/>
              <a:t>j</a:t>
            </a:r>
            <a:r>
              <a:rPr lang="en-US" dirty="0"/>
              <a:t> </a:t>
            </a:r>
            <a:r>
              <a:rPr lang="en-US" dirty="0">
                <a:sym typeface="Symbol" panose="05050102010706020507" pitchFamily="18" charset="2"/>
              </a:rPr>
              <a:t></a:t>
            </a:r>
            <a:r>
              <a:rPr lang="en-US" dirty="0"/>
              <a:t> SP, </a:t>
            </a:r>
            <a:r>
              <a:rPr lang="en-US" dirty="0">
                <a:sym typeface="Symbol" panose="05050102010706020507" pitchFamily="18" charset="2"/>
              </a:rPr>
              <a:t></a:t>
            </a:r>
            <a:r>
              <a:rPr lang="en-US" dirty="0"/>
              <a:t> </a:t>
            </a:r>
            <a:r>
              <a:rPr lang="en-US" dirty="0" err="1"/>
              <a:t>sp</a:t>
            </a:r>
            <a:r>
              <a:rPr lang="en-US" baseline="-25000" dirty="0" err="1"/>
              <a:t>j</a:t>
            </a:r>
            <a:r>
              <a:rPr lang="en-US" dirty="0"/>
              <a:t> controls </a:t>
            </a:r>
            <a:r>
              <a:rPr lang="en-US" dirty="0" err="1" smtClean="0"/>
              <a:t>t</a:t>
            </a:r>
            <a:r>
              <a:rPr lang="en-US" baseline="-25000" dirty="0" err="1" smtClean="0"/>
              <a:t>i</a:t>
            </a:r>
            <a:endParaRPr lang="en-US" baseline="-25000" dirty="0" smtClean="0"/>
          </a:p>
          <a:p>
            <a:r>
              <a:rPr lang="en-US" dirty="0" smtClean="0"/>
              <a:t>If </a:t>
            </a:r>
            <a:r>
              <a:rPr lang="en-US" dirty="0"/>
              <a:t>MP=[ap</a:t>
            </a:r>
            <a:r>
              <a:rPr lang="en-US" baseline="-25000" dirty="0"/>
              <a:t>1</a:t>
            </a:r>
            <a:r>
              <a:rPr lang="en-US" dirty="0"/>
              <a:t>,…</a:t>
            </a:r>
            <a:r>
              <a:rPr lang="en-US" dirty="0" err="1"/>
              <a:t>ap</a:t>
            </a:r>
            <a:r>
              <a:rPr lang="en-US" baseline="-25000" dirty="0" err="1"/>
              <a:t>i</a:t>
            </a:r>
            <a:r>
              <a:rPr lang="en-US" dirty="0"/>
              <a:t>,…}, where </a:t>
            </a:r>
            <a:r>
              <a:rPr lang="en-US" dirty="0" err="1"/>
              <a:t>ap</a:t>
            </a:r>
            <a:r>
              <a:rPr lang="en-US" baseline="-25000" dirty="0" err="1"/>
              <a:t>i</a:t>
            </a:r>
            <a:r>
              <a:rPr lang="en-US" dirty="0"/>
              <a:t> is an attack pattern used by the MP, if </a:t>
            </a:r>
            <a:r>
              <a:rPr lang="en-US" dirty="0">
                <a:sym typeface="Symbol" panose="05050102010706020507" pitchFamily="18" charset="2"/>
              </a:rPr>
              <a:t></a:t>
            </a:r>
            <a:r>
              <a:rPr lang="en-US" dirty="0"/>
              <a:t> </a:t>
            </a:r>
            <a:r>
              <a:rPr lang="en-US" dirty="0" err="1"/>
              <a:t>sp</a:t>
            </a:r>
            <a:r>
              <a:rPr lang="en-US" baseline="-25000" dirty="0" err="1"/>
              <a:t>j</a:t>
            </a:r>
            <a:r>
              <a:rPr lang="en-US" baseline="-25000" dirty="0"/>
              <a:t> </a:t>
            </a:r>
            <a:r>
              <a:rPr lang="en-US" dirty="0">
                <a:sym typeface="Symbol" panose="05050102010706020507" pitchFamily="18" charset="2"/>
              </a:rPr>
              <a:t></a:t>
            </a:r>
            <a:r>
              <a:rPr lang="en-US" dirty="0"/>
              <a:t> </a:t>
            </a:r>
            <a:r>
              <a:rPr lang="en-US" dirty="0" err="1"/>
              <a:t>sp</a:t>
            </a:r>
            <a:r>
              <a:rPr lang="en-US" baseline="-25000" dirty="0" err="1"/>
              <a:t>j</a:t>
            </a:r>
            <a:r>
              <a:rPr lang="en-US" dirty="0"/>
              <a:t> stops </a:t>
            </a:r>
            <a:r>
              <a:rPr lang="en-US" dirty="0" err="1"/>
              <a:t>ap</a:t>
            </a:r>
            <a:r>
              <a:rPr lang="en-US" baseline="-25000" dirty="0" err="1"/>
              <a:t>i</a:t>
            </a:r>
            <a:r>
              <a:rPr lang="en-US" dirty="0"/>
              <a:t>, the misuse case cannot occur.</a:t>
            </a:r>
          </a:p>
          <a:p>
            <a:r>
              <a:rPr lang="en-US" dirty="0"/>
              <a:t> </a:t>
            </a:r>
            <a:r>
              <a:rPr lang="en-US" dirty="0" smtClean="0"/>
              <a:t>An </a:t>
            </a:r>
            <a:r>
              <a:rPr lang="en-US" i="1" dirty="0"/>
              <a:t>attack (threat) pattern</a:t>
            </a:r>
            <a:r>
              <a:rPr lang="en-US" dirty="0"/>
              <a:t> describes a specific step leading to a </a:t>
            </a:r>
            <a:r>
              <a:rPr lang="en-US" dirty="0" smtClean="0"/>
              <a:t>misuse; </a:t>
            </a:r>
            <a:r>
              <a:rPr lang="en-US" dirty="0"/>
              <a:t>e.g., using a stolen credential to have access to a DBMS where we can perform a misuse by using SQL injection</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5624897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113" y="395287"/>
            <a:ext cx="12468225" cy="6067425"/>
          </a:xfrm>
          <a:prstGeom prst="rect">
            <a:avLst/>
          </a:prstGeom>
        </p:spPr>
      </p:pic>
    </p:spTree>
    <p:extLst>
      <p:ext uri="{BB962C8B-B14F-4D97-AF65-F5344CB8AC3E}">
        <p14:creationId xmlns:p14="http://schemas.microsoft.com/office/powerpoint/2010/main" val="37488224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613" y="328612"/>
            <a:ext cx="12849225" cy="6200775"/>
          </a:xfrm>
          <a:prstGeom prst="rect">
            <a:avLst/>
          </a:prstGeom>
        </p:spPr>
      </p:pic>
    </p:spTree>
    <p:extLst>
      <p:ext uri="{BB962C8B-B14F-4D97-AF65-F5344CB8AC3E}">
        <p14:creationId xmlns:p14="http://schemas.microsoft.com/office/powerpoint/2010/main" val="30876660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613" y="2124075"/>
            <a:ext cx="12849225" cy="2609850"/>
          </a:xfrm>
          <a:prstGeom prst="rect">
            <a:avLst/>
          </a:prstGeom>
        </p:spPr>
      </p:pic>
    </p:spTree>
    <p:extLst>
      <p:ext uri="{BB962C8B-B14F-4D97-AF65-F5344CB8AC3E}">
        <p14:creationId xmlns:p14="http://schemas.microsoft.com/office/powerpoint/2010/main" val="15549656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Other </a:t>
            </a:r>
            <a:r>
              <a:rPr lang="en-US" altLang="en-US" sz="3600" i="0" dirty="0" smtClean="0">
                <a:solidFill>
                  <a:schemeClr val="tx2"/>
                </a:solidFill>
              </a:rPr>
              <a:t>pattern variations</a:t>
            </a:r>
            <a:endParaRPr lang="en-US" altLang="en-US" sz="3600" i="0" dirty="0">
              <a:solidFill>
                <a:schemeClr val="tx2"/>
              </a:solidFill>
            </a:endParaRPr>
          </a:p>
        </p:txBody>
      </p:sp>
      <p:sp>
        <p:nvSpPr>
          <p:cNvPr id="342019"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dirty="0"/>
              <a:t>Privacy patterns</a:t>
            </a:r>
            <a:r>
              <a:rPr lang="en-US" altLang="en-US" b="0" dirty="0"/>
              <a:t>—describe privacy policy definition, negotiation, and enforcement</a:t>
            </a:r>
          </a:p>
          <a:p>
            <a:r>
              <a:rPr lang="en-US" altLang="en-US" dirty="0"/>
              <a:t>Cyber-Physical security patterns-</a:t>
            </a:r>
            <a:r>
              <a:rPr lang="en-US" altLang="en-US" b="0" dirty="0"/>
              <a:t>--describe security mechanisms for physical systems: access to buildings, secure SCADA systems</a:t>
            </a:r>
          </a:p>
          <a:p>
            <a:r>
              <a:rPr lang="en-US" altLang="en-US" dirty="0"/>
              <a:t>Dependability patterns-</a:t>
            </a:r>
            <a:r>
              <a:rPr lang="en-US" altLang="en-US" b="0" dirty="0"/>
              <a:t>--combine security and fault tolerance/safety/reliability</a:t>
            </a:r>
          </a:p>
        </p:txBody>
      </p:sp>
    </p:spTree>
    <p:extLst>
      <p:ext uri="{BB962C8B-B14F-4D97-AF65-F5344CB8AC3E}">
        <p14:creationId xmlns:p14="http://schemas.microsoft.com/office/powerpoint/2010/main" val="11396572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517" y="1981200"/>
            <a:ext cx="707952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431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References</a:t>
            </a:r>
            <a:endParaRPr lang="en-US" dirty="0"/>
          </a:p>
        </p:txBody>
      </p:sp>
      <p:sp>
        <p:nvSpPr>
          <p:cNvPr id="8" name="Rectangle 4"/>
          <p:cNvSpPr>
            <a:spLocks noGrp="1" noChangeArrowheads="1"/>
          </p:cNvSpPr>
          <p:nvPr>
            <p:ph idx="1"/>
          </p:nvPr>
        </p:nvSpPr>
        <p:spPr bwMode="auto">
          <a:xfrm>
            <a:off x="1105230" y="3524241"/>
            <a:ext cx="78679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AutoNum type="alphaUcPeriod"/>
              <a:tabLst/>
            </a:pPr>
            <a:r>
              <a:rPr kumimoji="0" lang="en-US" altLang="en-US" sz="12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Uzunov</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E.B.Fernandez</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 Extensible Pattern-based Library and Taxonomy of Security Threats for Distributed Systems”-  Special Issue on Security in Information Systems of the </a:t>
            </a:r>
            <a:r>
              <a:rPr kumimoji="0" lang="en-US" altLang="en-US" sz="1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Journal of Computer Standards &amp; Interfaces</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2013.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sng" strike="noStrike" cap="none" normalizeH="0" baseline="0" dirty="0" smtClean="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http://dx.doi.org/10.1016/j.csi.2013.12.008</a:t>
            </a:r>
            <a:r>
              <a:rPr kumimoji="0" lang="en-US" altLang="en-US" sz="1200" b="0" i="0" u="sng" strike="noStrike" cap="none" normalizeH="0" baseline="0" dirty="0" smtClean="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988612" y="1849479"/>
            <a:ext cx="6096000" cy="1015663"/>
          </a:xfrm>
          <a:prstGeom prst="rect">
            <a:avLst/>
          </a:prstGeom>
        </p:spPr>
        <p:txBody>
          <a:bodyPr>
            <a:spAutoFit/>
          </a:bodyPr>
          <a:lstStyle/>
          <a:p>
            <a:pPr algn="just"/>
            <a:r>
              <a:rPr lang="en-US" sz="1200" dirty="0">
                <a:latin typeface="Times New Roman" panose="02020603050405020304" pitchFamily="18" charset="0"/>
                <a:ea typeface="Times New Roman" panose="02020603050405020304" pitchFamily="18" charset="0"/>
              </a:rPr>
              <a:t>E B. Fernandez, Ernest Alder, Richard Bagley, and Swati </a:t>
            </a:r>
            <a:r>
              <a:rPr lang="en-US" sz="1200" dirty="0" err="1">
                <a:latin typeface="Times New Roman" panose="02020603050405020304" pitchFamily="18" charset="0"/>
                <a:ea typeface="Times New Roman" panose="02020603050405020304" pitchFamily="18" charset="0"/>
              </a:rPr>
              <a:t>Paghdar</a:t>
            </a:r>
            <a:r>
              <a:rPr lang="en-US" sz="1200" dirty="0">
                <a:latin typeface="Times New Roman" panose="02020603050405020304" pitchFamily="18" charset="0"/>
                <a:ea typeface="Times New Roman" panose="02020603050405020304" pitchFamily="18" charset="0"/>
              </a:rPr>
              <a:t>,  </a:t>
            </a:r>
          </a:p>
          <a:p>
            <a:pPr algn="just"/>
            <a:r>
              <a:rPr lang="en-US" sz="1200" dirty="0">
                <a:latin typeface="Times New Roman" panose="02020603050405020304" pitchFamily="18" charset="0"/>
                <a:ea typeface="Times New Roman" panose="02020603050405020304" pitchFamily="18" charset="0"/>
              </a:rPr>
              <a:t>"A Misuse Pattern for Retrieving Data from a Database Using SQL Injection" , RISE'12,Workshop on Redefining and Integrating Security Engineering, part of the ASE Int. Conf. on Cyber Security, Washington, DC, December 12-14 </a:t>
            </a:r>
          </a:p>
          <a:p>
            <a:pPr algn="just"/>
            <a:endParaRPr lang="en-US" sz="1200" dirty="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163541" y="2967335"/>
            <a:ext cx="6096000" cy="461665"/>
          </a:xfrm>
          <a:prstGeom prst="rect">
            <a:avLst/>
          </a:prstGeom>
        </p:spPr>
        <p:txBody>
          <a:bodyPr>
            <a:spAutoFit/>
          </a:bodyPr>
          <a:lstStyle/>
          <a:p>
            <a:pPr algn="just"/>
            <a:r>
              <a:rPr lang="en-US" sz="1200" dirty="0">
                <a:latin typeface="Times New Roman" panose="02020603050405020304" pitchFamily="18" charset="0"/>
                <a:ea typeface="Times New Roman" panose="02020603050405020304" pitchFamily="18" charset="0"/>
              </a:rPr>
              <a:t>Jaime Muñoz-Arteaga, E.B. Fernandez, and Hector </a:t>
            </a:r>
            <a:r>
              <a:rPr lang="en-US" sz="1200" dirty="0" err="1">
                <a:latin typeface="Times New Roman" panose="02020603050405020304" pitchFamily="18" charset="0"/>
                <a:ea typeface="Times New Roman" panose="02020603050405020304" pitchFamily="18" charset="0"/>
              </a:rPr>
              <a:t>Caudel</a:t>
            </a:r>
            <a:r>
              <a:rPr lang="en-US" sz="1200" dirty="0">
                <a:latin typeface="Times New Roman" panose="02020603050405020304" pitchFamily="18" charset="0"/>
                <a:ea typeface="Times New Roman" panose="02020603050405020304" pitchFamily="18" charset="0"/>
              </a:rPr>
              <a:t>, </a:t>
            </a:r>
          </a:p>
          <a:p>
            <a:pPr algn="just"/>
            <a:r>
              <a:rPr lang="en-US" sz="1200" dirty="0">
                <a:latin typeface="Times New Roman" panose="02020603050405020304" pitchFamily="18" charset="0"/>
                <a:ea typeface="Times New Roman" panose="02020603050405020304" pitchFamily="18" charset="0"/>
              </a:rPr>
              <a:t>"Misuse pattern: Spoofing web services", </a:t>
            </a:r>
            <a:r>
              <a:rPr lang="en-US" sz="1200" i="1" dirty="0">
                <a:latin typeface="Times New Roman" panose="02020603050405020304" pitchFamily="18" charset="0"/>
                <a:ea typeface="Times New Roman" panose="02020603050405020304" pitchFamily="18" charset="0"/>
              </a:rPr>
              <a:t>Procs. of Asian </a:t>
            </a:r>
            <a:r>
              <a:rPr lang="en-US" sz="1200" i="1" dirty="0" err="1">
                <a:latin typeface="Times New Roman" panose="02020603050405020304" pitchFamily="18" charset="0"/>
                <a:ea typeface="Times New Roman" panose="02020603050405020304" pitchFamily="18" charset="0"/>
              </a:rPr>
              <a:t>PLoP</a:t>
            </a:r>
            <a:r>
              <a:rPr lang="en-US" sz="1200" i="1" dirty="0">
                <a:latin typeface="Times New Roman" panose="02020603050405020304" pitchFamily="18" charset="0"/>
                <a:ea typeface="Times New Roman" panose="02020603050405020304" pitchFamily="18" charset="0"/>
              </a:rPr>
              <a:t> 2011</a:t>
            </a:r>
            <a:r>
              <a:rPr lang="en-US" sz="1200" dirty="0">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1105230" y="2828836"/>
            <a:ext cx="8038770" cy="2677656"/>
          </a:xfrm>
          <a:prstGeom prst="rect">
            <a:avLst/>
          </a:prstGeom>
        </p:spPr>
        <p:txBody>
          <a:bodyPr wrap="square">
            <a:spAutoFit/>
          </a:bodyPr>
          <a:lstStyle/>
          <a:p>
            <a:endParaRPr lang="en-US" dirty="0" smtClean="0">
              <a:solidFill>
                <a:srgbClr val="000000"/>
              </a:solidFill>
              <a:latin typeface="Times New Roman" panose="02020603050405020304" pitchFamily="18" charset="0"/>
              <a:ea typeface="Times New Roman" panose="02020603050405020304" pitchFamily="18" charset="0"/>
            </a:endParaRPr>
          </a:p>
          <a:p>
            <a:endParaRPr lang="en-US" dirty="0">
              <a:solidFill>
                <a:srgbClr val="000000"/>
              </a:solidFill>
              <a:latin typeface="Times New Roman" panose="02020603050405020304" pitchFamily="18" charset="0"/>
              <a:ea typeface="Times New Roman" panose="02020603050405020304" pitchFamily="18" charset="0"/>
            </a:endParaRPr>
          </a:p>
          <a:p>
            <a:endParaRPr lang="en-US" dirty="0" smtClean="0">
              <a:solidFill>
                <a:srgbClr val="000000"/>
              </a:solidFill>
              <a:latin typeface="Times New Roman" panose="02020603050405020304" pitchFamily="18" charset="0"/>
              <a:ea typeface="Times New Roman" panose="02020603050405020304" pitchFamily="18" charset="0"/>
            </a:endParaRPr>
          </a:p>
          <a:p>
            <a:endParaRPr lang="en-US" dirty="0" smtClean="0">
              <a:solidFill>
                <a:srgbClr val="000000"/>
              </a:solidFill>
              <a:latin typeface="Times New Roman" panose="02020603050405020304" pitchFamily="18" charset="0"/>
              <a:ea typeface="Times New Roman" panose="02020603050405020304" pitchFamily="18" charset="0"/>
            </a:endParaRPr>
          </a:p>
          <a:p>
            <a:endParaRPr lang="en-US" dirty="0" smtClean="0">
              <a:solidFill>
                <a:srgbClr val="000000"/>
              </a:solidFill>
              <a:latin typeface="Times New Roman" panose="02020603050405020304" pitchFamily="18" charset="0"/>
              <a:ea typeface="Times New Roman" panose="02020603050405020304" pitchFamily="18" charset="0"/>
            </a:endParaRPr>
          </a:p>
          <a:p>
            <a:r>
              <a:rPr lang="en-US" sz="1200" dirty="0"/>
              <a:t>E. </a:t>
            </a:r>
            <a:r>
              <a:rPr lang="en-US" sz="1200" dirty="0" err="1"/>
              <a:t>B.Fernandez</a:t>
            </a:r>
            <a:r>
              <a:rPr lang="en-US" sz="1200" dirty="0"/>
              <a:t>, </a:t>
            </a:r>
            <a:r>
              <a:rPr lang="en-US" sz="1200" dirty="0" err="1"/>
              <a:t>Nobukazu</a:t>
            </a:r>
            <a:r>
              <a:rPr lang="en-US" sz="1200" dirty="0"/>
              <a:t> Yoshioka, Hironori  </a:t>
            </a:r>
            <a:r>
              <a:rPr lang="en-US" sz="1200" dirty="0" err="1"/>
              <a:t>Washizaki</a:t>
            </a:r>
            <a:r>
              <a:rPr lang="en-US" sz="1200" dirty="0"/>
              <a:t>, and Joseph Yoder, "Abstract security patterns for requirements specification and analysis of secure systems'', </a:t>
            </a:r>
            <a:r>
              <a:rPr lang="en-US" sz="1200" i="1" dirty="0"/>
              <a:t>Procs. of the WER 2014 conference, a track of the  17</a:t>
            </a:r>
            <a:r>
              <a:rPr lang="en-US" sz="1200" i="1" baseline="30000" dirty="0"/>
              <a:t>th</a:t>
            </a:r>
            <a:r>
              <a:rPr lang="en-US" sz="1200" i="1" dirty="0"/>
              <a:t> </a:t>
            </a:r>
            <a:r>
              <a:rPr lang="en-US" sz="1200" i="1" dirty="0" err="1"/>
              <a:t>Ibero</a:t>
            </a:r>
            <a:r>
              <a:rPr lang="en-US" sz="1200" i="1" dirty="0"/>
              <a:t>-American Conf. on Soft. Eng.(</a:t>
            </a:r>
            <a:r>
              <a:rPr lang="en-US" sz="1200" i="1" dirty="0" err="1"/>
              <a:t>CIbSE</a:t>
            </a:r>
            <a:r>
              <a:rPr lang="en-US" sz="1200" i="1" dirty="0"/>
              <a:t> 2014), </a:t>
            </a:r>
            <a:r>
              <a:rPr lang="en-US" sz="1200" dirty="0" err="1"/>
              <a:t>Pucon</a:t>
            </a:r>
            <a:r>
              <a:rPr lang="en-US" sz="1200" dirty="0"/>
              <a:t>, Chile, April 2014</a:t>
            </a:r>
          </a:p>
          <a:p>
            <a:endParaRPr lang="en-US" dirty="0">
              <a:solidFill>
                <a:srgbClr val="000000"/>
              </a:solidFill>
              <a:latin typeface="Times New Roman" panose="02020603050405020304" pitchFamily="18" charset="0"/>
              <a:ea typeface="Times New Roman" panose="02020603050405020304" pitchFamily="18" charset="0"/>
            </a:endParaRPr>
          </a:p>
          <a:p>
            <a:r>
              <a:rPr lang="en-US" sz="1200" dirty="0" smtClean="0">
                <a:solidFill>
                  <a:srgbClr val="000000"/>
                </a:solidFill>
                <a:latin typeface="Times New Roman" panose="02020603050405020304" pitchFamily="18" charset="0"/>
                <a:ea typeface="Times New Roman" panose="02020603050405020304" pitchFamily="18" charset="0"/>
              </a:rPr>
              <a:t>Anton </a:t>
            </a:r>
            <a:r>
              <a:rPr lang="en-US" sz="1200" dirty="0" err="1">
                <a:solidFill>
                  <a:srgbClr val="000000"/>
                </a:solidFill>
                <a:latin typeface="Times New Roman" panose="02020603050405020304" pitchFamily="18" charset="0"/>
                <a:ea typeface="Times New Roman" panose="02020603050405020304" pitchFamily="18" charset="0"/>
              </a:rPr>
              <a:t>Uzunov</a:t>
            </a:r>
            <a:r>
              <a:rPr lang="en-US" sz="1200" dirty="0">
                <a:solidFill>
                  <a:srgbClr val="000000"/>
                </a:solidFill>
                <a:latin typeface="Times New Roman" panose="02020603050405020304" pitchFamily="18" charset="0"/>
                <a:ea typeface="Times New Roman" panose="02020603050405020304" pitchFamily="18" charset="0"/>
              </a:rPr>
              <a:t>, E. B Fernandez, Katrina Falkner, “Security solution frames and security patterns for authorization in distributed, collaborative systems”, </a:t>
            </a:r>
            <a:r>
              <a:rPr lang="en-US" sz="1200" i="1" dirty="0">
                <a:solidFill>
                  <a:srgbClr val="000000"/>
                </a:solidFill>
                <a:latin typeface="Times New Roman" panose="02020603050405020304" pitchFamily="18" charset="0"/>
                <a:ea typeface="Times New Roman" panose="02020603050405020304" pitchFamily="18" charset="0"/>
              </a:rPr>
              <a:t>Computers &amp; Security</a:t>
            </a:r>
            <a:r>
              <a:rPr lang="en-US" sz="1200" dirty="0">
                <a:solidFill>
                  <a:srgbClr val="000000"/>
                </a:solidFill>
                <a:latin typeface="Times New Roman" panose="02020603050405020304" pitchFamily="18" charset="0"/>
                <a:ea typeface="Times New Roman" panose="02020603050405020304" pitchFamily="18" charset="0"/>
              </a:rPr>
              <a:t>, 55, 2015, pp. 193-234, </a:t>
            </a:r>
            <a:r>
              <a:rPr lang="en-US" sz="1200" dirty="0" err="1">
                <a:solidFill>
                  <a:srgbClr val="000000"/>
                </a:solidFill>
                <a:latin typeface="Times New Roman" panose="02020603050405020304" pitchFamily="18" charset="0"/>
                <a:ea typeface="Times New Roman" panose="02020603050405020304" pitchFamily="18" charset="0"/>
              </a:rPr>
              <a:t>doi</a:t>
            </a:r>
            <a:r>
              <a:rPr lang="en-US" sz="1200" dirty="0">
                <a:solidFill>
                  <a:srgbClr val="000000"/>
                </a:solidFill>
                <a:latin typeface="Times New Roman" panose="02020603050405020304" pitchFamily="18" charset="0"/>
                <a:ea typeface="Times New Roman" panose="02020603050405020304" pitchFamily="18" charset="0"/>
              </a:rPr>
              <a:t>: 10.1016/j.cose.2015.08.003 </a:t>
            </a:r>
            <a:endParaRPr lang="en-US" sz="1200" dirty="0"/>
          </a:p>
        </p:txBody>
      </p:sp>
    </p:spTree>
    <p:extLst>
      <p:ext uri="{BB962C8B-B14F-4D97-AF65-F5344CB8AC3E}">
        <p14:creationId xmlns:p14="http://schemas.microsoft.com/office/powerpoint/2010/main" val="163970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are ideas</a:t>
            </a:r>
            <a:endParaRPr lang="en-US" dirty="0"/>
          </a:p>
        </p:txBody>
      </p:sp>
      <p:sp>
        <p:nvSpPr>
          <p:cNvPr id="3" name="Content Placeholder 2"/>
          <p:cNvSpPr>
            <a:spLocks noGrp="1"/>
          </p:cNvSpPr>
          <p:nvPr>
            <p:ph idx="1"/>
          </p:nvPr>
        </p:nvSpPr>
        <p:spPr/>
        <p:txBody>
          <a:bodyPr/>
          <a:lstStyle/>
          <a:p>
            <a:r>
              <a:rPr lang="en-US" dirty="0" smtClean="0"/>
              <a:t>A pattern is not a plug-in or a component</a:t>
            </a:r>
          </a:p>
          <a:p>
            <a:r>
              <a:rPr lang="en-US" dirty="0" smtClean="0"/>
              <a:t>A pattern is an idea that includes essential aspects of a system: apse, transept, nave, altar, pulpit, confessionary,…for a Catholic church (context)</a:t>
            </a:r>
          </a:p>
          <a:p>
            <a:r>
              <a:rPr lang="en-US" dirty="0" smtClean="0"/>
              <a:t>An example of abstraction of details</a:t>
            </a:r>
          </a:p>
          <a:p>
            <a:r>
              <a:rPr lang="en-US" dirty="0" smtClean="0"/>
              <a:t>There are many interpretations or implementations of a pattern</a:t>
            </a:r>
          </a:p>
          <a:p>
            <a:r>
              <a:rPr lang="en-US" dirty="0" smtClean="0"/>
              <a:t>To use a pattern in a design it must be tailored to the constraints of the application</a:t>
            </a:r>
            <a:endParaRPr lang="en-US" dirty="0"/>
          </a:p>
        </p:txBody>
      </p:sp>
    </p:spTree>
    <p:extLst>
      <p:ext uri="{BB962C8B-B14F-4D97-AF65-F5344CB8AC3E}">
        <p14:creationId xmlns:p14="http://schemas.microsoft.com/office/powerpoint/2010/main" val="1764524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5822</Words>
  <Application>Microsoft Office PowerPoint</Application>
  <PresentationFormat>Widescreen</PresentationFormat>
  <Paragraphs>348</Paragraphs>
  <Slides>88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SimSun</vt:lpstr>
      <vt:lpstr>Arial</vt:lpstr>
      <vt:lpstr>Calibri</vt:lpstr>
      <vt:lpstr>Calibri Light</vt:lpstr>
      <vt:lpstr>Symbol</vt:lpstr>
      <vt:lpstr>Times New Roman</vt:lpstr>
      <vt:lpstr>Wingdings</vt:lpstr>
      <vt:lpstr>Office Theme</vt:lpstr>
      <vt:lpstr>Chapter 3. Security and misuse patterns</vt:lpstr>
      <vt:lpstr>Uses for patterns </vt:lpstr>
      <vt:lpstr>Patterns II</vt:lpstr>
      <vt:lpstr>San Giovanni in Laterano</vt:lpstr>
      <vt:lpstr>Santa Maria Maggiore</vt:lpstr>
      <vt:lpstr>San Carlo alla Quattro Fontane</vt:lpstr>
      <vt:lpstr>Santa Maria sopra Minerva</vt:lpstr>
      <vt:lpstr>Santa Maria in Cosmedin: 3 apses!</vt:lpstr>
      <vt:lpstr>Patterns are ideas</vt:lpstr>
      <vt:lpstr>Implied authorization </vt:lpstr>
      <vt:lpstr>Conceptual models in applications</vt:lpstr>
      <vt:lpstr>PowerPoint Presentation</vt:lpstr>
      <vt:lpstr>PowerPoint Presentation</vt:lpstr>
      <vt:lpstr>Regulations</vt:lpstr>
      <vt:lpstr>Analogy: Sarbanes Oxley policies</vt:lpstr>
      <vt:lpstr>PowerPoint Presentation</vt:lpstr>
      <vt:lpstr>PowerPoint Presentation</vt:lpstr>
      <vt:lpstr>Abstract Security Patterns (ASPs)</vt:lpstr>
      <vt:lpstr>Authenticator   ASP</vt:lpstr>
      <vt:lpstr>Authentication hierarchy</vt:lpstr>
      <vt:lpstr>Credential-based Authentication</vt:lpstr>
      <vt:lpstr>Certificate-based Authentication</vt:lpstr>
      <vt:lpstr>Security services</vt:lpstr>
      <vt:lpstr>Uses of ASPs</vt:lpstr>
      <vt:lpstr>Use of ASPs II</vt:lpstr>
      <vt:lpstr>Security Solution Frames</vt:lpstr>
      <vt:lpstr>SSF metamodel</vt:lpstr>
      <vt:lpstr>Canonical abstraction levels</vt:lpstr>
      <vt:lpstr>Solution relationships </vt:lpstr>
      <vt:lpstr>PowerPoint Presentation</vt:lpstr>
      <vt:lpstr>Secure Inventory</vt:lpstr>
      <vt:lpstr>PowerPoint Presentation</vt:lpstr>
      <vt:lpstr>Tactics</vt:lpstr>
      <vt:lpstr>Producing secure or reliable architectures from tactics </vt:lpstr>
      <vt:lpstr>From policies to patterns</vt:lpstr>
      <vt:lpstr>Policy hierarchies</vt:lpstr>
      <vt:lpstr>Tactics  (improved hierarchy) </vt:lpstr>
      <vt:lpstr>Realizations for tactics</vt:lpstr>
      <vt:lpstr>The financial institution</vt:lpstr>
      <vt:lpstr>A secure financial institution</vt:lpstr>
      <vt:lpstr>POSA template</vt:lpstr>
      <vt:lpstr>Anatomy of a security pattern</vt:lpstr>
      <vt:lpstr>Context section</vt:lpstr>
      <vt:lpstr>Problem Section I</vt:lpstr>
      <vt:lpstr>PowerPoint Presentation</vt:lpstr>
      <vt:lpstr>Solution section</vt:lpstr>
      <vt:lpstr>Idea of the solution</vt:lpstr>
      <vt:lpstr>Structure of the solution</vt:lpstr>
      <vt:lpstr>Filtering a client’s request</vt:lpstr>
      <vt:lpstr>PowerPoint Presentation</vt:lpstr>
      <vt:lpstr>Known uses section</vt:lpstr>
      <vt:lpstr>Consequences--advantages</vt:lpstr>
      <vt:lpstr>PowerPoint Presentation</vt:lpstr>
      <vt:lpstr>PowerPoint Presentation</vt:lpstr>
      <vt:lpstr>Relationships between domain models and application models</vt:lpstr>
      <vt:lpstr>Conceptual models and applications</vt:lpstr>
      <vt:lpstr>Metamodel for requirements and patterns</vt:lpstr>
      <vt:lpstr>  Example of going from threats to patterns.    </vt:lpstr>
      <vt:lpstr>Validation of security</vt:lpstr>
      <vt:lpstr>Validation II</vt:lpstr>
      <vt:lpstr>Misuse patterns</vt:lpstr>
      <vt:lpstr>Worm misuse pattern</vt:lpstr>
      <vt:lpstr>Forces I</vt:lpstr>
      <vt:lpstr>Forces II</vt:lpstr>
      <vt:lpstr>Solution</vt:lpstr>
      <vt:lpstr>Worm propagation</vt:lpstr>
      <vt:lpstr>Class diagram </vt:lpstr>
      <vt:lpstr>Worm propagation</vt:lpstr>
      <vt:lpstr>Variants</vt:lpstr>
      <vt:lpstr>Known uses</vt:lpstr>
      <vt:lpstr>Countermeasures</vt:lpstr>
      <vt:lpstr>A metamodel for threats and attacks</vt:lpstr>
      <vt:lpstr>Malware patterns</vt:lpstr>
      <vt:lpstr>Example</vt:lpstr>
      <vt:lpstr>SQL attack: assume that  the SQL statement template is:  </vt:lpstr>
      <vt:lpstr>The user adds a statement and gets  the salaries for  all employees</vt:lpstr>
      <vt:lpstr>Modifying the database</vt:lpstr>
      <vt:lpstr>Some SQL-based incidents </vt:lpstr>
      <vt:lpstr>Defenses I</vt:lpstr>
      <vt:lpstr>Defenses II</vt:lpstr>
      <vt:lpstr>Other defenses (Imperva)</vt:lpstr>
      <vt:lpstr>Evaluating degree of security</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83</cp:revision>
  <dcterms:created xsi:type="dcterms:W3CDTF">2016-05-08T09:15:22Z</dcterms:created>
  <dcterms:modified xsi:type="dcterms:W3CDTF">2016-05-16T17:29:24Z</dcterms:modified>
</cp:coreProperties>
</file>