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321" r:id="rId3"/>
    <p:sldId id="262" r:id="rId4"/>
    <p:sldId id="263" r:id="rId5"/>
    <p:sldId id="264" r:id="rId6"/>
    <p:sldId id="265" r:id="rId7"/>
    <p:sldId id="269" r:id="rId8"/>
    <p:sldId id="320" r:id="rId9"/>
    <p:sldId id="332" r:id="rId10"/>
    <p:sldId id="335" r:id="rId11"/>
    <p:sldId id="270" r:id="rId12"/>
    <p:sldId id="333" r:id="rId13"/>
    <p:sldId id="334" r:id="rId14"/>
    <p:sldId id="271" r:id="rId15"/>
    <p:sldId id="275" r:id="rId16"/>
    <p:sldId id="276" r:id="rId17"/>
    <p:sldId id="277" r:id="rId18"/>
    <p:sldId id="337" r:id="rId19"/>
    <p:sldId id="278" r:id="rId20"/>
    <p:sldId id="279" r:id="rId21"/>
    <p:sldId id="280" r:id="rId22"/>
    <p:sldId id="336" r:id="rId23"/>
    <p:sldId id="284" r:id="rId24"/>
    <p:sldId id="338" r:id="rId25"/>
    <p:sldId id="339" r:id="rId26"/>
    <p:sldId id="340" r:id="rId27"/>
    <p:sldId id="286" r:id="rId28"/>
    <p:sldId id="287" r:id="rId29"/>
    <p:sldId id="323" r:id="rId30"/>
    <p:sldId id="324" r:id="rId31"/>
    <p:sldId id="326" r:id="rId32"/>
    <p:sldId id="327" r:id="rId33"/>
    <p:sldId id="292" r:id="rId34"/>
    <p:sldId id="293" r:id="rId35"/>
    <p:sldId id="294" r:id="rId36"/>
    <p:sldId id="295" r:id="rId37"/>
    <p:sldId id="299" r:id="rId38"/>
    <p:sldId id="300" r:id="rId39"/>
    <p:sldId id="301" r:id="rId40"/>
    <p:sldId id="302" r:id="rId41"/>
    <p:sldId id="303" r:id="rId42"/>
    <p:sldId id="305" r:id="rId43"/>
    <p:sldId id="306" r:id="rId44"/>
    <p:sldId id="331" r:id="rId45"/>
    <p:sldId id="329" r:id="rId46"/>
    <p:sldId id="330" r:id="rId47"/>
    <p:sldId id="310" r:id="rId48"/>
    <p:sldId id="311" r:id="rId49"/>
    <p:sldId id="312" r:id="rId50"/>
    <p:sldId id="313" r:id="rId51"/>
    <p:sldId id="314" r:id="rId52"/>
    <p:sldId id="315" r:id="rId53"/>
    <p:sldId id="316" r:id="rId54"/>
    <p:sldId id="325" r:id="rId55"/>
    <p:sldId id="317" r:id="rId56"/>
    <p:sldId id="319"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0" d="100"/>
          <a:sy n="80" d="100"/>
        </p:scale>
        <p:origin x="6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485D61-BCCF-486C-A706-95E26B6D5CCF}" type="datetimeFigureOut">
              <a:rPr lang="en-US" smtClean="0"/>
              <a:t>5/18/2016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806C1A-2FD4-40A4-A605-8A0D444400BC}" type="slidenum">
              <a:rPr lang="en-US" smtClean="0"/>
              <a:t>‹#›</a:t>
            </a:fld>
            <a:endParaRPr lang="en-US"/>
          </a:p>
        </p:txBody>
      </p:sp>
    </p:spTree>
    <p:extLst>
      <p:ext uri="{BB962C8B-B14F-4D97-AF65-F5344CB8AC3E}">
        <p14:creationId xmlns:p14="http://schemas.microsoft.com/office/powerpoint/2010/main" val="1857483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E66A3594-5C09-485D-A068-00BE01F740CD}" type="slidenum">
              <a:rPr lang="fi-FI" altLang="en-US" sz="1400"/>
              <a:pPr>
                <a:spcBef>
                  <a:spcPct val="0"/>
                </a:spcBef>
                <a:buClrTx/>
                <a:buFontTx/>
                <a:buNone/>
              </a:pPr>
              <a:t>8</a:t>
            </a:fld>
            <a:endParaRPr lang="fi-FI" altLang="en-US" sz="1400"/>
          </a:p>
        </p:txBody>
      </p:sp>
      <p:sp>
        <p:nvSpPr>
          <p:cNvPr id="8195"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020443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977B0E6-99E0-4C18-921B-ED5D0B40B87E}" type="slidenum">
              <a:rPr lang="fi-FI" altLang="en-US" sz="1400"/>
              <a:pPr>
                <a:spcBef>
                  <a:spcPct val="0"/>
                </a:spcBef>
                <a:buClrTx/>
                <a:buFontTx/>
                <a:buNone/>
              </a:pPr>
              <a:t>52</a:t>
            </a:fld>
            <a:endParaRPr lang="fi-FI" altLang="en-US" sz="1400"/>
          </a:p>
        </p:txBody>
      </p:sp>
      <p:sp>
        <p:nvSpPr>
          <p:cNvPr id="32771"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2" name="Rectangle 2"/>
          <p:cNvSpPr>
            <a:spLocks noGrp="1"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795113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79BE2E7E-D14B-4FBA-9181-8124C8AF5E75}" type="slidenum">
              <a:rPr lang="fi-FI" altLang="en-US" sz="1400"/>
              <a:pPr>
                <a:spcBef>
                  <a:spcPct val="0"/>
                </a:spcBef>
                <a:buClrTx/>
                <a:buFontTx/>
                <a:buNone/>
              </a:pPr>
              <a:t>55</a:t>
            </a:fld>
            <a:endParaRPr lang="fi-FI" altLang="en-US" sz="1400"/>
          </a:p>
        </p:txBody>
      </p:sp>
      <p:sp>
        <p:nvSpPr>
          <p:cNvPr id="35843"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4" name="Rectangle 2"/>
          <p:cNvSpPr>
            <a:spLocks noGrp="1"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221861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Shape 1"/>
          <p:cNvSpPr>
            <a:spLocks noGrp="1" noRot="1" noChangeAspect="1" noTextEdit="1"/>
          </p:cNvSpPr>
          <p:nvPr>
            <p:ph type="sldImg"/>
          </p:nvPr>
        </p:nvSpPr>
        <p:spPr>
          <a:ln/>
        </p:spPr>
      </p:sp>
      <p:sp>
        <p:nvSpPr>
          <p:cNvPr id="268291" name="Shap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latin typeface="Calibri" panose="020F0502020204030204" pitchFamily="34" charset="0"/>
            </a:endParaRPr>
          </a:p>
        </p:txBody>
      </p:sp>
      <p:sp>
        <p:nvSpPr>
          <p:cNvPr id="268292" name="Shap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F29054F-47EF-4ADD-B012-21F0025DA06B}" type="slidenum">
              <a:rPr lang="en-US" altLang="en-US" smtClean="0">
                <a:latin typeface="Calibri" panose="020F0502020204030204" pitchFamily="34" charset="0"/>
              </a:rPr>
              <a:pPr>
                <a:spcBef>
                  <a:spcPct val="0"/>
                </a:spcBef>
              </a:pPr>
              <a:t>14</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197438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Shape 1"/>
          <p:cNvSpPr>
            <a:spLocks noGrp="1" noRot="1" noChangeAspect="1" noTextEdit="1"/>
          </p:cNvSpPr>
          <p:nvPr>
            <p:ph type="sldImg"/>
          </p:nvPr>
        </p:nvSpPr>
        <p:spPr>
          <a:ln/>
        </p:spPr>
      </p:sp>
      <p:sp>
        <p:nvSpPr>
          <p:cNvPr id="283651" name="Shap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latin typeface="Calibri" panose="020F0502020204030204" pitchFamily="34" charset="0"/>
            </a:endParaRPr>
          </a:p>
        </p:txBody>
      </p:sp>
      <p:sp>
        <p:nvSpPr>
          <p:cNvPr id="283652" name="Shap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5F0CC11-72F3-459D-BBB1-C0FE8BC87D30}" type="slidenum">
              <a:rPr lang="en-US" altLang="en-US" smtClean="0">
                <a:latin typeface="Calibri" panose="020F0502020204030204" pitchFamily="34" charset="0"/>
              </a:rPr>
              <a:pPr>
                <a:spcBef>
                  <a:spcPct val="0"/>
                </a:spcBef>
              </a:pPr>
              <a:t>16</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2206234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7"/>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F462B6D1-00C3-4885-9E74-92B974C11262}" type="slidenum">
              <a:rPr lang="fi-FI" altLang="en-US" sz="1400"/>
              <a:pPr>
                <a:spcBef>
                  <a:spcPct val="0"/>
                </a:spcBef>
                <a:buClrTx/>
                <a:buFontTx/>
                <a:buNone/>
              </a:pPr>
              <a:t>37</a:t>
            </a:fld>
            <a:endParaRPr lang="fi-FI" altLang="en-US" sz="1400"/>
          </a:p>
        </p:txBody>
      </p:sp>
      <p:sp>
        <p:nvSpPr>
          <p:cNvPr id="10243"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4" name="Rectangle 2"/>
          <p:cNvSpPr>
            <a:spLocks noGrp="1"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723797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7"/>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4A7C8A73-2BBC-4CA2-BDC8-0581F0E933D4}" type="slidenum">
              <a:rPr lang="fi-FI" altLang="en-US" sz="1400"/>
              <a:pPr>
                <a:spcBef>
                  <a:spcPct val="0"/>
                </a:spcBef>
                <a:buClrTx/>
                <a:buFontTx/>
                <a:buNone/>
              </a:pPr>
              <a:t>38</a:t>
            </a:fld>
            <a:endParaRPr lang="fi-FI" altLang="en-US" sz="1400"/>
          </a:p>
        </p:txBody>
      </p:sp>
      <p:sp>
        <p:nvSpPr>
          <p:cNvPr id="12291"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2" name="Rectangle 2"/>
          <p:cNvSpPr>
            <a:spLocks noGrp="1"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043690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7"/>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8F068DBF-489A-4B28-BE1E-71C260849F82}" type="slidenum">
              <a:rPr lang="fi-FI" altLang="en-US" sz="1400"/>
              <a:pPr>
                <a:spcBef>
                  <a:spcPct val="0"/>
                </a:spcBef>
                <a:buClrTx/>
                <a:buFontTx/>
                <a:buNone/>
              </a:pPr>
              <a:t>39</a:t>
            </a:fld>
            <a:endParaRPr lang="fi-FI" altLang="en-US" sz="1400"/>
          </a:p>
        </p:txBody>
      </p:sp>
      <p:sp>
        <p:nvSpPr>
          <p:cNvPr id="14339"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768750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7"/>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4012DBC9-ACE0-4F20-80CC-703797AFE5B6}" type="slidenum">
              <a:rPr lang="fi-FI" altLang="en-US" sz="1400"/>
              <a:pPr>
                <a:spcBef>
                  <a:spcPct val="0"/>
                </a:spcBef>
                <a:buClrTx/>
                <a:buFontTx/>
                <a:buNone/>
              </a:pPr>
              <a:t>47</a:t>
            </a:fld>
            <a:endParaRPr lang="fi-FI" altLang="en-US" sz="1400"/>
          </a:p>
        </p:txBody>
      </p:sp>
      <p:sp>
        <p:nvSpPr>
          <p:cNvPr id="24579"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80" name="Rectangle 2"/>
          <p:cNvSpPr>
            <a:spLocks noGrp="1"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074223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7"/>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5136BB46-21C9-43ED-A653-C4D867EF3F15}" type="slidenum">
              <a:rPr lang="fi-FI" altLang="en-US" sz="1400"/>
              <a:pPr>
                <a:spcBef>
                  <a:spcPct val="0"/>
                </a:spcBef>
                <a:buClrTx/>
                <a:buFontTx/>
                <a:buNone/>
              </a:pPr>
              <a:t>50</a:t>
            </a:fld>
            <a:endParaRPr lang="fi-FI" altLang="en-US" sz="1400"/>
          </a:p>
        </p:txBody>
      </p:sp>
      <p:sp>
        <p:nvSpPr>
          <p:cNvPr id="28675"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p:cNvSpPr>
            <a:spLocks noGrp="1"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730791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7"/>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99E8229-554B-455A-BC16-754E7333DD27}" type="slidenum">
              <a:rPr lang="fi-FI" altLang="en-US" sz="1400"/>
              <a:pPr>
                <a:spcBef>
                  <a:spcPct val="0"/>
                </a:spcBef>
                <a:buClrTx/>
                <a:buFontTx/>
                <a:buNone/>
              </a:pPr>
              <a:t>51</a:t>
            </a:fld>
            <a:endParaRPr lang="fi-FI" altLang="en-US" sz="1400"/>
          </a:p>
        </p:txBody>
      </p:sp>
      <p:sp>
        <p:nvSpPr>
          <p:cNvPr id="30723"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4" name="Rectangle 2"/>
          <p:cNvSpPr>
            <a:spLocks noGrp="1"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983093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22C8E8-EDC7-4CC6-8C39-FD5FBE90019E}"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569E6B-608D-4FB8-BEE3-39D74BA48B7F}" type="slidenum">
              <a:rPr lang="en-US" smtClean="0"/>
              <a:t>‹#›</a:t>
            </a:fld>
            <a:endParaRPr lang="en-US"/>
          </a:p>
        </p:txBody>
      </p:sp>
    </p:spTree>
    <p:extLst>
      <p:ext uri="{BB962C8B-B14F-4D97-AF65-F5344CB8AC3E}">
        <p14:creationId xmlns:p14="http://schemas.microsoft.com/office/powerpoint/2010/main" val="1670239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22C8E8-EDC7-4CC6-8C39-FD5FBE90019E}"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569E6B-608D-4FB8-BEE3-39D74BA48B7F}" type="slidenum">
              <a:rPr lang="en-US" smtClean="0"/>
              <a:t>‹#›</a:t>
            </a:fld>
            <a:endParaRPr lang="en-US"/>
          </a:p>
        </p:txBody>
      </p:sp>
    </p:spTree>
    <p:extLst>
      <p:ext uri="{BB962C8B-B14F-4D97-AF65-F5344CB8AC3E}">
        <p14:creationId xmlns:p14="http://schemas.microsoft.com/office/powerpoint/2010/main" val="344436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22C8E8-EDC7-4CC6-8C39-FD5FBE90019E}"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569E6B-608D-4FB8-BEE3-39D74BA48B7F}" type="slidenum">
              <a:rPr lang="en-US" smtClean="0"/>
              <a:t>‹#›</a:t>
            </a:fld>
            <a:endParaRPr lang="en-US"/>
          </a:p>
        </p:txBody>
      </p:sp>
    </p:spTree>
    <p:extLst>
      <p:ext uri="{BB962C8B-B14F-4D97-AF65-F5344CB8AC3E}">
        <p14:creationId xmlns:p14="http://schemas.microsoft.com/office/powerpoint/2010/main" val="2782647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11379200" cy="1143000"/>
          </a:xfrm>
        </p:spPr>
        <p:txBody>
          <a:bodyPr rtlCol="0"/>
          <a:lstStyle/>
          <a:p>
            <a:r>
              <a:rPr lang="en-US" smtClean="0"/>
              <a:t>Click to edit Master title style</a:t>
            </a:r>
            <a:endParaRPr lang="en-US"/>
          </a:p>
        </p:txBody>
      </p:sp>
      <p:sp>
        <p:nvSpPr>
          <p:cNvPr id="3" name="Text Placeholder 2"/>
          <p:cNvSpPr>
            <a:spLocks noGrp="1"/>
          </p:cNvSpPr>
          <p:nvPr>
            <p:ph type="body" idx="1"/>
          </p:nvPr>
        </p:nvSpPr>
        <p:spPr>
          <a:xfrm>
            <a:off x="406400" y="1371600"/>
            <a:ext cx="11379200" cy="4800600"/>
          </a:xfrm>
        </p:spPr>
        <p:txBody>
          <a:bodyPr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7"/>
          <p:cNvSpPr>
            <a:spLocks noGrp="1" noChangeArrowheads="1"/>
          </p:cNvSpPr>
          <p:nvPr>
            <p:ph type="dt" sz="half" idx="10"/>
          </p:nvPr>
        </p:nvSpPr>
        <p:spPr>
          <a:ln/>
        </p:spPr>
        <p:txBody>
          <a:bodyPr/>
          <a:lstStyle>
            <a:lvl1pPr>
              <a:defRPr/>
            </a:lvl1pPr>
          </a:lstStyle>
          <a:p>
            <a:pPr>
              <a:defRPr/>
            </a:pPr>
            <a:endParaRPr lang="en-US"/>
          </a:p>
        </p:txBody>
      </p:sp>
      <p:sp>
        <p:nvSpPr>
          <p:cNvPr id="5" name="Rectangle 1028"/>
          <p:cNvSpPr>
            <a:spLocks noGrp="1" noChangeArrowheads="1"/>
          </p:cNvSpPr>
          <p:nvPr>
            <p:ph type="ftr" sz="quarter" idx="11"/>
          </p:nvPr>
        </p:nvSpPr>
        <p:spPr>
          <a:ln/>
        </p:spPr>
        <p:txBody>
          <a:bodyPr/>
          <a:lstStyle>
            <a:lvl1pPr>
              <a:defRPr/>
            </a:lvl1pPr>
          </a:lstStyle>
          <a:p>
            <a:pPr>
              <a:defRPr/>
            </a:pPr>
            <a:endParaRPr lang="en-US"/>
          </a:p>
        </p:txBody>
      </p:sp>
      <p:sp>
        <p:nvSpPr>
          <p:cNvPr id="6" name="Rectangle 1029"/>
          <p:cNvSpPr>
            <a:spLocks noGrp="1" noChangeArrowheads="1"/>
          </p:cNvSpPr>
          <p:nvPr>
            <p:ph type="sldNum" sz="quarter" idx="12"/>
          </p:nvPr>
        </p:nvSpPr>
        <p:spPr>
          <a:ln/>
        </p:spPr>
        <p:txBody>
          <a:bodyPr/>
          <a:lstStyle>
            <a:lvl1pPr>
              <a:defRPr/>
            </a:lvl1pPr>
          </a:lstStyle>
          <a:p>
            <a:pPr>
              <a:defRPr/>
            </a:pPr>
            <a:fld id="{BAAA1EB7-88BA-4C90-AADC-76C7DF194C85}" type="slidenum">
              <a:rPr lang="en-US" altLang="en-US"/>
              <a:pPr>
                <a:defRPr/>
              </a:pPr>
              <a:t>‹#›</a:t>
            </a:fld>
            <a:endParaRPr lang="en-US" altLang="en-US"/>
          </a:p>
        </p:txBody>
      </p:sp>
    </p:spTree>
    <p:extLst>
      <p:ext uri="{BB962C8B-B14F-4D97-AF65-F5344CB8AC3E}">
        <p14:creationId xmlns:p14="http://schemas.microsoft.com/office/powerpoint/2010/main" val="3505668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66401" y="0"/>
            <a:ext cx="10967040" cy="114204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08641" y="1604329"/>
            <a:ext cx="5391360" cy="45235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lipArt Placeholder 3"/>
          <p:cNvSpPr>
            <a:spLocks noGrp="1"/>
          </p:cNvSpPr>
          <p:nvPr>
            <p:ph type="clipArt" sz="half" idx="2"/>
          </p:nvPr>
        </p:nvSpPr>
        <p:spPr>
          <a:xfrm>
            <a:off x="6184321" y="1604329"/>
            <a:ext cx="5391360" cy="4523515"/>
          </a:xfrm>
        </p:spPr>
        <p:txBody>
          <a:bodyPr/>
          <a:lstStyle/>
          <a:p>
            <a:pPr lvl="0"/>
            <a:endParaRPr lang="en-GB" noProof="0" smtClean="0"/>
          </a:p>
        </p:txBody>
      </p:sp>
      <p:sp>
        <p:nvSpPr>
          <p:cNvPr id="5" name="Rectangle 3"/>
          <p:cNvSpPr>
            <a:spLocks noGrp="1" noChangeArrowheads="1"/>
          </p:cNvSpPr>
          <p:nvPr>
            <p:ph type="dt" idx="10"/>
          </p:nvPr>
        </p:nvSpPr>
        <p:spPr>
          <a:ln/>
        </p:spPr>
        <p:txBody>
          <a:bodyPr/>
          <a:lstStyle>
            <a:lvl1pPr>
              <a:defRPr/>
            </a:lvl1pPr>
          </a:lstStyle>
          <a:p>
            <a:pPr>
              <a:defRPr/>
            </a:pPr>
            <a:endParaRPr lang="fi-FI"/>
          </a:p>
        </p:txBody>
      </p:sp>
      <p:sp>
        <p:nvSpPr>
          <p:cNvPr id="6" name="Rectangle 4"/>
          <p:cNvSpPr>
            <a:spLocks noGrp="1" noChangeArrowheads="1"/>
          </p:cNvSpPr>
          <p:nvPr>
            <p:ph type="ftr" idx="11"/>
          </p:nvPr>
        </p:nvSpPr>
        <p:spPr>
          <a:ln/>
        </p:spPr>
        <p:txBody>
          <a:bodyPr/>
          <a:lstStyle>
            <a:lvl1pPr>
              <a:defRPr/>
            </a:lvl1pPr>
          </a:lstStyle>
          <a:p>
            <a:pPr>
              <a:defRPr/>
            </a:pPr>
            <a:endParaRPr lang="fi-FI"/>
          </a:p>
        </p:txBody>
      </p:sp>
      <p:sp>
        <p:nvSpPr>
          <p:cNvPr id="7" name="Rectangle 5"/>
          <p:cNvSpPr>
            <a:spLocks noGrp="1" noChangeArrowheads="1"/>
          </p:cNvSpPr>
          <p:nvPr>
            <p:ph type="sldNum" idx="12"/>
          </p:nvPr>
        </p:nvSpPr>
        <p:spPr>
          <a:ln/>
        </p:spPr>
        <p:txBody>
          <a:bodyPr/>
          <a:lstStyle>
            <a:lvl1pPr>
              <a:defRPr/>
            </a:lvl1pPr>
          </a:lstStyle>
          <a:p>
            <a:pPr>
              <a:defRPr/>
            </a:pPr>
            <a:fld id="{256A27DB-0FD1-41C7-9A94-7050A28B9865}" type="slidenum">
              <a:rPr lang="fi-FI" altLang="en-US"/>
              <a:pPr>
                <a:defRPr/>
              </a:pPr>
              <a:t>‹#›</a:t>
            </a:fld>
            <a:endParaRPr lang="fi-FI" altLang="en-US"/>
          </a:p>
        </p:txBody>
      </p:sp>
    </p:spTree>
    <p:extLst>
      <p:ext uri="{BB962C8B-B14F-4D97-AF65-F5344CB8AC3E}">
        <p14:creationId xmlns:p14="http://schemas.microsoft.com/office/powerpoint/2010/main" val="2165771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22C8E8-EDC7-4CC6-8C39-FD5FBE90019E}"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569E6B-608D-4FB8-BEE3-39D74BA48B7F}" type="slidenum">
              <a:rPr lang="en-US" smtClean="0"/>
              <a:t>‹#›</a:t>
            </a:fld>
            <a:endParaRPr lang="en-US"/>
          </a:p>
        </p:txBody>
      </p:sp>
    </p:spTree>
    <p:extLst>
      <p:ext uri="{BB962C8B-B14F-4D97-AF65-F5344CB8AC3E}">
        <p14:creationId xmlns:p14="http://schemas.microsoft.com/office/powerpoint/2010/main" val="1176279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22C8E8-EDC7-4CC6-8C39-FD5FBE90019E}"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569E6B-608D-4FB8-BEE3-39D74BA48B7F}" type="slidenum">
              <a:rPr lang="en-US" smtClean="0"/>
              <a:t>‹#›</a:t>
            </a:fld>
            <a:endParaRPr lang="en-US"/>
          </a:p>
        </p:txBody>
      </p:sp>
    </p:spTree>
    <p:extLst>
      <p:ext uri="{BB962C8B-B14F-4D97-AF65-F5344CB8AC3E}">
        <p14:creationId xmlns:p14="http://schemas.microsoft.com/office/powerpoint/2010/main" val="2075869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22C8E8-EDC7-4CC6-8C39-FD5FBE90019E}" type="datetimeFigureOut">
              <a:rPr lang="en-US" smtClean="0"/>
              <a:t>5/18/2016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569E6B-608D-4FB8-BEE3-39D74BA48B7F}" type="slidenum">
              <a:rPr lang="en-US" smtClean="0"/>
              <a:t>‹#›</a:t>
            </a:fld>
            <a:endParaRPr lang="en-US"/>
          </a:p>
        </p:txBody>
      </p:sp>
    </p:spTree>
    <p:extLst>
      <p:ext uri="{BB962C8B-B14F-4D97-AF65-F5344CB8AC3E}">
        <p14:creationId xmlns:p14="http://schemas.microsoft.com/office/powerpoint/2010/main" val="2369749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22C8E8-EDC7-4CC6-8C39-FD5FBE90019E}" type="datetimeFigureOut">
              <a:rPr lang="en-US" smtClean="0"/>
              <a:t>5/18/2016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569E6B-608D-4FB8-BEE3-39D74BA48B7F}" type="slidenum">
              <a:rPr lang="en-US" smtClean="0"/>
              <a:t>‹#›</a:t>
            </a:fld>
            <a:endParaRPr lang="en-US"/>
          </a:p>
        </p:txBody>
      </p:sp>
    </p:spTree>
    <p:extLst>
      <p:ext uri="{BB962C8B-B14F-4D97-AF65-F5344CB8AC3E}">
        <p14:creationId xmlns:p14="http://schemas.microsoft.com/office/powerpoint/2010/main" val="1123075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22C8E8-EDC7-4CC6-8C39-FD5FBE90019E}" type="datetimeFigureOut">
              <a:rPr lang="en-US" smtClean="0"/>
              <a:t>5/18/2016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569E6B-608D-4FB8-BEE3-39D74BA48B7F}" type="slidenum">
              <a:rPr lang="en-US" smtClean="0"/>
              <a:t>‹#›</a:t>
            </a:fld>
            <a:endParaRPr lang="en-US"/>
          </a:p>
        </p:txBody>
      </p:sp>
    </p:spTree>
    <p:extLst>
      <p:ext uri="{BB962C8B-B14F-4D97-AF65-F5344CB8AC3E}">
        <p14:creationId xmlns:p14="http://schemas.microsoft.com/office/powerpoint/2010/main" val="2995629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22C8E8-EDC7-4CC6-8C39-FD5FBE90019E}" type="datetimeFigureOut">
              <a:rPr lang="en-US" smtClean="0"/>
              <a:t>5/18/2016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569E6B-608D-4FB8-BEE3-39D74BA48B7F}" type="slidenum">
              <a:rPr lang="en-US" smtClean="0"/>
              <a:t>‹#›</a:t>
            </a:fld>
            <a:endParaRPr lang="en-US"/>
          </a:p>
        </p:txBody>
      </p:sp>
    </p:spTree>
    <p:extLst>
      <p:ext uri="{BB962C8B-B14F-4D97-AF65-F5344CB8AC3E}">
        <p14:creationId xmlns:p14="http://schemas.microsoft.com/office/powerpoint/2010/main" val="2239847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22C8E8-EDC7-4CC6-8C39-FD5FBE90019E}" type="datetimeFigureOut">
              <a:rPr lang="en-US" smtClean="0"/>
              <a:t>5/18/2016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569E6B-608D-4FB8-BEE3-39D74BA48B7F}" type="slidenum">
              <a:rPr lang="en-US" smtClean="0"/>
              <a:t>‹#›</a:t>
            </a:fld>
            <a:endParaRPr lang="en-US"/>
          </a:p>
        </p:txBody>
      </p:sp>
    </p:spTree>
    <p:extLst>
      <p:ext uri="{BB962C8B-B14F-4D97-AF65-F5344CB8AC3E}">
        <p14:creationId xmlns:p14="http://schemas.microsoft.com/office/powerpoint/2010/main" val="694997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22C8E8-EDC7-4CC6-8C39-FD5FBE90019E}" type="datetimeFigureOut">
              <a:rPr lang="en-US" smtClean="0"/>
              <a:t>5/18/2016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569E6B-608D-4FB8-BEE3-39D74BA48B7F}" type="slidenum">
              <a:rPr lang="en-US" smtClean="0"/>
              <a:t>‹#›</a:t>
            </a:fld>
            <a:endParaRPr lang="en-US"/>
          </a:p>
        </p:txBody>
      </p:sp>
    </p:spTree>
    <p:extLst>
      <p:ext uri="{BB962C8B-B14F-4D97-AF65-F5344CB8AC3E}">
        <p14:creationId xmlns:p14="http://schemas.microsoft.com/office/powerpoint/2010/main" val="1452561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22C8E8-EDC7-4CC6-8C39-FD5FBE90019E}" type="datetimeFigureOut">
              <a:rPr lang="en-US" smtClean="0"/>
              <a:t>5/18/2016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69E6B-608D-4FB8-BEE3-39D74BA48B7F}" type="slidenum">
              <a:rPr lang="en-US" smtClean="0"/>
              <a:t>‹#›</a:t>
            </a:fld>
            <a:endParaRPr lang="en-US"/>
          </a:p>
        </p:txBody>
      </p:sp>
    </p:spTree>
    <p:extLst>
      <p:ext uri="{BB962C8B-B14F-4D97-AF65-F5344CB8AC3E}">
        <p14:creationId xmlns:p14="http://schemas.microsoft.com/office/powerpoint/2010/main" val="3003320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56.xml.rels><?xml version="1.0" encoding="UTF-8" standalone="yes"?>
<Relationships xmlns="http://schemas.openxmlformats.org/package/2006/relationships"><Relationship Id="rId2" Type="http://schemas.openxmlformats.org/officeDocument/2006/relationships/hyperlink" Target="http://dx.doi.org/10.1016/j.csi.2013.12.008"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Chapter4:  </a:t>
            </a:r>
            <a:r>
              <a:rPr lang="en-US" b="1" dirty="0"/>
              <a:t>Methodologies for building secure </a:t>
            </a:r>
            <a:r>
              <a:rPr lang="en-US" b="1" dirty="0" smtClean="0"/>
              <a:t>distributed applications </a:t>
            </a:r>
            <a:endParaRPr lang="en-US" dirty="0"/>
          </a:p>
        </p:txBody>
      </p:sp>
      <p:sp>
        <p:nvSpPr>
          <p:cNvPr id="3" name="Subtitle 2"/>
          <p:cNvSpPr>
            <a:spLocks noGrp="1"/>
          </p:cNvSpPr>
          <p:nvPr>
            <p:ph type="subTitle" idx="1"/>
          </p:nvPr>
        </p:nvSpPr>
        <p:spPr/>
        <p:txBody>
          <a:bodyPr/>
          <a:lstStyle/>
          <a:p>
            <a:r>
              <a:rPr lang="en-US" dirty="0" smtClean="0"/>
              <a:t>Prof. </a:t>
            </a:r>
            <a:r>
              <a:rPr lang="en-US" dirty="0" err="1" smtClean="0"/>
              <a:t>E.B.Fernandez</a:t>
            </a:r>
            <a:endParaRPr lang="en-US" dirty="0"/>
          </a:p>
        </p:txBody>
      </p:sp>
    </p:spTree>
    <p:extLst>
      <p:ext uri="{BB962C8B-B14F-4D97-AF65-F5344CB8AC3E}">
        <p14:creationId xmlns:p14="http://schemas.microsoft.com/office/powerpoint/2010/main" val="550204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use cases to secure systems</a:t>
            </a:r>
            <a:endParaRPr lang="en-US" dirty="0"/>
          </a:p>
        </p:txBody>
      </p:sp>
      <p:pic>
        <p:nvPicPr>
          <p:cNvPr id="3" name="Picture 2"/>
          <p:cNvPicPr>
            <a:picLocks noChangeAspect="1"/>
          </p:cNvPicPr>
          <p:nvPr/>
        </p:nvPicPr>
        <p:blipFill>
          <a:blip r:embed="rId2"/>
          <a:stretch>
            <a:fillRect/>
          </a:stretch>
        </p:blipFill>
        <p:spPr>
          <a:xfrm>
            <a:off x="3054750" y="2337020"/>
            <a:ext cx="6423205" cy="3531042"/>
          </a:xfrm>
          <a:prstGeom prst="rect">
            <a:avLst/>
          </a:prstGeom>
        </p:spPr>
      </p:pic>
    </p:spTree>
    <p:extLst>
      <p:ext uri="{BB962C8B-B14F-4D97-AF65-F5344CB8AC3E}">
        <p14:creationId xmlns:p14="http://schemas.microsoft.com/office/powerpoint/2010/main" val="2355463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6"/>
          <p:cNvSpPr>
            <a:spLocks noGrp="1" noChangeArrowheads="1"/>
          </p:cNvSpPr>
          <p:nvPr>
            <p:ph type="title"/>
          </p:nvPr>
        </p:nvSpPr>
        <p:spPr/>
        <p:txBody>
          <a:bodyPr/>
          <a:lstStyle/>
          <a:p>
            <a:r>
              <a:rPr lang="en-US" altLang="en-US" smtClean="0"/>
              <a:t>Security along the life cycle</a:t>
            </a:r>
          </a:p>
        </p:txBody>
      </p:sp>
      <p:pic>
        <p:nvPicPr>
          <p:cNvPr id="266243"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90800" y="2490789"/>
            <a:ext cx="6477000" cy="2562225"/>
          </a:xfrm>
          <a:noFill/>
        </p:spPr>
      </p:pic>
    </p:spTree>
    <p:extLst>
      <p:ext uri="{BB962C8B-B14F-4D97-AF65-F5344CB8AC3E}">
        <p14:creationId xmlns:p14="http://schemas.microsoft.com/office/powerpoint/2010/main" val="39223113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98859" y="1901024"/>
            <a:ext cx="6056367" cy="3962400"/>
          </a:xfrm>
          <a:prstGeom prst="rect">
            <a:avLst/>
          </a:prstGeom>
        </p:spPr>
      </p:pic>
      <p:sp>
        <p:nvSpPr>
          <p:cNvPr id="3" name="Title 2"/>
          <p:cNvSpPr>
            <a:spLocks noGrp="1"/>
          </p:cNvSpPr>
          <p:nvPr>
            <p:ph type="title"/>
          </p:nvPr>
        </p:nvSpPr>
        <p:spPr/>
        <p:txBody>
          <a:bodyPr/>
          <a:lstStyle/>
          <a:p>
            <a:r>
              <a:rPr lang="en-US" dirty="0" smtClean="0"/>
              <a:t>Mappings between architectural levels</a:t>
            </a:r>
            <a:endParaRPr lang="en-US" dirty="0"/>
          </a:p>
        </p:txBody>
      </p:sp>
    </p:spTree>
    <p:extLst>
      <p:ext uri="{BB962C8B-B14F-4D97-AF65-F5344CB8AC3E}">
        <p14:creationId xmlns:p14="http://schemas.microsoft.com/office/powerpoint/2010/main" val="1044612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DBMS to OS</a:t>
            </a:r>
            <a:endParaRPr lang="en-US" dirty="0"/>
          </a:p>
        </p:txBody>
      </p:sp>
      <p:pic>
        <p:nvPicPr>
          <p:cNvPr id="4" name="Picture 3"/>
          <p:cNvPicPr>
            <a:picLocks noChangeAspect="1"/>
          </p:cNvPicPr>
          <p:nvPr/>
        </p:nvPicPr>
        <p:blipFill>
          <a:blip r:embed="rId2"/>
          <a:stretch>
            <a:fillRect/>
          </a:stretch>
        </p:blipFill>
        <p:spPr>
          <a:xfrm>
            <a:off x="3709987" y="1690688"/>
            <a:ext cx="4772025" cy="4280742"/>
          </a:xfrm>
          <a:prstGeom prst="rect">
            <a:avLst/>
          </a:prstGeom>
        </p:spPr>
      </p:pic>
    </p:spTree>
    <p:extLst>
      <p:ext uri="{BB962C8B-B14F-4D97-AF65-F5344CB8AC3E}">
        <p14:creationId xmlns:p14="http://schemas.microsoft.com/office/powerpoint/2010/main" val="4261954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Shape 52225"/>
          <p:cNvSpPr>
            <a:spLocks noGrp="1" noChangeArrowheads="1"/>
          </p:cNvSpPr>
          <p:nvPr>
            <p:ph type="title"/>
          </p:nvPr>
        </p:nvSpPr>
        <p:spPr/>
        <p:txBody>
          <a:bodyPr/>
          <a:lstStyle/>
          <a:p>
            <a:r>
              <a:rPr lang="en-US" altLang="en-US" sz="4000" dirty="0"/>
              <a:t>A methodology for secure systems design </a:t>
            </a:r>
            <a:r>
              <a:rPr lang="en-US" altLang="en-US" sz="4000" dirty="0" smtClean="0"/>
              <a:t>[Fer13]</a:t>
            </a:r>
            <a:endParaRPr lang="en-US" altLang="en-US" sz="4000" dirty="0"/>
          </a:p>
        </p:txBody>
      </p:sp>
      <p:sp>
        <p:nvSpPr>
          <p:cNvPr id="267267" name="Shape 52226"/>
          <p:cNvSpPr>
            <a:spLocks noGrp="1" noChangeArrowheads="1"/>
          </p:cNvSpPr>
          <p:nvPr>
            <p:ph type="body" idx="1"/>
          </p:nvPr>
        </p:nvSpPr>
        <p:spPr/>
        <p:txBody>
          <a:bodyPr>
            <a:normAutofit/>
          </a:bodyPr>
          <a:lstStyle/>
          <a:p>
            <a:r>
              <a:rPr lang="en-US" altLang="en-US" sz="2400" dirty="0">
                <a:solidFill>
                  <a:schemeClr val="accent2"/>
                </a:solidFill>
              </a:rPr>
              <a:t>Domain analysis stage</a:t>
            </a:r>
            <a:r>
              <a:rPr lang="en-US" altLang="en-US" sz="2400" dirty="0"/>
              <a:t>: A </a:t>
            </a:r>
            <a:r>
              <a:rPr lang="en-US" altLang="en-US" sz="2400" dirty="0" smtClean="0"/>
              <a:t>domain model (DM) </a:t>
            </a:r>
            <a:r>
              <a:rPr lang="en-US" altLang="en-US" sz="2400" dirty="0"/>
              <a:t>is defined.  Legacy systems are identified and their security implications analyzed.  Domain and regulatory constraints are identified.  Policies must be defined up front, in this phase. </a:t>
            </a:r>
            <a:r>
              <a:rPr lang="en-US" altLang="en-US" sz="2400" dirty="0" smtClean="0"/>
              <a:t>A Reference Architecture (RA) is defined from the DM. We can analyze threats and regulations and define </a:t>
            </a:r>
            <a:r>
              <a:rPr lang="en-US" altLang="en-US" sz="2400" dirty="0"/>
              <a:t>Policy-Enhanced models. </a:t>
            </a:r>
            <a:r>
              <a:rPr lang="en-US" altLang="en-US" sz="2400" dirty="0" smtClean="0"/>
              <a:t>We relate threats and regulations to use </a:t>
            </a:r>
            <a:r>
              <a:rPr lang="en-US" altLang="en-US" sz="2400" dirty="0"/>
              <a:t>cases. We study each action within a use case and see which threats are </a:t>
            </a:r>
            <a:r>
              <a:rPr lang="en-US" altLang="en-US" sz="2400" dirty="0" smtClean="0"/>
              <a:t>possible and which regulations apply. </a:t>
            </a:r>
            <a:r>
              <a:rPr lang="en-US" altLang="en-US" sz="2400" dirty="0"/>
              <a:t>We then determine which policies would stop these </a:t>
            </a:r>
            <a:r>
              <a:rPr lang="en-US" altLang="en-US" sz="2400" dirty="0" smtClean="0"/>
              <a:t>attacks or enforce the regulations. </a:t>
            </a:r>
            <a:r>
              <a:rPr lang="en-US" altLang="en-US" sz="2400" dirty="0"/>
              <a:t>From the use cases we can also determine the needed rights for each actor and thus apply a need-to-know policy. </a:t>
            </a:r>
          </a:p>
          <a:p>
            <a:endParaRPr lang="en-US" altLang="en-US" sz="2400" dirty="0"/>
          </a:p>
          <a:p>
            <a:r>
              <a:rPr lang="en-US" altLang="en-US" sz="2400" dirty="0">
                <a:solidFill>
                  <a:schemeClr val="accent2"/>
                </a:solidFill>
              </a:rPr>
              <a:t>Requirements stage</a:t>
            </a:r>
            <a:r>
              <a:rPr lang="en-US" altLang="en-US" sz="2400" dirty="0"/>
              <a:t>: </a:t>
            </a:r>
            <a:r>
              <a:rPr lang="en-US" altLang="en-US" sz="2400" dirty="0" smtClean="0"/>
              <a:t>Each application uses a subset of the use </a:t>
            </a:r>
            <a:r>
              <a:rPr lang="en-US" altLang="en-US" sz="2400" dirty="0"/>
              <a:t>cases </a:t>
            </a:r>
            <a:r>
              <a:rPr lang="en-US" altLang="en-US" sz="2400" dirty="0" smtClean="0"/>
              <a:t>of some DMs and includes some new use cases. We repeat the threat/regulation analysis for the new use cases. We eliminate threats based on risk analysis.</a:t>
            </a:r>
            <a:endParaRPr lang="en-US" altLang="en-US" sz="2400" dirty="0"/>
          </a:p>
        </p:txBody>
      </p:sp>
    </p:spTree>
    <p:extLst>
      <p:ext uri="{BB962C8B-B14F-4D97-AF65-F5344CB8AC3E}">
        <p14:creationId xmlns:p14="http://schemas.microsoft.com/office/powerpoint/2010/main" val="24555192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Title 1"/>
          <p:cNvSpPr>
            <a:spLocks noGrp="1"/>
          </p:cNvSpPr>
          <p:nvPr>
            <p:ph type="title"/>
          </p:nvPr>
        </p:nvSpPr>
        <p:spPr/>
        <p:txBody>
          <a:bodyPr>
            <a:normAutofit/>
          </a:bodyPr>
          <a:lstStyle/>
          <a:p>
            <a:r>
              <a:rPr lang="en-US" altLang="en-US" sz="4000" dirty="0" smtClean="0"/>
              <a:t>Example: Applying security policies and tactics to stop threats</a:t>
            </a:r>
          </a:p>
        </p:txBody>
      </p:sp>
      <p:sp>
        <p:nvSpPr>
          <p:cNvPr id="272387" name="Content Placeholder 2"/>
          <p:cNvSpPr>
            <a:spLocks noGrp="1"/>
          </p:cNvSpPr>
          <p:nvPr>
            <p:ph idx="1"/>
          </p:nvPr>
        </p:nvSpPr>
        <p:spPr>
          <a:xfrm>
            <a:off x="2209800" y="1524000"/>
            <a:ext cx="7772400" cy="4572000"/>
          </a:xfrm>
        </p:spPr>
        <p:txBody>
          <a:bodyPr/>
          <a:lstStyle/>
          <a:p>
            <a:r>
              <a:rPr lang="en-US" altLang="en-US" sz="2400"/>
              <a:t>Consider a financial company that provides investment services to its customers. Customers can open and close accounts in person or through the Internet. Customers who hold accounts can send orders to the company for buying or selling commodities (stocks, bonds, real estate, art, etc.). Each customer account is in the charge of a custodian (a broker), who carries out the orders of the customers. Customers send orders to their brokers by email or by phone. A government auditor visits periodically to check for application of laws and regulations.</a:t>
            </a:r>
          </a:p>
          <a:p>
            <a:endParaRPr lang="en-US" altLang="en-US" sz="2400"/>
          </a:p>
        </p:txBody>
      </p:sp>
    </p:spTree>
    <p:extLst>
      <p:ext uri="{BB962C8B-B14F-4D97-AF65-F5344CB8AC3E}">
        <p14:creationId xmlns:p14="http://schemas.microsoft.com/office/powerpoint/2010/main" val="3595628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Shape 53249"/>
          <p:cNvSpPr>
            <a:spLocks noGrp="1" noChangeArrowheads="1"/>
          </p:cNvSpPr>
          <p:nvPr>
            <p:ph type="title"/>
          </p:nvPr>
        </p:nvSpPr>
        <p:spPr/>
        <p:txBody>
          <a:bodyPr/>
          <a:lstStyle/>
          <a:p>
            <a:r>
              <a:rPr lang="en-US" altLang="en-US" smtClean="0">
                <a:solidFill>
                  <a:schemeClr val="accent2"/>
                </a:solidFill>
              </a:rPr>
              <a:t>Analysis stage</a:t>
            </a:r>
          </a:p>
        </p:txBody>
      </p:sp>
      <p:sp>
        <p:nvSpPr>
          <p:cNvPr id="282627" name="Shape 53250"/>
          <p:cNvSpPr>
            <a:spLocks noGrp="1" noChangeArrowheads="1"/>
          </p:cNvSpPr>
          <p:nvPr>
            <p:ph type="body" idx="1"/>
          </p:nvPr>
        </p:nvSpPr>
        <p:spPr/>
        <p:txBody>
          <a:bodyPr/>
          <a:lstStyle/>
          <a:p>
            <a:r>
              <a:rPr lang="en-US" altLang="en-US" dirty="0" smtClean="0"/>
              <a:t>Analysis patterns are used to build the conceptual model. Security patterns describe security mechanisms to mitigate threats. We can build a conceptual model where repeated applications of a security model pattern realize the needed defenses and define rights determined from use cases. </a:t>
            </a:r>
          </a:p>
          <a:p>
            <a:r>
              <a:rPr lang="en-US" altLang="en-US" dirty="0" smtClean="0"/>
              <a:t>We can use Semantic Analysis Patterns (SAPs) to reuse related sets of use cases, e.g., Secure Inventory, Secure Student Registration</a:t>
            </a:r>
          </a:p>
          <a:p>
            <a:pPr>
              <a:buNone/>
            </a:pPr>
            <a:endParaRPr lang="en-US" altLang="en-US" dirty="0" smtClean="0"/>
          </a:p>
        </p:txBody>
      </p:sp>
    </p:spTree>
    <p:extLst>
      <p:ext uri="{BB962C8B-B14F-4D97-AF65-F5344CB8AC3E}">
        <p14:creationId xmlns:p14="http://schemas.microsoft.com/office/powerpoint/2010/main" val="32518866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4"/>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200" i="0">
                <a:solidFill>
                  <a:schemeClr val="tx2"/>
                </a:solidFill>
              </a:rPr>
              <a:t>Use case analysis leads to policies</a:t>
            </a:r>
          </a:p>
        </p:txBody>
      </p:sp>
      <p:sp>
        <p:nvSpPr>
          <p:cNvPr id="284675" name="Rectangle 5"/>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pPr>
            <a:r>
              <a:rPr lang="en-US" altLang="en-US" sz="1800" dirty="0"/>
              <a:t>T1. T3. Mutual authentication. Every interaction across system nodes is authenticated.</a:t>
            </a:r>
          </a:p>
          <a:p>
            <a:pPr>
              <a:lnSpc>
                <a:spcPct val="80000"/>
              </a:lnSpc>
            </a:pPr>
            <a:r>
              <a:rPr lang="en-US" altLang="en-US" sz="1800" dirty="0"/>
              <a:t>T2. Verify source of information.</a:t>
            </a:r>
          </a:p>
          <a:p>
            <a:pPr>
              <a:lnSpc>
                <a:spcPct val="80000"/>
              </a:lnSpc>
            </a:pPr>
            <a:r>
              <a:rPr lang="en-US" altLang="en-US" sz="1800" dirty="0"/>
              <a:t>T4. Logging. Since the manager is using his legitimate rights we can only log his actions for auditing at a later time.</a:t>
            </a:r>
          </a:p>
          <a:p>
            <a:pPr>
              <a:lnSpc>
                <a:spcPct val="80000"/>
              </a:lnSpc>
            </a:pPr>
            <a:r>
              <a:rPr lang="en-US" altLang="en-US" sz="1800" dirty="0"/>
              <a:t>T5. T6. Separation of administration from use of data. For example, a manager can create accounts but should have no rights to withdraw or deposit in the account.  </a:t>
            </a:r>
          </a:p>
          <a:p>
            <a:pPr>
              <a:lnSpc>
                <a:spcPct val="80000"/>
              </a:lnSpc>
            </a:pPr>
            <a:r>
              <a:rPr lang="en-US" altLang="en-US" sz="1800" dirty="0"/>
              <a:t>T7. Protection against denial of service. We need some redundancy in the system to increase its availability.</a:t>
            </a:r>
          </a:p>
          <a:p>
            <a:pPr>
              <a:lnSpc>
                <a:spcPct val="80000"/>
              </a:lnSpc>
            </a:pPr>
            <a:r>
              <a:rPr lang="en-US" altLang="en-US" sz="1800" dirty="0"/>
              <a:t>T8. Authorization. If the user is not explicitly authorized he should not be able to move money from any account. </a:t>
            </a:r>
          </a:p>
          <a:p>
            <a:pPr>
              <a:lnSpc>
                <a:spcPct val="80000"/>
              </a:lnSpc>
            </a:pPr>
            <a:endParaRPr lang="en-US" altLang="en-US" sz="1800" dirty="0"/>
          </a:p>
          <a:p>
            <a:pPr>
              <a:lnSpc>
                <a:spcPct val="80000"/>
              </a:lnSpc>
              <a:buFontTx/>
              <a:buNone/>
            </a:pPr>
            <a:r>
              <a:rPr lang="en-US" altLang="en-US" sz="1800" dirty="0"/>
              <a:t>Policies can be realized with </a:t>
            </a:r>
            <a:r>
              <a:rPr lang="en-US" altLang="en-US" sz="1800" dirty="0" smtClean="0"/>
              <a:t>abstract  security patterns</a:t>
            </a:r>
            <a:endParaRPr lang="en-US" altLang="en-US" sz="1800" dirty="0"/>
          </a:p>
        </p:txBody>
      </p:sp>
    </p:spTree>
    <p:extLst>
      <p:ext uri="{BB962C8B-B14F-4D97-AF65-F5344CB8AC3E}">
        <p14:creationId xmlns:p14="http://schemas.microsoft.com/office/powerpoint/2010/main" val="6768811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smtClean="0"/>
              <a:t>Abstract Security Patterns</a:t>
            </a:r>
          </a:p>
        </p:txBody>
      </p:sp>
      <p:sp>
        <p:nvSpPr>
          <p:cNvPr id="20483" name="Content Placeholder 2"/>
          <p:cNvSpPr>
            <a:spLocks noGrp="1"/>
          </p:cNvSpPr>
          <p:nvPr>
            <p:ph idx="1"/>
          </p:nvPr>
        </p:nvSpPr>
        <p:spPr/>
        <p:txBody>
          <a:bodyPr/>
          <a:lstStyle/>
          <a:p>
            <a:r>
              <a:rPr lang="en-US" altLang="en-US" sz="2177" dirty="0"/>
              <a:t>An ASP is a security pattern that describes a conceptual semantic restriction in a domain which can be a defense to a threat or a way to comply with a regulation, with no implementation aspects.</a:t>
            </a:r>
          </a:p>
          <a:p>
            <a:r>
              <a:rPr lang="en-US" altLang="en-US" sz="2177" dirty="0"/>
              <a:t> An ASP describes the essential functions that must be present to handle a threat or regulation in an implementation-independent way. </a:t>
            </a:r>
          </a:p>
          <a:p>
            <a:r>
              <a:rPr lang="en-US" altLang="en-US" sz="2177" dirty="0"/>
              <a:t>For example this is the Intent section of an Authenticator pattern: “When a user or system (subject) identifies itself to the system, how do we verify that the subject intending to access the system is who it says it is? Present some information that is recognized by the system as identifying this subject. Once recognized, the subject receives a token as proof.” </a:t>
            </a:r>
          </a:p>
          <a:p>
            <a:endParaRPr lang="en-US" altLang="en-US" dirty="0" smtClean="0"/>
          </a:p>
        </p:txBody>
      </p:sp>
    </p:spTree>
    <p:extLst>
      <p:ext uri="{BB962C8B-B14F-4D97-AF65-F5344CB8AC3E}">
        <p14:creationId xmlns:p14="http://schemas.microsoft.com/office/powerpoint/2010/main" val="3051068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4"/>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Use cases can also be used to find actor rights (authorization rules)</a:t>
            </a:r>
          </a:p>
        </p:txBody>
      </p:sp>
      <p:sp>
        <p:nvSpPr>
          <p:cNvPr id="285699" name="Rectangle 5"/>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a:t>Use cases describe all possible uses of the system</a:t>
            </a:r>
          </a:p>
          <a:p>
            <a:r>
              <a:rPr lang="en-US" altLang="en-US"/>
              <a:t>All use cases define all possible and legal accesses </a:t>
            </a:r>
          </a:p>
          <a:p>
            <a:r>
              <a:rPr lang="en-US" altLang="en-US"/>
              <a:t>Each actor can be given its needed rights to perform its functions</a:t>
            </a:r>
          </a:p>
        </p:txBody>
      </p:sp>
    </p:spTree>
    <p:extLst>
      <p:ext uri="{BB962C8B-B14F-4D97-AF65-F5344CB8AC3E}">
        <p14:creationId xmlns:p14="http://schemas.microsoft.com/office/powerpoint/2010/main" val="4214338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09750" y="2095500"/>
            <a:ext cx="8572500" cy="2667000"/>
          </a:xfrm>
          <a:prstGeom prst="rect">
            <a:avLst/>
          </a:prstGeom>
        </p:spPr>
      </p:pic>
    </p:spTree>
    <p:extLst>
      <p:ext uri="{BB962C8B-B14F-4D97-AF65-F5344CB8AC3E}">
        <p14:creationId xmlns:p14="http://schemas.microsoft.com/office/powerpoint/2010/main" val="2984200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2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0275" y="685800"/>
            <a:ext cx="7791450" cy="527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49714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4"/>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200" i="0">
                <a:solidFill>
                  <a:schemeClr val="tx2"/>
                </a:solidFill>
              </a:rPr>
              <a:t>Role rights for financial institution</a:t>
            </a:r>
          </a:p>
        </p:txBody>
      </p:sp>
      <p:sp>
        <p:nvSpPr>
          <p:cNvPr id="287747" name="Rectangle 5"/>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a:t>Customers can open/close accounts</a:t>
            </a:r>
          </a:p>
          <a:p>
            <a:r>
              <a:rPr lang="en-US" altLang="en-US"/>
              <a:t>Customers can initiate trade</a:t>
            </a:r>
          </a:p>
          <a:p>
            <a:r>
              <a:rPr lang="en-US" altLang="en-US"/>
              <a:t>Broker can perform trade</a:t>
            </a:r>
          </a:p>
          <a:p>
            <a:r>
              <a:rPr lang="en-US" altLang="en-US"/>
              <a:t>Auditor can inspect (read) trade transactions</a:t>
            </a:r>
          </a:p>
        </p:txBody>
      </p:sp>
    </p:spTree>
    <p:extLst>
      <p:ext uri="{BB962C8B-B14F-4D97-AF65-F5344CB8AC3E}">
        <p14:creationId xmlns:p14="http://schemas.microsoft.com/office/powerpoint/2010/main" val="19794084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4"/>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Methodology summary</a:t>
            </a:r>
          </a:p>
        </p:txBody>
      </p:sp>
      <p:sp>
        <p:nvSpPr>
          <p:cNvPr id="301059" name="Rectangle 5"/>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b="0" dirty="0"/>
              <a:t>Use case activities define threats</a:t>
            </a:r>
          </a:p>
          <a:p>
            <a:r>
              <a:rPr lang="en-US" altLang="en-US" b="0" dirty="0"/>
              <a:t>Threats must be stopped or mitigated by applying policies </a:t>
            </a:r>
          </a:p>
          <a:p>
            <a:r>
              <a:rPr lang="en-US" altLang="en-US" b="0" dirty="0"/>
              <a:t>Use cases define needed actor rights</a:t>
            </a:r>
          </a:p>
          <a:p>
            <a:r>
              <a:rPr lang="en-US" altLang="en-US" b="0" dirty="0"/>
              <a:t>Access matrix or RBAC models formalize these rights </a:t>
            </a:r>
          </a:p>
          <a:p>
            <a:r>
              <a:rPr lang="en-US" altLang="en-US" b="0" dirty="0"/>
              <a:t>We get a </a:t>
            </a:r>
            <a:r>
              <a:rPr lang="en-US" altLang="en-US" dirty="0"/>
              <a:t>secure conceptual </a:t>
            </a:r>
            <a:r>
              <a:rPr lang="en-US" altLang="en-US" dirty="0" smtClean="0"/>
              <a:t>model </a:t>
            </a:r>
            <a:r>
              <a:rPr lang="en-US" altLang="en-US" b="0" dirty="0" smtClean="0"/>
              <a:t>using analysis patterns and ASPs</a:t>
            </a:r>
            <a:endParaRPr lang="en-US" altLang="en-US" b="0" dirty="0"/>
          </a:p>
        </p:txBody>
      </p:sp>
    </p:spTree>
    <p:extLst>
      <p:ext uri="{BB962C8B-B14F-4D97-AF65-F5344CB8AC3E}">
        <p14:creationId xmlns:p14="http://schemas.microsoft.com/office/powerpoint/2010/main" val="7777790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r>
              <a:rPr lang="en-US" altLang="en-US" smtClean="0">
                <a:solidFill>
                  <a:schemeClr val="accent2"/>
                </a:solidFill>
              </a:rPr>
              <a:t>Design stage</a:t>
            </a:r>
          </a:p>
        </p:txBody>
      </p:sp>
      <p:sp>
        <p:nvSpPr>
          <p:cNvPr id="295939" name="Rectangle 3"/>
          <p:cNvSpPr>
            <a:spLocks noGrp="1" noChangeArrowheads="1"/>
          </p:cNvSpPr>
          <p:nvPr>
            <p:ph type="body" idx="1"/>
          </p:nvPr>
        </p:nvSpPr>
        <p:spPr/>
        <p:txBody>
          <a:bodyPr/>
          <a:lstStyle/>
          <a:p>
            <a:pPr eaLnBrk="1" hangingPunct="1">
              <a:lnSpc>
                <a:spcPct val="90000"/>
              </a:lnSpc>
            </a:pPr>
            <a:r>
              <a:rPr lang="en-US" altLang="en-US" dirty="0" smtClean="0"/>
              <a:t>When we have the possible attacks to a system, design mechanisms are selected to stop these attacks. </a:t>
            </a:r>
          </a:p>
          <a:p>
            <a:pPr eaLnBrk="1" hangingPunct="1">
              <a:lnSpc>
                <a:spcPct val="90000"/>
              </a:lnSpc>
            </a:pPr>
            <a:r>
              <a:rPr lang="en-US" altLang="en-US" dirty="0" smtClean="0"/>
              <a:t>User interfaces should correspond to use cases and may be used to enforce the authorizations defined in the analysis stage. Secure interfaces enforce authorizations when users interact with the system. </a:t>
            </a:r>
          </a:p>
          <a:p>
            <a:pPr eaLnBrk="1" hangingPunct="1">
              <a:lnSpc>
                <a:spcPct val="90000"/>
              </a:lnSpc>
            </a:pPr>
            <a:r>
              <a:rPr lang="en-US" altLang="en-US" dirty="0" smtClean="0"/>
              <a:t>Components can be secured by using authorization rules for components. </a:t>
            </a:r>
          </a:p>
          <a:p>
            <a:pPr eaLnBrk="1" hangingPunct="1">
              <a:lnSpc>
                <a:spcPct val="90000"/>
              </a:lnSpc>
            </a:pPr>
            <a:r>
              <a:rPr lang="en-US" altLang="en-US" dirty="0" smtClean="0"/>
              <a:t>Distribution provides another dimension where security restrictions can be applied. </a:t>
            </a:r>
          </a:p>
          <a:p>
            <a:pPr>
              <a:lnSpc>
                <a:spcPct val="90000"/>
              </a:lnSpc>
            </a:pPr>
            <a:endParaRPr lang="en-US" altLang="en-US" dirty="0" smtClean="0"/>
          </a:p>
        </p:txBody>
      </p:sp>
    </p:spTree>
    <p:extLst>
      <p:ext uri="{BB962C8B-B14F-4D97-AF65-F5344CB8AC3E}">
        <p14:creationId xmlns:p14="http://schemas.microsoft.com/office/powerpoint/2010/main" val="41766094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Twin peaks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To </a:t>
            </a:r>
            <a:r>
              <a:rPr lang="en-US" dirty="0"/>
              <a:t>define each </a:t>
            </a:r>
            <a:r>
              <a:rPr lang="en-US" dirty="0" smtClean="0"/>
              <a:t>refinement of the architecture </a:t>
            </a:r>
            <a:r>
              <a:rPr lang="en-US" dirty="0"/>
              <a:t>we can use RAs which in each stage become more concrete. </a:t>
            </a:r>
            <a:r>
              <a:rPr lang="en-US" dirty="0" smtClean="0"/>
              <a:t>These </a:t>
            </a:r>
            <a:r>
              <a:rPr lang="en-US" dirty="0"/>
              <a:t>concrete architectures introduce architectural artifacts that can also be attacked and therefore must be protected. We refine the goal-based threats to produce a design model which is effectively a SRA. This is refined to produce a new architecture and the cycle repeats. </a:t>
            </a:r>
          </a:p>
          <a:p>
            <a:pPr marL="0" indent="0">
              <a:buNone/>
            </a:pPr>
            <a:r>
              <a:rPr lang="en-US" dirty="0"/>
              <a:t> </a:t>
            </a:r>
          </a:p>
          <a:p>
            <a:r>
              <a:rPr lang="en-US" dirty="0"/>
              <a:t>In each iteration </a:t>
            </a:r>
            <a:r>
              <a:rPr lang="en-US" dirty="0" smtClean="0"/>
              <a:t>the misuse </a:t>
            </a:r>
            <a:r>
              <a:rPr lang="en-US" dirty="0"/>
              <a:t>patterns that describe attacks indicate the architectural units that are used to perform the attack; these units are the places where we can collect evidence of attacks and where we can assess the damage that was done by the attack. Models of this type can be used for automatic generation of attacks to see if evidence can be collected from them using some specific method; dealing with known threats also helps reduce data collection for </a:t>
            </a:r>
            <a:r>
              <a:rPr lang="en-US" dirty="0" smtClean="0"/>
              <a:t>forensics. </a:t>
            </a:r>
            <a:endParaRPr lang="en-US" dirty="0"/>
          </a:p>
        </p:txBody>
      </p:sp>
    </p:spTree>
    <p:extLst>
      <p:ext uri="{BB962C8B-B14F-4D97-AF65-F5344CB8AC3E}">
        <p14:creationId xmlns:p14="http://schemas.microsoft.com/office/powerpoint/2010/main" val="242017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txBox="1">
            <a:spLocks noChangeArrowheads="1"/>
          </p:cNvSpPr>
          <p:nvPr/>
        </p:nvSpPr>
        <p:spPr bwMode="auto">
          <a:xfrm>
            <a:off x="1981489" y="761841"/>
            <a:ext cx="8229024" cy="91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3873163" eaLnBrk="0" hangingPunct="0">
              <a:defRPr>
                <a:solidFill>
                  <a:schemeClr val="tx1"/>
                </a:solidFill>
                <a:latin typeface="Arial" pitchFamily="34" charset="0"/>
                <a:cs typeface="Arial" pitchFamily="34" charset="0"/>
              </a:defRPr>
            </a:lvl1pPr>
            <a:lvl2pPr marL="742950" indent="-285750" defTabSz="-13873163" eaLnBrk="0" hangingPunct="0">
              <a:defRPr>
                <a:solidFill>
                  <a:schemeClr val="tx1"/>
                </a:solidFill>
                <a:latin typeface="Arial" pitchFamily="34" charset="0"/>
                <a:cs typeface="Arial" pitchFamily="34" charset="0"/>
              </a:defRPr>
            </a:lvl2pPr>
            <a:lvl3pPr marL="1143000" indent="-228600" defTabSz="-13873163" eaLnBrk="0" hangingPunct="0">
              <a:defRPr>
                <a:solidFill>
                  <a:schemeClr val="tx1"/>
                </a:solidFill>
                <a:latin typeface="Arial" pitchFamily="34" charset="0"/>
                <a:cs typeface="Arial" pitchFamily="34" charset="0"/>
              </a:defRPr>
            </a:lvl3pPr>
            <a:lvl4pPr marL="1600200" indent="-228600" defTabSz="-13873163" eaLnBrk="0" hangingPunct="0">
              <a:defRPr>
                <a:solidFill>
                  <a:schemeClr val="tx1"/>
                </a:solidFill>
                <a:latin typeface="Arial" pitchFamily="34" charset="0"/>
                <a:cs typeface="Arial" pitchFamily="34" charset="0"/>
              </a:defRPr>
            </a:lvl4pPr>
            <a:lvl5pPr marL="2057400" indent="-228600" defTabSz="-13873163" eaLnBrk="0" hangingPunct="0">
              <a:defRPr>
                <a:solidFill>
                  <a:schemeClr val="tx1"/>
                </a:solidFill>
                <a:latin typeface="Arial" pitchFamily="34" charset="0"/>
                <a:cs typeface="Arial" pitchFamily="34" charset="0"/>
              </a:defRPr>
            </a:lvl5pPr>
            <a:lvl6pPr marL="2514600" indent="-228600" defTabSz="-138731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138731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138731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13873163" eaLnBrk="0" fontAlgn="base" hangingPunct="0">
              <a:spcBef>
                <a:spcPct val="0"/>
              </a:spcBef>
              <a:spcAft>
                <a:spcPct val="0"/>
              </a:spcAft>
              <a:defRPr>
                <a:solidFill>
                  <a:schemeClr val="tx1"/>
                </a:solidFill>
                <a:latin typeface="Arial" pitchFamily="34" charset="0"/>
                <a:cs typeface="Arial" pitchFamily="34" charset="0"/>
              </a:defRPr>
            </a:lvl9pPr>
          </a:lstStyle>
          <a:p>
            <a:pPr algn="ctr">
              <a:defRPr/>
            </a:pPr>
            <a:r>
              <a:rPr lang="en-US" altLang="en-US" sz="3600" b="1" dirty="0">
                <a:solidFill>
                  <a:schemeClr val="tx2"/>
                </a:solidFill>
              </a:rPr>
              <a:t>The Twin Peaks Model</a:t>
            </a:r>
          </a:p>
          <a:p>
            <a:pPr algn="ctr">
              <a:defRPr/>
            </a:pPr>
            <a:r>
              <a:rPr lang="en-US" altLang="en-US" sz="1633" b="1" dirty="0">
                <a:solidFill>
                  <a:schemeClr val="tx2"/>
                </a:solidFill>
              </a:rPr>
              <a:t>Bashar </a:t>
            </a:r>
            <a:r>
              <a:rPr lang="en-US" altLang="en-US" sz="1633" b="1" dirty="0" err="1">
                <a:solidFill>
                  <a:schemeClr val="tx2"/>
                </a:solidFill>
              </a:rPr>
              <a:t>Nuseibeh</a:t>
            </a:r>
            <a:endParaRPr lang="en-US" altLang="en-US" sz="1633" b="1" dirty="0">
              <a:solidFill>
                <a:schemeClr val="tx2"/>
              </a:solidFill>
            </a:endParaRPr>
          </a:p>
        </p:txBody>
      </p:sp>
      <p:sp>
        <p:nvSpPr>
          <p:cNvPr id="32771" name="Slide Number Placeholder 3"/>
          <p:cNvSpPr>
            <a:spLocks noGrp="1"/>
          </p:cNvSpPr>
          <p:nvPr>
            <p:ph type="sldNum" sz="quarter" idx="12"/>
          </p:nvPr>
        </p:nvSpPr>
        <p:spPr>
          <a:xfrm>
            <a:off x="8077650" y="6096162"/>
            <a:ext cx="2132863" cy="456527"/>
          </a:xfrm>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5" indent="-285752" eaLnBrk="0" hangingPunct="0">
              <a:defRPr>
                <a:solidFill>
                  <a:schemeClr val="tx1"/>
                </a:solidFill>
                <a:latin typeface="Arial" pitchFamily="34" charset="0"/>
                <a:cs typeface="Arial" pitchFamily="34" charset="0"/>
              </a:defRPr>
            </a:lvl2pPr>
            <a:lvl3pPr marL="1143008" indent="-228602" eaLnBrk="0" hangingPunct="0">
              <a:defRPr>
                <a:solidFill>
                  <a:schemeClr val="tx1"/>
                </a:solidFill>
                <a:latin typeface="Arial" pitchFamily="34" charset="0"/>
                <a:cs typeface="Arial" pitchFamily="34" charset="0"/>
              </a:defRPr>
            </a:lvl3pPr>
            <a:lvl4pPr marL="1600210" indent="-228602" eaLnBrk="0" hangingPunct="0">
              <a:defRPr>
                <a:solidFill>
                  <a:schemeClr val="tx1"/>
                </a:solidFill>
                <a:latin typeface="Arial" pitchFamily="34" charset="0"/>
                <a:cs typeface="Arial" pitchFamily="34" charset="0"/>
              </a:defRPr>
            </a:lvl4pPr>
            <a:lvl5pPr marL="2057413" indent="-228602" eaLnBrk="0" hangingPunct="0">
              <a:defRPr>
                <a:solidFill>
                  <a:schemeClr val="tx1"/>
                </a:solidFill>
                <a:latin typeface="Arial" pitchFamily="34" charset="0"/>
                <a:cs typeface="Arial" pitchFamily="34" charset="0"/>
              </a:defRPr>
            </a:lvl5pPr>
            <a:lvl6pPr marL="2514617" indent="-228602" eaLnBrk="0" fontAlgn="base" hangingPunct="0">
              <a:spcBef>
                <a:spcPct val="0"/>
              </a:spcBef>
              <a:spcAft>
                <a:spcPct val="0"/>
              </a:spcAft>
              <a:defRPr>
                <a:solidFill>
                  <a:schemeClr val="tx1"/>
                </a:solidFill>
                <a:latin typeface="Arial" pitchFamily="34" charset="0"/>
                <a:cs typeface="Arial" pitchFamily="34" charset="0"/>
              </a:defRPr>
            </a:lvl6pPr>
            <a:lvl7pPr marL="2971819" indent="-228602" eaLnBrk="0" fontAlgn="base" hangingPunct="0">
              <a:spcBef>
                <a:spcPct val="0"/>
              </a:spcBef>
              <a:spcAft>
                <a:spcPct val="0"/>
              </a:spcAft>
              <a:defRPr>
                <a:solidFill>
                  <a:schemeClr val="tx1"/>
                </a:solidFill>
                <a:latin typeface="Arial" pitchFamily="34" charset="0"/>
                <a:cs typeface="Arial" pitchFamily="34" charset="0"/>
              </a:defRPr>
            </a:lvl7pPr>
            <a:lvl8pPr marL="3429023" indent="-228602" eaLnBrk="0" fontAlgn="base" hangingPunct="0">
              <a:spcBef>
                <a:spcPct val="0"/>
              </a:spcBef>
              <a:spcAft>
                <a:spcPct val="0"/>
              </a:spcAft>
              <a:defRPr>
                <a:solidFill>
                  <a:schemeClr val="tx1"/>
                </a:solidFill>
                <a:latin typeface="Arial" pitchFamily="34" charset="0"/>
                <a:cs typeface="Arial" pitchFamily="34" charset="0"/>
              </a:defRPr>
            </a:lvl8pPr>
            <a:lvl9pPr marL="3886225" indent="-228602"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fld id="{77531F9F-82FB-49D7-9DAA-910EDAB979C5}" type="slidenum">
              <a:rPr lang="en-US" altLang="en-US">
                <a:latin typeface="Arial Black" pitchFamily="34" charset="0"/>
                <a:ea typeface="MS PGothic" pitchFamily="34" charset="-128"/>
              </a:rPr>
              <a:pPr algn="ctr" eaLnBrk="1" hangingPunct="1">
                <a:defRPr/>
              </a:pPr>
              <a:t>25</a:t>
            </a:fld>
            <a:endParaRPr lang="en-US" altLang="en-US">
              <a:latin typeface="Arial Black" pitchFamily="34" charset="0"/>
              <a:ea typeface="MS PGothic" pitchFamily="34" charset="-128"/>
            </a:endParaRPr>
          </a:p>
        </p:txBody>
      </p:sp>
      <p:pic>
        <p:nvPicPr>
          <p:cNvPr id="3789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901" y="1905321"/>
            <a:ext cx="7238200" cy="3885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3178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Twin peaks iterations</a:t>
            </a:r>
            <a:endParaRPr lang="en-US" dirty="0"/>
          </a:p>
        </p:txBody>
      </p:sp>
      <p:pic>
        <p:nvPicPr>
          <p:cNvPr id="3" name="Picture 2"/>
          <p:cNvPicPr>
            <a:picLocks noChangeAspect="1"/>
          </p:cNvPicPr>
          <p:nvPr/>
        </p:nvPicPr>
        <p:blipFill>
          <a:blip r:embed="rId2"/>
          <a:stretch>
            <a:fillRect/>
          </a:stretch>
        </p:blipFill>
        <p:spPr>
          <a:xfrm>
            <a:off x="2965837" y="2353586"/>
            <a:ext cx="5684613" cy="3347260"/>
          </a:xfrm>
          <a:prstGeom prst="rect">
            <a:avLst/>
          </a:prstGeom>
        </p:spPr>
      </p:pic>
    </p:spTree>
    <p:extLst>
      <p:ext uri="{BB962C8B-B14F-4D97-AF65-F5344CB8AC3E}">
        <p14:creationId xmlns:p14="http://schemas.microsoft.com/office/powerpoint/2010/main" val="3273620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r>
              <a:rPr lang="en-US" altLang="en-US" smtClean="0"/>
              <a:t>Design stage patterns</a:t>
            </a:r>
          </a:p>
        </p:txBody>
      </p:sp>
      <p:sp>
        <p:nvSpPr>
          <p:cNvPr id="297987" name="Rectangle 3"/>
          <p:cNvSpPr>
            <a:spLocks noGrp="1" noChangeArrowheads="1"/>
          </p:cNvSpPr>
          <p:nvPr>
            <p:ph type="body" idx="1"/>
          </p:nvPr>
        </p:nvSpPr>
        <p:spPr/>
        <p:txBody>
          <a:bodyPr/>
          <a:lstStyle/>
          <a:p>
            <a:r>
              <a:rPr lang="en-US" altLang="en-US" dirty="0" smtClean="0"/>
              <a:t>We can map from the application level to the lower levels</a:t>
            </a:r>
          </a:p>
          <a:p>
            <a:r>
              <a:rPr lang="en-US" altLang="en-US" dirty="0" smtClean="0"/>
              <a:t>The next diagram shows the application, distribution, database/communication, and operating system/communication levels</a:t>
            </a:r>
          </a:p>
        </p:txBody>
      </p:sp>
    </p:spTree>
    <p:extLst>
      <p:ext uri="{BB962C8B-B14F-4D97-AF65-F5344CB8AC3E}">
        <p14:creationId xmlns:p14="http://schemas.microsoft.com/office/powerpoint/2010/main" val="1925722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901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4389" y="358776"/>
            <a:ext cx="5483225" cy="613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77035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6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3450" y="533401"/>
            <a:ext cx="7785100" cy="520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37923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F9FE2D53-3045-4CAD-87DE-7566A3562A60}" type="datetime1">
              <a:rPr lang="en-US" altLang="en-US" sz="1400" b="0" i="0">
                <a:latin typeface="Times New Roman" panose="02020603050405020304" pitchFamily="18" charset="0"/>
              </a:rPr>
              <a:pPr eaLnBrk="0" hangingPunct="0">
                <a:spcBef>
                  <a:spcPct val="0"/>
                </a:spcBef>
                <a:buFontTx/>
                <a:buNone/>
              </a:pPr>
              <a:t>5/18/2016</a:t>
            </a:fld>
            <a:endParaRPr lang="en-US" altLang="en-US" sz="1400" b="0" i="0">
              <a:latin typeface="Times New Roman" panose="02020603050405020304" pitchFamily="18" charset="0"/>
            </a:endParaRPr>
          </a:p>
        </p:txBody>
      </p:sp>
      <p:sp>
        <p:nvSpPr>
          <p:cNvPr id="25805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90B9D4CB-EEE5-429F-9363-43433DA31A51}" type="slidenum">
              <a:rPr lang="en-US" altLang="en-US" sz="1400" b="0" i="0">
                <a:latin typeface="Times New Roman" panose="02020603050405020304" pitchFamily="18" charset="0"/>
              </a:rPr>
              <a:pPr eaLnBrk="0" hangingPunct="0">
                <a:spcBef>
                  <a:spcPct val="0"/>
                </a:spcBef>
                <a:buFontTx/>
                <a:buNone/>
              </a:pPr>
              <a:t>3</a:t>
            </a:fld>
            <a:endParaRPr lang="en-US" altLang="en-US" sz="1400" b="0" i="0">
              <a:latin typeface="Times New Roman" panose="02020603050405020304" pitchFamily="18" charset="0"/>
            </a:endParaRPr>
          </a:p>
        </p:txBody>
      </p:sp>
      <p:sp>
        <p:nvSpPr>
          <p:cNvPr id="258052" name="Rectangle 2"/>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a:solidFill>
                  <a:schemeClr val="accent2"/>
                </a:solidFill>
                <a:latin typeface="Script" pitchFamily="66"/>
              </a:rPr>
              <a:t>The design of secure systems</a:t>
            </a:r>
          </a:p>
        </p:txBody>
      </p:sp>
      <p:sp>
        <p:nvSpPr>
          <p:cNvPr id="258053" name="Rectangle 3"/>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3200" b="0" i="0" dirty="0">
                <a:latin typeface="Times New Roman" panose="02020603050405020304" pitchFamily="18" charset="0"/>
              </a:rPr>
              <a:t>We not only have to satisfy functional specs but nonfunctional specs. </a:t>
            </a:r>
          </a:p>
          <a:p>
            <a:r>
              <a:rPr lang="en-US" altLang="en-US" sz="3200" b="0" i="0" dirty="0">
                <a:latin typeface="Times New Roman" panose="02020603050405020304" pitchFamily="18" charset="0"/>
              </a:rPr>
              <a:t>Security is a nonfunctional aspect</a:t>
            </a:r>
          </a:p>
          <a:p>
            <a:r>
              <a:rPr lang="en-US" altLang="en-US" sz="3200" b="0" i="0" dirty="0">
                <a:latin typeface="Times New Roman" panose="02020603050405020304" pitchFamily="18" charset="0"/>
              </a:rPr>
              <a:t>We cannot show absence of security flaws</a:t>
            </a:r>
          </a:p>
          <a:p>
            <a:r>
              <a:rPr lang="en-US" altLang="en-US" sz="3200" b="0" i="0" dirty="0">
                <a:latin typeface="Times New Roman" panose="02020603050405020304" pitchFamily="18" charset="0"/>
              </a:rPr>
              <a:t>We must use good development methods and </a:t>
            </a:r>
            <a:r>
              <a:rPr lang="en-US" altLang="en-US" sz="3200" b="0" i="0" dirty="0" smtClean="0">
                <a:latin typeface="Times New Roman" panose="02020603050405020304" pitchFamily="18" charset="0"/>
              </a:rPr>
              <a:t>have some evaluation tests</a:t>
            </a:r>
            <a:endParaRPr lang="en-US" altLang="en-US" sz="3200" b="0" i="0" dirty="0">
              <a:latin typeface="Times New Roman" panose="02020603050405020304" pitchFamily="18" charset="0"/>
            </a:endParaRPr>
          </a:p>
        </p:txBody>
      </p:sp>
    </p:spTree>
    <p:extLst>
      <p:ext uri="{BB962C8B-B14F-4D97-AF65-F5344CB8AC3E}">
        <p14:creationId xmlns:p14="http://schemas.microsoft.com/office/powerpoint/2010/main" val="34606157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Title 1"/>
          <p:cNvSpPr>
            <a:spLocks noGrp="1"/>
          </p:cNvSpPr>
          <p:nvPr>
            <p:ph type="title"/>
          </p:nvPr>
        </p:nvSpPr>
        <p:spPr/>
        <p:txBody>
          <a:bodyPr/>
          <a:lstStyle/>
          <a:p>
            <a:r>
              <a:rPr lang="en-US" altLang="en-US" sz="3200"/>
              <a:t>Security is applied along the distribution path</a:t>
            </a:r>
          </a:p>
        </p:txBody>
      </p:sp>
      <p:sp>
        <p:nvSpPr>
          <p:cNvPr id="303107" name="Content Placeholder 2"/>
          <p:cNvSpPr>
            <a:spLocks noGrp="1"/>
          </p:cNvSpPr>
          <p:nvPr>
            <p:ph idx="1"/>
          </p:nvPr>
        </p:nvSpPr>
        <p:spPr/>
        <p:txBody>
          <a:bodyPr/>
          <a:lstStyle/>
          <a:p>
            <a:r>
              <a:rPr lang="en-US" altLang="en-US" smtClean="0"/>
              <a:t>Proxies and adapters apply authorization (Customer access to Accounts)</a:t>
            </a:r>
          </a:p>
          <a:p>
            <a:r>
              <a:rPr lang="en-US" altLang="en-US" smtClean="0"/>
              <a:t>Proxies and adapters apply authentication (Branch office and central office mutual authentication)</a:t>
            </a:r>
          </a:p>
          <a:p>
            <a:r>
              <a:rPr lang="en-US" altLang="en-US" smtClean="0"/>
              <a:t>Logging can be applied in the Transaction view (not shown)</a:t>
            </a:r>
          </a:p>
          <a:p>
            <a:r>
              <a:rPr lang="en-US" altLang="en-US" smtClean="0"/>
              <a:t>Broker communications can be encrypted</a:t>
            </a:r>
          </a:p>
          <a:p>
            <a:r>
              <a:rPr lang="en-US" altLang="en-US" smtClean="0"/>
              <a:t>Messages from Customers for trade can be signed</a:t>
            </a:r>
          </a:p>
          <a:p>
            <a:endParaRPr lang="en-US" altLang="en-US" smtClean="0"/>
          </a:p>
        </p:txBody>
      </p:sp>
    </p:spTree>
    <p:extLst>
      <p:ext uri="{BB962C8B-B14F-4D97-AF65-F5344CB8AC3E}">
        <p14:creationId xmlns:p14="http://schemas.microsoft.com/office/powerpoint/2010/main" val="27225924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930938"/>
          </a:xfrm>
        </p:spPr>
        <p:txBody>
          <a:bodyPr/>
          <a:lstStyle/>
          <a:p>
            <a:r>
              <a:rPr lang="en-US" dirty="0" smtClean="0"/>
              <a:t>Middleware patterns</a:t>
            </a:r>
            <a:endParaRPr lang="en-US" dirty="0"/>
          </a:p>
        </p:txBody>
      </p:sp>
      <p:pic>
        <p:nvPicPr>
          <p:cNvPr id="5" name="Picture 4"/>
          <p:cNvPicPr>
            <a:picLocks noChangeAspect="1"/>
          </p:cNvPicPr>
          <p:nvPr/>
        </p:nvPicPr>
        <p:blipFill>
          <a:blip r:embed="rId2"/>
          <a:stretch>
            <a:fillRect/>
          </a:stretch>
        </p:blipFill>
        <p:spPr>
          <a:xfrm>
            <a:off x="3992668" y="1690688"/>
            <a:ext cx="4206664" cy="4805527"/>
          </a:xfrm>
          <a:prstGeom prst="rect">
            <a:avLst/>
          </a:prstGeom>
        </p:spPr>
      </p:pic>
    </p:spTree>
    <p:extLst>
      <p:ext uri="{BB962C8B-B14F-4D97-AF65-F5344CB8AC3E}">
        <p14:creationId xmlns:p14="http://schemas.microsoft.com/office/powerpoint/2010/main" val="3371210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r>
            <a:br>
              <a:rPr lang="en-US" b="1" dirty="0"/>
            </a:br>
            <a:r>
              <a:rPr lang="en-US" b="1" dirty="0" smtClean="0"/>
              <a:t>Secure </a:t>
            </a:r>
            <a:r>
              <a:rPr lang="en-US" b="1" dirty="0"/>
              <a:t>Broker </a:t>
            </a:r>
            <a:r>
              <a:rPr lang="en-US" b="1" i="1" dirty="0"/>
              <a:t/>
            </a:r>
            <a:br>
              <a:rPr lang="en-US" b="1" i="1" dirty="0"/>
            </a:br>
            <a:r>
              <a:rPr lang="en-US" dirty="0"/>
              <a:t>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b="1" i="1" dirty="0" smtClean="0"/>
              <a:t>Secure </a:t>
            </a:r>
            <a:r>
              <a:rPr lang="en-US" b="1" i="1" dirty="0"/>
              <a:t>Broker</a:t>
            </a:r>
            <a:r>
              <a:rPr lang="en-US" b="1" dirty="0"/>
              <a:t> </a:t>
            </a:r>
            <a:r>
              <a:rPr lang="en-US" dirty="0"/>
              <a:t>extends </a:t>
            </a:r>
            <a:r>
              <a:rPr lang="en-US" i="1" dirty="0"/>
              <a:t>Broker</a:t>
            </a:r>
            <a:r>
              <a:rPr lang="en-US" dirty="0"/>
              <a:t> to provide secure interactions between distributed components</a:t>
            </a:r>
            <a:r>
              <a:rPr lang="en-US" dirty="0" smtClean="0"/>
              <a:t>.</a:t>
            </a:r>
          </a:p>
          <a:p>
            <a:r>
              <a:rPr lang="en-US" dirty="0"/>
              <a:t>The </a:t>
            </a:r>
            <a:r>
              <a:rPr lang="en-US" b="1" i="1" dirty="0"/>
              <a:t>Broker</a:t>
            </a:r>
            <a:r>
              <a:rPr lang="en-US" dirty="0"/>
              <a:t> architectural pattern can be used to structure distributed software systems with decoupled components that interact by remote service invocations.  A broker </a:t>
            </a:r>
            <a:r>
              <a:rPr lang="en-US" dirty="0" smtClean="0"/>
              <a:t>is </a:t>
            </a:r>
            <a:r>
              <a:rPr lang="en-US" dirty="0"/>
              <a:t>responsible for coordinating communication, such as forwarding requests, as well as for transmitting results and exceptions [Bus96]. </a:t>
            </a:r>
          </a:p>
          <a:p>
            <a:r>
              <a:rPr lang="en-US" b="1" dirty="0" smtClean="0"/>
              <a:t>Proxies</a:t>
            </a:r>
            <a:r>
              <a:rPr lang="en-US" dirty="0" smtClean="0"/>
              <a:t> </a:t>
            </a:r>
            <a:r>
              <a:rPr lang="en-US" dirty="0"/>
              <a:t>insulate their callers, Client and Server, from the implementation details of communications.  The </a:t>
            </a:r>
            <a:r>
              <a:rPr lang="en-US" b="1" dirty="0"/>
              <a:t>Bridge</a:t>
            </a:r>
            <a:r>
              <a:rPr lang="en-US" dirty="0"/>
              <a:t> class implements a similar concept for communications between Brokers. There are </a:t>
            </a:r>
            <a:r>
              <a:rPr lang="en-US" b="1" dirty="0"/>
              <a:t>two basic use cases </a:t>
            </a:r>
            <a:r>
              <a:rPr lang="en-US" dirty="0"/>
              <a:t>for Broker, illustrating its role in structuring transparent communications between clients and servers: Server Registration and Client Requests Service. </a:t>
            </a:r>
          </a:p>
        </p:txBody>
      </p:sp>
    </p:spTree>
    <p:extLst>
      <p:ext uri="{BB962C8B-B14F-4D97-AF65-F5344CB8AC3E}">
        <p14:creationId xmlns:p14="http://schemas.microsoft.com/office/powerpoint/2010/main" val="2245879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r>
              <a:rPr lang="en-US" altLang="en-US" smtClean="0">
                <a:solidFill>
                  <a:schemeClr val="accent2"/>
                </a:solidFill>
              </a:rPr>
              <a:t>Implementation stage</a:t>
            </a:r>
            <a:endParaRPr lang="en-US" altLang="en-US" smtClean="0"/>
          </a:p>
        </p:txBody>
      </p:sp>
      <p:sp>
        <p:nvSpPr>
          <p:cNvPr id="304131" name="Rectangle 3"/>
          <p:cNvSpPr>
            <a:spLocks noGrp="1" noChangeArrowheads="1"/>
          </p:cNvSpPr>
          <p:nvPr>
            <p:ph type="body" idx="1"/>
          </p:nvPr>
        </p:nvSpPr>
        <p:spPr/>
        <p:txBody>
          <a:bodyPr/>
          <a:lstStyle/>
          <a:p>
            <a:pPr eaLnBrk="1" hangingPunct="1"/>
            <a:r>
              <a:rPr lang="en-US" altLang="en-US" sz="2400"/>
              <a:t>Requires reflecting in the code the security rules defined in the design stage. </a:t>
            </a:r>
          </a:p>
          <a:p>
            <a:pPr eaLnBrk="1" hangingPunct="1"/>
            <a:r>
              <a:rPr lang="en-US" altLang="en-US" sz="2400"/>
              <a:t>Because these rules are expressed as classes, associations, and constraints, they can be implemented as classes in object-oriented languages.</a:t>
            </a:r>
          </a:p>
          <a:p>
            <a:pPr eaLnBrk="1" hangingPunct="1"/>
            <a:r>
              <a:rPr lang="en-US" altLang="en-US" sz="2400"/>
              <a:t>In this stage we can also select specific security packages or COTS components, e.g., a firewall product, a cryptographic package</a:t>
            </a:r>
          </a:p>
          <a:p>
            <a:pPr eaLnBrk="1" hangingPunct="1"/>
            <a:r>
              <a:rPr lang="en-US" altLang="en-US" sz="2400"/>
              <a:t>Some of the patterns identified earlier in the cycle can be replaced by COTS components (these can be tested to see if they include a similar pattern). </a:t>
            </a:r>
          </a:p>
          <a:p>
            <a:endParaRPr lang="en-US" altLang="en-US" sz="2400"/>
          </a:p>
        </p:txBody>
      </p:sp>
    </p:spTree>
    <p:extLst>
      <p:ext uri="{BB962C8B-B14F-4D97-AF65-F5344CB8AC3E}">
        <p14:creationId xmlns:p14="http://schemas.microsoft.com/office/powerpoint/2010/main" val="7583280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7600" y="1676400"/>
            <a:ext cx="381000" cy="3048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Rectangle 2"/>
          <p:cNvSpPr/>
          <p:nvPr/>
        </p:nvSpPr>
        <p:spPr>
          <a:xfrm>
            <a:off x="4343400" y="1676400"/>
            <a:ext cx="381000" cy="3048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Rectangle 3"/>
          <p:cNvSpPr/>
          <p:nvPr/>
        </p:nvSpPr>
        <p:spPr>
          <a:xfrm>
            <a:off x="5029200" y="1676400"/>
            <a:ext cx="381000" cy="3048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3657600" y="2286000"/>
            <a:ext cx="381000" cy="3048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4343400" y="2286000"/>
            <a:ext cx="381000" cy="3048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657600" y="3657600"/>
            <a:ext cx="381000" cy="304800"/>
          </a:xfrm>
          <a:prstGeom prst="rect">
            <a:avLst/>
          </a:prstGeom>
          <a:solidFill>
            <a:schemeClr val="accent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343400" y="3657600"/>
            <a:ext cx="381000" cy="304800"/>
          </a:xfrm>
          <a:prstGeom prst="rect">
            <a:avLst/>
          </a:prstGeom>
          <a:solidFill>
            <a:schemeClr val="accent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029200" y="3657600"/>
            <a:ext cx="381000" cy="304800"/>
          </a:xfrm>
          <a:prstGeom prst="rect">
            <a:avLst/>
          </a:prstGeom>
          <a:solidFill>
            <a:schemeClr val="accent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4343400" y="4267200"/>
            <a:ext cx="381000" cy="304800"/>
          </a:xfrm>
          <a:prstGeom prst="rect">
            <a:avLst/>
          </a:prstGeom>
          <a:solidFill>
            <a:schemeClr val="accent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1" name="Straight Connector 10"/>
          <p:cNvCxnSpPr/>
          <p:nvPr/>
        </p:nvCxnSpPr>
        <p:spPr>
          <a:xfrm flipV="1">
            <a:off x="4533900" y="19812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3848100" y="19812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4533900" y="39624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Isosceles Triangle 13"/>
          <p:cNvSpPr/>
          <p:nvPr/>
        </p:nvSpPr>
        <p:spPr>
          <a:xfrm>
            <a:off x="3771900" y="1981200"/>
            <a:ext cx="152400" cy="76200"/>
          </a:xfrm>
          <a:prstGeom prst="triangl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Isosceles Triangle 14"/>
          <p:cNvSpPr/>
          <p:nvPr/>
        </p:nvSpPr>
        <p:spPr>
          <a:xfrm>
            <a:off x="4457700" y="3962400"/>
            <a:ext cx="152400" cy="76200"/>
          </a:xfrm>
          <a:prstGeom prst="triangl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Flowchart: Decision 15"/>
          <p:cNvSpPr/>
          <p:nvPr/>
        </p:nvSpPr>
        <p:spPr>
          <a:xfrm>
            <a:off x="4457700" y="1981200"/>
            <a:ext cx="152400" cy="152400"/>
          </a:xfrm>
          <a:prstGeom prst="flowChartDecision">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5169" name="TextBox 21"/>
          <p:cNvSpPr txBox="1">
            <a:spLocks noChangeArrowheads="1"/>
          </p:cNvSpPr>
          <p:nvPr/>
        </p:nvSpPr>
        <p:spPr bwMode="auto">
          <a:xfrm>
            <a:off x="4876800" y="2205038"/>
            <a:ext cx="990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b="0" i="0">
                <a:latin typeface="Times" panose="02020603050405020304" pitchFamily="18" charset="0"/>
              </a:rPr>
              <a:t>Functional</a:t>
            </a:r>
          </a:p>
          <a:p>
            <a:pPr algn="ctr" eaLnBrk="1" hangingPunct="1">
              <a:spcBef>
                <a:spcPct val="0"/>
              </a:spcBef>
              <a:buFontTx/>
              <a:buNone/>
            </a:pPr>
            <a:r>
              <a:rPr lang="en-US" altLang="en-US" sz="1200" b="0" i="0">
                <a:latin typeface="Times" panose="02020603050405020304" pitchFamily="18" charset="0"/>
              </a:rPr>
              <a:t>Classes</a:t>
            </a:r>
          </a:p>
        </p:txBody>
      </p:sp>
      <p:sp>
        <p:nvSpPr>
          <p:cNvPr id="305170" name="TextBox 23"/>
          <p:cNvSpPr txBox="1">
            <a:spLocks noChangeArrowheads="1"/>
          </p:cNvSpPr>
          <p:nvPr/>
        </p:nvSpPr>
        <p:spPr bwMode="auto">
          <a:xfrm>
            <a:off x="4876800" y="4186238"/>
            <a:ext cx="990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b="0" i="0">
                <a:latin typeface="Times" panose="02020603050405020304" pitchFamily="18" charset="0"/>
              </a:rPr>
              <a:t>NFR</a:t>
            </a:r>
          </a:p>
          <a:p>
            <a:pPr algn="ctr" eaLnBrk="1" hangingPunct="1">
              <a:spcBef>
                <a:spcPct val="0"/>
              </a:spcBef>
              <a:buFontTx/>
              <a:buNone/>
            </a:pPr>
            <a:r>
              <a:rPr lang="en-US" altLang="en-US" sz="1200" b="0" i="0">
                <a:latin typeface="Times" panose="02020603050405020304" pitchFamily="18" charset="0"/>
              </a:rPr>
              <a:t>Classes</a:t>
            </a:r>
          </a:p>
        </p:txBody>
      </p:sp>
      <p:sp>
        <p:nvSpPr>
          <p:cNvPr id="19" name="Right Arrow 18"/>
          <p:cNvSpPr/>
          <p:nvPr/>
        </p:nvSpPr>
        <p:spPr>
          <a:xfrm>
            <a:off x="6172200" y="2057400"/>
            <a:ext cx="609600" cy="228600"/>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Right Arrow 19"/>
          <p:cNvSpPr/>
          <p:nvPr/>
        </p:nvSpPr>
        <p:spPr>
          <a:xfrm>
            <a:off x="6172200" y="4038600"/>
            <a:ext cx="609600" cy="228600"/>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1" name="Straight Connector 20"/>
          <p:cNvCxnSpPr/>
          <p:nvPr/>
        </p:nvCxnSpPr>
        <p:spPr>
          <a:xfrm>
            <a:off x="6172200" y="2057400"/>
            <a:ext cx="0" cy="228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172200" y="4038600"/>
            <a:ext cx="0" cy="228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5175" name="TextBox 32"/>
          <p:cNvSpPr txBox="1">
            <a:spLocks noChangeArrowheads="1"/>
          </p:cNvSpPr>
          <p:nvPr/>
        </p:nvSpPr>
        <p:spPr bwMode="auto">
          <a:xfrm>
            <a:off x="7086600" y="1760538"/>
            <a:ext cx="1219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0" i="0">
                <a:latin typeface="Times" panose="02020603050405020304" pitchFamily="18" charset="0"/>
              </a:rPr>
              <a:t>J2EE, </a:t>
            </a:r>
            <a:r>
              <a:rPr lang="en-US" altLang="en-US" sz="1200" i="0">
                <a:latin typeface="Times" panose="02020603050405020304" pitchFamily="18" charset="0"/>
              </a:rPr>
              <a:t>.</a:t>
            </a:r>
            <a:r>
              <a:rPr lang="en-US" altLang="en-US" sz="1200" b="0" i="0">
                <a:latin typeface="Times" panose="02020603050405020304" pitchFamily="18" charset="0"/>
              </a:rPr>
              <a:t>NET</a:t>
            </a:r>
          </a:p>
          <a:p>
            <a:pPr eaLnBrk="1" hangingPunct="1">
              <a:spcBef>
                <a:spcPct val="0"/>
              </a:spcBef>
              <a:buFontTx/>
              <a:buNone/>
            </a:pPr>
            <a:r>
              <a:rPr lang="en-US" altLang="en-US" sz="1200" b="0" i="0">
                <a:latin typeface="Times" panose="02020603050405020304" pitchFamily="18" charset="0"/>
              </a:rPr>
              <a:t>Web Services</a:t>
            </a:r>
          </a:p>
          <a:p>
            <a:pPr eaLnBrk="1" hangingPunct="1">
              <a:spcBef>
                <a:spcPct val="0"/>
              </a:spcBef>
              <a:buFontTx/>
              <a:buNone/>
            </a:pPr>
            <a:r>
              <a:rPr lang="en-US" altLang="en-US" sz="1200" b="0" i="0">
                <a:latin typeface="Times" panose="02020603050405020304" pitchFamily="18" charset="0"/>
              </a:rPr>
              <a:t>REST Services</a:t>
            </a:r>
          </a:p>
          <a:p>
            <a:pPr eaLnBrk="1" hangingPunct="1">
              <a:spcBef>
                <a:spcPct val="0"/>
              </a:spcBef>
              <a:buFontTx/>
              <a:buNone/>
            </a:pPr>
            <a:r>
              <a:rPr lang="en-US" altLang="en-US" sz="1200" b="0" i="0">
                <a:latin typeface="Times" panose="02020603050405020304" pitchFamily="18" charset="0"/>
              </a:rPr>
              <a:t>code</a:t>
            </a:r>
          </a:p>
        </p:txBody>
      </p:sp>
      <p:sp>
        <p:nvSpPr>
          <p:cNvPr id="305176" name="TextBox 33"/>
          <p:cNvSpPr txBox="1">
            <a:spLocks noChangeArrowheads="1"/>
          </p:cNvSpPr>
          <p:nvPr/>
        </p:nvSpPr>
        <p:spPr bwMode="auto">
          <a:xfrm>
            <a:off x="7086600" y="3924301"/>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0" i="0">
                <a:latin typeface="Times" panose="02020603050405020304" pitchFamily="18" charset="0"/>
              </a:rPr>
              <a:t>Security</a:t>
            </a:r>
            <a:r>
              <a:rPr lang="en-US" altLang="en-US" sz="1200" i="0">
                <a:latin typeface="Times" panose="02020603050405020304" pitchFamily="18" charset="0"/>
              </a:rPr>
              <a:t>/</a:t>
            </a:r>
            <a:r>
              <a:rPr lang="en-US" altLang="en-US" sz="1200" b="0" i="0">
                <a:latin typeface="Times" panose="02020603050405020304" pitchFamily="18" charset="0"/>
              </a:rPr>
              <a:t>Reliability</a:t>
            </a:r>
          </a:p>
          <a:p>
            <a:pPr eaLnBrk="1" hangingPunct="1">
              <a:spcBef>
                <a:spcPct val="0"/>
              </a:spcBef>
              <a:buFontTx/>
              <a:buNone/>
            </a:pPr>
            <a:r>
              <a:rPr lang="en-US" altLang="en-US" sz="1200" b="0" i="0">
                <a:latin typeface="Times" panose="02020603050405020304" pitchFamily="18" charset="0"/>
              </a:rPr>
              <a:t>COTS components</a:t>
            </a:r>
          </a:p>
        </p:txBody>
      </p:sp>
      <p:cxnSp>
        <p:nvCxnSpPr>
          <p:cNvPr id="25" name="Straight Connector 24"/>
          <p:cNvCxnSpPr/>
          <p:nvPr/>
        </p:nvCxnSpPr>
        <p:spPr>
          <a:xfrm>
            <a:off x="3048000" y="3124200"/>
            <a:ext cx="5943600"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848100" y="2590800"/>
            <a:ext cx="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533900" y="2590800"/>
            <a:ext cx="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610100" y="2590800"/>
            <a:ext cx="60960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038600" y="18288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724400" y="18288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2308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27888" y="2851150"/>
            <a:ext cx="228600" cy="3048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Rectangle 2"/>
          <p:cNvSpPr/>
          <p:nvPr/>
        </p:nvSpPr>
        <p:spPr>
          <a:xfrm>
            <a:off x="2514600" y="2286000"/>
            <a:ext cx="228600" cy="228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Rectangle 3"/>
          <p:cNvSpPr/>
          <p:nvPr/>
        </p:nvSpPr>
        <p:spPr>
          <a:xfrm>
            <a:off x="2514600" y="3429000"/>
            <a:ext cx="228600" cy="228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6181" name="TextBox 17"/>
          <p:cNvSpPr txBox="1">
            <a:spLocks noChangeArrowheads="1"/>
          </p:cNvSpPr>
          <p:nvPr/>
        </p:nvSpPr>
        <p:spPr bwMode="auto">
          <a:xfrm>
            <a:off x="2514600" y="2667001"/>
            <a:ext cx="228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i="0">
                <a:latin typeface="Times New Roman" panose="02020603050405020304" pitchFamily="18" charset="0"/>
                <a:cs typeface="Times New Roman" panose="02020603050405020304" pitchFamily="18" charset="0"/>
              </a:rPr>
              <a:t>.</a:t>
            </a:r>
          </a:p>
        </p:txBody>
      </p:sp>
      <p:sp>
        <p:nvSpPr>
          <p:cNvPr id="306182" name="TextBox 18"/>
          <p:cNvSpPr txBox="1">
            <a:spLocks noChangeArrowheads="1"/>
          </p:cNvSpPr>
          <p:nvPr/>
        </p:nvSpPr>
        <p:spPr bwMode="auto">
          <a:xfrm>
            <a:off x="2514600" y="2771776"/>
            <a:ext cx="228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i="0">
                <a:latin typeface="Times New Roman" panose="02020603050405020304" pitchFamily="18" charset="0"/>
                <a:cs typeface="Times New Roman" panose="02020603050405020304" pitchFamily="18" charset="0"/>
              </a:rPr>
              <a:t>.</a:t>
            </a:r>
          </a:p>
        </p:txBody>
      </p:sp>
      <p:sp>
        <p:nvSpPr>
          <p:cNvPr id="306183" name="TextBox 19"/>
          <p:cNvSpPr txBox="1">
            <a:spLocks noChangeArrowheads="1"/>
          </p:cNvSpPr>
          <p:nvPr/>
        </p:nvSpPr>
        <p:spPr bwMode="auto">
          <a:xfrm>
            <a:off x="2514600" y="2876551"/>
            <a:ext cx="228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i="0">
                <a:latin typeface="Times New Roman" panose="02020603050405020304" pitchFamily="18" charset="0"/>
                <a:cs typeface="Times New Roman" panose="02020603050405020304" pitchFamily="18" charset="0"/>
              </a:rPr>
              <a:t>.</a:t>
            </a:r>
          </a:p>
        </p:txBody>
      </p:sp>
      <p:sp>
        <p:nvSpPr>
          <p:cNvPr id="306184" name="TextBox 20"/>
          <p:cNvSpPr txBox="1">
            <a:spLocks noChangeArrowheads="1"/>
          </p:cNvSpPr>
          <p:nvPr/>
        </p:nvSpPr>
        <p:spPr bwMode="auto">
          <a:xfrm>
            <a:off x="3048000" y="2362201"/>
            <a:ext cx="914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b="0" i="0">
                <a:latin typeface="Times New Roman" panose="02020603050405020304" pitchFamily="18" charset="0"/>
                <a:cs typeface="Times New Roman" panose="02020603050405020304" pitchFamily="18" charset="0"/>
              </a:rPr>
              <a:t>Customers</a:t>
            </a:r>
          </a:p>
        </p:txBody>
      </p:sp>
      <p:cxnSp>
        <p:nvCxnSpPr>
          <p:cNvPr id="9" name="Straight Connector 8"/>
          <p:cNvCxnSpPr/>
          <p:nvPr/>
        </p:nvCxnSpPr>
        <p:spPr>
          <a:xfrm>
            <a:off x="2743200" y="2400300"/>
            <a:ext cx="914400" cy="495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743200" y="3048000"/>
            <a:ext cx="914400" cy="495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572000" y="3733800"/>
            <a:ext cx="228600" cy="228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 name="Straight Connector 11"/>
          <p:cNvCxnSpPr/>
          <p:nvPr/>
        </p:nvCxnSpPr>
        <p:spPr>
          <a:xfrm flipH="1" flipV="1">
            <a:off x="4267200" y="3248026"/>
            <a:ext cx="419100" cy="485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6189" name="TextBox 35"/>
          <p:cNvSpPr txBox="1">
            <a:spLocks noChangeArrowheads="1"/>
          </p:cNvSpPr>
          <p:nvPr/>
        </p:nvSpPr>
        <p:spPr bwMode="auto">
          <a:xfrm>
            <a:off x="2209800" y="3733801"/>
            <a:ext cx="83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b="0" i="0">
                <a:latin typeface="Times New Roman" panose="02020603050405020304" pitchFamily="18" charset="0"/>
                <a:cs typeface="Times New Roman" panose="02020603050405020304" pitchFamily="18" charset="0"/>
              </a:rPr>
              <a:t>ATMs,</a:t>
            </a:r>
          </a:p>
          <a:p>
            <a:pPr algn="ctr">
              <a:spcBef>
                <a:spcPct val="0"/>
              </a:spcBef>
              <a:buFontTx/>
              <a:buNone/>
            </a:pPr>
            <a:r>
              <a:rPr lang="en-US" altLang="en-US" sz="1200" b="0" i="0">
                <a:latin typeface="Times New Roman" panose="02020603050405020304" pitchFamily="18" charset="0"/>
                <a:cs typeface="Times New Roman" panose="02020603050405020304" pitchFamily="18" charset="0"/>
              </a:rPr>
              <a:t>Browsers</a:t>
            </a:r>
          </a:p>
        </p:txBody>
      </p:sp>
      <p:sp>
        <p:nvSpPr>
          <p:cNvPr id="306190" name="TextBox 36"/>
          <p:cNvSpPr txBox="1">
            <a:spLocks noChangeArrowheads="1"/>
          </p:cNvSpPr>
          <p:nvPr/>
        </p:nvSpPr>
        <p:spPr bwMode="auto">
          <a:xfrm>
            <a:off x="4267200" y="4033838"/>
            <a:ext cx="83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b="0" i="0">
                <a:latin typeface="Times New Roman" panose="02020603050405020304" pitchFamily="18" charset="0"/>
                <a:cs typeface="Times New Roman" panose="02020603050405020304" pitchFamily="18" charset="0"/>
              </a:rPr>
              <a:t>Brokers</a:t>
            </a:r>
          </a:p>
          <a:p>
            <a:pPr algn="ctr">
              <a:spcBef>
                <a:spcPct val="0"/>
              </a:spcBef>
              <a:buFontTx/>
              <a:buNone/>
            </a:pPr>
            <a:r>
              <a:rPr lang="en-US" altLang="en-US" sz="1200" b="0" i="0">
                <a:latin typeface="Times New Roman" panose="02020603050405020304" pitchFamily="18" charset="0"/>
                <a:cs typeface="Times New Roman" panose="02020603050405020304" pitchFamily="18" charset="0"/>
              </a:rPr>
              <a:t>Auditors</a:t>
            </a:r>
          </a:p>
        </p:txBody>
      </p:sp>
      <p:sp>
        <p:nvSpPr>
          <p:cNvPr id="306191" name="TextBox 37"/>
          <p:cNvSpPr txBox="1">
            <a:spLocks noChangeArrowheads="1"/>
          </p:cNvSpPr>
          <p:nvPr/>
        </p:nvSpPr>
        <p:spPr bwMode="auto">
          <a:xfrm>
            <a:off x="4448175" y="3305176"/>
            <a:ext cx="914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b="0" i="0">
                <a:latin typeface="Times New Roman" panose="02020603050405020304" pitchFamily="18" charset="0"/>
                <a:cs typeface="Times New Roman" panose="02020603050405020304" pitchFamily="18" charset="0"/>
              </a:rPr>
              <a:t>certificates</a:t>
            </a:r>
          </a:p>
        </p:txBody>
      </p:sp>
      <p:sp>
        <p:nvSpPr>
          <p:cNvPr id="306192" name="TextBox 38"/>
          <p:cNvSpPr txBox="1">
            <a:spLocks noChangeArrowheads="1"/>
          </p:cNvSpPr>
          <p:nvPr/>
        </p:nvSpPr>
        <p:spPr bwMode="auto">
          <a:xfrm>
            <a:off x="2895600" y="3276601"/>
            <a:ext cx="1066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b="0" i="0">
                <a:latin typeface="Times New Roman" panose="02020603050405020304" pitchFamily="18" charset="0"/>
                <a:cs typeface="Times New Roman" panose="02020603050405020304" pitchFamily="18" charset="0"/>
              </a:rPr>
              <a:t>message</a:t>
            </a:r>
          </a:p>
          <a:p>
            <a:pPr algn="ctr">
              <a:spcBef>
                <a:spcPct val="0"/>
              </a:spcBef>
              <a:buFontTx/>
              <a:buNone/>
            </a:pPr>
            <a:r>
              <a:rPr lang="en-US" altLang="en-US" sz="1200" b="0" i="0">
                <a:latin typeface="Times New Roman" panose="02020603050405020304" pitchFamily="18" charset="0"/>
                <a:cs typeface="Times New Roman" panose="02020603050405020304" pitchFamily="18" charset="0"/>
              </a:rPr>
              <a:t>encryption</a:t>
            </a:r>
          </a:p>
        </p:txBody>
      </p:sp>
      <p:cxnSp>
        <p:nvCxnSpPr>
          <p:cNvPr id="17" name="Straight Connector 16"/>
          <p:cNvCxnSpPr/>
          <p:nvPr/>
        </p:nvCxnSpPr>
        <p:spPr>
          <a:xfrm>
            <a:off x="4419600" y="2971800"/>
            <a:ext cx="1143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Freeform 17"/>
          <p:cNvSpPr/>
          <p:nvPr/>
        </p:nvSpPr>
        <p:spPr>
          <a:xfrm rot="20204642">
            <a:off x="3382963" y="2576513"/>
            <a:ext cx="1250950" cy="798512"/>
          </a:xfrm>
          <a:custGeom>
            <a:avLst/>
            <a:gdLst>
              <a:gd name="connsiteX0" fmla="*/ 0 w 1881170"/>
              <a:gd name="connsiteY0" fmla="*/ 484604 h 1446629"/>
              <a:gd name="connsiteX1" fmla="*/ 0 w 1881170"/>
              <a:gd name="connsiteY1" fmla="*/ 484604 h 1446629"/>
              <a:gd name="connsiteX2" fmla="*/ 9525 w 1881170"/>
              <a:gd name="connsiteY2" fmla="*/ 246479 h 1446629"/>
              <a:gd name="connsiteX3" fmla="*/ 38100 w 1881170"/>
              <a:gd name="connsiteY3" fmla="*/ 189329 h 1446629"/>
              <a:gd name="connsiteX4" fmla="*/ 66675 w 1881170"/>
              <a:gd name="connsiteY4" fmla="*/ 179804 h 1446629"/>
              <a:gd name="connsiteX5" fmla="*/ 190500 w 1881170"/>
              <a:gd name="connsiteY5" fmla="*/ 170279 h 1446629"/>
              <a:gd name="connsiteX6" fmla="*/ 219075 w 1881170"/>
              <a:gd name="connsiteY6" fmla="*/ 160754 h 1446629"/>
              <a:gd name="connsiteX7" fmla="*/ 285750 w 1881170"/>
              <a:gd name="connsiteY7" fmla="*/ 141704 h 1446629"/>
              <a:gd name="connsiteX8" fmla="*/ 342900 w 1881170"/>
              <a:gd name="connsiteY8" fmla="*/ 113129 h 1446629"/>
              <a:gd name="connsiteX9" fmla="*/ 361950 w 1881170"/>
              <a:gd name="connsiteY9" fmla="*/ 84554 h 1446629"/>
              <a:gd name="connsiteX10" fmla="*/ 419100 w 1881170"/>
              <a:gd name="connsiteY10" fmla="*/ 65504 h 1446629"/>
              <a:gd name="connsiteX11" fmla="*/ 476250 w 1881170"/>
              <a:gd name="connsiteY11" fmla="*/ 36929 h 1446629"/>
              <a:gd name="connsiteX12" fmla="*/ 533400 w 1881170"/>
              <a:gd name="connsiteY12" fmla="*/ 8354 h 1446629"/>
              <a:gd name="connsiteX13" fmla="*/ 695325 w 1881170"/>
              <a:gd name="connsiteY13" fmla="*/ 36929 h 1446629"/>
              <a:gd name="connsiteX14" fmla="*/ 723900 w 1881170"/>
              <a:gd name="connsiteY14" fmla="*/ 46454 h 1446629"/>
              <a:gd name="connsiteX15" fmla="*/ 752475 w 1881170"/>
              <a:gd name="connsiteY15" fmla="*/ 55979 h 1446629"/>
              <a:gd name="connsiteX16" fmla="*/ 828675 w 1881170"/>
              <a:gd name="connsiteY16" fmla="*/ 122654 h 1446629"/>
              <a:gd name="connsiteX17" fmla="*/ 857250 w 1881170"/>
              <a:gd name="connsiteY17" fmla="*/ 141704 h 1446629"/>
              <a:gd name="connsiteX18" fmla="*/ 885825 w 1881170"/>
              <a:gd name="connsiteY18" fmla="*/ 160754 h 1446629"/>
              <a:gd name="connsiteX19" fmla="*/ 942975 w 1881170"/>
              <a:gd name="connsiteY19" fmla="*/ 179804 h 1446629"/>
              <a:gd name="connsiteX20" fmla="*/ 971550 w 1881170"/>
              <a:gd name="connsiteY20" fmla="*/ 189329 h 1446629"/>
              <a:gd name="connsiteX21" fmla="*/ 1057275 w 1881170"/>
              <a:gd name="connsiteY21" fmla="*/ 179804 h 1446629"/>
              <a:gd name="connsiteX22" fmla="*/ 1123950 w 1881170"/>
              <a:gd name="connsiteY22" fmla="*/ 160754 h 1446629"/>
              <a:gd name="connsiteX23" fmla="*/ 1285875 w 1881170"/>
              <a:gd name="connsiteY23" fmla="*/ 189329 h 1446629"/>
              <a:gd name="connsiteX24" fmla="*/ 1314450 w 1881170"/>
              <a:gd name="connsiteY24" fmla="*/ 208379 h 1446629"/>
              <a:gd name="connsiteX25" fmla="*/ 1333500 w 1881170"/>
              <a:gd name="connsiteY25" fmla="*/ 236954 h 1446629"/>
              <a:gd name="connsiteX26" fmla="*/ 1362075 w 1881170"/>
              <a:gd name="connsiteY26" fmla="*/ 265529 h 1446629"/>
              <a:gd name="connsiteX27" fmla="*/ 1371600 w 1881170"/>
              <a:gd name="connsiteY27" fmla="*/ 294104 h 1446629"/>
              <a:gd name="connsiteX28" fmla="*/ 1466850 w 1881170"/>
              <a:gd name="connsiteY28" fmla="*/ 408404 h 1446629"/>
              <a:gd name="connsiteX29" fmla="*/ 1495425 w 1881170"/>
              <a:gd name="connsiteY29" fmla="*/ 417929 h 1446629"/>
              <a:gd name="connsiteX30" fmla="*/ 1552575 w 1881170"/>
              <a:gd name="connsiteY30" fmla="*/ 456029 h 1446629"/>
              <a:gd name="connsiteX31" fmla="*/ 1581150 w 1881170"/>
              <a:gd name="connsiteY31" fmla="*/ 475079 h 1446629"/>
              <a:gd name="connsiteX32" fmla="*/ 1609725 w 1881170"/>
              <a:gd name="connsiteY32" fmla="*/ 494129 h 1446629"/>
              <a:gd name="connsiteX33" fmla="*/ 1638300 w 1881170"/>
              <a:gd name="connsiteY33" fmla="*/ 513179 h 1446629"/>
              <a:gd name="connsiteX34" fmla="*/ 1657350 w 1881170"/>
              <a:gd name="connsiteY34" fmla="*/ 541754 h 1446629"/>
              <a:gd name="connsiteX35" fmla="*/ 1685925 w 1881170"/>
              <a:gd name="connsiteY35" fmla="*/ 560804 h 1446629"/>
              <a:gd name="connsiteX36" fmla="*/ 1704975 w 1881170"/>
              <a:gd name="connsiteY36" fmla="*/ 617954 h 1446629"/>
              <a:gd name="connsiteX37" fmla="*/ 1724025 w 1881170"/>
              <a:gd name="connsiteY37" fmla="*/ 646529 h 1446629"/>
              <a:gd name="connsiteX38" fmla="*/ 1733550 w 1881170"/>
              <a:gd name="connsiteY38" fmla="*/ 789404 h 1446629"/>
              <a:gd name="connsiteX39" fmla="*/ 1781175 w 1881170"/>
              <a:gd name="connsiteY39" fmla="*/ 875129 h 1446629"/>
              <a:gd name="connsiteX40" fmla="*/ 1828800 w 1881170"/>
              <a:gd name="connsiteY40" fmla="*/ 922754 h 1446629"/>
              <a:gd name="connsiteX41" fmla="*/ 1847850 w 1881170"/>
              <a:gd name="connsiteY41" fmla="*/ 979904 h 1446629"/>
              <a:gd name="connsiteX42" fmla="*/ 1857375 w 1881170"/>
              <a:gd name="connsiteY42" fmla="*/ 1008479 h 1446629"/>
              <a:gd name="connsiteX43" fmla="*/ 1876425 w 1881170"/>
              <a:gd name="connsiteY43" fmla="*/ 1037054 h 1446629"/>
              <a:gd name="connsiteX44" fmla="*/ 1866900 w 1881170"/>
              <a:gd name="connsiteY44" fmla="*/ 1132304 h 1446629"/>
              <a:gd name="connsiteX45" fmla="*/ 1809750 w 1881170"/>
              <a:gd name="connsiteY45" fmla="*/ 1170404 h 1446629"/>
              <a:gd name="connsiteX46" fmla="*/ 1724025 w 1881170"/>
              <a:gd name="connsiteY46" fmla="*/ 1208504 h 1446629"/>
              <a:gd name="connsiteX47" fmla="*/ 1685925 w 1881170"/>
              <a:gd name="connsiteY47" fmla="*/ 1265654 h 1446629"/>
              <a:gd name="connsiteX48" fmla="*/ 1666875 w 1881170"/>
              <a:gd name="connsiteY48" fmla="*/ 1294229 h 1446629"/>
              <a:gd name="connsiteX49" fmla="*/ 1647825 w 1881170"/>
              <a:gd name="connsiteY49" fmla="*/ 1351379 h 1446629"/>
              <a:gd name="connsiteX50" fmla="*/ 1638300 w 1881170"/>
              <a:gd name="connsiteY50" fmla="*/ 1379954 h 1446629"/>
              <a:gd name="connsiteX51" fmla="*/ 1628775 w 1881170"/>
              <a:gd name="connsiteY51" fmla="*/ 1408529 h 1446629"/>
              <a:gd name="connsiteX52" fmla="*/ 1571625 w 1881170"/>
              <a:gd name="connsiteY52" fmla="*/ 1446629 h 1446629"/>
              <a:gd name="connsiteX53" fmla="*/ 1438275 w 1881170"/>
              <a:gd name="connsiteY53" fmla="*/ 1437104 h 1446629"/>
              <a:gd name="connsiteX54" fmla="*/ 1381125 w 1881170"/>
              <a:gd name="connsiteY54" fmla="*/ 1418054 h 1446629"/>
              <a:gd name="connsiteX55" fmla="*/ 1362075 w 1881170"/>
              <a:gd name="connsiteY55" fmla="*/ 1389479 h 1446629"/>
              <a:gd name="connsiteX56" fmla="*/ 1333500 w 1881170"/>
              <a:gd name="connsiteY56" fmla="*/ 1379954 h 1446629"/>
              <a:gd name="connsiteX57" fmla="*/ 1276350 w 1881170"/>
              <a:gd name="connsiteY57" fmla="*/ 1351379 h 1446629"/>
              <a:gd name="connsiteX58" fmla="*/ 1152525 w 1881170"/>
              <a:gd name="connsiteY58" fmla="*/ 1370429 h 1446629"/>
              <a:gd name="connsiteX59" fmla="*/ 1095375 w 1881170"/>
              <a:gd name="connsiteY59" fmla="*/ 1389479 h 1446629"/>
              <a:gd name="connsiteX60" fmla="*/ 1038225 w 1881170"/>
              <a:gd name="connsiteY60" fmla="*/ 1408529 h 1446629"/>
              <a:gd name="connsiteX61" fmla="*/ 1009650 w 1881170"/>
              <a:gd name="connsiteY61" fmla="*/ 1418054 h 1446629"/>
              <a:gd name="connsiteX62" fmla="*/ 952500 w 1881170"/>
              <a:gd name="connsiteY62" fmla="*/ 1427579 h 1446629"/>
              <a:gd name="connsiteX63" fmla="*/ 876300 w 1881170"/>
              <a:gd name="connsiteY63" fmla="*/ 1418054 h 1446629"/>
              <a:gd name="connsiteX64" fmla="*/ 847725 w 1881170"/>
              <a:gd name="connsiteY64" fmla="*/ 1399004 h 1446629"/>
              <a:gd name="connsiteX65" fmla="*/ 790575 w 1881170"/>
              <a:gd name="connsiteY65" fmla="*/ 1370429 h 1446629"/>
              <a:gd name="connsiteX66" fmla="*/ 752475 w 1881170"/>
              <a:gd name="connsiteY66" fmla="*/ 1313279 h 1446629"/>
              <a:gd name="connsiteX67" fmla="*/ 733425 w 1881170"/>
              <a:gd name="connsiteY67" fmla="*/ 1256129 h 1446629"/>
              <a:gd name="connsiteX68" fmla="*/ 723900 w 1881170"/>
              <a:gd name="connsiteY68" fmla="*/ 1170404 h 1446629"/>
              <a:gd name="connsiteX69" fmla="*/ 657225 w 1881170"/>
              <a:gd name="connsiteY69" fmla="*/ 1094204 h 1446629"/>
              <a:gd name="connsiteX70" fmla="*/ 600075 w 1881170"/>
              <a:gd name="connsiteY70" fmla="*/ 1075154 h 1446629"/>
              <a:gd name="connsiteX71" fmla="*/ 514350 w 1881170"/>
              <a:gd name="connsiteY71" fmla="*/ 1046579 h 1446629"/>
              <a:gd name="connsiteX72" fmla="*/ 485775 w 1881170"/>
              <a:gd name="connsiteY72" fmla="*/ 1037054 h 1446629"/>
              <a:gd name="connsiteX73" fmla="*/ 409575 w 1881170"/>
              <a:gd name="connsiteY73" fmla="*/ 1018004 h 1446629"/>
              <a:gd name="connsiteX74" fmla="*/ 371475 w 1881170"/>
              <a:gd name="connsiteY74" fmla="*/ 1008479 h 1446629"/>
              <a:gd name="connsiteX75" fmla="*/ 342900 w 1881170"/>
              <a:gd name="connsiteY75" fmla="*/ 998954 h 1446629"/>
              <a:gd name="connsiteX76" fmla="*/ 314325 w 1881170"/>
              <a:gd name="connsiteY76" fmla="*/ 941804 h 1446629"/>
              <a:gd name="connsiteX77" fmla="*/ 295275 w 1881170"/>
              <a:gd name="connsiteY77" fmla="*/ 884654 h 1446629"/>
              <a:gd name="connsiteX78" fmla="*/ 285750 w 1881170"/>
              <a:gd name="connsiteY78" fmla="*/ 856079 h 1446629"/>
              <a:gd name="connsiteX79" fmla="*/ 276225 w 1881170"/>
              <a:gd name="connsiteY79" fmla="*/ 827504 h 1446629"/>
              <a:gd name="connsiteX80" fmla="*/ 190500 w 1881170"/>
              <a:gd name="connsiteY80" fmla="*/ 770354 h 1446629"/>
              <a:gd name="connsiteX81" fmla="*/ 161925 w 1881170"/>
              <a:gd name="connsiteY81" fmla="*/ 751304 h 1446629"/>
              <a:gd name="connsiteX82" fmla="*/ 114300 w 1881170"/>
              <a:gd name="connsiteY82" fmla="*/ 703679 h 1446629"/>
              <a:gd name="connsiteX83" fmla="*/ 95250 w 1881170"/>
              <a:gd name="connsiteY83" fmla="*/ 675104 h 1446629"/>
              <a:gd name="connsiteX84" fmla="*/ 66675 w 1881170"/>
              <a:gd name="connsiteY84" fmla="*/ 646529 h 1446629"/>
              <a:gd name="connsiteX85" fmla="*/ 28575 w 1881170"/>
              <a:gd name="connsiteY85" fmla="*/ 532229 h 1446629"/>
              <a:gd name="connsiteX86" fmla="*/ 0 w 1881170"/>
              <a:gd name="connsiteY86" fmla="*/ 484604 h 1446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881170" h="1446629">
                <a:moveTo>
                  <a:pt x="0" y="484604"/>
                </a:moveTo>
                <a:lnTo>
                  <a:pt x="0" y="484604"/>
                </a:lnTo>
                <a:cubicBezTo>
                  <a:pt x="3175" y="405229"/>
                  <a:pt x="3865" y="325716"/>
                  <a:pt x="9525" y="246479"/>
                </a:cubicBezTo>
                <a:cubicBezTo>
                  <a:pt x="10571" y="231838"/>
                  <a:pt x="27276" y="197988"/>
                  <a:pt x="38100" y="189329"/>
                </a:cubicBezTo>
                <a:cubicBezTo>
                  <a:pt x="45940" y="183057"/>
                  <a:pt x="56712" y="181049"/>
                  <a:pt x="66675" y="179804"/>
                </a:cubicBezTo>
                <a:cubicBezTo>
                  <a:pt x="107752" y="174669"/>
                  <a:pt x="149225" y="173454"/>
                  <a:pt x="190500" y="170279"/>
                </a:cubicBezTo>
                <a:cubicBezTo>
                  <a:pt x="200025" y="167104"/>
                  <a:pt x="209421" y="163512"/>
                  <a:pt x="219075" y="160754"/>
                </a:cubicBezTo>
                <a:cubicBezTo>
                  <a:pt x="233317" y="156685"/>
                  <a:pt x="270525" y="149317"/>
                  <a:pt x="285750" y="141704"/>
                </a:cubicBezTo>
                <a:cubicBezTo>
                  <a:pt x="359608" y="104775"/>
                  <a:pt x="271076" y="137070"/>
                  <a:pt x="342900" y="113129"/>
                </a:cubicBezTo>
                <a:cubicBezTo>
                  <a:pt x="349250" y="103604"/>
                  <a:pt x="352242" y="90621"/>
                  <a:pt x="361950" y="84554"/>
                </a:cubicBezTo>
                <a:cubicBezTo>
                  <a:pt x="378978" y="73911"/>
                  <a:pt x="402392" y="76643"/>
                  <a:pt x="419100" y="65504"/>
                </a:cubicBezTo>
                <a:cubicBezTo>
                  <a:pt x="500992" y="10909"/>
                  <a:pt x="397380" y="76364"/>
                  <a:pt x="476250" y="36929"/>
                </a:cubicBezTo>
                <a:cubicBezTo>
                  <a:pt x="550108" y="0"/>
                  <a:pt x="461576" y="32295"/>
                  <a:pt x="533400" y="8354"/>
                </a:cubicBezTo>
                <a:cubicBezTo>
                  <a:pt x="658173" y="19697"/>
                  <a:pt x="604906" y="6789"/>
                  <a:pt x="695325" y="36929"/>
                </a:cubicBezTo>
                <a:lnTo>
                  <a:pt x="723900" y="46454"/>
                </a:lnTo>
                <a:lnTo>
                  <a:pt x="752475" y="55979"/>
                </a:lnTo>
                <a:cubicBezTo>
                  <a:pt x="784225" y="103604"/>
                  <a:pt x="762000" y="78204"/>
                  <a:pt x="828675" y="122654"/>
                </a:cubicBezTo>
                <a:lnTo>
                  <a:pt x="857250" y="141704"/>
                </a:lnTo>
                <a:cubicBezTo>
                  <a:pt x="866775" y="148054"/>
                  <a:pt x="874965" y="157134"/>
                  <a:pt x="885825" y="160754"/>
                </a:cubicBezTo>
                <a:lnTo>
                  <a:pt x="942975" y="179804"/>
                </a:lnTo>
                <a:lnTo>
                  <a:pt x="971550" y="189329"/>
                </a:lnTo>
                <a:cubicBezTo>
                  <a:pt x="1000125" y="186154"/>
                  <a:pt x="1028858" y="184176"/>
                  <a:pt x="1057275" y="179804"/>
                </a:cubicBezTo>
                <a:cubicBezTo>
                  <a:pt x="1079487" y="176387"/>
                  <a:pt x="1102612" y="167867"/>
                  <a:pt x="1123950" y="160754"/>
                </a:cubicBezTo>
                <a:cubicBezTo>
                  <a:pt x="1157301" y="163786"/>
                  <a:pt x="1247804" y="163948"/>
                  <a:pt x="1285875" y="189329"/>
                </a:cubicBezTo>
                <a:lnTo>
                  <a:pt x="1314450" y="208379"/>
                </a:lnTo>
                <a:cubicBezTo>
                  <a:pt x="1320800" y="217904"/>
                  <a:pt x="1326171" y="228160"/>
                  <a:pt x="1333500" y="236954"/>
                </a:cubicBezTo>
                <a:cubicBezTo>
                  <a:pt x="1342124" y="247302"/>
                  <a:pt x="1354603" y="254321"/>
                  <a:pt x="1362075" y="265529"/>
                </a:cubicBezTo>
                <a:cubicBezTo>
                  <a:pt x="1367644" y="273883"/>
                  <a:pt x="1366724" y="285327"/>
                  <a:pt x="1371600" y="294104"/>
                </a:cubicBezTo>
                <a:cubicBezTo>
                  <a:pt x="1385464" y="319059"/>
                  <a:pt x="1439614" y="399325"/>
                  <a:pt x="1466850" y="408404"/>
                </a:cubicBezTo>
                <a:cubicBezTo>
                  <a:pt x="1476375" y="411579"/>
                  <a:pt x="1486648" y="413053"/>
                  <a:pt x="1495425" y="417929"/>
                </a:cubicBezTo>
                <a:cubicBezTo>
                  <a:pt x="1515439" y="429048"/>
                  <a:pt x="1533525" y="443329"/>
                  <a:pt x="1552575" y="456029"/>
                </a:cubicBezTo>
                <a:lnTo>
                  <a:pt x="1581150" y="475079"/>
                </a:lnTo>
                <a:lnTo>
                  <a:pt x="1609725" y="494129"/>
                </a:lnTo>
                <a:lnTo>
                  <a:pt x="1638300" y="513179"/>
                </a:lnTo>
                <a:cubicBezTo>
                  <a:pt x="1644650" y="522704"/>
                  <a:pt x="1649255" y="533659"/>
                  <a:pt x="1657350" y="541754"/>
                </a:cubicBezTo>
                <a:cubicBezTo>
                  <a:pt x="1665445" y="549849"/>
                  <a:pt x="1679858" y="551096"/>
                  <a:pt x="1685925" y="560804"/>
                </a:cubicBezTo>
                <a:cubicBezTo>
                  <a:pt x="1696568" y="577832"/>
                  <a:pt x="1693836" y="601246"/>
                  <a:pt x="1704975" y="617954"/>
                </a:cubicBezTo>
                <a:lnTo>
                  <a:pt x="1724025" y="646529"/>
                </a:lnTo>
                <a:cubicBezTo>
                  <a:pt x="1727200" y="694154"/>
                  <a:pt x="1728279" y="741965"/>
                  <a:pt x="1733550" y="789404"/>
                </a:cubicBezTo>
                <a:cubicBezTo>
                  <a:pt x="1736903" y="819581"/>
                  <a:pt x="1768090" y="855501"/>
                  <a:pt x="1781175" y="875129"/>
                </a:cubicBezTo>
                <a:cubicBezTo>
                  <a:pt x="1806575" y="913229"/>
                  <a:pt x="1790700" y="897354"/>
                  <a:pt x="1828800" y="922754"/>
                </a:cubicBezTo>
                <a:lnTo>
                  <a:pt x="1847850" y="979904"/>
                </a:lnTo>
                <a:cubicBezTo>
                  <a:pt x="1851025" y="989429"/>
                  <a:pt x="1851806" y="1000125"/>
                  <a:pt x="1857375" y="1008479"/>
                </a:cubicBezTo>
                <a:lnTo>
                  <a:pt x="1876425" y="1037054"/>
                </a:lnTo>
                <a:cubicBezTo>
                  <a:pt x="1873250" y="1068804"/>
                  <a:pt x="1881170" y="1103764"/>
                  <a:pt x="1866900" y="1132304"/>
                </a:cubicBezTo>
                <a:cubicBezTo>
                  <a:pt x="1856661" y="1152782"/>
                  <a:pt x="1831470" y="1163164"/>
                  <a:pt x="1809750" y="1170404"/>
                </a:cubicBezTo>
                <a:cubicBezTo>
                  <a:pt x="1741740" y="1193074"/>
                  <a:pt x="1769308" y="1178315"/>
                  <a:pt x="1724025" y="1208504"/>
                </a:cubicBezTo>
                <a:lnTo>
                  <a:pt x="1685925" y="1265654"/>
                </a:lnTo>
                <a:cubicBezTo>
                  <a:pt x="1679575" y="1275179"/>
                  <a:pt x="1670495" y="1283369"/>
                  <a:pt x="1666875" y="1294229"/>
                </a:cubicBezTo>
                <a:lnTo>
                  <a:pt x="1647825" y="1351379"/>
                </a:lnTo>
                <a:lnTo>
                  <a:pt x="1638300" y="1379954"/>
                </a:lnTo>
                <a:cubicBezTo>
                  <a:pt x="1635125" y="1389479"/>
                  <a:pt x="1637129" y="1402960"/>
                  <a:pt x="1628775" y="1408529"/>
                </a:cubicBezTo>
                <a:lnTo>
                  <a:pt x="1571625" y="1446629"/>
                </a:lnTo>
                <a:cubicBezTo>
                  <a:pt x="1527175" y="1443454"/>
                  <a:pt x="1482345" y="1443715"/>
                  <a:pt x="1438275" y="1437104"/>
                </a:cubicBezTo>
                <a:cubicBezTo>
                  <a:pt x="1418417" y="1434125"/>
                  <a:pt x="1381125" y="1418054"/>
                  <a:pt x="1381125" y="1418054"/>
                </a:cubicBezTo>
                <a:cubicBezTo>
                  <a:pt x="1374775" y="1408529"/>
                  <a:pt x="1371014" y="1396630"/>
                  <a:pt x="1362075" y="1389479"/>
                </a:cubicBezTo>
                <a:cubicBezTo>
                  <a:pt x="1354235" y="1383207"/>
                  <a:pt x="1342480" y="1384444"/>
                  <a:pt x="1333500" y="1379954"/>
                </a:cubicBezTo>
                <a:cubicBezTo>
                  <a:pt x="1259642" y="1343025"/>
                  <a:pt x="1348174" y="1375320"/>
                  <a:pt x="1276350" y="1351379"/>
                </a:cubicBezTo>
                <a:cubicBezTo>
                  <a:pt x="1215980" y="1358087"/>
                  <a:pt x="1201049" y="1355872"/>
                  <a:pt x="1152525" y="1370429"/>
                </a:cubicBezTo>
                <a:cubicBezTo>
                  <a:pt x="1133291" y="1376199"/>
                  <a:pt x="1114425" y="1383129"/>
                  <a:pt x="1095375" y="1389479"/>
                </a:cubicBezTo>
                <a:lnTo>
                  <a:pt x="1038225" y="1408529"/>
                </a:lnTo>
                <a:cubicBezTo>
                  <a:pt x="1028700" y="1411704"/>
                  <a:pt x="1019554" y="1416403"/>
                  <a:pt x="1009650" y="1418054"/>
                </a:cubicBezTo>
                <a:lnTo>
                  <a:pt x="952500" y="1427579"/>
                </a:lnTo>
                <a:cubicBezTo>
                  <a:pt x="927100" y="1424404"/>
                  <a:pt x="900996" y="1424789"/>
                  <a:pt x="876300" y="1418054"/>
                </a:cubicBezTo>
                <a:cubicBezTo>
                  <a:pt x="865256" y="1415042"/>
                  <a:pt x="857964" y="1404124"/>
                  <a:pt x="847725" y="1399004"/>
                </a:cubicBezTo>
                <a:cubicBezTo>
                  <a:pt x="768855" y="1359569"/>
                  <a:pt x="872467" y="1425024"/>
                  <a:pt x="790575" y="1370429"/>
                </a:cubicBezTo>
                <a:cubicBezTo>
                  <a:pt x="777875" y="1351379"/>
                  <a:pt x="759715" y="1334999"/>
                  <a:pt x="752475" y="1313279"/>
                </a:cubicBezTo>
                <a:lnTo>
                  <a:pt x="733425" y="1256129"/>
                </a:lnTo>
                <a:cubicBezTo>
                  <a:pt x="730250" y="1227554"/>
                  <a:pt x="732992" y="1197679"/>
                  <a:pt x="723900" y="1170404"/>
                </a:cubicBezTo>
                <a:cubicBezTo>
                  <a:pt x="713823" y="1140172"/>
                  <a:pt x="687664" y="1107732"/>
                  <a:pt x="657225" y="1094204"/>
                </a:cubicBezTo>
                <a:cubicBezTo>
                  <a:pt x="638875" y="1086049"/>
                  <a:pt x="619125" y="1081504"/>
                  <a:pt x="600075" y="1075154"/>
                </a:cubicBezTo>
                <a:lnTo>
                  <a:pt x="514350" y="1046579"/>
                </a:lnTo>
                <a:cubicBezTo>
                  <a:pt x="504825" y="1043404"/>
                  <a:pt x="495515" y="1039489"/>
                  <a:pt x="485775" y="1037054"/>
                </a:cubicBezTo>
                <a:lnTo>
                  <a:pt x="409575" y="1018004"/>
                </a:lnTo>
                <a:cubicBezTo>
                  <a:pt x="396875" y="1014829"/>
                  <a:pt x="383894" y="1012619"/>
                  <a:pt x="371475" y="1008479"/>
                </a:cubicBezTo>
                <a:lnTo>
                  <a:pt x="342900" y="998954"/>
                </a:lnTo>
                <a:cubicBezTo>
                  <a:pt x="308162" y="894741"/>
                  <a:pt x="363564" y="1052591"/>
                  <a:pt x="314325" y="941804"/>
                </a:cubicBezTo>
                <a:cubicBezTo>
                  <a:pt x="306170" y="923454"/>
                  <a:pt x="301625" y="903704"/>
                  <a:pt x="295275" y="884654"/>
                </a:cubicBezTo>
                <a:lnTo>
                  <a:pt x="285750" y="856079"/>
                </a:lnTo>
                <a:cubicBezTo>
                  <a:pt x="282575" y="846554"/>
                  <a:pt x="284579" y="833073"/>
                  <a:pt x="276225" y="827504"/>
                </a:cubicBezTo>
                <a:lnTo>
                  <a:pt x="190500" y="770354"/>
                </a:lnTo>
                <a:lnTo>
                  <a:pt x="161925" y="751304"/>
                </a:lnTo>
                <a:cubicBezTo>
                  <a:pt x="111125" y="675104"/>
                  <a:pt x="177800" y="767179"/>
                  <a:pt x="114300" y="703679"/>
                </a:cubicBezTo>
                <a:cubicBezTo>
                  <a:pt x="106205" y="695584"/>
                  <a:pt x="102579" y="683898"/>
                  <a:pt x="95250" y="675104"/>
                </a:cubicBezTo>
                <a:cubicBezTo>
                  <a:pt x="86626" y="664756"/>
                  <a:pt x="76200" y="656054"/>
                  <a:pt x="66675" y="646529"/>
                </a:cubicBezTo>
                <a:lnTo>
                  <a:pt x="28575" y="532229"/>
                </a:lnTo>
                <a:cubicBezTo>
                  <a:pt x="18046" y="500642"/>
                  <a:pt x="4763" y="492542"/>
                  <a:pt x="0" y="484604"/>
                </a:cubicBez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6195" name="TextBox 44"/>
          <p:cNvSpPr txBox="1">
            <a:spLocks noChangeArrowheads="1"/>
          </p:cNvSpPr>
          <p:nvPr/>
        </p:nvSpPr>
        <p:spPr bwMode="auto">
          <a:xfrm>
            <a:off x="3684588" y="2841626"/>
            <a:ext cx="762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b="0" i="0">
                <a:latin typeface="Times New Roman" panose="02020603050405020304" pitchFamily="18" charset="0"/>
                <a:cs typeface="Times New Roman" panose="02020603050405020304" pitchFamily="18" charset="0"/>
              </a:rPr>
              <a:t>Internet</a:t>
            </a:r>
          </a:p>
        </p:txBody>
      </p:sp>
      <p:cxnSp>
        <p:nvCxnSpPr>
          <p:cNvPr id="20" name="Straight Connector 19"/>
          <p:cNvCxnSpPr/>
          <p:nvPr/>
        </p:nvCxnSpPr>
        <p:spPr>
          <a:xfrm>
            <a:off x="5791200" y="29718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7848600" y="2667000"/>
            <a:ext cx="914400" cy="609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Times New Roman" pitchFamily="18" charset="0"/>
                <a:cs typeface="Times New Roman" pitchFamily="18" charset="0"/>
              </a:rPr>
              <a:t> Web Application</a:t>
            </a:r>
          </a:p>
          <a:p>
            <a:pPr algn="ctr">
              <a:defRPr/>
            </a:pPr>
            <a:r>
              <a:rPr lang="en-US" sz="1200" dirty="0">
                <a:solidFill>
                  <a:schemeClr val="tx1"/>
                </a:solidFill>
                <a:latin typeface="Times New Roman" pitchFamily="18" charset="0"/>
                <a:cs typeface="Times New Roman" pitchFamily="18" charset="0"/>
              </a:rPr>
              <a:t>Server</a:t>
            </a:r>
          </a:p>
        </p:txBody>
      </p:sp>
      <p:sp>
        <p:nvSpPr>
          <p:cNvPr id="22" name="Rectangle 21"/>
          <p:cNvSpPr/>
          <p:nvPr/>
        </p:nvSpPr>
        <p:spPr>
          <a:xfrm>
            <a:off x="6161088" y="2743200"/>
            <a:ext cx="685800" cy="4572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Times New Roman" pitchFamily="18" charset="0"/>
                <a:cs typeface="Times New Roman" pitchFamily="18" charset="0"/>
              </a:rPr>
              <a:t> Web Server</a:t>
            </a:r>
          </a:p>
        </p:txBody>
      </p:sp>
      <p:sp>
        <p:nvSpPr>
          <p:cNvPr id="23" name="Rectangle 22"/>
          <p:cNvSpPr/>
          <p:nvPr/>
        </p:nvSpPr>
        <p:spPr>
          <a:xfrm>
            <a:off x="5551488" y="2851150"/>
            <a:ext cx="228600" cy="228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Rectangle 23"/>
          <p:cNvSpPr/>
          <p:nvPr/>
        </p:nvSpPr>
        <p:spPr>
          <a:xfrm>
            <a:off x="5551488" y="3079750"/>
            <a:ext cx="228600" cy="762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6201" name="TextBox 54"/>
          <p:cNvSpPr txBox="1">
            <a:spLocks noChangeArrowheads="1"/>
          </p:cNvSpPr>
          <p:nvPr/>
        </p:nvSpPr>
        <p:spPr bwMode="auto">
          <a:xfrm>
            <a:off x="4705350" y="2933701"/>
            <a:ext cx="914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b="0" i="0">
                <a:latin typeface="Times New Roman" panose="02020603050405020304" pitchFamily="18" charset="0"/>
                <a:cs typeface="Times New Roman" panose="02020603050405020304" pitchFamily="18" charset="0"/>
              </a:rPr>
              <a:t>certificates</a:t>
            </a:r>
          </a:p>
        </p:txBody>
      </p:sp>
      <p:sp>
        <p:nvSpPr>
          <p:cNvPr id="306202" name="TextBox 55"/>
          <p:cNvSpPr txBox="1">
            <a:spLocks noChangeArrowheads="1"/>
          </p:cNvSpPr>
          <p:nvPr/>
        </p:nvSpPr>
        <p:spPr bwMode="auto">
          <a:xfrm>
            <a:off x="5410200" y="3152776"/>
            <a:ext cx="533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b="0" i="0">
                <a:latin typeface="Times New Roman" panose="02020603050405020304" pitchFamily="18" charset="0"/>
                <a:cs typeface="Times New Roman" panose="02020603050405020304" pitchFamily="18" charset="0"/>
              </a:rPr>
              <a:t>IDS</a:t>
            </a:r>
          </a:p>
        </p:txBody>
      </p:sp>
      <p:sp>
        <p:nvSpPr>
          <p:cNvPr id="306203" name="TextBox 56"/>
          <p:cNvSpPr txBox="1">
            <a:spLocks noChangeArrowheads="1"/>
          </p:cNvSpPr>
          <p:nvPr/>
        </p:nvSpPr>
        <p:spPr bwMode="auto">
          <a:xfrm>
            <a:off x="6096000" y="2085976"/>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b="0" i="0">
                <a:latin typeface="Times New Roman" panose="02020603050405020304" pitchFamily="18" charset="0"/>
                <a:cs typeface="Times New Roman" panose="02020603050405020304" pitchFamily="18" charset="0"/>
              </a:rPr>
              <a:t>firewalls</a:t>
            </a:r>
          </a:p>
        </p:txBody>
      </p:sp>
      <p:cxnSp>
        <p:nvCxnSpPr>
          <p:cNvPr id="28" name="Straight Connector 27"/>
          <p:cNvCxnSpPr/>
          <p:nvPr/>
        </p:nvCxnSpPr>
        <p:spPr>
          <a:xfrm flipH="1">
            <a:off x="5705476" y="2305050"/>
            <a:ext cx="506413" cy="488950"/>
          </a:xfrm>
          <a:prstGeom prst="line">
            <a:avLst/>
          </a:prstGeom>
          <a:ln>
            <a:solidFill>
              <a:schemeClr val="tx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6808788" y="2305050"/>
            <a:ext cx="506412" cy="488950"/>
          </a:xfrm>
          <a:prstGeom prst="line">
            <a:avLst/>
          </a:prstGeom>
          <a:ln>
            <a:solidFill>
              <a:schemeClr val="tx1"/>
            </a:solidFill>
            <a:prstDash val="lgDash"/>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858000" y="2971800"/>
            <a:ext cx="99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6207" name="TextBox 63"/>
          <p:cNvSpPr txBox="1">
            <a:spLocks noChangeArrowheads="1"/>
          </p:cNvSpPr>
          <p:nvPr/>
        </p:nvSpPr>
        <p:spPr bwMode="auto">
          <a:xfrm>
            <a:off x="7696200" y="2390776"/>
            <a:ext cx="1219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b="0" i="0">
                <a:latin typeface="Times New Roman" panose="02020603050405020304" pitchFamily="18" charset="0"/>
                <a:cs typeface="Times New Roman" panose="02020603050405020304" pitchFamily="18" charset="0"/>
              </a:rPr>
              <a:t>authorization</a:t>
            </a:r>
          </a:p>
        </p:txBody>
      </p:sp>
      <p:sp>
        <p:nvSpPr>
          <p:cNvPr id="32" name="Can 31"/>
          <p:cNvSpPr/>
          <p:nvPr/>
        </p:nvSpPr>
        <p:spPr>
          <a:xfrm>
            <a:off x="9144000" y="2819400"/>
            <a:ext cx="228600" cy="304800"/>
          </a:xfrm>
          <a:prstGeom prst="ca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3" name="Straight Connector 32"/>
          <p:cNvCxnSpPr/>
          <p:nvPr/>
        </p:nvCxnSpPr>
        <p:spPr>
          <a:xfrm>
            <a:off x="8763000" y="29718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305800" y="3276600"/>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Can 34"/>
          <p:cNvSpPr/>
          <p:nvPr/>
        </p:nvSpPr>
        <p:spPr>
          <a:xfrm>
            <a:off x="8191500" y="3505200"/>
            <a:ext cx="228600" cy="304800"/>
          </a:xfrm>
          <a:prstGeom prst="ca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6212" name="TextBox 71"/>
          <p:cNvSpPr txBox="1">
            <a:spLocks noChangeArrowheads="1"/>
          </p:cNvSpPr>
          <p:nvPr/>
        </p:nvSpPr>
        <p:spPr bwMode="auto">
          <a:xfrm>
            <a:off x="8610600" y="2209801"/>
            <a:ext cx="1219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b="0" i="0">
                <a:latin typeface="Times New Roman" panose="02020603050405020304" pitchFamily="18" charset="0"/>
                <a:cs typeface="Times New Roman" panose="02020603050405020304" pitchFamily="18" charset="0"/>
              </a:rPr>
              <a:t>VPN</a:t>
            </a:r>
          </a:p>
        </p:txBody>
      </p:sp>
      <p:sp>
        <p:nvSpPr>
          <p:cNvPr id="37" name="Freeform 36"/>
          <p:cNvSpPr/>
          <p:nvPr/>
        </p:nvSpPr>
        <p:spPr>
          <a:xfrm>
            <a:off x="8943975" y="2438400"/>
            <a:ext cx="171450" cy="457200"/>
          </a:xfrm>
          <a:custGeom>
            <a:avLst/>
            <a:gdLst>
              <a:gd name="connsiteX0" fmla="*/ 193675 w 193675"/>
              <a:gd name="connsiteY0" fmla="*/ 0 h 609600"/>
              <a:gd name="connsiteX1" fmla="*/ 31750 w 193675"/>
              <a:gd name="connsiteY1" fmla="*/ 266700 h 609600"/>
              <a:gd name="connsiteX2" fmla="*/ 3175 w 193675"/>
              <a:gd name="connsiteY2" fmla="*/ 609600 h 609600"/>
            </a:gdLst>
            <a:ahLst/>
            <a:cxnLst>
              <a:cxn ang="0">
                <a:pos x="connsiteX0" y="connsiteY0"/>
              </a:cxn>
              <a:cxn ang="0">
                <a:pos x="connsiteX1" y="connsiteY1"/>
              </a:cxn>
              <a:cxn ang="0">
                <a:pos x="connsiteX2" y="connsiteY2"/>
              </a:cxn>
            </a:cxnLst>
            <a:rect l="l" t="t" r="r" b="b"/>
            <a:pathLst>
              <a:path w="193675" h="609600">
                <a:moveTo>
                  <a:pt x="193675" y="0"/>
                </a:moveTo>
                <a:cubicBezTo>
                  <a:pt x="128587" y="82550"/>
                  <a:pt x="63500" y="165100"/>
                  <a:pt x="31750" y="266700"/>
                </a:cubicBezTo>
                <a:cubicBezTo>
                  <a:pt x="0" y="368300"/>
                  <a:pt x="1587" y="488950"/>
                  <a:pt x="3175" y="609600"/>
                </a:cubicBezTo>
              </a:path>
            </a:pathLst>
          </a:custGeom>
          <a:ln>
            <a:solidFill>
              <a:schemeClr val="tx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06214" name="TextBox 73"/>
          <p:cNvSpPr txBox="1">
            <a:spLocks noChangeArrowheads="1"/>
          </p:cNvSpPr>
          <p:nvPr/>
        </p:nvSpPr>
        <p:spPr bwMode="auto">
          <a:xfrm>
            <a:off x="8839200" y="3124201"/>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b="0" i="0">
                <a:latin typeface="Times New Roman" panose="02020603050405020304" pitchFamily="18" charset="0"/>
                <a:cs typeface="Times New Roman" panose="02020603050405020304" pitchFamily="18" charset="0"/>
              </a:rPr>
              <a:t>Databases</a:t>
            </a:r>
          </a:p>
        </p:txBody>
      </p:sp>
      <p:sp>
        <p:nvSpPr>
          <p:cNvPr id="306215" name="TextBox 74"/>
          <p:cNvSpPr txBox="1">
            <a:spLocks noChangeArrowheads="1"/>
          </p:cNvSpPr>
          <p:nvPr/>
        </p:nvSpPr>
        <p:spPr bwMode="auto">
          <a:xfrm>
            <a:off x="7696200" y="3810001"/>
            <a:ext cx="121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b="0" i="0">
                <a:latin typeface="Times New Roman" panose="02020603050405020304" pitchFamily="18" charset="0"/>
                <a:cs typeface="Times New Roman" panose="02020603050405020304" pitchFamily="18" charset="0"/>
              </a:rPr>
              <a:t>authorization</a:t>
            </a:r>
          </a:p>
          <a:p>
            <a:pPr algn="ctr">
              <a:spcBef>
                <a:spcPct val="0"/>
              </a:spcBef>
              <a:buFontTx/>
              <a:buNone/>
            </a:pPr>
            <a:r>
              <a:rPr lang="en-US" altLang="en-US" sz="1200" b="0" i="0">
                <a:latin typeface="Times New Roman" panose="02020603050405020304" pitchFamily="18" charset="0"/>
                <a:cs typeface="Times New Roman" panose="02020603050405020304" pitchFamily="18" charset="0"/>
              </a:rPr>
              <a:t>encryption</a:t>
            </a:r>
          </a:p>
        </p:txBody>
      </p:sp>
      <p:sp>
        <p:nvSpPr>
          <p:cNvPr id="40" name="Rectangle 39"/>
          <p:cNvSpPr/>
          <p:nvPr/>
        </p:nvSpPr>
        <p:spPr>
          <a:xfrm>
            <a:off x="5467350" y="1905000"/>
            <a:ext cx="4267200" cy="2590800"/>
          </a:xfrm>
          <a:prstGeom prst="rect">
            <a:avLst/>
          </a:prstGeom>
          <a:noFill/>
          <a:ln w="952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6217" name="Title 40"/>
          <p:cNvSpPr>
            <a:spLocks noGrp="1"/>
          </p:cNvSpPr>
          <p:nvPr>
            <p:ph type="title"/>
          </p:nvPr>
        </p:nvSpPr>
        <p:spPr/>
        <p:txBody>
          <a:bodyPr/>
          <a:lstStyle/>
          <a:p>
            <a:r>
              <a:rPr lang="en-US" altLang="en-US" sz="2800"/>
              <a:t>Deployment for financial institution</a:t>
            </a:r>
          </a:p>
        </p:txBody>
      </p:sp>
    </p:spTree>
    <p:extLst>
      <p:ext uri="{BB962C8B-B14F-4D97-AF65-F5344CB8AC3E}">
        <p14:creationId xmlns:p14="http://schemas.microsoft.com/office/powerpoint/2010/main" val="32838757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0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0400" y="762000"/>
            <a:ext cx="6019800" cy="445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03" name="Title 1"/>
          <p:cNvSpPr>
            <a:spLocks noGrp="1"/>
          </p:cNvSpPr>
          <p:nvPr>
            <p:ph type="title"/>
          </p:nvPr>
        </p:nvSpPr>
        <p:spPr>
          <a:xfrm>
            <a:off x="2209800" y="228600"/>
            <a:ext cx="7772400" cy="533400"/>
          </a:xfrm>
        </p:spPr>
        <p:txBody>
          <a:bodyPr>
            <a:normAutofit fontScale="90000"/>
          </a:bodyPr>
          <a:lstStyle/>
          <a:p>
            <a:r>
              <a:rPr lang="en-US" altLang="en-US" smtClean="0"/>
              <a:t>A voting system</a:t>
            </a:r>
          </a:p>
        </p:txBody>
      </p:sp>
    </p:spTree>
    <p:extLst>
      <p:ext uri="{BB962C8B-B14F-4D97-AF65-F5344CB8AC3E}">
        <p14:creationId xmlns:p14="http://schemas.microsoft.com/office/powerpoint/2010/main" val="2011667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1948366" y="41765"/>
            <a:ext cx="8229024" cy="1059951"/>
          </a:xfrm>
        </p:spPr>
        <p:txBody>
          <a:bodyPr vert="horz" lIns="91440" tIns="32005" rIns="91440" bIns="45720" rtlCol="0" anchor="ctr">
            <a:normAutofit fontScale="90000"/>
          </a:bodyPr>
          <a:lstStyle/>
          <a:p>
            <a:pP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fi-FI" altLang="en-US" sz="3629" dirty="0"/>
              <a:t>ASE: a </a:t>
            </a:r>
            <a:r>
              <a:rPr lang="fi-FI" altLang="en-US" sz="3629" dirty="0" smtClean="0"/>
              <a:t>security </a:t>
            </a:r>
            <a:r>
              <a:rPr lang="fi-FI" altLang="en-US" sz="3629" dirty="0"/>
              <a:t>methodology for distributed </a:t>
            </a:r>
            <a:r>
              <a:rPr lang="fi-FI" altLang="en-US" sz="3629" dirty="0" smtClean="0"/>
              <a:t>systems [Uzu15]</a:t>
            </a:r>
            <a:endParaRPr lang="fi-FI" altLang="en-US" sz="3629" dirty="0"/>
          </a:p>
        </p:txBody>
      </p:sp>
      <p:sp>
        <p:nvSpPr>
          <p:cNvPr id="9219" name="Rectangle 2"/>
          <p:cNvSpPr>
            <a:spLocks noGrp="1" noChangeArrowheads="1"/>
          </p:cNvSpPr>
          <p:nvPr>
            <p:ph type="body" idx="1"/>
          </p:nvPr>
        </p:nvSpPr>
        <p:spPr>
          <a:xfrm>
            <a:off x="1784188" y="2056536"/>
            <a:ext cx="4638727" cy="4051146"/>
          </a:xfrm>
        </p:spPr>
        <p:txBody>
          <a:bodyPr vert="horz" lIns="91440" tIns="22534" rIns="91440" bIns="45720" rtlCol="0">
            <a:normAutofit fontScale="92500"/>
          </a:bodyPr>
          <a:lstStyle/>
          <a:p>
            <a:pPr marL="511264" indent="-414772">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r>
              <a:rPr lang="fi-FI" altLang="en-US" sz="2540" dirty="0"/>
              <a:t>Many methodologies exist with different paradigms</a:t>
            </a:r>
          </a:p>
          <a:p>
            <a:pPr marL="511264" indent="-414772">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r>
              <a:rPr lang="fi-FI" altLang="en-US" sz="2540" dirty="0"/>
              <a:t>Very important class is methodologies that use security patterns</a:t>
            </a:r>
          </a:p>
          <a:p>
            <a:pPr marL="511264" indent="-414772">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r>
              <a:rPr lang="fi-FI" altLang="en-US" sz="2540" dirty="0"/>
              <a:t>ASE: a security methodology using patterns and related constructs designed specifically for general distributed </a:t>
            </a:r>
            <a:r>
              <a:rPr lang="fi-FI" altLang="en-US" sz="2540" dirty="0" smtClean="0"/>
              <a:t>systems</a:t>
            </a:r>
          </a:p>
          <a:p>
            <a:pPr marL="511264" indent="-414772">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r>
              <a:rPr lang="fi-FI" altLang="en-US" sz="2540" dirty="0" smtClean="0"/>
              <a:t>An extension of my methodology  [Fer13]</a:t>
            </a:r>
            <a:endParaRPr lang="fi-FI" altLang="en-US" sz="2540" dirty="0"/>
          </a:p>
        </p:txBody>
      </p:sp>
      <p:pic>
        <p:nvPicPr>
          <p:cNvPr id="92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4636" y="1860676"/>
            <a:ext cx="3279225" cy="464592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02134350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1948366" y="41765"/>
            <a:ext cx="8229024" cy="1059951"/>
          </a:xfrm>
        </p:spPr>
        <p:txBody>
          <a:bodyPr vert="horz" lIns="91440" tIns="32005" rIns="91440" bIns="45720" rtlCol="0" anchor="ctr">
            <a:normAutofit fontScale="90000"/>
          </a:bodyPr>
          <a:lstStyle/>
          <a:p>
            <a:pP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fi-FI" altLang="en-US" sz="3629">
                <a:solidFill>
                  <a:srgbClr val="7FEB35"/>
                </a:solidFill>
              </a:rPr>
              <a:t>Major elements of CF: </a:t>
            </a:r>
            <a:r>
              <a:rPr lang="fi-FI" altLang="en-US" sz="3629"/>
              <a:t>Decomposition Framework</a:t>
            </a:r>
          </a:p>
        </p:txBody>
      </p:sp>
      <p:sp>
        <p:nvSpPr>
          <p:cNvPr id="11267" name="Rectangle 2"/>
          <p:cNvSpPr>
            <a:spLocks noGrp="1" noChangeArrowheads="1"/>
          </p:cNvSpPr>
          <p:nvPr>
            <p:ph type="body" idx="1"/>
          </p:nvPr>
        </p:nvSpPr>
        <p:spPr>
          <a:xfrm>
            <a:off x="1850435" y="1926923"/>
            <a:ext cx="4768340" cy="4624326"/>
          </a:xfrm>
        </p:spPr>
        <p:txBody>
          <a:bodyPr/>
          <a:lstStyle/>
          <a:p>
            <a:pPr marL="511264" indent="-414772">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r>
              <a:rPr lang="fi-FI" altLang="en-US" sz="2540" dirty="0"/>
              <a:t>A 3 level framework for decomposing distributed software architectures</a:t>
            </a:r>
          </a:p>
          <a:p>
            <a:pPr marL="511264" indent="-414772">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r>
              <a:rPr lang="fi-FI" altLang="en-US" sz="2540" dirty="0"/>
              <a:t>High-level modeling </a:t>
            </a:r>
            <a:r>
              <a:rPr lang="fi-FI" altLang="en-US" sz="2540" dirty="0" smtClean="0"/>
              <a:t>abstractions </a:t>
            </a:r>
            <a:r>
              <a:rPr lang="fi-FI" altLang="en-US" sz="2540" dirty="0"/>
              <a:t>– consistent concepts</a:t>
            </a:r>
          </a:p>
          <a:p>
            <a:pPr marL="511264" indent="-414772">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r>
              <a:rPr lang="fi-FI" altLang="en-US" sz="2540" dirty="0"/>
              <a:t>Functionality decomposition layers – isolation</a:t>
            </a:r>
          </a:p>
          <a:p>
            <a:pPr marL="511264" indent="-414772">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r>
              <a:rPr lang="fi-FI" altLang="en-US" sz="2540" dirty="0"/>
              <a:t>Technical realization abstractions – detail</a:t>
            </a:r>
          </a:p>
        </p:txBody>
      </p:sp>
      <p:pic>
        <p:nvPicPr>
          <p:cNvPr id="1126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5304" y="1875078"/>
            <a:ext cx="3192815" cy="452639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098052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1948366" y="1"/>
            <a:ext cx="8229024" cy="1144921"/>
          </a:xfrm>
        </p:spPr>
        <p:txBody>
          <a:bodyPr vert="horz" lIns="91440" tIns="32005" rIns="91440" bIns="45720" rtlCol="0" anchor="ctr">
            <a:normAutofit/>
          </a:bodyPr>
          <a:lstStyle/>
          <a:p>
            <a:pP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fi-FI" altLang="en-US" sz="3629">
                <a:solidFill>
                  <a:srgbClr val="7FEB35"/>
                </a:solidFill>
              </a:rPr>
              <a:t>Major elements of CF:</a:t>
            </a:r>
            <a:r>
              <a:rPr lang="fi-FI" altLang="en-US" sz="3629"/>
              <a:t> Security patterns and security solution frames</a:t>
            </a:r>
          </a:p>
        </p:txBody>
      </p:sp>
      <p:sp>
        <p:nvSpPr>
          <p:cNvPr id="13315" name="Rectangle 2"/>
          <p:cNvSpPr>
            <a:spLocks noGrp="1" noChangeArrowheads="1"/>
          </p:cNvSpPr>
          <p:nvPr>
            <p:ph type="body" idx="1"/>
          </p:nvPr>
        </p:nvSpPr>
        <p:spPr>
          <a:xfrm>
            <a:off x="1850435" y="1961486"/>
            <a:ext cx="4238365" cy="4245566"/>
          </a:xfrm>
        </p:spPr>
        <p:txBody>
          <a:bodyPr/>
          <a:lstStyle/>
          <a:p>
            <a:pPr marL="407571">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r>
              <a:rPr lang="fi-FI" altLang="en-US" sz="2177" i="1"/>
              <a:t>Security patterns</a:t>
            </a:r>
            <a:r>
              <a:rPr lang="fi-FI" altLang="en-US" sz="2177"/>
              <a:t> are software patterns that encapsulate successful security designs</a:t>
            </a:r>
          </a:p>
          <a:p>
            <a:pPr marL="770497" lvl="1">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r>
              <a:rPr lang="fi-FI" altLang="en-US" sz="1814"/>
              <a:t>Can be simple or compound</a:t>
            </a:r>
          </a:p>
          <a:p>
            <a:pPr marL="407571">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endParaRPr lang="fi-FI" altLang="en-US" sz="2177" i="1"/>
          </a:p>
          <a:p>
            <a:pPr marL="407571">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r>
              <a:rPr lang="fi-FI" altLang="en-US" sz="2177" i="1"/>
              <a:t>Security solution frames</a:t>
            </a:r>
            <a:r>
              <a:rPr lang="fi-FI" altLang="en-US" sz="2177"/>
              <a:t> encapsulate and organize security patterns into different levels of abstraction (vertically) and different facets of a root security policy (horizontrally)</a:t>
            </a:r>
          </a:p>
        </p:txBody>
      </p:sp>
      <p:pic>
        <p:nvPicPr>
          <p:cNvPr id="1331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0116" y="1926923"/>
            <a:ext cx="3872566" cy="407850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3478974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55DC6E2E-5AF7-46D1-BDBF-ED5E1F2315B1}" type="datetime1">
              <a:rPr lang="en-US" altLang="en-US" sz="1400" b="0" i="0">
                <a:latin typeface="Times New Roman" panose="02020603050405020304" pitchFamily="18" charset="0"/>
              </a:rPr>
              <a:pPr eaLnBrk="0" hangingPunct="0">
                <a:spcBef>
                  <a:spcPct val="0"/>
                </a:spcBef>
                <a:buFontTx/>
                <a:buNone/>
              </a:pPr>
              <a:t>5/18/2016</a:t>
            </a:fld>
            <a:endParaRPr lang="en-US" altLang="en-US" sz="1400" b="0" i="0">
              <a:latin typeface="Times New Roman" panose="02020603050405020304" pitchFamily="18" charset="0"/>
            </a:endParaRPr>
          </a:p>
        </p:txBody>
      </p:sp>
      <p:sp>
        <p:nvSpPr>
          <p:cNvPr id="2590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B24A7E3C-9A18-47BA-A541-DB70F2AD0C58}" type="slidenum">
              <a:rPr lang="en-US" altLang="en-US" sz="1400" b="0" i="0">
                <a:latin typeface="Times New Roman" panose="02020603050405020304" pitchFamily="18" charset="0"/>
              </a:rPr>
              <a:pPr eaLnBrk="0" hangingPunct="0">
                <a:spcBef>
                  <a:spcPct val="0"/>
                </a:spcBef>
                <a:buFontTx/>
                <a:buNone/>
              </a:pPr>
              <a:t>4</a:t>
            </a:fld>
            <a:endParaRPr lang="en-US" altLang="en-US" sz="1400" b="0" i="0">
              <a:latin typeface="Times New Roman" panose="02020603050405020304" pitchFamily="18" charset="0"/>
            </a:endParaRPr>
          </a:p>
        </p:txBody>
      </p:sp>
      <p:sp>
        <p:nvSpPr>
          <p:cNvPr id="259076" name="Rectangle 2"/>
          <p:cNvSpPr>
            <a:spLocks noGrp="1" noChangeArrowheads="1"/>
          </p:cNvSpPr>
          <p:nvPr>
            <p:ph type="title" idx="4294967295"/>
          </p:nvPr>
        </p:nvSpPr>
        <p:spPr/>
        <p:txBody>
          <a:bodyPr/>
          <a:lstStyle/>
          <a:p>
            <a:pPr eaLnBrk="1" hangingPunct="1"/>
            <a:r>
              <a:rPr lang="en-US" altLang="en-US" dirty="0" smtClean="0"/>
              <a:t>Kernel-based approach  </a:t>
            </a:r>
          </a:p>
        </p:txBody>
      </p:sp>
      <p:sp>
        <p:nvSpPr>
          <p:cNvPr id="259077" name="Rectangle 3"/>
          <p:cNvSpPr>
            <a:spLocks noGrp="1" noChangeArrowheads="1"/>
          </p:cNvSpPr>
          <p:nvPr>
            <p:ph type="body" idx="4294967295"/>
          </p:nvPr>
        </p:nvSpPr>
        <p:spPr/>
        <p:txBody>
          <a:bodyPr/>
          <a:lstStyle/>
          <a:p>
            <a:pPr eaLnBrk="1" hangingPunct="1"/>
            <a:r>
              <a:rPr lang="en-US" altLang="en-US" dirty="0" smtClean="0"/>
              <a:t>Security Kernel: includes all security-related functions and can be proved secure</a:t>
            </a:r>
          </a:p>
          <a:p>
            <a:pPr eaLnBrk="1" hangingPunct="1"/>
            <a:r>
              <a:rPr lang="en-US" altLang="en-US" dirty="0" smtClean="0"/>
              <a:t>A security kernel is a TCB (Trusted Computing Base)</a:t>
            </a:r>
          </a:p>
          <a:p>
            <a:pPr eaLnBrk="1" hangingPunct="1"/>
            <a:r>
              <a:rPr lang="en-US" altLang="en-US" dirty="0" smtClean="0"/>
              <a:t>Verification: possible only for relatively simple systems</a:t>
            </a:r>
          </a:p>
          <a:p>
            <a:pPr eaLnBrk="1" hangingPunct="1"/>
            <a:r>
              <a:rPr lang="en-US" altLang="en-US" dirty="0" smtClean="0"/>
              <a:t>Requires special languages and special operating systems</a:t>
            </a:r>
          </a:p>
          <a:p>
            <a:pPr eaLnBrk="1" hangingPunct="1"/>
            <a:r>
              <a:rPr lang="en-US" altLang="en-US" dirty="0" smtClean="0"/>
              <a:t>Several of these systems were built in the early 70’s </a:t>
            </a:r>
          </a:p>
          <a:p>
            <a:pPr eaLnBrk="1" hangingPunct="1"/>
            <a:r>
              <a:rPr lang="en-US" altLang="en-US" dirty="0" smtClean="0"/>
              <a:t>Not practical for general systems</a:t>
            </a:r>
          </a:p>
        </p:txBody>
      </p:sp>
    </p:spTree>
    <p:extLst>
      <p:ext uri="{BB962C8B-B14F-4D97-AF65-F5344CB8AC3E}">
        <p14:creationId xmlns:p14="http://schemas.microsoft.com/office/powerpoint/2010/main" val="30104089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Placeholder 3"/>
          <p:cNvSpPr>
            <a:spLocks noGrp="1"/>
          </p:cNvSpPr>
          <p:nvPr>
            <p:ph type="body" sz="half" idx="4294967295"/>
          </p:nvPr>
        </p:nvSpPr>
        <p:spPr>
          <a:xfrm>
            <a:off x="3221459" y="489652"/>
            <a:ext cx="7447021" cy="969222"/>
          </a:xfrm>
        </p:spPr>
        <p:txBody>
          <a:bodyPr>
            <a:normAutofit/>
          </a:bodyPr>
          <a:lstStyle/>
          <a:p>
            <a:pPr marL="0" indent="0">
              <a:buNone/>
            </a:pPr>
            <a:r>
              <a:rPr lang="en-US" altLang="en-US" dirty="0"/>
              <a:t>Framework for distributed systems</a:t>
            </a:r>
          </a:p>
        </p:txBody>
      </p:sp>
      <p:pic>
        <p:nvPicPr>
          <p:cNvPr id="15363" name="Picture Placeholder 4"/>
          <p:cNvPicPr>
            <a:picLocks noGrp="1" noChangeAspect="1"/>
          </p:cNvPicPr>
          <p:nvPr>
            <p:ph type="pic" idx="4294967295"/>
          </p:nvPr>
        </p:nvPicPr>
        <p:blipFill>
          <a:blip r:embed="rId2">
            <a:extLst>
              <a:ext uri="{28A0092B-C50C-407E-A947-70E740481C1C}">
                <a14:useLocalDpi xmlns:a14="http://schemas.microsoft.com/office/drawing/2010/main" val="0"/>
              </a:ext>
            </a:extLst>
          </a:blip>
          <a:srcRect l="19426" r="19426"/>
          <a:stretch>
            <a:fillRect/>
          </a:stretch>
        </p:blipFill>
        <p:spPr>
          <a:xfrm>
            <a:off x="3156652" y="2253838"/>
            <a:ext cx="5486976" cy="4115952"/>
          </a:xfrm>
        </p:spPr>
      </p:pic>
    </p:spTree>
    <p:extLst>
      <p:ext uri="{BB962C8B-B14F-4D97-AF65-F5344CB8AC3E}">
        <p14:creationId xmlns:p14="http://schemas.microsoft.com/office/powerpoint/2010/main" val="20683477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mtClean="0"/>
              <a:t>Security solution frames (SSFs)</a:t>
            </a:r>
          </a:p>
        </p:txBody>
      </p:sp>
      <p:sp>
        <p:nvSpPr>
          <p:cNvPr id="16387" name="Content Placeholder 2"/>
          <p:cNvSpPr>
            <a:spLocks noGrp="1"/>
          </p:cNvSpPr>
          <p:nvPr>
            <p:ph idx="1"/>
          </p:nvPr>
        </p:nvSpPr>
        <p:spPr/>
        <p:txBody>
          <a:bodyPr/>
          <a:lstStyle/>
          <a:p>
            <a:endParaRPr lang="en-US" altLang="en-US" dirty="0" smtClean="0"/>
          </a:p>
          <a:p>
            <a:r>
              <a:rPr lang="en-US" altLang="en-US" dirty="0" smtClean="0"/>
              <a:t>SSFs are solution structures that encapsulate and organize security patterns; they realize security requirements.</a:t>
            </a:r>
          </a:p>
          <a:p>
            <a:r>
              <a:rPr lang="en-US" altLang="en-US" dirty="0" smtClean="0"/>
              <a:t> SSFs can facilitate the work of designers by collecting together all the relevant patterns to realize some security requirements, guiding the designer from an abstract conceptual level to a concrete implementation-oriented level. </a:t>
            </a:r>
          </a:p>
        </p:txBody>
      </p:sp>
    </p:spTree>
    <p:extLst>
      <p:ext uri="{BB962C8B-B14F-4D97-AF65-F5344CB8AC3E}">
        <p14:creationId xmlns:p14="http://schemas.microsoft.com/office/powerpoint/2010/main" val="9238867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smtClean="0"/>
              <a:t>SSF: Authentication hierarchy</a:t>
            </a:r>
          </a:p>
        </p:txBody>
      </p:sp>
      <p:pic>
        <p:nvPicPr>
          <p:cNvPr id="18435" name="Picture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79427" y="1852035"/>
            <a:ext cx="4376619" cy="388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56754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smtClean="0"/>
              <a:t>List of SSFs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33956092"/>
              </p:ext>
            </p:extLst>
          </p:nvPr>
        </p:nvGraphicFramePr>
        <p:xfrm>
          <a:off x="2258170" y="1518699"/>
          <a:ext cx="6611562" cy="4718600"/>
        </p:xfrm>
        <a:graphic>
          <a:graphicData uri="http://schemas.openxmlformats.org/drawingml/2006/table">
            <a:tbl>
              <a:tblPr>
                <a:tableStyleId>{5C22544A-7EE6-4342-B048-85BDC9FD1C3A}</a:tableStyleId>
              </a:tblPr>
              <a:tblGrid>
                <a:gridCol w="932946"/>
                <a:gridCol w="5678616"/>
              </a:tblGrid>
              <a:tr h="362969">
                <a:tc>
                  <a:txBody>
                    <a:bodyPr/>
                    <a:lstStyle/>
                    <a:p>
                      <a:pPr marL="0" marR="0" algn="ctr">
                        <a:spcBef>
                          <a:spcPts val="0"/>
                        </a:spcBef>
                        <a:spcAft>
                          <a:spcPts val="0"/>
                        </a:spcAft>
                      </a:pPr>
                      <a:r>
                        <a:rPr lang="en-US" sz="900" kern="50" dirty="0">
                          <a:effectLst/>
                        </a:rPr>
                        <a:t>Security solution frame</a:t>
                      </a:r>
                      <a:endParaRPr lang="en-US" sz="1100" kern="50" dirty="0">
                        <a:effectLst/>
                        <a:latin typeface="Liberation Serif"/>
                        <a:ea typeface="DejaVu Sans"/>
                        <a:cs typeface="Liberation Serif"/>
                      </a:endParaRPr>
                    </a:p>
                  </a:txBody>
                  <a:tcPr marL="5762" marR="5762" marT="0" marB="0" anchor="ctr"/>
                </a:tc>
                <a:tc>
                  <a:txBody>
                    <a:bodyPr/>
                    <a:lstStyle/>
                    <a:p>
                      <a:pPr marL="0" marR="0" algn="ctr">
                        <a:spcBef>
                          <a:spcPts val="0"/>
                        </a:spcBef>
                        <a:spcAft>
                          <a:spcPts val="0"/>
                        </a:spcAft>
                      </a:pPr>
                      <a:r>
                        <a:rPr lang="en-US" sz="900" kern="50">
                          <a:effectLst/>
                        </a:rPr>
                        <a:t>Description and security tactics realized</a:t>
                      </a:r>
                      <a:endParaRPr lang="en-US" sz="1100" kern="50">
                        <a:effectLst/>
                        <a:latin typeface="Liberation Serif"/>
                        <a:ea typeface="DejaVu Sans"/>
                        <a:cs typeface="Liberation Serif"/>
                      </a:endParaRPr>
                    </a:p>
                  </a:txBody>
                  <a:tcPr marL="5762" marR="5762" marT="0" marB="0" anchor="ctr"/>
                </a:tc>
              </a:tr>
              <a:tr h="544454">
                <a:tc>
                  <a:txBody>
                    <a:bodyPr/>
                    <a:lstStyle/>
                    <a:p>
                      <a:pPr marL="0" marR="0">
                        <a:spcBef>
                          <a:spcPts val="0"/>
                        </a:spcBef>
                        <a:spcAft>
                          <a:spcPts val="0"/>
                        </a:spcAft>
                      </a:pPr>
                      <a:r>
                        <a:rPr lang="en-US" sz="900" kern="50">
                          <a:effectLst/>
                        </a:rPr>
                        <a:t>Authorization</a:t>
                      </a:r>
                      <a:endParaRPr lang="en-US" sz="1100" kern="50">
                        <a:effectLst/>
                        <a:latin typeface="Liberation Serif"/>
                        <a:ea typeface="DejaVu Sans"/>
                        <a:cs typeface="Liberation Serif"/>
                      </a:endParaRPr>
                    </a:p>
                  </a:txBody>
                  <a:tcPr marL="5762" marR="5762" marT="0" marB="0" anchor="ctr"/>
                </a:tc>
                <a:tc>
                  <a:txBody>
                    <a:bodyPr/>
                    <a:lstStyle/>
                    <a:p>
                      <a:pPr marL="0" marR="0" algn="just">
                        <a:spcBef>
                          <a:spcPts val="0"/>
                        </a:spcBef>
                        <a:spcAft>
                          <a:spcPts val="0"/>
                        </a:spcAft>
                      </a:pPr>
                      <a:r>
                        <a:rPr lang="en-US" sz="900" kern="50">
                          <a:effectLst/>
                        </a:rPr>
                        <a:t>Encapsulates security patterns allowing for custom conceptual authorization models to be built and realized using different enforcement architectures [22]. Tactic realized: Authorize Users.</a:t>
                      </a:r>
                      <a:endParaRPr lang="en-US" sz="900" kern="50">
                        <a:effectLst/>
                        <a:latin typeface="Times New Roman" panose="02020603050405020304" pitchFamily="18" charset="0"/>
                        <a:ea typeface="DejaVu Sans"/>
                        <a:cs typeface="Liberation Serif"/>
                      </a:endParaRPr>
                    </a:p>
                  </a:txBody>
                  <a:tcPr marL="5762" marR="5762" marT="0" marB="0" anchor="ctr"/>
                </a:tc>
              </a:tr>
              <a:tr h="544454">
                <a:tc>
                  <a:txBody>
                    <a:bodyPr/>
                    <a:lstStyle/>
                    <a:p>
                      <a:pPr marL="0" marR="0">
                        <a:spcBef>
                          <a:spcPts val="0"/>
                        </a:spcBef>
                        <a:spcAft>
                          <a:spcPts val="0"/>
                        </a:spcAft>
                      </a:pPr>
                      <a:r>
                        <a:rPr lang="en-US" sz="900" kern="50">
                          <a:effectLst/>
                        </a:rPr>
                        <a:t>Identity management</a:t>
                      </a:r>
                      <a:endParaRPr lang="en-US" sz="1100" kern="50">
                        <a:effectLst/>
                        <a:latin typeface="Liberation Serif"/>
                        <a:ea typeface="DejaVu Sans"/>
                        <a:cs typeface="Liberation Serif"/>
                      </a:endParaRPr>
                    </a:p>
                  </a:txBody>
                  <a:tcPr marL="5762" marR="5762" marT="0" marB="0" anchor="ctr"/>
                </a:tc>
                <a:tc>
                  <a:txBody>
                    <a:bodyPr/>
                    <a:lstStyle/>
                    <a:p>
                      <a:pPr marL="0" marR="0" algn="just">
                        <a:spcBef>
                          <a:spcPts val="0"/>
                        </a:spcBef>
                        <a:spcAft>
                          <a:spcPts val="0"/>
                        </a:spcAft>
                      </a:pPr>
                      <a:r>
                        <a:rPr lang="en-US" sz="900" kern="50">
                          <a:effectLst/>
                        </a:rPr>
                        <a:t>Encapsulates patterns concerned with managing (assigning, establishing, validating) identities of users and/or processes in a distributed system (partially in [23]). Tactic realized: Authenticate Users.</a:t>
                      </a:r>
                      <a:endParaRPr lang="en-US" sz="900" kern="50">
                        <a:effectLst/>
                        <a:latin typeface="Times New Roman" panose="02020603050405020304" pitchFamily="18" charset="0"/>
                        <a:ea typeface="DejaVu Sans"/>
                        <a:cs typeface="Liberation Serif"/>
                      </a:endParaRPr>
                    </a:p>
                  </a:txBody>
                  <a:tcPr marL="5762" marR="5762" marT="0" marB="0" anchor="ctr"/>
                </a:tc>
              </a:tr>
              <a:tr h="544454">
                <a:tc>
                  <a:txBody>
                    <a:bodyPr/>
                    <a:lstStyle/>
                    <a:p>
                      <a:pPr marL="0" marR="0">
                        <a:spcBef>
                          <a:spcPts val="0"/>
                        </a:spcBef>
                        <a:spcAft>
                          <a:spcPts val="0"/>
                        </a:spcAft>
                      </a:pPr>
                      <a:r>
                        <a:rPr lang="en-US" sz="900" kern="50">
                          <a:effectLst/>
                        </a:rPr>
                        <a:t>Secure communication</a:t>
                      </a:r>
                      <a:endParaRPr lang="en-US" sz="1100" kern="50">
                        <a:effectLst/>
                        <a:latin typeface="Liberation Serif"/>
                        <a:ea typeface="DejaVu Sans"/>
                        <a:cs typeface="Liberation Serif"/>
                      </a:endParaRPr>
                    </a:p>
                  </a:txBody>
                  <a:tcPr marL="5762" marR="5762" marT="0" marB="0" anchor="ctr"/>
                </a:tc>
                <a:tc>
                  <a:txBody>
                    <a:bodyPr/>
                    <a:lstStyle/>
                    <a:p>
                      <a:pPr marL="0" marR="0" algn="just">
                        <a:spcBef>
                          <a:spcPts val="0"/>
                        </a:spcBef>
                        <a:spcAft>
                          <a:spcPts val="0"/>
                        </a:spcAft>
                      </a:pPr>
                      <a:r>
                        <a:rPr lang="en-US" sz="900" kern="50">
                          <a:effectLst/>
                        </a:rPr>
                        <a:t>Encapsulates security patterns for enabling two or more parties to communicate securely over a message channel [23]. Tactics realized: Protect Communications (Maintain Data Confidentiality &amp; Maintain Integrity in a communications context).</a:t>
                      </a:r>
                      <a:endParaRPr lang="en-US" sz="900" kern="50">
                        <a:effectLst/>
                        <a:latin typeface="Times New Roman" panose="02020603050405020304" pitchFamily="18" charset="0"/>
                        <a:ea typeface="DejaVu Sans"/>
                        <a:cs typeface="Liberation Serif"/>
                      </a:endParaRPr>
                    </a:p>
                  </a:txBody>
                  <a:tcPr marL="5762" marR="5762" marT="0" marB="0" anchor="ctr"/>
                </a:tc>
              </a:tr>
              <a:tr h="362969">
                <a:tc>
                  <a:txBody>
                    <a:bodyPr/>
                    <a:lstStyle/>
                    <a:p>
                      <a:pPr marL="0" marR="0">
                        <a:spcBef>
                          <a:spcPts val="0"/>
                        </a:spcBef>
                        <a:spcAft>
                          <a:spcPts val="0"/>
                        </a:spcAft>
                      </a:pPr>
                      <a:r>
                        <a:rPr lang="en-US" sz="900" kern="50">
                          <a:effectLst/>
                        </a:rPr>
                        <a:t>Filtering (*)</a:t>
                      </a:r>
                      <a:endParaRPr lang="en-US" sz="1100" kern="50">
                        <a:effectLst/>
                        <a:latin typeface="Liberation Serif"/>
                        <a:ea typeface="DejaVu Sans"/>
                        <a:cs typeface="Liberation Serif"/>
                      </a:endParaRPr>
                    </a:p>
                  </a:txBody>
                  <a:tcPr marL="5762" marR="5762" marT="0" marB="0" anchor="ctr"/>
                </a:tc>
                <a:tc>
                  <a:txBody>
                    <a:bodyPr/>
                    <a:lstStyle/>
                    <a:p>
                      <a:pPr marL="0" marR="0" algn="just">
                        <a:spcBef>
                          <a:spcPts val="0"/>
                        </a:spcBef>
                        <a:spcAft>
                          <a:spcPts val="0"/>
                        </a:spcAft>
                      </a:pPr>
                      <a:r>
                        <a:rPr lang="en-US" sz="900" kern="50">
                          <a:effectLst/>
                        </a:rPr>
                        <a:t>Shall encapsulate patterns for network- and application-level filtering of information, including firewalls and custom data filters. Tactic realized: Limit Exposure.</a:t>
                      </a:r>
                      <a:endParaRPr lang="en-US" sz="900" kern="50">
                        <a:effectLst/>
                        <a:latin typeface="Times New Roman" panose="02020603050405020304" pitchFamily="18" charset="0"/>
                        <a:ea typeface="DejaVu Sans"/>
                        <a:cs typeface="Liberation Serif"/>
                      </a:endParaRPr>
                    </a:p>
                  </a:txBody>
                  <a:tcPr marL="5762" marR="5762" marT="0" marB="0" anchor="ctr"/>
                </a:tc>
              </a:tr>
              <a:tr h="544454">
                <a:tc>
                  <a:txBody>
                    <a:bodyPr/>
                    <a:lstStyle/>
                    <a:p>
                      <a:pPr marL="0" marR="0">
                        <a:spcBef>
                          <a:spcPts val="0"/>
                        </a:spcBef>
                        <a:spcAft>
                          <a:spcPts val="0"/>
                        </a:spcAft>
                      </a:pPr>
                      <a:r>
                        <a:rPr lang="en-US" sz="900" kern="50">
                          <a:effectLst/>
                        </a:rPr>
                        <a:t>Storage security (*)</a:t>
                      </a:r>
                      <a:endParaRPr lang="en-US" sz="1100" kern="50">
                        <a:effectLst/>
                        <a:latin typeface="Liberation Serif"/>
                        <a:ea typeface="DejaVu Sans"/>
                        <a:cs typeface="Liberation Serif"/>
                      </a:endParaRPr>
                    </a:p>
                  </a:txBody>
                  <a:tcPr marL="5762" marR="5762" marT="0" marB="0" anchor="ctr"/>
                </a:tc>
                <a:tc>
                  <a:txBody>
                    <a:bodyPr/>
                    <a:lstStyle/>
                    <a:p>
                      <a:pPr marL="0" marR="0" algn="just">
                        <a:spcBef>
                          <a:spcPts val="0"/>
                        </a:spcBef>
                        <a:spcAft>
                          <a:spcPts val="0"/>
                        </a:spcAft>
                      </a:pPr>
                      <a:r>
                        <a:rPr lang="en-US" sz="900" kern="50" dirty="0">
                          <a:effectLst/>
                        </a:rPr>
                        <a:t>Shall encapsulate patterns for secure storage of information, including patterns for storing passwords, information dispersal, database security and others. Tactics realized: Keep Data Secure (Maintain Data Confidentiality &amp; Maintain Integrity in a storage context).</a:t>
                      </a:r>
                      <a:endParaRPr lang="en-US" sz="900" kern="50" dirty="0">
                        <a:effectLst/>
                        <a:latin typeface="Times New Roman" panose="02020603050405020304" pitchFamily="18" charset="0"/>
                        <a:ea typeface="DejaVu Sans"/>
                        <a:cs typeface="Liberation Serif"/>
                      </a:endParaRPr>
                    </a:p>
                  </a:txBody>
                  <a:tcPr marL="5762" marR="5762" marT="0" marB="0" anchor="ctr"/>
                </a:tc>
              </a:tr>
              <a:tr h="544454">
                <a:tc>
                  <a:txBody>
                    <a:bodyPr/>
                    <a:lstStyle/>
                    <a:p>
                      <a:pPr marL="0" marR="0">
                        <a:spcBef>
                          <a:spcPts val="0"/>
                        </a:spcBef>
                        <a:spcAft>
                          <a:spcPts val="0"/>
                        </a:spcAft>
                      </a:pPr>
                      <a:r>
                        <a:rPr lang="en-US" sz="900" kern="50">
                          <a:effectLst/>
                        </a:rPr>
                        <a:t>Logging and monitoring (*)</a:t>
                      </a:r>
                      <a:endParaRPr lang="en-US" sz="1100" kern="50">
                        <a:effectLst/>
                        <a:latin typeface="Liberation Serif"/>
                        <a:ea typeface="DejaVu Sans"/>
                        <a:cs typeface="Liberation Serif"/>
                      </a:endParaRPr>
                    </a:p>
                  </a:txBody>
                  <a:tcPr marL="5762" marR="5762" marT="0" marB="0" anchor="ctr"/>
                </a:tc>
                <a:tc>
                  <a:txBody>
                    <a:bodyPr/>
                    <a:lstStyle/>
                    <a:p>
                      <a:pPr marL="0" marR="0" algn="just">
                        <a:spcBef>
                          <a:spcPts val="0"/>
                        </a:spcBef>
                        <a:spcAft>
                          <a:spcPts val="0"/>
                        </a:spcAft>
                      </a:pPr>
                      <a:r>
                        <a:rPr lang="en-US" sz="900" kern="50">
                          <a:effectLst/>
                        </a:rPr>
                        <a:t>Shall encapsulate patterns for logging and monitoring events in a distributed system, ranging from creating simple log files to the deployment of intrusion-detection systems (network monitoring). Tactics realized: Intrusion Detection &amp; Audit Trail.</a:t>
                      </a:r>
                      <a:endParaRPr lang="en-US" sz="900" kern="50">
                        <a:effectLst/>
                        <a:latin typeface="Times New Roman" panose="02020603050405020304" pitchFamily="18" charset="0"/>
                        <a:ea typeface="DejaVu Sans"/>
                        <a:cs typeface="Liberation Serif"/>
                      </a:endParaRPr>
                    </a:p>
                  </a:txBody>
                  <a:tcPr marL="5762" marR="5762" marT="0" marB="0" anchor="ctr"/>
                </a:tc>
              </a:tr>
              <a:tr h="725938">
                <a:tc>
                  <a:txBody>
                    <a:bodyPr/>
                    <a:lstStyle/>
                    <a:p>
                      <a:pPr marL="0" marR="0">
                        <a:spcBef>
                          <a:spcPts val="0"/>
                        </a:spcBef>
                        <a:spcAft>
                          <a:spcPts val="0"/>
                        </a:spcAft>
                      </a:pPr>
                      <a:r>
                        <a:rPr lang="en-US" sz="900" kern="50">
                          <a:effectLst/>
                        </a:rPr>
                        <a:t>Execution control (*)</a:t>
                      </a:r>
                      <a:endParaRPr lang="en-US" sz="1100" kern="50">
                        <a:effectLst/>
                        <a:latin typeface="Liberation Serif"/>
                        <a:ea typeface="DejaVu Sans"/>
                        <a:cs typeface="Liberation Serif"/>
                      </a:endParaRPr>
                    </a:p>
                  </a:txBody>
                  <a:tcPr marL="5762" marR="5762" marT="0" marB="0" anchor="ctr"/>
                </a:tc>
                <a:tc>
                  <a:txBody>
                    <a:bodyPr/>
                    <a:lstStyle/>
                    <a:p>
                      <a:pPr marL="0" marR="0" algn="just">
                        <a:spcBef>
                          <a:spcPts val="0"/>
                        </a:spcBef>
                        <a:spcAft>
                          <a:spcPts val="0"/>
                        </a:spcAft>
                      </a:pPr>
                      <a:r>
                        <a:rPr lang="en-US" sz="900" kern="50">
                          <a:effectLst/>
                        </a:rPr>
                        <a:t>Shall encapsulate patterns for controlling and managing the execution of processes or, more generally, execution abstractions in a distributed system, including for process serialization / concurrency management, safe handling of mobile code, process isolation, improved resource availability and others. Tactics realized: Limit Access &amp; Safeguard Process (*).</a:t>
                      </a:r>
                      <a:endParaRPr lang="en-US" sz="900" kern="50">
                        <a:effectLst/>
                        <a:latin typeface="Times New Roman" panose="02020603050405020304" pitchFamily="18" charset="0"/>
                        <a:ea typeface="DejaVu Sans"/>
                        <a:cs typeface="Liberation Serif"/>
                      </a:endParaRPr>
                    </a:p>
                  </a:txBody>
                  <a:tcPr marL="5762" marR="5762" marT="0" marB="0" anchor="ctr"/>
                </a:tc>
              </a:tr>
              <a:tr h="544454">
                <a:tc>
                  <a:txBody>
                    <a:bodyPr/>
                    <a:lstStyle/>
                    <a:p>
                      <a:pPr marL="0" marR="0">
                        <a:spcBef>
                          <a:spcPts val="0"/>
                        </a:spcBef>
                        <a:spcAft>
                          <a:spcPts val="0"/>
                        </a:spcAft>
                      </a:pPr>
                      <a:r>
                        <a:rPr lang="en-US" sz="900" kern="50">
                          <a:effectLst/>
                        </a:rPr>
                        <a:t>Security information management</a:t>
                      </a:r>
                      <a:endParaRPr lang="en-US" sz="1100" kern="50">
                        <a:effectLst/>
                        <a:latin typeface="Liberation Serif"/>
                        <a:ea typeface="DejaVu Sans"/>
                        <a:cs typeface="Liberation Serif"/>
                      </a:endParaRPr>
                    </a:p>
                  </a:txBody>
                  <a:tcPr marL="5762" marR="5762" marT="0" marB="0" anchor="ctr"/>
                </a:tc>
                <a:tc>
                  <a:txBody>
                    <a:bodyPr/>
                    <a:lstStyle/>
                    <a:p>
                      <a:pPr marL="0" marR="0" algn="just">
                        <a:spcBef>
                          <a:spcPts val="0"/>
                        </a:spcBef>
                        <a:spcAft>
                          <a:spcPts val="0"/>
                        </a:spcAft>
                      </a:pPr>
                      <a:r>
                        <a:rPr lang="en-US" sz="900" kern="50" dirty="0">
                          <a:effectLst/>
                        </a:rPr>
                        <a:t>Encapsulates patterns concerned with the management of security information such as policies, credentials, cryptographic keys etc. (partially in [23] and in [22]). Tactic realized: Manage Security Information.</a:t>
                      </a:r>
                      <a:endParaRPr lang="en-US" sz="900" kern="50" dirty="0">
                        <a:effectLst/>
                        <a:latin typeface="Times New Roman" panose="02020603050405020304" pitchFamily="18" charset="0"/>
                        <a:ea typeface="DejaVu Sans"/>
                        <a:cs typeface="Liberation Serif"/>
                      </a:endParaRPr>
                    </a:p>
                  </a:txBody>
                  <a:tcPr marL="5762" marR="5762" marT="0" marB="0" anchor="ctr"/>
                </a:tc>
              </a:tr>
            </a:tbl>
          </a:graphicData>
        </a:graphic>
      </p:graphicFrame>
    </p:spTree>
    <p:extLst>
      <p:ext uri="{BB962C8B-B14F-4D97-AF65-F5344CB8AC3E}">
        <p14:creationId xmlns:p14="http://schemas.microsoft.com/office/powerpoint/2010/main" val="18179976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Title 1"/>
          <p:cNvSpPr>
            <a:spLocks noGrp="1"/>
          </p:cNvSpPr>
          <p:nvPr>
            <p:ph type="title"/>
          </p:nvPr>
        </p:nvSpPr>
        <p:spPr/>
        <p:txBody>
          <a:bodyPr/>
          <a:lstStyle/>
          <a:p>
            <a:r>
              <a:rPr lang="en-US" altLang="en-US" smtClean="0"/>
              <a:t>Solution relationships </a:t>
            </a:r>
          </a:p>
        </p:txBody>
      </p:sp>
      <p:sp>
        <p:nvSpPr>
          <p:cNvPr id="294915" name="Content Placeholder 2"/>
          <p:cNvSpPr>
            <a:spLocks noGrp="1"/>
          </p:cNvSpPr>
          <p:nvPr>
            <p:ph idx="1"/>
          </p:nvPr>
        </p:nvSpPr>
        <p:spPr/>
        <p:txBody>
          <a:bodyPr/>
          <a:lstStyle/>
          <a:p>
            <a:r>
              <a:rPr lang="en-US" altLang="en-US" sz="2000" b="1" dirty="0"/>
              <a:t>requires:</a:t>
            </a:r>
            <a:r>
              <a:rPr lang="en-US" altLang="en-US" sz="2000" dirty="0"/>
              <a:t> where solution A requires solution B for its realization</a:t>
            </a:r>
          </a:p>
          <a:p>
            <a:r>
              <a:rPr lang="en-US" altLang="en-US" sz="2000" b="1" dirty="0"/>
              <a:t>supports:</a:t>
            </a:r>
            <a:r>
              <a:rPr lang="en-US" altLang="en-US" sz="2000" dirty="0"/>
              <a:t> where solution B supports solution A in its realization</a:t>
            </a:r>
          </a:p>
          <a:p>
            <a:r>
              <a:rPr lang="en-US" altLang="en-US" sz="2000" b="1" dirty="0"/>
              <a:t>depends on: </a:t>
            </a:r>
            <a:r>
              <a:rPr lang="en-US" altLang="en-US" sz="2000" dirty="0"/>
              <a:t>where the realization of solution A is dependent in some fashion on the way solution B is realized.</a:t>
            </a:r>
          </a:p>
          <a:p>
            <a:r>
              <a:rPr lang="en-US" altLang="en-US" sz="2000" b="1" dirty="0"/>
              <a:t>derives from: </a:t>
            </a:r>
            <a:r>
              <a:rPr lang="en-US" altLang="en-US" sz="2000" dirty="0"/>
              <a:t>where solution B specializes or derives certain characteristics from solution A, having a more specialized context of application.</a:t>
            </a:r>
          </a:p>
          <a:p>
            <a:r>
              <a:rPr lang="en-US" altLang="en-US" sz="2000" b="1" dirty="0"/>
              <a:t>alternative:</a:t>
            </a:r>
            <a:r>
              <a:rPr lang="en-US" altLang="en-US" sz="2000" dirty="0"/>
              <a:t> where solution B can be used in place of solution A</a:t>
            </a:r>
          </a:p>
          <a:p>
            <a:r>
              <a:rPr lang="en-US" altLang="en-US" sz="2000" b="1" dirty="0"/>
              <a:t>clashes: </a:t>
            </a:r>
            <a:r>
              <a:rPr lang="en-US" altLang="en-US" sz="2000" dirty="0"/>
              <a:t>where either solution B inhibits the effectiveness of solution A or solutions A and B are altogether incompatible and cannot be realized simultaneously.</a:t>
            </a:r>
          </a:p>
          <a:p>
            <a:pPr marL="0" indent="0">
              <a:buNone/>
            </a:pPr>
            <a:r>
              <a:rPr lang="en-US" altLang="en-US" sz="2000" dirty="0"/>
              <a:t> </a:t>
            </a:r>
          </a:p>
          <a:p>
            <a:endParaRPr lang="en-US" altLang="en-US" dirty="0" smtClean="0"/>
          </a:p>
        </p:txBody>
      </p:sp>
    </p:spTree>
    <p:extLst>
      <p:ext uri="{BB962C8B-B14F-4D97-AF65-F5344CB8AC3E}">
        <p14:creationId xmlns:p14="http://schemas.microsoft.com/office/powerpoint/2010/main" val="13875896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382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37563" y="1009816"/>
            <a:ext cx="5067300" cy="4992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54687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485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76464" y="1119189"/>
            <a:ext cx="7839075"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56859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a:xfrm>
            <a:off x="1948366" y="-4321"/>
            <a:ext cx="8229024" cy="1153562"/>
          </a:xfrm>
        </p:spPr>
        <p:txBody>
          <a:bodyPr vert="horz" lIns="91440" tIns="35271" rIns="91440" bIns="45720" rtlCol="0" anchor="ctr">
            <a:normAutofit/>
          </a:bodyPr>
          <a:lstStyle/>
          <a:p>
            <a:pP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fi-FI" altLang="en-US" sz="3629">
                <a:solidFill>
                  <a:srgbClr val="7FEB35"/>
                </a:solidFill>
              </a:rPr>
              <a:t>Major elements of CF:</a:t>
            </a:r>
            <a:r>
              <a:rPr lang="fi-FI" altLang="en-US" sz="3629"/>
              <a:t> Threat taxonomies/libraries</a:t>
            </a:r>
          </a:p>
        </p:txBody>
      </p:sp>
      <p:sp>
        <p:nvSpPr>
          <p:cNvPr id="23555" name="Rectangle 2"/>
          <p:cNvSpPr>
            <a:spLocks noGrp="1" noChangeArrowheads="1"/>
          </p:cNvSpPr>
          <p:nvPr>
            <p:ph type="body" idx="1"/>
          </p:nvPr>
        </p:nvSpPr>
        <p:spPr>
          <a:xfrm>
            <a:off x="1850435" y="2056537"/>
            <a:ext cx="4572480" cy="4311813"/>
          </a:xfrm>
        </p:spPr>
        <p:txBody>
          <a:bodyPr vert="horz" lIns="91440" tIns="22534" rIns="91440" bIns="45720" rtlCol="0">
            <a:normAutofit/>
          </a:bodyPr>
          <a:lstStyle/>
          <a:p>
            <a:pPr marL="511264" indent="-414772">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r>
              <a:rPr lang="fi-FI" altLang="en-US" sz="2540" i="1"/>
              <a:t>Threat taxonomies/libraries </a:t>
            </a:r>
            <a:r>
              <a:rPr lang="fi-FI" altLang="en-US" sz="2540"/>
              <a:t>consist of </a:t>
            </a:r>
            <a:r>
              <a:rPr lang="fi-FI" altLang="en-US" sz="2540" i="1"/>
              <a:t>threat patterns</a:t>
            </a:r>
            <a:r>
              <a:rPr lang="fi-FI" altLang="en-US" sz="2540"/>
              <a:t>, which can be customized and instantiated in different architectural contexts to define specific threats to a system. </a:t>
            </a:r>
          </a:p>
          <a:p>
            <a:pPr marL="511264" indent="-414772">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r>
              <a:rPr lang="fi-FI" altLang="en-US" sz="2540"/>
              <a:t>Allow developers to quickly and efficiently consider a range of relevant threats during threat modeling.</a:t>
            </a:r>
          </a:p>
        </p:txBody>
      </p:sp>
      <p:pic>
        <p:nvPicPr>
          <p:cNvPr id="2355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8389" y="2122784"/>
            <a:ext cx="3537011" cy="33742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5686422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smtClean="0"/>
              <a:t>Threat classes</a:t>
            </a:r>
          </a:p>
        </p:txBody>
      </p:sp>
      <p:graphicFrame>
        <p:nvGraphicFramePr>
          <p:cNvPr id="3" name="Table 2"/>
          <p:cNvGraphicFramePr>
            <a:graphicFrameLocks noGrp="1"/>
          </p:cNvGraphicFramePr>
          <p:nvPr/>
        </p:nvGraphicFramePr>
        <p:xfrm>
          <a:off x="3317949" y="2383451"/>
          <a:ext cx="5848454" cy="3528370"/>
        </p:xfrm>
        <a:graphic>
          <a:graphicData uri="http://schemas.openxmlformats.org/drawingml/2006/table">
            <a:tbl>
              <a:tblPr>
                <a:tableStyleId>{5C22544A-7EE6-4342-B048-85BDC9FD1C3A}</a:tableStyleId>
              </a:tblPr>
              <a:tblGrid>
                <a:gridCol w="1201986"/>
                <a:gridCol w="4646468"/>
              </a:tblGrid>
              <a:tr h="588062">
                <a:tc>
                  <a:txBody>
                    <a:bodyPr/>
                    <a:lstStyle/>
                    <a:p>
                      <a:pPr marL="0" marR="0">
                        <a:spcBef>
                          <a:spcPts val="0"/>
                        </a:spcBef>
                        <a:spcAft>
                          <a:spcPts val="0"/>
                        </a:spcAft>
                      </a:pPr>
                      <a:r>
                        <a:rPr lang="en-US" sz="900" kern="50">
                          <a:effectLst/>
                        </a:rPr>
                        <a:t>Functionality decomposition layer</a:t>
                      </a:r>
                      <a:endParaRPr lang="en-US" sz="1100" kern="50">
                        <a:effectLst/>
                        <a:latin typeface="Liberation Serif"/>
                        <a:ea typeface="DejaVu Sans"/>
                        <a:cs typeface="Liberation Serif"/>
                      </a:endParaRPr>
                    </a:p>
                  </a:txBody>
                  <a:tcPr marL="5761" marR="5761" marT="0" marB="0"/>
                </a:tc>
                <a:tc>
                  <a:txBody>
                    <a:bodyPr/>
                    <a:lstStyle/>
                    <a:p>
                      <a:pPr marL="0" marR="0">
                        <a:spcBef>
                          <a:spcPts val="0"/>
                        </a:spcBef>
                        <a:spcAft>
                          <a:spcPts val="0"/>
                        </a:spcAft>
                      </a:pPr>
                      <a:r>
                        <a:rPr lang="en-US" sz="900" kern="50">
                          <a:effectLst/>
                        </a:rPr>
                        <a:t>Relevant threat classes</a:t>
                      </a:r>
                      <a:endParaRPr lang="en-US" sz="1100" kern="50">
                        <a:effectLst/>
                        <a:latin typeface="Liberation Serif"/>
                        <a:ea typeface="DejaVu Sans"/>
                        <a:cs typeface="Liberation Serif"/>
                      </a:endParaRPr>
                    </a:p>
                  </a:txBody>
                  <a:tcPr marL="5761" marR="5761" marT="0" marB="0"/>
                </a:tc>
              </a:tr>
              <a:tr h="588062">
                <a:tc>
                  <a:txBody>
                    <a:bodyPr/>
                    <a:lstStyle/>
                    <a:p>
                      <a:pPr marL="0" marR="0">
                        <a:spcBef>
                          <a:spcPts val="0"/>
                        </a:spcBef>
                        <a:spcAft>
                          <a:spcPts val="0"/>
                        </a:spcAft>
                      </a:pPr>
                      <a:r>
                        <a:rPr lang="en-US" sz="900" kern="50">
                          <a:effectLst/>
                        </a:rPr>
                        <a:t>User interaction</a:t>
                      </a:r>
                      <a:endParaRPr lang="en-US" sz="1100" kern="50">
                        <a:effectLst/>
                        <a:latin typeface="Liberation Serif"/>
                        <a:ea typeface="DejaVu Sans"/>
                        <a:cs typeface="Liberation Serif"/>
                      </a:endParaRPr>
                    </a:p>
                  </a:txBody>
                  <a:tcPr marL="5761" marR="5761" marT="0" marB="0"/>
                </a:tc>
                <a:tc>
                  <a:txBody>
                    <a:bodyPr/>
                    <a:lstStyle/>
                    <a:p>
                      <a:pPr marL="0" marR="0">
                        <a:spcBef>
                          <a:spcPts val="0"/>
                        </a:spcBef>
                        <a:spcAft>
                          <a:spcPts val="0"/>
                        </a:spcAft>
                      </a:pPr>
                      <a:r>
                        <a:rPr lang="en-US" sz="900" kern="50">
                          <a:effectLst/>
                        </a:rPr>
                        <a:t>Identity attacks, Passing illegal data, Remote information inference, Repudiation,</a:t>
                      </a:r>
                      <a:endParaRPr lang="en-US" sz="1100" kern="50">
                        <a:effectLst/>
                      </a:endParaRPr>
                    </a:p>
                    <a:p>
                      <a:pPr marL="0" marR="0">
                        <a:spcBef>
                          <a:spcPts val="0"/>
                        </a:spcBef>
                        <a:spcAft>
                          <a:spcPts val="0"/>
                        </a:spcAft>
                      </a:pPr>
                      <a:r>
                        <a:rPr lang="en-US" sz="900" kern="50">
                          <a:effectLst/>
                        </a:rPr>
                        <a:t>Uncontrolled operations</a:t>
                      </a:r>
                      <a:endParaRPr lang="en-US" sz="1100" kern="50">
                        <a:effectLst/>
                        <a:latin typeface="Liberation Serif"/>
                        <a:ea typeface="DejaVu Sans"/>
                        <a:cs typeface="Liberation Serif"/>
                      </a:endParaRPr>
                    </a:p>
                  </a:txBody>
                  <a:tcPr marL="5761" marR="5761" marT="0" marB="0"/>
                </a:tc>
              </a:tr>
              <a:tr h="588062">
                <a:tc>
                  <a:txBody>
                    <a:bodyPr/>
                    <a:lstStyle/>
                    <a:p>
                      <a:pPr marL="0" marR="0">
                        <a:spcBef>
                          <a:spcPts val="0"/>
                        </a:spcBef>
                        <a:spcAft>
                          <a:spcPts val="0"/>
                        </a:spcAft>
                      </a:pPr>
                      <a:r>
                        <a:rPr lang="en-US" sz="900" kern="50">
                          <a:effectLst/>
                        </a:rPr>
                        <a:t>Data / storage management</a:t>
                      </a:r>
                      <a:endParaRPr lang="en-US" sz="1100" kern="50">
                        <a:effectLst/>
                        <a:latin typeface="Liberation Serif"/>
                        <a:ea typeface="DejaVu Sans"/>
                        <a:cs typeface="Liberation Serif"/>
                      </a:endParaRPr>
                    </a:p>
                  </a:txBody>
                  <a:tcPr marL="5761" marR="5761" marT="0" marB="0"/>
                </a:tc>
                <a:tc>
                  <a:txBody>
                    <a:bodyPr/>
                    <a:lstStyle/>
                    <a:p>
                      <a:pPr marL="0" marR="0">
                        <a:spcBef>
                          <a:spcPts val="0"/>
                        </a:spcBef>
                        <a:spcAft>
                          <a:spcPts val="0"/>
                        </a:spcAft>
                      </a:pPr>
                      <a:r>
                        <a:rPr lang="en-US" sz="900" kern="50">
                          <a:effectLst/>
                        </a:rPr>
                        <a:t>Passing illegal data, Stored data attacks, Remote information inference, Uncontrolled operations</a:t>
                      </a:r>
                      <a:endParaRPr lang="en-US" sz="1100" kern="50">
                        <a:effectLst/>
                        <a:latin typeface="Liberation Serif"/>
                        <a:ea typeface="DejaVu Sans"/>
                        <a:cs typeface="Liberation Serif"/>
                      </a:endParaRPr>
                    </a:p>
                  </a:txBody>
                  <a:tcPr marL="5761" marR="5761" marT="0" marB="0"/>
                </a:tc>
              </a:tr>
              <a:tr h="588062">
                <a:tc>
                  <a:txBody>
                    <a:bodyPr/>
                    <a:lstStyle/>
                    <a:p>
                      <a:pPr marL="0" marR="0">
                        <a:spcBef>
                          <a:spcPts val="0"/>
                        </a:spcBef>
                        <a:spcAft>
                          <a:spcPts val="0"/>
                        </a:spcAft>
                      </a:pPr>
                      <a:r>
                        <a:rPr lang="en-US" sz="900" kern="50">
                          <a:effectLst/>
                        </a:rPr>
                        <a:t>Resource management</a:t>
                      </a:r>
                      <a:endParaRPr lang="en-US" sz="1100" kern="50">
                        <a:effectLst/>
                        <a:latin typeface="Liberation Serif"/>
                        <a:ea typeface="DejaVu Sans"/>
                        <a:cs typeface="Liberation Serif"/>
                      </a:endParaRPr>
                    </a:p>
                  </a:txBody>
                  <a:tcPr marL="5761" marR="5761" marT="0" marB="0"/>
                </a:tc>
                <a:tc>
                  <a:txBody>
                    <a:bodyPr/>
                    <a:lstStyle/>
                    <a:p>
                      <a:pPr marL="0" marR="0">
                        <a:spcBef>
                          <a:spcPts val="0"/>
                        </a:spcBef>
                        <a:spcAft>
                          <a:spcPts val="0"/>
                        </a:spcAft>
                      </a:pPr>
                      <a:r>
                        <a:rPr lang="en-US" sz="900" kern="50">
                          <a:effectLst/>
                        </a:rPr>
                        <a:t>Uncontrolled operations</a:t>
                      </a:r>
                      <a:endParaRPr lang="en-US" sz="1100" kern="50">
                        <a:effectLst/>
                        <a:latin typeface="Liberation Serif"/>
                        <a:ea typeface="DejaVu Sans"/>
                        <a:cs typeface="Liberation Serif"/>
                      </a:endParaRPr>
                    </a:p>
                  </a:txBody>
                  <a:tcPr marL="5761" marR="5761" marT="0" marB="0"/>
                </a:tc>
              </a:tr>
              <a:tr h="588062">
                <a:tc>
                  <a:txBody>
                    <a:bodyPr/>
                    <a:lstStyle/>
                    <a:p>
                      <a:pPr marL="0" marR="0">
                        <a:spcBef>
                          <a:spcPts val="0"/>
                        </a:spcBef>
                        <a:spcAft>
                          <a:spcPts val="0"/>
                        </a:spcAft>
                      </a:pPr>
                      <a:r>
                        <a:rPr lang="en-US" sz="900" kern="50">
                          <a:effectLst/>
                        </a:rPr>
                        <a:t>Distribution control</a:t>
                      </a:r>
                      <a:endParaRPr lang="en-US" sz="1100" kern="50">
                        <a:effectLst/>
                        <a:latin typeface="Liberation Serif"/>
                        <a:ea typeface="DejaVu Sans"/>
                        <a:cs typeface="Liberation Serif"/>
                      </a:endParaRPr>
                    </a:p>
                  </a:txBody>
                  <a:tcPr marL="5761" marR="5761" marT="0" marB="0"/>
                </a:tc>
                <a:tc>
                  <a:txBody>
                    <a:bodyPr/>
                    <a:lstStyle/>
                    <a:p>
                      <a:pPr marL="0" marR="0">
                        <a:spcBef>
                          <a:spcPts val="0"/>
                        </a:spcBef>
                        <a:spcAft>
                          <a:spcPts val="0"/>
                        </a:spcAft>
                      </a:pPr>
                      <a:r>
                        <a:rPr lang="en-US" sz="900" kern="50">
                          <a:effectLst/>
                        </a:rPr>
                        <a:t>Identity attacks, Passing illegal data, Remote information inference, Uncontrolled operations</a:t>
                      </a:r>
                      <a:endParaRPr lang="en-US" sz="1100" kern="50">
                        <a:effectLst/>
                        <a:latin typeface="Liberation Serif"/>
                        <a:ea typeface="DejaVu Sans"/>
                        <a:cs typeface="Liberation Serif"/>
                      </a:endParaRPr>
                    </a:p>
                  </a:txBody>
                  <a:tcPr marL="5761" marR="5761" marT="0" marB="0"/>
                </a:tc>
              </a:tr>
              <a:tr h="294030">
                <a:tc>
                  <a:txBody>
                    <a:bodyPr/>
                    <a:lstStyle/>
                    <a:p>
                      <a:pPr marL="0" marR="0">
                        <a:spcBef>
                          <a:spcPts val="0"/>
                        </a:spcBef>
                        <a:spcAft>
                          <a:spcPts val="0"/>
                        </a:spcAft>
                      </a:pPr>
                      <a:r>
                        <a:rPr lang="en-US" sz="900" kern="50">
                          <a:effectLst/>
                        </a:rPr>
                        <a:t>Communication</a:t>
                      </a:r>
                      <a:endParaRPr lang="en-US" sz="1100" kern="50">
                        <a:effectLst/>
                        <a:latin typeface="Liberation Serif"/>
                        <a:ea typeface="DejaVu Sans"/>
                        <a:cs typeface="Liberation Serif"/>
                      </a:endParaRPr>
                    </a:p>
                  </a:txBody>
                  <a:tcPr marL="5761" marR="5761" marT="0" marB="0"/>
                </a:tc>
                <a:tc>
                  <a:txBody>
                    <a:bodyPr/>
                    <a:lstStyle/>
                    <a:p>
                      <a:pPr marL="0" marR="0">
                        <a:spcBef>
                          <a:spcPts val="0"/>
                        </a:spcBef>
                        <a:spcAft>
                          <a:spcPts val="0"/>
                        </a:spcAft>
                      </a:pPr>
                      <a:r>
                        <a:rPr lang="en-US" sz="900" kern="50">
                          <a:effectLst/>
                        </a:rPr>
                        <a:t>Network communication attacks, Network protocol attacks, Repudiation</a:t>
                      </a:r>
                      <a:endParaRPr lang="en-US" sz="1100" kern="50">
                        <a:effectLst/>
                        <a:latin typeface="Liberation Serif"/>
                        <a:ea typeface="DejaVu Sans"/>
                        <a:cs typeface="Liberation Serif"/>
                      </a:endParaRPr>
                    </a:p>
                  </a:txBody>
                  <a:tcPr marL="5761" marR="5761" marT="0" marB="0"/>
                </a:tc>
              </a:tr>
              <a:tr h="294030">
                <a:tc>
                  <a:txBody>
                    <a:bodyPr/>
                    <a:lstStyle/>
                    <a:p>
                      <a:pPr marL="0" marR="0">
                        <a:spcBef>
                          <a:spcPts val="0"/>
                        </a:spcBef>
                        <a:spcAft>
                          <a:spcPts val="0"/>
                        </a:spcAft>
                      </a:pPr>
                      <a:r>
                        <a:rPr lang="en-US" sz="900" kern="50">
                          <a:effectLst/>
                        </a:rPr>
                        <a:t>Addressing</a:t>
                      </a:r>
                      <a:endParaRPr lang="en-US" sz="1100" kern="50">
                        <a:effectLst/>
                        <a:latin typeface="Liberation Serif"/>
                        <a:ea typeface="DejaVu Sans"/>
                        <a:cs typeface="Liberation Serif"/>
                      </a:endParaRPr>
                    </a:p>
                  </a:txBody>
                  <a:tcPr marL="5761" marR="5761" marT="0" marB="0"/>
                </a:tc>
                <a:tc>
                  <a:txBody>
                    <a:bodyPr/>
                    <a:lstStyle/>
                    <a:p>
                      <a:pPr marL="0" marR="0">
                        <a:spcBef>
                          <a:spcPts val="0"/>
                        </a:spcBef>
                        <a:spcAft>
                          <a:spcPts val="0"/>
                        </a:spcAft>
                      </a:pPr>
                      <a:r>
                        <a:rPr lang="en-US" sz="900" kern="50" dirty="0">
                          <a:effectLst/>
                        </a:rPr>
                        <a:t>Network communication attacks, Network protocol attacks, Repudiation</a:t>
                      </a:r>
                      <a:endParaRPr lang="en-US" sz="1100" kern="50" dirty="0">
                        <a:effectLst/>
                        <a:latin typeface="Liberation Serif"/>
                        <a:ea typeface="DejaVu Sans"/>
                        <a:cs typeface="Liberation Serif"/>
                      </a:endParaRPr>
                    </a:p>
                  </a:txBody>
                  <a:tcPr marL="5761" marR="5761" marT="0" marB="0"/>
                </a:tc>
              </a:tr>
            </a:tbl>
          </a:graphicData>
        </a:graphic>
      </p:graphicFrame>
    </p:spTree>
    <p:extLst>
      <p:ext uri="{BB962C8B-B14F-4D97-AF65-F5344CB8AC3E}">
        <p14:creationId xmlns:p14="http://schemas.microsoft.com/office/powerpoint/2010/main" val="41470749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90405" y="2068058"/>
          <a:ext cx="5802370" cy="4431342"/>
        </p:xfrm>
        <a:graphic>
          <a:graphicData uri="http://schemas.openxmlformats.org/drawingml/2006/table">
            <a:tbl>
              <a:tblPr>
                <a:tableStyleId>{5C22544A-7EE6-4342-B048-85BDC9FD1C3A}</a:tableStyleId>
              </a:tblPr>
              <a:tblGrid>
                <a:gridCol w="1064758"/>
                <a:gridCol w="616498"/>
                <a:gridCol w="190711"/>
                <a:gridCol w="3887970"/>
                <a:gridCol w="42433"/>
              </a:tblGrid>
              <a:tr h="272698">
                <a:tc>
                  <a:txBody>
                    <a:bodyPr/>
                    <a:lstStyle/>
                    <a:p>
                      <a:pPr marL="0" marR="0">
                        <a:spcBef>
                          <a:spcPts val="0"/>
                        </a:spcBef>
                        <a:spcAft>
                          <a:spcPts val="0"/>
                        </a:spcAft>
                      </a:pPr>
                      <a:r>
                        <a:rPr lang="en-US" sz="700" kern="50">
                          <a:effectLst/>
                        </a:rPr>
                        <a:t>Security process pattern</a:t>
                      </a:r>
                      <a:endParaRPr lang="en-US" sz="1100" kern="50">
                        <a:effectLst/>
                        <a:latin typeface="Liberation Serif"/>
                        <a:ea typeface="DejaVu Sans"/>
                        <a:cs typeface="Liberation Serif"/>
                      </a:endParaRPr>
                    </a:p>
                  </a:txBody>
                  <a:tcPr marL="5762" marR="5762" marT="0" marB="0" anchor="ctr"/>
                </a:tc>
                <a:tc>
                  <a:txBody>
                    <a:bodyPr/>
                    <a:lstStyle/>
                    <a:p>
                      <a:pPr marL="0" marR="0">
                        <a:spcBef>
                          <a:spcPts val="0"/>
                        </a:spcBef>
                        <a:spcAft>
                          <a:spcPts val="0"/>
                        </a:spcAft>
                      </a:pPr>
                      <a:r>
                        <a:rPr lang="en-US" sz="700" kern="50">
                          <a:effectLst/>
                        </a:rPr>
                        <a:t>Shorthand name</a:t>
                      </a:r>
                      <a:endParaRPr lang="en-US" sz="1100" kern="50">
                        <a:effectLst/>
                        <a:latin typeface="Liberation Serif"/>
                        <a:ea typeface="DejaVu Sans"/>
                        <a:cs typeface="Liberation Serif"/>
                      </a:endParaRPr>
                    </a:p>
                  </a:txBody>
                  <a:tcPr marL="5762" marR="5762" marT="0" marB="0" anchor="ctr"/>
                </a:tc>
                <a:tc>
                  <a:txBody>
                    <a:bodyPr/>
                    <a:lstStyle/>
                    <a:p>
                      <a:pPr marL="0" marR="0" algn="ctr">
                        <a:spcBef>
                          <a:spcPts val="0"/>
                        </a:spcBef>
                        <a:spcAft>
                          <a:spcPts val="0"/>
                        </a:spcAft>
                      </a:pPr>
                      <a:r>
                        <a:rPr lang="en-US" sz="700" kern="50">
                          <a:effectLst/>
                        </a:rPr>
                        <a:t>Gr</a:t>
                      </a:r>
                      <a:endParaRPr lang="en-US" sz="1100" kern="50">
                        <a:effectLst/>
                        <a:latin typeface="Liberation Serif"/>
                        <a:ea typeface="DejaVu Sans"/>
                        <a:cs typeface="Liberation Serif"/>
                      </a:endParaRPr>
                    </a:p>
                  </a:txBody>
                  <a:tcPr marL="5762" marR="5762" marT="0" marB="0" anchor="ctr"/>
                </a:tc>
                <a:tc gridSpan="2">
                  <a:txBody>
                    <a:bodyPr/>
                    <a:lstStyle/>
                    <a:p>
                      <a:pPr marL="0" marR="0" algn="ctr">
                        <a:spcBef>
                          <a:spcPts val="0"/>
                        </a:spcBef>
                        <a:spcAft>
                          <a:spcPts val="0"/>
                        </a:spcAft>
                      </a:pPr>
                      <a:r>
                        <a:rPr lang="en-US" sz="700" kern="50">
                          <a:effectLst/>
                        </a:rPr>
                        <a:t>Intent</a:t>
                      </a:r>
                      <a:endParaRPr lang="en-US" sz="1100" kern="50">
                        <a:effectLst/>
                        <a:latin typeface="Liberation Serif"/>
                        <a:ea typeface="DejaVu Sans"/>
                        <a:cs typeface="Liberation Serif"/>
                      </a:endParaRPr>
                    </a:p>
                  </a:txBody>
                  <a:tcPr marL="5762" marR="5762" marT="0" marB="0" anchor="ctr"/>
                </a:tc>
                <a:tc hMerge="1">
                  <a:txBody>
                    <a:bodyPr/>
                    <a:lstStyle/>
                    <a:p>
                      <a:endParaRPr lang="en-US"/>
                    </a:p>
                  </a:txBody>
                  <a:tcPr/>
                </a:tc>
              </a:tr>
              <a:tr h="409046">
                <a:tc>
                  <a:txBody>
                    <a:bodyPr/>
                    <a:lstStyle/>
                    <a:p>
                      <a:pPr marL="0" marR="0">
                        <a:spcBef>
                          <a:spcPts val="0"/>
                        </a:spcBef>
                        <a:spcAft>
                          <a:spcPts val="0"/>
                        </a:spcAft>
                      </a:pPr>
                      <a:r>
                        <a:rPr lang="en-US" sz="700" kern="50">
                          <a:effectLst/>
                        </a:rPr>
                        <a:t>Security Requirements Determination</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700" kern="50">
                          <a:effectLst/>
                        </a:rPr>
                        <a:t>SecReq</a:t>
                      </a:r>
                      <a:endParaRPr lang="en-US" sz="1100" kern="50">
                        <a:effectLst/>
                        <a:latin typeface="Liberation Serif"/>
                        <a:ea typeface="DejaVu Sans"/>
                        <a:cs typeface="Liberation Serif"/>
                      </a:endParaRPr>
                    </a:p>
                  </a:txBody>
                  <a:tcPr marL="0" marR="0" marT="0" marB="0" anchor="ctr"/>
                </a:tc>
                <a:tc>
                  <a:txBody>
                    <a:bodyPr/>
                    <a:lstStyle/>
                    <a:p>
                      <a:pPr marL="0" marR="0" algn="ctr">
                        <a:spcBef>
                          <a:spcPts val="0"/>
                        </a:spcBef>
                        <a:spcAft>
                          <a:spcPts val="0"/>
                        </a:spcAft>
                      </a:pPr>
                      <a:r>
                        <a:rPr lang="en-US" sz="700" kern="50">
                          <a:effectLst/>
                        </a:rPr>
                        <a:t>P</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700" kern="50">
                          <a:effectLst/>
                        </a:rPr>
                        <a:t>Specify both prescriptive and resultant security requirements for the target system.</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1100" kern="50">
                          <a:effectLst/>
                        </a:rPr>
                        <a:t> </a:t>
                      </a:r>
                      <a:endParaRPr lang="en-US" sz="1100" kern="50">
                        <a:effectLst/>
                        <a:latin typeface="Liberation Serif"/>
                        <a:ea typeface="DejaVu Sans"/>
                        <a:cs typeface="Liberation Serif"/>
                      </a:endParaRPr>
                    </a:p>
                  </a:txBody>
                  <a:tcPr marL="0" marR="0" marT="0" marB="0" anchor="ctr"/>
                </a:tc>
              </a:tr>
              <a:tr h="272698">
                <a:tc>
                  <a:txBody>
                    <a:bodyPr/>
                    <a:lstStyle/>
                    <a:p>
                      <a:pPr marL="0" marR="0">
                        <a:spcBef>
                          <a:spcPts val="0"/>
                        </a:spcBef>
                        <a:spcAft>
                          <a:spcPts val="0"/>
                        </a:spcAft>
                      </a:pPr>
                      <a:r>
                        <a:rPr lang="en-US" sz="700" kern="50">
                          <a:effectLst/>
                        </a:rPr>
                        <a:t>Countermeasure Introduction</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700" kern="50">
                          <a:effectLst/>
                        </a:rPr>
                        <a:t>CounterIntro</a:t>
                      </a:r>
                      <a:endParaRPr lang="en-US" sz="1100" kern="50">
                        <a:effectLst/>
                        <a:latin typeface="Liberation Serif"/>
                        <a:ea typeface="DejaVu Sans"/>
                        <a:cs typeface="Liberation Serif"/>
                      </a:endParaRPr>
                    </a:p>
                  </a:txBody>
                  <a:tcPr marL="0" marR="0" marT="0" marB="0" anchor="ctr"/>
                </a:tc>
                <a:tc>
                  <a:txBody>
                    <a:bodyPr/>
                    <a:lstStyle/>
                    <a:p>
                      <a:pPr marL="0" marR="0" algn="ctr">
                        <a:spcBef>
                          <a:spcPts val="0"/>
                        </a:spcBef>
                        <a:spcAft>
                          <a:spcPts val="0"/>
                        </a:spcAft>
                      </a:pPr>
                      <a:r>
                        <a:rPr lang="en-US" sz="700" kern="50">
                          <a:effectLst/>
                        </a:rPr>
                        <a:t>P</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700" kern="50">
                          <a:effectLst/>
                        </a:rPr>
                        <a:t>Introduce security countermeasures by converting problem-space requirements into solution-space goals and policies, and incorporating these into relevant models of the target system.</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1100" kern="50">
                          <a:effectLst/>
                        </a:rPr>
                        <a:t> </a:t>
                      </a:r>
                      <a:endParaRPr lang="en-US" sz="1100" kern="50">
                        <a:effectLst/>
                        <a:latin typeface="Liberation Serif"/>
                        <a:ea typeface="DejaVu Sans"/>
                        <a:cs typeface="Liberation Serif"/>
                      </a:endParaRPr>
                    </a:p>
                  </a:txBody>
                  <a:tcPr marL="0" marR="0" marT="0" marB="0" anchor="ctr"/>
                </a:tc>
              </a:tr>
              <a:tr h="272698">
                <a:tc>
                  <a:txBody>
                    <a:bodyPr/>
                    <a:lstStyle/>
                    <a:p>
                      <a:pPr marL="0" marR="0">
                        <a:spcBef>
                          <a:spcPts val="0"/>
                        </a:spcBef>
                        <a:spcAft>
                          <a:spcPts val="0"/>
                        </a:spcAft>
                      </a:pPr>
                      <a:r>
                        <a:rPr lang="en-US" sz="700" kern="50">
                          <a:effectLst/>
                        </a:rPr>
                        <a:t>Security Implementation</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700" kern="50">
                          <a:effectLst/>
                        </a:rPr>
                        <a:t>SecImpl</a:t>
                      </a:r>
                      <a:endParaRPr lang="en-US" sz="1100" kern="50">
                        <a:effectLst/>
                        <a:latin typeface="Liberation Serif"/>
                        <a:ea typeface="DejaVu Sans"/>
                        <a:cs typeface="Liberation Serif"/>
                      </a:endParaRPr>
                    </a:p>
                  </a:txBody>
                  <a:tcPr marL="0" marR="0" marT="0" marB="0" anchor="ctr"/>
                </a:tc>
                <a:tc>
                  <a:txBody>
                    <a:bodyPr/>
                    <a:lstStyle/>
                    <a:p>
                      <a:pPr marL="0" marR="0" algn="ctr">
                        <a:spcBef>
                          <a:spcPts val="0"/>
                        </a:spcBef>
                        <a:spcAft>
                          <a:spcPts val="0"/>
                        </a:spcAft>
                      </a:pPr>
                      <a:r>
                        <a:rPr lang="en-US" sz="700" kern="50">
                          <a:effectLst/>
                        </a:rPr>
                        <a:t>P</a:t>
                      </a:r>
                      <a:endParaRPr lang="en-US" sz="1100" kern="50">
                        <a:effectLst/>
                        <a:latin typeface="Liberation Serif"/>
                        <a:ea typeface="DejaVu Sans"/>
                        <a:cs typeface="Liberation Serif"/>
                      </a:endParaRPr>
                    </a:p>
                  </a:txBody>
                  <a:tcPr marL="0" marR="0" marT="0" marB="0" anchor="ctr"/>
                </a:tc>
                <a:tc>
                  <a:txBody>
                    <a:bodyPr/>
                    <a:lstStyle/>
                    <a:p>
                      <a:pPr marL="0" marR="0" algn="l">
                        <a:spcBef>
                          <a:spcPts val="0"/>
                        </a:spcBef>
                        <a:spcAft>
                          <a:spcPts val="0"/>
                        </a:spcAft>
                      </a:pPr>
                      <a:r>
                        <a:rPr lang="en-US" sz="700" kern="50">
                          <a:effectLst/>
                        </a:rPr>
                        <a:t>Transfer the security-related (standalone or enriched functional) models into concrete software units.</a:t>
                      </a:r>
                      <a:endParaRPr lang="en-US" sz="900" kern="50">
                        <a:effectLst/>
                        <a:latin typeface="Times New Roman" panose="02020603050405020304" pitchFamily="18" charset="0"/>
                        <a:ea typeface="DejaVu Sans"/>
                        <a:cs typeface="Liberation Serif"/>
                      </a:endParaRPr>
                    </a:p>
                  </a:txBody>
                  <a:tcPr marL="0" marR="0" marT="0" marB="0" anchor="ctr"/>
                </a:tc>
                <a:tc>
                  <a:txBody>
                    <a:bodyPr/>
                    <a:lstStyle/>
                    <a:p>
                      <a:pPr marL="0" marR="0">
                        <a:spcBef>
                          <a:spcPts val="0"/>
                        </a:spcBef>
                        <a:spcAft>
                          <a:spcPts val="0"/>
                        </a:spcAft>
                      </a:pPr>
                      <a:r>
                        <a:rPr lang="en-US" sz="1100" kern="50">
                          <a:effectLst/>
                        </a:rPr>
                        <a:t> </a:t>
                      </a:r>
                      <a:endParaRPr lang="en-US" sz="1100" kern="50">
                        <a:effectLst/>
                        <a:latin typeface="Liberation Serif"/>
                        <a:ea typeface="DejaVu Sans"/>
                        <a:cs typeface="Liberation Serif"/>
                      </a:endParaRPr>
                    </a:p>
                  </a:txBody>
                  <a:tcPr marL="0" marR="0" marT="0" marB="0" anchor="ctr"/>
                </a:tc>
              </a:tr>
              <a:tr h="272698">
                <a:tc>
                  <a:txBody>
                    <a:bodyPr/>
                    <a:lstStyle/>
                    <a:p>
                      <a:pPr marL="0" marR="0">
                        <a:spcBef>
                          <a:spcPts val="0"/>
                        </a:spcBef>
                        <a:spcAft>
                          <a:spcPts val="0"/>
                        </a:spcAft>
                      </a:pPr>
                      <a:r>
                        <a:rPr lang="en-US" sz="700" kern="50">
                          <a:effectLst/>
                        </a:rPr>
                        <a:t>Security Administration</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700" kern="50">
                          <a:effectLst/>
                        </a:rPr>
                        <a:t>SecAdmin</a:t>
                      </a:r>
                      <a:endParaRPr lang="en-US" sz="1100" kern="50">
                        <a:effectLst/>
                        <a:latin typeface="Liberation Serif"/>
                        <a:ea typeface="DejaVu Sans"/>
                        <a:cs typeface="Liberation Serif"/>
                      </a:endParaRPr>
                    </a:p>
                  </a:txBody>
                  <a:tcPr marL="0" marR="0" marT="0" marB="0" anchor="ctr"/>
                </a:tc>
                <a:tc>
                  <a:txBody>
                    <a:bodyPr/>
                    <a:lstStyle/>
                    <a:p>
                      <a:pPr marL="0" marR="0" algn="ctr">
                        <a:spcBef>
                          <a:spcPts val="0"/>
                        </a:spcBef>
                        <a:spcAft>
                          <a:spcPts val="0"/>
                        </a:spcAft>
                      </a:pPr>
                      <a:r>
                        <a:rPr lang="en-US" sz="700" kern="50">
                          <a:effectLst/>
                        </a:rPr>
                        <a:t>P</a:t>
                      </a:r>
                      <a:endParaRPr lang="en-US" sz="1100" kern="50">
                        <a:effectLst/>
                        <a:latin typeface="Liberation Serif"/>
                        <a:ea typeface="DejaVu Sans"/>
                        <a:cs typeface="Liberation Serif"/>
                      </a:endParaRPr>
                    </a:p>
                  </a:txBody>
                  <a:tcPr marL="0" marR="0" marT="0" marB="0" anchor="ctr"/>
                </a:tc>
                <a:tc>
                  <a:txBody>
                    <a:bodyPr/>
                    <a:lstStyle/>
                    <a:p>
                      <a:pPr marL="0" marR="0" algn="l">
                        <a:spcBef>
                          <a:spcPts val="0"/>
                        </a:spcBef>
                        <a:spcAft>
                          <a:spcPts val="0"/>
                        </a:spcAft>
                      </a:pPr>
                      <a:r>
                        <a:rPr lang="en-US" sz="700" kern="50">
                          <a:effectLst/>
                        </a:rPr>
                        <a:t>Configure all component parts of the (implemented) security infrastructure, setting appropriate policies for the individual controls.</a:t>
                      </a:r>
                      <a:endParaRPr lang="en-US" sz="900" kern="50">
                        <a:effectLst/>
                        <a:latin typeface="Times New Roman" panose="02020603050405020304" pitchFamily="18" charset="0"/>
                        <a:ea typeface="DejaVu Sans"/>
                        <a:cs typeface="Liberation Serif"/>
                      </a:endParaRPr>
                    </a:p>
                  </a:txBody>
                  <a:tcPr marL="0" marR="0" marT="0" marB="0" anchor="ctr"/>
                </a:tc>
                <a:tc>
                  <a:txBody>
                    <a:bodyPr/>
                    <a:lstStyle/>
                    <a:p>
                      <a:pPr marL="0" marR="0">
                        <a:spcBef>
                          <a:spcPts val="0"/>
                        </a:spcBef>
                        <a:spcAft>
                          <a:spcPts val="0"/>
                        </a:spcAft>
                      </a:pPr>
                      <a:r>
                        <a:rPr lang="en-US" sz="1100" kern="50">
                          <a:effectLst/>
                        </a:rPr>
                        <a:t> </a:t>
                      </a:r>
                      <a:endParaRPr lang="en-US" sz="1100" kern="50">
                        <a:effectLst/>
                        <a:latin typeface="Liberation Serif"/>
                        <a:ea typeface="DejaVu Sans"/>
                        <a:cs typeface="Liberation Serif"/>
                      </a:endParaRPr>
                    </a:p>
                  </a:txBody>
                  <a:tcPr marL="0" marR="0" marT="0" marB="0" anchor="ctr"/>
                </a:tc>
              </a:tr>
              <a:tr h="204524">
                <a:tc>
                  <a:txBody>
                    <a:bodyPr/>
                    <a:lstStyle/>
                    <a:p>
                      <a:pPr marL="0" marR="0">
                        <a:spcBef>
                          <a:spcPts val="0"/>
                        </a:spcBef>
                        <a:spcAft>
                          <a:spcPts val="0"/>
                        </a:spcAft>
                      </a:pPr>
                      <a:r>
                        <a:rPr lang="en-US" sz="700" kern="50">
                          <a:effectLst/>
                        </a:rPr>
                        <a:t>Adversary Modeling</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700" kern="50">
                          <a:effectLst/>
                        </a:rPr>
                        <a:t>AdvMod</a:t>
                      </a:r>
                      <a:endParaRPr lang="en-US" sz="1100" kern="50">
                        <a:effectLst/>
                        <a:latin typeface="Liberation Serif"/>
                        <a:ea typeface="DejaVu Sans"/>
                        <a:cs typeface="Liberation Serif"/>
                      </a:endParaRPr>
                    </a:p>
                  </a:txBody>
                  <a:tcPr marL="0" marR="0" marT="0" marB="0" anchor="ctr"/>
                </a:tc>
                <a:tc>
                  <a:txBody>
                    <a:bodyPr/>
                    <a:lstStyle/>
                    <a:p>
                      <a:pPr marL="0" marR="0" algn="ctr">
                        <a:spcBef>
                          <a:spcPts val="0"/>
                        </a:spcBef>
                        <a:spcAft>
                          <a:spcPts val="0"/>
                        </a:spcAft>
                      </a:pPr>
                      <a:r>
                        <a:rPr lang="en-US" sz="700" kern="50">
                          <a:effectLst/>
                        </a:rPr>
                        <a:t>S</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700" kern="50">
                          <a:effectLst/>
                        </a:rPr>
                        <a:t>Model attackers and their potential attacks (e.g. in the form of threats) to a system.</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1100" kern="50">
                          <a:effectLst/>
                        </a:rPr>
                        <a:t> </a:t>
                      </a:r>
                      <a:endParaRPr lang="en-US" sz="1100" kern="50">
                        <a:effectLst/>
                        <a:latin typeface="Liberation Serif"/>
                        <a:ea typeface="DejaVu Sans"/>
                        <a:cs typeface="Liberation Serif"/>
                      </a:endParaRPr>
                    </a:p>
                  </a:txBody>
                  <a:tcPr marL="0" marR="0" marT="0" marB="0" anchor="ctr"/>
                </a:tc>
              </a:tr>
              <a:tr h="272698">
                <a:tc>
                  <a:txBody>
                    <a:bodyPr/>
                    <a:lstStyle/>
                    <a:p>
                      <a:pPr marL="0" marR="0">
                        <a:spcBef>
                          <a:spcPts val="0"/>
                        </a:spcBef>
                        <a:spcAft>
                          <a:spcPts val="0"/>
                        </a:spcAft>
                      </a:pPr>
                      <a:r>
                        <a:rPr lang="en-US" sz="700" kern="50">
                          <a:effectLst/>
                        </a:rPr>
                        <a:t>Countermeasure Identification</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700" kern="50">
                          <a:effectLst/>
                        </a:rPr>
                        <a:t>CounterIdentif</a:t>
                      </a:r>
                      <a:endParaRPr lang="en-US" sz="1100" kern="50">
                        <a:effectLst/>
                        <a:latin typeface="Liberation Serif"/>
                        <a:ea typeface="DejaVu Sans"/>
                        <a:cs typeface="Liberation Serif"/>
                      </a:endParaRPr>
                    </a:p>
                  </a:txBody>
                  <a:tcPr marL="0" marR="0" marT="0" marB="0" anchor="ctr"/>
                </a:tc>
                <a:tc>
                  <a:txBody>
                    <a:bodyPr/>
                    <a:lstStyle/>
                    <a:p>
                      <a:pPr marL="0" marR="0" algn="ctr">
                        <a:spcBef>
                          <a:spcPts val="0"/>
                        </a:spcBef>
                        <a:spcAft>
                          <a:spcPts val="0"/>
                        </a:spcAft>
                      </a:pPr>
                      <a:r>
                        <a:rPr lang="en-US" sz="700" kern="50">
                          <a:effectLst/>
                        </a:rPr>
                        <a:t>S</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700" kern="50">
                          <a:effectLst/>
                        </a:rPr>
                        <a:t>Map problem-space security requirements to solution-space abstractions.</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1100" kern="50">
                          <a:effectLst/>
                        </a:rPr>
                        <a:t> </a:t>
                      </a:r>
                      <a:endParaRPr lang="en-US" sz="1100" kern="50">
                        <a:effectLst/>
                        <a:latin typeface="Liberation Serif"/>
                        <a:ea typeface="DejaVu Sans"/>
                        <a:cs typeface="Liberation Serif"/>
                      </a:endParaRPr>
                    </a:p>
                  </a:txBody>
                  <a:tcPr marL="0" marR="0" marT="0" marB="0" anchor="ctr"/>
                </a:tc>
              </a:tr>
              <a:tr h="272698">
                <a:tc>
                  <a:txBody>
                    <a:bodyPr/>
                    <a:lstStyle/>
                    <a:p>
                      <a:pPr marL="0" marR="0">
                        <a:spcBef>
                          <a:spcPts val="0"/>
                        </a:spcBef>
                        <a:spcAft>
                          <a:spcPts val="0"/>
                        </a:spcAft>
                      </a:pPr>
                      <a:r>
                        <a:rPr lang="en-US" sz="700" kern="50">
                          <a:effectLst/>
                        </a:rPr>
                        <a:t>Security Modeling</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700" kern="50">
                          <a:effectLst/>
                        </a:rPr>
                        <a:t>SecMod</a:t>
                      </a:r>
                      <a:endParaRPr lang="en-US" sz="1100" kern="50">
                        <a:effectLst/>
                        <a:latin typeface="Liberation Serif"/>
                        <a:ea typeface="DejaVu Sans"/>
                        <a:cs typeface="Liberation Serif"/>
                      </a:endParaRPr>
                    </a:p>
                  </a:txBody>
                  <a:tcPr marL="0" marR="0" marT="0" marB="0" anchor="ctr"/>
                </a:tc>
                <a:tc>
                  <a:txBody>
                    <a:bodyPr/>
                    <a:lstStyle/>
                    <a:p>
                      <a:pPr marL="0" marR="0" algn="ctr">
                        <a:spcBef>
                          <a:spcPts val="0"/>
                        </a:spcBef>
                        <a:spcAft>
                          <a:spcPts val="0"/>
                        </a:spcAft>
                      </a:pPr>
                      <a:r>
                        <a:rPr lang="en-US" sz="700" kern="50">
                          <a:effectLst/>
                        </a:rPr>
                        <a:t>S</a:t>
                      </a:r>
                      <a:endParaRPr lang="en-US" sz="1100" kern="50">
                        <a:effectLst/>
                        <a:latin typeface="Liberation Serif"/>
                        <a:ea typeface="DejaVu Sans"/>
                        <a:cs typeface="Liberation Serif"/>
                      </a:endParaRPr>
                    </a:p>
                  </a:txBody>
                  <a:tcPr marL="0" marR="0" marT="0" marB="0" anchor="ctr"/>
                </a:tc>
                <a:tc>
                  <a:txBody>
                    <a:bodyPr/>
                    <a:lstStyle/>
                    <a:p>
                      <a:pPr marL="0" marR="0" algn="l">
                        <a:spcBef>
                          <a:spcPts val="0"/>
                        </a:spcBef>
                        <a:spcAft>
                          <a:spcPts val="0"/>
                        </a:spcAft>
                      </a:pPr>
                      <a:r>
                        <a:rPr lang="en-US" sz="700" kern="50">
                          <a:effectLst/>
                        </a:rPr>
                        <a:t>Incorporate security countermeasures (e.g. via the application of security patterns, security aspects etc.) as appropriate representations into a system's models.</a:t>
                      </a:r>
                      <a:endParaRPr lang="en-US" sz="900" kern="50">
                        <a:effectLst/>
                        <a:latin typeface="Times New Roman" panose="02020603050405020304" pitchFamily="18" charset="0"/>
                        <a:ea typeface="DejaVu Sans"/>
                        <a:cs typeface="Liberation Serif"/>
                      </a:endParaRPr>
                    </a:p>
                  </a:txBody>
                  <a:tcPr marL="0" marR="0" marT="0" marB="0" anchor="ctr"/>
                </a:tc>
                <a:tc>
                  <a:txBody>
                    <a:bodyPr/>
                    <a:lstStyle/>
                    <a:p>
                      <a:pPr marL="0" marR="0">
                        <a:spcBef>
                          <a:spcPts val="0"/>
                        </a:spcBef>
                        <a:spcAft>
                          <a:spcPts val="0"/>
                        </a:spcAft>
                      </a:pPr>
                      <a:r>
                        <a:rPr lang="en-US" sz="1100" kern="50">
                          <a:effectLst/>
                        </a:rPr>
                        <a:t> </a:t>
                      </a:r>
                      <a:endParaRPr lang="en-US" sz="1100" kern="50">
                        <a:effectLst/>
                        <a:latin typeface="Liberation Serif"/>
                        <a:ea typeface="DejaVu Sans"/>
                        <a:cs typeface="Liberation Serif"/>
                      </a:endParaRPr>
                    </a:p>
                  </a:txBody>
                  <a:tcPr marL="0" marR="0" marT="0" marB="0" anchor="ctr"/>
                </a:tc>
              </a:tr>
              <a:tr h="272698">
                <a:tc>
                  <a:txBody>
                    <a:bodyPr/>
                    <a:lstStyle/>
                    <a:p>
                      <a:pPr marL="0" marR="0">
                        <a:spcBef>
                          <a:spcPts val="0"/>
                        </a:spcBef>
                        <a:spcAft>
                          <a:spcPts val="0"/>
                        </a:spcAft>
                      </a:pPr>
                      <a:r>
                        <a:rPr lang="en-US" sz="700" kern="50">
                          <a:effectLst/>
                        </a:rPr>
                        <a:t>Security Verification</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700" kern="50">
                          <a:effectLst/>
                        </a:rPr>
                        <a:t>SecVerif</a:t>
                      </a:r>
                      <a:endParaRPr lang="en-US" sz="1100" kern="50">
                        <a:effectLst/>
                        <a:latin typeface="Liberation Serif"/>
                        <a:ea typeface="DejaVu Sans"/>
                        <a:cs typeface="Liberation Serif"/>
                      </a:endParaRPr>
                    </a:p>
                  </a:txBody>
                  <a:tcPr marL="0" marR="0" marT="0" marB="0" anchor="ctr"/>
                </a:tc>
                <a:tc>
                  <a:txBody>
                    <a:bodyPr/>
                    <a:lstStyle/>
                    <a:p>
                      <a:pPr marL="0" marR="0" algn="ctr">
                        <a:spcBef>
                          <a:spcPts val="0"/>
                        </a:spcBef>
                        <a:spcAft>
                          <a:spcPts val="0"/>
                        </a:spcAft>
                      </a:pPr>
                      <a:r>
                        <a:rPr lang="en-US" sz="700" kern="50">
                          <a:effectLst/>
                        </a:rPr>
                        <a:t>S</a:t>
                      </a:r>
                      <a:endParaRPr lang="en-US" sz="1100" kern="50">
                        <a:effectLst/>
                        <a:latin typeface="Liberation Serif"/>
                        <a:ea typeface="DejaVu Sans"/>
                        <a:cs typeface="Liberation Serif"/>
                      </a:endParaRPr>
                    </a:p>
                  </a:txBody>
                  <a:tcPr marL="0" marR="0" marT="0" marB="0" anchor="ctr"/>
                </a:tc>
                <a:tc>
                  <a:txBody>
                    <a:bodyPr/>
                    <a:lstStyle/>
                    <a:p>
                      <a:pPr marL="0" marR="0" algn="l">
                        <a:spcBef>
                          <a:spcPts val="0"/>
                        </a:spcBef>
                        <a:spcAft>
                          <a:spcPts val="0"/>
                        </a:spcAft>
                      </a:pPr>
                      <a:r>
                        <a:rPr lang="en-US" sz="700" kern="50">
                          <a:effectLst/>
                        </a:rPr>
                        <a:t>Verify that the introduced constructs (design, code etc.) provide the necessary level of security and adequately protect the system against relevant threats.</a:t>
                      </a:r>
                      <a:endParaRPr lang="en-US" sz="900" kern="50">
                        <a:effectLst/>
                        <a:latin typeface="Times New Roman" panose="02020603050405020304" pitchFamily="18" charset="0"/>
                        <a:ea typeface="DejaVu Sans"/>
                        <a:cs typeface="Liberation Serif"/>
                      </a:endParaRPr>
                    </a:p>
                  </a:txBody>
                  <a:tcPr marL="0" marR="0" marT="0" marB="0" anchor="ctr"/>
                </a:tc>
                <a:tc>
                  <a:txBody>
                    <a:bodyPr/>
                    <a:lstStyle/>
                    <a:p>
                      <a:pPr marL="0" marR="0">
                        <a:spcBef>
                          <a:spcPts val="0"/>
                        </a:spcBef>
                        <a:spcAft>
                          <a:spcPts val="0"/>
                        </a:spcAft>
                      </a:pPr>
                      <a:r>
                        <a:rPr lang="en-US" sz="1100" kern="50">
                          <a:effectLst/>
                        </a:rPr>
                        <a:t> </a:t>
                      </a:r>
                      <a:endParaRPr lang="en-US" sz="1100" kern="50">
                        <a:effectLst/>
                        <a:latin typeface="Liberation Serif"/>
                        <a:ea typeface="DejaVu Sans"/>
                        <a:cs typeface="Liberation Serif"/>
                      </a:endParaRPr>
                    </a:p>
                  </a:txBody>
                  <a:tcPr marL="0" marR="0" marT="0" marB="0" anchor="ctr"/>
                </a:tc>
              </a:tr>
              <a:tr h="272698">
                <a:tc>
                  <a:txBody>
                    <a:bodyPr/>
                    <a:lstStyle/>
                    <a:p>
                      <a:pPr marL="0" marR="0">
                        <a:spcBef>
                          <a:spcPts val="0"/>
                        </a:spcBef>
                        <a:spcAft>
                          <a:spcPts val="0"/>
                        </a:spcAft>
                      </a:pPr>
                      <a:r>
                        <a:rPr lang="en-US" sz="700" kern="50">
                          <a:effectLst/>
                        </a:rPr>
                        <a:t>Coding</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700" kern="50">
                          <a:effectLst/>
                        </a:rPr>
                        <a:t>Cod</a:t>
                      </a:r>
                      <a:endParaRPr lang="en-US" sz="1100" kern="50">
                        <a:effectLst/>
                        <a:latin typeface="Liberation Serif"/>
                        <a:ea typeface="DejaVu Sans"/>
                        <a:cs typeface="Liberation Serif"/>
                      </a:endParaRPr>
                    </a:p>
                  </a:txBody>
                  <a:tcPr marL="0" marR="0" marT="0" marB="0" anchor="ctr"/>
                </a:tc>
                <a:tc>
                  <a:txBody>
                    <a:bodyPr/>
                    <a:lstStyle/>
                    <a:p>
                      <a:pPr marL="0" marR="0" algn="ctr">
                        <a:spcBef>
                          <a:spcPts val="0"/>
                        </a:spcBef>
                        <a:spcAft>
                          <a:spcPts val="0"/>
                        </a:spcAft>
                      </a:pPr>
                      <a:r>
                        <a:rPr lang="en-US" sz="700" kern="50">
                          <a:effectLst/>
                        </a:rPr>
                        <a:t>S</a:t>
                      </a:r>
                      <a:endParaRPr lang="en-US" sz="1100" kern="50">
                        <a:effectLst/>
                        <a:latin typeface="Liberation Serif"/>
                        <a:ea typeface="DejaVu Sans"/>
                        <a:cs typeface="Liberation Serif"/>
                      </a:endParaRPr>
                    </a:p>
                  </a:txBody>
                  <a:tcPr marL="0" marR="0" marT="0" marB="0" anchor="ctr"/>
                </a:tc>
                <a:tc>
                  <a:txBody>
                    <a:bodyPr/>
                    <a:lstStyle/>
                    <a:p>
                      <a:pPr marL="0" marR="0" algn="l">
                        <a:spcBef>
                          <a:spcPts val="0"/>
                        </a:spcBef>
                        <a:spcAft>
                          <a:spcPts val="0"/>
                        </a:spcAft>
                      </a:pPr>
                      <a:r>
                        <a:rPr lang="en-US" sz="700" kern="50">
                          <a:effectLst/>
                        </a:rPr>
                        <a:t>Implement security countermeasures as concrete software subsystems in conjunction with the functionality of the whole system via manual coding.</a:t>
                      </a:r>
                      <a:endParaRPr lang="en-US" sz="900" kern="50">
                        <a:effectLst/>
                        <a:latin typeface="Times New Roman" panose="02020603050405020304" pitchFamily="18" charset="0"/>
                        <a:ea typeface="DejaVu Sans"/>
                        <a:cs typeface="Liberation Serif"/>
                      </a:endParaRPr>
                    </a:p>
                  </a:txBody>
                  <a:tcPr marL="0" marR="0" marT="0" marB="0" anchor="ctr"/>
                </a:tc>
                <a:tc>
                  <a:txBody>
                    <a:bodyPr/>
                    <a:lstStyle/>
                    <a:p>
                      <a:pPr marL="0" marR="0">
                        <a:spcBef>
                          <a:spcPts val="0"/>
                        </a:spcBef>
                        <a:spcAft>
                          <a:spcPts val="0"/>
                        </a:spcAft>
                      </a:pPr>
                      <a:r>
                        <a:rPr lang="en-US" sz="1100" kern="50">
                          <a:effectLst/>
                        </a:rPr>
                        <a:t> </a:t>
                      </a:r>
                      <a:endParaRPr lang="en-US" sz="1100" kern="50">
                        <a:effectLst/>
                        <a:latin typeface="Liberation Serif"/>
                        <a:ea typeface="DejaVu Sans"/>
                        <a:cs typeface="Liberation Serif"/>
                      </a:endParaRPr>
                    </a:p>
                  </a:txBody>
                  <a:tcPr marL="0" marR="0" marT="0" marB="0" anchor="ctr"/>
                </a:tc>
              </a:tr>
              <a:tr h="409046">
                <a:tc>
                  <a:txBody>
                    <a:bodyPr/>
                    <a:lstStyle/>
                    <a:p>
                      <a:pPr marL="0" marR="0">
                        <a:spcBef>
                          <a:spcPts val="0"/>
                        </a:spcBef>
                        <a:spcAft>
                          <a:spcPts val="0"/>
                        </a:spcAft>
                      </a:pPr>
                      <a:r>
                        <a:rPr lang="en-US" sz="700" kern="50">
                          <a:effectLst/>
                        </a:rPr>
                        <a:t>Structured countermeasure identification</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700" kern="50">
                          <a:effectLst/>
                        </a:rPr>
                        <a:t>structured</a:t>
                      </a:r>
                      <a:endParaRPr lang="en-US" sz="1100" kern="50">
                        <a:effectLst/>
                        <a:latin typeface="Liberation Serif"/>
                        <a:ea typeface="DejaVu Sans"/>
                        <a:cs typeface="Liberation Serif"/>
                      </a:endParaRPr>
                    </a:p>
                  </a:txBody>
                  <a:tcPr marL="0" marR="0" marT="0" marB="0" anchor="ctr"/>
                </a:tc>
                <a:tc>
                  <a:txBody>
                    <a:bodyPr/>
                    <a:lstStyle/>
                    <a:p>
                      <a:pPr marL="0" marR="0" algn="ctr">
                        <a:spcBef>
                          <a:spcPts val="0"/>
                        </a:spcBef>
                        <a:spcAft>
                          <a:spcPts val="0"/>
                        </a:spcAft>
                      </a:pPr>
                      <a:r>
                        <a:rPr lang="en-US" sz="700" kern="50">
                          <a:effectLst/>
                        </a:rPr>
                        <a:t>T</a:t>
                      </a:r>
                      <a:endParaRPr lang="en-US" sz="1100" kern="50">
                        <a:effectLst/>
                        <a:latin typeface="Liberation Serif"/>
                        <a:ea typeface="DejaVu Sans"/>
                        <a:cs typeface="Liberation Serif"/>
                      </a:endParaRPr>
                    </a:p>
                  </a:txBody>
                  <a:tcPr marL="0" marR="0" marT="0" marB="0" anchor="ctr"/>
                </a:tc>
                <a:tc>
                  <a:txBody>
                    <a:bodyPr/>
                    <a:lstStyle/>
                    <a:p>
                      <a:pPr marL="0" marR="0" algn="l">
                        <a:spcBef>
                          <a:spcPts val="0"/>
                        </a:spcBef>
                        <a:spcAft>
                          <a:spcPts val="0"/>
                        </a:spcAft>
                      </a:pPr>
                      <a:r>
                        <a:rPr lang="en-US" sz="700" kern="50">
                          <a:effectLst/>
                        </a:rPr>
                        <a:t>Use a systematic approach to maps requirements to well-known sets of security solutions/countermeasures.</a:t>
                      </a:r>
                      <a:endParaRPr lang="en-US" sz="900" kern="50">
                        <a:effectLst/>
                        <a:latin typeface="Times New Roman" panose="02020603050405020304" pitchFamily="18" charset="0"/>
                        <a:ea typeface="DejaVu Sans"/>
                        <a:cs typeface="Liberation Serif"/>
                      </a:endParaRPr>
                    </a:p>
                  </a:txBody>
                  <a:tcPr marL="0" marR="0" marT="0" marB="0" anchor="ctr"/>
                </a:tc>
                <a:tc>
                  <a:txBody>
                    <a:bodyPr/>
                    <a:lstStyle/>
                    <a:p>
                      <a:pPr marL="0" marR="0">
                        <a:spcBef>
                          <a:spcPts val="0"/>
                        </a:spcBef>
                        <a:spcAft>
                          <a:spcPts val="0"/>
                        </a:spcAft>
                      </a:pPr>
                      <a:r>
                        <a:rPr lang="en-US" sz="1100" kern="50">
                          <a:effectLst/>
                        </a:rPr>
                        <a:t> </a:t>
                      </a:r>
                      <a:endParaRPr lang="en-US" sz="1100" kern="50">
                        <a:effectLst/>
                        <a:latin typeface="Liberation Serif"/>
                        <a:ea typeface="DejaVu Sans"/>
                        <a:cs typeface="Liberation Serif"/>
                      </a:endParaRPr>
                    </a:p>
                  </a:txBody>
                  <a:tcPr marL="0" marR="0" marT="0" marB="0" anchor="ctr"/>
                </a:tc>
              </a:tr>
              <a:tr h="204524">
                <a:tc>
                  <a:txBody>
                    <a:bodyPr/>
                    <a:lstStyle/>
                    <a:p>
                      <a:pPr marL="0" marR="0">
                        <a:spcBef>
                          <a:spcPts val="0"/>
                        </a:spcBef>
                        <a:spcAft>
                          <a:spcPts val="0"/>
                        </a:spcAft>
                      </a:pPr>
                      <a:r>
                        <a:rPr lang="en-US" sz="700" kern="50">
                          <a:effectLst/>
                        </a:rPr>
                        <a:t>Instantiation</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700" kern="50">
                          <a:effectLst/>
                        </a:rPr>
                        <a:t>instantiate</a:t>
                      </a:r>
                      <a:endParaRPr lang="en-US" sz="1100" kern="50">
                        <a:effectLst/>
                        <a:latin typeface="Liberation Serif"/>
                        <a:ea typeface="DejaVu Sans"/>
                        <a:cs typeface="Liberation Serif"/>
                      </a:endParaRPr>
                    </a:p>
                  </a:txBody>
                  <a:tcPr marL="0" marR="0" marT="0" marB="0" anchor="ctr"/>
                </a:tc>
                <a:tc>
                  <a:txBody>
                    <a:bodyPr/>
                    <a:lstStyle/>
                    <a:p>
                      <a:pPr marL="0" marR="0" algn="ctr">
                        <a:spcBef>
                          <a:spcPts val="0"/>
                        </a:spcBef>
                        <a:spcAft>
                          <a:spcPts val="0"/>
                        </a:spcAft>
                      </a:pPr>
                      <a:r>
                        <a:rPr lang="en-US" sz="700" kern="50">
                          <a:effectLst/>
                        </a:rPr>
                        <a:t>T</a:t>
                      </a:r>
                      <a:endParaRPr lang="en-US" sz="1100" kern="50">
                        <a:effectLst/>
                        <a:latin typeface="Liberation Serif"/>
                        <a:ea typeface="DejaVu Sans"/>
                        <a:cs typeface="Liberation Serif"/>
                      </a:endParaRPr>
                    </a:p>
                  </a:txBody>
                  <a:tcPr marL="0" marR="0" marT="0" marB="0" anchor="ctr"/>
                </a:tc>
                <a:tc>
                  <a:txBody>
                    <a:bodyPr/>
                    <a:lstStyle/>
                    <a:p>
                      <a:pPr marL="0" marR="0" algn="l">
                        <a:spcBef>
                          <a:spcPts val="0"/>
                        </a:spcBef>
                        <a:spcAft>
                          <a:spcPts val="0"/>
                        </a:spcAft>
                      </a:pPr>
                      <a:r>
                        <a:rPr lang="en-US" sz="700" kern="50">
                          <a:effectLst/>
                        </a:rPr>
                        <a:t>Instantiate countermeasures into relevant architectural models.</a:t>
                      </a:r>
                      <a:endParaRPr lang="en-US" sz="900" kern="50">
                        <a:effectLst/>
                        <a:latin typeface="Times New Roman" panose="02020603050405020304" pitchFamily="18" charset="0"/>
                        <a:ea typeface="DejaVu Sans"/>
                        <a:cs typeface="Liberation Serif"/>
                      </a:endParaRPr>
                    </a:p>
                  </a:txBody>
                  <a:tcPr marL="0" marR="0" marT="0" marB="0" anchor="ctr"/>
                </a:tc>
                <a:tc>
                  <a:txBody>
                    <a:bodyPr/>
                    <a:lstStyle/>
                    <a:p>
                      <a:pPr marL="0" marR="0">
                        <a:spcBef>
                          <a:spcPts val="0"/>
                        </a:spcBef>
                        <a:spcAft>
                          <a:spcPts val="0"/>
                        </a:spcAft>
                      </a:pPr>
                      <a:r>
                        <a:rPr lang="en-US" sz="1100" kern="50">
                          <a:effectLst/>
                        </a:rPr>
                        <a:t> </a:t>
                      </a:r>
                      <a:endParaRPr lang="en-US" sz="1100" kern="50">
                        <a:effectLst/>
                        <a:latin typeface="Liberation Serif"/>
                        <a:ea typeface="DejaVu Sans"/>
                        <a:cs typeface="Liberation Serif"/>
                      </a:endParaRPr>
                    </a:p>
                  </a:txBody>
                  <a:tcPr marL="0" marR="0" marT="0" marB="0" anchor="ctr"/>
                </a:tc>
              </a:tr>
              <a:tr h="204524">
                <a:tc>
                  <a:txBody>
                    <a:bodyPr/>
                    <a:lstStyle/>
                    <a:p>
                      <a:pPr marL="0" marR="0">
                        <a:spcBef>
                          <a:spcPts val="0"/>
                        </a:spcBef>
                        <a:spcAft>
                          <a:spcPts val="0"/>
                        </a:spcAft>
                      </a:pPr>
                      <a:r>
                        <a:rPr lang="en-US" sz="700" kern="50">
                          <a:effectLst/>
                        </a:rPr>
                        <a:t>Modeling</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700" kern="50">
                          <a:effectLst/>
                        </a:rPr>
                        <a:t>model</a:t>
                      </a:r>
                      <a:endParaRPr lang="en-US" sz="1100" kern="50">
                        <a:effectLst/>
                        <a:latin typeface="Liberation Serif"/>
                        <a:ea typeface="DejaVu Sans"/>
                        <a:cs typeface="Liberation Serif"/>
                      </a:endParaRPr>
                    </a:p>
                  </a:txBody>
                  <a:tcPr marL="0" marR="0" marT="0" marB="0" anchor="ctr"/>
                </a:tc>
                <a:tc>
                  <a:txBody>
                    <a:bodyPr/>
                    <a:lstStyle/>
                    <a:p>
                      <a:pPr marL="0" marR="0" algn="ctr">
                        <a:spcBef>
                          <a:spcPts val="0"/>
                        </a:spcBef>
                        <a:spcAft>
                          <a:spcPts val="0"/>
                        </a:spcAft>
                      </a:pPr>
                      <a:r>
                        <a:rPr lang="en-US" sz="700" kern="50">
                          <a:effectLst/>
                        </a:rPr>
                        <a:t>T</a:t>
                      </a:r>
                      <a:endParaRPr lang="en-US" sz="1100" kern="50">
                        <a:effectLst/>
                        <a:latin typeface="Liberation Serif"/>
                        <a:ea typeface="DejaVu Sans"/>
                        <a:cs typeface="Liberation Serif"/>
                      </a:endParaRPr>
                    </a:p>
                  </a:txBody>
                  <a:tcPr marL="0" marR="0" marT="0" marB="0" anchor="ctr"/>
                </a:tc>
                <a:tc>
                  <a:txBody>
                    <a:bodyPr/>
                    <a:lstStyle/>
                    <a:p>
                      <a:pPr marL="0" marR="0" algn="l">
                        <a:spcBef>
                          <a:spcPts val="0"/>
                        </a:spcBef>
                        <a:spcAft>
                          <a:spcPts val="0"/>
                        </a:spcAft>
                      </a:pPr>
                      <a:r>
                        <a:rPr lang="en-US" sz="700" kern="50">
                          <a:effectLst/>
                        </a:rPr>
                        <a:t>Model countermeasures directly as part of a system's (functional) architecture.</a:t>
                      </a:r>
                      <a:endParaRPr lang="en-US" sz="900" kern="50">
                        <a:effectLst/>
                        <a:latin typeface="Times New Roman" panose="02020603050405020304" pitchFamily="18" charset="0"/>
                        <a:ea typeface="DejaVu Sans"/>
                        <a:cs typeface="Liberation Serif"/>
                      </a:endParaRPr>
                    </a:p>
                  </a:txBody>
                  <a:tcPr marL="0" marR="0" marT="0" marB="0" anchor="ctr"/>
                </a:tc>
                <a:tc>
                  <a:txBody>
                    <a:bodyPr/>
                    <a:lstStyle/>
                    <a:p>
                      <a:pPr marL="0" marR="0">
                        <a:spcBef>
                          <a:spcPts val="0"/>
                        </a:spcBef>
                        <a:spcAft>
                          <a:spcPts val="0"/>
                        </a:spcAft>
                      </a:pPr>
                      <a:r>
                        <a:rPr lang="en-US" sz="1100" kern="50">
                          <a:effectLst/>
                        </a:rPr>
                        <a:t> </a:t>
                      </a:r>
                      <a:endParaRPr lang="en-US" sz="1100" kern="50">
                        <a:effectLst/>
                        <a:latin typeface="Liberation Serif"/>
                        <a:ea typeface="DejaVu Sans"/>
                        <a:cs typeface="Liberation Serif"/>
                      </a:endParaRPr>
                    </a:p>
                  </a:txBody>
                  <a:tcPr marL="0" marR="0" marT="0" marB="0" anchor="ctr"/>
                </a:tc>
              </a:tr>
              <a:tr h="272698">
                <a:tc>
                  <a:txBody>
                    <a:bodyPr/>
                    <a:lstStyle/>
                    <a:p>
                      <a:pPr marL="0" marR="0">
                        <a:spcBef>
                          <a:spcPts val="0"/>
                        </a:spcBef>
                        <a:spcAft>
                          <a:spcPts val="0"/>
                        </a:spcAft>
                      </a:pPr>
                      <a:r>
                        <a:rPr lang="en-US" sz="700" kern="50">
                          <a:effectLst/>
                        </a:rPr>
                        <a:t>Semi-automated verification</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700" kern="50">
                          <a:effectLst/>
                        </a:rPr>
                        <a:t>semi-automated</a:t>
                      </a:r>
                      <a:endParaRPr lang="en-US" sz="1100" kern="50">
                        <a:effectLst/>
                        <a:latin typeface="Liberation Serif"/>
                        <a:ea typeface="DejaVu Sans"/>
                        <a:cs typeface="Liberation Serif"/>
                      </a:endParaRPr>
                    </a:p>
                  </a:txBody>
                  <a:tcPr marL="0" marR="0" marT="0" marB="0" anchor="ctr"/>
                </a:tc>
                <a:tc>
                  <a:txBody>
                    <a:bodyPr/>
                    <a:lstStyle/>
                    <a:p>
                      <a:pPr marL="0" marR="0" algn="ctr">
                        <a:spcBef>
                          <a:spcPts val="0"/>
                        </a:spcBef>
                        <a:spcAft>
                          <a:spcPts val="0"/>
                        </a:spcAft>
                      </a:pPr>
                      <a:r>
                        <a:rPr lang="en-US" sz="700" kern="50">
                          <a:effectLst/>
                        </a:rPr>
                        <a:t>T</a:t>
                      </a:r>
                      <a:endParaRPr lang="en-US" sz="1100" kern="50">
                        <a:effectLst/>
                        <a:latin typeface="Liberation Serif"/>
                        <a:ea typeface="DejaVu Sans"/>
                        <a:cs typeface="Liberation Serif"/>
                      </a:endParaRPr>
                    </a:p>
                  </a:txBody>
                  <a:tcPr marL="0" marR="0" marT="0" marB="0" anchor="ctr"/>
                </a:tc>
                <a:tc>
                  <a:txBody>
                    <a:bodyPr/>
                    <a:lstStyle/>
                    <a:p>
                      <a:pPr marL="0" marR="0" algn="l">
                        <a:spcBef>
                          <a:spcPts val="0"/>
                        </a:spcBef>
                        <a:spcAft>
                          <a:spcPts val="0"/>
                        </a:spcAft>
                      </a:pPr>
                      <a:r>
                        <a:rPr lang="en-US" sz="700" kern="50">
                          <a:effectLst/>
                        </a:rPr>
                        <a:t>Use tool-support to help verify some of the models or code excerpts.</a:t>
                      </a:r>
                      <a:endParaRPr lang="en-US" sz="900" kern="50">
                        <a:effectLst/>
                        <a:latin typeface="Times New Roman" panose="02020603050405020304" pitchFamily="18" charset="0"/>
                        <a:ea typeface="DejaVu Sans"/>
                        <a:cs typeface="Liberation Serif"/>
                      </a:endParaRPr>
                    </a:p>
                  </a:txBody>
                  <a:tcPr marL="0" marR="0" marT="0" marB="0" anchor="ctr"/>
                </a:tc>
                <a:tc>
                  <a:txBody>
                    <a:bodyPr/>
                    <a:lstStyle/>
                    <a:p>
                      <a:pPr marL="0" marR="0">
                        <a:spcBef>
                          <a:spcPts val="0"/>
                        </a:spcBef>
                        <a:spcAft>
                          <a:spcPts val="0"/>
                        </a:spcAft>
                      </a:pPr>
                      <a:r>
                        <a:rPr lang="en-US" sz="1100" kern="50">
                          <a:effectLst/>
                        </a:rPr>
                        <a:t> </a:t>
                      </a:r>
                      <a:endParaRPr lang="en-US" sz="1100" kern="50">
                        <a:effectLst/>
                        <a:latin typeface="Liberation Serif"/>
                        <a:ea typeface="DejaVu Sans"/>
                        <a:cs typeface="Liberation Serif"/>
                      </a:endParaRPr>
                    </a:p>
                  </a:txBody>
                  <a:tcPr marL="0" marR="0" marT="0" marB="0" anchor="ctr"/>
                </a:tc>
              </a:tr>
              <a:tr h="272698">
                <a:tc>
                  <a:txBody>
                    <a:bodyPr/>
                    <a:lstStyle/>
                    <a:p>
                      <a:pPr marL="0" marR="0">
                        <a:spcBef>
                          <a:spcPts val="0"/>
                        </a:spcBef>
                        <a:spcAft>
                          <a:spcPts val="0"/>
                        </a:spcAft>
                      </a:pPr>
                      <a:r>
                        <a:rPr lang="en-US" sz="700" kern="50">
                          <a:effectLst/>
                        </a:rPr>
                        <a:t>Attack scenarios</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700" kern="50">
                          <a:effectLst/>
                        </a:rPr>
                        <a:t>attacks</a:t>
                      </a:r>
                      <a:endParaRPr lang="en-US" sz="1100" kern="50">
                        <a:effectLst/>
                        <a:latin typeface="Liberation Serif"/>
                        <a:ea typeface="DejaVu Sans"/>
                        <a:cs typeface="Liberation Serif"/>
                      </a:endParaRPr>
                    </a:p>
                  </a:txBody>
                  <a:tcPr marL="0" marR="0" marT="0" marB="0" anchor="ctr"/>
                </a:tc>
                <a:tc>
                  <a:txBody>
                    <a:bodyPr/>
                    <a:lstStyle/>
                    <a:p>
                      <a:pPr marL="0" marR="0" algn="ctr">
                        <a:spcBef>
                          <a:spcPts val="0"/>
                        </a:spcBef>
                        <a:spcAft>
                          <a:spcPts val="0"/>
                        </a:spcAft>
                      </a:pPr>
                      <a:r>
                        <a:rPr lang="en-US" sz="700" kern="50">
                          <a:effectLst/>
                        </a:rPr>
                        <a:t>T</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700" kern="50">
                          <a:effectLst/>
                        </a:rPr>
                        <a:t>Determine a set of attacks or scenarios that can be used to analyze any security-enhanced models.</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1100" kern="50">
                          <a:effectLst/>
                        </a:rPr>
                        <a:t> </a:t>
                      </a:r>
                      <a:endParaRPr lang="en-US" sz="1100" kern="50">
                        <a:effectLst/>
                        <a:latin typeface="Liberation Serif"/>
                        <a:ea typeface="DejaVu Sans"/>
                        <a:cs typeface="Liberation Serif"/>
                      </a:endParaRPr>
                    </a:p>
                  </a:txBody>
                  <a:tcPr marL="0" marR="0" marT="0" marB="0" anchor="ctr"/>
                </a:tc>
              </a:tr>
              <a:tr h="272698">
                <a:tc>
                  <a:txBody>
                    <a:bodyPr/>
                    <a:lstStyle/>
                    <a:p>
                      <a:pPr marL="0" marR="0">
                        <a:spcBef>
                          <a:spcPts val="0"/>
                        </a:spcBef>
                        <a:spcAft>
                          <a:spcPts val="0"/>
                        </a:spcAft>
                      </a:pPr>
                      <a:r>
                        <a:rPr lang="en-US" sz="700" kern="50">
                          <a:effectLst/>
                        </a:rPr>
                        <a:t>Refinement</a:t>
                      </a:r>
                      <a:endParaRPr lang="en-US" sz="1100" kern="50">
                        <a:effectLst/>
                        <a:latin typeface="Liberation Serif"/>
                        <a:ea typeface="DejaVu Sans"/>
                        <a:cs typeface="Liberation Serif"/>
                      </a:endParaRPr>
                    </a:p>
                  </a:txBody>
                  <a:tcPr marL="0" marR="0" marT="0" marB="0" anchor="ctr"/>
                </a:tc>
                <a:tc>
                  <a:txBody>
                    <a:bodyPr/>
                    <a:lstStyle/>
                    <a:p>
                      <a:pPr marL="0" marR="0">
                        <a:spcBef>
                          <a:spcPts val="0"/>
                        </a:spcBef>
                        <a:spcAft>
                          <a:spcPts val="0"/>
                        </a:spcAft>
                      </a:pPr>
                      <a:r>
                        <a:rPr lang="en-US" sz="700" kern="50">
                          <a:effectLst/>
                        </a:rPr>
                        <a:t>refine</a:t>
                      </a:r>
                      <a:endParaRPr lang="en-US" sz="1100" kern="50">
                        <a:effectLst/>
                        <a:latin typeface="Liberation Serif"/>
                        <a:ea typeface="DejaVu Sans"/>
                        <a:cs typeface="Liberation Serif"/>
                      </a:endParaRPr>
                    </a:p>
                  </a:txBody>
                  <a:tcPr marL="0" marR="0" marT="0" marB="0" anchor="ctr"/>
                </a:tc>
                <a:tc>
                  <a:txBody>
                    <a:bodyPr/>
                    <a:lstStyle/>
                    <a:p>
                      <a:pPr marL="0" marR="0" algn="ctr">
                        <a:spcBef>
                          <a:spcPts val="0"/>
                        </a:spcBef>
                        <a:spcAft>
                          <a:spcPts val="0"/>
                        </a:spcAft>
                      </a:pPr>
                      <a:r>
                        <a:rPr lang="en-US" sz="700" kern="50">
                          <a:effectLst/>
                        </a:rPr>
                        <a:t>T</a:t>
                      </a:r>
                      <a:endParaRPr lang="en-US" sz="1100" kern="50">
                        <a:effectLst/>
                        <a:latin typeface="Liberation Serif"/>
                        <a:ea typeface="DejaVu Sans"/>
                        <a:cs typeface="Liberation Serif"/>
                      </a:endParaRPr>
                    </a:p>
                  </a:txBody>
                  <a:tcPr marL="0" marR="0" marT="0" marB="0" anchor="ctr"/>
                </a:tc>
                <a:tc>
                  <a:txBody>
                    <a:bodyPr/>
                    <a:lstStyle/>
                    <a:p>
                      <a:pPr marL="0" marR="0" algn="l">
                        <a:spcBef>
                          <a:spcPts val="0"/>
                        </a:spcBef>
                        <a:spcAft>
                          <a:spcPts val="0"/>
                        </a:spcAft>
                      </a:pPr>
                      <a:r>
                        <a:rPr lang="en-US" sz="700" kern="50">
                          <a:effectLst/>
                        </a:rPr>
                        <a:t>Perform the same activity at a finer level of granularity, introducing new or variant strategies, or improving upon previous consequences/results.</a:t>
                      </a:r>
                      <a:endParaRPr lang="en-US" sz="900" kern="50">
                        <a:effectLst/>
                        <a:latin typeface="Times New Roman" panose="02020603050405020304" pitchFamily="18" charset="0"/>
                        <a:ea typeface="DejaVu Sans"/>
                        <a:cs typeface="Liberation Serif"/>
                      </a:endParaRPr>
                    </a:p>
                  </a:txBody>
                  <a:tcPr marL="0" marR="0" marT="0" marB="0" anchor="ctr"/>
                </a:tc>
                <a:tc>
                  <a:txBody>
                    <a:bodyPr/>
                    <a:lstStyle/>
                    <a:p>
                      <a:pPr marL="0" marR="0">
                        <a:spcBef>
                          <a:spcPts val="0"/>
                        </a:spcBef>
                        <a:spcAft>
                          <a:spcPts val="0"/>
                        </a:spcAft>
                      </a:pPr>
                      <a:r>
                        <a:rPr lang="en-US" sz="1100" kern="50" dirty="0">
                          <a:effectLst/>
                        </a:rPr>
                        <a:t> </a:t>
                      </a:r>
                      <a:endParaRPr lang="en-US" sz="1100" kern="50" dirty="0">
                        <a:effectLst/>
                        <a:latin typeface="Liberation Serif"/>
                        <a:ea typeface="DejaVu Sans"/>
                        <a:cs typeface="Liberation Serif"/>
                      </a:endParaRPr>
                    </a:p>
                  </a:txBody>
                  <a:tcPr marL="0" marR="0" marT="0" marB="0" anchor="ctr"/>
                </a:tc>
              </a:tr>
            </a:tbl>
          </a:graphicData>
        </a:graphic>
      </p:graphicFrame>
      <p:sp>
        <p:nvSpPr>
          <p:cNvPr id="26729" name="Title 2"/>
          <p:cNvSpPr>
            <a:spLocks noGrp="1"/>
          </p:cNvSpPr>
          <p:nvPr>
            <p:ph type="title"/>
          </p:nvPr>
        </p:nvSpPr>
        <p:spPr/>
        <p:txBody>
          <a:bodyPr/>
          <a:lstStyle/>
          <a:p>
            <a:r>
              <a:rPr lang="en-US" altLang="en-US" smtClean="0"/>
              <a:t>Second level process patterns</a:t>
            </a:r>
          </a:p>
        </p:txBody>
      </p:sp>
    </p:spTree>
    <p:extLst>
      <p:ext uri="{BB962C8B-B14F-4D97-AF65-F5344CB8AC3E}">
        <p14:creationId xmlns:p14="http://schemas.microsoft.com/office/powerpoint/2010/main" val="891579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34EB9FCB-81C4-4D6B-96A8-8783506D306A}" type="datetime1">
              <a:rPr lang="en-US" altLang="en-US" sz="1400" b="0" i="0">
                <a:latin typeface="Times New Roman" panose="02020603050405020304" pitchFamily="18" charset="0"/>
              </a:rPr>
              <a:pPr eaLnBrk="0" hangingPunct="0">
                <a:spcBef>
                  <a:spcPct val="0"/>
                </a:spcBef>
                <a:buFontTx/>
                <a:buNone/>
              </a:pPr>
              <a:t>5/18/2016</a:t>
            </a:fld>
            <a:endParaRPr lang="en-US" altLang="en-US" sz="1400" b="0" i="0">
              <a:latin typeface="Times New Roman" panose="02020603050405020304" pitchFamily="18" charset="0"/>
            </a:endParaRPr>
          </a:p>
        </p:txBody>
      </p:sp>
      <p:sp>
        <p:nvSpPr>
          <p:cNvPr id="26009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B91D0ACA-0DDD-4639-83A9-9C8358AA4FA4}" type="slidenum">
              <a:rPr lang="en-US" altLang="en-US" sz="1400" b="0" i="0">
                <a:latin typeface="Times New Roman" panose="02020603050405020304" pitchFamily="18" charset="0"/>
              </a:rPr>
              <a:pPr eaLnBrk="0" hangingPunct="0">
                <a:spcBef>
                  <a:spcPct val="0"/>
                </a:spcBef>
                <a:buFontTx/>
                <a:buNone/>
              </a:pPr>
              <a:t>5</a:t>
            </a:fld>
            <a:endParaRPr lang="en-US" altLang="en-US" sz="1400" b="0" i="0">
              <a:latin typeface="Times New Roman" panose="02020603050405020304" pitchFamily="18" charset="0"/>
            </a:endParaRPr>
          </a:p>
        </p:txBody>
      </p:sp>
      <p:sp>
        <p:nvSpPr>
          <p:cNvPr id="260100" name="Rectangle 1026"/>
          <p:cNvSpPr>
            <a:spLocks noGrp="1" noChangeArrowheads="1"/>
          </p:cNvSpPr>
          <p:nvPr>
            <p:ph type="title" idx="4294967295"/>
          </p:nvPr>
        </p:nvSpPr>
        <p:spPr/>
        <p:txBody>
          <a:bodyPr/>
          <a:lstStyle/>
          <a:p>
            <a:pPr eaLnBrk="1" hangingPunct="1"/>
            <a:r>
              <a:rPr lang="en-US" altLang="en-US" smtClean="0"/>
              <a:t>Use of kernels</a:t>
            </a:r>
          </a:p>
        </p:txBody>
      </p:sp>
      <p:sp>
        <p:nvSpPr>
          <p:cNvPr id="260101" name="Line 1027"/>
          <p:cNvSpPr>
            <a:spLocks noChangeShapeType="1"/>
          </p:cNvSpPr>
          <p:nvPr/>
        </p:nvSpPr>
        <p:spPr bwMode="auto">
          <a:xfrm>
            <a:off x="2514600" y="1371600"/>
            <a:ext cx="708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0102" name="Line 1028"/>
          <p:cNvSpPr>
            <a:spLocks noChangeShapeType="1"/>
          </p:cNvSpPr>
          <p:nvPr/>
        </p:nvSpPr>
        <p:spPr bwMode="auto">
          <a:xfrm>
            <a:off x="2514600" y="3200400"/>
            <a:ext cx="708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0103" name="Line 1029"/>
          <p:cNvSpPr>
            <a:spLocks noChangeShapeType="1"/>
          </p:cNvSpPr>
          <p:nvPr/>
        </p:nvSpPr>
        <p:spPr bwMode="auto">
          <a:xfrm>
            <a:off x="2438400" y="5257800"/>
            <a:ext cx="708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0104" name="Text Box 1030"/>
          <p:cNvSpPr txBox="1">
            <a:spLocks noChangeArrowheads="1"/>
          </p:cNvSpPr>
          <p:nvPr/>
        </p:nvSpPr>
        <p:spPr bwMode="auto">
          <a:xfrm>
            <a:off x="2651125" y="1946275"/>
            <a:ext cx="1049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0" i="0">
                <a:latin typeface="Times New Roman" panose="02020603050405020304" pitchFamily="18" charset="0"/>
              </a:rPr>
              <a:t>DBMS</a:t>
            </a:r>
          </a:p>
        </p:txBody>
      </p:sp>
      <p:sp>
        <p:nvSpPr>
          <p:cNvPr id="260105" name="Text Box 1031"/>
          <p:cNvSpPr txBox="1">
            <a:spLocks noChangeArrowheads="1"/>
          </p:cNvSpPr>
          <p:nvPr/>
        </p:nvSpPr>
        <p:spPr bwMode="auto">
          <a:xfrm>
            <a:off x="2574926" y="3775075"/>
            <a:ext cx="574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0" i="0">
                <a:latin typeface="Times New Roman" panose="02020603050405020304" pitchFamily="18" charset="0"/>
              </a:rPr>
              <a:t>OS</a:t>
            </a:r>
          </a:p>
        </p:txBody>
      </p:sp>
      <p:sp>
        <p:nvSpPr>
          <p:cNvPr id="260106" name="Rectangle 1032"/>
          <p:cNvSpPr>
            <a:spLocks noChangeArrowheads="1"/>
          </p:cNvSpPr>
          <p:nvPr/>
        </p:nvSpPr>
        <p:spPr bwMode="auto">
          <a:xfrm>
            <a:off x="5638800" y="2286000"/>
            <a:ext cx="2819400" cy="297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b="0">
              <a:latin typeface="Times New Roman" panose="02020603050405020304" pitchFamily="18" charset="0"/>
            </a:endParaRPr>
          </a:p>
        </p:txBody>
      </p:sp>
      <p:sp>
        <p:nvSpPr>
          <p:cNvPr id="260107" name="Rectangle 1033"/>
          <p:cNvSpPr>
            <a:spLocks noChangeArrowheads="1"/>
          </p:cNvSpPr>
          <p:nvPr/>
        </p:nvSpPr>
        <p:spPr bwMode="auto">
          <a:xfrm>
            <a:off x="6553200" y="4038600"/>
            <a:ext cx="2438400" cy="121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b="0">
              <a:latin typeface="Times New Roman" panose="02020603050405020304" pitchFamily="18" charset="0"/>
            </a:endParaRPr>
          </a:p>
        </p:txBody>
      </p:sp>
      <p:sp>
        <p:nvSpPr>
          <p:cNvPr id="260108" name="Text Box 1034"/>
          <p:cNvSpPr txBox="1">
            <a:spLocks noChangeArrowheads="1"/>
          </p:cNvSpPr>
          <p:nvPr/>
        </p:nvSpPr>
        <p:spPr bwMode="auto">
          <a:xfrm>
            <a:off x="6003926" y="2479675"/>
            <a:ext cx="1954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0" i="0">
                <a:latin typeface="Times New Roman" panose="02020603050405020304" pitchFamily="18" charset="0"/>
              </a:rPr>
              <a:t>DBMS Kernel</a:t>
            </a:r>
          </a:p>
        </p:txBody>
      </p:sp>
      <p:sp>
        <p:nvSpPr>
          <p:cNvPr id="260109" name="Text Box 1035"/>
          <p:cNvSpPr txBox="1">
            <a:spLocks noChangeArrowheads="1"/>
          </p:cNvSpPr>
          <p:nvPr/>
        </p:nvSpPr>
        <p:spPr bwMode="auto">
          <a:xfrm>
            <a:off x="6003926" y="3394075"/>
            <a:ext cx="1604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0" i="0">
                <a:latin typeface="Times New Roman" panose="02020603050405020304" pitchFamily="18" charset="0"/>
              </a:rPr>
              <a:t>Sec. Kernel</a:t>
            </a:r>
          </a:p>
        </p:txBody>
      </p:sp>
      <p:sp>
        <p:nvSpPr>
          <p:cNvPr id="260110" name="Text Box 1036"/>
          <p:cNvSpPr txBox="1">
            <a:spLocks noChangeArrowheads="1"/>
          </p:cNvSpPr>
          <p:nvPr/>
        </p:nvSpPr>
        <p:spPr bwMode="auto">
          <a:xfrm>
            <a:off x="6842126" y="4308475"/>
            <a:ext cx="1012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0" i="0">
                <a:latin typeface="Times New Roman" panose="02020603050405020304" pitchFamily="18" charset="0"/>
              </a:rPr>
              <a:t>Kernel</a:t>
            </a:r>
          </a:p>
        </p:txBody>
      </p:sp>
    </p:spTree>
    <p:extLst>
      <p:ext uri="{BB962C8B-B14F-4D97-AF65-F5344CB8AC3E}">
        <p14:creationId xmlns:p14="http://schemas.microsoft.com/office/powerpoint/2010/main" val="33656585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a:xfrm>
            <a:off x="1948366" y="-10081"/>
            <a:ext cx="8229024" cy="1166523"/>
          </a:xfrm>
        </p:spPr>
        <p:txBody>
          <a:bodyPr vert="horz" lIns="91440" tIns="35271" rIns="91440" bIns="45720" rtlCol="0" anchor="ctr">
            <a:normAutofit fontScale="90000"/>
          </a:bodyPr>
          <a:lstStyle/>
          <a:p>
            <a:pP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fi-FI" altLang="en-US" smtClean="0">
                <a:solidFill>
                  <a:srgbClr val="65D7FF"/>
                </a:solidFill>
              </a:rPr>
              <a:t>ASE security process overview:</a:t>
            </a:r>
            <a:br>
              <a:rPr lang="fi-FI" altLang="en-US" smtClean="0">
                <a:solidFill>
                  <a:srgbClr val="65D7FF"/>
                </a:solidFill>
              </a:rPr>
            </a:br>
            <a:r>
              <a:rPr lang="fi-FI" altLang="en-US" smtClean="0"/>
              <a:t>Requirements Analysis phase</a:t>
            </a:r>
          </a:p>
        </p:txBody>
      </p:sp>
      <p:pic>
        <p:nvPicPr>
          <p:cNvPr id="276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6258" y="2253838"/>
            <a:ext cx="8818045" cy="368390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8526140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a:xfrm>
            <a:off x="1948366" y="-10081"/>
            <a:ext cx="8229024" cy="1166523"/>
          </a:xfrm>
        </p:spPr>
        <p:txBody>
          <a:bodyPr vert="horz" lIns="91440" tIns="35271" rIns="91440" bIns="45720" rtlCol="0" anchor="ctr">
            <a:normAutofit fontScale="90000"/>
          </a:bodyPr>
          <a:lstStyle/>
          <a:p>
            <a:pP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fi-FI" altLang="en-US" smtClean="0">
                <a:solidFill>
                  <a:srgbClr val="65D7FF"/>
                </a:solidFill>
              </a:rPr>
              <a:t>ASE security process overview:</a:t>
            </a:r>
            <a:br>
              <a:rPr lang="fi-FI" altLang="en-US" smtClean="0">
                <a:solidFill>
                  <a:srgbClr val="65D7FF"/>
                </a:solidFill>
              </a:rPr>
            </a:br>
            <a:r>
              <a:rPr lang="fi-FI" altLang="en-US" smtClean="0"/>
              <a:t>Design phase (1/2)</a:t>
            </a:r>
          </a:p>
        </p:txBody>
      </p:sp>
      <p:pic>
        <p:nvPicPr>
          <p:cNvPr id="2969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6258" y="1664815"/>
            <a:ext cx="8818045" cy="509813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43565045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a:xfrm>
            <a:off x="1948366" y="-10081"/>
            <a:ext cx="8229024" cy="1166523"/>
          </a:xfrm>
        </p:spPr>
        <p:txBody>
          <a:bodyPr vert="horz" lIns="91440" tIns="35271" rIns="91440" bIns="45720" rtlCol="0" anchor="ctr">
            <a:normAutofit fontScale="90000"/>
          </a:bodyPr>
          <a:lstStyle/>
          <a:p>
            <a:pP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fi-FI" altLang="en-US" smtClean="0">
                <a:solidFill>
                  <a:srgbClr val="65D7FF"/>
                </a:solidFill>
              </a:rPr>
              <a:t>ASE security process overview:</a:t>
            </a:r>
            <a:r>
              <a:rPr lang="fi-FI" altLang="en-US" smtClean="0"/>
              <a:t/>
            </a:r>
            <a:br>
              <a:rPr lang="fi-FI" altLang="en-US" smtClean="0"/>
            </a:br>
            <a:r>
              <a:rPr lang="fi-FI" altLang="en-US" smtClean="0"/>
              <a:t>Design phase (2/2)</a:t>
            </a:r>
          </a:p>
        </p:txBody>
      </p:sp>
      <p:pic>
        <p:nvPicPr>
          <p:cNvPr id="3174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6258" y="1731062"/>
            <a:ext cx="8803644" cy="491523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2187377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smtClean="0"/>
              <a:t>Implementation  phase</a:t>
            </a:r>
          </a:p>
        </p:txBody>
      </p:sp>
      <p:pic>
        <p:nvPicPr>
          <p:cNvPr id="3379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86077" y="2132865"/>
            <a:ext cx="9219848" cy="2592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18618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1778"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2800" y="-228600"/>
            <a:ext cx="5227638" cy="693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946965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a:xfrm>
            <a:off x="1948366" y="40325"/>
            <a:ext cx="8229024" cy="1062832"/>
          </a:xfrm>
        </p:spPr>
        <p:txBody>
          <a:bodyPr vert="horz" lIns="91440" tIns="32005" rIns="91440" bIns="45720" rtlCol="0" anchor="ctr">
            <a:normAutofit/>
          </a:bodyPr>
          <a:lstStyle/>
          <a:p>
            <a:pP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fi-FI" altLang="en-US" sz="3629"/>
              <a:t>Summary and future directions</a:t>
            </a:r>
          </a:p>
        </p:txBody>
      </p:sp>
      <p:sp>
        <p:nvSpPr>
          <p:cNvPr id="34819" name="Rectangle 2"/>
          <p:cNvSpPr>
            <a:spLocks noGrp="1" noChangeArrowheads="1"/>
          </p:cNvSpPr>
          <p:nvPr>
            <p:ph type="body" idx="1"/>
          </p:nvPr>
        </p:nvSpPr>
        <p:spPr>
          <a:xfrm>
            <a:off x="1850435" y="1875077"/>
            <a:ext cx="4082828" cy="4206682"/>
          </a:xfrm>
        </p:spPr>
        <p:txBody>
          <a:bodyPr vert="horz" lIns="91440" tIns="22534" rIns="91440" bIns="45720" rtlCol="0">
            <a:normAutofit/>
          </a:bodyPr>
          <a:lstStyle/>
          <a:p>
            <a:pPr marL="511264" indent="-414772">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r>
              <a:rPr lang="fi-FI" altLang="en-US" sz="2177" i="1"/>
              <a:t>This presentation</a:t>
            </a:r>
            <a:r>
              <a:rPr lang="fi-FI" altLang="en-US" sz="2177"/>
              <a:t>: outlined ASE, a pattern-based security methodology designed specifically for general distributed systems</a:t>
            </a:r>
          </a:p>
          <a:p>
            <a:pPr marL="511264" indent="-414772">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endParaRPr lang="fi-FI" altLang="en-US" sz="2177"/>
          </a:p>
        </p:txBody>
      </p:sp>
      <p:pic>
        <p:nvPicPr>
          <p:cNvPr id="348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1618" y="1926923"/>
            <a:ext cx="4042505" cy="257931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82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8738" y="4866272"/>
            <a:ext cx="3050240" cy="160720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207524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870005" y="404882"/>
            <a:ext cx="10515600" cy="1325563"/>
          </a:xfrm>
        </p:spPr>
        <p:txBody>
          <a:bodyPr/>
          <a:lstStyle/>
          <a:p>
            <a:r>
              <a:rPr lang="en-US" altLang="en-US" smtClean="0"/>
              <a:t>References</a:t>
            </a:r>
          </a:p>
        </p:txBody>
      </p:sp>
      <p:sp>
        <p:nvSpPr>
          <p:cNvPr id="3" name="Content Placeholder 2"/>
          <p:cNvSpPr>
            <a:spLocks noGrp="1"/>
          </p:cNvSpPr>
          <p:nvPr>
            <p:ph idx="1"/>
          </p:nvPr>
        </p:nvSpPr>
        <p:spPr>
          <a:xfrm>
            <a:off x="1948365" y="1600010"/>
            <a:ext cx="8226144" cy="4523514"/>
          </a:xfrm>
        </p:spPr>
        <p:txBody>
          <a:bodyPr>
            <a:normAutofit fontScale="25000" lnSpcReduction="20000"/>
          </a:bodyPr>
          <a:lstStyle/>
          <a:p>
            <a:pPr>
              <a:defRPr/>
            </a:pPr>
            <a:r>
              <a:rPr lang="en-US" sz="5600" dirty="0" smtClean="0">
                <a:latin typeface="Times New Roman" panose="02020603050405020304" pitchFamily="18" charset="0"/>
                <a:cs typeface="Times New Roman" panose="02020603050405020304" pitchFamily="18" charset="0"/>
              </a:rPr>
              <a:t>[Uzu15]Anton </a:t>
            </a:r>
            <a:r>
              <a:rPr lang="en-US" sz="5600" dirty="0" err="1">
                <a:latin typeface="Times New Roman" panose="02020603050405020304" pitchFamily="18" charset="0"/>
                <a:cs typeface="Times New Roman" panose="02020603050405020304" pitchFamily="18" charset="0"/>
              </a:rPr>
              <a:t>Uzunov</a:t>
            </a:r>
            <a:r>
              <a:rPr lang="en-US" sz="5600" dirty="0">
                <a:latin typeface="Times New Roman" panose="02020603050405020304" pitchFamily="18" charset="0"/>
                <a:cs typeface="Times New Roman" panose="02020603050405020304" pitchFamily="18" charset="0"/>
              </a:rPr>
              <a:t>, E. B Fernandez, Katrina Falkner, “ASE: A Comprehensive </a:t>
            </a:r>
            <a:r>
              <a:rPr lang="en-US" sz="5600" dirty="0" smtClean="0">
                <a:latin typeface="Times New Roman" panose="02020603050405020304" pitchFamily="18" charset="0"/>
                <a:cs typeface="Times New Roman" panose="02020603050405020304" pitchFamily="18" charset="0"/>
              </a:rPr>
              <a:t>Pattern-Driven </a:t>
            </a:r>
            <a:r>
              <a:rPr lang="en-US" sz="5600" dirty="0">
                <a:latin typeface="Times New Roman" panose="02020603050405020304" pitchFamily="18" charset="0"/>
                <a:cs typeface="Times New Roman" panose="02020603050405020304" pitchFamily="18" charset="0"/>
              </a:rPr>
              <a:t>Security Methodology for Distributed Systems”, </a:t>
            </a:r>
            <a:r>
              <a:rPr lang="en-US" sz="5600" i="1" dirty="0">
                <a:latin typeface="Times New Roman" panose="02020603050405020304" pitchFamily="18" charset="0"/>
                <a:cs typeface="Times New Roman" panose="02020603050405020304" pitchFamily="18" charset="0"/>
              </a:rPr>
              <a:t>Journal of Computer Standards &amp; Interfaces , </a:t>
            </a:r>
            <a:r>
              <a:rPr lang="en-US" sz="5600" dirty="0">
                <a:latin typeface="Times New Roman" panose="02020603050405020304" pitchFamily="18" charset="0"/>
                <a:cs typeface="Times New Roman" panose="02020603050405020304" pitchFamily="18" charset="0"/>
              </a:rPr>
              <a:t>Volume 41, September 2015, Pages 112-137, http://www.sciencedirect.com/science/article/pii/S0920548915000276 </a:t>
            </a:r>
            <a:endParaRPr lang="en-US" sz="5600" i="1" dirty="0" smtClean="0">
              <a:latin typeface="Times New Roman" panose="02020603050405020304" pitchFamily="18" charset="0"/>
              <a:cs typeface="Times New Roman" panose="02020603050405020304" pitchFamily="18" charset="0"/>
            </a:endParaRPr>
          </a:p>
          <a:p>
            <a:pPr>
              <a:defRPr/>
            </a:pPr>
            <a:r>
              <a:rPr lang="en-US" sz="5600" dirty="0" smtClean="0">
                <a:latin typeface="Times New Roman" panose="02020603050405020304" pitchFamily="18" charset="0"/>
                <a:cs typeface="Times New Roman" panose="02020603050405020304" pitchFamily="18" charset="0"/>
              </a:rPr>
              <a:t>Anton </a:t>
            </a:r>
            <a:r>
              <a:rPr lang="en-US" sz="5600" dirty="0" err="1" smtClean="0">
                <a:latin typeface="Times New Roman" panose="02020603050405020304" pitchFamily="18" charset="0"/>
                <a:cs typeface="Times New Roman" panose="02020603050405020304" pitchFamily="18" charset="0"/>
              </a:rPr>
              <a:t>Uzunov</a:t>
            </a:r>
            <a:r>
              <a:rPr lang="en-US" sz="5600" dirty="0" smtClean="0">
                <a:latin typeface="Times New Roman" panose="02020603050405020304" pitchFamily="18" charset="0"/>
                <a:cs typeface="Times New Roman" panose="02020603050405020304" pitchFamily="18" charset="0"/>
              </a:rPr>
              <a:t>, E. B Fernandez, Katrina Falkner, “Security solution frames and security patterns for authorization in distributed, collaborative systems”, </a:t>
            </a:r>
            <a:r>
              <a:rPr lang="en-US" sz="5600" i="1" dirty="0" smtClean="0">
                <a:latin typeface="Times New Roman" panose="02020603050405020304" pitchFamily="18" charset="0"/>
                <a:cs typeface="Times New Roman" panose="02020603050405020304" pitchFamily="18" charset="0"/>
              </a:rPr>
              <a:t>Computers &amp; Security</a:t>
            </a:r>
            <a:r>
              <a:rPr lang="en-US" sz="5600" dirty="0" smtClean="0">
                <a:latin typeface="Times New Roman" panose="02020603050405020304" pitchFamily="18" charset="0"/>
                <a:cs typeface="Times New Roman" panose="02020603050405020304" pitchFamily="18" charset="0"/>
              </a:rPr>
              <a:t>, 55, 2015, pp. 193-234, </a:t>
            </a:r>
            <a:r>
              <a:rPr lang="en-US" sz="5600" dirty="0" err="1" smtClean="0">
                <a:latin typeface="Times New Roman" panose="02020603050405020304" pitchFamily="18" charset="0"/>
                <a:cs typeface="Times New Roman" panose="02020603050405020304" pitchFamily="18" charset="0"/>
              </a:rPr>
              <a:t>doi</a:t>
            </a:r>
            <a:r>
              <a:rPr lang="en-US" sz="5600" dirty="0" smtClean="0">
                <a:latin typeface="Times New Roman" panose="02020603050405020304" pitchFamily="18" charset="0"/>
                <a:cs typeface="Times New Roman" panose="02020603050405020304" pitchFamily="18" charset="0"/>
              </a:rPr>
              <a:t>: 10.1016/j.cose.2015.08.003  </a:t>
            </a:r>
          </a:p>
          <a:p>
            <a:pPr>
              <a:defRPr/>
            </a:pPr>
            <a:r>
              <a:rPr lang="en-US" sz="5600" dirty="0" err="1" smtClean="0">
                <a:latin typeface="Times New Roman" panose="02020603050405020304" pitchFamily="18" charset="0"/>
                <a:cs typeface="Times New Roman" panose="02020603050405020304" pitchFamily="18" charset="0"/>
              </a:rPr>
              <a:t>A.Uzunov</a:t>
            </a:r>
            <a:r>
              <a:rPr lang="en-US" sz="5600" dirty="0" smtClean="0">
                <a:latin typeface="Times New Roman" panose="02020603050405020304" pitchFamily="18" charset="0"/>
                <a:cs typeface="Times New Roman" panose="02020603050405020304" pitchFamily="18" charset="0"/>
              </a:rPr>
              <a:t> </a:t>
            </a:r>
            <a:r>
              <a:rPr lang="en-US" sz="5600" dirty="0">
                <a:latin typeface="Times New Roman" panose="02020603050405020304" pitchFamily="18" charset="0"/>
                <a:cs typeface="Times New Roman" panose="02020603050405020304" pitchFamily="18" charset="0"/>
              </a:rPr>
              <a:t>and </a:t>
            </a:r>
            <a:r>
              <a:rPr lang="en-US" sz="5600" dirty="0" err="1">
                <a:latin typeface="Times New Roman" panose="02020603050405020304" pitchFamily="18" charset="0"/>
                <a:cs typeface="Times New Roman" panose="02020603050405020304" pitchFamily="18" charset="0"/>
              </a:rPr>
              <a:t>E.B.Fernandez</a:t>
            </a:r>
            <a:r>
              <a:rPr lang="en-US" sz="5600" dirty="0">
                <a:latin typeface="Times New Roman" panose="02020603050405020304" pitchFamily="18" charset="0"/>
                <a:cs typeface="Times New Roman" panose="02020603050405020304" pitchFamily="18" charset="0"/>
              </a:rPr>
              <a:t>, “An Extensible Pattern-based Library and    Taxonomy of Security Threats for Distributed Systems”- Special Issue on Security in Information Systems of the </a:t>
            </a:r>
            <a:r>
              <a:rPr lang="en-US" sz="5600" i="1" dirty="0">
                <a:latin typeface="Times New Roman" panose="02020603050405020304" pitchFamily="18" charset="0"/>
                <a:cs typeface="Times New Roman" panose="02020603050405020304" pitchFamily="18" charset="0"/>
              </a:rPr>
              <a:t>Journal of Computer Standards &amp; Interfaces</a:t>
            </a:r>
            <a:r>
              <a:rPr lang="en-US" sz="5600" dirty="0">
                <a:latin typeface="Times New Roman" panose="02020603050405020304" pitchFamily="18" charset="0"/>
                <a:cs typeface="Times New Roman" panose="02020603050405020304" pitchFamily="18" charset="0"/>
              </a:rPr>
              <a:t>.  2013. </a:t>
            </a:r>
            <a:r>
              <a:rPr lang="en-US" sz="5600" u="sng" dirty="0">
                <a:solidFill>
                  <a:schemeClr val="accent6"/>
                </a:solidFill>
                <a:latin typeface="Times New Roman" panose="02020603050405020304" pitchFamily="18" charset="0"/>
                <a:cs typeface="Times New Roman" panose="02020603050405020304" pitchFamily="18" charset="0"/>
                <a:hlinkClick r:id="rId2"/>
              </a:rPr>
              <a:t>http://</a:t>
            </a:r>
            <a:r>
              <a:rPr lang="en-US" sz="5600" u="sng" dirty="0" smtClean="0">
                <a:solidFill>
                  <a:schemeClr val="accent6"/>
                </a:solidFill>
                <a:latin typeface="Times New Roman" panose="02020603050405020304" pitchFamily="18" charset="0"/>
                <a:cs typeface="Times New Roman" panose="02020603050405020304" pitchFamily="18" charset="0"/>
                <a:hlinkClick r:id="rId2"/>
              </a:rPr>
              <a:t>dx.doi.org/10.1016/j.csi.2013.12.008</a:t>
            </a:r>
            <a:endParaRPr lang="en-US" sz="5600" u="sng" dirty="0" smtClean="0">
              <a:solidFill>
                <a:schemeClr val="accent6"/>
              </a:solidFill>
              <a:latin typeface="Times New Roman" panose="02020603050405020304" pitchFamily="18" charset="0"/>
              <a:cs typeface="Times New Roman" panose="02020603050405020304" pitchFamily="18" charset="0"/>
            </a:endParaRPr>
          </a:p>
          <a:p>
            <a:r>
              <a:rPr lang="en-US" sz="5600" dirty="0">
                <a:latin typeface="Times New Roman" panose="02020603050405020304" pitchFamily="18" charset="0"/>
                <a:cs typeface="Times New Roman" panose="02020603050405020304" pitchFamily="18" charset="0"/>
              </a:rPr>
              <a:t>Anton </a:t>
            </a:r>
            <a:r>
              <a:rPr lang="en-US" sz="5600" dirty="0" err="1">
                <a:latin typeface="Times New Roman" panose="02020603050405020304" pitchFamily="18" charset="0"/>
                <a:cs typeface="Times New Roman" panose="02020603050405020304" pitchFamily="18" charset="0"/>
              </a:rPr>
              <a:t>Uzunov</a:t>
            </a:r>
            <a:r>
              <a:rPr lang="en-US" sz="5600" dirty="0">
                <a:latin typeface="Times New Roman" panose="02020603050405020304" pitchFamily="18" charset="0"/>
                <a:cs typeface="Times New Roman" panose="02020603050405020304" pitchFamily="18" charset="0"/>
              </a:rPr>
              <a:t>, E. B Fernandez, Katrina Falkner, “ASE: A Comprehensive Pattern- </a:t>
            </a:r>
            <a:r>
              <a:rPr lang="en-US" sz="5600" dirty="0" smtClean="0">
                <a:latin typeface="Times New Roman" panose="02020603050405020304" pitchFamily="18" charset="0"/>
                <a:cs typeface="Times New Roman" panose="02020603050405020304" pitchFamily="18" charset="0"/>
              </a:rPr>
              <a:t>Driven </a:t>
            </a:r>
            <a:r>
              <a:rPr lang="en-US" sz="5600" dirty="0">
                <a:latin typeface="Times New Roman" panose="02020603050405020304" pitchFamily="18" charset="0"/>
                <a:cs typeface="Times New Roman" panose="02020603050405020304" pitchFamily="18" charset="0"/>
              </a:rPr>
              <a:t>Security Methodology for Distributed Systems”, </a:t>
            </a:r>
            <a:r>
              <a:rPr lang="en-US" sz="5600" i="1" dirty="0">
                <a:latin typeface="Times New Roman" panose="02020603050405020304" pitchFamily="18" charset="0"/>
                <a:cs typeface="Times New Roman" panose="02020603050405020304" pitchFamily="18" charset="0"/>
              </a:rPr>
              <a:t>Journal of Computer Standards &amp; Interfaces , </a:t>
            </a:r>
            <a:r>
              <a:rPr lang="en-US" sz="5600" dirty="0">
                <a:latin typeface="Times New Roman" panose="02020603050405020304" pitchFamily="18" charset="0"/>
                <a:cs typeface="Times New Roman" panose="02020603050405020304" pitchFamily="18" charset="0"/>
              </a:rPr>
              <a:t>Volume 41, September 2015, Pages 112-137, http://www.sciencedirect.com/science/article/pii/S0920548915000276 (SCOPUS)</a:t>
            </a:r>
          </a:p>
          <a:p>
            <a:pPr>
              <a:defRPr/>
            </a:pPr>
            <a:r>
              <a:rPr lang="en-US" sz="5600" dirty="0" smtClean="0">
                <a:latin typeface="Times New Roman" panose="02020603050405020304" pitchFamily="18" charset="0"/>
                <a:cs typeface="Times New Roman" panose="02020603050405020304" pitchFamily="18" charset="0"/>
              </a:rPr>
              <a:t>[Fer13] </a:t>
            </a:r>
            <a:r>
              <a:rPr lang="en-US" sz="5600" dirty="0" err="1" smtClean="0">
                <a:latin typeface="Times New Roman" panose="02020603050405020304" pitchFamily="18" charset="0"/>
                <a:cs typeface="Times New Roman" panose="02020603050405020304" pitchFamily="18" charset="0"/>
              </a:rPr>
              <a:t>E.B.Fernandez</a:t>
            </a:r>
            <a:r>
              <a:rPr lang="en-US" sz="5600" dirty="0">
                <a:latin typeface="Times New Roman" panose="02020603050405020304" pitchFamily="18" charset="0"/>
                <a:cs typeface="Times New Roman" panose="02020603050405020304" pitchFamily="18" charset="0"/>
              </a:rPr>
              <a:t>, “</a:t>
            </a:r>
            <a:r>
              <a:rPr lang="en-US" sz="5600" i="1" dirty="0">
                <a:latin typeface="Times New Roman" panose="02020603050405020304" pitchFamily="18" charset="0"/>
                <a:cs typeface="Times New Roman" panose="02020603050405020304" pitchFamily="18" charset="0"/>
              </a:rPr>
              <a:t>Security patterns in practice: Building secure architectures using software patterns</a:t>
            </a:r>
            <a:r>
              <a:rPr lang="en-US" sz="5600" dirty="0">
                <a:latin typeface="Times New Roman" panose="02020603050405020304" pitchFamily="18" charset="0"/>
                <a:cs typeface="Times New Roman" panose="02020603050405020304" pitchFamily="18" charset="0"/>
              </a:rPr>
              <a:t>”, Wiley Series on Software Design Patterns, 2013.</a:t>
            </a:r>
          </a:p>
          <a:p>
            <a:pPr>
              <a:defRPr/>
            </a:pPr>
            <a:r>
              <a:rPr lang="en-US" sz="5600" dirty="0" smtClean="0">
                <a:latin typeface="Times New Roman" panose="02020603050405020304" pitchFamily="18" charset="0"/>
                <a:cs typeface="Times New Roman" panose="02020603050405020304" pitchFamily="18" charset="0"/>
              </a:rPr>
              <a:t>E</a:t>
            </a:r>
            <a:r>
              <a:rPr lang="en-US" sz="5600" dirty="0">
                <a:latin typeface="Times New Roman" panose="02020603050405020304" pitchFamily="18" charset="0"/>
                <a:cs typeface="Times New Roman" panose="02020603050405020304" pitchFamily="18" charset="0"/>
              </a:rPr>
              <a:t>. </a:t>
            </a:r>
            <a:r>
              <a:rPr lang="en-US" sz="5600" dirty="0" err="1">
                <a:latin typeface="Times New Roman" panose="02020603050405020304" pitchFamily="18" charset="0"/>
                <a:cs typeface="Times New Roman" panose="02020603050405020304" pitchFamily="18" charset="0"/>
              </a:rPr>
              <a:t>B.Fernandez</a:t>
            </a:r>
            <a:r>
              <a:rPr lang="en-US" sz="5600" dirty="0">
                <a:latin typeface="Times New Roman" panose="02020603050405020304" pitchFamily="18" charset="0"/>
                <a:cs typeface="Times New Roman" panose="02020603050405020304" pitchFamily="18" charset="0"/>
              </a:rPr>
              <a:t>, </a:t>
            </a:r>
            <a:r>
              <a:rPr lang="en-US" sz="5600" dirty="0" err="1">
                <a:latin typeface="Times New Roman" panose="02020603050405020304" pitchFamily="18" charset="0"/>
                <a:cs typeface="Times New Roman" panose="02020603050405020304" pitchFamily="18" charset="0"/>
              </a:rPr>
              <a:t>Nobukazu</a:t>
            </a:r>
            <a:r>
              <a:rPr lang="en-US" sz="5600" dirty="0">
                <a:latin typeface="Times New Roman" panose="02020603050405020304" pitchFamily="18" charset="0"/>
                <a:cs typeface="Times New Roman" panose="02020603050405020304" pitchFamily="18" charset="0"/>
              </a:rPr>
              <a:t> Yoshioka, Hironori  </a:t>
            </a:r>
            <a:r>
              <a:rPr lang="en-US" sz="5600" dirty="0" err="1">
                <a:latin typeface="Times New Roman" panose="02020603050405020304" pitchFamily="18" charset="0"/>
                <a:cs typeface="Times New Roman" panose="02020603050405020304" pitchFamily="18" charset="0"/>
              </a:rPr>
              <a:t>Washizaki</a:t>
            </a:r>
            <a:r>
              <a:rPr lang="en-US" sz="5600" dirty="0">
                <a:latin typeface="Times New Roman" panose="02020603050405020304" pitchFamily="18" charset="0"/>
                <a:cs typeface="Times New Roman" panose="02020603050405020304" pitchFamily="18" charset="0"/>
              </a:rPr>
              <a:t>, and Joseph Yoder, "Abstract security patterns for requirements specification and analysis of secure systems'', </a:t>
            </a:r>
            <a:r>
              <a:rPr lang="en-US" sz="5600" i="1" dirty="0" err="1">
                <a:latin typeface="Times New Roman" panose="02020603050405020304" pitchFamily="18" charset="0"/>
                <a:cs typeface="Times New Roman" panose="02020603050405020304" pitchFamily="18" charset="0"/>
              </a:rPr>
              <a:t>Procs</a:t>
            </a:r>
            <a:r>
              <a:rPr lang="en-US" sz="5600" i="1" dirty="0">
                <a:latin typeface="Times New Roman" panose="02020603050405020304" pitchFamily="18" charset="0"/>
                <a:cs typeface="Times New Roman" panose="02020603050405020304" pitchFamily="18" charset="0"/>
              </a:rPr>
              <a:t>. of the WER 2014 conference, a track of the  17</a:t>
            </a:r>
            <a:r>
              <a:rPr lang="en-US" sz="5600" i="1" baseline="30000" dirty="0">
                <a:latin typeface="Times New Roman" panose="02020603050405020304" pitchFamily="18" charset="0"/>
                <a:cs typeface="Times New Roman" panose="02020603050405020304" pitchFamily="18" charset="0"/>
              </a:rPr>
              <a:t>th</a:t>
            </a:r>
            <a:r>
              <a:rPr lang="en-US" sz="5600" i="1" dirty="0">
                <a:latin typeface="Times New Roman" panose="02020603050405020304" pitchFamily="18" charset="0"/>
                <a:cs typeface="Times New Roman" panose="02020603050405020304" pitchFamily="18" charset="0"/>
              </a:rPr>
              <a:t> </a:t>
            </a:r>
            <a:r>
              <a:rPr lang="en-US" sz="5600" i="1" dirty="0" err="1">
                <a:latin typeface="Times New Roman" panose="02020603050405020304" pitchFamily="18" charset="0"/>
                <a:cs typeface="Times New Roman" panose="02020603050405020304" pitchFamily="18" charset="0"/>
              </a:rPr>
              <a:t>Ibero</a:t>
            </a:r>
            <a:r>
              <a:rPr lang="en-US" sz="5600" i="1" dirty="0">
                <a:latin typeface="Times New Roman" panose="02020603050405020304" pitchFamily="18" charset="0"/>
                <a:cs typeface="Times New Roman" panose="02020603050405020304" pitchFamily="18" charset="0"/>
              </a:rPr>
              <a:t>-American Conf. on Soft. Eng.(</a:t>
            </a:r>
            <a:r>
              <a:rPr lang="en-US" sz="5600" i="1" dirty="0" err="1">
                <a:latin typeface="Times New Roman" panose="02020603050405020304" pitchFamily="18" charset="0"/>
                <a:cs typeface="Times New Roman" panose="02020603050405020304" pitchFamily="18" charset="0"/>
              </a:rPr>
              <a:t>CIbSE</a:t>
            </a:r>
            <a:r>
              <a:rPr lang="en-US" sz="5600" i="1" dirty="0">
                <a:latin typeface="Times New Roman" panose="02020603050405020304" pitchFamily="18" charset="0"/>
                <a:cs typeface="Times New Roman" panose="02020603050405020304" pitchFamily="18" charset="0"/>
              </a:rPr>
              <a:t> 2014), </a:t>
            </a:r>
            <a:r>
              <a:rPr lang="en-US" sz="5600" dirty="0" err="1">
                <a:latin typeface="Times New Roman" panose="02020603050405020304" pitchFamily="18" charset="0"/>
                <a:cs typeface="Times New Roman" panose="02020603050405020304" pitchFamily="18" charset="0"/>
              </a:rPr>
              <a:t>Pucon</a:t>
            </a:r>
            <a:r>
              <a:rPr lang="en-US" sz="5600" dirty="0">
                <a:latin typeface="Times New Roman" panose="02020603050405020304" pitchFamily="18" charset="0"/>
                <a:cs typeface="Times New Roman" panose="02020603050405020304" pitchFamily="18" charset="0"/>
              </a:rPr>
              <a:t>, Chile, April </a:t>
            </a:r>
            <a:r>
              <a:rPr lang="en-US" sz="5600" dirty="0" smtClean="0">
                <a:latin typeface="Times New Roman" panose="02020603050405020304" pitchFamily="18" charset="0"/>
                <a:cs typeface="Times New Roman" panose="02020603050405020304" pitchFamily="18" charset="0"/>
              </a:rPr>
              <a:t>2014</a:t>
            </a:r>
          </a:p>
          <a:p>
            <a:pPr>
              <a:defRPr/>
            </a:pPr>
            <a:r>
              <a:rPr lang="en-US" sz="5600" dirty="0" err="1">
                <a:latin typeface="Times New Roman" panose="02020603050405020304" pitchFamily="18" charset="0"/>
                <a:cs typeface="Times New Roman" panose="02020603050405020304" pitchFamily="18" charset="0"/>
              </a:rPr>
              <a:t>E.B.Fernandez</a:t>
            </a:r>
            <a:r>
              <a:rPr lang="en-US" sz="5600" dirty="0">
                <a:latin typeface="Times New Roman" panose="02020603050405020304" pitchFamily="18" charset="0"/>
                <a:cs typeface="Times New Roman" panose="02020603050405020304" pitchFamily="18" charset="0"/>
              </a:rPr>
              <a:t>, Raul </a:t>
            </a:r>
            <a:r>
              <a:rPr lang="en-US" sz="5600" dirty="0" err="1">
                <a:latin typeface="Times New Roman" panose="02020603050405020304" pitchFamily="18" charset="0"/>
                <a:cs typeface="Times New Roman" panose="02020603050405020304" pitchFamily="18" charset="0"/>
              </a:rPr>
              <a:t>Monge</a:t>
            </a:r>
            <a:r>
              <a:rPr lang="en-US" sz="5600" dirty="0">
                <a:latin typeface="Times New Roman" panose="02020603050405020304" pitchFamily="18" charset="0"/>
                <a:cs typeface="Times New Roman" panose="02020603050405020304" pitchFamily="18" charset="0"/>
              </a:rPr>
              <a:t>, and Keiko </a:t>
            </a:r>
            <a:r>
              <a:rPr lang="en-US" sz="5600" dirty="0" err="1">
                <a:latin typeface="Times New Roman" panose="02020603050405020304" pitchFamily="18" charset="0"/>
                <a:cs typeface="Times New Roman" panose="02020603050405020304" pitchFamily="18" charset="0"/>
              </a:rPr>
              <a:t>Hashizume</a:t>
            </a:r>
            <a:r>
              <a:rPr lang="en-US" sz="5600" dirty="0">
                <a:latin typeface="Times New Roman" panose="02020603050405020304" pitchFamily="18" charset="0"/>
                <a:cs typeface="Times New Roman" panose="02020603050405020304" pitchFamily="18" charset="0"/>
              </a:rPr>
              <a:t>, “Building a security reference architecture for cloud systems”, </a:t>
            </a:r>
            <a:r>
              <a:rPr lang="en-US" sz="5600" i="1" dirty="0">
                <a:latin typeface="Times New Roman" panose="02020603050405020304" pitchFamily="18" charset="0"/>
                <a:cs typeface="Times New Roman" panose="02020603050405020304" pitchFamily="18" charset="0"/>
              </a:rPr>
              <a:t>Requirements Engineering</a:t>
            </a:r>
            <a:r>
              <a:rPr lang="en-US" sz="5600" dirty="0">
                <a:latin typeface="Times New Roman" panose="02020603050405020304" pitchFamily="18" charset="0"/>
                <a:cs typeface="Times New Roman" panose="02020603050405020304" pitchFamily="18" charset="0"/>
              </a:rPr>
              <a:t>. </a:t>
            </a:r>
            <a:r>
              <a:rPr lang="en-US" sz="5600" dirty="0" err="1">
                <a:latin typeface="Times New Roman" panose="02020603050405020304" pitchFamily="18" charset="0"/>
                <a:cs typeface="Times New Roman" panose="02020603050405020304" pitchFamily="18" charset="0"/>
              </a:rPr>
              <a:t>Doi</a:t>
            </a:r>
            <a:r>
              <a:rPr lang="en-US" sz="5600" dirty="0">
                <a:latin typeface="Times New Roman" panose="02020603050405020304" pitchFamily="18" charset="0"/>
                <a:cs typeface="Times New Roman" panose="02020603050405020304" pitchFamily="18" charset="0"/>
              </a:rPr>
              <a:t>: 10.1007/s00766-014-0218-7, 2015 (ISI)  </a:t>
            </a:r>
          </a:p>
          <a:p>
            <a:pPr>
              <a:defRPr/>
            </a:pPr>
            <a:endParaRPr lang="en-US" sz="2600" dirty="0"/>
          </a:p>
          <a:p>
            <a:pPr marL="0" indent="0">
              <a:buNone/>
              <a:defRPr/>
            </a:pPr>
            <a:endParaRPr lang="en-US" sz="1814" dirty="0"/>
          </a:p>
          <a:p>
            <a:pPr>
              <a:defRPr/>
            </a:pPr>
            <a:endParaRPr lang="en-US" sz="1814" dirty="0"/>
          </a:p>
          <a:p>
            <a:pPr marL="0" indent="0">
              <a:buNone/>
              <a:defRPr/>
            </a:pPr>
            <a:r>
              <a:rPr lang="en-US" sz="1814" dirty="0"/>
              <a:t/>
            </a:r>
            <a:br>
              <a:rPr lang="en-US" sz="1814" dirty="0"/>
            </a:br>
            <a:endParaRPr lang="en-US" sz="1814" dirty="0"/>
          </a:p>
          <a:p>
            <a:pPr>
              <a:defRPr/>
            </a:pPr>
            <a:endParaRPr lang="en-US" dirty="0"/>
          </a:p>
        </p:txBody>
      </p:sp>
    </p:spTree>
    <p:extLst>
      <p:ext uri="{BB962C8B-B14F-4D97-AF65-F5344CB8AC3E}">
        <p14:creationId xmlns:p14="http://schemas.microsoft.com/office/powerpoint/2010/main" val="2119786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B644AAD1-B510-4E59-B64C-C2BD0620B968}" type="datetime1">
              <a:rPr lang="en-US" altLang="en-US" sz="1400" b="0" i="0">
                <a:latin typeface="Times New Roman" panose="02020603050405020304" pitchFamily="18" charset="0"/>
              </a:rPr>
              <a:pPr eaLnBrk="0" hangingPunct="0">
                <a:spcBef>
                  <a:spcPct val="0"/>
                </a:spcBef>
                <a:buFontTx/>
                <a:buNone/>
              </a:pPr>
              <a:t>5/18/2016</a:t>
            </a:fld>
            <a:endParaRPr lang="en-US" altLang="en-US" sz="1400" b="0" i="0">
              <a:latin typeface="Times New Roman" panose="02020603050405020304" pitchFamily="18" charset="0"/>
            </a:endParaRPr>
          </a:p>
        </p:txBody>
      </p:sp>
      <p:sp>
        <p:nvSpPr>
          <p:cNvPr id="26112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1CA465D8-7EAD-4230-8CFE-74C77956995F}" type="slidenum">
              <a:rPr lang="en-US" altLang="en-US" sz="1400" b="0" i="0">
                <a:latin typeface="Times New Roman" panose="02020603050405020304" pitchFamily="18" charset="0"/>
              </a:rPr>
              <a:pPr eaLnBrk="0" hangingPunct="0">
                <a:spcBef>
                  <a:spcPct val="0"/>
                </a:spcBef>
                <a:buFontTx/>
                <a:buNone/>
              </a:pPr>
              <a:t>6</a:t>
            </a:fld>
            <a:endParaRPr lang="en-US" altLang="en-US" sz="1400" b="0" i="0">
              <a:latin typeface="Times New Roman" panose="02020603050405020304" pitchFamily="18" charset="0"/>
            </a:endParaRPr>
          </a:p>
        </p:txBody>
      </p:sp>
      <p:graphicFrame>
        <p:nvGraphicFramePr>
          <p:cNvPr id="261124" name="Object 2050"/>
          <p:cNvGraphicFramePr>
            <a:graphicFrameLocks noChangeAspect="1"/>
          </p:cNvGraphicFramePr>
          <p:nvPr>
            <p:extLst>
              <p:ext uri="{D42A27DB-BD31-4B8C-83A1-F6EECF244321}">
                <p14:modId xmlns:p14="http://schemas.microsoft.com/office/powerpoint/2010/main" val="102449668"/>
              </p:ext>
            </p:extLst>
          </p:nvPr>
        </p:nvGraphicFramePr>
        <p:xfrm>
          <a:off x="3273481" y="727173"/>
          <a:ext cx="5707063" cy="5516562"/>
        </p:xfrm>
        <a:graphic>
          <a:graphicData uri="http://schemas.openxmlformats.org/presentationml/2006/ole">
            <mc:AlternateContent xmlns:mc="http://schemas.openxmlformats.org/markup-compatibility/2006">
              <mc:Choice xmlns:v="urn:schemas-microsoft-com:vml" Requires="v">
                <p:oleObj spid="_x0000_s1055" name="Bitmap Image" r:id="rId3" imgW="5706272" imgH="5514286" progId="Paint.Picture">
                  <p:embed/>
                </p:oleObj>
              </mc:Choice>
              <mc:Fallback>
                <p:oleObj name="Bitmap Image" r:id="rId3" imgW="5706272" imgH="5514286"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3481" y="727173"/>
                        <a:ext cx="5707063" cy="551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348115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en-US" altLang="en-US" dirty="0" smtClean="0">
                <a:solidFill>
                  <a:schemeClr val="accent2"/>
                </a:solidFill>
                <a:latin typeface="Script" pitchFamily="66"/>
              </a:rPr>
              <a:t>A methodology for secure architectures</a:t>
            </a:r>
          </a:p>
        </p:txBody>
      </p:sp>
      <p:sp>
        <p:nvSpPr>
          <p:cNvPr id="265219" name="Rectangle 3"/>
          <p:cNvSpPr>
            <a:spLocks noGrp="1" noChangeArrowheads="1"/>
          </p:cNvSpPr>
          <p:nvPr>
            <p:ph type="body" idx="1"/>
          </p:nvPr>
        </p:nvSpPr>
        <p:spPr/>
        <p:txBody>
          <a:bodyPr/>
          <a:lstStyle/>
          <a:p>
            <a:r>
              <a:rPr lang="en-US" altLang="en-US" smtClean="0"/>
              <a:t>Stages </a:t>
            </a:r>
          </a:p>
          <a:p>
            <a:r>
              <a:rPr lang="en-US" altLang="en-US" smtClean="0"/>
              <a:t>Financial institution example</a:t>
            </a:r>
          </a:p>
          <a:p>
            <a:pPr>
              <a:buFontTx/>
              <a:buNone/>
            </a:pPr>
            <a:endParaRPr lang="en-US" altLang="en-US" smtClean="0"/>
          </a:p>
          <a:p>
            <a:endParaRPr lang="en-US" altLang="en-US" smtClean="0"/>
          </a:p>
        </p:txBody>
      </p:sp>
    </p:spTree>
    <p:extLst>
      <p:ext uri="{BB962C8B-B14F-4D97-AF65-F5344CB8AC3E}">
        <p14:creationId xmlns:p14="http://schemas.microsoft.com/office/powerpoint/2010/main" val="38212385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1948366" y="40325"/>
            <a:ext cx="8229024" cy="1062832"/>
          </a:xfrm>
        </p:spPr>
        <p:txBody>
          <a:bodyPr vert="horz" lIns="91440" tIns="32005" rIns="91440" bIns="45720" rtlCol="0" anchor="ctr">
            <a:normAutofit/>
          </a:bodyPr>
          <a:lstStyle/>
          <a:p>
            <a:pP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fi-FI" altLang="en-US" sz="3629"/>
              <a:t>What is a security methodology?</a:t>
            </a:r>
          </a:p>
        </p:txBody>
      </p:sp>
      <p:sp>
        <p:nvSpPr>
          <p:cNvPr id="5122" name="Rectangle 2"/>
          <p:cNvSpPr>
            <a:spLocks noGrp="1" noChangeArrowheads="1"/>
          </p:cNvSpPr>
          <p:nvPr>
            <p:ph type="body" idx="1"/>
          </p:nvPr>
        </p:nvSpPr>
        <p:spPr>
          <a:xfrm>
            <a:off x="1980049" y="1860676"/>
            <a:ext cx="8034603" cy="4524955"/>
          </a:xfrm>
        </p:spPr>
        <p:txBody>
          <a:bodyPr vert="horz" lIns="91440" tIns="22534" rIns="91440" bIns="45720" rtlCol="0">
            <a:normAutofit fontScale="92500" lnSpcReduction="10000"/>
          </a:bodyPr>
          <a:lstStyle/>
          <a:p>
            <a:pPr marL="178971" indent="0">
              <a:lnSpc>
                <a:spcPct val="110000"/>
              </a:lnSpc>
              <a:spcBef>
                <a:spcPts val="0"/>
              </a:spcBef>
              <a:buClr>
                <a:srgbClr val="996633"/>
              </a:buClr>
              <a:buSzPct val="45000"/>
              <a:buNone/>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defRPr/>
            </a:pPr>
            <a:r>
              <a:rPr lang="fi-FI" sz="2177" i="1" dirty="0" smtClean="0"/>
              <a:t>--Methodology</a:t>
            </a:r>
            <a:r>
              <a:rPr lang="fi-FI" sz="2177" dirty="0"/>
              <a:t>: systematic way of doing something</a:t>
            </a:r>
          </a:p>
          <a:p>
            <a:pPr marL="178971" indent="0">
              <a:lnSpc>
                <a:spcPct val="110000"/>
              </a:lnSpc>
              <a:spcBef>
                <a:spcPts val="0"/>
              </a:spcBef>
              <a:buClr>
                <a:srgbClr val="996633"/>
              </a:buClr>
              <a:buSzPct val="45000"/>
              <a:buNone/>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defRPr/>
            </a:pPr>
            <a:r>
              <a:rPr lang="fi-FI" sz="2177" i="1" dirty="0" smtClean="0"/>
              <a:t>--Security </a:t>
            </a:r>
            <a:r>
              <a:rPr lang="fi-FI" sz="2177" i="1" dirty="0"/>
              <a:t>methodology</a:t>
            </a:r>
            <a:r>
              <a:rPr lang="fi-FI" sz="2177" dirty="0"/>
              <a:t>: </a:t>
            </a:r>
            <a:r>
              <a:rPr lang="fi-FI" sz="2177" dirty="0" smtClean="0"/>
              <a:t> </a:t>
            </a:r>
            <a:r>
              <a:rPr lang="fi-FI" sz="2177" b="1" dirty="0" smtClean="0"/>
              <a:t>systematic </a:t>
            </a:r>
            <a:r>
              <a:rPr lang="fi-FI" sz="2177" b="1" dirty="0"/>
              <a:t>way of introducing security into a </a:t>
            </a:r>
            <a:endParaRPr lang="fi-FI" sz="2177" b="1" dirty="0" smtClean="0"/>
          </a:p>
          <a:p>
            <a:pPr marL="178971" indent="0">
              <a:lnSpc>
                <a:spcPct val="110000"/>
              </a:lnSpc>
              <a:spcBef>
                <a:spcPts val="0"/>
              </a:spcBef>
              <a:buClr>
                <a:srgbClr val="996633"/>
              </a:buClr>
              <a:buSzPct val="45000"/>
              <a:buNone/>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defRPr/>
            </a:pPr>
            <a:r>
              <a:rPr lang="fi-FI" sz="2177" b="1" dirty="0"/>
              <a:t> </a:t>
            </a:r>
            <a:r>
              <a:rPr lang="fi-FI" sz="2177" b="1" dirty="0" smtClean="0"/>
              <a:t> software </a:t>
            </a:r>
            <a:r>
              <a:rPr lang="fi-FI" sz="2177" b="1" dirty="0"/>
              <a:t>system during the development life-cycle</a:t>
            </a:r>
          </a:p>
          <a:p>
            <a:pPr marL="178971" indent="0">
              <a:lnSpc>
                <a:spcPct val="110000"/>
              </a:lnSpc>
              <a:spcBef>
                <a:spcPts val="0"/>
              </a:spcBef>
              <a:buClr>
                <a:srgbClr val="996633"/>
              </a:buClr>
              <a:buSzPct val="45000"/>
              <a:buNone/>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defRPr/>
            </a:pPr>
            <a:r>
              <a:rPr lang="fi-FI" sz="2177" dirty="0" smtClean="0"/>
              <a:t>--Advantages </a:t>
            </a:r>
            <a:r>
              <a:rPr lang="fi-FI" sz="2177" dirty="0"/>
              <a:t>analogous to those of software engineering process vs. ad-hoc development</a:t>
            </a:r>
          </a:p>
          <a:p>
            <a:pPr marL="178971" indent="0">
              <a:lnSpc>
                <a:spcPct val="110000"/>
              </a:lnSpc>
              <a:spcBef>
                <a:spcPts val="0"/>
              </a:spcBef>
              <a:buClr>
                <a:srgbClr val="996633"/>
              </a:buClr>
              <a:buSzPct val="45000"/>
              <a:buNone/>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defRPr/>
            </a:pPr>
            <a:r>
              <a:rPr lang="fi-FI" sz="2177" dirty="0" smtClean="0"/>
              <a:t>--Partial </a:t>
            </a:r>
            <a:r>
              <a:rPr lang="fi-FI" sz="2177" dirty="0"/>
              <a:t>or comprehensive; covering early phases of the development </a:t>
            </a:r>
            <a:r>
              <a:rPr lang="fi-FI" sz="2177" dirty="0" smtClean="0"/>
              <a:t>life- </a:t>
            </a:r>
          </a:p>
          <a:p>
            <a:pPr marL="178971" indent="0">
              <a:lnSpc>
                <a:spcPct val="110000"/>
              </a:lnSpc>
              <a:spcBef>
                <a:spcPts val="0"/>
              </a:spcBef>
              <a:buClr>
                <a:srgbClr val="996633"/>
              </a:buClr>
              <a:buSzPct val="45000"/>
              <a:buNone/>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defRPr/>
            </a:pPr>
            <a:r>
              <a:rPr lang="fi-FI" sz="2177" dirty="0"/>
              <a:t> </a:t>
            </a:r>
            <a:r>
              <a:rPr lang="fi-FI" sz="2177" dirty="0" smtClean="0"/>
              <a:t>   cycle </a:t>
            </a:r>
            <a:r>
              <a:rPr lang="fi-FI" sz="2177" dirty="0"/>
              <a:t>especially </a:t>
            </a:r>
            <a:r>
              <a:rPr lang="fi-FI" sz="2177" dirty="0" smtClean="0"/>
              <a:t>important</a:t>
            </a:r>
          </a:p>
          <a:p>
            <a:pPr marL="0" indent="0">
              <a:lnSpc>
                <a:spcPct val="110000"/>
              </a:lnSpc>
              <a:spcBef>
                <a:spcPts val="0"/>
              </a:spcBef>
              <a:buNone/>
            </a:pPr>
            <a:r>
              <a:rPr lang="en-US" sz="2400" dirty="0" smtClean="0"/>
              <a:t>   --A </a:t>
            </a:r>
            <a:r>
              <a:rPr lang="en-US" sz="2400" dirty="0"/>
              <a:t>security methodology  SM = (SP, CF)</a:t>
            </a:r>
          </a:p>
          <a:p>
            <a:pPr marL="0" indent="0">
              <a:lnSpc>
                <a:spcPct val="110000"/>
              </a:lnSpc>
              <a:spcBef>
                <a:spcPts val="0"/>
              </a:spcBef>
              <a:buNone/>
            </a:pPr>
            <a:r>
              <a:rPr lang="en-US" sz="2400" dirty="0" smtClean="0"/>
              <a:t>   --SP </a:t>
            </a:r>
            <a:r>
              <a:rPr lang="en-US" sz="2400" dirty="0"/>
              <a:t>is a security process, the activities and/or steps take to </a:t>
            </a:r>
            <a:r>
              <a:rPr lang="en-US" sz="2400" dirty="0" smtClean="0"/>
              <a:t>secure</a:t>
            </a:r>
          </a:p>
          <a:p>
            <a:pPr marL="0" indent="0">
              <a:lnSpc>
                <a:spcPct val="110000"/>
              </a:lnSpc>
              <a:spcBef>
                <a:spcPts val="0"/>
              </a:spcBef>
              <a:buNone/>
            </a:pPr>
            <a:r>
              <a:rPr lang="en-US" sz="2400" dirty="0"/>
              <a:t> </a:t>
            </a:r>
            <a:r>
              <a:rPr lang="en-US" sz="2400" dirty="0" smtClean="0"/>
              <a:t>     a software </a:t>
            </a:r>
            <a:r>
              <a:rPr lang="en-US" sz="2400" dirty="0"/>
              <a:t>system</a:t>
            </a:r>
          </a:p>
          <a:p>
            <a:pPr marL="0" indent="0">
              <a:lnSpc>
                <a:spcPct val="110000"/>
              </a:lnSpc>
              <a:spcBef>
                <a:spcPts val="0"/>
              </a:spcBef>
              <a:buNone/>
            </a:pPr>
            <a:r>
              <a:rPr lang="en-US" sz="2400" dirty="0" smtClean="0"/>
              <a:t>   --CF </a:t>
            </a:r>
            <a:r>
              <a:rPr lang="en-US" sz="2400" dirty="0"/>
              <a:t>is a conceptual security framework  consisting of conceptual </a:t>
            </a:r>
            <a:endParaRPr lang="en-US" sz="2400" dirty="0" smtClean="0"/>
          </a:p>
          <a:p>
            <a:pPr marL="0" indent="0">
              <a:lnSpc>
                <a:spcPct val="110000"/>
              </a:lnSpc>
              <a:spcBef>
                <a:spcPts val="0"/>
              </a:spcBef>
              <a:buNone/>
            </a:pPr>
            <a:r>
              <a:rPr lang="en-US" sz="2400" dirty="0" smtClean="0"/>
              <a:t>      artifacts </a:t>
            </a:r>
            <a:r>
              <a:rPr lang="en-US" sz="2400" dirty="0"/>
              <a:t>that include a set of security solutions and a set of </a:t>
            </a:r>
            <a:endParaRPr lang="en-US" sz="2400" dirty="0" smtClean="0"/>
          </a:p>
          <a:p>
            <a:pPr marL="0" indent="0">
              <a:lnSpc>
                <a:spcPct val="110000"/>
              </a:lnSpc>
              <a:spcBef>
                <a:spcPts val="0"/>
              </a:spcBef>
              <a:buNone/>
            </a:pPr>
            <a:r>
              <a:rPr lang="en-US" sz="2400" dirty="0"/>
              <a:t> </a:t>
            </a:r>
            <a:r>
              <a:rPr lang="en-US" sz="2400" dirty="0" smtClean="0"/>
              <a:t>     threats</a:t>
            </a:r>
            <a:endParaRPr lang="en-US" sz="2400" dirty="0"/>
          </a:p>
          <a:p>
            <a:pPr marL="178971" indent="0">
              <a:lnSpc>
                <a:spcPct val="110000"/>
              </a:lnSpc>
              <a:spcBef>
                <a:spcPts val="0"/>
              </a:spcBef>
              <a:buClr>
                <a:srgbClr val="996633"/>
              </a:buClr>
              <a:buSzPct val="45000"/>
              <a:buNone/>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defRPr/>
            </a:pPr>
            <a:r>
              <a:rPr lang="fi-FI" sz="2177" dirty="0" smtClean="0"/>
              <a:t>--Can </a:t>
            </a:r>
            <a:r>
              <a:rPr lang="fi-FI" sz="2177" dirty="0"/>
              <a:t>be specific (e.g. Web services) or generic</a:t>
            </a:r>
          </a:p>
        </p:txBody>
      </p:sp>
    </p:spTree>
    <p:extLst>
      <p:ext uri="{BB962C8B-B14F-4D97-AF65-F5344CB8AC3E}">
        <p14:creationId xmlns:p14="http://schemas.microsoft.com/office/powerpoint/2010/main" val="65483383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altLang="en-US" smtClean="0"/>
              <a:t>Security principles for application design</a:t>
            </a:r>
          </a:p>
        </p:txBody>
      </p:sp>
      <p:sp>
        <p:nvSpPr>
          <p:cNvPr id="264195" name="Rectangle 3"/>
          <p:cNvSpPr>
            <a:spLocks noGrp="1" noChangeArrowheads="1"/>
          </p:cNvSpPr>
          <p:nvPr>
            <p:ph type="body" idx="1"/>
          </p:nvPr>
        </p:nvSpPr>
        <p:spPr/>
        <p:txBody>
          <a:bodyPr/>
          <a:lstStyle/>
          <a:p>
            <a:pPr>
              <a:lnSpc>
                <a:spcPct val="90000"/>
              </a:lnSpc>
            </a:pPr>
            <a:r>
              <a:rPr lang="en-US" altLang="en-US" sz="2400"/>
              <a:t>Security constraints must be defined at the highest layer, where their semantics are clear, and propagated to the lower levels, which enforce them. </a:t>
            </a:r>
          </a:p>
          <a:p>
            <a:pPr>
              <a:lnSpc>
                <a:spcPct val="90000"/>
              </a:lnSpc>
            </a:pPr>
            <a:r>
              <a:rPr lang="en-US" altLang="en-US" sz="2400"/>
              <a:t>All the layers of the architecture must be secure.</a:t>
            </a:r>
          </a:p>
          <a:p>
            <a:pPr eaLnBrk="1" hangingPunct="1">
              <a:lnSpc>
                <a:spcPct val="90000"/>
              </a:lnSpc>
            </a:pPr>
            <a:r>
              <a:rPr lang="en-US" altLang="en-US" sz="2400"/>
              <a:t>We can define patterns at all levels. This allows a designer to make sure that all levels are secured, and also makes easier propagating down the high-level constraints. </a:t>
            </a:r>
          </a:p>
          <a:p>
            <a:pPr eaLnBrk="1" hangingPunct="1">
              <a:lnSpc>
                <a:spcPct val="90000"/>
              </a:lnSpc>
            </a:pPr>
            <a:r>
              <a:rPr lang="en-US" altLang="en-US" sz="2400"/>
              <a:t>We must apply security at all development stages (tactic-based approaches start from design)</a:t>
            </a:r>
          </a:p>
          <a:p>
            <a:pPr>
              <a:lnSpc>
                <a:spcPct val="90000"/>
              </a:lnSpc>
            </a:pPr>
            <a:endParaRPr lang="en-US" altLang="en-US" smtClean="0"/>
          </a:p>
          <a:p>
            <a:pPr>
              <a:lnSpc>
                <a:spcPct val="90000"/>
              </a:lnSpc>
            </a:pPr>
            <a:endParaRPr lang="en-US" altLang="en-US" smtClean="0"/>
          </a:p>
        </p:txBody>
      </p:sp>
    </p:spTree>
    <p:extLst>
      <p:ext uri="{BB962C8B-B14F-4D97-AF65-F5344CB8AC3E}">
        <p14:creationId xmlns:p14="http://schemas.microsoft.com/office/powerpoint/2010/main" val="1006012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1656</TotalTime>
  <Words>2928</Words>
  <Application>Microsoft Office PowerPoint</Application>
  <PresentationFormat>Widescreen</PresentationFormat>
  <Paragraphs>334</Paragraphs>
  <Slides>56</Slides>
  <Notes>11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68" baseType="lpstr">
      <vt:lpstr>MS PGothic</vt:lpstr>
      <vt:lpstr>Arial</vt:lpstr>
      <vt:lpstr>Arial Black</vt:lpstr>
      <vt:lpstr>Calibri</vt:lpstr>
      <vt:lpstr>Calibri Light</vt:lpstr>
      <vt:lpstr>DejaVu Sans</vt:lpstr>
      <vt:lpstr>Liberation Serif</vt:lpstr>
      <vt:lpstr>Script</vt:lpstr>
      <vt:lpstr>Times</vt:lpstr>
      <vt:lpstr>Times New Roman</vt:lpstr>
      <vt:lpstr>Office Theme</vt:lpstr>
      <vt:lpstr>Bitmap Image</vt:lpstr>
      <vt:lpstr>Chapter4:  Methodologies for building secure distributed applications </vt:lpstr>
      <vt:lpstr>PowerPoint Presentation</vt:lpstr>
      <vt:lpstr>PowerPoint Presentation</vt:lpstr>
      <vt:lpstr>Kernel-based approach  </vt:lpstr>
      <vt:lpstr>Use of kernels</vt:lpstr>
      <vt:lpstr>PowerPoint Presentation</vt:lpstr>
      <vt:lpstr>A methodology for secure architectures</vt:lpstr>
      <vt:lpstr>What is a security methodology?</vt:lpstr>
      <vt:lpstr>Security principles for application design</vt:lpstr>
      <vt:lpstr>From use cases to secure systems</vt:lpstr>
      <vt:lpstr>Security along the life cycle</vt:lpstr>
      <vt:lpstr>Mappings between architectural levels</vt:lpstr>
      <vt:lpstr>Mapping DBMS to OS</vt:lpstr>
      <vt:lpstr>A methodology for secure systems design [Fer13]</vt:lpstr>
      <vt:lpstr>Example: Applying security policies and tactics to stop threats</vt:lpstr>
      <vt:lpstr>Analysis stage</vt:lpstr>
      <vt:lpstr>PowerPoint Presentation</vt:lpstr>
      <vt:lpstr>Abstract Security Patterns</vt:lpstr>
      <vt:lpstr>PowerPoint Presentation</vt:lpstr>
      <vt:lpstr>PowerPoint Presentation</vt:lpstr>
      <vt:lpstr>PowerPoint Presentation</vt:lpstr>
      <vt:lpstr>PowerPoint Presentation</vt:lpstr>
      <vt:lpstr>Design stage</vt:lpstr>
      <vt:lpstr>Twin peaks</vt:lpstr>
      <vt:lpstr>PowerPoint Presentation</vt:lpstr>
      <vt:lpstr>Twin peaks iterations</vt:lpstr>
      <vt:lpstr>Design stage patterns</vt:lpstr>
      <vt:lpstr>PowerPoint Presentation</vt:lpstr>
      <vt:lpstr>PowerPoint Presentation</vt:lpstr>
      <vt:lpstr>Security is applied along the distribution path</vt:lpstr>
      <vt:lpstr>Middleware patterns</vt:lpstr>
      <vt:lpstr>  Secure Broker     </vt:lpstr>
      <vt:lpstr>Implementation stage</vt:lpstr>
      <vt:lpstr>PowerPoint Presentation</vt:lpstr>
      <vt:lpstr>Deployment for financial institution</vt:lpstr>
      <vt:lpstr>A voting system</vt:lpstr>
      <vt:lpstr>ASE: a security methodology for distributed systems [Uzu15]</vt:lpstr>
      <vt:lpstr>Major elements of CF: Decomposition Framework</vt:lpstr>
      <vt:lpstr>Major elements of CF: Security patterns and security solution frames</vt:lpstr>
      <vt:lpstr>PowerPoint Presentation</vt:lpstr>
      <vt:lpstr>Security solution frames (SSFs)</vt:lpstr>
      <vt:lpstr>SSF: Authentication hierarchy</vt:lpstr>
      <vt:lpstr>List of SSFs </vt:lpstr>
      <vt:lpstr>Solution relationships </vt:lpstr>
      <vt:lpstr>PowerPoint Presentation</vt:lpstr>
      <vt:lpstr>PowerPoint Presentation</vt:lpstr>
      <vt:lpstr>Major elements of CF: Threat taxonomies/libraries</vt:lpstr>
      <vt:lpstr>Threat classes</vt:lpstr>
      <vt:lpstr>Second level process patterns</vt:lpstr>
      <vt:lpstr>ASE security process overview: Requirements Analysis phase</vt:lpstr>
      <vt:lpstr>ASE security process overview: Design phase (1/2)</vt:lpstr>
      <vt:lpstr>ASE security process overview: Design phase (2/2)</vt:lpstr>
      <vt:lpstr>Implementation  phase</vt:lpstr>
      <vt:lpstr>PowerPoint Presentation</vt:lpstr>
      <vt:lpstr>Summary and future directions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Methodologies for building secure distributed applications</dc:title>
  <dc:creator>Eduardo</dc:creator>
  <cp:lastModifiedBy>Eduardo</cp:lastModifiedBy>
  <cp:revision>36</cp:revision>
  <dcterms:created xsi:type="dcterms:W3CDTF">2016-05-10T18:39:05Z</dcterms:created>
  <dcterms:modified xsi:type="dcterms:W3CDTF">2016-05-18T09:14:16Z</dcterms:modified>
</cp:coreProperties>
</file>